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21" r:id="rId4"/>
    <p:sldId id="258" r:id="rId5"/>
    <p:sldId id="259" r:id="rId6"/>
    <p:sldId id="260" r:id="rId7"/>
    <p:sldId id="261" r:id="rId8"/>
    <p:sldId id="300" r:id="rId9"/>
    <p:sldId id="322" r:id="rId10"/>
    <p:sldId id="262" r:id="rId11"/>
    <p:sldId id="329" r:id="rId12"/>
    <p:sldId id="264" r:id="rId13"/>
    <p:sldId id="330" r:id="rId14"/>
    <p:sldId id="265" r:id="rId15"/>
    <p:sldId id="267" r:id="rId16"/>
    <p:sldId id="323" r:id="rId17"/>
    <p:sldId id="268" r:id="rId18"/>
    <p:sldId id="331" r:id="rId19"/>
    <p:sldId id="332" r:id="rId20"/>
    <p:sldId id="271" r:id="rId21"/>
    <p:sldId id="333" r:id="rId22"/>
    <p:sldId id="334" r:id="rId23"/>
    <p:sldId id="272" r:id="rId24"/>
    <p:sldId id="274" r:id="rId25"/>
    <p:sldId id="324" r:id="rId26"/>
    <p:sldId id="277" r:id="rId27"/>
    <p:sldId id="335" r:id="rId28"/>
    <p:sldId id="279" r:id="rId29"/>
    <p:sldId id="336" r:id="rId30"/>
    <p:sldId id="281" r:id="rId31"/>
    <p:sldId id="282" r:id="rId32"/>
    <p:sldId id="325" r:id="rId33"/>
    <p:sldId id="283" r:id="rId34"/>
    <p:sldId id="337" r:id="rId35"/>
    <p:sldId id="338" r:id="rId36"/>
    <p:sldId id="286" r:id="rId37"/>
    <p:sldId id="339" r:id="rId38"/>
    <p:sldId id="340" r:id="rId39"/>
    <p:sldId id="288" r:id="rId40"/>
    <p:sldId id="289" r:id="rId41"/>
    <p:sldId id="326" r:id="rId42"/>
    <p:sldId id="291" r:id="rId43"/>
    <p:sldId id="341" r:id="rId44"/>
    <p:sldId id="342" r:id="rId45"/>
    <p:sldId id="294" r:id="rId46"/>
    <p:sldId id="343" r:id="rId47"/>
    <p:sldId id="344" r:id="rId48"/>
    <p:sldId id="297" r:id="rId49"/>
    <p:sldId id="298" r:id="rId50"/>
    <p:sldId id="327" r:id="rId51"/>
    <p:sldId id="301" r:id="rId52"/>
    <p:sldId id="302" r:id="rId53"/>
    <p:sldId id="304" r:id="rId54"/>
    <p:sldId id="305" r:id="rId55"/>
    <p:sldId id="307" r:id="rId56"/>
    <p:sldId id="309" r:id="rId57"/>
    <p:sldId id="308" r:id="rId58"/>
    <p:sldId id="311" r:id="rId59"/>
    <p:sldId id="299" r:id="rId60"/>
    <p:sldId id="310" r:id="rId61"/>
    <p:sldId id="312" r:id="rId62"/>
    <p:sldId id="313" r:id="rId63"/>
    <p:sldId id="314" r:id="rId64"/>
    <p:sldId id="315" r:id="rId65"/>
    <p:sldId id="319" r:id="rId66"/>
    <p:sldId id="316" r:id="rId67"/>
    <p:sldId id="317" r:id="rId68"/>
    <p:sldId id="318" r:id="rId69"/>
    <p:sldId id="320" r:id="rId70"/>
    <p:sldId id="32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7795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1460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692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241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354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84520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7443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558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0006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120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1447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945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D3D43-4EC7-46C7-A4B4-F1079DC7257B}" type="datetimeFigureOut">
              <a:rPr lang="en-US" smtClean="0"/>
              <a:t>17-Apr-15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9103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6156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77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4573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24219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9D3D43-4EC7-46C7-A4B4-F1079DC7257B}" type="datetimeFigureOut">
              <a:rPr lang="en-US" smtClean="0"/>
              <a:t>17-Apr-15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CF3132-E616-4E88-8CE2-C46B4A3F9C8D}" type="slidenum">
              <a:rPr lang="en-US" smtClean="0"/>
              <a:t>‹#›</a:t>
            </a:fld>
            <a:endParaRPr lang="en-US"/>
          </a:p>
        </p:txBody>
      </p:sp>
    </p:spTree>
    <p:extLst>
      <p:ext uri="{BB962C8B-B14F-4D97-AF65-F5344CB8AC3E}">
        <p14:creationId xmlns:p14="http://schemas.microsoft.com/office/powerpoint/2010/main" val="312506925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66" y="1924334"/>
            <a:ext cx="8825658" cy="1269906"/>
          </a:xfrm>
        </p:spPr>
        <p:txBody>
          <a:bodyPr/>
          <a:lstStyle/>
          <a:p>
            <a:pPr algn="ctr"/>
            <a:r>
              <a:rPr lang="en-US" sz="5400" b="1" dirty="0" smtClean="0"/>
              <a:t>TEXT FILE SEARCH ENGINE</a:t>
            </a:r>
            <a:endParaRPr lang="en-US" sz="5400" b="1" dirty="0"/>
          </a:p>
        </p:txBody>
      </p:sp>
      <p:sp>
        <p:nvSpPr>
          <p:cNvPr id="3" name="Subtitle 2"/>
          <p:cNvSpPr>
            <a:spLocks noGrp="1"/>
          </p:cNvSpPr>
          <p:nvPr>
            <p:ph type="subTitle" idx="1"/>
          </p:nvPr>
        </p:nvSpPr>
        <p:spPr>
          <a:xfrm>
            <a:off x="7465325" y="3316406"/>
            <a:ext cx="4440071" cy="3418764"/>
          </a:xfrm>
        </p:spPr>
        <p:txBody>
          <a:bodyPr>
            <a:normAutofit fontScale="92500" lnSpcReduction="10000"/>
          </a:bodyPr>
          <a:lstStyle/>
          <a:p>
            <a:pPr algn="l"/>
            <a:r>
              <a:rPr lang="en-US" sz="1600" dirty="0" smtClean="0"/>
              <a:t>By-</a:t>
            </a:r>
          </a:p>
          <a:p>
            <a:pPr algn="l"/>
            <a:r>
              <a:rPr lang="en-US" sz="1600" dirty="0" smtClean="0"/>
              <a:t>Raghav Somani		130123029</a:t>
            </a:r>
          </a:p>
          <a:p>
            <a:pPr algn="l"/>
            <a:r>
              <a:rPr lang="en-US" sz="1600" dirty="0" smtClean="0"/>
              <a:t>Prakhar Shukla		130123047</a:t>
            </a:r>
          </a:p>
          <a:p>
            <a:pPr algn="l"/>
            <a:r>
              <a:rPr lang="en-US" sz="1600" dirty="0" smtClean="0"/>
              <a:t>Vaibhav Adlakha		130123041</a:t>
            </a:r>
          </a:p>
          <a:p>
            <a:pPr algn="l"/>
            <a:r>
              <a:rPr lang="en-US" sz="1600" dirty="0" smtClean="0"/>
              <a:t>Madhur Bhattar		130123011</a:t>
            </a:r>
          </a:p>
          <a:p>
            <a:pPr algn="l"/>
            <a:r>
              <a:rPr lang="en-US" sz="1600" dirty="0" smtClean="0"/>
              <a:t>Akshit Jain			130123005</a:t>
            </a:r>
          </a:p>
          <a:p>
            <a:pPr algn="l"/>
            <a:r>
              <a:rPr lang="en-US" sz="1600" dirty="0" smtClean="0"/>
              <a:t>Sithal Nimmagadda	130123023	</a:t>
            </a:r>
          </a:p>
          <a:p>
            <a:pPr algn="l"/>
            <a:r>
              <a:rPr lang="en-US" sz="1600" dirty="0" smtClean="0"/>
              <a:t>Shivanshu Chouhan	130103084</a:t>
            </a:r>
          </a:p>
          <a:p>
            <a:pPr algn="l"/>
            <a:r>
              <a:rPr lang="en-US" sz="1600" dirty="0" smtClean="0"/>
              <a:t>Ravi Teja Reddy		130123017</a:t>
            </a:r>
          </a:p>
          <a:p>
            <a:pPr algn="l"/>
            <a:r>
              <a:rPr lang="en-US" sz="1600" dirty="0" smtClean="0"/>
              <a:t>Saurabh Agrawal	130123035</a:t>
            </a:r>
          </a:p>
          <a:p>
            <a:pPr algn="l"/>
            <a:endParaRPr lang="en-US" sz="1600" dirty="0"/>
          </a:p>
        </p:txBody>
      </p:sp>
    </p:spTree>
    <p:extLst>
      <p:ext uri="{BB962C8B-B14F-4D97-AF65-F5344CB8AC3E}">
        <p14:creationId xmlns:p14="http://schemas.microsoft.com/office/powerpoint/2010/main" val="103296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Inserting</a:t>
            </a:r>
            <a:endParaRPr lang="en-US" dirty="0"/>
          </a:p>
        </p:txBody>
      </p:sp>
      <p:sp>
        <p:nvSpPr>
          <p:cNvPr id="3" name="Content Placeholder 2"/>
          <p:cNvSpPr>
            <a:spLocks noGrp="1"/>
          </p:cNvSpPr>
          <p:nvPr>
            <p:ph idx="1"/>
          </p:nvPr>
        </p:nvSpPr>
        <p:spPr>
          <a:xfrm>
            <a:off x="1103313" y="2052918"/>
            <a:ext cx="5174658" cy="4293291"/>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a:t>
            </a:r>
            <a:r>
              <a:rPr lang="en-US" dirty="0" smtClean="0">
                <a:solidFill>
                  <a:srgbClr val="EBEBEB"/>
                </a:solidFill>
              </a:rPr>
              <a:t>string</a:t>
            </a:r>
          </a:p>
        </p:txBody>
      </p:sp>
      <p:pic>
        <p:nvPicPr>
          <p:cNvPr id="4" name="Picture 4"/>
          <p:cNvPicPr/>
          <p:nvPr/>
        </p:nvPicPr>
        <p:blipFill>
          <a:blip r:embed="rId2"/>
          <a:stretch>
            <a:fillRect/>
          </a:stretch>
        </p:blipFill>
        <p:spPr>
          <a:xfrm>
            <a:off x="6450974" y="2252697"/>
            <a:ext cx="5434560" cy="32886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6285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4486" cy="1400530"/>
          </a:xfrm>
        </p:spPr>
        <p:txBody>
          <a:bodyPr/>
          <a:lstStyle/>
          <a:p>
            <a:r>
              <a:rPr lang="en-US" dirty="0" smtClean="0"/>
              <a:t>Case 1 – Insertion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7" name="Table 1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18" name="Table 17"/>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19" name="Table 18"/>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21" name="Table 20"/>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2" name="Table 21"/>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23" name="Table 22"/>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24" name="Table 23"/>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6" name="Table 25"/>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27" name="Table 2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28" name="Table 2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29" name="Table 2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6" name="Table 35"/>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37" name="Table 36"/>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38" name="Table 37"/>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39" name="Table 38"/>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41" name="Table 40"/>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42" name="Table 41"/>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43" name="Table 42"/>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44" name="Table 43"/>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6" name="Table 65"/>
          <p:cNvGraphicFramePr>
            <a:graphicFrameLocks noGrp="1"/>
          </p:cNvGraphicFramePr>
          <p:nvPr>
            <p:extLst/>
          </p:nvPr>
        </p:nvGraphicFramePr>
        <p:xfrm>
          <a:off x="10232030"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cxnSp>
        <p:nvCxnSpPr>
          <p:cNvPr id="67" name="Straight Arrow Connector 66"/>
          <p:cNvCxnSpPr/>
          <p:nvPr/>
        </p:nvCxnSpPr>
        <p:spPr>
          <a:xfrm>
            <a:off x="9953767" y="41204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TextBox 69"/>
          <p:cNvSpPr txBox="1"/>
          <p:nvPr/>
        </p:nvSpPr>
        <p:spPr>
          <a:xfrm>
            <a:off x="1774209" y="6073254"/>
            <a:ext cx="9157648" cy="369332"/>
          </a:xfrm>
          <a:prstGeom prst="rect">
            <a:avLst/>
          </a:prstGeom>
          <a:noFill/>
        </p:spPr>
        <p:txBody>
          <a:bodyPr wrap="square" rtlCol="0">
            <a:spAutoFit/>
          </a:bodyPr>
          <a:lstStyle/>
          <a:p>
            <a:r>
              <a:rPr lang="en-US" dirty="0" smtClean="0"/>
              <a:t>Inserting the word – “there”</a:t>
            </a:r>
            <a:endParaRPr lang="en-US" dirty="0"/>
          </a:p>
        </p:txBody>
      </p:sp>
    </p:spTree>
    <p:extLst>
      <p:ext uri="{BB962C8B-B14F-4D97-AF65-F5344CB8AC3E}">
        <p14:creationId xmlns:p14="http://schemas.microsoft.com/office/powerpoint/2010/main" val="1075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50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3800"/>
                            </p:stCondLst>
                            <p:childTnLst>
                              <p:par>
                                <p:cTn id="19" presetID="1" presetClass="entr" presetSubtype="0" fill="hold" nodeType="afterEffect">
                                  <p:stCondLst>
                                    <p:cond delay="7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Searching </a:t>
            </a:r>
            <a:endParaRPr lang="en-US" dirty="0"/>
          </a:p>
        </p:txBody>
      </p:sp>
      <p:sp>
        <p:nvSpPr>
          <p:cNvPr id="3" name="Content Placeholder 2"/>
          <p:cNvSpPr>
            <a:spLocks noGrp="1"/>
          </p:cNvSpPr>
          <p:nvPr>
            <p:ph idx="1"/>
          </p:nvPr>
        </p:nvSpPr>
        <p:spPr>
          <a:xfrm>
            <a:off x="1103312" y="2052918"/>
            <a:ext cx="9853722" cy="1778103"/>
          </a:xfrm>
        </p:spPr>
        <p:txBody>
          <a:bodyPr>
            <a:normAutofit/>
          </a:bodyPr>
          <a:lstStyle/>
          <a:p>
            <a:r>
              <a:rPr lang="en-US" dirty="0" smtClean="0">
                <a:solidFill>
                  <a:srgbClr val="EBEBEB"/>
                </a:solidFill>
              </a:rPr>
              <a:t>Word entered to search is transformed to lower </a:t>
            </a:r>
            <a:r>
              <a:rPr lang="en-US" dirty="0">
                <a:solidFill>
                  <a:srgbClr val="EBEBEB"/>
                </a:solidFill>
              </a:rPr>
              <a:t>case.
</a:t>
            </a:r>
            <a:r>
              <a:rPr lang="en-US" dirty="0" smtClean="0">
                <a:solidFill>
                  <a:srgbClr val="EBEBEB"/>
                </a:solidFill>
              </a:rPr>
              <a:t>Slot number is calculated </a:t>
            </a:r>
            <a:r>
              <a:rPr lang="en-US" dirty="0">
                <a:solidFill>
                  <a:srgbClr val="EBEBEB"/>
                </a:solidFill>
              </a:rPr>
              <a:t>using hash function.
F</a:t>
            </a:r>
            <a:r>
              <a:rPr lang="en-US" dirty="0" smtClean="0">
                <a:solidFill>
                  <a:srgbClr val="EBEBEB"/>
                </a:solidFill>
              </a:rPr>
              <a:t>ile name </a:t>
            </a:r>
            <a:r>
              <a:rPr lang="en-US" dirty="0">
                <a:solidFill>
                  <a:srgbClr val="EBEBEB"/>
                </a:solidFill>
              </a:rPr>
              <a:t>and the frequency of </a:t>
            </a:r>
            <a:r>
              <a:rPr lang="en-US" dirty="0" smtClean="0">
                <a:solidFill>
                  <a:srgbClr val="EBEBEB"/>
                </a:solidFill>
              </a:rPr>
              <a:t>the word </a:t>
            </a:r>
            <a:r>
              <a:rPr lang="en-US" dirty="0">
                <a:solidFill>
                  <a:srgbClr val="EBEBEB"/>
                </a:solidFill>
              </a:rPr>
              <a:t>in the </a:t>
            </a:r>
            <a:r>
              <a:rPr lang="en-US" dirty="0" smtClean="0">
                <a:solidFill>
                  <a:srgbClr val="EBEBEB"/>
                </a:solidFill>
              </a:rPr>
              <a:t>pair is stored in </a:t>
            </a:r>
            <a:r>
              <a:rPr lang="en-US" dirty="0" err="1" smtClean="0">
                <a:solidFill>
                  <a:srgbClr val="EBEBEB"/>
                </a:solidFill>
              </a:rPr>
              <a:t>SortedFiles</a:t>
            </a:r>
            <a:r>
              <a:rPr lang="en-US" dirty="0" smtClean="0">
                <a:solidFill>
                  <a:srgbClr val="EBEBEB"/>
                </a:solidFill>
              </a:rPr>
              <a:t>, which is an array of pairs.</a:t>
            </a:r>
            <a:endParaRPr lang="en-US" dirty="0"/>
          </a:p>
        </p:txBody>
      </p:sp>
      <p:pic>
        <p:nvPicPr>
          <p:cNvPr id="4" name="Content Placeholder 3"/>
          <p:cNvPicPr/>
          <p:nvPr/>
        </p:nvPicPr>
        <p:blipFill>
          <a:blip r:embed="rId2"/>
          <a:stretch>
            <a:fillRect/>
          </a:stretch>
        </p:blipFill>
        <p:spPr>
          <a:xfrm>
            <a:off x="1296099" y="3831021"/>
            <a:ext cx="9061846" cy="260131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3101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367213" cy="1400530"/>
          </a:xfrm>
        </p:spPr>
        <p:txBody>
          <a:bodyPr/>
          <a:lstStyle/>
          <a:p>
            <a:r>
              <a:rPr lang="en-US" dirty="0" smtClean="0"/>
              <a:t>Case 1 – Searching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94082"/>
          <a:ext cx="1243462" cy="440341"/>
        </p:xfrm>
        <a:graphic>
          <a:graphicData uri="http://schemas.openxmlformats.org/drawingml/2006/table">
            <a:tbl>
              <a:tblPr firstRow="1" bandRow="1">
                <a:tableStyleId>{5C22544A-7EE6-4342-B048-85BDC9FD1C3A}</a:tableStyleId>
              </a:tblPr>
              <a:tblGrid>
                <a:gridCol w="1243462"/>
              </a:tblGrid>
              <a:tr h="440341">
                <a:tc>
                  <a:txBody>
                    <a:bodyPr/>
                    <a:lstStyle/>
                    <a:p>
                      <a:r>
                        <a:rPr lang="en-US" dirty="0" smtClean="0"/>
                        <a:t>space</a:t>
                      </a:r>
                      <a:endParaRPr lang="en-US" dirty="0"/>
                    </a:p>
                  </a:txBody>
                  <a:tcPr/>
                </a:tc>
              </a:tr>
            </a:tbl>
          </a:graphicData>
        </a:graphic>
      </p:graphicFrame>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Arrow Connector 4"/>
          <p:cNvCxnSpPr/>
          <p:nvPr/>
        </p:nvCxnSpPr>
        <p:spPr>
          <a:xfrm>
            <a:off x="4572002" y="3702838"/>
            <a:ext cx="0" cy="301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5" name="Table 44"/>
          <p:cNvGraphicFramePr>
            <a:graphicFrameLocks noGrp="1"/>
          </p:cNvGraphicFramePr>
          <p:nvPr>
            <p:extLst/>
          </p:nvPr>
        </p:nvGraphicFramePr>
        <p:xfrm>
          <a:off x="10387723" y="3812481"/>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0</a:t>
                      </a:r>
                      <a:endParaRPr lang="en-US" dirty="0"/>
                    </a:p>
                  </a:txBody>
                  <a:tcPr/>
                </a:tc>
              </a:tr>
            </a:tbl>
          </a:graphicData>
        </a:graphic>
      </p:graphicFrame>
      <p:graphicFrame>
        <p:nvGraphicFramePr>
          <p:cNvPr id="76" name="Table 75"/>
          <p:cNvGraphicFramePr>
            <a:graphicFrameLocks noGrp="1"/>
          </p:cNvGraphicFramePr>
          <p:nvPr>
            <p:extLst/>
          </p:nvPr>
        </p:nvGraphicFramePr>
        <p:xfrm>
          <a:off x="10386496" y="3802394"/>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a:t>
                      </a:r>
                      <a:r>
                        <a:rPr lang="en-US" baseline="0" dirty="0" smtClean="0"/>
                        <a:t> = 1</a:t>
                      </a:r>
                      <a:endParaRPr lang="en-US" dirty="0"/>
                    </a:p>
                  </a:txBody>
                  <a:tcPr/>
                </a:tc>
              </a:tr>
            </a:tbl>
          </a:graphicData>
        </a:graphic>
      </p:graphicFrame>
      <p:graphicFrame>
        <p:nvGraphicFramePr>
          <p:cNvPr id="77" name="Table 76"/>
          <p:cNvGraphicFramePr>
            <a:graphicFrameLocks noGrp="1"/>
          </p:cNvGraphicFramePr>
          <p:nvPr>
            <p:extLst/>
          </p:nvPr>
        </p:nvGraphicFramePr>
        <p:xfrm>
          <a:off x="10376587" y="3826296"/>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2</a:t>
                      </a:r>
                      <a:endParaRPr lang="en-US" dirty="0"/>
                    </a:p>
                  </a:txBody>
                  <a:tcPr/>
                </a:tc>
              </a:tr>
            </a:tbl>
          </a:graphicData>
        </a:graphic>
      </p:graphicFrame>
      <p:sp>
        <p:nvSpPr>
          <p:cNvPr id="3" name="TextBox 2"/>
          <p:cNvSpPr txBox="1"/>
          <p:nvPr/>
        </p:nvSpPr>
        <p:spPr>
          <a:xfrm>
            <a:off x="1774209" y="6073254"/>
            <a:ext cx="9157648" cy="369332"/>
          </a:xfrm>
          <a:prstGeom prst="rect">
            <a:avLst/>
          </a:prstGeom>
          <a:noFill/>
        </p:spPr>
        <p:txBody>
          <a:bodyPr wrap="square" rtlCol="0">
            <a:spAutoFit/>
          </a:bodyPr>
          <a:lstStyle/>
          <a:p>
            <a:r>
              <a:rPr lang="en-US" dirty="0" smtClean="0"/>
              <a:t>Searching for the word – “space”</a:t>
            </a:r>
            <a:endParaRPr lang="en-US" dirty="0"/>
          </a:p>
        </p:txBody>
      </p:sp>
      <p:graphicFrame>
        <p:nvGraphicFramePr>
          <p:cNvPr id="66" name="Table 6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67" name="Table 6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70" name="Table 69"/>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72" name="Table 71"/>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73" name="Table 72"/>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75" name="Table 74"/>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78" name="Table 77"/>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79" name="Table 78"/>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80" name="Table 79"/>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87" name="Table 8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88" name="Table 8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89" name="Table 8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cxnSp>
        <p:nvCxnSpPr>
          <p:cNvPr id="90" name="Straight Arrow Connector 89"/>
          <p:cNvCxnSpPr>
            <a:endCxn id="6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9" name="Table 98"/>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100" name="Table 99"/>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101" name="Table 100"/>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102" name="Table 101"/>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103" name="Table 102"/>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104" name="Table 103"/>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105" name="Table 104"/>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106" name="Table 105"/>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107" name="Straight Arrow Connector 106"/>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174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3300"/>
                            </p:stCondLst>
                            <p:childTnLst>
                              <p:par>
                                <p:cTn id="19" presetID="63" presetClass="path" presetSubtype="0" accel="50000" decel="50000" fill="hold" nodeType="afterEffect">
                                  <p:stCondLst>
                                    <p:cond delay="500"/>
                                  </p:stCondLst>
                                  <p:childTnLst>
                                    <p:animMotion origin="layout" path="M 5.55112E-17 4.44444E-6 L 0.1293 0.00185 " pathEditMode="relative" rAng="0" ptsTypes="AA">
                                      <p:cBhvr>
                                        <p:cTn id="20" dur="1000" fill="hold"/>
                                        <p:tgtEl>
                                          <p:spTgt spid="5"/>
                                        </p:tgtEl>
                                        <p:attrNameLst>
                                          <p:attrName>ppt_x</p:attrName>
                                          <p:attrName>ppt_y</p:attrName>
                                        </p:attrNameLst>
                                      </p:cBhvr>
                                      <p:rCtr x="6458" y="93"/>
                                    </p:animMotion>
                                  </p:childTnLst>
                                </p:cTn>
                              </p:par>
                            </p:childTnLst>
                          </p:cTn>
                        </p:par>
                        <p:par>
                          <p:cTn id="21" fill="hold">
                            <p:stCondLst>
                              <p:cond delay="4800"/>
                            </p:stCondLst>
                            <p:childTnLst>
                              <p:par>
                                <p:cTn id="22" presetID="26" presetClass="emph" presetSubtype="0" fill="hold" nodeType="afterEffect">
                                  <p:stCondLst>
                                    <p:cond delay="400"/>
                                  </p:stCondLst>
                                  <p:childTnLst>
                                    <p:animEffect transition="out" filter="fade">
                                      <p:cBhvr>
                                        <p:cTn id="23" dur="1000" tmFilter="0, 0; .2, .5; .8, .5; 1, 0"/>
                                        <p:tgtEl>
                                          <p:spTgt spid="32"/>
                                        </p:tgtEl>
                                      </p:cBhvr>
                                    </p:animEffect>
                                    <p:animScale>
                                      <p:cBhvr>
                                        <p:cTn id="24" dur="500" autoRev="1" fill="hold"/>
                                        <p:tgtEl>
                                          <p:spTgt spid="32"/>
                                        </p:tgtEl>
                                      </p:cBhvr>
                                      <p:by x="105000" y="105000"/>
                                    </p:animScale>
                                  </p:childTnLst>
                                </p:cTn>
                              </p:par>
                            </p:childTnLst>
                          </p:cTn>
                        </p:par>
                        <p:par>
                          <p:cTn id="25" fill="hold">
                            <p:stCondLst>
                              <p:cond delay="6200"/>
                            </p:stCondLst>
                            <p:childTnLst>
                              <p:par>
                                <p:cTn id="26" presetID="1" presetClass="entr" presetSubtype="0" fill="hold" nodeType="afterEffect">
                                  <p:stCondLst>
                                    <p:cond delay="300"/>
                                  </p:stCondLst>
                                  <p:childTnLst>
                                    <p:set>
                                      <p:cBhvr>
                                        <p:cTn id="27" dur="1" fill="hold">
                                          <p:stCondLst>
                                            <p:cond delay="0"/>
                                          </p:stCondLst>
                                        </p:cTn>
                                        <p:tgtEl>
                                          <p:spTgt spid="76"/>
                                        </p:tgtEl>
                                        <p:attrNameLst>
                                          <p:attrName>style.visibility</p:attrName>
                                        </p:attrNameLst>
                                      </p:cBhvr>
                                      <p:to>
                                        <p:strVal val="visible"/>
                                      </p:to>
                                    </p:set>
                                  </p:childTnLst>
                                </p:cTn>
                              </p:par>
                            </p:childTnLst>
                          </p:cTn>
                        </p:par>
                        <p:par>
                          <p:cTn id="28" fill="hold">
                            <p:stCondLst>
                              <p:cond delay="6500"/>
                            </p:stCondLst>
                            <p:childTnLst>
                              <p:par>
                                <p:cTn id="29" presetID="26" presetClass="emph" presetSubtype="0" fill="hold" nodeType="afterEffect">
                                  <p:stCondLst>
                                    <p:cond delay="0"/>
                                  </p:stCondLst>
                                  <p:childTnLst>
                                    <p:animEffect transition="out" filter="fade">
                                      <p:cBhvr>
                                        <p:cTn id="30" dur="500" tmFilter="0, 0; .2, .5; .8, .5; 1, 0"/>
                                        <p:tgtEl>
                                          <p:spTgt spid="76"/>
                                        </p:tgtEl>
                                      </p:cBhvr>
                                    </p:animEffect>
                                    <p:animScale>
                                      <p:cBhvr>
                                        <p:cTn id="31" dur="250" autoRev="1" fill="hold"/>
                                        <p:tgtEl>
                                          <p:spTgt spid="76"/>
                                        </p:tgtEl>
                                      </p:cBhvr>
                                      <p:by x="105000" y="105000"/>
                                    </p:animScale>
                                  </p:childTnLst>
                                </p:cTn>
                              </p:par>
                            </p:childTnLst>
                          </p:cTn>
                        </p:par>
                        <p:par>
                          <p:cTn id="32" fill="hold">
                            <p:stCondLst>
                              <p:cond delay="7000"/>
                            </p:stCondLst>
                            <p:childTnLst>
                              <p:par>
                                <p:cTn id="33" presetID="63" presetClass="path" presetSubtype="0" accel="50000" decel="50000" fill="hold" nodeType="afterEffect">
                                  <p:stCondLst>
                                    <p:cond delay="600"/>
                                  </p:stCondLst>
                                  <p:childTnLst>
                                    <p:animMotion origin="layout" path="M 0.1293 0.00185 L 0.25729 0.00185 " pathEditMode="relative" rAng="0" ptsTypes="AA">
                                      <p:cBhvr>
                                        <p:cTn id="34" dur="1000" fill="hold"/>
                                        <p:tgtEl>
                                          <p:spTgt spid="5"/>
                                        </p:tgtEl>
                                        <p:attrNameLst>
                                          <p:attrName>ppt_x</p:attrName>
                                          <p:attrName>ppt_y</p:attrName>
                                        </p:attrNameLst>
                                      </p:cBhvr>
                                      <p:rCtr x="6393" y="0"/>
                                    </p:animMotion>
                                  </p:childTnLst>
                                </p:cTn>
                              </p:par>
                            </p:childTnLst>
                          </p:cTn>
                        </p:par>
                        <p:par>
                          <p:cTn id="35" fill="hold">
                            <p:stCondLst>
                              <p:cond delay="8600"/>
                            </p:stCondLst>
                            <p:childTnLst>
                              <p:par>
                                <p:cTn id="36" presetID="63" presetClass="path" presetSubtype="0" accel="50000" decel="50000" fill="hold" nodeType="afterEffect">
                                  <p:stCondLst>
                                    <p:cond delay="400"/>
                                  </p:stCondLst>
                                  <p:childTnLst>
                                    <p:animMotion origin="layout" path="M 0.25729 0.00185 L 0.38789 0.00185 " pathEditMode="relative" rAng="0" ptsTypes="AA">
                                      <p:cBhvr>
                                        <p:cTn id="37" dur="1000" fill="hold"/>
                                        <p:tgtEl>
                                          <p:spTgt spid="5"/>
                                        </p:tgtEl>
                                        <p:attrNameLst>
                                          <p:attrName>ppt_x</p:attrName>
                                          <p:attrName>ppt_y</p:attrName>
                                        </p:attrNameLst>
                                      </p:cBhvr>
                                      <p:rCtr x="6523" y="0"/>
                                    </p:animMotion>
                                  </p:childTnLst>
                                </p:cTn>
                              </p:par>
                            </p:childTnLst>
                          </p:cTn>
                        </p:par>
                        <p:par>
                          <p:cTn id="38" fill="hold">
                            <p:stCondLst>
                              <p:cond delay="10000"/>
                            </p:stCondLst>
                            <p:childTnLst>
                              <p:par>
                                <p:cTn id="39" presetID="26" presetClass="emph" presetSubtype="0" fill="hold" nodeType="afterEffect">
                                  <p:stCondLst>
                                    <p:cond delay="400"/>
                                  </p:stCondLst>
                                  <p:childTnLst>
                                    <p:animEffect transition="out" filter="fade">
                                      <p:cBhvr>
                                        <p:cTn id="40" dur="1000" tmFilter="0, 0; .2, .5; .8, .5; 1, 0"/>
                                        <p:tgtEl>
                                          <p:spTgt spid="34"/>
                                        </p:tgtEl>
                                      </p:cBhvr>
                                    </p:animEffect>
                                    <p:animScale>
                                      <p:cBhvr>
                                        <p:cTn id="41" dur="500" autoRev="1" fill="hold"/>
                                        <p:tgtEl>
                                          <p:spTgt spid="34"/>
                                        </p:tgtEl>
                                      </p:cBhvr>
                                      <p:by x="105000" y="105000"/>
                                    </p:animScale>
                                  </p:childTnLst>
                                </p:cTn>
                              </p:par>
                            </p:childTnLst>
                          </p:cTn>
                        </p:par>
                        <p:par>
                          <p:cTn id="42" fill="hold">
                            <p:stCondLst>
                              <p:cond delay="11400"/>
                            </p:stCondLst>
                            <p:childTnLst>
                              <p:par>
                                <p:cTn id="43" presetID="1" presetClass="entr" presetSubtype="0" fill="hold" nodeType="afterEffect">
                                  <p:stCondLst>
                                    <p:cond delay="40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11800"/>
                            </p:stCondLst>
                            <p:childTnLst>
                              <p:par>
                                <p:cTn id="46" presetID="26" presetClass="emph" presetSubtype="0" fill="hold" nodeType="afterEffect">
                                  <p:stCondLst>
                                    <p:cond delay="0"/>
                                  </p:stCondLst>
                                  <p:childTnLst>
                                    <p:animEffect transition="out" filter="fade">
                                      <p:cBhvr>
                                        <p:cTn id="47" dur="500" tmFilter="0, 0; .2, .5; .8, .5; 1, 0"/>
                                        <p:tgtEl>
                                          <p:spTgt spid="77"/>
                                        </p:tgtEl>
                                      </p:cBhvr>
                                    </p:animEffect>
                                    <p:animScale>
                                      <p:cBhvr>
                                        <p:cTn id="48"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hash function calculates the hash value (slot index) of the hash table in constant time for a particular string and is inserted in the linked list. We know </a:t>
                </a:r>
                <a:r>
                  <a:rPr lang="en-US" dirty="0"/>
                  <a:t>that insertion in a linked list takes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(1)</m:t>
                    </m:r>
                  </m:oMath>
                </a14:m>
                <a:r>
                  <a:rPr lang="en-US" dirty="0" smtClean="0"/>
                  <a:t> time. Let </a:t>
                </a:r>
                <a:r>
                  <a:rPr lang="en-US" dirty="0"/>
                  <a:t>the </a:t>
                </a:r>
                <a:r>
                  <a:rPr lang="en-US" dirty="0" smtClean="0"/>
                  <a:t>total </a:t>
                </a:r>
                <a:r>
                  <a:rPr lang="en-US" dirty="0"/>
                  <a:t>number of words in all the text files be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So the total order of insertion of all the words will be </a:t>
                </a:r>
                <a14:m>
                  <m:oMath xmlns:m="http://schemas.openxmlformats.org/officeDocument/2006/math">
                    <m:r>
                      <m:rPr>
                        <m:sty m:val="p"/>
                      </m:rPr>
                      <a:rPr lang="el-GR" sz="3200" i="1" smtClean="0">
                        <a:latin typeface="Cambria Math" panose="02040503050406030204" pitchFamily="18" charset="0"/>
                      </a:rPr>
                      <m:t>θ</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a14:m>
                <a:r>
                  <a:rPr lang="en-US" dirty="0" smtClean="0"/>
                  <a:t>.</a:t>
                </a:r>
                <a:endParaRPr lang="en-US" dirty="0"/>
              </a:p>
              <a:p>
                <a:pPr marL="0" indent="0">
                  <a:buNone/>
                </a:pPr>
                <a:endParaRPr lang="en-US" dirty="0"/>
              </a:p>
              <a:p>
                <a:r>
                  <a:rPr lang="en-US" dirty="0"/>
                  <a:t>In case of searching let us assume we have a uniform hash function. So that the number of nodes in a linked list corresponding to </a:t>
                </a:r>
                <a:r>
                  <a:rPr lang="en-US" dirty="0" smtClean="0"/>
                  <a:t>each file </a:t>
                </a:r>
                <a:r>
                  <a:rPr lang="en-US" dirty="0"/>
                  <a:t>and each slot will be</a:t>
                </a:r>
                <a:r>
                  <a:rPr lang="en-US" sz="3500" dirty="0"/>
                  <a:t> </a:t>
                </a:r>
                <a14:m>
                  <m:oMath xmlns:m="http://schemas.openxmlformats.org/officeDocument/2006/math">
                    <m:f>
                      <m:fPr>
                        <m:ctrlPr>
                          <a:rPr lang="en-US" sz="3500" i="1">
                            <a:latin typeface="Cambria Math" panose="02040503050406030204" pitchFamily="18" charset="0"/>
                          </a:rPr>
                        </m:ctrlPr>
                      </m:fPr>
                      <m:num>
                        <m:r>
                          <a:rPr lang="en-US" sz="3500" i="1">
                            <a:latin typeface="Cambria Math" panose="02040503050406030204" pitchFamily="18" charset="0"/>
                          </a:rPr>
                          <m:t>𝑛</m:t>
                        </m:r>
                      </m:num>
                      <m:den>
                        <m:r>
                          <a:rPr lang="en-US" sz="3500" i="1">
                            <a:latin typeface="Cambria Math" panose="02040503050406030204" pitchFamily="18" charset="0"/>
                          </a:rPr>
                          <m:t>𝐹</m:t>
                        </m:r>
                        <m:r>
                          <a:rPr lang="en-US" sz="3500" i="1">
                            <a:latin typeface="Cambria Math" panose="02040503050406030204" pitchFamily="18" charset="0"/>
                          </a:rPr>
                          <m:t>.</m:t>
                        </m:r>
                        <m:r>
                          <a:rPr lang="en-US" sz="3500" i="1">
                            <a:latin typeface="Cambria Math" panose="02040503050406030204" pitchFamily="18" charset="0"/>
                          </a:rPr>
                          <m:t>𝑚</m:t>
                        </m:r>
                      </m:den>
                    </m:f>
                  </m:oMath>
                </a14:m>
                <a:r>
                  <a:rPr lang="en-US" dirty="0" smtClean="0"/>
                  <a:t>.</a:t>
                </a:r>
              </a:p>
              <a:p>
                <a:pPr marL="0" indent="0">
                  <a:buNone/>
                </a:pPr>
                <a:r>
                  <a:rPr lang="en-US" dirty="0"/>
                  <a:t>	</a:t>
                </a:r>
                <a:r>
                  <a:rPr lang="en-US" dirty="0" smtClean="0"/>
                  <a:t>Taking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num>
                      <m:den>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rPr>
                          <m:t>𝑚</m:t>
                        </m:r>
                      </m:den>
                    </m:f>
                    <m:r>
                      <a:rPr lang="en-US" sz="3600" b="0" i="1" smtClean="0">
                        <a:latin typeface="Cambria Math" panose="02040503050406030204" pitchFamily="18" charset="0"/>
                      </a:rPr>
                      <m:t>= </m:t>
                    </m:r>
                    <m:r>
                      <m:rPr>
                        <m:sty m:val="p"/>
                      </m:rPr>
                      <a:rPr lang="el-GR" sz="3600" b="0" i="1" smtClean="0">
                        <a:latin typeface="Cambria Math" panose="02040503050406030204" pitchFamily="18" charset="0"/>
                      </a:rPr>
                      <m:t>α</m:t>
                    </m:r>
                  </m:oMath>
                </a14:m>
                <a:r>
                  <a:rPr lang="en-US" dirty="0" smtClean="0"/>
                  <a:t>, </a:t>
                </a:r>
                <a:r>
                  <a:rPr lang="en-US" dirty="0"/>
                  <a:t>the time taken to count the occurrences of a </a:t>
                </a:r>
                <a:r>
                  <a:rPr lang="en-US" dirty="0" smtClean="0"/>
                  <a:t>	word </a:t>
                </a:r>
                <a:r>
                  <a:rPr lang="en-US" dirty="0"/>
                  <a:t>in a linked list is </a:t>
                </a:r>
                <a14:m>
                  <m:oMath xmlns:m="http://schemas.openxmlformats.org/officeDocument/2006/math">
                    <m:r>
                      <m:rPr>
                        <m:sty m:val="p"/>
                      </m:rPr>
                      <a:rPr lang="en-US" sz="3200" b="0" i="0" smtClean="0">
                        <a:latin typeface="Cambria Math" panose="02040503050406030204" pitchFamily="18" charset="0"/>
                      </a:rPr>
                      <m:t>O</m:t>
                    </m:r>
                    <m:r>
                      <a:rPr lang="en-US" sz="3200" b="0" i="1" smtClean="0">
                        <a:latin typeface="Cambria Math" panose="02040503050406030204" pitchFamily="18" charset="0"/>
                      </a:rPr>
                      <m:t>(</m:t>
                    </m:r>
                    <m:r>
                      <m:rPr>
                        <m:sty m:val="p"/>
                      </m:rPr>
                      <a:rPr lang="el-GR" sz="3200" b="0" i="1" smtClean="0">
                        <a:latin typeface="Cambria Math" panose="02040503050406030204" pitchFamily="18" charset="0"/>
                      </a:rPr>
                      <m:t>α</m:t>
                    </m:r>
                    <m:r>
                      <a:rPr lang="en-US" sz="3200" b="0" i="1" smtClean="0">
                        <a:latin typeface="Cambria Math" panose="02040503050406030204" pitchFamily="18" charset="0"/>
                      </a:rPr>
                      <m:t>)</m:t>
                    </m:r>
                  </m:oMath>
                </a14:m>
                <a:r>
                  <a:rPr lang="en-US" dirty="0" smtClean="0"/>
                  <a:t>. Therefore total search time complexity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i="1">
                        <a:latin typeface="Cambria Math" panose="02040503050406030204" pitchFamily="18" charset="0"/>
                        <a:ea typeface="Cambria Math" panose="02040503050406030204" pitchFamily="18" charset="0"/>
                      </a:rPr>
                      <m:t>α</m:t>
                    </m:r>
                    <m:r>
                      <a:rPr lang="en-IN" sz="2800" b="0" i="1" smtClean="0">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7" t="-1163" r="-886"/>
                </a:stretch>
              </a:blipFill>
            </p:spPr>
            <p:txBody>
              <a:bodyPr/>
              <a:lstStyle/>
              <a:p>
                <a:r>
                  <a:rPr lang="en-IN">
                    <a:noFill/>
                  </a:rPr>
                  <a:t> </a:t>
                </a:r>
              </a:p>
            </p:txBody>
          </p:sp>
        </mc:Fallback>
      </mc:AlternateContent>
    </p:spTree>
    <p:extLst>
      <p:ext uri="{BB962C8B-B14F-4D97-AF65-F5344CB8AC3E}">
        <p14:creationId xmlns:p14="http://schemas.microsoft.com/office/powerpoint/2010/main" val="253901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Pros and Cons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 –</a:t>
                </a:r>
              </a:p>
              <a:p>
                <a:pPr lvl="1"/>
                <a:r>
                  <a:rPr lang="en-US" dirty="0"/>
                  <a:t>It has a very efficient insertion time of </a:t>
                </a:r>
                <a:r>
                  <a:rPr lang="en-US" dirty="0" smtClean="0"/>
                  <a:t> </a:t>
                </a:r>
                <a14:m>
                  <m:oMath xmlns:m="http://schemas.openxmlformats.org/officeDocument/2006/math">
                    <m:r>
                      <m:rPr>
                        <m:sty m:val="p"/>
                      </m:rPr>
                      <a:rPr lang="el-GR" sz="3000" i="1">
                        <a:solidFill>
                          <a:prstClr val="white"/>
                        </a:solidFill>
                        <a:latin typeface="Cambria Math" panose="02040503050406030204" pitchFamily="18" charset="0"/>
                      </a:rPr>
                      <m:t>θ</m:t>
                    </m:r>
                    <m:r>
                      <a:rPr lang="en-US" sz="3000" i="1">
                        <a:solidFill>
                          <a:prstClr val="white"/>
                        </a:solidFill>
                        <a:latin typeface="Cambria Math" panose="02040503050406030204" pitchFamily="18" charset="0"/>
                      </a:rPr>
                      <m:t>(</m:t>
                    </m:r>
                    <m:r>
                      <a:rPr lang="en-US" sz="3000" i="1">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Cons – </a:t>
                </a:r>
              </a:p>
              <a:p>
                <a:pPr lvl="1"/>
                <a:r>
                  <a:rPr lang="en-US" dirty="0" smtClean="0"/>
                  <a:t>As each word is stored every time it appears on the file, so huge amount of memory is wasted.</a:t>
                </a:r>
              </a:p>
              <a:p>
                <a:pPr lvl="1"/>
                <a:r>
                  <a:rPr lang="en-US" dirty="0" smtClean="0"/>
                  <a:t>A Linked list takes up a lot of space in pointers, making the data structure bulky.</a:t>
                </a:r>
              </a:p>
              <a:p>
                <a:pPr lvl="1"/>
                <a:r>
                  <a:rPr lang="en-US" dirty="0" smtClean="0"/>
                  <a:t>Hash function is calculated for every string, which takes a bit of extra time.</a:t>
                </a:r>
              </a:p>
              <a:p>
                <a:pPr lvl="1"/>
                <a:r>
                  <a:rPr lang="en-US" dirty="0" smtClean="0"/>
                  <a:t>Time taken to search a word is linear in the number of nodes in the linked list.</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r="-1022" b="-145"/>
                </a:stretch>
              </a:blipFill>
            </p:spPr>
            <p:txBody>
              <a:bodyPr/>
              <a:lstStyle/>
              <a:p>
                <a:r>
                  <a:rPr lang="en-US">
                    <a:noFill/>
                  </a:rPr>
                  <a:t> </a:t>
                </a:r>
              </a:p>
            </p:txBody>
          </p:sp>
        </mc:Fallback>
      </mc:AlternateContent>
    </p:spTree>
    <p:extLst>
      <p:ext uri="{BB962C8B-B14F-4D97-AF65-F5344CB8AC3E}">
        <p14:creationId xmlns:p14="http://schemas.microsoft.com/office/powerpoint/2010/main" val="204557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- 2</a:t>
            </a:r>
            <a:endParaRPr lang="en-US" dirty="0"/>
          </a:p>
        </p:txBody>
      </p:sp>
      <p:sp>
        <p:nvSpPr>
          <p:cNvPr id="5" name="Subtitle 4"/>
          <p:cNvSpPr>
            <a:spLocks noGrp="1"/>
          </p:cNvSpPr>
          <p:nvPr>
            <p:ph type="subTitle" idx="1"/>
          </p:nvPr>
        </p:nvSpPr>
        <p:spPr/>
        <p:txBody>
          <a:bodyPr/>
          <a:lstStyle/>
          <a:p>
            <a:r>
              <a:rPr lang="en-US" dirty="0"/>
              <a:t>Hash table using vector storing frequency</a:t>
            </a:r>
          </a:p>
          <a:p>
            <a:endParaRPr lang="en-US" dirty="0"/>
          </a:p>
        </p:txBody>
      </p:sp>
    </p:spTree>
    <p:extLst>
      <p:ext uri="{BB962C8B-B14F-4D97-AF65-F5344CB8AC3E}">
        <p14:creationId xmlns:p14="http://schemas.microsoft.com/office/powerpoint/2010/main" val="302156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Insertion </a:t>
            </a:r>
            <a:endParaRPr lang="en-US" dirty="0"/>
          </a:p>
        </p:txBody>
      </p:sp>
      <p:sp>
        <p:nvSpPr>
          <p:cNvPr id="3" name="Content Placeholder 2"/>
          <p:cNvSpPr>
            <a:spLocks noGrp="1"/>
          </p:cNvSpPr>
          <p:nvPr>
            <p:ph idx="1"/>
          </p:nvPr>
        </p:nvSpPr>
        <p:spPr>
          <a:xfrm>
            <a:off x="1103312" y="2052918"/>
            <a:ext cx="3736701" cy="4647427"/>
          </a:xfrm>
        </p:spPr>
        <p:txBody>
          <a:bodyPr>
            <a:normAutofit fontScale="850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a:t>
            </a:r>
            <a:r>
              <a:rPr lang="en-US" dirty="0" smtClean="0">
                <a:solidFill>
                  <a:srgbClr val="EBEBEB"/>
                </a:solidFill>
              </a:rPr>
              <a:t>function.</a:t>
            </a:r>
          </a:p>
          <a:p>
            <a:pPr lvl="1"/>
            <a:r>
              <a:rPr lang="en-IN" dirty="0" smtClean="0">
                <a:solidFill>
                  <a:srgbClr val="FFFFFF"/>
                </a:solidFill>
              </a:rPr>
              <a:t>if </a:t>
            </a:r>
            <a:r>
              <a:rPr lang="en-IN" dirty="0">
                <a:solidFill>
                  <a:srgbClr val="FFFFFF"/>
                </a:solidFill>
              </a:rPr>
              <a:t>the </a:t>
            </a:r>
            <a:r>
              <a:rPr lang="en-IN" dirty="0" smtClean="0">
                <a:solidFill>
                  <a:srgbClr val="FFFFFF"/>
                </a:solidFill>
              </a:rPr>
              <a:t>substring </a:t>
            </a:r>
            <a:r>
              <a:rPr lang="en-IN" dirty="0">
                <a:solidFill>
                  <a:srgbClr val="FFFFFF"/>
                </a:solidFill>
              </a:rPr>
              <a:t>is already hashed then </a:t>
            </a:r>
            <a:r>
              <a:rPr lang="en-IN" dirty="0" smtClean="0">
                <a:solidFill>
                  <a:srgbClr val="FFFFFF"/>
                </a:solidFill>
              </a:rPr>
              <a:t>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hashed and its frequency is made 1.</a:t>
            </a:r>
          </a:p>
          <a:p>
            <a:r>
              <a:rPr lang="en-US" dirty="0" smtClean="0">
                <a:solidFill>
                  <a:srgbClr val="FFFFFF"/>
                </a:solidFill>
              </a:rPr>
              <a:t>Process is repeated </a:t>
            </a:r>
            <a:r>
              <a:rPr lang="en-US" dirty="0">
                <a:solidFill>
                  <a:srgbClr val="FFFFFF"/>
                </a:solidFill>
              </a:rPr>
              <a:t>till the end of the file</a:t>
            </a:r>
            <a:r>
              <a:rPr lang="en-US" dirty="0" smtClean="0">
                <a:solidFill>
                  <a:srgbClr val="FFFFFF"/>
                </a:solidFill>
              </a:rPr>
              <a:t>.</a:t>
            </a:r>
            <a:endParaRPr lang="en-US" dirty="0"/>
          </a:p>
        </p:txBody>
      </p:sp>
      <p:pic>
        <p:nvPicPr>
          <p:cNvPr id="4" name="Picture 4"/>
          <p:cNvPicPr/>
          <p:nvPr/>
        </p:nvPicPr>
        <p:blipFill>
          <a:blip r:embed="rId2"/>
          <a:stretch>
            <a:fillRect/>
          </a:stretch>
        </p:blipFill>
        <p:spPr>
          <a:xfrm>
            <a:off x="4981904" y="2052918"/>
            <a:ext cx="7083972" cy="386068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9735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2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140" name="Table 139"/>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146" name="Table 145"/>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152" name="Table 151"/>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graphicFrame>
        <p:nvGraphicFramePr>
          <p:cNvPr id="159" name="Table 158"/>
          <p:cNvGraphicFramePr>
            <a:graphicFrameLocks noGrp="1"/>
          </p:cNvGraphicFramePr>
          <p:nvPr>
            <p:extLst/>
          </p:nvPr>
        </p:nvGraphicFramePr>
        <p:xfrm>
          <a:off x="5967888" y="387980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8</a:t>
                      </a:r>
                      <a:endParaRPr lang="en-US" dirty="0"/>
                    </a:p>
                  </a:txBody>
                  <a:tcPr/>
                </a:tc>
              </a:tr>
            </a:tbl>
          </a:graphicData>
        </a:graphic>
      </p:graphicFrame>
      <p:sp>
        <p:nvSpPr>
          <p:cNvPr id="38" name="TextBox 37"/>
          <p:cNvSpPr txBox="1"/>
          <p:nvPr/>
        </p:nvSpPr>
        <p:spPr>
          <a:xfrm>
            <a:off x="1774209" y="6073254"/>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158933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0013" cy="1400530"/>
          </a:xfrm>
        </p:spPr>
        <p:txBody>
          <a:bodyPr/>
          <a:lstStyle/>
          <a:p>
            <a:r>
              <a:rPr lang="en-US" dirty="0"/>
              <a:t>Case 2 – Insertion (Visual Representation)</a:t>
            </a:r>
          </a:p>
        </p:txBody>
      </p:sp>
      <p:graphicFrame>
        <p:nvGraphicFramePr>
          <p:cNvPr id="5" name="Table 4"/>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8" name="Table 7"/>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9" name="Table 8"/>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0" name="Table 9"/>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1" name="Table 10"/>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2" name="Table 11"/>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 name="Straight Arrow Connector 12"/>
          <p:cNvCxnSpPr>
            <a:stCxn id="11"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4" name="Table 1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5" name="Right Arrow 14"/>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ight Arrow 15"/>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ight Arrow 17"/>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69" name="Table 68"/>
          <p:cNvGraphicFramePr>
            <a:graphicFrameLocks noGrp="1"/>
          </p:cNvGraphicFramePr>
          <p:nvPr>
            <p:extLst>
              <p:ext uri="{D42A27DB-BD31-4B8C-83A1-F6EECF244321}">
                <p14:modId xmlns:p14="http://schemas.microsoft.com/office/powerpoint/2010/main" val="1682756609"/>
              </p:ext>
            </p:extLst>
          </p:nvPr>
        </p:nvGraphicFramePr>
        <p:xfrm>
          <a:off x="9969494" y="387312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black</a:t>
                      </a:r>
                      <a:endParaRPr lang="en-US" dirty="0"/>
                    </a:p>
                  </a:txBody>
                  <a:tcPr/>
                </a:tc>
                <a:tc>
                  <a:txBody>
                    <a:bodyPr/>
                    <a:lstStyle/>
                    <a:p>
                      <a:pPr algn="ctr"/>
                      <a:r>
                        <a:rPr lang="en-US" dirty="0" smtClean="0"/>
                        <a:t>1</a:t>
                      </a:r>
                      <a:endParaRPr lang="en-US" dirty="0"/>
                    </a:p>
                  </a:txBody>
                  <a:tcPr/>
                </a:tc>
              </a:tr>
            </a:tbl>
          </a:graphicData>
        </a:graphic>
      </p:graphicFrame>
      <p:sp>
        <p:nvSpPr>
          <p:cNvPr id="74" name="TextBox 73"/>
          <p:cNvSpPr txBox="1"/>
          <p:nvPr/>
        </p:nvSpPr>
        <p:spPr>
          <a:xfrm>
            <a:off x="1774209" y="6073254"/>
            <a:ext cx="9157648" cy="369332"/>
          </a:xfrm>
          <a:prstGeom prst="rect">
            <a:avLst/>
          </a:prstGeom>
          <a:noFill/>
        </p:spPr>
        <p:txBody>
          <a:bodyPr wrap="square" rtlCol="0">
            <a:spAutoFit/>
          </a:bodyPr>
          <a:lstStyle/>
          <a:p>
            <a:r>
              <a:rPr lang="en-US" dirty="0" smtClean="0"/>
              <a:t>Inserting the word – “black”</a:t>
            </a:r>
            <a:endParaRPr lang="en-US" dirty="0"/>
          </a:p>
        </p:txBody>
      </p:sp>
      <p:graphicFrame>
        <p:nvGraphicFramePr>
          <p:cNvPr id="75" name="Table 74"/>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76" name="Table 75"/>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77" name="Table 76"/>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78" name="Table 77"/>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79" name="Table 78"/>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80" name="Table 79"/>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81" name="Table 80"/>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82" name="Table 81"/>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83" name="Table 82"/>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84" name="Table 83"/>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85" name="Table 84"/>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86" name="Table 85"/>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7" name="Table 86"/>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88" name="Table 87"/>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89" name="Table 88"/>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90" name="Table 89"/>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91" name="Table 90"/>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92" name="Table 91"/>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7770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8"/>
                                        </p:tgtEl>
                                      </p:cBhvr>
                                    </p:animEffect>
                                    <p:animScale>
                                      <p:cBhvr>
                                        <p:cTn id="14" dur="500" autoRev="1" fill="hold"/>
                                        <p:tgtEl>
                                          <p:spTgt spid="8"/>
                                        </p:tgtEl>
                                      </p:cBhvr>
                                      <p:by x="105000" y="105000"/>
                                    </p:animScale>
                                  </p:childTnLst>
                                </p:cTn>
                              </p:par>
                            </p:childTnLst>
                          </p:cTn>
                        </p:par>
                        <p:par>
                          <p:cTn id="15" fill="hold">
                            <p:stCondLst>
                              <p:cond delay="3300"/>
                            </p:stCondLst>
                            <p:childTnLst>
                              <p:par>
                                <p:cTn id="16" presetID="26" presetClass="emph" presetSubtype="0" fill="hold" nodeType="afterEffect">
                                  <p:stCondLst>
                                    <p:cond delay="500"/>
                                  </p:stCondLst>
                                  <p:childTnLst>
                                    <p:animEffect transition="out" filter="fade">
                                      <p:cBhvr>
                                        <p:cTn id="17" dur="1000" tmFilter="0, 0; .2, .5; .8, .5; 1, 0"/>
                                        <p:tgtEl>
                                          <p:spTgt spid="84"/>
                                        </p:tgtEl>
                                      </p:cBhvr>
                                    </p:animEffect>
                                    <p:animScale>
                                      <p:cBhvr>
                                        <p:cTn id="18" dur="500" autoRev="1" fill="hold"/>
                                        <p:tgtEl>
                                          <p:spTgt spid="84"/>
                                        </p:tgtEl>
                                      </p:cBhvr>
                                      <p:by x="105000" y="105000"/>
                                    </p:animScale>
                                  </p:childTnLst>
                                </p:cTn>
                              </p:par>
                            </p:childTnLst>
                          </p:cTn>
                        </p:par>
                        <p:par>
                          <p:cTn id="19" fill="hold">
                            <p:stCondLst>
                              <p:cond delay="4800"/>
                            </p:stCondLst>
                            <p:childTnLst>
                              <p:par>
                                <p:cTn id="20" presetID="26" presetClass="emph" presetSubtype="0" fill="hold" nodeType="afterEffect">
                                  <p:stCondLst>
                                    <p:cond delay="500"/>
                                  </p:stCondLst>
                                  <p:childTnLst>
                                    <p:animEffect transition="out" filter="fade">
                                      <p:cBhvr>
                                        <p:cTn id="21" dur="1000" tmFilter="0, 0; .2, .5; .8, .5; 1, 0"/>
                                        <p:tgtEl>
                                          <p:spTgt spid="86"/>
                                        </p:tgtEl>
                                      </p:cBhvr>
                                    </p:animEffect>
                                    <p:animScale>
                                      <p:cBhvr>
                                        <p:cTn id="22" dur="500" autoRev="1" fill="hold"/>
                                        <p:tgtEl>
                                          <p:spTgt spid="86"/>
                                        </p:tgtEl>
                                      </p:cBhvr>
                                      <p:by x="105000" y="105000"/>
                                    </p:animScale>
                                  </p:childTnLst>
                                </p:cTn>
                              </p:par>
                            </p:childTnLst>
                          </p:cTn>
                        </p:par>
                        <p:par>
                          <p:cTn id="23" fill="hold">
                            <p:stCondLst>
                              <p:cond delay="6300"/>
                            </p:stCondLst>
                            <p:childTnLst>
                              <p:par>
                                <p:cTn id="24" presetID="26" presetClass="emph" presetSubtype="0" fill="hold" nodeType="afterEffect">
                                  <p:stCondLst>
                                    <p:cond delay="500"/>
                                  </p:stCondLst>
                                  <p:childTnLst>
                                    <p:animEffect transition="out" filter="fade">
                                      <p:cBhvr>
                                        <p:cTn id="25" dur="1000" tmFilter="0, 0; .2, .5; .8, .5; 1, 0"/>
                                        <p:tgtEl>
                                          <p:spTgt spid="85"/>
                                        </p:tgtEl>
                                      </p:cBhvr>
                                    </p:animEffect>
                                    <p:animScale>
                                      <p:cBhvr>
                                        <p:cTn id="26" dur="500" autoRev="1" fill="hold"/>
                                        <p:tgtEl>
                                          <p:spTgt spid="85"/>
                                        </p:tgtEl>
                                      </p:cBhvr>
                                      <p:by x="105000" y="105000"/>
                                    </p:animScale>
                                  </p:childTnLst>
                                </p:cTn>
                              </p:par>
                            </p:childTnLst>
                          </p:cTn>
                        </p:par>
                        <p:par>
                          <p:cTn id="27" fill="hold">
                            <p:stCondLst>
                              <p:cond delay="7800"/>
                            </p:stCondLst>
                            <p:childTnLst>
                              <p:par>
                                <p:cTn id="28" presetID="1"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par>
                          <p:cTn id="30" fill="hold">
                            <p:stCondLst>
                              <p:cond delay="7800"/>
                            </p:stCondLst>
                            <p:childTnLst>
                              <p:par>
                                <p:cTn id="31" presetID="26" presetClass="emph" presetSubtype="0" fill="hold" nodeType="after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childTnLst>
                          </p:cTn>
                        </p:par>
                        <p:par>
                          <p:cTn id="34" fill="hold">
                            <p:stCondLst>
                              <p:cond delay="83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a:t>
            </a:r>
            <a:r>
              <a:rPr lang="en-US" dirty="0" smtClean="0"/>
              <a:t>objective </a:t>
            </a:r>
            <a:r>
              <a:rPr lang="en-US" dirty="0"/>
              <a:t>of this program is to make a text file search </a:t>
            </a:r>
            <a:r>
              <a:rPr lang="en-US" dirty="0" smtClean="0"/>
              <a:t>engine which </a:t>
            </a:r>
            <a:r>
              <a:rPr lang="en-US" dirty="0"/>
              <a:t>sorts the names of the text files in descending </a:t>
            </a:r>
            <a:r>
              <a:rPr lang="en-US" dirty="0" smtClean="0"/>
              <a:t>order according </a:t>
            </a:r>
            <a:r>
              <a:rPr lang="en-US" dirty="0"/>
              <a:t>to their </a:t>
            </a:r>
            <a:r>
              <a:rPr lang="en-US" dirty="0" smtClean="0"/>
              <a:t>occurrences.</a:t>
            </a:r>
          </a:p>
          <a:p>
            <a:pPr marL="0" indent="0">
              <a:buNone/>
            </a:pPr>
            <a:endParaRPr lang="en-US" dirty="0"/>
          </a:p>
          <a:p>
            <a:pPr>
              <a:buFont typeface="Wingdings" panose="05000000000000000000" pitchFamily="2" charset="2"/>
              <a:buChar char="q"/>
            </a:pPr>
            <a:r>
              <a:rPr lang="en-US" dirty="0" smtClean="0"/>
              <a:t>The </a:t>
            </a:r>
            <a:r>
              <a:rPr lang="en-US" dirty="0"/>
              <a:t>main idea of this project is to hunt for the </a:t>
            </a:r>
            <a:r>
              <a:rPr lang="en-US" dirty="0" smtClean="0"/>
              <a:t>best algorithm </a:t>
            </a:r>
            <a:r>
              <a:rPr lang="en-US" dirty="0"/>
              <a:t>and data structure to serve the purpose.</a:t>
            </a:r>
          </a:p>
          <a:p>
            <a:pPr marL="0" indent="0">
              <a:buNone/>
            </a:pPr>
            <a:r>
              <a:rPr lang="en-US" dirty="0"/>
              <a:t> </a:t>
            </a:r>
            <a:endParaRPr lang="en-US" dirty="0" smtClean="0"/>
          </a:p>
          <a:p>
            <a:pPr>
              <a:buFont typeface="Wingdings" panose="05000000000000000000" pitchFamily="2" charset="2"/>
              <a:buChar char="q"/>
            </a:pPr>
            <a:r>
              <a:rPr lang="en-US" dirty="0" smtClean="0"/>
              <a:t>An </a:t>
            </a:r>
            <a:r>
              <a:rPr lang="en-US" dirty="0"/>
              <a:t>analysis of </a:t>
            </a:r>
            <a:r>
              <a:rPr lang="en-US" dirty="0" smtClean="0"/>
              <a:t>6 </a:t>
            </a:r>
            <a:r>
              <a:rPr lang="en-US" dirty="0"/>
              <a:t>different data structure and </a:t>
            </a:r>
            <a:r>
              <a:rPr lang="en-US" dirty="0" smtClean="0"/>
              <a:t>techniques have </a:t>
            </a:r>
            <a:r>
              <a:rPr lang="en-US" dirty="0"/>
              <a:t>been done to make out a satisfactory </a:t>
            </a:r>
            <a:r>
              <a:rPr lang="en-US" dirty="0" smtClean="0"/>
              <a:t>relation between </a:t>
            </a:r>
            <a:r>
              <a:rPr lang="en-US" dirty="0"/>
              <a:t>asymptotic theoretical analysis and </a:t>
            </a:r>
            <a:r>
              <a:rPr lang="en-US" dirty="0" smtClean="0"/>
              <a:t>experimental data </a:t>
            </a:r>
            <a:r>
              <a:rPr lang="en-US" dirty="0"/>
              <a:t>of space and time complexities.</a:t>
            </a:r>
          </a:p>
          <a:p>
            <a:pPr marL="0" indent="0">
              <a:buNone/>
            </a:pPr>
            <a:endParaRPr lang="en-US" dirty="0" smtClean="0"/>
          </a:p>
          <a:p>
            <a:pPr>
              <a:buFont typeface="Wingdings" panose="05000000000000000000" pitchFamily="2" charset="2"/>
              <a:buChar char="q"/>
            </a:pPr>
            <a:r>
              <a:rPr lang="en-US" dirty="0" smtClean="0"/>
              <a:t>The </a:t>
            </a:r>
            <a:r>
              <a:rPr lang="en-US" dirty="0"/>
              <a:t>program takes the help of efficient inbuilt </a:t>
            </a:r>
            <a:r>
              <a:rPr lang="en-US" dirty="0" smtClean="0"/>
              <a:t>basic data </a:t>
            </a:r>
            <a:r>
              <a:rPr lang="en-US" dirty="0"/>
              <a:t>structures and algorithms provided by C++ in </a:t>
            </a:r>
            <a:r>
              <a:rPr lang="en-US" dirty="0" smtClean="0"/>
              <a:t>their Standard </a:t>
            </a:r>
            <a:r>
              <a:rPr lang="en-US" dirty="0"/>
              <a:t>Template Library which is inbuilt in the </a:t>
            </a:r>
            <a:r>
              <a:rPr lang="en-US" dirty="0" smtClean="0"/>
              <a:t>recent versions </a:t>
            </a:r>
            <a:r>
              <a:rPr lang="en-US" dirty="0"/>
              <a:t>of C</a:t>
            </a:r>
            <a:r>
              <a:rPr lang="en-US" dirty="0" smtClean="0"/>
              <a:t>++11.</a:t>
            </a:r>
            <a:endParaRPr lang="en-US" dirty="0"/>
          </a:p>
        </p:txBody>
      </p:sp>
    </p:spTree>
    <p:extLst>
      <p:ext uri="{BB962C8B-B14F-4D97-AF65-F5344CB8AC3E}">
        <p14:creationId xmlns:p14="http://schemas.microsoft.com/office/powerpoint/2010/main" val="412198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Searching</a:t>
            </a:r>
            <a:endParaRPr lang="en-US" dirty="0"/>
          </a:p>
        </p:txBody>
      </p:sp>
      <p:sp>
        <p:nvSpPr>
          <p:cNvPr id="3" name="Content Placeholder 2"/>
          <p:cNvSpPr>
            <a:spLocks noGrp="1"/>
          </p:cNvSpPr>
          <p:nvPr>
            <p:ph idx="1"/>
          </p:nvPr>
        </p:nvSpPr>
        <p:spPr>
          <a:xfrm>
            <a:off x="1103312" y="1487606"/>
            <a:ext cx="8946541" cy="2469539"/>
          </a:xfrm>
        </p:spPr>
        <p:txBody>
          <a:bodyPr>
            <a:normAutofit fontScale="92500" lnSpcReduction="10000"/>
          </a:bodyPr>
          <a:lstStyle/>
          <a:p>
            <a:r>
              <a:rPr lang="en-US" dirty="0">
                <a:solidFill>
                  <a:srgbClr val="EBEBEB"/>
                </a:solidFill>
              </a:rPr>
              <a:t>Word entered to search is transformed to lower case.
Slot number is calculated using hash function.
</a:t>
            </a:r>
            <a:r>
              <a:rPr lang="en-US" dirty="0" smtClean="0"/>
              <a:t>The word is searched in the string variable of every element of the vector corresponding to the file and its calculated slot.</a:t>
            </a:r>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pic>
        <p:nvPicPr>
          <p:cNvPr id="4" name="Content Placeholder 3"/>
          <p:cNvPicPr/>
          <p:nvPr/>
        </p:nvPicPr>
        <p:blipFill>
          <a:blip r:embed="rId2"/>
          <a:stretch>
            <a:fillRect/>
          </a:stretch>
        </p:blipFill>
        <p:spPr>
          <a:xfrm>
            <a:off x="2047501" y="4156815"/>
            <a:ext cx="6601941" cy="246859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8344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3" name="Table 2"/>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7</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6" name="TextBox 85"/>
          <p:cNvSpPr txBox="1"/>
          <p:nvPr/>
        </p:nvSpPr>
        <p:spPr>
          <a:xfrm>
            <a:off x="1774209" y="6073254"/>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5519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6" name="Table 85"/>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7" name="TextBox 86"/>
          <p:cNvSpPr txBox="1"/>
          <p:nvPr/>
        </p:nvSpPr>
        <p:spPr>
          <a:xfrm>
            <a:off x="1774209" y="6073254"/>
            <a:ext cx="9157648" cy="369332"/>
          </a:xfrm>
          <a:prstGeom prst="rect">
            <a:avLst/>
          </a:prstGeom>
          <a:noFill/>
        </p:spPr>
        <p:txBody>
          <a:bodyPr wrap="square" rtlCol="0">
            <a:spAutoFit/>
          </a:bodyPr>
          <a:lstStyle/>
          <a:p>
            <a:r>
              <a:rPr lang="en-US" dirty="0" smtClean="0"/>
              <a:t>Searching the word – “girl”</a:t>
            </a:r>
            <a:endParaRPr lang="en-US" dirty="0"/>
          </a:p>
        </p:txBody>
      </p:sp>
    </p:spTree>
    <p:extLst>
      <p:ext uri="{BB962C8B-B14F-4D97-AF65-F5344CB8AC3E}">
        <p14:creationId xmlns:p14="http://schemas.microsoft.com/office/powerpoint/2010/main" val="2666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400"/>
                                  </p:stCondLst>
                                  <p:childTnLst>
                                    <p:animEffect transition="out" filter="fade">
                                      <p:cBhvr>
                                        <p:cTn id="25" dur="1000" tmFilter="0, 0; .2, .5; .8, .5; 1, 0"/>
                                        <p:tgtEl>
                                          <p:spTgt spid="78"/>
                                        </p:tgtEl>
                                      </p:cBhvr>
                                    </p:animEffect>
                                    <p:animScale>
                                      <p:cBhvr>
                                        <p:cTn id="26" dur="500" autoRev="1" fill="hold"/>
                                        <p:tgtEl>
                                          <p:spTgt spid="78"/>
                                        </p:tgtEl>
                                      </p:cBhvr>
                                      <p:by x="105000" y="105000"/>
                                    </p:animScale>
                                  </p:childTnLst>
                                </p:cTn>
                              </p:par>
                            </p:childTnLst>
                          </p:cTn>
                        </p:par>
                        <p:par>
                          <p:cTn id="27" fill="hold">
                            <p:stCondLst>
                              <p:cond delay="7500"/>
                            </p:stCondLst>
                            <p:childTnLst>
                              <p:par>
                                <p:cTn id="28" presetID="1" presetClass="entr" presetSubtype="0" fill="hold" nodeType="afterEffect">
                                  <p:stCondLst>
                                    <p:cond delay="500"/>
                                  </p:stCondLst>
                                  <p:childTnLst>
                                    <p:set>
                                      <p:cBhvr>
                                        <p:cTn id="29" dur="1" fill="hold">
                                          <p:stCondLst>
                                            <p:cond delay="0"/>
                                          </p:stCondLst>
                                        </p:cTn>
                                        <p:tgtEl>
                                          <p:spTgt spid="86"/>
                                        </p:tgtEl>
                                        <p:attrNameLst>
                                          <p:attrName>style.visibility</p:attrName>
                                        </p:attrNameLst>
                                      </p:cBhvr>
                                      <p:to>
                                        <p:strVal val="visible"/>
                                      </p:to>
                                    </p:set>
                                  </p:childTnLst>
                                </p:cTn>
                              </p:par>
                            </p:childTnLst>
                          </p:cTn>
                        </p:par>
                        <p:par>
                          <p:cTn id="30" fill="hold">
                            <p:stCondLst>
                              <p:cond delay="8000"/>
                            </p:stCondLst>
                            <p:childTnLst>
                              <p:par>
                                <p:cTn id="31" presetID="26" presetClass="emph" presetSubtype="0" fill="hold" nodeType="afterEffect">
                                  <p:stCondLst>
                                    <p:cond delay="0"/>
                                  </p:stCondLst>
                                  <p:childTnLst>
                                    <p:animEffect transition="out" filter="fade">
                                      <p:cBhvr>
                                        <p:cTn id="32" dur="1000" tmFilter="0, 0; .2, .5; .8, .5; 1, 0"/>
                                        <p:tgtEl>
                                          <p:spTgt spid="86"/>
                                        </p:tgtEl>
                                      </p:cBhvr>
                                    </p:animEffect>
                                    <p:animScale>
                                      <p:cBhvr>
                                        <p:cTn id="33" dur="500" autoRev="1" fill="hold"/>
                                        <p:tgtEl>
                                          <p:spTgt spid="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737607"/>
                <a:ext cx="8946541" cy="4635897"/>
              </a:xfrm>
            </p:spPr>
            <p:txBody>
              <a:bodyPr>
                <a:normAutofit fontScale="85000" lnSpcReduction="20000"/>
              </a:bodyPr>
              <a:lstStyle/>
              <a:p>
                <a:r>
                  <a:rPr lang="en-US" dirty="0" smtClean="0"/>
                  <a:t>The hash function calculates the hash value (slot index) of the hash table in constant time. The string is first searched in the vector. Since a word will appear at most </a:t>
                </a:r>
                <a:r>
                  <a:rPr lang="en-US" dirty="0"/>
                  <a:t>once in a Hash table so the strings stored this time will be </a:t>
                </a:r>
                <a:r>
                  <a:rPr lang="en-US" sz="2400" b="1" dirty="0" smtClean="0"/>
                  <a:t>DISTINCT</a:t>
                </a:r>
                <a:r>
                  <a:rPr lang="en-US" dirty="0" smtClean="0"/>
                  <a:t>. </a:t>
                </a:r>
                <a:r>
                  <a:rPr lang="en-US" dirty="0"/>
                  <a:t>Assuming uniform hashing and uniform </a:t>
                </a:r>
                <a:r>
                  <a:rPr lang="en-US" dirty="0" smtClean="0"/>
                  <a:t>occurrence of </a:t>
                </a:r>
                <a:r>
                  <a:rPr lang="en-US" dirty="0"/>
                  <a:t>every word in all the file, the average number of elements in the vector is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𝑓</m:t>
                        </m:r>
                      </m:den>
                    </m:f>
                  </m:oMath>
                </a14:m>
                <a:r>
                  <a:rPr lang="en-US" dirty="0" smtClean="0"/>
                  <a:t>. ( </a:t>
                </a:r>
                <a14:m>
                  <m:oMath xmlns:m="http://schemas.openxmlformats.org/officeDocument/2006/math">
                    <m:r>
                      <a:rPr lang="en-US" b="0" i="1" smtClean="0">
                        <a:latin typeface="Cambria Math" panose="02040503050406030204" pitchFamily="18" charset="0"/>
                      </a:rPr>
                      <m:t>𝑓</m:t>
                    </m:r>
                  </m:oMath>
                </a14:m>
                <a:r>
                  <a:rPr lang="en-US" dirty="0" smtClean="0"/>
                  <a:t> is the average frequency of any word).</a:t>
                </a:r>
              </a:p>
              <a:p>
                <a:pPr marL="0" indent="0">
                  <a:buNone/>
                </a:pPr>
                <a:r>
                  <a:rPr lang="en-US" dirty="0"/>
                  <a:t>	</a:t>
                </a:r>
                <a:r>
                  <a:rPr lang="en-US" dirty="0" smtClean="0"/>
                  <a:t>Taking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𝑛</m:t>
                        </m:r>
                      </m:num>
                      <m:den>
                        <m:r>
                          <a:rPr lang="en-US" sz="3000" i="1">
                            <a:latin typeface="Cambria Math" panose="02040503050406030204" pitchFamily="18" charset="0"/>
                          </a:rPr>
                          <m:t>𝐹</m:t>
                        </m:r>
                        <m:r>
                          <a:rPr lang="en-US" sz="3000" i="1">
                            <a:latin typeface="Cambria Math" panose="02040503050406030204" pitchFamily="18" charset="0"/>
                          </a:rPr>
                          <m:t>.</m:t>
                        </m:r>
                        <m:r>
                          <a:rPr lang="en-US" sz="3000" i="1">
                            <a:latin typeface="Cambria Math" panose="02040503050406030204" pitchFamily="18" charset="0"/>
                          </a:rPr>
                          <m:t>𝑚</m:t>
                        </m:r>
                      </m:den>
                    </m:f>
                    <m:r>
                      <a:rPr lang="en-US" sz="3000" b="0" i="1" smtClean="0">
                        <a:latin typeface="Cambria Math" panose="02040503050406030204" pitchFamily="18" charset="0"/>
                      </a:rPr>
                      <m:t>= </m:t>
                    </m:r>
                    <m:r>
                      <m:rPr>
                        <m:sty m:val="p"/>
                      </m:rPr>
                      <a:rPr lang="el-GR" sz="3000" b="0" i="1" smtClean="0">
                        <a:latin typeface="Cambria Math" panose="02040503050406030204" pitchFamily="18" charset="0"/>
                      </a:rPr>
                      <m:t>α</m:t>
                    </m:r>
                  </m:oMath>
                </a14:m>
                <a:r>
                  <a:rPr lang="en-US" dirty="0" smtClean="0"/>
                  <a:t>,</a:t>
                </a:r>
                <a:r>
                  <a:rPr lang="en-US" dirty="0"/>
                  <a:t> </a:t>
                </a:r>
                <a:r>
                  <a:rPr lang="en-US" dirty="0" smtClean="0"/>
                  <a:t>the </a:t>
                </a:r>
                <a:r>
                  <a:rPr lang="en-US" dirty="0"/>
                  <a:t>time complexity of </a:t>
                </a:r>
                <a:r>
                  <a:rPr lang="en-US" dirty="0" smtClean="0"/>
                  <a:t>single insertion </a:t>
                </a:r>
                <a:r>
                  <a:rPr lang="en-US" dirty="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m:rPr>
                            <m:sty m:val="p"/>
                          </m:rPr>
                          <a:rPr lang="el-GR" sz="3000" b="0" i="1" smtClean="0">
                            <a:latin typeface="Cambria Math" panose="02040503050406030204" pitchFamily="18" charset="0"/>
                          </a:rPr>
                          <m:t>α</m:t>
                        </m:r>
                      </m:num>
                      <m:den>
                        <m:r>
                          <a:rPr lang="en-US" sz="3000" b="0" i="1" smtClean="0">
                            <a:latin typeface="Cambria Math" panose="02040503050406030204" pitchFamily="18" charset="0"/>
                          </a:rPr>
                          <m:t>𝑓</m:t>
                        </m:r>
                      </m:den>
                    </m:f>
                    <m:r>
                      <a:rPr lang="en-US" sz="3000" b="0" i="1" smtClean="0">
                        <a:latin typeface="Cambria Math" panose="02040503050406030204" pitchFamily="18" charset="0"/>
                      </a:rPr>
                      <m:t>)</m:t>
                    </m:r>
                  </m:oMath>
                </a14:m>
                <a:r>
                  <a:rPr lang="en-US" dirty="0" smtClean="0"/>
                  <a:t>. </a:t>
                </a:r>
                <a:r>
                  <a:rPr lang="en-US" dirty="0"/>
                  <a:t>So </a:t>
                </a:r>
                <a:r>
                  <a:rPr lang="en-US" dirty="0" smtClean="0"/>
                  <a:t>	to 	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a:rPr lang="en-US" sz="3000" b="0" i="1" smtClean="0">
                            <a:solidFill>
                              <a:prstClr val="white"/>
                            </a:solidFill>
                            <a:latin typeface="Cambria Math" panose="02040503050406030204" pitchFamily="18" charset="0"/>
                          </a:rPr>
                          <m:t>𝑛</m:t>
                        </m:r>
                        <m:r>
                          <a:rPr lang="en-US" sz="3000" b="0" i="1" smtClean="0">
                            <a:solidFill>
                              <a:prstClr val="white"/>
                            </a:solidFill>
                            <a:latin typeface="Cambria Math" panose="02040503050406030204" pitchFamily="18" charset="0"/>
                          </a:rPr>
                          <m:t>.</m:t>
                        </m:r>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a:t>
                </a:r>
                <a:endParaRPr lang="en-US" dirty="0"/>
              </a:p>
              <a:p>
                <a:r>
                  <a:rPr lang="en-US" dirty="0"/>
                  <a:t>In case of searching we iterate through the calculated slot number in each file. As soon as we encounter the </a:t>
                </a:r>
                <a:r>
                  <a:rPr lang="en-US" dirty="0" smtClean="0"/>
                  <a:t>string, </a:t>
                </a:r>
                <a:r>
                  <a:rPr lang="en-US" dirty="0"/>
                  <a:t>we return the </a:t>
                </a:r>
                <a:r>
                  <a:rPr lang="en-US" dirty="0" smtClean="0"/>
                  <a:t>frequency part</a:t>
                </a:r>
                <a:r>
                  <a:rPr lang="en-US" dirty="0"/>
                  <a:t>. So the average </a:t>
                </a:r>
                <a:r>
                  <a:rPr lang="en-US" dirty="0" smtClean="0"/>
                  <a:t>search time </a:t>
                </a:r>
                <a:r>
                  <a:rPr lang="en-US" dirty="0"/>
                  <a:t>complexity </a:t>
                </a:r>
                <a:r>
                  <a:rPr lang="en-US" dirty="0" smtClean="0"/>
                  <a:t>for one file will </a:t>
                </a:r>
                <a:r>
                  <a:rPr lang="en-US" dirty="0"/>
                  <a:t>be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 Therefore total search time complexity is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r>
                      <a:rPr lang="en-IN" sz="3500" b="0" i="1" smtClean="0">
                        <a:solidFill>
                          <a:prstClr val="white"/>
                        </a:solidFill>
                        <a:latin typeface="Cambria Math" panose="02040503050406030204" pitchFamily="18" charset="0"/>
                      </a:rPr>
                      <m:t>𝐹</m:t>
                    </m:r>
                    <m:r>
                      <a:rPr lang="en-IN" sz="3500" b="0" i="1" smtClean="0">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737607"/>
                <a:ext cx="8946541" cy="4635897"/>
              </a:xfrm>
              <a:blipFill rotWithShape="0">
                <a:blip r:embed="rId2"/>
                <a:stretch>
                  <a:fillRect l="-68" t="-1445"/>
                </a:stretch>
              </a:blipFill>
            </p:spPr>
            <p:txBody>
              <a:bodyPr/>
              <a:lstStyle/>
              <a:p>
                <a:r>
                  <a:rPr lang="en-IN">
                    <a:noFill/>
                  </a:rPr>
                  <a:t> </a:t>
                </a:r>
              </a:p>
            </p:txBody>
          </p:sp>
        </mc:Fallback>
      </mc:AlternateContent>
    </p:spTree>
    <p:extLst>
      <p:ext uri="{BB962C8B-B14F-4D97-AF65-F5344CB8AC3E}">
        <p14:creationId xmlns:p14="http://schemas.microsoft.com/office/powerpoint/2010/main" val="428344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a:t>
                </a:r>
              </a:p>
              <a:p>
                <a:pPr lvl="1"/>
                <a:r>
                  <a:rPr lang="en-US" dirty="0" smtClean="0"/>
                  <a:t>Searching </a:t>
                </a:r>
                <a:r>
                  <a:rPr lang="en-US" dirty="0"/>
                  <a:t>takes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393225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- 3</a:t>
            </a:r>
            <a:endParaRPr lang="en-US" dirty="0"/>
          </a:p>
        </p:txBody>
      </p:sp>
      <p:sp>
        <p:nvSpPr>
          <p:cNvPr id="5" name="Subtitle 4"/>
          <p:cNvSpPr>
            <a:spLocks noGrp="1"/>
          </p:cNvSpPr>
          <p:nvPr>
            <p:ph type="subTitle" idx="1"/>
          </p:nvPr>
        </p:nvSpPr>
        <p:spPr/>
        <p:txBody>
          <a:bodyPr/>
          <a:lstStyle/>
          <a:p>
            <a:r>
              <a:rPr lang="en-US" dirty="0"/>
              <a:t>Linear search algorithm using linked list</a:t>
            </a:r>
          </a:p>
          <a:p>
            <a:endParaRPr lang="en-US" dirty="0"/>
          </a:p>
        </p:txBody>
      </p:sp>
    </p:spTree>
    <p:extLst>
      <p:ext uri="{BB962C8B-B14F-4D97-AF65-F5344CB8AC3E}">
        <p14:creationId xmlns:p14="http://schemas.microsoft.com/office/powerpoint/2010/main" val="1865562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63417" cy="1400530"/>
          </a:xfrm>
        </p:spPr>
        <p:txBody>
          <a:bodyPr/>
          <a:lstStyle/>
          <a:p>
            <a:r>
              <a:rPr lang="en-US" dirty="0" smtClean="0"/>
              <a:t>Case 3 – Insertion </a:t>
            </a:r>
            <a:endParaRPr lang="en-US" dirty="0"/>
          </a:p>
        </p:txBody>
      </p:sp>
      <p:sp>
        <p:nvSpPr>
          <p:cNvPr id="3" name="Content Placeholder 2"/>
          <p:cNvSpPr>
            <a:spLocks noGrp="1"/>
          </p:cNvSpPr>
          <p:nvPr>
            <p:ph idx="1"/>
          </p:nvPr>
        </p:nvSpPr>
        <p:spPr>
          <a:xfrm>
            <a:off x="1103313" y="2052918"/>
            <a:ext cx="5051828" cy="4195481"/>
          </a:xfrm>
        </p:spPr>
        <p:txBody>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r>
              <a:rPr lang="en-US" dirty="0" smtClean="0">
                <a:solidFill>
                  <a:srgbClr val="EBEBEB"/>
                </a:solidFill>
              </a:rPr>
              <a:t>.</a:t>
            </a:r>
          </a:p>
          <a:p>
            <a:r>
              <a:rPr lang="en-US" dirty="0" smtClean="0">
                <a:solidFill>
                  <a:srgbClr val="EBEBEB"/>
                </a:solidFill>
              </a:rPr>
              <a:t>This substring is then added to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03" y="2052918"/>
            <a:ext cx="4543425" cy="3581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44784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1656" cy="1400530"/>
          </a:xfrm>
        </p:spPr>
        <p:txBody>
          <a:bodyPr/>
          <a:lstStyle/>
          <a:p>
            <a:r>
              <a:rPr lang="en-US" dirty="0" smtClean="0"/>
              <a:t>Case 3 – Insertion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4" name="Table 13"/>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cxnSp>
        <p:nvCxnSpPr>
          <p:cNvPr id="15" name="Straight Arrow Connector 14"/>
          <p:cNvCxnSpPr>
            <a:endCxn id="12"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774209" y="6073254"/>
            <a:ext cx="9157648" cy="369332"/>
          </a:xfrm>
          <a:prstGeom prst="rect">
            <a:avLst/>
          </a:prstGeom>
          <a:noFill/>
        </p:spPr>
        <p:txBody>
          <a:bodyPr wrap="square" rtlCol="0">
            <a:spAutoFit/>
          </a:bodyPr>
          <a:lstStyle/>
          <a:p>
            <a:r>
              <a:rPr lang="en-US" dirty="0" smtClean="0"/>
              <a:t>Inserting the word – “market”</a:t>
            </a:r>
            <a:endParaRPr lang="en-US" dirty="0"/>
          </a:p>
        </p:txBody>
      </p:sp>
    </p:spTree>
    <p:extLst>
      <p:ext uri="{BB962C8B-B14F-4D97-AF65-F5344CB8AC3E}">
        <p14:creationId xmlns:p14="http://schemas.microsoft.com/office/powerpoint/2010/main" val="336373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9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Searching</a:t>
            </a:r>
            <a:endParaRPr lang="en-US" dirty="0"/>
          </a:p>
        </p:txBody>
      </p:sp>
      <p:sp>
        <p:nvSpPr>
          <p:cNvPr id="3" name="Content Placeholder 2"/>
          <p:cNvSpPr>
            <a:spLocks noGrp="1"/>
          </p:cNvSpPr>
          <p:nvPr>
            <p:ph idx="1"/>
          </p:nvPr>
        </p:nvSpPr>
        <p:spPr>
          <a:xfrm>
            <a:off x="1103312" y="2052918"/>
            <a:ext cx="4934881" cy="4195481"/>
          </a:xfrm>
        </p:spPr>
        <p:txBody>
          <a:bodyPr/>
          <a:lstStyle/>
          <a:p>
            <a:r>
              <a:rPr lang="en-US" dirty="0">
                <a:solidFill>
                  <a:srgbClr val="EBEBEB"/>
                </a:solidFill>
              </a:rPr>
              <a:t>Word entered to search is transformed to lower case</a:t>
            </a:r>
            <a:r>
              <a:rPr lang="en-US" dirty="0" smtClean="0">
                <a:solidFill>
                  <a:srgbClr val="EBEBEB"/>
                </a:solidFill>
              </a:rPr>
              <a:t>.</a:t>
            </a:r>
          </a:p>
          <a:p>
            <a:r>
              <a:rPr lang="en-US" dirty="0" smtClean="0">
                <a:solidFill>
                  <a:srgbClr val="EBEBEB"/>
                </a:solidFill>
              </a:rPr>
              <a:t>Word is then searched in a file by searching in Linked List of that file.</a:t>
            </a:r>
          </a:p>
          <a:p>
            <a:r>
              <a:rPr lang="en-US" dirty="0" smtClean="0">
                <a:solidFill>
                  <a:srgbClr val="EBEBEB"/>
                </a:solidFill>
              </a:rPr>
              <a:t>Whenever the string matches, Frequency is incremented by 1.</a:t>
            </a:r>
          </a:p>
          <a:p>
            <a:r>
              <a:rPr lang="en-US" dirty="0" smtClean="0">
                <a:solidFill>
                  <a:srgbClr val="EBEBEB"/>
                </a:solidFill>
              </a:rPr>
              <a:t>If no match is found, Frequency returned for that file is 0.</a:t>
            </a:r>
          </a:p>
          <a:p>
            <a:r>
              <a:rPr lang="en-US" dirty="0" smtClean="0">
                <a:solidFill>
                  <a:srgbClr val="EBEBEB"/>
                </a:solidFill>
              </a:rPr>
              <a:t>Same process is repeated for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193" y="2052918"/>
            <a:ext cx="5822529" cy="36245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03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3 – Searching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use</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soap</a:t>
                      </a:r>
                      <a:endParaRPr lang="en-US" dirty="0"/>
                    </a:p>
                  </a:txBody>
                  <a:tcPr/>
                </a:tc>
              </a:tr>
            </a:tbl>
          </a:graphicData>
        </a:graphic>
      </p:graphicFrame>
      <p:graphicFrame>
        <p:nvGraphicFramePr>
          <p:cNvPr id="12" name="Table 11"/>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wash</a:t>
                      </a:r>
                      <a:endParaRPr lang="en-US" dirty="0"/>
                    </a:p>
                  </a:txBody>
                  <a:tcPr/>
                </a:tc>
              </a:tr>
            </a:tbl>
          </a:graphicData>
        </a:graphic>
      </p:graphicFrame>
      <p:cxnSp>
        <p:nvCxnSpPr>
          <p:cNvPr id="14" name="Straight Arrow Connector 13"/>
          <p:cNvCxnSpPr>
            <a:endCxn id="11"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282890" y="3193576"/>
            <a:ext cx="0" cy="5049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nvPr>
        </p:nvGraphicFramePr>
        <p:xfrm>
          <a:off x="3648737" y="5127891"/>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23" name="Table 22"/>
          <p:cNvGraphicFramePr>
            <a:graphicFrameLocks noGrp="1"/>
          </p:cNvGraphicFramePr>
          <p:nvPr>
            <p:extLst/>
          </p:nvPr>
        </p:nvGraphicFramePr>
        <p:xfrm>
          <a:off x="3630828" y="5132780"/>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1</a:t>
                      </a:r>
                      <a:endParaRPr lang="en-US" dirty="0"/>
                    </a:p>
                  </a:txBody>
                  <a:tcPr/>
                </a:tc>
              </a:tr>
            </a:tbl>
          </a:graphicData>
        </a:graphic>
      </p:graphicFrame>
      <p:graphicFrame>
        <p:nvGraphicFramePr>
          <p:cNvPr id="24" name="Table 23"/>
          <p:cNvGraphicFramePr>
            <a:graphicFrameLocks noGrp="1"/>
          </p:cNvGraphicFramePr>
          <p:nvPr>
            <p:extLst/>
          </p:nvPr>
        </p:nvGraphicFramePr>
        <p:xfrm>
          <a:off x="3640841" y="5138323"/>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2</a:t>
                      </a:r>
                      <a:endParaRPr lang="en-US" dirty="0"/>
                    </a:p>
                  </a:txBody>
                  <a:tcPr/>
                </a:tc>
              </a:tr>
            </a:tbl>
          </a:graphicData>
        </a:graphic>
      </p:graphicFrame>
      <p:sp>
        <p:nvSpPr>
          <p:cNvPr id="21" name="TextBox 20"/>
          <p:cNvSpPr txBox="1"/>
          <p:nvPr/>
        </p:nvSpPr>
        <p:spPr>
          <a:xfrm>
            <a:off x="1727245" y="6278994"/>
            <a:ext cx="9157648" cy="369332"/>
          </a:xfrm>
          <a:prstGeom prst="rect">
            <a:avLst/>
          </a:prstGeom>
          <a:noFill/>
        </p:spPr>
        <p:txBody>
          <a:bodyPr wrap="square" rtlCol="0">
            <a:spAutoFit/>
          </a:bodyPr>
          <a:lstStyle/>
          <a:p>
            <a:r>
              <a:rPr lang="en-US" dirty="0" smtClean="0"/>
              <a:t>Searching the word – “to”</a:t>
            </a:r>
            <a:endParaRPr lang="en-US" dirty="0"/>
          </a:p>
        </p:txBody>
      </p:sp>
    </p:spTree>
    <p:extLst>
      <p:ext uri="{BB962C8B-B14F-4D97-AF65-F5344CB8AC3E}">
        <p14:creationId xmlns:p14="http://schemas.microsoft.com/office/powerpoint/2010/main" val="21222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3.7037E-6 L 0.125 3.7037E-6 " pathEditMode="relative" rAng="0" ptsTypes="AA">
                                      <p:cBhvr>
                                        <p:cTn id="6" dur="1000" fill="hold"/>
                                        <p:tgtEl>
                                          <p:spTgt spid="20"/>
                                        </p:tgtEl>
                                        <p:attrNameLst>
                                          <p:attrName>ppt_x</p:attrName>
                                          <p:attrName>ppt_y</p:attrName>
                                        </p:attrNameLst>
                                      </p:cBhvr>
                                      <p:rCtr x="6250" y="0"/>
                                    </p:animMotion>
                                  </p:childTnLst>
                                </p:cTn>
                              </p:par>
                            </p:childTnLst>
                          </p:cTn>
                        </p:par>
                        <p:par>
                          <p:cTn id="7" fill="hold">
                            <p:stCondLst>
                              <p:cond delay="1000"/>
                            </p:stCondLst>
                            <p:childTnLst>
                              <p:par>
                                <p:cTn id="8" presetID="63" presetClass="path" presetSubtype="0" accel="50000" decel="50000" fill="hold" nodeType="afterEffect">
                                  <p:stCondLst>
                                    <p:cond delay="600"/>
                                  </p:stCondLst>
                                  <p:childTnLst>
                                    <p:animMotion origin="layout" path="M 0.125 3.7037E-6 L 0.2556 3.7037E-6 " pathEditMode="relative" rAng="0" ptsTypes="AA">
                                      <p:cBhvr>
                                        <p:cTn id="9" dur="1000" fill="hold"/>
                                        <p:tgtEl>
                                          <p:spTgt spid="20"/>
                                        </p:tgtEl>
                                        <p:attrNameLst>
                                          <p:attrName>ppt_x</p:attrName>
                                          <p:attrName>ppt_y</p:attrName>
                                        </p:attrNameLst>
                                      </p:cBhvr>
                                      <p:rCtr x="6523" y="0"/>
                                    </p:animMotion>
                                  </p:childTnLst>
                                </p:cTn>
                              </p:par>
                            </p:childTnLst>
                          </p:cTn>
                        </p:par>
                        <p:par>
                          <p:cTn id="10" fill="hold">
                            <p:stCondLst>
                              <p:cond delay="2600"/>
                            </p:stCondLst>
                            <p:childTnLst>
                              <p:par>
                                <p:cTn id="11" presetID="26" presetClass="emph" presetSubtype="0" fill="hold" nodeType="afterEffect">
                                  <p:stCondLst>
                                    <p:cond delay="40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par>
                          <p:cTn id="14" fill="hold">
                            <p:stCondLst>
                              <p:cond delay="35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nodeType="withEffect">
                                  <p:stCondLst>
                                    <p:cond delay="50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par>
                          <p:cTn id="24" fill="hold">
                            <p:stCondLst>
                              <p:cond delay="5000"/>
                            </p:stCondLst>
                            <p:childTnLst>
                              <p:par>
                                <p:cTn id="25" presetID="26" presetClass="emph" presetSubtype="0" fill="hold" nodeType="afterEffect">
                                  <p:stCondLst>
                                    <p:cond delay="0"/>
                                  </p:stCondLst>
                                  <p:childTnLst>
                                    <p:animEffect transition="out" filter="fade">
                                      <p:cBhvr>
                                        <p:cTn id="26" dur="500" tmFilter="0, 0; .2, .5; .8, .5; 1, 0"/>
                                        <p:tgtEl>
                                          <p:spTgt spid="23"/>
                                        </p:tgtEl>
                                      </p:cBhvr>
                                    </p:animEffect>
                                    <p:animScale>
                                      <p:cBhvr>
                                        <p:cTn id="27" dur="250" autoRev="1" fill="hold"/>
                                        <p:tgtEl>
                                          <p:spTgt spid="23"/>
                                        </p:tgtEl>
                                      </p:cBhvr>
                                      <p:by x="105000" y="105000"/>
                                    </p:animScale>
                                  </p:childTnLst>
                                </p:cTn>
                              </p:par>
                            </p:childTnLst>
                          </p:cTn>
                        </p:par>
                        <p:par>
                          <p:cTn id="28" fill="hold">
                            <p:stCondLst>
                              <p:cond delay="5500"/>
                            </p:stCondLst>
                            <p:childTnLst>
                              <p:par>
                                <p:cTn id="29" presetID="63" presetClass="path" presetSubtype="0" accel="50000" decel="50000" fill="hold" nodeType="afterEffect">
                                  <p:stCondLst>
                                    <p:cond delay="400"/>
                                  </p:stCondLst>
                                  <p:childTnLst>
                                    <p:animMotion origin="layout" path="M 0.2556 3.7037E-6 L 0.38359 3.7037E-6 " pathEditMode="relative" rAng="0" ptsTypes="AA">
                                      <p:cBhvr>
                                        <p:cTn id="30" dur="1000" fill="hold"/>
                                        <p:tgtEl>
                                          <p:spTgt spid="20"/>
                                        </p:tgtEl>
                                        <p:attrNameLst>
                                          <p:attrName>ppt_x</p:attrName>
                                          <p:attrName>ppt_y</p:attrName>
                                        </p:attrNameLst>
                                      </p:cBhvr>
                                      <p:rCtr x="6393" y="0"/>
                                    </p:animMotion>
                                  </p:childTnLst>
                                </p:cTn>
                              </p:par>
                            </p:childTnLst>
                          </p:cTn>
                        </p:par>
                        <p:par>
                          <p:cTn id="31" fill="hold">
                            <p:stCondLst>
                              <p:cond delay="6900"/>
                            </p:stCondLst>
                            <p:childTnLst>
                              <p:par>
                                <p:cTn id="32" presetID="63" presetClass="path" presetSubtype="0" accel="50000" decel="50000" fill="hold" nodeType="afterEffect">
                                  <p:stCondLst>
                                    <p:cond delay="400"/>
                                  </p:stCondLst>
                                  <p:childTnLst>
                                    <p:animMotion origin="layout" path="M 0.38359 3.7037E-6 L 0.51159 3.7037E-6 " pathEditMode="relative" rAng="0" ptsTypes="AA">
                                      <p:cBhvr>
                                        <p:cTn id="33" dur="1000" fill="hold"/>
                                        <p:tgtEl>
                                          <p:spTgt spid="20"/>
                                        </p:tgtEl>
                                        <p:attrNameLst>
                                          <p:attrName>ppt_x</p:attrName>
                                          <p:attrName>ppt_y</p:attrName>
                                        </p:attrNameLst>
                                      </p:cBhvr>
                                      <p:rCtr x="6393" y="0"/>
                                    </p:animMotion>
                                  </p:childTnLst>
                                </p:cTn>
                              </p:par>
                            </p:childTnLst>
                          </p:cTn>
                        </p:par>
                        <p:par>
                          <p:cTn id="34" fill="hold">
                            <p:stCondLst>
                              <p:cond delay="8300"/>
                            </p:stCondLst>
                            <p:childTnLst>
                              <p:par>
                                <p:cTn id="35" presetID="63" presetClass="path" presetSubtype="0" accel="50000" decel="50000" fill="hold" nodeType="afterEffect">
                                  <p:stCondLst>
                                    <p:cond delay="300"/>
                                  </p:stCondLst>
                                  <p:childTnLst>
                                    <p:animMotion origin="layout" path="M 0.51159 3.7037E-6 L 0.63958 3.7037E-6 " pathEditMode="relative" rAng="0" ptsTypes="AA">
                                      <p:cBhvr>
                                        <p:cTn id="36" dur="1000" fill="hold"/>
                                        <p:tgtEl>
                                          <p:spTgt spid="20"/>
                                        </p:tgtEl>
                                        <p:attrNameLst>
                                          <p:attrName>ppt_x</p:attrName>
                                          <p:attrName>ppt_y</p:attrName>
                                        </p:attrNameLst>
                                      </p:cBhvr>
                                      <p:rCtr x="6393" y="0"/>
                                    </p:animMotion>
                                  </p:childTnLst>
                                </p:cTn>
                              </p:par>
                            </p:childTnLst>
                          </p:cTn>
                        </p:par>
                        <p:par>
                          <p:cTn id="37" fill="hold">
                            <p:stCondLst>
                              <p:cond delay="9600"/>
                            </p:stCondLst>
                            <p:childTnLst>
                              <p:par>
                                <p:cTn id="38" presetID="26" presetClass="emph" presetSubtype="0" fill="hold" nodeType="afterEffect">
                                  <p:stCondLst>
                                    <p:cond delay="400"/>
                                  </p:stCondLst>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par>
                          <p:cTn id="41" fill="hold">
                            <p:stCondLst>
                              <p:cond delay="10500"/>
                            </p:stCondLst>
                            <p:childTnLst>
                              <p:par>
                                <p:cTn id="42" presetID="26" presetClass="emph" presetSubtype="0" fill="hold"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11000"/>
                            </p:stCondLst>
                            <p:childTnLst>
                              <p:par>
                                <p:cTn id="46" presetID="1" presetClass="entr" presetSubtype="0" fill="hold" nodeType="afterEffect">
                                  <p:stCondLst>
                                    <p:cond delay="400"/>
                                  </p:stCondLst>
                                  <p:childTnLst>
                                    <p:set>
                                      <p:cBhvr>
                                        <p:cTn id="47" dur="1" fill="hold">
                                          <p:stCondLst>
                                            <p:cond delay="0"/>
                                          </p:stCondLst>
                                        </p:cTn>
                                        <p:tgtEl>
                                          <p:spTgt spid="24"/>
                                        </p:tgtEl>
                                        <p:attrNameLst>
                                          <p:attrName>style.visibility</p:attrName>
                                        </p:attrNameLst>
                                      </p:cBhvr>
                                      <p:to>
                                        <p:strVal val="visible"/>
                                      </p:to>
                                    </p:set>
                                  </p:childTnLst>
                                </p:cTn>
                              </p:par>
                              <p:par>
                                <p:cTn id="48" presetID="26" presetClass="emph" presetSubtype="0" fill="hold" nodeType="withEffect">
                                  <p:stCondLst>
                                    <p:cond delay="400"/>
                                  </p:stCondLst>
                                  <p:childTnLst>
                                    <p:animEffect transition="out" filter="fade">
                                      <p:cBhvr>
                                        <p:cTn id="49" dur="500" tmFilter="0, 0; .2, .5; .8, .5; 1, 0"/>
                                        <p:tgtEl>
                                          <p:spTgt spid="24"/>
                                        </p:tgtEl>
                                      </p:cBhvr>
                                    </p:animEffect>
                                    <p:animScale>
                                      <p:cBhvr>
                                        <p:cTn id="50" dur="250" autoRev="1" fill="hold"/>
                                        <p:tgtEl>
                                          <p:spTgt spid="24"/>
                                        </p:tgtEl>
                                      </p:cBhvr>
                                      <p:by x="105000" y="105000"/>
                                    </p:animScale>
                                  </p:childTnLst>
                                </p:cTn>
                              </p:par>
                            </p:childTnLst>
                          </p:cTn>
                        </p:par>
                        <p:par>
                          <p:cTn id="51" fill="hold">
                            <p:stCondLst>
                              <p:cond delay="11900"/>
                            </p:stCondLst>
                            <p:childTnLst>
                              <p:par>
                                <p:cTn id="52" presetID="26" presetClass="emph" presetSubtype="0" fill="hold"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par>
                          <p:cTn id="55" fill="hold">
                            <p:stCondLst>
                              <p:cond delay="12400"/>
                            </p:stCondLst>
                            <p:childTnLst>
                              <p:par>
                                <p:cTn id="56" presetID="63" presetClass="path" presetSubtype="0" accel="50000" decel="50000" fill="hold" nodeType="afterEffect">
                                  <p:stCondLst>
                                    <p:cond delay="500"/>
                                  </p:stCondLst>
                                  <p:childTnLst>
                                    <p:animMotion origin="layout" path="M 0.63958 3.7037E-6 L 0.7664 3.7037E-6 " pathEditMode="relative" rAng="0" ptsTypes="AA">
                                      <p:cBhvr>
                                        <p:cTn id="57" dur="1000" fill="hold"/>
                                        <p:tgtEl>
                                          <p:spTgt spid="20"/>
                                        </p:tgtEl>
                                        <p:attrNameLst>
                                          <p:attrName>ppt_x</p:attrName>
                                          <p:attrName>ppt_y</p:attrName>
                                        </p:attrNameLst>
                                      </p:cBhvr>
                                      <p:rCtr x="63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program</a:t>
            </a:r>
            <a:endParaRPr lang="en-IN" dirty="0"/>
          </a:p>
        </p:txBody>
      </p:sp>
      <p:sp>
        <p:nvSpPr>
          <p:cNvPr id="3" name="Content Placeholder 2"/>
          <p:cNvSpPr>
            <a:spLocks noGrp="1"/>
          </p:cNvSpPr>
          <p:nvPr>
            <p:ph idx="1"/>
          </p:nvPr>
        </p:nvSpPr>
        <p:spPr/>
        <p:txBody>
          <a:bodyPr/>
          <a:lstStyle/>
          <a:p>
            <a:r>
              <a:rPr lang="en-IN" dirty="0" smtClean="0"/>
              <a:t>The program uses the unordered map feature of C++11 which can be compiled by C++11</a:t>
            </a:r>
          </a:p>
          <a:p>
            <a:pPr marL="0" indent="0">
              <a:buNone/>
            </a:pPr>
            <a:endParaRPr lang="en-IN" dirty="0" smtClean="0"/>
          </a:p>
          <a:p>
            <a:pPr marL="0" indent="0">
              <a:buNone/>
            </a:pPr>
            <a:endParaRPr lang="en-IN" dirty="0"/>
          </a:p>
          <a:p>
            <a:pPr marL="0" indent="0">
              <a:buNone/>
            </a:pPr>
            <a:r>
              <a:rPr lang="en-IN" dirty="0" smtClean="0"/>
              <a:t>					</a:t>
            </a:r>
            <a:r>
              <a:rPr lang="en-IN" sz="2800" dirty="0" smtClean="0"/>
              <a:t>g++ -std=c++11 main.cpp</a:t>
            </a:r>
            <a:endParaRPr lang="en-IN" dirty="0"/>
          </a:p>
        </p:txBody>
      </p:sp>
    </p:spTree>
    <p:extLst>
      <p:ext uri="{BB962C8B-B14F-4D97-AF65-F5344CB8AC3E}">
        <p14:creationId xmlns:p14="http://schemas.microsoft.com/office/powerpoint/2010/main" val="2394879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Insertion in the link list takes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dirty="0" smtClean="0"/>
                  <a:t> time. Inserting </a:t>
                </a:r>
                <a14:m>
                  <m:oMath xmlns:m="http://schemas.openxmlformats.org/officeDocument/2006/math">
                    <m:r>
                      <a:rPr lang="en-US" sz="2800" b="0" i="1" smtClean="0">
                        <a:latin typeface="Cambria Math" panose="02040503050406030204" pitchFamily="18" charset="0"/>
                      </a:rPr>
                      <m:t>𝑛</m:t>
                    </m:r>
                  </m:oMath>
                </a14:m>
                <a:r>
                  <a:rPr lang="en-US" dirty="0" smtClean="0"/>
                  <a:t> words will take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time.</a:t>
                </a:r>
              </a:p>
              <a:p>
                <a:r>
                  <a:rPr lang="en-US" dirty="0" smtClean="0"/>
                  <a:t>A brute force searching leads to an average time complexity of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den>
                        </m:f>
                      </m:e>
                    </m:d>
                  </m:oMath>
                </a14:m>
                <a:r>
                  <a:rPr lang="en-US" dirty="0" smtClean="0"/>
                  <a:t> in each file. For F files, the time complexity becomes </a:t>
                </a:r>
                <a14:m>
                  <m:oMath xmlns:m="http://schemas.openxmlformats.org/officeDocument/2006/math">
                    <m:r>
                      <m:rPr>
                        <m:sty m:val="p"/>
                      </m:rPr>
                      <a:rPr lang="el-GR" sz="2800" i="1" smtClean="0">
                        <a:latin typeface="Cambria Math" panose="02040503050406030204" pitchFamily="18" charset="0"/>
                      </a:rPr>
                      <m:t>θ</m:t>
                    </m:r>
                    <m:d>
                      <m:dPr>
                        <m:ctrlPr>
                          <a:rPr lang="en-US"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r>
                          <a:rPr lang="en-IN" sz="2800" b="0" i="1" smtClean="0">
                            <a:latin typeface="Cambria Math" panose="02040503050406030204" pitchFamily="18" charset="0"/>
                          </a:rPr>
                          <m:t>𝐹</m:t>
                        </m:r>
                      </m:e>
                    </m:d>
                    <m:r>
                      <a:rPr lang="en-IN" sz="2800" b="0" i="1" smtClean="0">
                        <a:latin typeface="Cambria Math" panose="02040503050406030204" pitchFamily="18" charset="0"/>
                      </a:rPr>
                      <m:t>= </m:t>
                    </m:r>
                    <m:r>
                      <m:rPr>
                        <m:sty m:val="p"/>
                      </m:rPr>
                      <a:rPr lang="el-GR" sz="2800" b="0" i="1" smtClean="0">
                        <a:latin typeface="Cambria Math" panose="02040503050406030204" pitchFamily="18" charset="0"/>
                      </a:rPr>
                      <m:t>θ</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1933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Pros and Cons </a:t>
            </a:r>
            <a:endParaRPr lang="en-US" dirty="0"/>
          </a:p>
        </p:txBody>
      </p:sp>
      <p:sp>
        <p:nvSpPr>
          <p:cNvPr id="3" name="Content Placeholder 2"/>
          <p:cNvSpPr>
            <a:spLocks noGrp="1"/>
          </p:cNvSpPr>
          <p:nvPr>
            <p:ph idx="1"/>
          </p:nvPr>
        </p:nvSpPr>
        <p:spPr/>
        <p:txBody>
          <a:bodyPr/>
          <a:lstStyle/>
          <a:p>
            <a:r>
              <a:rPr lang="en-US" dirty="0" smtClean="0"/>
              <a:t>Pros – </a:t>
            </a:r>
          </a:p>
          <a:p>
            <a:pPr lvl="1"/>
            <a:r>
              <a:rPr lang="en-US" dirty="0" smtClean="0"/>
              <a:t>It takes even less time (via constant factor) than that in Case 1 as no hash values are calculated.</a:t>
            </a:r>
          </a:p>
          <a:p>
            <a:r>
              <a:rPr lang="en-US" dirty="0" smtClean="0"/>
              <a:t>Cons – </a:t>
            </a:r>
          </a:p>
          <a:p>
            <a:pPr lvl="1"/>
            <a:r>
              <a:rPr lang="en-US" dirty="0"/>
              <a:t>As each word is stored every time it appears on the file, so huge amount of memory is wasted.</a:t>
            </a:r>
          </a:p>
          <a:p>
            <a:pPr lvl="1"/>
            <a:r>
              <a:rPr lang="en-US" dirty="0"/>
              <a:t>A Linked list takes up a lot of space in pointers, making the data structure bulky.</a:t>
            </a:r>
          </a:p>
          <a:p>
            <a:pPr lvl="1"/>
            <a:r>
              <a:rPr lang="en-US" dirty="0"/>
              <a:t>Time taken to search a word is linear in the number of nodes in the linked list</a:t>
            </a:r>
            <a:r>
              <a:rPr lang="en-US" dirty="0" smtClean="0"/>
              <a:t>.</a:t>
            </a:r>
          </a:p>
          <a:p>
            <a:pPr lvl="1"/>
            <a:endParaRPr lang="en-US" dirty="0"/>
          </a:p>
        </p:txBody>
      </p:sp>
    </p:spTree>
    <p:extLst>
      <p:ext uri="{BB962C8B-B14F-4D97-AF65-F5344CB8AC3E}">
        <p14:creationId xmlns:p14="http://schemas.microsoft.com/office/powerpoint/2010/main" val="227550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- 4</a:t>
            </a:r>
            <a:endParaRPr lang="en-US" dirty="0"/>
          </a:p>
        </p:txBody>
      </p:sp>
      <p:sp>
        <p:nvSpPr>
          <p:cNvPr id="5" name="Subtitle 4"/>
          <p:cNvSpPr>
            <a:spLocks noGrp="1"/>
          </p:cNvSpPr>
          <p:nvPr>
            <p:ph type="subTitle" idx="1"/>
          </p:nvPr>
        </p:nvSpPr>
        <p:spPr/>
        <p:txBody>
          <a:bodyPr/>
          <a:lstStyle/>
          <a:p>
            <a:r>
              <a:rPr lang="en-US" dirty="0"/>
              <a:t>Balanced Trees using maps storing frequency</a:t>
            </a:r>
          </a:p>
          <a:p>
            <a:endParaRPr lang="en-US" dirty="0"/>
          </a:p>
        </p:txBody>
      </p:sp>
    </p:spTree>
    <p:extLst>
      <p:ext uri="{BB962C8B-B14F-4D97-AF65-F5344CB8AC3E}">
        <p14:creationId xmlns:p14="http://schemas.microsoft.com/office/powerpoint/2010/main" val="3374207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Insertion </a:t>
            </a:r>
            <a:endParaRPr lang="en-US" dirty="0"/>
          </a:p>
        </p:txBody>
      </p:sp>
      <p:sp>
        <p:nvSpPr>
          <p:cNvPr id="3" name="Content Placeholder 2"/>
          <p:cNvSpPr>
            <a:spLocks noGrp="1"/>
          </p:cNvSpPr>
          <p:nvPr>
            <p:ph idx="1"/>
          </p:nvPr>
        </p:nvSpPr>
        <p:spPr>
          <a:xfrm>
            <a:off x="1103313" y="2052918"/>
            <a:ext cx="4969942" cy="4195481"/>
          </a:xfrm>
        </p:spPr>
        <p:txBody>
          <a:bodyPr>
            <a:normAutofit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smtClean="0"/>
              <a:t>Substring </a:t>
            </a:r>
            <a:r>
              <a:rPr lang="en-US" dirty="0"/>
              <a:t>is searched in the </a:t>
            </a:r>
            <a:r>
              <a:rPr lang="en-US" dirty="0" smtClean="0"/>
              <a:t>map </a:t>
            </a:r>
            <a:r>
              <a:rPr lang="en-US" dirty="0"/>
              <a:t>for that particular file</a:t>
            </a:r>
            <a:r>
              <a:rPr lang="en-US" dirty="0" smtClean="0"/>
              <a:t>.</a:t>
            </a:r>
          </a:p>
          <a:p>
            <a:pPr lvl="1"/>
            <a:r>
              <a:rPr lang="en-US" dirty="0"/>
              <a:t>If the </a:t>
            </a:r>
            <a:r>
              <a:rPr lang="en-US" dirty="0" smtClean="0"/>
              <a:t>substring </a:t>
            </a:r>
            <a:r>
              <a:rPr lang="en-US" dirty="0"/>
              <a:t>is found then </a:t>
            </a:r>
            <a:r>
              <a:rPr lang="en-US" dirty="0" smtClean="0"/>
              <a:t>frequency </a:t>
            </a:r>
            <a:r>
              <a:rPr lang="en-US" dirty="0"/>
              <a:t>is incremented by </a:t>
            </a:r>
            <a:r>
              <a:rPr lang="en-US" dirty="0" smtClean="0"/>
              <a:t>1.</a:t>
            </a:r>
          </a:p>
          <a:p>
            <a:pPr lvl="1"/>
            <a:r>
              <a:rPr lang="en-US" dirty="0" smtClean="0"/>
              <a:t>Else the substring </a:t>
            </a:r>
            <a:r>
              <a:rPr lang="en-US" dirty="0"/>
              <a:t>is added as a </a:t>
            </a:r>
            <a:r>
              <a:rPr lang="en-US" dirty="0" smtClean="0"/>
              <a:t>new </a:t>
            </a:r>
            <a:r>
              <a:rPr lang="en-US" dirty="0"/>
              <a:t>node to the balanced tree(map</a:t>
            </a:r>
            <a:r>
              <a:rPr lang="en-US" dirty="0" smtClean="0"/>
              <a:t>) with frequency 1.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19" y="2052918"/>
            <a:ext cx="5046117" cy="4620284"/>
          </a:xfrm>
          <a:prstGeom prst="rect">
            <a:avLst/>
          </a:prstGeom>
        </p:spPr>
      </p:pic>
    </p:spTree>
    <p:extLst>
      <p:ext uri="{BB962C8B-B14F-4D97-AF65-F5344CB8AC3E}">
        <p14:creationId xmlns:p14="http://schemas.microsoft.com/office/powerpoint/2010/main" val="320769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3543" cy="1400530"/>
          </a:xfrm>
        </p:spPr>
        <p:txBody>
          <a:bodyPr/>
          <a:lstStyle/>
          <a:p>
            <a:r>
              <a:rPr lang="en-US" dirty="0" smtClean="0"/>
              <a:t>Case 4 – Insertion (Visual Representation)</a:t>
            </a:r>
            <a:endParaRPr lang="en-US" dirty="0"/>
          </a:p>
        </p:txBody>
      </p:sp>
      <p:graphicFrame>
        <p:nvGraphicFramePr>
          <p:cNvPr id="6" name="Table 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graphicFrame>
        <p:nvGraphicFramePr>
          <p:cNvPr id="7" name="Table 6"/>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2" name="Table 11"/>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13" name="Table 1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14" name="Table 13"/>
          <p:cNvGraphicFramePr>
            <a:graphicFrameLocks noGrp="1"/>
          </p:cNvGraphicFramePr>
          <p:nvPr>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15" name="Table 14"/>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16" name="Table 15"/>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7" name="Table 16"/>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18" name="Table 17"/>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19" name="Table 18"/>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graphicFrame>
        <p:nvGraphicFramePr>
          <p:cNvPr id="20" name="Table 19"/>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graphicFrame>
        <p:nvGraphicFramePr>
          <p:cNvPr id="21" name="Table 20"/>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22" name="Table 2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23" name="Table 22"/>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24" name="Table 23"/>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28" name="Straight Connector 27"/>
          <p:cNvCxnSpPr>
            <a:endCxn id="7"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2"/>
            <a:endCxn id="12"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14"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2"/>
            <a:endCxn id="16"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17"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3" idx="2"/>
            <a:endCxn id="18"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2"/>
            <a:endCxn id="19"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21"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22"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endCxn id="23"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24"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Table 67"/>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sp>
        <p:nvSpPr>
          <p:cNvPr id="69" name="Up Arrow 6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29485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69"/>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69"/>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500"/>
                                  </p:stCondLst>
                                  <p:childTnLst>
                                    <p:animMotion origin="layout" path="M 0.12877 0.37315 L 0.19778 0.56157 " pathEditMode="relative" rAng="0" ptsTypes="AA">
                                      <p:cBhvr>
                                        <p:cTn id="12" dur="1000" fill="hold"/>
                                        <p:tgtEl>
                                          <p:spTgt spid="69"/>
                                        </p:tgtEl>
                                        <p:attrNameLst>
                                          <p:attrName>ppt_x</p:attrName>
                                          <p:attrName>ppt_y</p:attrName>
                                        </p:attrNameLst>
                                      </p:cBhvr>
                                      <p:rCtr x="3451" y="9421"/>
                                    </p:animMotion>
                                  </p:childTnLst>
                                </p:cTn>
                              </p:par>
                            </p:childTnLst>
                          </p:cTn>
                        </p:par>
                        <p:par>
                          <p:cTn id="13" fill="hold">
                            <p:stCondLst>
                              <p:cond delay="3800"/>
                            </p:stCondLst>
                            <p:childTnLst>
                              <p:par>
                                <p:cTn id="14" presetID="1" presetClass="entr" presetSubtype="0" fill="hold" nodeType="afterEffect">
                                  <p:stCondLst>
                                    <p:cond delay="4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4200"/>
                            </p:stCondLst>
                            <p:childTnLst>
                              <p:par>
                                <p:cTn id="17" presetID="26" presetClass="emph" presetSubtype="0" fill="hold" nodeType="afterEffect">
                                  <p:stCondLst>
                                    <p:cond delay="500"/>
                                  </p:stCondLst>
                                  <p:childTnLst>
                                    <p:animEffect transition="out" filter="fade">
                                      <p:cBhvr>
                                        <p:cTn id="18" dur="500" tmFilter="0, 0; .2, .5; .8, .5; 1, 0"/>
                                        <p:tgtEl>
                                          <p:spTgt spid="68"/>
                                        </p:tgtEl>
                                      </p:cBhvr>
                                    </p:animEffect>
                                    <p:animScale>
                                      <p:cBhvr>
                                        <p:cTn id="19" dur="250" autoRev="1" fill="hold"/>
                                        <p:tgtEl>
                                          <p:spTgt spid="68"/>
                                        </p:tgtEl>
                                      </p:cBhvr>
                                      <p:by x="105000" y="105000"/>
                                    </p:animScale>
                                  </p:childTnLst>
                                </p:cTn>
                              </p:par>
                            </p:childTnLst>
                          </p:cTn>
                        </p:par>
                        <p:par>
                          <p:cTn id="20" fill="hold">
                            <p:stCondLst>
                              <p:cond delay="5200"/>
                            </p:stCondLst>
                            <p:childTnLst>
                              <p:par>
                                <p:cTn id="21" presetID="26" presetClass="emph" presetSubtype="0" fill="hold" nodeType="afterEffect">
                                  <p:stCondLst>
                                    <p:cond delay="0"/>
                                  </p:stCondLst>
                                  <p:childTnLst>
                                    <p:animEffect transition="out" filter="fade">
                                      <p:cBhvr>
                                        <p:cTn id="22" dur="500" tmFilter="0, 0; .2, .5; .8, .5; 1, 0"/>
                                        <p:tgtEl>
                                          <p:spTgt spid="68"/>
                                        </p:tgtEl>
                                      </p:cBhvr>
                                    </p:animEffect>
                                    <p:animScale>
                                      <p:cBhvr>
                                        <p:cTn id="23"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8952" cy="1400530"/>
          </a:xfrm>
        </p:spPr>
        <p:txBody>
          <a:bodyPr/>
          <a:lstStyle/>
          <a:p>
            <a:r>
              <a:rPr lang="en-US" dirty="0"/>
              <a:t>Case 4 – Insertion (Visual Representation)</a:t>
            </a:r>
          </a:p>
        </p:txBody>
      </p:sp>
      <p:graphicFrame>
        <p:nvGraphicFramePr>
          <p:cNvPr id="14" name="Table 13"/>
          <p:cNvGraphicFramePr>
            <a:graphicFrameLocks noGrp="1"/>
          </p:cNvGraphicFramePr>
          <p:nvPr>
            <p:extLst/>
          </p:nvPr>
        </p:nvGraphicFramePr>
        <p:xfrm>
          <a:off x="4878922"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19" name="Straight Connector 18"/>
          <p:cNvCxnSpPr/>
          <p:nvPr/>
        </p:nvCxnSpPr>
        <p:spPr>
          <a:xfrm flipH="1">
            <a:off x="3250418" y="2391515"/>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235107" y="2355784"/>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14" idx="0"/>
          </p:cNvCxnSpPr>
          <p:nvPr/>
        </p:nvCxnSpPr>
        <p:spPr>
          <a:xfrm>
            <a:off x="4685155" y="4939548"/>
            <a:ext cx="713491" cy="423594"/>
          </a:xfrm>
          <a:prstGeom prst="line">
            <a:avLst/>
          </a:prstGeom>
        </p:spPr>
        <p:style>
          <a:lnRef idx="1">
            <a:schemeClr val="dk1"/>
          </a:lnRef>
          <a:fillRef idx="0">
            <a:schemeClr val="dk1"/>
          </a:fillRef>
          <a:effectRef idx="0">
            <a:schemeClr val="dk1"/>
          </a:effectRef>
          <a:fontRef idx="minor">
            <a:schemeClr val="tx1"/>
          </a:fontRef>
        </p:style>
      </p:cxnSp>
      <p:sp>
        <p:nvSpPr>
          <p:cNvPr id="33" name="Up Arrow 32"/>
          <p:cNvSpPr/>
          <p:nvPr/>
        </p:nvSpPr>
        <p:spPr>
          <a:xfrm>
            <a:off x="6040635" y="2355784"/>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62" name="Table 61"/>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63" name="Table 62"/>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65" name="Table 64"/>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66" name="Straight Connector 65"/>
          <p:cNvCxnSpPr>
            <a:endCxn id="62"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3"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62" idx="2"/>
            <a:endCxn id="64"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69" name="Table 68"/>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70" name="Table 69"/>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71" name="Table 70"/>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72" name="Table 71"/>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73" name="Table 72"/>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74" name="Table 73"/>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75" name="Table 74"/>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76" name="Straight Connector 75"/>
          <p:cNvCxnSpPr>
            <a:endCxn id="70"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9" idx="2"/>
            <a:endCxn id="71"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endCxn id="72"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endCxn id="73"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endCxn id="74"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endCxn id="75"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2" name="Table 8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380104" y="1614104"/>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Inserting the word – “hut”</a:t>
            </a:r>
            <a:endParaRPr lang="en-US" dirty="0"/>
          </a:p>
        </p:txBody>
      </p:sp>
    </p:spTree>
    <p:extLst>
      <p:ext uri="{BB962C8B-B14F-4D97-AF65-F5344CB8AC3E}">
        <p14:creationId xmlns:p14="http://schemas.microsoft.com/office/powerpoint/2010/main" val="39033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6 1.48148E-6 L -0.24467 0.18565 " pathEditMode="relative" rAng="0" ptsTypes="AA">
                                      <p:cBhvr>
                                        <p:cTn id="6" dur="1000" fill="hold"/>
                                        <p:tgtEl>
                                          <p:spTgt spid="33"/>
                                        </p:tgtEl>
                                        <p:attrNameLst>
                                          <p:attrName>ppt_x</p:attrName>
                                          <p:attrName>ppt_y</p:attrName>
                                        </p:attrNameLst>
                                      </p:cBhvr>
                                      <p:rCtr x="-12240" y="9282"/>
                                    </p:animMotion>
                                  </p:childTnLst>
                                </p:cTn>
                              </p:par>
                            </p:childTnLst>
                          </p:cTn>
                        </p:par>
                        <p:par>
                          <p:cTn id="7" fill="hold">
                            <p:stCondLst>
                              <p:cond delay="1000"/>
                            </p:stCondLst>
                            <p:childTnLst>
                              <p:par>
                                <p:cTn id="8" presetID="42" presetClass="path" presetSubtype="0" accel="50000" decel="50000" fill="hold" grpId="1" nodeType="afterEffect">
                                  <p:stCondLst>
                                    <p:cond delay="400"/>
                                  </p:stCondLst>
                                  <p:childTnLst>
                                    <p:animMotion origin="layout" path="M -0.24467 0.18565 L -0.12696 0.37986 " pathEditMode="relative" rAng="0" ptsTypes="AA">
                                      <p:cBhvr>
                                        <p:cTn id="9" dur="1000" fill="hold"/>
                                        <p:tgtEl>
                                          <p:spTgt spid="33"/>
                                        </p:tgtEl>
                                        <p:attrNameLst>
                                          <p:attrName>ppt_x</p:attrName>
                                          <p:attrName>ppt_y</p:attrName>
                                        </p:attrNameLst>
                                      </p:cBhvr>
                                      <p:rCtr x="5885" y="9699"/>
                                    </p:animMotion>
                                  </p:childTnLst>
                                </p:cTn>
                              </p:par>
                            </p:childTnLst>
                          </p:cTn>
                        </p:par>
                        <p:par>
                          <p:cTn id="10" fill="hold">
                            <p:stCondLst>
                              <p:cond delay="2400"/>
                            </p:stCondLst>
                            <p:childTnLst>
                              <p:par>
                                <p:cTn id="11" presetID="1" presetClass="entr" presetSubtype="0" fill="hold" nodeType="afterEffect">
                                  <p:stCondLst>
                                    <p:cond delay="4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800"/>
                            </p:stCondLst>
                            <p:childTnLst>
                              <p:par>
                                <p:cTn id="14" presetID="1" presetClass="entr" presetSubtype="0" fill="hold" nodeType="afterEffect">
                                  <p:stCondLst>
                                    <p:cond delay="6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3400"/>
                            </p:stCondLst>
                            <p:childTnLst>
                              <p:par>
                                <p:cTn id="17" presetID="26" presetClass="emph" presetSubtype="0" fill="hold" nodeType="afterEffect">
                                  <p:stCondLst>
                                    <p:cond delay="80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4700"/>
                            </p:stCondLst>
                            <p:childTnLst>
                              <p:par>
                                <p:cTn id="21" presetID="26" presetClass="emph" presetSubtype="0" fill="hold" nodeType="afterEffect">
                                  <p:stCondLst>
                                    <p:cond delay="0"/>
                                  </p:stCondLst>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par>
                          <p:cTn id="24" fill="hold">
                            <p:stCondLst>
                              <p:cond delay="5200"/>
                            </p:stCondLst>
                            <p:childTnLst>
                              <p:par>
                                <p:cTn id="25" presetID="1" presetClass="entr" presetSubtype="0" fill="hold" nodeType="afterEffect">
                                  <p:stCondLst>
                                    <p:cond delay="40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5600"/>
                            </p:stCondLst>
                            <p:childTnLst>
                              <p:par>
                                <p:cTn id="28" presetID="26" presetClass="emph" presetSubtype="0" fill="hold" nodeType="afterEffect">
                                  <p:stCondLst>
                                    <p:cond delay="500"/>
                                  </p:stCondLst>
                                  <p:childTnLst>
                                    <p:animEffect transition="out" filter="fade">
                                      <p:cBhvr>
                                        <p:cTn id="29" dur="500" tmFilter="0, 0; .2, .5; .8, .5; 1, 0"/>
                                        <p:tgtEl>
                                          <p:spTgt spid="82"/>
                                        </p:tgtEl>
                                      </p:cBhvr>
                                    </p:animEffect>
                                    <p:animScale>
                                      <p:cBhvr>
                                        <p:cTn id="30" dur="250" autoRev="1" fill="hold"/>
                                        <p:tgtEl>
                                          <p:spTgt spid="82"/>
                                        </p:tgtEl>
                                      </p:cBhvr>
                                      <p:by x="105000" y="105000"/>
                                    </p:animScale>
                                  </p:childTnLst>
                                </p:cTn>
                              </p:par>
                            </p:childTnLst>
                          </p:cTn>
                        </p:par>
                        <p:par>
                          <p:cTn id="31" fill="hold">
                            <p:stCondLst>
                              <p:cond delay="6600"/>
                            </p:stCondLst>
                            <p:childTnLst>
                              <p:par>
                                <p:cTn id="32" presetID="26" presetClass="emph" presetSubtype="0" fill="hold" nodeType="afterEffect">
                                  <p:stCondLst>
                                    <p:cond delay="0"/>
                                  </p:stCondLst>
                                  <p:childTnLst>
                                    <p:animEffect transition="out" filter="fade">
                                      <p:cBhvr>
                                        <p:cTn id="33" dur="500" tmFilter="0, 0; .2, .5; .8, .5; 1, 0"/>
                                        <p:tgtEl>
                                          <p:spTgt spid="82"/>
                                        </p:tgtEl>
                                      </p:cBhvr>
                                    </p:animEffect>
                                    <p:animScale>
                                      <p:cBhvr>
                                        <p:cTn id="34" dur="250" autoRev="1" fill="hold"/>
                                        <p:tgtEl>
                                          <p:spTgt spid="8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Searching </a:t>
            </a:r>
            <a:endParaRPr lang="en-US" dirty="0"/>
          </a:p>
        </p:txBody>
      </p:sp>
      <p:sp>
        <p:nvSpPr>
          <p:cNvPr id="3" name="Content Placeholder 2"/>
          <p:cNvSpPr>
            <a:spLocks noGrp="1"/>
          </p:cNvSpPr>
          <p:nvPr>
            <p:ph idx="1"/>
          </p:nvPr>
        </p:nvSpPr>
        <p:spPr>
          <a:xfrm>
            <a:off x="1103313" y="2052918"/>
            <a:ext cx="4225432" cy="3774676"/>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a:t>The word is searched in the </a:t>
            </a:r>
            <a:r>
              <a:rPr lang="en-US" dirty="0" smtClean="0"/>
              <a:t>map of a particular file-</a:t>
            </a:r>
            <a:endParaRPr lang="en-US" dirty="0"/>
          </a:p>
          <a:p>
            <a:pPr lvl="1"/>
            <a:r>
              <a:rPr lang="en-US" sz="2000" dirty="0"/>
              <a:t>If the word is found </a:t>
            </a:r>
            <a:r>
              <a:rPr lang="en-US" sz="2000" dirty="0" smtClean="0"/>
              <a:t>then </a:t>
            </a:r>
            <a:r>
              <a:rPr lang="en-US" sz="2000" dirty="0"/>
              <a:t>its frequency is returned.</a:t>
            </a:r>
          </a:p>
          <a:p>
            <a:pPr lvl="1"/>
            <a:r>
              <a:rPr lang="en-US" sz="2000" dirty="0"/>
              <a:t>Else if the word is not found, zero is returned.</a:t>
            </a:r>
          </a:p>
          <a:p>
            <a:r>
              <a:rPr lang="en-US" dirty="0" smtClean="0"/>
              <a:t>Process is repeated in maps of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78" y="2052917"/>
            <a:ext cx="6098136" cy="45437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6933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19" name="Straight Connector 18"/>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37" name="Table 36"/>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38" name="Table 37"/>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39" name="Table 38"/>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0" name="Table 39"/>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1" name="Straight Connector 40"/>
          <p:cNvCxnSpPr>
            <a:endCxn id="3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38"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7" idx="2"/>
            <a:endCxn id="39"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45" name="Table 44"/>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46" name="Table 45"/>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8" name="Table 47"/>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49" name="Table 48"/>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1" name="Table 50"/>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2" name="Straight Connector 51"/>
          <p:cNvCxnSpPr>
            <a:endCxn id="46"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endCxn id="51"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9" name="Table 58"/>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0" name="Straight Connector 59"/>
          <p:cNvCxnSpPr>
            <a:stCxn id="44"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90801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4"/>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4"/>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4"/>
                                        </p:tgtEl>
                                        <p:attrNameLst>
                                          <p:attrName>ppt_x</p:attrName>
                                          <p:attrName>ppt_y</p:attrName>
                                        </p:attrNameLst>
                                      </p:cBhvr>
                                      <p:rCtr x="3451" y="9421"/>
                                    </p:animMotion>
                                  </p:childTnLst>
                                </p:cTn>
                              </p:par>
                            </p:childTnLst>
                          </p:cTn>
                        </p:par>
                        <p:par>
                          <p:cTn id="17" fill="hold">
                            <p:stCondLst>
                              <p:cond delay="4600"/>
                            </p:stCondLst>
                            <p:childTnLst>
                              <p:par>
                                <p:cTn id="18" presetID="26" presetClass="emph" presetSubtype="0" fill="hold" nodeType="afterEffect">
                                  <p:stCondLst>
                                    <p:cond delay="700"/>
                                  </p:stCondLst>
                                  <p:childTnLst>
                                    <p:animEffect transition="out" filter="fade">
                                      <p:cBhvr>
                                        <p:cTn id="19" dur="500" tmFilter="0, 0; .2, .5; .8, .5; 1, 0"/>
                                        <p:tgtEl>
                                          <p:spTgt spid="49"/>
                                        </p:tgtEl>
                                      </p:cBhvr>
                                    </p:animEffect>
                                    <p:animScale>
                                      <p:cBhvr>
                                        <p:cTn id="20" dur="250" autoRev="1" fill="hold"/>
                                        <p:tgtEl>
                                          <p:spTgt spid="49"/>
                                        </p:tgtEl>
                                      </p:cBhvr>
                                      <p:by x="105000" y="105000"/>
                                    </p:animScale>
                                  </p:childTnLst>
                                </p:cTn>
                              </p:par>
                            </p:childTnLst>
                          </p:cTn>
                        </p:par>
                        <p:par>
                          <p:cTn id="21" fill="hold">
                            <p:stCondLst>
                              <p:cond delay="5800"/>
                            </p:stCondLst>
                            <p:childTnLst>
                              <p:par>
                                <p:cTn id="22" presetID="26" presetClass="emph" presetSubtype="0" fill="hold" nodeType="afterEffect">
                                  <p:stCondLst>
                                    <p:cond delay="0"/>
                                  </p:stCondLst>
                                  <p:childTnLst>
                                    <p:animEffect transition="out" filter="fade">
                                      <p:cBhvr>
                                        <p:cTn id="23" dur="500" tmFilter="0, 0; .2, .5; .8, .5; 1, 0"/>
                                        <p:tgtEl>
                                          <p:spTgt spid="49"/>
                                        </p:tgtEl>
                                      </p:cBhvr>
                                    </p:animEffect>
                                    <p:animScale>
                                      <p:cBhvr>
                                        <p:cTn id="24"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35" name="Table 34"/>
          <p:cNvGraphicFramePr>
            <a:graphicFrameLocks noGrp="1"/>
          </p:cNvGraphicFramePr>
          <p:nvPr>
            <p:extLst/>
          </p:nvPr>
        </p:nvGraphicFramePr>
        <p:xfrm>
          <a:off x="605222" y="134487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36" name="Table 3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37" name="Straight Connector 36"/>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6"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9" name="Up Arrow 3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Table 41"/>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3" name="Table 4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44" name="Table 43"/>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45" name="Table 44"/>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6" name="Table 45"/>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7" name="Straight Connector 46"/>
          <p:cNvCxnSpPr>
            <a:endCxn id="4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4"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3" idx="2"/>
            <a:endCxn id="45"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0" name="Table 49"/>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51" name="Table 50"/>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52" name="Table 51"/>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53" name="Table 52"/>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54" name="Table 53"/>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55" name="Table 54"/>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6" name="Table 55"/>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7" name="Table 56"/>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8" name="Straight Connector 57"/>
          <p:cNvCxnSpPr>
            <a:endCxn id="52"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1" idx="2"/>
            <a:endCxn id="53"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4"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5"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56"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57"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Table 63"/>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5" name="Straight Connector 64"/>
          <p:cNvCxnSpPr>
            <a:stCxn id="50"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Searching the word – “moon”</a:t>
            </a:r>
            <a:endParaRPr lang="en-US" dirty="0"/>
          </a:p>
        </p:txBody>
      </p:sp>
    </p:spTree>
    <p:extLst>
      <p:ext uri="{BB962C8B-B14F-4D97-AF65-F5344CB8AC3E}">
        <p14:creationId xmlns:p14="http://schemas.microsoft.com/office/powerpoint/2010/main" val="9842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9"/>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9"/>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9"/>
                                        </p:tgtEl>
                                        <p:attrNameLst>
                                          <p:attrName>ppt_x</p:attrName>
                                          <p:attrName>ppt_y</p:attrName>
                                        </p:attrNameLst>
                                      </p:cBhvr>
                                      <p:rCtr x="3451" y="9421"/>
                                    </p:animMotion>
                                  </p:childTnLst>
                                </p:cTn>
                              </p:par>
                            </p:childTnLst>
                          </p:cTn>
                        </p:par>
                        <p:par>
                          <p:cTn id="17" fill="hold">
                            <p:stCondLst>
                              <p:cond delay="4600"/>
                            </p:stCondLst>
                            <p:childTnLst>
                              <p:par>
                                <p:cTn id="18" presetID="10" presetClass="exit" presetSubtype="0" fill="hold" grpId="4" nodeType="afterEffect">
                                  <p:stCondLst>
                                    <p:cond delay="50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childTnLst>
                          </p:cTn>
                        </p:par>
                        <p:par>
                          <p:cTn id="21" fill="hold">
                            <p:stCondLst>
                              <p:cond delay="5600"/>
                            </p:stCondLst>
                            <p:childTnLst>
                              <p:par>
                                <p:cTn id="22" presetID="10" presetClass="entr" presetSubtype="0" fill="hold" nodeType="afterEffect">
                                  <p:stCondLst>
                                    <p:cond delay="4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6500"/>
                            </p:stCondLst>
                            <p:childTnLst>
                              <p:par>
                                <p:cTn id="26" presetID="26" presetClass="emph" presetSubtype="0" fill="hold" nodeType="afterEffect">
                                  <p:stCondLst>
                                    <p:cond delay="10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par>
                          <p:cTn id="29" fill="hold">
                            <p:stCondLst>
                              <p:cond delay="7100"/>
                            </p:stCondLst>
                            <p:childTnLst>
                              <p:par>
                                <p:cTn id="30" presetID="26" presetClass="emph" presetSubtype="0" fill="hold" nodeType="afterEffect">
                                  <p:stCondLst>
                                    <p:cond delay="0"/>
                                  </p:stCondLst>
                                  <p:childTnLst>
                                    <p:animEffect transition="out" filter="fade">
                                      <p:cBhvr>
                                        <p:cTn id="31" dur="500" tmFilter="0, 0; .2, .5; .8, .5; 1, 0"/>
                                        <p:tgtEl>
                                          <p:spTgt spid="35"/>
                                        </p:tgtEl>
                                      </p:cBhvr>
                                    </p:animEffect>
                                    <p:animScale>
                                      <p:cBhvr>
                                        <p:cTn id="32"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16190"/>
                <a:ext cx="8946541" cy="4661780"/>
              </a:xfrm>
            </p:spPr>
            <p:txBody>
              <a:bodyPr>
                <a:normAutofit fontScale="92500" lnSpcReduction="10000"/>
              </a:bodyPr>
              <a:lstStyle/>
              <a:p>
                <a:r>
                  <a:rPr lang="en-US" dirty="0" smtClean="0"/>
                  <a:t>Assuming uniform hashing and uniform occurrence of words in all the text files, the average number of nodes in any Map will be </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𝑛</m:t>
                        </m:r>
                      </m:num>
                      <m:den>
                        <m:r>
                          <a:rPr lang="en-IN" sz="3200" b="0" i="1" smtClean="0">
                            <a:latin typeface="Cambria Math" panose="02040503050406030204" pitchFamily="18" charset="0"/>
                          </a:rPr>
                          <m:t>𝐹</m:t>
                        </m:r>
                        <m:r>
                          <a:rPr lang="en-IN" sz="3200" b="0" i="1" smtClean="0">
                            <a:latin typeface="Cambria Math" panose="02040503050406030204" pitchFamily="18" charset="0"/>
                          </a:rPr>
                          <m:t>.</m:t>
                        </m:r>
                        <m:r>
                          <a:rPr lang="en-IN" sz="3200" b="0" i="1" smtClean="0">
                            <a:latin typeface="Cambria Math" panose="02040503050406030204" pitchFamily="18" charset="0"/>
                          </a:rPr>
                          <m:t>𝑓</m:t>
                        </m:r>
                      </m:den>
                    </m:f>
                  </m:oMath>
                </a14:m>
                <a:r>
                  <a:rPr lang="en-US" dirty="0" smtClean="0"/>
                  <a:t>. </a:t>
                </a:r>
                <a:r>
                  <a:rPr lang="en-US" dirty="0"/>
                  <a:t>T</a:t>
                </a:r>
                <a:r>
                  <a:rPr lang="en-US" dirty="0" smtClean="0"/>
                  <a:t>he average height of a Map will be </a:t>
                </a:r>
                <a14:m>
                  <m:oMath xmlns:m="http://schemas.openxmlformats.org/officeDocument/2006/math">
                    <m:r>
                      <m:rPr>
                        <m:sty m:val="p"/>
                      </m:rPr>
                      <a:rPr lang="en-IN" sz="3200" b="0" i="0" smtClean="0">
                        <a:latin typeface="Cambria Math" panose="02040503050406030204" pitchFamily="18" charset="0"/>
                      </a:rPr>
                      <m:t>log</m:t>
                    </m:r>
                    <m:r>
                      <a:rPr lang="en-IN" sz="3200" b="0" i="1" smtClean="0">
                        <a:latin typeface="Cambria Math" panose="02040503050406030204" pitchFamily="18" charset="0"/>
                      </a:rPr>
                      <m:t>⁡(</m:t>
                    </m:r>
                    <m:f>
                      <m:fPr>
                        <m:ctrlPr>
                          <a:rPr lang="en-IN" sz="3200" b="0" i="1" smtClean="0">
                            <a:latin typeface="Cambria Math" panose="02040503050406030204" pitchFamily="18" charset="0"/>
                            <a:ea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𝑛</m:t>
                        </m:r>
                      </m:num>
                      <m:den>
                        <m:r>
                          <a:rPr lang="en-IN" sz="3200" b="0" i="1" smtClean="0">
                            <a:latin typeface="Cambria Math" panose="02040503050406030204" pitchFamily="18" charset="0"/>
                            <a:ea typeface="Cambria Math" panose="02040503050406030204" pitchFamily="18" charset="0"/>
                          </a:rPr>
                          <m:t>𝐹</m:t>
                        </m:r>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𝑓</m:t>
                        </m:r>
                      </m:den>
                    </m:f>
                    <m:r>
                      <a:rPr lang="en-IN" sz="3200" b="0" i="1" smtClean="0">
                        <a:latin typeface="Cambria Math" panose="02040503050406030204" pitchFamily="18" charset="0"/>
                        <a:ea typeface="Cambria Math" panose="02040503050406030204" pitchFamily="18" charset="0"/>
                      </a:rPr>
                      <m:t>)</m:t>
                    </m:r>
                  </m:oMath>
                </a14:m>
                <a:r>
                  <a:rPr lang="en-US" dirty="0" smtClean="0"/>
                  <a:t>. So the total time taken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elements in a map of a file is of the order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 So the time complexity to build all </a:t>
                </a:r>
                <a14:m>
                  <m:oMath xmlns:m="http://schemas.openxmlformats.org/officeDocument/2006/math">
                    <m:r>
                      <a:rPr lang="en-IN" sz="2800" b="0" i="1" smtClean="0">
                        <a:latin typeface="Cambria Math" panose="02040503050406030204" pitchFamily="18" charset="0"/>
                      </a:rPr>
                      <m:t>𝐹</m:t>
                    </m:r>
                  </m:oMath>
                </a14:m>
                <a:r>
                  <a:rPr lang="en-US" dirty="0" smtClean="0"/>
                  <a:t> Maps is </a:t>
                </a:r>
                <a14:m>
                  <m:oMath xmlns:m="http://schemas.openxmlformats.org/officeDocument/2006/math">
                    <m:r>
                      <a:rPr lang="en-IN" sz="2800" i="1">
                        <a:solidFill>
                          <a:prstClr val="white"/>
                        </a:solidFill>
                        <a:latin typeface="Cambria Math" panose="02040503050406030204" pitchFamily="18" charset="0"/>
                      </a:rPr>
                      <m:t>𝑂</m:t>
                    </m:r>
                    <m:d>
                      <m:dPr>
                        <m:ctrlPr>
                          <a:rPr lang="en-IN" sz="2800" i="1">
                            <a:solidFill>
                              <a:prstClr val="white"/>
                            </a:solidFill>
                            <a:latin typeface="Cambria Math" panose="02040503050406030204" pitchFamily="18" charset="0"/>
                          </a:rPr>
                        </m:ctrlPr>
                      </m:dPr>
                      <m:e>
                        <m:r>
                          <a:rPr lang="en-IN" sz="2800" b="0" i="1" smtClean="0">
                            <a:solidFill>
                              <a:prstClr val="white"/>
                            </a:solidFill>
                            <a:latin typeface="Cambria Math" panose="02040503050406030204" pitchFamily="18" charset="0"/>
                          </a:rPr>
                          <m:t>𝐹</m:t>
                        </m:r>
                        <m:r>
                          <a:rPr lang="en-IN" sz="2800" b="0" i="1" smtClean="0">
                            <a:solidFill>
                              <a:prstClr val="white"/>
                            </a:solidFill>
                            <a:latin typeface="Cambria Math" panose="02040503050406030204" pitchFamily="18" charset="0"/>
                          </a:rPr>
                          <m:t>.</m:t>
                        </m:r>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den>
                        </m:f>
                        <m:func>
                          <m:funcPr>
                            <m:ctrlPr>
                              <a:rPr lang="en-IN" sz="2800" i="1">
                                <a:solidFill>
                                  <a:prstClr val="white"/>
                                </a:solidFill>
                                <a:latin typeface="Cambria Math" panose="02040503050406030204" pitchFamily="18" charset="0"/>
                              </a:rPr>
                            </m:ctrlPr>
                          </m:funcPr>
                          <m:fName>
                            <m:r>
                              <m:rPr>
                                <m:sty m:val="p"/>
                              </m:rPr>
                              <a:rPr lang="en-IN" sz="2800">
                                <a:solidFill>
                                  <a:prstClr val="white"/>
                                </a:solidFill>
                                <a:latin typeface="Cambria Math" panose="02040503050406030204" pitchFamily="18" charset="0"/>
                              </a:rPr>
                              <m:t>log</m:t>
                            </m:r>
                          </m:fName>
                          <m:e>
                            <m:d>
                              <m:dPr>
                                <m:ctrlPr>
                                  <a:rPr lang="en-IN" sz="2800" i="1">
                                    <a:solidFill>
                                      <a:prstClr val="white"/>
                                    </a:solidFill>
                                    <a:latin typeface="Cambria Math" panose="02040503050406030204" pitchFamily="18" charset="0"/>
                                  </a:rPr>
                                </m:ctrlPr>
                              </m:dPr>
                              <m:e>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𝑓</m:t>
                                    </m:r>
                                  </m:den>
                                </m:f>
                              </m:e>
                            </m:d>
                          </m:e>
                        </m:func>
                      </m:e>
                    </m:d>
                    <m:r>
                      <a:rPr lang="en-IN" sz="2800" b="0" i="1" smtClean="0">
                        <a:solidFill>
                          <a:prstClr val="white"/>
                        </a:solidFill>
                        <a:latin typeface="Cambria Math" panose="02040503050406030204" pitchFamily="18" charset="0"/>
                      </a:rPr>
                      <m:t>=</m:t>
                    </m:r>
                    <m:r>
                      <a:rPr lang="en-IN" sz="2800" i="1">
                        <a:latin typeface="Cambria Math" panose="02040503050406030204" pitchFamily="18" charset="0"/>
                      </a:rPr>
                      <m:t>𝑂</m:t>
                    </m:r>
                    <m:r>
                      <a:rPr lang="en-IN" sz="2800" i="1">
                        <a:latin typeface="Cambria Math" panose="02040503050406030204" pitchFamily="18" charset="0"/>
                      </a:rPr>
                      <m:t>(</m:t>
                    </m:r>
                    <m:r>
                      <a:rPr lang="en-IN" sz="2800" b="0" i="1" smtClean="0">
                        <a:latin typeface="Cambria Math" panose="02040503050406030204" pitchFamily="18" charset="0"/>
                      </a:rPr>
                      <m:t>𝑛</m:t>
                    </m:r>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log</m:t>
                        </m:r>
                      </m:fName>
                      <m:e>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r>
                                  <a:rPr lang="en-IN" sz="2800" i="1">
                                    <a:latin typeface="Cambria Math" panose="02040503050406030204" pitchFamily="18" charset="0"/>
                                  </a:rPr>
                                  <m:t>𝑛</m:t>
                                </m:r>
                              </m:num>
                              <m:den>
                                <m:r>
                                  <a:rPr lang="en-IN" sz="2800" i="1">
                                    <a:latin typeface="Cambria Math" panose="02040503050406030204" pitchFamily="18" charset="0"/>
                                  </a:rPr>
                                  <m:t>𝐹</m:t>
                                </m:r>
                                <m:r>
                                  <a:rPr lang="en-IN" sz="2800" i="1">
                                    <a:latin typeface="Cambria Math" panose="02040503050406030204" pitchFamily="18" charset="0"/>
                                  </a:rPr>
                                  <m:t>.</m:t>
                                </m:r>
                                <m:r>
                                  <a:rPr lang="en-IN" sz="2800" i="1">
                                    <a:latin typeface="Cambria Math" panose="02040503050406030204" pitchFamily="18" charset="0"/>
                                  </a:rPr>
                                  <m:t>𝑓</m:t>
                                </m:r>
                              </m:den>
                            </m:f>
                          </m:e>
                        </m:d>
                      </m:e>
                    </m:func>
                    <m:r>
                      <a:rPr lang="en-IN" sz="2800" i="1">
                        <a:latin typeface="Cambria Math" panose="02040503050406030204" pitchFamily="18" charset="0"/>
                      </a:rPr>
                      <m:t>)</m:t>
                    </m:r>
                  </m:oMath>
                </a14:m>
                <a:r>
                  <a:rPr lang="en-US" dirty="0" smtClean="0"/>
                  <a:t>.</a:t>
                </a:r>
              </a:p>
              <a:p>
                <a:r>
                  <a:rPr lang="en-US" dirty="0" smtClean="0"/>
                  <a:t>The search time complexity is proportional to the height of any Map i.e., </a:t>
                </a:r>
                <a14:m>
                  <m:oMath xmlns:m="http://schemas.openxmlformats.org/officeDocument/2006/math">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 So total search time complexity is </a:t>
                </a:r>
                <a14:m>
                  <m:oMath xmlns:m="http://schemas.openxmlformats.org/officeDocument/2006/math">
                    <m:r>
                      <m:rPr>
                        <m:sty m:val="p"/>
                      </m:rPr>
                      <a:rPr lang="en-IN" sz="3200" b="0" i="0" smtClean="0">
                        <a:solidFill>
                          <a:prstClr val="white"/>
                        </a:solidFill>
                        <a:latin typeface="Cambria Math" panose="02040503050406030204" pitchFamily="18" charset="0"/>
                      </a:rPr>
                      <m:t>F</m:t>
                    </m:r>
                    <m:r>
                      <a:rPr lang="en-IN" sz="3200" b="0" i="0" smtClean="0">
                        <a:solidFill>
                          <a:prstClr val="white"/>
                        </a:solidFill>
                        <a:latin typeface="Cambria Math" panose="02040503050406030204" pitchFamily="18" charset="0"/>
                      </a:rPr>
                      <m:t>.</m:t>
                    </m:r>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16190"/>
                <a:ext cx="8946541" cy="4661780"/>
              </a:xfrm>
              <a:blipFill rotWithShape="0">
                <a:blip r:embed="rId2"/>
                <a:stretch>
                  <a:fillRect l="-272" t="-1307" r="-1090"/>
                </a:stretch>
              </a:blipFill>
            </p:spPr>
            <p:txBody>
              <a:bodyPr/>
              <a:lstStyle/>
              <a:p>
                <a:r>
                  <a:rPr lang="en-IN">
                    <a:noFill/>
                  </a:rPr>
                  <a:t> </a:t>
                </a:r>
              </a:p>
            </p:txBody>
          </p:sp>
        </mc:Fallback>
      </mc:AlternateContent>
    </p:spTree>
    <p:extLst>
      <p:ext uri="{BB962C8B-B14F-4D97-AF65-F5344CB8AC3E}">
        <p14:creationId xmlns:p14="http://schemas.microsoft.com/office/powerpoint/2010/main" val="18445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45555" cy="1400530"/>
          </a:xfrm>
        </p:spPr>
        <p:txBody>
          <a:bodyPr/>
          <a:lstStyle/>
          <a:p>
            <a:r>
              <a:rPr lang="en-US" dirty="0" smtClean="0"/>
              <a:t>Implementation via Different Techniques</a:t>
            </a:r>
            <a:endParaRPr lang="en-US" dirty="0"/>
          </a:p>
        </p:txBody>
      </p:sp>
      <p:sp>
        <p:nvSpPr>
          <p:cNvPr id="3" name="Content Placeholder 2"/>
          <p:cNvSpPr>
            <a:spLocks noGrp="1"/>
          </p:cNvSpPr>
          <p:nvPr>
            <p:ph idx="1"/>
          </p:nvPr>
        </p:nvSpPr>
        <p:spPr/>
        <p:txBody>
          <a:bodyPr/>
          <a:lstStyle/>
          <a:p>
            <a:pPr marL="0" indent="0">
              <a:buNone/>
            </a:pPr>
            <a:r>
              <a:rPr lang="en-US" dirty="0" smtClean="0"/>
              <a:t>The code has been implemented using the following techniques – </a:t>
            </a:r>
          </a:p>
          <a:p>
            <a:pPr>
              <a:buFont typeface="Wingdings" panose="05000000000000000000" pitchFamily="2" charset="2"/>
              <a:buChar char="q"/>
            </a:pPr>
            <a:r>
              <a:rPr lang="en-US" dirty="0"/>
              <a:t>Hash table using linked list</a:t>
            </a:r>
          </a:p>
          <a:p>
            <a:pPr>
              <a:buFont typeface="Wingdings" panose="05000000000000000000" pitchFamily="2" charset="2"/>
              <a:buChar char="q"/>
            </a:pPr>
            <a:r>
              <a:rPr lang="en-US" dirty="0"/>
              <a:t>Hash table using vector storing frequency</a:t>
            </a:r>
          </a:p>
          <a:p>
            <a:pPr>
              <a:buFont typeface="Wingdings" panose="05000000000000000000" pitchFamily="2" charset="2"/>
              <a:buChar char="q"/>
            </a:pPr>
            <a:r>
              <a:rPr lang="en-US" dirty="0"/>
              <a:t>Linear search algorithm using linked list</a:t>
            </a:r>
          </a:p>
          <a:p>
            <a:pPr>
              <a:buFont typeface="Wingdings" panose="05000000000000000000" pitchFamily="2" charset="2"/>
              <a:buChar char="q"/>
            </a:pPr>
            <a:r>
              <a:rPr lang="en-US" dirty="0" smtClean="0"/>
              <a:t>Balanced Trees </a:t>
            </a:r>
            <a:r>
              <a:rPr lang="en-US" dirty="0"/>
              <a:t>using maps storing frequency</a:t>
            </a:r>
          </a:p>
          <a:p>
            <a:pPr>
              <a:buFont typeface="Wingdings" panose="05000000000000000000" pitchFamily="2" charset="2"/>
              <a:buChar char="q"/>
            </a:pPr>
            <a:r>
              <a:rPr lang="en-US" dirty="0"/>
              <a:t>Hash Table using B</a:t>
            </a:r>
            <a:r>
              <a:rPr lang="en-US" dirty="0" smtClean="0"/>
              <a:t>alanced </a:t>
            </a:r>
            <a:r>
              <a:rPr lang="en-US" dirty="0"/>
              <a:t>Trees storing </a:t>
            </a:r>
            <a:r>
              <a:rPr lang="en-US" dirty="0" smtClean="0"/>
              <a:t>frequency</a:t>
            </a:r>
          </a:p>
          <a:p>
            <a:pPr>
              <a:buFont typeface="Wingdings" panose="05000000000000000000" pitchFamily="2" charset="2"/>
              <a:buChar char="q"/>
            </a:pPr>
            <a:r>
              <a:rPr lang="en-US" dirty="0" smtClean="0"/>
              <a:t>Unordered maps</a:t>
            </a:r>
            <a:r>
              <a:rPr lang="en-US" dirty="0"/>
              <a:t> </a:t>
            </a:r>
            <a:r>
              <a:rPr lang="en-US" dirty="0" smtClean="0"/>
              <a:t>storing frequency</a:t>
            </a:r>
            <a:endParaRPr lang="en-US" dirty="0"/>
          </a:p>
        </p:txBody>
      </p:sp>
    </p:spTree>
    <p:extLst>
      <p:ext uri="{BB962C8B-B14F-4D97-AF65-F5344CB8AC3E}">
        <p14:creationId xmlns:p14="http://schemas.microsoft.com/office/powerpoint/2010/main" val="3012458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Pros and Cons</a:t>
            </a:r>
            <a:endParaRPr lang="en-US" dirty="0"/>
          </a:p>
        </p:txBody>
      </p:sp>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No hash value is calculated so a constant time gain is achieved.</a:t>
            </a:r>
          </a:p>
          <a:p>
            <a:pPr lvl="1"/>
            <a:r>
              <a:rPr lang="en-US" dirty="0" smtClean="0"/>
              <a:t>Very less space is used as just one node is sufficient to represent all the same words in a file.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p:spTree>
    <p:extLst>
      <p:ext uri="{BB962C8B-B14F-4D97-AF65-F5344CB8AC3E}">
        <p14:creationId xmlns:p14="http://schemas.microsoft.com/office/powerpoint/2010/main" val="948688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- 5</a:t>
            </a:r>
            <a:endParaRPr lang="en-US" dirty="0"/>
          </a:p>
        </p:txBody>
      </p:sp>
      <p:sp>
        <p:nvSpPr>
          <p:cNvPr id="5" name="Subtitle 4"/>
          <p:cNvSpPr>
            <a:spLocks noGrp="1"/>
          </p:cNvSpPr>
          <p:nvPr>
            <p:ph type="subTitle" idx="1"/>
          </p:nvPr>
        </p:nvSpPr>
        <p:spPr/>
        <p:txBody>
          <a:bodyPr/>
          <a:lstStyle/>
          <a:p>
            <a:r>
              <a:rPr lang="en-US" dirty="0"/>
              <a:t>Hash Table using Balanced Trees storing frequency</a:t>
            </a:r>
          </a:p>
          <a:p>
            <a:endParaRPr lang="en-US" dirty="0"/>
          </a:p>
        </p:txBody>
      </p:sp>
    </p:spTree>
    <p:extLst>
      <p:ext uri="{BB962C8B-B14F-4D97-AF65-F5344CB8AC3E}">
        <p14:creationId xmlns:p14="http://schemas.microsoft.com/office/powerpoint/2010/main" val="4280538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Insertion </a:t>
            </a:r>
            <a:endParaRPr lang="en-US" dirty="0"/>
          </a:p>
        </p:txBody>
      </p:sp>
      <p:sp>
        <p:nvSpPr>
          <p:cNvPr id="3" name="Content Placeholder 2"/>
          <p:cNvSpPr>
            <a:spLocks noGrp="1"/>
          </p:cNvSpPr>
          <p:nvPr>
            <p:ph idx="1"/>
          </p:nvPr>
        </p:nvSpPr>
        <p:spPr>
          <a:xfrm>
            <a:off x="1103312" y="1637732"/>
            <a:ext cx="5297487" cy="4610668"/>
          </a:xfrm>
        </p:spPr>
        <p:txBody>
          <a:bodyPr>
            <a:normAutofit fontScale="925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a:solidFill>
                  <a:srgbClr val="FFFFFF"/>
                </a:solidFill>
              </a:rPr>
              <a:t>Slot number of the </a:t>
            </a:r>
            <a:r>
              <a:rPr lang="en-US" dirty="0" smtClean="0">
                <a:solidFill>
                  <a:srgbClr val="FFFFFF"/>
                </a:solidFill>
              </a:rPr>
              <a:t>substring </a:t>
            </a:r>
            <a:r>
              <a:rPr lang="en-US" dirty="0">
                <a:solidFill>
                  <a:srgbClr val="FFFFFF"/>
                </a:solidFill>
              </a:rPr>
              <a:t>is calculated</a:t>
            </a:r>
            <a:r>
              <a:rPr lang="en-US" dirty="0" smtClean="0">
                <a:solidFill>
                  <a:srgbClr val="FFFFFF"/>
                </a:solidFill>
              </a:rPr>
              <a:t>.</a:t>
            </a:r>
          </a:p>
          <a:p>
            <a:r>
              <a:rPr lang="en-US" dirty="0">
                <a:solidFill>
                  <a:srgbClr val="FFFFFF"/>
                </a:solidFill>
              </a:rPr>
              <a:t>We check if the word is already inserted in </a:t>
            </a:r>
            <a:r>
              <a:rPr lang="en-US" dirty="0" smtClean="0">
                <a:solidFill>
                  <a:srgbClr val="FFFFFF"/>
                </a:solidFill>
              </a:rPr>
              <a:t>balanced tree of corresponding slot number.</a:t>
            </a:r>
          </a:p>
          <a:p>
            <a:pPr lvl="1"/>
            <a:r>
              <a:rPr lang="en-US" dirty="0" smtClean="0">
                <a:solidFill>
                  <a:srgbClr val="FFFFFF"/>
                </a:solidFill>
              </a:rPr>
              <a:t>If </a:t>
            </a:r>
            <a:r>
              <a:rPr lang="en-US" dirty="0">
                <a:solidFill>
                  <a:srgbClr val="FFFFFF"/>
                </a:solidFill>
              </a:rPr>
              <a:t>yes, then we increment the frequency of the </a:t>
            </a:r>
            <a:r>
              <a:rPr lang="en-US" dirty="0" smtClean="0">
                <a:solidFill>
                  <a:srgbClr val="FFFFFF"/>
                </a:solidFill>
              </a:rPr>
              <a:t>word.</a:t>
            </a:r>
          </a:p>
          <a:p>
            <a:pPr lvl="1"/>
            <a:r>
              <a:rPr lang="en-US" dirty="0" smtClean="0">
                <a:solidFill>
                  <a:srgbClr val="FFFFFF"/>
                </a:solidFill>
              </a:rPr>
              <a:t>Else </a:t>
            </a:r>
            <a:r>
              <a:rPr lang="en-US" dirty="0">
                <a:solidFill>
                  <a:srgbClr val="FFFFFF"/>
                </a:solidFill>
              </a:rPr>
              <a:t>we insert that word </a:t>
            </a:r>
            <a:r>
              <a:rPr lang="en-US" dirty="0" smtClean="0">
                <a:solidFill>
                  <a:srgbClr val="FFFFFF"/>
                </a:solidFill>
              </a:rPr>
              <a:t>in the balanced tree.</a:t>
            </a:r>
          </a:p>
          <a:p>
            <a:r>
              <a:rPr lang="en-US" dirty="0" smtClean="0"/>
              <a:t>Same process is repeated for each file</a:t>
            </a:r>
            <a:endParaRPr lang="en-US" dirty="0"/>
          </a:p>
          <a:p>
            <a:endParaRPr lang="en-US" dirty="0">
              <a:solidFill>
                <a:prstClr val="black"/>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617" y="2052918"/>
            <a:ext cx="4514850" cy="42767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88701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41544" cy="1400530"/>
          </a:xfrm>
        </p:spPr>
        <p:txBody>
          <a:bodyPr/>
          <a:lstStyle/>
          <a:p>
            <a:r>
              <a:rPr lang="en-US" dirty="0" smtClean="0"/>
              <a:t>Case 5 – Insertion (Visual Representation)</a:t>
            </a:r>
            <a:endParaRPr lang="en-US" dirty="0"/>
          </a:p>
        </p:txBody>
      </p:sp>
      <p:graphicFrame>
        <p:nvGraphicFramePr>
          <p:cNvPr id="34" name="Table 33"/>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6" name="Table 35"/>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7" name="Table 36"/>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39" name="Table 38"/>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0" name="Table 39"/>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1" name="Table 40"/>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3" name="Table 42"/>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graphicFrame>
        <p:nvGraphicFramePr>
          <p:cNvPr id="44" name="Table 43"/>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5" name="Table 44"/>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6" name="Table 45"/>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47" name="Table 46"/>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48" name="Table 47"/>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9" name="Table 48"/>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9" name="Straight Connector 58"/>
          <p:cNvCxnSpPr>
            <a:endCxn id="45"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2"/>
            <a:endCxn id="46"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47"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48"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49"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6" idx="2"/>
            <a:endCxn id="50"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8</a:t>
                      </a:r>
                      <a:endParaRPr lang="en-US" dirty="0"/>
                    </a:p>
                  </a:txBody>
                  <a:tcPr/>
                </a:tc>
              </a:tr>
            </a:tbl>
          </a:graphicData>
        </a:graphic>
      </p:graphicFrame>
      <p:sp>
        <p:nvSpPr>
          <p:cNvPr id="87" name="Isosceles Triangle 86"/>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
        <p:nvSpPr>
          <p:cNvPr id="38" name="TextBox 37"/>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31694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87"/>
                                        </p:tgtEl>
                                      </p:cBhvr>
                                    </p:animEffect>
                                    <p:animScale>
                                      <p:cBhvr>
                                        <p:cTn id="15" dur="250" autoRev="1" fill="hold"/>
                                        <p:tgtEl>
                                          <p:spTgt spid="87"/>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87"/>
                                        </p:tgtEl>
                                      </p:cBhvr>
                                    </p:animEffect>
                                    <p:animScale>
                                      <p:cBhvr>
                                        <p:cTn id="19" dur="250" autoRev="1" fill="hold"/>
                                        <p:tgtEl>
                                          <p:spTgt spid="87"/>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8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85"/>
                                        </p:tgtEl>
                                        <p:attrNameLst>
                                          <p:attrName>ppt_x</p:attrName>
                                          <p:attrName>ppt_y</p:attrName>
                                        </p:attrNameLst>
                                      </p:cBhvr>
                                      <p:rCtr x="-5781" y="9653"/>
                                    </p:animMotion>
                                  </p:childTnLst>
                                </p:cTn>
                              </p:par>
                            </p:childTnLst>
                          </p:cTn>
                        </p:par>
                        <p:par>
                          <p:cTn id="30" fill="hold">
                            <p:stCondLst>
                              <p:cond delay="5900"/>
                            </p:stCondLst>
                            <p:childTnLst>
                              <p:par>
                                <p:cTn id="31" presetID="10" presetClass="entr" presetSubtype="0" fill="hold" nodeType="after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5" grpId="2" animBg="1"/>
      <p:bldP spid="87" grpId="0" animBg="1"/>
      <p:bldP spid="8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7668" cy="1400530"/>
          </a:xfrm>
        </p:spPr>
        <p:txBody>
          <a:bodyPr/>
          <a:lstStyle/>
          <a:p>
            <a:r>
              <a:rPr lang="en-US" dirty="0"/>
              <a:t>Case 5 – Insertion (Visual Representation)</a:t>
            </a:r>
          </a:p>
        </p:txBody>
      </p:sp>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table</a:t>
                      </a:r>
                      <a:endParaRPr lang="en-US" dirty="0"/>
                    </a:p>
                  </a:txBody>
                  <a:tcPr/>
                </a:tc>
              </a:tr>
              <a:tr h="219540">
                <a:tc>
                  <a:txBody>
                    <a:bodyPr/>
                    <a:lstStyle/>
                    <a:p>
                      <a:r>
                        <a:rPr lang="en-US" dirty="0" smtClean="0"/>
                        <a:t>1</a:t>
                      </a:r>
                      <a:endParaRPr lang="en-US" dirty="0"/>
                    </a:p>
                  </a:txBody>
                  <a:tcPr/>
                </a:tc>
              </a:tr>
            </a:tbl>
          </a:graphicData>
        </a:graphic>
      </p:graphicFrame>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0" name="Table 39"/>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8" name="Table 47"/>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9" name="Table 48"/>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50" name="Table 49"/>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51" name="Table 50"/>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52" name="Table 51"/>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3" name="Straight Connector 52"/>
          <p:cNvCxnSpPr>
            <a:endCxn id="48"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40" idx="2"/>
            <a:endCxn id="49"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50"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1"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49" idx="2"/>
            <a:endCxn id="52"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“table”</a:t>
            </a:r>
            <a:endParaRPr lang="en-US" dirty="0"/>
          </a:p>
        </p:txBody>
      </p:sp>
    </p:spTree>
    <p:extLst>
      <p:ext uri="{BB962C8B-B14F-4D97-AF65-F5344CB8AC3E}">
        <p14:creationId xmlns:p14="http://schemas.microsoft.com/office/powerpoint/2010/main" val="38925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7"/>
                                        </p:tgtEl>
                                      </p:cBhvr>
                                    </p:animEffect>
                                    <p:animScale>
                                      <p:cBhvr>
                                        <p:cTn id="7" dur="250" autoRev="1" fill="hold"/>
                                        <p:tgtEl>
                                          <p:spTgt spid="47"/>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2300"/>
                            </p:stCondLst>
                            <p:childTnLst>
                              <p:par>
                                <p:cTn id="21" presetID="10" presetClass="entr" presetSubtype="0" fill="hold" grpId="1"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10" presetClass="entr" presetSubtype="0" fill="hold" nodeType="afterEffect">
                                  <p:stCondLst>
                                    <p:cond delay="4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5500"/>
                            </p:stCondLst>
                            <p:childTnLst>
                              <p:par>
                                <p:cTn id="32" presetID="10" presetClass="entr" presetSubtype="0" fill="hold" nodeType="afterEffect">
                                  <p:stCondLst>
                                    <p:cond delay="3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6300"/>
                            </p:stCondLst>
                            <p:childTnLst>
                              <p:par>
                                <p:cTn id="36" presetID="26" presetClass="emph" presetSubtype="0" fill="hold" nodeType="afterEffect">
                                  <p:stCondLst>
                                    <p:cond delay="400"/>
                                  </p:stCondLst>
                                  <p:childTnLst>
                                    <p:animEffect transition="out" filter="fade">
                                      <p:cBhvr>
                                        <p:cTn id="37" dur="500" tmFilter="0, 0; .2, .5; .8, .5; 1, 0"/>
                                        <p:tgtEl>
                                          <p:spTgt spid="18"/>
                                        </p:tgtEl>
                                      </p:cBhvr>
                                    </p:animEffect>
                                    <p:animScale>
                                      <p:cBhvr>
                                        <p:cTn id="38" dur="250" autoRev="1" fill="hold"/>
                                        <p:tgtEl>
                                          <p:spTgt spid="18"/>
                                        </p:tgtEl>
                                      </p:cBhvr>
                                      <p:by x="105000" y="105000"/>
                                    </p:animScale>
                                  </p:childTnLst>
                                </p:cTn>
                              </p:par>
                            </p:childTnLst>
                          </p:cTn>
                        </p:par>
                        <p:par>
                          <p:cTn id="39" fill="hold">
                            <p:stCondLst>
                              <p:cond delay="7200"/>
                            </p:stCondLst>
                            <p:childTnLst>
                              <p:par>
                                <p:cTn id="40" presetID="26" presetClass="emph" presetSubtype="0" fill="hold"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Searching</a:t>
            </a:r>
            <a:endParaRPr lang="en-US" dirty="0"/>
          </a:p>
        </p:txBody>
      </p:sp>
      <p:sp>
        <p:nvSpPr>
          <p:cNvPr id="3" name="Content Placeholder 2"/>
          <p:cNvSpPr>
            <a:spLocks noGrp="1"/>
          </p:cNvSpPr>
          <p:nvPr>
            <p:ph idx="1"/>
          </p:nvPr>
        </p:nvSpPr>
        <p:spPr>
          <a:xfrm>
            <a:off x="1103312" y="2052918"/>
            <a:ext cx="4901703" cy="4195481"/>
          </a:xfrm>
        </p:spPr>
        <p:txBody>
          <a:bodyPr/>
          <a:lstStyle/>
          <a:p>
            <a:r>
              <a:rPr lang="en-US" dirty="0">
                <a:solidFill>
                  <a:srgbClr val="EBEBEB"/>
                </a:solidFill>
              </a:rPr>
              <a:t>Word entered to search is transformed to lower case.
Slot number is calculated using hash function.
</a:t>
            </a:r>
            <a:r>
              <a:rPr lang="en-US" dirty="0"/>
              <a:t>The word is searched in the </a:t>
            </a:r>
            <a:r>
              <a:rPr lang="en-US" dirty="0" smtClean="0"/>
              <a:t>map corresponding to slot number-</a:t>
            </a:r>
            <a:endParaRPr lang="en-US" dirty="0"/>
          </a:p>
          <a:p>
            <a:pPr lvl="1"/>
            <a:r>
              <a:rPr lang="en-US" dirty="0"/>
              <a:t>If the word is found then its frequency is returned.</a:t>
            </a:r>
          </a:p>
          <a:p>
            <a:pPr lvl="1"/>
            <a:r>
              <a:rPr lang="en-US" dirty="0"/>
              <a:t>Else if the word is not found, zero is returned.</a:t>
            </a:r>
          </a:p>
          <a:p>
            <a:r>
              <a:rPr lang="en-US" dirty="0"/>
              <a:t>Process is repeated </a:t>
            </a:r>
            <a:r>
              <a:rPr lang="en-US" dirty="0" smtClean="0"/>
              <a:t>for all </a:t>
            </a:r>
            <a:r>
              <a:rPr lang="en-US" dirty="0"/>
              <a:t>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5" y="2052918"/>
            <a:ext cx="5877570" cy="45253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2583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5 – Searching (Visual Representation)</a:t>
            </a:r>
            <a:endParaRPr lang="en-US" dirty="0"/>
          </a:p>
        </p:txBody>
      </p:sp>
      <p:graphicFrame>
        <p:nvGraphicFramePr>
          <p:cNvPr id="13" name="Table 12"/>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14" name="Table 13"/>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15" name="Table 14"/>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16" name="Table 15"/>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17" name="Table 16"/>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8</a:t>
                      </a:r>
                      <a:endParaRPr lang="en-US" dirty="0"/>
                    </a:p>
                  </a:txBody>
                  <a:tcPr/>
                </a:tc>
              </a:tr>
            </a:tbl>
          </a:graphicData>
        </a:graphic>
      </p:graphicFrame>
      <p:graphicFrame>
        <p:nvGraphicFramePr>
          <p:cNvPr id="19" name="Table 18"/>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27</a:t>
                      </a:r>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0" name="Table 39"/>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7241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45"/>
                                        </p:tgtEl>
                                        <p:attrNameLst>
                                          <p:attrName>ppt_x</p:attrName>
                                          <p:attrName>ppt_y</p:attrName>
                                        </p:attrNameLst>
                                      </p:cBhvr>
                                      <p:rCtr x="-5781" y="9653"/>
                                    </p:animMotion>
                                  </p:childTnLst>
                                </p:cTn>
                              </p:par>
                            </p:childTnLst>
                          </p:cTn>
                        </p:par>
                        <p:par>
                          <p:cTn id="30" fill="hold">
                            <p:stCondLst>
                              <p:cond delay="5900"/>
                            </p:stCondLst>
                            <p:childTnLst>
                              <p:par>
                                <p:cTn id="31" presetID="26" presetClass="emph" presetSubtype="0" fill="hold" nodeType="afterEffect">
                                  <p:stCondLst>
                                    <p:cond delay="40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6800"/>
                            </p:stCondLst>
                            <p:childTnLst>
                              <p:par>
                                <p:cTn id="35" presetID="26" presetClass="emph" presetSubtype="0" fill="hold"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5" grpId="0" animBg="1"/>
      <p:bldP spid="45" grpId="1" animBg="1"/>
      <p:bldP spid="45"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5" y="452718"/>
            <a:ext cx="11335682" cy="1400530"/>
          </a:xfrm>
        </p:spPr>
        <p:txBody>
          <a:bodyPr/>
          <a:lstStyle/>
          <a:p>
            <a:r>
              <a:rPr lang="en-US" dirty="0"/>
              <a:t>Case 5 – Searching (Visual Representation)</a:t>
            </a:r>
          </a:p>
        </p:txBody>
      </p:sp>
      <p:graphicFrame>
        <p:nvGraphicFramePr>
          <p:cNvPr id="45" name="Table 44"/>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6" name="Table 45"/>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48" name="Table 47"/>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49" name="Table 48"/>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50" name="Table 49"/>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7</a:t>
                      </a:r>
                      <a:endParaRPr lang="en-US" dirty="0"/>
                    </a:p>
                  </a:txBody>
                  <a:tcPr/>
                </a:tc>
              </a:tr>
            </a:tbl>
          </a:graphicData>
        </a:graphic>
      </p:graphicFrame>
      <p:graphicFrame>
        <p:nvGraphicFramePr>
          <p:cNvPr id="51" name="Table 50"/>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2" name="Straight Connector 51"/>
          <p:cNvCxnSpPr>
            <a:endCxn id="46"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47" idx="2"/>
            <a:endCxn id="51"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69" name="Table 68"/>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70" name="Table 69"/>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71" name="Table 70"/>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72" name="Table 71"/>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73" name="Table 72"/>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74" name="Table 73"/>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75" name="Table 74"/>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76" name="Table 75"/>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77" name="Up Arrow 76"/>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nvPr>
        </p:nvGraphicFramePr>
        <p:xfrm>
          <a:off x="211084" y="268661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
        <p:nvSpPr>
          <p:cNvPr id="37" name="TextBox 36"/>
          <p:cNvSpPr txBox="1"/>
          <p:nvPr/>
        </p:nvSpPr>
        <p:spPr>
          <a:xfrm>
            <a:off x="1688123" y="6231428"/>
            <a:ext cx="9157648" cy="369332"/>
          </a:xfrm>
          <a:prstGeom prst="rect">
            <a:avLst/>
          </a:prstGeom>
          <a:noFill/>
        </p:spPr>
        <p:txBody>
          <a:bodyPr wrap="square" rtlCol="0">
            <a:spAutoFit/>
          </a:bodyPr>
          <a:lstStyle/>
          <a:p>
            <a:r>
              <a:rPr lang="en-US" dirty="0" smtClean="0"/>
              <a:t>Searching the word </a:t>
            </a:r>
            <a:r>
              <a:rPr lang="en-US" smtClean="0"/>
              <a:t>– “moon”</a:t>
            </a:r>
            <a:endParaRPr lang="en-US" dirty="0"/>
          </a:p>
        </p:txBody>
      </p:sp>
    </p:spTree>
    <p:extLst>
      <p:ext uri="{BB962C8B-B14F-4D97-AF65-F5344CB8AC3E}">
        <p14:creationId xmlns:p14="http://schemas.microsoft.com/office/powerpoint/2010/main" val="20661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72"/>
                                        </p:tgtEl>
                                      </p:cBhvr>
                                    </p:animEffect>
                                    <p:animScale>
                                      <p:cBhvr>
                                        <p:cTn id="11" dur="250" autoRev="1" fill="hold"/>
                                        <p:tgtEl>
                                          <p:spTgt spid="72"/>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62"/>
                                        </p:tgtEl>
                                      </p:cBhvr>
                                    </p:animEffect>
                                    <p:animScale>
                                      <p:cBhvr>
                                        <p:cTn id="19" dur="250" autoRev="1" fill="hold"/>
                                        <p:tgtEl>
                                          <p:spTgt spid="62"/>
                                        </p:tgtEl>
                                      </p:cBhvr>
                                      <p:by x="105000" y="105000"/>
                                    </p:animScale>
                                  </p:childTnLst>
                                </p:cTn>
                              </p:par>
                            </p:childTnLst>
                          </p:cTn>
                        </p:par>
                        <p:par>
                          <p:cTn id="20" fill="hold">
                            <p:stCondLst>
                              <p:cond delay="2300"/>
                            </p:stCondLst>
                            <p:childTnLst>
                              <p:par>
                                <p:cTn id="21" presetID="10" presetClass="entr" presetSubtype="0" fill="hold" grpId="3" nodeType="afterEffect">
                                  <p:stCondLst>
                                    <p:cond delay="50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3300"/>
                            </p:stCondLst>
                            <p:childTnLst>
                              <p:par>
                                <p:cTn id="25" presetID="42" presetClass="path" presetSubtype="0" accel="50000" decel="50000" fill="hold" grpId="0" nodeType="afterEffect">
                                  <p:stCondLst>
                                    <p:cond delay="600"/>
                                  </p:stCondLst>
                                  <p:childTnLst>
                                    <p:animMotion origin="layout" path="M 3.125E-6 -3.7037E-6 L 0.2444 0.17986 " pathEditMode="relative" rAng="0" ptsTypes="AA">
                                      <p:cBhvr>
                                        <p:cTn id="26" dur="1000" fill="hold"/>
                                        <p:tgtEl>
                                          <p:spTgt spid="77"/>
                                        </p:tgtEl>
                                        <p:attrNameLst>
                                          <p:attrName>ppt_x</p:attrName>
                                          <p:attrName>ppt_y</p:attrName>
                                        </p:attrNameLst>
                                      </p:cBhvr>
                                      <p:rCtr x="12214" y="8981"/>
                                    </p:animMotion>
                                  </p:childTnLst>
                                </p:cTn>
                              </p:par>
                            </p:childTnLst>
                          </p:cTn>
                        </p:par>
                        <p:par>
                          <p:cTn id="27" fill="hold">
                            <p:stCondLst>
                              <p:cond delay="49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77"/>
                                        </p:tgtEl>
                                        <p:attrNameLst>
                                          <p:attrName>ppt_x</p:attrName>
                                          <p:attrName>ppt_y</p:attrName>
                                        </p:attrNameLst>
                                      </p:cBhvr>
                                      <p:rCtr x="-5781" y="9653"/>
                                    </p:animMotion>
                                  </p:childTnLst>
                                </p:cTn>
                              </p:par>
                            </p:childTnLst>
                          </p:cTn>
                        </p:par>
                        <p:par>
                          <p:cTn id="30" fill="hold">
                            <p:stCondLst>
                              <p:cond delay="6200"/>
                            </p:stCondLst>
                            <p:childTnLst>
                              <p:par>
                                <p:cTn id="31" presetID="10" presetClass="exit" presetSubtype="0" fill="hold" grpId="2" nodeType="afterEffect">
                                  <p:stCondLst>
                                    <p:cond delay="500"/>
                                  </p:stCondLst>
                                  <p:childTnLst>
                                    <p:animEffect transition="out" filter="fade">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childTnLst>
                          </p:cTn>
                        </p:par>
                        <p:par>
                          <p:cTn id="34" fill="hold">
                            <p:stCondLst>
                              <p:cond delay="7200"/>
                            </p:stCondLst>
                            <p:childTnLst>
                              <p:par>
                                <p:cTn id="35" presetID="10"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8200"/>
                            </p:stCondLst>
                            <p:childTnLst>
                              <p:par>
                                <p:cTn id="39" presetID="26" presetClass="emph" presetSubtype="0" fill="hold" nodeType="afterEffect">
                                  <p:stCondLst>
                                    <p:cond delay="600"/>
                                  </p:stCondLst>
                                  <p:childTnLst>
                                    <p:animEffect transition="out" filter="fade">
                                      <p:cBhvr>
                                        <p:cTn id="40" dur="500" tmFilter="0, 0; .2, .5; .8, .5; 1, 0"/>
                                        <p:tgtEl>
                                          <p:spTgt spid="78"/>
                                        </p:tgtEl>
                                      </p:cBhvr>
                                    </p:animEffect>
                                    <p:animScale>
                                      <p:cBhvr>
                                        <p:cTn id="41" dur="250" autoRev="1" fill="hold"/>
                                        <p:tgtEl>
                                          <p:spTgt spid="78"/>
                                        </p:tgtEl>
                                      </p:cBhvr>
                                      <p:by x="105000" y="105000"/>
                                    </p:animScale>
                                  </p:childTnLst>
                                </p:cTn>
                              </p:par>
                            </p:childTnLst>
                          </p:cTn>
                        </p:par>
                        <p:par>
                          <p:cTn id="42" fill="hold">
                            <p:stCondLst>
                              <p:cond delay="9300"/>
                            </p:stCondLst>
                            <p:childTnLst>
                              <p:par>
                                <p:cTn id="43" presetID="26" presetClass="emph" presetSubtype="0" fill="hold" nodeType="afterEffect">
                                  <p:stCondLst>
                                    <p:cond delay="0"/>
                                  </p:stCondLst>
                                  <p:childTnLst>
                                    <p:animEffect transition="out" filter="fade">
                                      <p:cBhvr>
                                        <p:cTn id="44" dur="500" tmFilter="0, 0; .2, .5; .8, .5; 1, 0"/>
                                        <p:tgtEl>
                                          <p:spTgt spid="78"/>
                                        </p:tgtEl>
                                      </p:cBhvr>
                                    </p:animEffect>
                                    <p:animScale>
                                      <p:cBhvr>
                                        <p:cTn id="45"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7" grpId="0" animBg="1"/>
      <p:bldP spid="77" grpId="1" animBg="1"/>
      <p:bldP spid="77" grpId="2" animBg="1"/>
      <p:bldP spid="77" grpId="3"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98077"/>
                <a:ext cx="8946541" cy="4948383"/>
              </a:xfrm>
            </p:spPr>
            <p:txBody>
              <a:bodyPr>
                <a:normAutofit lnSpcReduction="10000"/>
              </a:bodyPr>
              <a:lstStyle/>
              <a:p>
                <a:r>
                  <a:rPr lang="en-US" dirty="0" smtClean="0"/>
                  <a:t>Assuming uniform hashing and uniform occurrence of a word in all the text files, the average number of nodes in a map will be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r>
                  <a:rPr lang="en-US" dirty="0" smtClean="0"/>
                  <a:t>. So the insert time of a single node is same as searching the string in the map. Therefore average time complexity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strings in a Hash Table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𝐹</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a:t>
                </a:r>
              </a:p>
              <a:p>
                <a:pPr marL="0" indent="0">
                  <a:buNone/>
                </a:pPr>
                <a:r>
                  <a:rPr lang="en-US" dirty="0"/>
                  <a:t>	</a:t>
                </a:r>
                <a:r>
                  <a:rPr lang="en-US" dirty="0" smtClean="0"/>
                  <a:t>Taking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𝑚</m:t>
                        </m:r>
                      </m:den>
                    </m:f>
                    <m:r>
                      <a:rPr lang="en-US" sz="2800" i="1">
                        <a:latin typeface="Cambria Math" panose="02040503050406030204" pitchFamily="18" charset="0"/>
                      </a:rPr>
                      <m:t>= </m:t>
                    </m:r>
                    <m:r>
                      <m:rPr>
                        <m:sty m:val="p"/>
                      </m:rPr>
                      <a:rPr lang="el-GR" sz="2800" i="1">
                        <a:latin typeface="Cambria Math" panose="02040503050406030204" pitchFamily="18" charset="0"/>
                      </a:rPr>
                      <m:t>α</m:t>
                    </m:r>
                  </m:oMath>
                </a14:m>
                <a:r>
                  <a:rPr lang="en-US" dirty="0" smtClean="0"/>
                  <a:t>, Build Time complexity is </a:t>
                </a:r>
                <a14:m>
                  <m:oMath xmlns:m="http://schemas.openxmlformats.org/officeDocument/2006/math">
                    <m:r>
                      <a:rPr lang="en-IN" sz="2400" i="1">
                        <a:latin typeface="Cambria Math" panose="02040503050406030204" pitchFamily="18" charset="0"/>
                      </a:rPr>
                      <m:t>𝑂</m:t>
                    </m:r>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𝑛</m:t>
                                    </m:r>
                                  </m:num>
                                  <m:den>
                                    <m:r>
                                      <a:rPr lang="en-IN" sz="2400" i="1">
                                        <a:latin typeface="Cambria Math" panose="02040503050406030204" pitchFamily="18" charset="0"/>
                                      </a:rPr>
                                      <m:t>𝐹</m:t>
                                    </m:r>
                                    <m:r>
                                      <a:rPr lang="en-IN" sz="2400" i="1">
                                        <a:latin typeface="Cambria Math" panose="02040503050406030204" pitchFamily="18" charset="0"/>
                                      </a:rPr>
                                      <m:t>.</m:t>
                                    </m:r>
                                    <m:r>
                                      <a:rPr lang="en-IN" sz="2400" i="1">
                                        <a:latin typeface="Cambria Math" panose="02040503050406030204" pitchFamily="18" charset="0"/>
                                      </a:rPr>
                                      <m:t>𝑚</m:t>
                                    </m:r>
                                    <m:r>
                                      <a:rPr lang="en-IN" sz="2400" i="1">
                                        <a:latin typeface="Cambria Math" panose="02040503050406030204" pitchFamily="18" charset="0"/>
                                      </a:rPr>
                                      <m:t>.</m:t>
                                    </m:r>
                                    <m:r>
                                      <a:rPr lang="en-IN" sz="2400" i="1">
                                        <a:latin typeface="Cambria Math" panose="02040503050406030204" pitchFamily="18" charset="0"/>
                                      </a:rPr>
                                      <m:t>𝑓</m:t>
                                    </m:r>
                                  </m:den>
                                </m:f>
                              </m:e>
                            </m:d>
                          </m:e>
                        </m:func>
                      </m:e>
                    </m:d>
                    <m:r>
                      <a:rPr lang="en-IN" sz="2400" b="0" i="1" smtClean="0">
                        <a:latin typeface="Cambria Math" panose="02040503050406030204" pitchFamily="18" charset="0"/>
                      </a:rPr>
                      <m:t>=</m:t>
                    </m:r>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r>
                      <m:rPr>
                        <m:sty m:val="p"/>
                      </m:rPr>
                      <a:rPr lang="en-IN" sz="2400" b="0" i="0" smtClean="0">
                        <a:latin typeface="Cambria Math" panose="02040503050406030204" pitchFamily="18" charset="0"/>
                      </a:rPr>
                      <m:t>log</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m:rPr>
                            <m:sty m:val="p"/>
                          </m:rPr>
                          <a:rPr lang="el-GR" sz="2400" b="0" i="1" smtClean="0">
                            <a:latin typeface="Cambria Math" panose="02040503050406030204" pitchFamily="18" charset="0"/>
                          </a:rPr>
                          <m:t>α</m:t>
                        </m:r>
                      </m:num>
                      <m:den>
                        <m:r>
                          <a:rPr lang="en-IN" sz="2400" b="0" i="1" smtClean="0">
                            <a:latin typeface="Cambria Math" panose="02040503050406030204" pitchFamily="18" charset="0"/>
                          </a:rPr>
                          <m:t>𝑓</m:t>
                        </m:r>
                      </m:den>
                    </m:f>
                    <m:r>
                      <a:rPr lang="en-IN" sz="2400" b="0" i="1" smtClean="0">
                        <a:latin typeface="Cambria Math" panose="02040503050406030204" pitchFamily="18" charset="0"/>
                      </a:rPr>
                      <m:t>))</m:t>
                    </m:r>
                  </m:oMath>
                </a14:m>
                <a:r>
                  <a:rPr lang="en-US" dirty="0" smtClean="0"/>
                  <a:t>.</a:t>
                </a:r>
              </a:p>
              <a:p>
                <a:r>
                  <a:rPr lang="en-US" dirty="0" smtClean="0"/>
                  <a:t>Search time is logarithmic in the number of nodes in a Map. Calculating Hash value takes constant time so search time complexity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98077"/>
                <a:ext cx="8946541" cy="4948383"/>
              </a:xfrm>
              <a:blipFill rotWithShape="0">
                <a:blip r:embed="rId2"/>
                <a:stretch>
                  <a:fillRect l="-272" t="-1356"/>
                </a:stretch>
              </a:blipFill>
            </p:spPr>
            <p:txBody>
              <a:bodyPr/>
              <a:lstStyle/>
              <a:p>
                <a:r>
                  <a:rPr lang="en-IN">
                    <a:noFill/>
                  </a:rPr>
                  <a:t> </a:t>
                </a:r>
              </a:p>
            </p:txBody>
          </p:sp>
        </mc:Fallback>
      </mc:AlternateContent>
    </p:spTree>
    <p:extLst>
      <p:ext uri="{BB962C8B-B14F-4D97-AF65-F5344CB8AC3E}">
        <p14:creationId xmlns:p14="http://schemas.microsoft.com/office/powerpoint/2010/main" val="3171270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Pros and Cons</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201121" y="1853248"/>
                <a:ext cx="8946541" cy="4465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Very less space is used as just one node is sufficient to represent all the same words in a file.</a:t>
                </a:r>
              </a:p>
              <a:p>
                <a:pPr lvl="1"/>
                <a:r>
                  <a:rPr lang="en-US" dirty="0" smtClean="0"/>
                  <a:t>Search Time is reduced by a factor of </a:t>
                </a:r>
                <a14:m>
                  <m:oMath xmlns:m="http://schemas.openxmlformats.org/officeDocument/2006/math">
                    <m:r>
                      <a:rPr lang="en-IN" sz="2400" b="0" i="1" smtClean="0">
                        <a:latin typeface="Cambria Math" panose="02040503050406030204" pitchFamily="18" charset="0"/>
                      </a:rPr>
                      <m:t>𝑚</m:t>
                    </m:r>
                  </m:oMath>
                </a14:m>
                <a:r>
                  <a:rPr lang="en-US" dirty="0" smtClean="0"/>
                  <a:t> i.e., the number of slots in a Hash Table.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1121" y="1853248"/>
                <a:ext cx="8946541" cy="4465665"/>
              </a:xfrm>
              <a:prstGeom prst="rect">
                <a:avLst/>
              </a:prstGeom>
              <a:blipFill rotWithShape="0">
                <a:blip r:embed="rId2"/>
                <a:stretch>
                  <a:fillRect l="-272" t="-682"/>
                </a:stretch>
              </a:blipFill>
            </p:spPr>
            <p:txBody>
              <a:bodyPr/>
              <a:lstStyle/>
              <a:p>
                <a:r>
                  <a:rPr lang="en-IN">
                    <a:noFill/>
                  </a:rPr>
                  <a:t> </a:t>
                </a:r>
              </a:p>
            </p:txBody>
          </p:sp>
        </mc:Fallback>
      </mc:AlternateContent>
    </p:spTree>
    <p:extLst>
      <p:ext uri="{BB962C8B-B14F-4D97-AF65-F5344CB8AC3E}">
        <p14:creationId xmlns:p14="http://schemas.microsoft.com/office/powerpoint/2010/main" val="590517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 Directives</a:t>
            </a:r>
            <a:endParaRPr lang="en-US" dirty="0"/>
          </a:p>
        </p:txBody>
      </p:sp>
      <p:sp>
        <p:nvSpPr>
          <p:cNvPr id="3" name="Content Placeholder 2"/>
          <p:cNvSpPr>
            <a:spLocks noGrp="1"/>
          </p:cNvSpPr>
          <p:nvPr>
            <p:ph idx="1"/>
          </p:nvPr>
        </p:nvSpPr>
        <p:spPr>
          <a:xfrm>
            <a:off x="1103312" y="1542198"/>
            <a:ext cx="8946541" cy="4706202"/>
          </a:xfrm>
        </p:spPr>
        <p:txBody>
          <a:bodyPr>
            <a:normAutofit fontScale="92500" lnSpcReduction="20000"/>
          </a:bodyPr>
          <a:lstStyle/>
          <a:p>
            <a:pPr marL="0" indent="0">
              <a:buNone/>
            </a:pPr>
            <a:r>
              <a:rPr lang="en-US" dirty="0" smtClean="0"/>
              <a:t>The </a:t>
            </a:r>
            <a:r>
              <a:rPr lang="en-US" dirty="0"/>
              <a:t>preprocessor examines the code before actual compilation of code begins and resolves all these directives before any code is actually generated by regular statements</a:t>
            </a:r>
            <a:r>
              <a:rPr lang="en-US" dirty="0" smtClean="0"/>
              <a:t>.</a:t>
            </a:r>
          </a:p>
          <a:p>
            <a:pPr marL="0" indent="0">
              <a:buNone/>
            </a:pPr>
            <a:r>
              <a:rPr lang="en-US" dirty="0" smtClean="0"/>
              <a:t>Preprocessor Directives used – </a:t>
            </a:r>
          </a:p>
          <a:p>
            <a:pPr>
              <a:lnSpc>
                <a:spcPct val="100000"/>
              </a:lnSpc>
              <a:buFont typeface="Wingdings" panose="05000000000000000000" pitchFamily="2" charset="2"/>
              <a:buChar char="q"/>
            </a:pPr>
            <a:r>
              <a:rPr lang="en-IN" dirty="0" smtClean="0">
                <a:solidFill>
                  <a:srgbClr val="FFFFFF"/>
                </a:solidFill>
              </a:rPr>
              <a:t>Libraries</a:t>
            </a:r>
          </a:p>
          <a:p>
            <a:pPr lvl="1">
              <a:buFont typeface="Wingdings" panose="05000000000000000000" pitchFamily="2" charset="2"/>
              <a:buChar char="q"/>
            </a:pPr>
            <a:r>
              <a:rPr lang="en-IN" dirty="0" smtClean="0">
                <a:solidFill>
                  <a:srgbClr val="FFFFFF"/>
                </a:solidFill>
              </a:rPr>
              <a:t>iostream - input/output stream handling</a:t>
            </a:r>
            <a:endParaRPr lang="en-IN" dirty="0" smtClean="0"/>
          </a:p>
          <a:p>
            <a:pPr lvl="1">
              <a:buFont typeface="Wingdings" panose="05000000000000000000" pitchFamily="2" charset="2"/>
              <a:buChar char="q"/>
            </a:pPr>
            <a:r>
              <a:rPr lang="en-IN" dirty="0">
                <a:solidFill>
                  <a:srgbClr val="FFFFFF"/>
                </a:solidFill>
              </a:rPr>
              <a:t>f</a:t>
            </a:r>
            <a:r>
              <a:rPr lang="en-IN" dirty="0" smtClean="0">
                <a:solidFill>
                  <a:srgbClr val="FFFFFF"/>
                </a:solidFill>
              </a:rPr>
              <a:t>stream - input/output file stream handling</a:t>
            </a:r>
            <a:endParaRPr lang="en-IN" dirty="0" smtClean="0"/>
          </a:p>
          <a:p>
            <a:pPr lvl="1">
              <a:buFont typeface="Wingdings" panose="05000000000000000000" pitchFamily="2" charset="2"/>
              <a:buChar char="q"/>
            </a:pPr>
            <a:r>
              <a:rPr lang="en-IN" dirty="0" smtClean="0">
                <a:solidFill>
                  <a:srgbClr val="FFFFFF"/>
                </a:solidFill>
              </a:rPr>
              <a:t>algorithms - functions like find</a:t>
            </a:r>
            <a:r>
              <a:rPr lang="en-IN" dirty="0">
                <a:solidFill>
                  <a:srgbClr val="FFFFFF"/>
                </a:solidFill>
              </a:rPr>
              <a:t>(), count</a:t>
            </a:r>
            <a:r>
              <a:rPr lang="en-IN" dirty="0" smtClean="0">
                <a:solidFill>
                  <a:srgbClr val="FFFFFF"/>
                </a:solidFill>
              </a:rPr>
              <a:t>(), sort()</a:t>
            </a:r>
            <a:endParaRPr lang="en-IN" dirty="0" smtClean="0"/>
          </a:p>
          <a:p>
            <a:pPr lvl="1">
              <a:buFont typeface="Wingdings" panose="05000000000000000000" pitchFamily="2" charset="2"/>
              <a:buChar char="q"/>
            </a:pPr>
            <a:r>
              <a:rPr lang="en-IN" dirty="0" smtClean="0">
                <a:solidFill>
                  <a:srgbClr val="FFFFFF"/>
                </a:solidFill>
              </a:rPr>
              <a:t>string - string </a:t>
            </a:r>
            <a:r>
              <a:rPr lang="en-IN" dirty="0">
                <a:solidFill>
                  <a:srgbClr val="FFFFFF"/>
                </a:solidFill>
              </a:rPr>
              <a:t>datatype and string </a:t>
            </a:r>
            <a:r>
              <a:rPr lang="en-IN" dirty="0" smtClean="0">
                <a:solidFill>
                  <a:srgbClr val="FFFFFF"/>
                </a:solidFill>
              </a:rPr>
              <a:t>manipulation</a:t>
            </a:r>
            <a:endParaRPr lang="en-IN" dirty="0" smtClean="0"/>
          </a:p>
          <a:p>
            <a:pPr lvl="1">
              <a:buFont typeface="Wingdings" panose="05000000000000000000" pitchFamily="2" charset="2"/>
              <a:buChar char="q"/>
            </a:pPr>
            <a:r>
              <a:rPr lang="en-IN" dirty="0" smtClean="0">
                <a:solidFill>
                  <a:srgbClr val="FFFFFF"/>
                </a:solidFill>
              </a:rPr>
              <a:t>vector </a:t>
            </a:r>
            <a:r>
              <a:rPr lang="en-IN" dirty="0">
                <a:solidFill>
                  <a:srgbClr val="FFFFFF"/>
                </a:solidFill>
              </a:rPr>
              <a:t> </a:t>
            </a:r>
            <a:r>
              <a:rPr lang="en-IN" dirty="0" smtClean="0">
                <a:solidFill>
                  <a:srgbClr val="FFFFFF"/>
                </a:solidFill>
              </a:rPr>
              <a:t>- vector </a:t>
            </a:r>
            <a:r>
              <a:rPr lang="en-IN" dirty="0">
                <a:solidFill>
                  <a:srgbClr val="FFFFFF"/>
                </a:solidFill>
              </a:rPr>
              <a:t>datatype and </a:t>
            </a:r>
            <a:r>
              <a:rPr lang="en-IN" dirty="0" smtClean="0">
                <a:solidFill>
                  <a:srgbClr val="FFFFFF"/>
                </a:solidFill>
              </a:rPr>
              <a:t>functions</a:t>
            </a:r>
            <a:endParaRPr lang="en-IN" dirty="0" smtClean="0"/>
          </a:p>
          <a:p>
            <a:pPr lvl="1">
              <a:buFont typeface="Wingdings" panose="05000000000000000000" pitchFamily="2" charset="2"/>
              <a:buChar char="q"/>
            </a:pPr>
            <a:r>
              <a:rPr lang="en-IN" dirty="0" smtClean="0">
                <a:solidFill>
                  <a:srgbClr val="FFFFFF"/>
                </a:solidFill>
              </a:rPr>
              <a:t>list - linked list datatype and functions</a:t>
            </a:r>
            <a:endParaRPr lang="en-IN" dirty="0" smtClean="0"/>
          </a:p>
          <a:p>
            <a:pPr lvl="1">
              <a:buFont typeface="Wingdings" panose="05000000000000000000" pitchFamily="2" charset="2"/>
              <a:buChar char="q"/>
            </a:pPr>
            <a:r>
              <a:rPr lang="en-IN" dirty="0" smtClean="0">
                <a:solidFill>
                  <a:srgbClr val="FFFFFF"/>
                </a:solidFill>
              </a:rPr>
              <a:t>map - map </a:t>
            </a:r>
            <a:r>
              <a:rPr lang="en-IN" dirty="0">
                <a:solidFill>
                  <a:srgbClr val="FFFFFF"/>
                </a:solidFill>
              </a:rPr>
              <a:t>data structure </a:t>
            </a:r>
            <a:r>
              <a:rPr lang="en-IN" dirty="0" smtClean="0">
                <a:solidFill>
                  <a:srgbClr val="FFFFFF"/>
                </a:solidFill>
              </a:rPr>
              <a:t>(balanced tree used internally)</a:t>
            </a:r>
          </a:p>
          <a:p>
            <a:pPr lvl="1">
              <a:buFont typeface="Wingdings" panose="05000000000000000000" pitchFamily="2" charset="2"/>
              <a:buChar char="q"/>
            </a:pPr>
            <a:r>
              <a:rPr lang="en-IN" dirty="0" smtClean="0"/>
              <a:t>unordered_map (C++11) – Uses efficient hash tables internally</a:t>
            </a:r>
            <a:endParaRPr lang="en-IN" dirty="0"/>
          </a:p>
          <a:p>
            <a:pPr>
              <a:buFont typeface="Wingdings" panose="05000000000000000000" pitchFamily="2" charset="2"/>
              <a:buChar char="q"/>
            </a:pPr>
            <a:r>
              <a:rPr lang="en-IN" dirty="0">
                <a:solidFill>
                  <a:srgbClr val="FFFFFF"/>
                </a:solidFill>
              </a:rPr>
              <a:t>if </a:t>
            </a:r>
            <a:r>
              <a:rPr lang="en-IN" dirty="0" smtClean="0">
                <a:solidFill>
                  <a:srgbClr val="FFFFFF"/>
                </a:solidFill>
              </a:rPr>
              <a:t>statement – to find out </a:t>
            </a:r>
            <a:r>
              <a:rPr lang="en-IN" dirty="0">
                <a:solidFill>
                  <a:srgbClr val="FFFFFF"/>
                </a:solidFill>
              </a:rPr>
              <a:t>which OS program is running</a:t>
            </a:r>
            <a:r>
              <a:rPr lang="en-IN" dirty="0" smtClean="0">
                <a:solidFill>
                  <a:srgbClr val="FFFFFF"/>
                </a:solidFill>
              </a:rPr>
              <a:t>.</a:t>
            </a:r>
            <a:endParaRPr lang="en-IN" dirty="0"/>
          </a:p>
        </p:txBody>
      </p:sp>
      <p:pic>
        <p:nvPicPr>
          <p:cNvPr id="5" name="Picture 20"/>
          <p:cNvPicPr/>
          <p:nvPr/>
        </p:nvPicPr>
        <p:blipFill>
          <a:blip r:embed="rId2"/>
          <a:stretch>
            <a:fillRect/>
          </a:stretch>
        </p:blipFill>
        <p:spPr>
          <a:xfrm>
            <a:off x="9045966" y="5651771"/>
            <a:ext cx="1676160" cy="809280"/>
          </a:xfrm>
          <a:prstGeom prst="rect">
            <a:avLst/>
          </a:prstGeom>
          <a:ln/>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8312790" y="2365183"/>
            <a:ext cx="2409336" cy="2197785"/>
          </a:xfrm>
          <a:prstGeom prst="rect">
            <a:avLst/>
          </a:prstGeom>
        </p:spPr>
      </p:pic>
    </p:spTree>
    <p:extLst>
      <p:ext uri="{BB962C8B-B14F-4D97-AF65-F5344CB8AC3E}">
        <p14:creationId xmlns:p14="http://schemas.microsoft.com/office/powerpoint/2010/main" val="4228209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- 6</a:t>
            </a:r>
            <a:endParaRPr lang="en-US" dirty="0"/>
          </a:p>
        </p:txBody>
      </p:sp>
      <p:sp>
        <p:nvSpPr>
          <p:cNvPr id="5" name="Subtitle 4"/>
          <p:cNvSpPr>
            <a:spLocks noGrp="1"/>
          </p:cNvSpPr>
          <p:nvPr>
            <p:ph type="subTitle" idx="1"/>
          </p:nvPr>
        </p:nvSpPr>
        <p:spPr/>
        <p:txBody>
          <a:bodyPr/>
          <a:lstStyle/>
          <a:p>
            <a:r>
              <a:rPr lang="en-US" dirty="0"/>
              <a:t>Unordered maps storing frequency</a:t>
            </a:r>
          </a:p>
          <a:p>
            <a:endParaRPr lang="en-US" dirty="0"/>
          </a:p>
        </p:txBody>
      </p:sp>
    </p:spTree>
    <p:extLst>
      <p:ext uri="{BB962C8B-B14F-4D97-AF65-F5344CB8AC3E}">
        <p14:creationId xmlns:p14="http://schemas.microsoft.com/office/powerpoint/2010/main" val="2758217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Insertion </a:t>
            </a:r>
            <a:endParaRPr lang="en-US" dirty="0"/>
          </a:p>
        </p:txBody>
      </p:sp>
      <p:sp>
        <p:nvSpPr>
          <p:cNvPr id="3" name="Content Placeholder 2"/>
          <p:cNvSpPr>
            <a:spLocks noGrp="1"/>
          </p:cNvSpPr>
          <p:nvPr>
            <p:ph idx="1"/>
          </p:nvPr>
        </p:nvSpPr>
        <p:spPr>
          <a:xfrm>
            <a:off x="1076016" y="1725372"/>
            <a:ext cx="10265273" cy="4647427"/>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a:t>
            </a:r>
            <a:r>
              <a:rPr lang="en-US" dirty="0" smtClean="0">
                <a:solidFill>
                  <a:srgbClr val="EBEBEB"/>
                </a:solidFill>
              </a:rPr>
              <a:t>String is searched in the unordered map</a:t>
            </a:r>
          </a:p>
          <a:p>
            <a:pPr lvl="1"/>
            <a:r>
              <a:rPr lang="en-IN" dirty="0" smtClean="0">
                <a:solidFill>
                  <a:srgbClr val="FFFFFF"/>
                </a:solidFill>
              </a:rPr>
              <a:t>if the substring is already present then 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inserted and its frequency is made 1.</a:t>
            </a:r>
          </a:p>
          <a:p>
            <a:r>
              <a:rPr lang="en-US" dirty="0" smtClean="0">
                <a:solidFill>
                  <a:srgbClr val="FFFFFF"/>
                </a:solidFill>
              </a:rPr>
              <a:t>Max load factor determines the maximum number of nodes that can be present in a bucket (slot).</a:t>
            </a:r>
          </a:p>
          <a:p>
            <a:r>
              <a:rPr lang="en-US" dirty="0" smtClean="0">
                <a:solidFill>
                  <a:srgbClr val="FFFFFF"/>
                </a:solidFill>
              </a:rPr>
              <a:t>If this load factor is crossed, the elements are rehashed to keep the constrain.</a:t>
            </a:r>
            <a:endParaRPr lang="en-US" dirty="0"/>
          </a:p>
        </p:txBody>
      </p:sp>
    </p:spTree>
    <p:extLst>
      <p:ext uri="{BB962C8B-B14F-4D97-AF65-F5344CB8AC3E}">
        <p14:creationId xmlns:p14="http://schemas.microsoft.com/office/powerpoint/2010/main" val="4123716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6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139" name="Table 138"/>
          <p:cNvGraphicFramePr>
            <a:graphicFrameLocks noGrp="1"/>
          </p:cNvGraphicFramePr>
          <p:nvPr>
            <p:extLst>
              <p:ext uri="{D42A27DB-BD31-4B8C-83A1-F6EECF244321}">
                <p14:modId xmlns:p14="http://schemas.microsoft.com/office/powerpoint/2010/main" val="3715855787"/>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err="1" smtClean="0"/>
                        <a:t>alice</a:t>
                      </a:r>
                      <a:endParaRPr lang="en-US" dirty="0"/>
                    </a:p>
                  </a:txBody>
                  <a:tcPr/>
                </a:tc>
                <a:tc>
                  <a:txBody>
                    <a:bodyPr/>
                    <a:lstStyle/>
                    <a:p>
                      <a:r>
                        <a:rPr lang="en-US" dirty="0" smtClean="0"/>
                        <a:t>22</a:t>
                      </a:r>
                      <a:endParaRPr lang="en-US" dirty="0"/>
                    </a:p>
                  </a:txBody>
                  <a:tcPr/>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1388955443"/>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was</a:t>
                      </a:r>
                      <a:endParaRPr lang="en-US" dirty="0"/>
                    </a:p>
                  </a:txBody>
                  <a:tcPr/>
                </a:tc>
                <a:tc>
                  <a:txBody>
                    <a:bodyPr/>
                    <a:lstStyle/>
                    <a:p>
                      <a:r>
                        <a:rPr lang="en-US" dirty="0" smtClean="0"/>
                        <a:t>17</a:t>
                      </a:r>
                      <a:endParaRPr lang="en-US" dirty="0"/>
                    </a:p>
                  </a:txBody>
                  <a:tcPr/>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195760471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is</a:t>
                      </a:r>
                      <a:endParaRPr lang="en-US" dirty="0"/>
                    </a:p>
                  </a:txBody>
                  <a:tcPr/>
                </a:tc>
                <a:tc>
                  <a:txBody>
                    <a:bodyPr/>
                    <a:lstStyle/>
                    <a:p>
                      <a:r>
                        <a:rPr lang="en-US" dirty="0" smtClean="0"/>
                        <a:t>18</a:t>
                      </a:r>
                      <a:endParaRPr lang="en-US" dirty="0"/>
                    </a:p>
                  </a:txBody>
                  <a:tcPr/>
                </a:tc>
              </a:tr>
            </a:tbl>
          </a:graphicData>
        </a:graphic>
      </p:graphicFrame>
      <p:graphicFrame>
        <p:nvGraphicFramePr>
          <p:cNvPr id="143" name="Table 142"/>
          <p:cNvGraphicFramePr>
            <a:graphicFrameLocks noGrp="1"/>
          </p:cNvGraphicFramePr>
          <p:nvPr>
            <p:extLst>
              <p:ext uri="{D42A27DB-BD31-4B8C-83A1-F6EECF244321}">
                <p14:modId xmlns:p14="http://schemas.microsoft.com/office/powerpoint/2010/main" val="3574725100"/>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35</a:t>
                      </a:r>
                      <a:endParaRPr lang="en-US" dirty="0"/>
                    </a:p>
                  </a:txBody>
                  <a:tcPr/>
                </a:tc>
              </a:tr>
            </a:tbl>
          </a:graphicData>
        </a:graphic>
      </p:graphicFrame>
      <p:graphicFrame>
        <p:nvGraphicFramePr>
          <p:cNvPr id="144" name="Table 143"/>
          <p:cNvGraphicFramePr>
            <a:graphicFrameLocks noGrp="1"/>
          </p:cNvGraphicFramePr>
          <p:nvPr>
            <p:extLst>
              <p:ext uri="{D42A27DB-BD31-4B8C-83A1-F6EECF244321}">
                <p14:modId xmlns:p14="http://schemas.microsoft.com/office/powerpoint/2010/main" val="1465133033"/>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there</a:t>
                      </a:r>
                      <a:endParaRPr lang="en-US" dirty="0"/>
                    </a:p>
                  </a:txBody>
                  <a:tcPr/>
                </a:tc>
                <a:tc>
                  <a:txBody>
                    <a:bodyPr/>
                    <a:lstStyle/>
                    <a:p>
                      <a:r>
                        <a:rPr lang="en-US" dirty="0" smtClean="0"/>
                        <a:t>32</a:t>
                      </a:r>
                      <a:endParaRPr lang="en-US" dirty="0"/>
                    </a:p>
                  </a:txBody>
                  <a:tcPr/>
                </a:tc>
              </a:tr>
            </a:tbl>
          </a:graphicData>
        </a:graphic>
      </p:graphicFrame>
      <p:graphicFrame>
        <p:nvGraphicFramePr>
          <p:cNvPr id="145" name="Table 144"/>
          <p:cNvGraphicFramePr>
            <a:graphicFrameLocks noGrp="1"/>
          </p:cNvGraphicFramePr>
          <p:nvPr>
            <p:extLst>
              <p:ext uri="{D42A27DB-BD31-4B8C-83A1-F6EECF244321}">
                <p14:modId xmlns:p14="http://schemas.microsoft.com/office/powerpoint/2010/main" val="606592119"/>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16</a:t>
                      </a:r>
                      <a:endParaRPr lang="en-US" dirty="0"/>
                    </a:p>
                  </a:txBody>
                  <a:tcPr/>
                </a:tc>
              </a:tr>
            </a:tbl>
          </a:graphicData>
        </a:graphic>
      </p:graphicFrame>
      <p:graphicFrame>
        <p:nvGraphicFramePr>
          <p:cNvPr id="147" name="Table 146"/>
          <p:cNvGraphicFramePr>
            <a:graphicFrameLocks noGrp="1"/>
          </p:cNvGraphicFramePr>
          <p:nvPr>
            <p:extLst>
              <p:ext uri="{D42A27DB-BD31-4B8C-83A1-F6EECF244321}">
                <p14:modId xmlns:p14="http://schemas.microsoft.com/office/powerpoint/2010/main" val="3240431437"/>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gone</a:t>
                      </a:r>
                      <a:endParaRPr lang="en-US" dirty="0"/>
                    </a:p>
                  </a:txBody>
                  <a:tcPr/>
                </a:tc>
                <a:tc>
                  <a:txBody>
                    <a:bodyPr/>
                    <a:lstStyle/>
                    <a:p>
                      <a:r>
                        <a:rPr lang="en-US" dirty="0" smtClean="0"/>
                        <a:t>17</a:t>
                      </a:r>
                      <a:endParaRPr lang="en-US" dirty="0"/>
                    </a:p>
                  </a:txBody>
                  <a:tcPr/>
                </a:tc>
              </a:tr>
            </a:tbl>
          </a:graphicData>
        </a:graphic>
      </p:graphicFrame>
      <p:graphicFrame>
        <p:nvGraphicFramePr>
          <p:cNvPr id="148" name="Table 147"/>
          <p:cNvGraphicFramePr>
            <a:graphicFrameLocks noGrp="1"/>
          </p:cNvGraphicFramePr>
          <p:nvPr>
            <p:extLst>
              <p:ext uri="{D42A27DB-BD31-4B8C-83A1-F6EECF244321}">
                <p14:modId xmlns:p14="http://schemas.microsoft.com/office/powerpoint/2010/main" val="1755665014"/>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45</a:t>
                      </a:r>
                      <a:endParaRPr lang="en-US" dirty="0"/>
                    </a:p>
                  </a:txBody>
                  <a:tcPr/>
                </a:tc>
              </a:tr>
            </a:tbl>
          </a:graphicData>
        </a:graphic>
      </p:graphicFrame>
      <p:graphicFrame>
        <p:nvGraphicFramePr>
          <p:cNvPr id="149" name="Table 148"/>
          <p:cNvGraphicFramePr>
            <a:graphicFrameLocks noGrp="1"/>
          </p:cNvGraphicFramePr>
          <p:nvPr>
            <p:extLst>
              <p:ext uri="{D42A27DB-BD31-4B8C-83A1-F6EECF244321}">
                <p14:modId xmlns:p14="http://schemas.microsoft.com/office/powerpoint/2010/main" val="2829093631"/>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mark</a:t>
                      </a:r>
                      <a:endParaRPr lang="en-US" dirty="0"/>
                    </a:p>
                  </a:txBody>
                  <a:tcPr/>
                </a:tc>
                <a:tc>
                  <a:txBody>
                    <a:bodyPr/>
                    <a:lstStyle/>
                    <a:p>
                      <a:r>
                        <a:rPr lang="en-US" dirty="0" smtClean="0"/>
                        <a:t>7</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ext uri="{D42A27DB-BD31-4B8C-83A1-F6EECF244321}">
                <p14:modId xmlns:p14="http://schemas.microsoft.com/office/powerpoint/2010/main" val="3987760224"/>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11</a:t>
                      </a:r>
                      <a:endParaRPr lang="en-US" dirty="0"/>
                    </a:p>
                  </a:txBody>
                  <a:tcPr/>
                </a:tc>
              </a:tr>
            </a:tbl>
          </a:graphicData>
        </a:graphic>
      </p:graphicFrame>
      <p:graphicFrame>
        <p:nvGraphicFramePr>
          <p:cNvPr id="153" name="Table 152"/>
          <p:cNvGraphicFramePr>
            <a:graphicFrameLocks noGrp="1"/>
          </p:cNvGraphicFramePr>
          <p:nvPr>
            <p:extLst>
              <p:ext uri="{D42A27DB-BD31-4B8C-83A1-F6EECF244321}">
                <p14:modId xmlns:p14="http://schemas.microsoft.com/office/powerpoint/2010/main" val="2537342619"/>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5</a:t>
                      </a:r>
                      <a:endParaRPr lang="en-US" dirty="0"/>
                    </a:p>
                  </a:txBody>
                  <a:tcPr/>
                </a:tc>
              </a:tr>
            </a:tbl>
          </a:graphicData>
        </a:graphic>
      </p:graphicFrame>
      <p:graphicFrame>
        <p:nvGraphicFramePr>
          <p:cNvPr id="154" name="Table 153"/>
          <p:cNvGraphicFramePr>
            <a:graphicFrameLocks noGrp="1"/>
          </p:cNvGraphicFramePr>
          <p:nvPr>
            <p:extLst>
              <p:ext uri="{D42A27DB-BD31-4B8C-83A1-F6EECF244321}">
                <p14:modId xmlns:p14="http://schemas.microsoft.com/office/powerpoint/2010/main" val="2969640151"/>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9</a:t>
                      </a:r>
                      <a:endParaRPr lang="en-US" dirty="0"/>
                    </a:p>
                  </a:txBody>
                  <a:tcPr/>
                </a:tc>
              </a:tr>
            </a:tbl>
          </a:graphicData>
        </a:graphic>
      </p:graphicFrame>
      <p:graphicFrame>
        <p:nvGraphicFramePr>
          <p:cNvPr id="155" name="Table 154"/>
          <p:cNvGraphicFramePr>
            <a:graphicFrameLocks noGrp="1"/>
          </p:cNvGraphicFramePr>
          <p:nvPr>
            <p:extLst>
              <p:ext uri="{D42A27DB-BD31-4B8C-83A1-F6EECF244321}">
                <p14:modId xmlns:p14="http://schemas.microsoft.com/office/powerpoint/2010/main" val="2558322495"/>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tell</a:t>
                      </a:r>
                      <a:endParaRPr lang="en-US" dirty="0"/>
                    </a:p>
                  </a:txBody>
                  <a:tcPr/>
                </a:tc>
                <a:tc>
                  <a:txBody>
                    <a:bodyPr/>
                    <a:lstStyle/>
                    <a:p>
                      <a:r>
                        <a:rPr lang="en-US" dirty="0" smtClean="0"/>
                        <a:t>25</a:t>
                      </a:r>
                      <a:endParaRPr lang="en-US" dirty="0"/>
                    </a:p>
                  </a:txBody>
                  <a:tcPr/>
                </a:tc>
              </a:tr>
            </a:tbl>
          </a:graphicData>
        </a:graphic>
      </p:graphicFrame>
      <p:graphicFrame>
        <p:nvGraphicFramePr>
          <p:cNvPr id="156" name="Table 155"/>
          <p:cNvGraphicFramePr>
            <a:graphicFrameLocks noGrp="1"/>
          </p:cNvGraphicFramePr>
          <p:nvPr>
            <p:extLst>
              <p:ext uri="{D42A27DB-BD31-4B8C-83A1-F6EECF244321}">
                <p14:modId xmlns:p14="http://schemas.microsoft.com/office/powerpoint/2010/main" val="1916673895"/>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elf</a:t>
                      </a:r>
                      <a:endParaRPr lang="en-US" dirty="0"/>
                    </a:p>
                  </a:txBody>
                  <a:tcPr/>
                </a:tc>
                <a:tc>
                  <a:txBody>
                    <a:bodyPr/>
                    <a:lstStyle/>
                    <a:p>
                      <a:r>
                        <a:rPr lang="en-US" dirty="0" smtClean="0"/>
                        <a:t>34</a:t>
                      </a:r>
                      <a:endParaRPr lang="en-US" dirty="0"/>
                    </a:p>
                  </a:txBody>
                  <a:tcPr/>
                </a:tc>
              </a:tr>
            </a:tbl>
          </a:graphicData>
        </a:graphic>
      </p:graphicFrame>
      <p:graphicFrame>
        <p:nvGraphicFramePr>
          <p:cNvPr id="159" name="Table 158"/>
          <p:cNvGraphicFramePr>
            <a:graphicFrameLocks noGrp="1"/>
          </p:cNvGraphicFramePr>
          <p:nvPr>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cxnSp>
        <p:nvCxnSpPr>
          <p:cNvPr id="6" name="Straight Connector 5"/>
          <p:cNvCxnSpPr/>
          <p:nvPr/>
        </p:nvCxnSpPr>
        <p:spPr>
          <a:xfrm>
            <a:off x="10085696" y="1446663"/>
            <a:ext cx="0" cy="4694830"/>
          </a:xfrm>
          <a:prstGeom prst="line">
            <a:avLst/>
          </a:prstGeom>
          <a:ln w="762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04110" y="2224417"/>
            <a:ext cx="1542197" cy="3416320"/>
          </a:xfrm>
          <a:prstGeom prst="rect">
            <a:avLst/>
          </a:prstGeom>
          <a:noFill/>
        </p:spPr>
        <p:txBody>
          <a:bodyPr wrap="square" rtlCol="0">
            <a:spAutoFit/>
          </a:bodyPr>
          <a:lstStyle/>
          <a:p>
            <a:r>
              <a:rPr lang="en-IN" dirty="0" smtClean="0"/>
              <a:t>MAX</a:t>
            </a:r>
          </a:p>
          <a:p>
            <a:r>
              <a:rPr lang="en-IN" dirty="0" smtClean="0"/>
              <a:t>LOAD</a:t>
            </a:r>
          </a:p>
          <a:p>
            <a:r>
              <a:rPr lang="en-IN" dirty="0" smtClean="0"/>
              <a:t>FACTOR</a:t>
            </a:r>
          </a:p>
          <a:p>
            <a:endParaRPr lang="en-IN" dirty="0"/>
          </a:p>
          <a:p>
            <a:endParaRPr lang="en-IN" dirty="0" smtClean="0"/>
          </a:p>
          <a:p>
            <a:endParaRPr lang="en-IN" dirty="0"/>
          </a:p>
          <a:p>
            <a:endParaRPr lang="en-IN" dirty="0" smtClean="0"/>
          </a:p>
          <a:p>
            <a:r>
              <a:rPr lang="en-IN" dirty="0" smtClean="0"/>
              <a:t>MAXIMUM</a:t>
            </a:r>
          </a:p>
          <a:p>
            <a:r>
              <a:rPr lang="en-IN" dirty="0" smtClean="0"/>
              <a:t>AVERAGE</a:t>
            </a:r>
            <a:endParaRPr lang="en-IN" dirty="0" smtClean="0"/>
          </a:p>
          <a:p>
            <a:r>
              <a:rPr lang="en-IN" dirty="0" smtClean="0"/>
              <a:t>ELEMENTS</a:t>
            </a:r>
          </a:p>
          <a:p>
            <a:r>
              <a:rPr lang="en-IN" dirty="0" smtClean="0"/>
              <a:t>PER</a:t>
            </a:r>
          </a:p>
          <a:p>
            <a:r>
              <a:rPr lang="en-IN" dirty="0" smtClean="0"/>
              <a:t>BUCKET</a:t>
            </a:r>
          </a:p>
        </p:txBody>
      </p:sp>
      <p:sp>
        <p:nvSpPr>
          <p:cNvPr id="8" name="TextBox 7"/>
          <p:cNvSpPr txBox="1"/>
          <p:nvPr/>
        </p:nvSpPr>
        <p:spPr>
          <a:xfrm>
            <a:off x="5477421" y="6141493"/>
            <a:ext cx="4189862" cy="461665"/>
          </a:xfrm>
          <a:prstGeom prst="rect">
            <a:avLst/>
          </a:prstGeom>
          <a:noFill/>
        </p:spPr>
        <p:txBody>
          <a:bodyPr wrap="square" rtlCol="0">
            <a:spAutoFit/>
          </a:bodyPr>
          <a:lstStyle/>
          <a:p>
            <a:r>
              <a:rPr lang="en-IN" sz="2400" dirty="0" smtClean="0"/>
              <a:t>BUCKETS</a:t>
            </a:r>
            <a:endParaRPr lang="en-IN" dirty="0"/>
          </a:p>
        </p:txBody>
      </p:sp>
    </p:spTree>
    <p:extLst>
      <p:ext uri="{BB962C8B-B14F-4D97-AF65-F5344CB8AC3E}">
        <p14:creationId xmlns:p14="http://schemas.microsoft.com/office/powerpoint/2010/main" val="9390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Searching</a:t>
            </a:r>
            <a:endParaRPr lang="en-US" dirty="0"/>
          </a:p>
        </p:txBody>
      </p:sp>
      <p:sp>
        <p:nvSpPr>
          <p:cNvPr id="3" name="Content Placeholder 2"/>
          <p:cNvSpPr>
            <a:spLocks noGrp="1"/>
          </p:cNvSpPr>
          <p:nvPr>
            <p:ph idx="1"/>
          </p:nvPr>
        </p:nvSpPr>
        <p:spPr>
          <a:xfrm>
            <a:off x="1103312" y="1624084"/>
            <a:ext cx="8946541" cy="4449170"/>
          </a:xfrm>
        </p:spPr>
        <p:txBody>
          <a:bodyPr>
            <a:normAutofit/>
          </a:bodyPr>
          <a:lstStyle/>
          <a:p>
            <a:r>
              <a:rPr lang="en-US" sz="2400" dirty="0">
                <a:solidFill>
                  <a:srgbClr val="EBEBEB"/>
                </a:solidFill>
              </a:rPr>
              <a:t>Word entered to search is transformed to lower case</a:t>
            </a:r>
            <a:r>
              <a:rPr lang="en-US" sz="2400" dirty="0" smtClean="0">
                <a:solidFill>
                  <a:srgbClr val="EBEBEB"/>
                </a:solidFill>
              </a:rPr>
              <a:t>.</a:t>
            </a:r>
            <a:r>
              <a:rPr lang="en-US" sz="2400" dirty="0">
                <a:solidFill>
                  <a:srgbClr val="EBEBEB"/>
                </a:solidFill>
              </a:rPr>
              <a:t>
</a:t>
            </a:r>
            <a:r>
              <a:rPr lang="en-US" sz="2400" dirty="0" smtClean="0"/>
              <a:t>The word is searched in the string variable of every element of the bucket corresponding to the word.</a:t>
            </a:r>
          </a:p>
          <a:p>
            <a:pPr lvl="1"/>
            <a:r>
              <a:rPr lang="en-US" sz="2000" dirty="0" smtClean="0"/>
              <a:t>If the word is found then the integer variable of that vector element, representing its frequency is returned.</a:t>
            </a:r>
          </a:p>
          <a:p>
            <a:pPr lvl="1"/>
            <a:r>
              <a:rPr lang="en-US" sz="2000" dirty="0" smtClean="0"/>
              <a:t>Else if the word is not found, zero is returned.</a:t>
            </a:r>
            <a:endParaRPr lang="en-US" sz="2000" dirty="0"/>
          </a:p>
        </p:txBody>
      </p:sp>
    </p:spTree>
    <p:extLst>
      <p:ext uri="{BB962C8B-B14F-4D97-AF65-F5344CB8AC3E}">
        <p14:creationId xmlns:p14="http://schemas.microsoft.com/office/powerpoint/2010/main" val="1513151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a:t>
            </a:r>
            <a:r>
              <a:rPr lang="en-US" dirty="0" smtClean="0"/>
              <a:t>6 </a:t>
            </a:r>
            <a:r>
              <a:rPr lang="en-US" dirty="0"/>
              <a:t>–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77" name="Table 76"/>
          <p:cNvGraphicFramePr>
            <a:graphicFrameLocks noGrp="1"/>
          </p:cNvGraphicFramePr>
          <p:nvPr>
            <p:extLst>
              <p:ext uri="{D42A27DB-BD31-4B8C-83A1-F6EECF244321}">
                <p14:modId xmlns:p14="http://schemas.microsoft.com/office/powerpoint/2010/main" val="3566891482"/>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17</a:t>
                      </a:r>
                      <a:endParaRPr lang="en-US" dirty="0"/>
                    </a:p>
                  </a:txBody>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3574090937"/>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3</a:t>
                      </a:r>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74585034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6358904"/>
              </p:ext>
            </p:extLst>
          </p:nvPr>
        </p:nvGraphicFramePr>
        <p:xfrm>
          <a:off x="9972929" y="5426716"/>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10</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92684150"/>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267717304"/>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07841738"/>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58404545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128093989"/>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431072027"/>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653676984"/>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3946591066"/>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307248155"/>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653960112"/>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278954296"/>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409275153"/>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3770282815"/>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457545429"/>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350727609"/>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1288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555845"/>
                <a:ext cx="9827564" cy="4817659"/>
              </a:xfrm>
            </p:spPr>
            <p:txBody>
              <a:bodyPr>
                <a:normAutofit/>
              </a:bodyPr>
              <a:lstStyle/>
              <a:p>
                <a:r>
                  <a:rPr lang="en-US" dirty="0" smtClean="0"/>
                  <a:t>The hash function of the unordered map calculates the bucket in constant time. The string is first searched in the bucket. The maximum number of elements in a bucket is given by the unordered_map::</a:t>
                </a:r>
                <a:r>
                  <a:rPr lang="en-US" b="1" dirty="0" smtClean="0"/>
                  <a:t>max_load_factor</a:t>
                </a:r>
                <a:r>
                  <a:rPr lang="en-US" dirty="0" smtClean="0"/>
                  <a:t> variable which is a constant. So the insertion time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(1)</m:t>
                    </m:r>
                  </m:oMath>
                </a14:m>
                <a:r>
                  <a:rPr lang="en-US" dirty="0" smtClean="0"/>
                  <a:t>. </a:t>
                </a:r>
                <a:r>
                  <a:rPr lang="en-US" dirty="0"/>
                  <a:t>So </a:t>
                </a:r>
                <a:r>
                  <a:rPr lang="en-US" dirty="0" smtClean="0"/>
                  <a:t>to</a:t>
                </a:r>
                <a:r>
                  <a:rPr lang="en-US" dirty="0"/>
                  <a:t> </a:t>
                </a:r>
                <a:r>
                  <a:rPr lang="en-US" dirty="0" smtClean="0"/>
                  <a:t>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r>
                      <a:rPr lang="en-IN" sz="3000" b="0" i="1" smtClean="0">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If the number of elements in a bucket crosses the max_load_factor, then the elements are rehashed which takes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 So the amortized worst case of insertion of one element is </a:t>
                </a:r>
                <a14:m>
                  <m:oMath xmlns:m="http://schemas.openxmlformats.org/officeDocument/2006/math">
                    <m:f>
                      <m:fPr>
                        <m:ctrlPr>
                          <a:rPr lang="en-IN" sz="3000" b="0" i="1" smtClean="0">
                            <a:latin typeface="Cambria Math" panose="02040503050406030204" pitchFamily="18" charset="0"/>
                          </a:rPr>
                        </m:ctrlPr>
                      </m:fPr>
                      <m:num>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r>
                          <a:rPr lang="en-IN" sz="3000" b="0" i="1" smtClean="0">
                            <a:latin typeface="Cambria Math" panose="02040503050406030204" pitchFamily="18" charset="0"/>
                          </a:rPr>
                          <m:t>+</m:t>
                        </m:r>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num>
                      <m:den>
                        <m:r>
                          <a:rPr lang="en-IN" sz="3000" b="0" i="1" smtClean="0">
                            <a:latin typeface="Cambria Math" panose="02040503050406030204" pitchFamily="18" charset="0"/>
                          </a:rPr>
                          <m:t>𝑛</m:t>
                        </m:r>
                      </m:den>
                    </m:f>
                    <m:r>
                      <a:rPr lang="en-IN" sz="3000" b="0" i="1" smtClean="0">
                        <a:latin typeface="Cambria Math" panose="02040503050406030204" pitchFamily="18" charset="0"/>
                      </a:rPr>
                      <m:t>=</m:t>
                    </m:r>
                    <m:r>
                      <a:rPr lang="en-IN" sz="3000" b="0" i="1" smtClean="0">
                        <a:latin typeface="Cambria Math" panose="02040503050406030204" pitchFamily="18" charset="0"/>
                      </a:rPr>
                      <m:t>𝑂</m:t>
                    </m:r>
                    <m:r>
                      <a:rPr lang="en-IN" sz="3000" b="0" i="1" smtClean="0">
                        <a:latin typeface="Cambria Math" panose="02040503050406030204" pitchFamily="18" charset="0"/>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555845"/>
                <a:ext cx="9827564" cy="4817659"/>
              </a:xfrm>
              <a:blipFill rotWithShape="0">
                <a:blip r:embed="rId2"/>
                <a:stretch>
                  <a:fillRect l="-248" t="-632" r="-1055"/>
                </a:stretch>
              </a:blipFill>
            </p:spPr>
            <p:txBody>
              <a:bodyPr/>
              <a:lstStyle/>
              <a:p>
                <a:r>
                  <a:rPr lang="en-IN">
                    <a:noFill/>
                  </a:rPr>
                  <a:t> </a:t>
                </a:r>
              </a:p>
            </p:txBody>
          </p:sp>
        </mc:Fallback>
      </mc:AlternateContent>
    </p:spTree>
    <p:extLst>
      <p:ext uri="{BB962C8B-B14F-4D97-AF65-F5344CB8AC3E}">
        <p14:creationId xmlns:p14="http://schemas.microsoft.com/office/powerpoint/2010/main" val="2892559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6 – Theoretical </a:t>
            </a:r>
            <a:r>
              <a:rPr lang="en-US" dirty="0" smtClean="0"/>
              <a:t>Analysis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case of searching the corresponding bucket with the hash value of the word is iterated. As soon as the word is encountered the frequency part is returned. So the average search time complexity for one file will be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a:t> since number of elements in the bucket is constant. Therefore total search time complexity is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US" sz="2800" i="1">
                        <a:solidFill>
                          <a:prstClr val="white"/>
                        </a:solidFill>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0912764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6</a:t>
            </a:r>
            <a:r>
              <a:rPr lang="en-US" dirty="0" smtClean="0"/>
              <a:t>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Searching </a:t>
                </a:r>
                <a:r>
                  <a:rPr lang="en-US" dirty="0"/>
                  <a:t>takes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r>
                  <a:rPr lang="en-US" dirty="0" smtClean="0"/>
                  <a:t>.</a:t>
                </a:r>
              </a:p>
              <a:p>
                <a:pPr lvl="1"/>
                <a:r>
                  <a:rPr lang="en-US" dirty="0" smtClean="0"/>
                  <a:t>Build time is </a:t>
                </a:r>
                <a14:m>
                  <m:oMath xmlns:m="http://schemas.openxmlformats.org/officeDocument/2006/math">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r>
                  <a:rPr lang="en-US" dirty="0" smtClean="0"/>
                  <a:t> which is better than all other cases except its comparable to case 3 and 1 which also takes </a:t>
                </a:r>
                <a14:m>
                  <m:oMath xmlns:m="http://schemas.openxmlformats.org/officeDocument/2006/math">
                    <m:r>
                      <a:rPr lang="en-IN" sz="2200" b="0" i="1" smtClean="0">
                        <a:latin typeface="Cambria Math" panose="02040503050406030204" pitchFamily="18" charset="0"/>
                      </a:rPr>
                      <m:t>𝑂</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oMath>
                </a14:m>
                <a:r>
                  <a:rPr lang="en-US" dirty="0" smtClean="0"/>
                  <a:t> time.</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727" r="-477"/>
                </a:stretch>
              </a:blipFill>
            </p:spPr>
            <p:txBody>
              <a:bodyPr/>
              <a:lstStyle/>
              <a:p>
                <a:r>
                  <a:rPr lang="en-IN">
                    <a:noFill/>
                  </a:rPr>
                  <a:t> </a:t>
                </a:r>
              </a:p>
            </p:txBody>
          </p:sp>
        </mc:Fallback>
      </mc:AlternateContent>
    </p:spTree>
    <p:extLst>
      <p:ext uri="{BB962C8B-B14F-4D97-AF65-F5344CB8AC3E}">
        <p14:creationId xmlns:p14="http://schemas.microsoft.com/office/powerpoint/2010/main" val="28680702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559" y="2841076"/>
            <a:ext cx="9404723" cy="1400530"/>
          </a:xfrm>
        </p:spPr>
        <p:txBody>
          <a:bodyPr/>
          <a:lstStyle/>
          <a:p>
            <a:r>
              <a:rPr lang="en-IN" dirty="0" smtClean="0"/>
              <a:t>Comparison of all 6 cases</a:t>
            </a:r>
            <a:endParaRPr lang="en-IN" dirty="0"/>
          </a:p>
        </p:txBody>
      </p:sp>
    </p:spTree>
    <p:extLst>
      <p:ext uri="{BB962C8B-B14F-4D97-AF65-F5344CB8AC3E}">
        <p14:creationId xmlns:p14="http://schemas.microsoft.com/office/powerpoint/2010/main" val="3433217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04" y="523804"/>
            <a:ext cx="9404723" cy="1400530"/>
          </a:xfrm>
        </p:spPr>
        <p:txBody>
          <a:bodyPr/>
          <a:lstStyle/>
          <a:p>
            <a:r>
              <a:rPr lang="en-US" dirty="0" smtClean="0"/>
              <a:t>Conventions used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19116" y="1678674"/>
                <a:ext cx="9676263" cy="4595425"/>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𝑛</m:t>
                    </m:r>
                  </m:oMath>
                </a14:m>
                <a:r>
                  <a:rPr lang="en-IN" sz="2800" dirty="0" smtClean="0"/>
                  <a:t> = Total number of alphanumeric words in all the Text Files</a:t>
                </a:r>
              </a:p>
              <a:p>
                <a:endParaRPr lang="en-IN" sz="2800" dirty="0" smtClean="0"/>
              </a:p>
              <a:p>
                <a14:m>
                  <m:oMath xmlns:m="http://schemas.openxmlformats.org/officeDocument/2006/math">
                    <m:r>
                      <a:rPr lang="en-IN" sz="2800" b="0" i="1" smtClean="0">
                        <a:latin typeface="Cambria Math" panose="02040503050406030204" pitchFamily="18" charset="0"/>
                      </a:rPr>
                      <m:t>𝐹</m:t>
                    </m:r>
                  </m:oMath>
                </a14:m>
                <a:r>
                  <a:rPr lang="en-IN" sz="2800" dirty="0" smtClean="0"/>
                  <a:t> = Total number of Text files in the present directory</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oMath>
                </a14:m>
                <a:r>
                  <a:rPr lang="en-IN" sz="2800" dirty="0" smtClean="0"/>
                  <a:t> = Average frequency of any word in all the Text files.</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𝑚</m:t>
                    </m:r>
                  </m:oMath>
                </a14:m>
                <a:r>
                  <a:rPr lang="en-IN" sz="2800" dirty="0" smtClean="0"/>
                  <a:t> = Number of slots/buckets in a Hash Table</a:t>
                </a:r>
              </a:p>
              <a:p>
                <a:endParaRPr lang="en-IN" sz="2800" dirty="0"/>
              </a:p>
              <a:p>
                <a14:m>
                  <m:oMath xmlns:m="http://schemas.openxmlformats.org/officeDocument/2006/math">
                    <m:r>
                      <m:rPr>
                        <m:sty m:val="p"/>
                      </m:rPr>
                      <a:rPr lang="el-GR" sz="2800" i="1" smtClean="0">
                        <a:latin typeface="Cambria Math" panose="02040503050406030204" pitchFamily="18" charset="0"/>
                      </a:rPr>
                      <m:t>α</m:t>
                    </m:r>
                  </m:oMath>
                </a14:m>
                <a:r>
                  <a:rPr lang="en-IN" sz="2800" dirty="0" smtClean="0"/>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19116" y="1678674"/>
                <a:ext cx="9676263" cy="4595425"/>
              </a:xfrm>
              <a:prstGeom prst="rect">
                <a:avLst/>
              </a:prstGeom>
              <a:blipFill rotWithShape="0">
                <a:blip r:embed="rId2"/>
                <a:stretch>
                  <a:fillRect l="-1323" t="-1326" r="-126"/>
                </a:stretch>
              </a:blipFill>
            </p:spPr>
            <p:txBody>
              <a:bodyPr/>
              <a:lstStyle/>
              <a:p>
                <a:r>
                  <a:rPr lang="en-US">
                    <a:noFill/>
                  </a:rPr>
                  <a:t> </a:t>
                </a:r>
              </a:p>
            </p:txBody>
          </p:sp>
        </mc:Fallback>
      </mc:AlternateContent>
    </p:spTree>
    <p:extLst>
      <p:ext uri="{BB962C8B-B14F-4D97-AF65-F5344CB8AC3E}">
        <p14:creationId xmlns:p14="http://schemas.microsoft.com/office/powerpoint/2010/main" val="425097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names of Text Files</a:t>
            </a:r>
            <a:endParaRPr lang="en-US" dirty="0"/>
          </a:p>
        </p:txBody>
      </p:sp>
      <p:sp>
        <p:nvSpPr>
          <p:cNvPr id="3" name="Content Placeholder 2"/>
          <p:cNvSpPr>
            <a:spLocks noGrp="1"/>
          </p:cNvSpPr>
          <p:nvPr>
            <p:ph idx="1"/>
          </p:nvPr>
        </p:nvSpPr>
        <p:spPr>
          <a:xfrm>
            <a:off x="1103312" y="2052918"/>
            <a:ext cx="7781381" cy="4195481"/>
          </a:xfrm>
        </p:spPr>
        <p:txBody>
          <a:bodyPr/>
          <a:lstStyle/>
          <a:p>
            <a:pPr marL="0" indent="0">
              <a:buNone/>
            </a:pPr>
            <a:r>
              <a:rPr lang="en-US" dirty="0" smtClean="0"/>
              <a:t>Text files need to be known in names and number to proceed further into the code. This has been done in 2 steps –</a:t>
            </a:r>
          </a:p>
          <a:p>
            <a:pPr marL="0" indent="0">
              <a:buNone/>
            </a:pPr>
            <a:r>
              <a:rPr lang="en-US" dirty="0" smtClean="0"/>
              <a:t> </a:t>
            </a:r>
          </a:p>
          <a:p>
            <a:pPr>
              <a:buFont typeface="Wingdings" panose="05000000000000000000" pitchFamily="2" charset="2"/>
              <a:buChar char="q"/>
            </a:pPr>
            <a:r>
              <a:rPr lang="en-US" dirty="0">
                <a:solidFill>
                  <a:srgbClr val="FFFFFF"/>
                </a:solidFill>
              </a:rPr>
              <a:t>if statement checks OS then </a:t>
            </a:r>
            <a:r>
              <a:rPr lang="en-US" dirty="0" smtClean="0">
                <a:solidFill>
                  <a:srgbClr val="FFFFFF"/>
                </a:solidFill>
              </a:rPr>
              <a:t>system command </a:t>
            </a:r>
            <a:r>
              <a:rPr lang="en-US" dirty="0">
                <a:solidFill>
                  <a:srgbClr val="FFFFFF"/>
                </a:solidFill>
              </a:rPr>
              <a:t>is used to list all the .txt files of the current directory in </a:t>
            </a:r>
            <a:r>
              <a:rPr lang="en-US" dirty="0" smtClean="0">
                <a:solidFill>
                  <a:srgbClr val="FFFFFF"/>
                </a:solidFill>
              </a:rPr>
              <a:t>files.dat</a:t>
            </a:r>
          </a:p>
          <a:p>
            <a:pPr marL="0" indent="0">
              <a:buNone/>
            </a:pPr>
            <a:endParaRPr lang="en-US" dirty="0">
              <a:solidFill>
                <a:srgbClr val="FFFFFF"/>
              </a:solidFill>
            </a:endParaRPr>
          </a:p>
          <a:p>
            <a:pPr marL="0" indent="0">
              <a:buNone/>
            </a:pPr>
            <a:endParaRPr lang="en-US" dirty="0"/>
          </a:p>
          <a:p>
            <a:pPr>
              <a:buFont typeface="Wingdings" panose="05000000000000000000" pitchFamily="2" charset="2"/>
              <a:buChar char="q"/>
            </a:pPr>
            <a:r>
              <a:rPr lang="en-US" dirty="0" err="1"/>
              <a:t>FileList</a:t>
            </a:r>
            <a:r>
              <a:rPr lang="en-US" dirty="0"/>
              <a:t> is vector of strings which stores the contents of </a:t>
            </a:r>
            <a:r>
              <a:rPr lang="en-US" dirty="0" smtClean="0"/>
              <a:t>files.dat. files.dat is deleted afterwards.</a:t>
            </a:r>
            <a:endParaRPr lang="en-US" dirty="0"/>
          </a:p>
          <a:p>
            <a:pPr>
              <a:buFont typeface="Wingdings" panose="05000000000000000000" pitchFamily="2" charset="2"/>
              <a:buChar char="q"/>
            </a:pPr>
            <a:r>
              <a:rPr lang="en-US" dirty="0" err="1"/>
              <a:t>NofFile</a:t>
            </a:r>
            <a:r>
              <a:rPr lang="en-US" dirty="0"/>
              <a:t> stores number of text files</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592" y="4514850"/>
            <a:ext cx="2295525" cy="2343150"/>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592" y="2320119"/>
            <a:ext cx="2790825" cy="20288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3669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234353"/>
            <a:ext cx="10381280" cy="1400530"/>
          </a:xfrm>
        </p:spPr>
        <p:txBody>
          <a:bodyPr/>
          <a:lstStyle/>
          <a:p>
            <a:r>
              <a:rPr lang="en-IN" dirty="0" smtClean="0"/>
              <a:t>Theoretical Comparison (as discussed)</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90743">
                    <a:tc>
                      <a:txBody>
                        <a:bodyPr/>
                        <a:lstStyle/>
                        <a:p>
                          <a:pPr algn="ctr"/>
                          <a:r>
                            <a:rPr lang="en-IN" dirty="0" smtClean="0"/>
                            <a:t>Case 2</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m:rPr>
                                        <m:sty m:val="p"/>
                                      </m:rPr>
                                      <a:rPr kumimoji="0" lang="el-GR"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522891">
                    <a:tc>
                      <a:txBody>
                        <a:bodyPr/>
                        <a:lstStyle/>
                        <a:p>
                          <a:pPr algn="ctr"/>
                          <a:r>
                            <a:rPr lang="en-IN" dirty="0" smtClean="0"/>
                            <a:t>Case 3</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1092886">
                    <a:tc>
                      <a:txBody>
                        <a:bodyPr/>
                        <a:lstStyle/>
                        <a:p>
                          <a:pPr algn="ctr"/>
                          <a:r>
                            <a:rPr lang="en-IN" dirty="0" smtClean="0"/>
                            <a:t>Case 4</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func>
                                  <m:func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uncPr>
                                  <m:fName>
                                    <m:r>
                                      <m:rPr>
                                        <m:sty m:val="p"/>
                                      </m:rPr>
                                      <a:rPr kumimoji="0" lang="en-IN" sz="26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fName>
                                  <m:e>
                                    <m:d>
                                      <m:d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dPr>
                                      <m:e>
                                        <m:f>
                                          <m:f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𝑛</m:t>
                                            </m:r>
                                          </m:num>
                                          <m:den>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𝐹</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e>
                                    </m:d>
                                  </m:e>
                                </m:func>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F</m:t>
                                </m:r>
                                <m: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30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f>
                                  <m:fPr>
                                    <m:ctrlP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ctrlPr>
                                  </m:fPr>
                                  <m:num>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𝑛</m:t>
                                    </m:r>
                                  </m:num>
                                  <m:den>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𝐹</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𝑓</m:t>
                                    </m:r>
                                  </m:den>
                                </m:f>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p>
                          <a:pPr algn="ctr"/>
                          <a:endParaRPr lang="en-IN" dirty="0">
                            <a:solidFill>
                              <a:schemeClr val="bg1"/>
                            </a:solidFill>
                          </a:endParaRPr>
                        </a:p>
                      </a:txBody>
                      <a:tcPr/>
                    </a:tc>
                  </a:tr>
                  <a:tr h="836949">
                    <a:tc>
                      <a:txBody>
                        <a:bodyPr/>
                        <a:lstStyle/>
                        <a:p>
                          <a:pPr algn="ctr"/>
                          <a:r>
                            <a:rPr lang="en-IN" dirty="0" smtClean="0"/>
                            <a:t>Case 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8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36949">
                    <a:tc>
                      <a:txBody>
                        <a:bodyPr/>
                        <a:lstStyle/>
                        <a:p>
                          <a:pPr algn="ctr"/>
                          <a:r>
                            <a:rPr lang="en-IN" dirty="0" smtClean="0"/>
                            <a:t>Case 6</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endParaRPr lang="en-US"/>
                        </a:p>
                      </a:txBody>
                      <a:tcPr>
                        <a:blipFill rotWithShape="0">
                          <a:blip r:embed="rId2"/>
                          <a:stretch>
                            <a:fillRect l="-100246" t="-105814" r="-200985" b="-850000"/>
                          </a:stretch>
                        </a:blipFill>
                      </a:tcPr>
                    </a:tc>
                    <a:tc>
                      <a:txBody>
                        <a:bodyPr/>
                        <a:lstStyle/>
                        <a:p>
                          <a:endParaRPr lang="en-US"/>
                        </a:p>
                      </a:txBody>
                      <a:tcPr>
                        <a:blipFill rotWithShape="0">
                          <a:blip r:embed="rId2"/>
                          <a:stretch>
                            <a:fillRect l="-200246" t="-105814" r="-100985" b="-850000"/>
                          </a:stretch>
                        </a:blipFill>
                      </a:tcPr>
                    </a:tc>
                    <a:tc>
                      <a:txBody>
                        <a:bodyPr/>
                        <a:lstStyle/>
                        <a:p>
                          <a:endParaRPr lang="en-US"/>
                        </a:p>
                      </a:txBody>
                      <a:tcPr>
                        <a:blipFill rotWithShape="0">
                          <a:blip r:embed="rId2"/>
                          <a:stretch>
                            <a:fillRect l="-300246" t="-105814" r="-985" b="-850000"/>
                          </a:stretch>
                        </a:blipFill>
                      </a:tcPr>
                    </a:tc>
                  </a:tr>
                  <a:tr h="954723">
                    <a:tc>
                      <a:txBody>
                        <a:bodyPr/>
                        <a:lstStyle/>
                        <a:p>
                          <a:pPr algn="ctr"/>
                          <a:r>
                            <a:rPr lang="en-IN" dirty="0" smtClean="0"/>
                            <a:t>Case 2</a:t>
                          </a:r>
                          <a:endParaRPr lang="en-IN" dirty="0"/>
                        </a:p>
                      </a:txBody>
                      <a:tcPr/>
                    </a:tc>
                    <a:tc>
                      <a:txBody>
                        <a:bodyPr/>
                        <a:lstStyle/>
                        <a:p>
                          <a:endParaRPr lang="en-US"/>
                        </a:p>
                      </a:txBody>
                      <a:tcPr>
                        <a:blipFill rotWithShape="0">
                          <a:blip r:embed="rId2"/>
                          <a:stretch>
                            <a:fillRect l="-100246" t="-113462" r="-200985" b="-368590"/>
                          </a:stretch>
                        </a:blipFill>
                      </a:tcPr>
                    </a:tc>
                    <a:tc>
                      <a:txBody>
                        <a:bodyPr/>
                        <a:lstStyle/>
                        <a:p>
                          <a:endParaRPr lang="en-US"/>
                        </a:p>
                      </a:txBody>
                      <a:tcPr>
                        <a:blipFill rotWithShape="0">
                          <a:blip r:embed="rId2"/>
                          <a:stretch>
                            <a:fillRect l="-200246" t="-113462" r="-100985" b="-368590"/>
                          </a:stretch>
                        </a:blipFill>
                      </a:tcPr>
                    </a:tc>
                    <a:tc>
                      <a:txBody>
                        <a:bodyPr/>
                        <a:lstStyle/>
                        <a:p>
                          <a:endParaRPr lang="en-US"/>
                        </a:p>
                      </a:txBody>
                      <a:tcPr>
                        <a:blipFill rotWithShape="0">
                          <a:blip r:embed="rId2"/>
                          <a:stretch>
                            <a:fillRect l="-300246" t="-113462" r="-985" b="-368590"/>
                          </a:stretch>
                        </a:blipFill>
                      </a:tcPr>
                    </a:tc>
                  </a:tr>
                  <a:tr h="522891">
                    <a:tc>
                      <a:txBody>
                        <a:bodyPr/>
                        <a:lstStyle/>
                        <a:p>
                          <a:pPr algn="ctr"/>
                          <a:r>
                            <a:rPr lang="en-IN" dirty="0" smtClean="0"/>
                            <a:t>Case 3</a:t>
                          </a:r>
                          <a:endParaRPr lang="en-IN" dirty="0"/>
                        </a:p>
                      </a:txBody>
                      <a:tcPr/>
                    </a:tc>
                    <a:tc>
                      <a:txBody>
                        <a:bodyPr/>
                        <a:lstStyle/>
                        <a:p>
                          <a:endParaRPr lang="en-US"/>
                        </a:p>
                      </a:txBody>
                      <a:tcPr>
                        <a:blipFill rotWithShape="0">
                          <a:blip r:embed="rId2"/>
                          <a:stretch>
                            <a:fillRect l="-100246" t="-387209" r="-200985" b="-568605"/>
                          </a:stretch>
                        </a:blipFill>
                      </a:tcPr>
                    </a:tc>
                    <a:tc>
                      <a:txBody>
                        <a:bodyPr/>
                        <a:lstStyle/>
                        <a:p>
                          <a:endParaRPr lang="en-US"/>
                        </a:p>
                      </a:txBody>
                      <a:tcPr>
                        <a:blipFill rotWithShape="0">
                          <a:blip r:embed="rId2"/>
                          <a:stretch>
                            <a:fillRect l="-200246" t="-387209" r="-100985" b="-568605"/>
                          </a:stretch>
                        </a:blipFill>
                      </a:tcPr>
                    </a:tc>
                    <a:tc>
                      <a:txBody>
                        <a:bodyPr/>
                        <a:lstStyle/>
                        <a:p>
                          <a:endParaRPr lang="en-US"/>
                        </a:p>
                      </a:txBody>
                      <a:tcPr>
                        <a:blipFill rotWithShape="0">
                          <a:blip r:embed="rId2"/>
                          <a:stretch>
                            <a:fillRect l="-300246" t="-387209" r="-985" b="-568605"/>
                          </a:stretch>
                        </a:blipFill>
                      </a:tcPr>
                    </a:tc>
                  </a:tr>
                  <a:tr h="1171385">
                    <a:tc>
                      <a:txBody>
                        <a:bodyPr/>
                        <a:lstStyle/>
                        <a:p>
                          <a:pPr algn="ctr"/>
                          <a:r>
                            <a:rPr lang="en-IN" dirty="0" smtClean="0"/>
                            <a:t>Case 4</a:t>
                          </a:r>
                          <a:endParaRPr lang="en-IN" dirty="0"/>
                        </a:p>
                      </a:txBody>
                      <a:tcPr/>
                    </a:tc>
                    <a:tc>
                      <a:txBody>
                        <a:bodyPr/>
                        <a:lstStyle/>
                        <a:p>
                          <a:endParaRPr lang="en-US"/>
                        </a:p>
                      </a:txBody>
                      <a:tcPr>
                        <a:blipFill rotWithShape="0">
                          <a:blip r:embed="rId2"/>
                          <a:stretch>
                            <a:fillRect l="-100246" t="-218229" r="-200985" b="-154688"/>
                          </a:stretch>
                        </a:blipFill>
                      </a:tcPr>
                    </a:tc>
                    <a:tc>
                      <a:txBody>
                        <a:bodyPr/>
                        <a:lstStyle/>
                        <a:p>
                          <a:endParaRPr lang="en-US"/>
                        </a:p>
                      </a:txBody>
                      <a:tcPr>
                        <a:blipFill rotWithShape="0">
                          <a:blip r:embed="rId2"/>
                          <a:stretch>
                            <a:fillRect l="-200246" t="-218229" r="-100985" b="-154688"/>
                          </a:stretch>
                        </a:blipFill>
                      </a:tcPr>
                    </a:tc>
                    <a:tc>
                      <a:txBody>
                        <a:bodyPr/>
                        <a:lstStyle/>
                        <a:p>
                          <a:endParaRPr lang="en-US"/>
                        </a:p>
                      </a:txBody>
                      <a:tcPr>
                        <a:blipFill rotWithShape="0">
                          <a:blip r:embed="rId2"/>
                          <a:stretch>
                            <a:fillRect l="-300246" t="-218229" r="-985" b="-154688"/>
                          </a:stretch>
                        </a:blipFill>
                      </a:tcPr>
                    </a:tc>
                  </a:tr>
                  <a:tr h="897065">
                    <a:tc>
                      <a:txBody>
                        <a:bodyPr/>
                        <a:lstStyle/>
                        <a:p>
                          <a:pPr algn="ctr"/>
                          <a:r>
                            <a:rPr lang="en-IN" dirty="0" smtClean="0"/>
                            <a:t>Case 5</a:t>
                          </a:r>
                          <a:endParaRPr lang="en-IN" dirty="0"/>
                        </a:p>
                      </a:txBody>
                      <a:tcPr/>
                    </a:tc>
                    <a:tc>
                      <a:txBody>
                        <a:bodyPr/>
                        <a:lstStyle/>
                        <a:p>
                          <a:endParaRPr lang="en-US"/>
                        </a:p>
                      </a:txBody>
                      <a:tcPr>
                        <a:blipFill rotWithShape="0">
                          <a:blip r:embed="rId2"/>
                          <a:stretch>
                            <a:fillRect l="-100246" t="-412838" r="-200985" b="-100676"/>
                          </a:stretch>
                        </a:blipFill>
                      </a:tcPr>
                    </a:tc>
                    <a:tc>
                      <a:txBody>
                        <a:bodyPr/>
                        <a:lstStyle/>
                        <a:p>
                          <a:endParaRPr lang="en-US"/>
                        </a:p>
                      </a:txBody>
                      <a:tcPr>
                        <a:blipFill rotWithShape="0">
                          <a:blip r:embed="rId2"/>
                          <a:stretch>
                            <a:fillRect l="-200246" t="-412838" r="-100985" b="-100676"/>
                          </a:stretch>
                        </a:blipFill>
                      </a:tcPr>
                    </a:tc>
                    <a:tc>
                      <a:txBody>
                        <a:bodyPr/>
                        <a:lstStyle/>
                        <a:p>
                          <a:endParaRPr lang="en-US"/>
                        </a:p>
                      </a:txBody>
                      <a:tcPr>
                        <a:blipFill rotWithShape="0">
                          <a:blip r:embed="rId2"/>
                          <a:stretch>
                            <a:fillRect l="-300246" t="-412838" r="-985" b="-100676"/>
                          </a:stretch>
                        </a:blipFill>
                      </a:tcPr>
                    </a:tc>
                  </a:tr>
                  <a:tr h="897065">
                    <a:tc>
                      <a:txBody>
                        <a:bodyPr/>
                        <a:lstStyle/>
                        <a:p>
                          <a:pPr algn="ctr"/>
                          <a:r>
                            <a:rPr lang="en-IN" dirty="0" smtClean="0"/>
                            <a:t>Case 6</a:t>
                          </a:r>
                          <a:endParaRPr lang="en-IN" dirty="0"/>
                        </a:p>
                      </a:txBody>
                      <a:tcPr/>
                    </a:tc>
                    <a:tc>
                      <a:txBody>
                        <a:bodyPr/>
                        <a:lstStyle/>
                        <a:p>
                          <a:endParaRPr lang="en-US"/>
                        </a:p>
                      </a:txBody>
                      <a:tcPr>
                        <a:blipFill rotWithShape="0">
                          <a:blip r:embed="rId2"/>
                          <a:stretch>
                            <a:fillRect l="-100246" t="-516327" r="-200985" b="-1361"/>
                          </a:stretch>
                        </a:blipFill>
                      </a:tcPr>
                    </a:tc>
                    <a:tc>
                      <a:txBody>
                        <a:bodyPr/>
                        <a:lstStyle/>
                        <a:p>
                          <a:endParaRPr lang="en-US"/>
                        </a:p>
                      </a:txBody>
                      <a:tcPr>
                        <a:blipFill rotWithShape="0">
                          <a:blip r:embed="rId2"/>
                          <a:stretch>
                            <a:fillRect l="-200246" t="-516327" r="-100985" b="-1361"/>
                          </a:stretch>
                        </a:blipFill>
                      </a:tcPr>
                    </a:tc>
                    <a:tc>
                      <a:txBody>
                        <a:bodyPr/>
                        <a:lstStyle/>
                        <a:p>
                          <a:endParaRPr lang="en-US"/>
                        </a:p>
                      </a:txBody>
                      <a:tcPr>
                        <a:blipFill rotWithShape="0">
                          <a:blip r:embed="rId2"/>
                          <a:stretch>
                            <a:fillRect l="-300246" t="-516327" r="-985" b="-1361"/>
                          </a:stretch>
                        </a:blipFill>
                      </a:tcPr>
                    </a:tc>
                  </a:tr>
                </a:tbl>
              </a:graphicData>
            </a:graphic>
          </p:graphicFrame>
        </mc:Fallback>
      </mc:AlternateContent>
    </p:spTree>
    <p:extLst>
      <p:ext uri="{BB962C8B-B14F-4D97-AF65-F5344CB8AC3E}">
        <p14:creationId xmlns:p14="http://schemas.microsoft.com/office/powerpoint/2010/main" val="2451457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4354"/>
            <a:ext cx="9404723" cy="1400530"/>
          </a:xfrm>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2" y="1400024"/>
            <a:ext cx="8105725" cy="4831307"/>
          </a:xfrm>
        </p:spPr>
      </p:pic>
      <p:sp>
        <p:nvSpPr>
          <p:cNvPr id="5" name="TextBox 4"/>
          <p:cNvSpPr txBox="1"/>
          <p:nvPr/>
        </p:nvSpPr>
        <p:spPr>
          <a:xfrm>
            <a:off x="286603" y="2159909"/>
            <a:ext cx="3166279" cy="1200329"/>
          </a:xfrm>
          <a:prstGeom prst="rect">
            <a:avLst/>
          </a:prstGeom>
          <a:noFill/>
        </p:spPr>
        <p:txBody>
          <a:bodyPr wrap="square" rtlCol="0">
            <a:spAutoFit/>
          </a:bodyPr>
          <a:lstStyle/>
          <a:p>
            <a:r>
              <a:rPr lang="en-IN" dirty="0" smtClean="0"/>
              <a:t>A bar plot showing the build times in all the cases when 100MB of text files were used as input.</a:t>
            </a:r>
            <a:endParaRPr lang="en-IN" dirty="0"/>
          </a:p>
        </p:txBody>
      </p:sp>
    </p:spTree>
    <p:extLst>
      <p:ext uri="{BB962C8B-B14F-4D97-AF65-F5344CB8AC3E}">
        <p14:creationId xmlns:p14="http://schemas.microsoft.com/office/powerpoint/2010/main" val="16297421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863" y="1501253"/>
            <a:ext cx="7361418" cy="4952137"/>
          </a:xfrm>
        </p:spPr>
      </p:pic>
      <p:sp>
        <p:nvSpPr>
          <p:cNvPr id="6" name="TextBox 5"/>
          <p:cNvSpPr txBox="1"/>
          <p:nvPr/>
        </p:nvSpPr>
        <p:spPr>
          <a:xfrm>
            <a:off x="646111" y="1866895"/>
            <a:ext cx="3379979" cy="1754326"/>
          </a:xfrm>
          <a:prstGeom prst="rect">
            <a:avLst/>
          </a:prstGeom>
          <a:noFill/>
        </p:spPr>
        <p:txBody>
          <a:bodyPr wrap="square" rtlCol="0">
            <a:spAutoFit/>
          </a:bodyPr>
          <a:lstStyle/>
          <a:p>
            <a:r>
              <a:rPr lang="en-IN" dirty="0" smtClean="0"/>
              <a:t>A bar plot showing search time of different words in cases when data structures were not storing frequencies.</a:t>
            </a:r>
          </a:p>
          <a:p>
            <a:r>
              <a:rPr lang="en-IN" dirty="0" smtClean="0"/>
              <a:t>Size of all text file was 100MB</a:t>
            </a:r>
            <a:endParaRPr lang="en-IN" dirty="0"/>
          </a:p>
        </p:txBody>
      </p:sp>
    </p:spTree>
    <p:extLst>
      <p:ext uri="{BB962C8B-B14F-4D97-AF65-F5344CB8AC3E}">
        <p14:creationId xmlns:p14="http://schemas.microsoft.com/office/powerpoint/2010/main" val="14539425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42" y="1561318"/>
            <a:ext cx="6900333" cy="4860275"/>
          </a:xfrm>
        </p:spPr>
      </p:pic>
      <p:sp>
        <p:nvSpPr>
          <p:cNvPr id="5" name="TextBox 4"/>
          <p:cNvSpPr txBox="1"/>
          <p:nvPr/>
        </p:nvSpPr>
        <p:spPr>
          <a:xfrm>
            <a:off x="646111" y="1853248"/>
            <a:ext cx="3884946" cy="1477328"/>
          </a:xfrm>
          <a:prstGeom prst="rect">
            <a:avLst/>
          </a:prstGeom>
          <a:noFill/>
        </p:spPr>
        <p:txBody>
          <a:bodyPr wrap="square" rtlCol="0">
            <a:spAutoFit/>
          </a:bodyPr>
          <a:lstStyle/>
          <a:p>
            <a:r>
              <a:rPr lang="en-IN" dirty="0" smtClean="0"/>
              <a:t>Bar plot showing search time of cases when different words where searched in Data structures storing frequencies.</a:t>
            </a:r>
          </a:p>
          <a:p>
            <a:r>
              <a:rPr lang="en-IN" dirty="0" smtClean="0"/>
              <a:t>Size of all text files was 100MB</a:t>
            </a:r>
            <a:endParaRPr lang="en-IN" dirty="0"/>
          </a:p>
        </p:txBody>
      </p:sp>
    </p:spTree>
    <p:extLst>
      <p:ext uri="{BB962C8B-B14F-4D97-AF65-F5344CB8AC3E}">
        <p14:creationId xmlns:p14="http://schemas.microsoft.com/office/powerpoint/2010/main" val="38611463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888" y="1498405"/>
            <a:ext cx="7170902" cy="4925375"/>
          </a:xfrm>
        </p:spPr>
      </p:pic>
      <p:sp>
        <p:nvSpPr>
          <p:cNvPr id="5" name="TextBox 4"/>
          <p:cNvSpPr txBox="1"/>
          <p:nvPr/>
        </p:nvSpPr>
        <p:spPr>
          <a:xfrm>
            <a:off x="646111" y="1498405"/>
            <a:ext cx="3598343" cy="1754326"/>
          </a:xfrm>
          <a:prstGeom prst="rect">
            <a:avLst/>
          </a:prstGeom>
          <a:noFill/>
        </p:spPr>
        <p:txBody>
          <a:bodyPr wrap="square" rtlCol="0">
            <a:spAutoFit/>
          </a:bodyPr>
          <a:lstStyle/>
          <a:p>
            <a:r>
              <a:rPr lang="en-IN" dirty="0" smtClean="0"/>
              <a:t>A bar plot showing the number of times we can search in 20 seconds including build time.</a:t>
            </a:r>
          </a:p>
          <a:p>
            <a:r>
              <a:rPr lang="en-IN" dirty="0" smtClean="0"/>
              <a:t>Size of all text files was 100MB</a:t>
            </a:r>
          </a:p>
          <a:p>
            <a:endParaRPr lang="en-IN" dirty="0"/>
          </a:p>
        </p:txBody>
      </p:sp>
    </p:spTree>
    <p:extLst>
      <p:ext uri="{BB962C8B-B14F-4D97-AF65-F5344CB8AC3E}">
        <p14:creationId xmlns:p14="http://schemas.microsoft.com/office/powerpoint/2010/main" val="365585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646592"/>
              </p:ext>
            </p:extLst>
          </p:nvPr>
        </p:nvGraphicFramePr>
        <p:xfrm>
          <a:off x="1103313" y="1487603"/>
          <a:ext cx="8947150" cy="4831309"/>
        </p:xfrm>
        <a:graphic>
          <a:graphicData uri="http://schemas.openxmlformats.org/drawingml/2006/table">
            <a:tbl>
              <a:tblPr firstRow="1" bandRow="1">
                <a:tableStyleId>{5C22544A-7EE6-4342-B048-85BDC9FD1C3A}</a:tableStyleId>
              </a:tblPr>
              <a:tblGrid>
                <a:gridCol w="4473575"/>
                <a:gridCol w="4473575"/>
              </a:tblGrid>
              <a:tr h="690187">
                <a:tc>
                  <a:txBody>
                    <a:bodyPr/>
                    <a:lstStyle/>
                    <a:p>
                      <a:pPr algn="ctr"/>
                      <a:r>
                        <a:rPr lang="en-IN" sz="2000" dirty="0" smtClean="0"/>
                        <a:t>Cases</a:t>
                      </a:r>
                      <a:endParaRPr lang="en-IN" sz="2000" dirty="0"/>
                    </a:p>
                  </a:txBody>
                  <a:tcPr/>
                </a:tc>
                <a:tc>
                  <a:txBody>
                    <a:bodyPr/>
                    <a:lstStyle/>
                    <a:p>
                      <a:pPr algn="ctr"/>
                      <a:r>
                        <a:rPr lang="en-IN" dirty="0" smtClean="0"/>
                        <a:t>Space consumed in RAM</a:t>
                      </a:r>
                    </a:p>
                    <a:p>
                      <a:pPr algn="ctr"/>
                      <a:r>
                        <a:rPr lang="en-IN" dirty="0" smtClean="0"/>
                        <a:t>100 MB text files</a:t>
                      </a:r>
                      <a:endParaRPr lang="en-IN" dirty="0"/>
                    </a:p>
                  </a:txBody>
                  <a:tcPr/>
                </a:tc>
              </a:tr>
              <a:tr h="690187">
                <a:tc>
                  <a:txBody>
                    <a:bodyPr/>
                    <a:lstStyle/>
                    <a:p>
                      <a:pPr algn="ctr"/>
                      <a:r>
                        <a:rPr lang="en-IN" dirty="0" smtClean="0"/>
                        <a:t>Case 1</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2</a:t>
                      </a:r>
                    </a:p>
                  </a:txBody>
                  <a:tcPr/>
                </a:tc>
                <a:tc>
                  <a:txBody>
                    <a:bodyPr/>
                    <a:lstStyle/>
                    <a:p>
                      <a:pPr algn="ctr"/>
                      <a:r>
                        <a:rPr lang="en-IN" dirty="0" smtClean="0"/>
                        <a:t>4 MB</a:t>
                      </a:r>
                      <a:endParaRPr lang="en-IN" dirty="0"/>
                    </a:p>
                  </a:txBody>
                  <a:tcPr/>
                </a:tc>
              </a:tr>
              <a:tr h="690187">
                <a:tc>
                  <a:txBody>
                    <a:bodyPr/>
                    <a:lstStyle/>
                    <a:p>
                      <a:pPr algn="ctr"/>
                      <a:r>
                        <a:rPr lang="en-IN" dirty="0" smtClean="0"/>
                        <a:t>Case 3</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4</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5</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6</a:t>
                      </a:r>
                      <a:endParaRPr lang="en-IN" dirty="0"/>
                    </a:p>
                  </a:txBody>
                  <a:tcPr/>
                </a:tc>
                <a:tc>
                  <a:txBody>
                    <a:bodyPr/>
                    <a:lstStyle/>
                    <a:p>
                      <a:pPr algn="ctr"/>
                      <a:r>
                        <a:rPr lang="en-IN" dirty="0" smtClean="0"/>
                        <a:t>4 MB</a:t>
                      </a:r>
                      <a:endParaRPr lang="en-IN" dirty="0"/>
                    </a:p>
                  </a:txBody>
                  <a:tcPr/>
                </a:tc>
              </a:tr>
            </a:tbl>
          </a:graphicData>
        </a:graphic>
      </p:graphicFrame>
    </p:spTree>
    <p:extLst>
      <p:ext uri="{BB962C8B-B14F-4D97-AF65-F5344CB8AC3E}">
        <p14:creationId xmlns:p14="http://schemas.microsoft.com/office/powerpoint/2010/main" val="1376891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Analysis of Build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57133"/>
                <a:ext cx="8946541" cy="4195481"/>
              </a:xfrm>
            </p:spPr>
            <p:txBody>
              <a:bodyPr/>
              <a:lstStyle/>
              <a:p>
                <a:r>
                  <a:rPr lang="en-IN" dirty="0" smtClean="0"/>
                  <a:t>From the theoretical analysis we find that Cases 1, 3 and 6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IN" dirty="0" smtClean="0"/>
                  <a:t> time which is critical as all the elements have to be addressed at least once.</a:t>
                </a:r>
              </a:p>
              <a:p>
                <a:r>
                  <a:rPr lang="en-IN" dirty="0" smtClean="0"/>
                  <a:t>From the statistical data we find that the above fact is very well reflected in Cases 1, 3 and 6 as the they take the least build time amongst the 6 cases.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57133"/>
                <a:ext cx="8946541" cy="4195481"/>
              </a:xfrm>
              <a:blipFill rotWithShape="0">
                <a:blip r:embed="rId2"/>
                <a:stretch>
                  <a:fillRect l="-272" t="-872"/>
                </a:stretch>
              </a:blipFill>
            </p:spPr>
            <p:txBody>
              <a:bodyPr/>
              <a:lstStyle/>
              <a:p>
                <a:r>
                  <a:rPr lang="en-IN">
                    <a:noFill/>
                  </a:rPr>
                  <a:t> </a:t>
                </a:r>
              </a:p>
            </p:txBody>
          </p:sp>
        </mc:Fallback>
      </mc:AlternateContent>
    </p:spTree>
    <p:extLst>
      <p:ext uri="{BB962C8B-B14F-4D97-AF65-F5344CB8AC3E}">
        <p14:creationId xmlns:p14="http://schemas.microsoft.com/office/powerpoint/2010/main" val="393193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722" cy="1400530"/>
          </a:xfrm>
        </p:spPr>
        <p:txBody>
          <a:bodyPr/>
          <a:lstStyle/>
          <a:p>
            <a:r>
              <a:rPr lang="en-IN" dirty="0" smtClean="0"/>
              <a:t>Comparative Analysis of Search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From the theoretical analysis we see that Case 6 takes least time complexity of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oMath>
                </a14:m>
                <a:r>
                  <a:rPr lang="en-IN" dirty="0" smtClean="0"/>
                  <a:t> followed by Cases 5 and 4 with complexities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and </a:t>
                </a:r>
                <a14:m>
                  <m:oMath xmlns:m="http://schemas.openxmlformats.org/officeDocument/2006/math">
                    <m:r>
                      <a:rPr lang="en-IN" sz="2800" i="1">
                        <a:solidFill>
                          <a:prstClr val="white"/>
                        </a:solidFill>
                        <a:latin typeface="Cambria Math" panose="02040503050406030204" pitchFamily="18" charset="0"/>
                      </a:rPr>
                      <m:t>𝑂</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m:rPr>
                        <m:sty m:val="p"/>
                      </m:rPr>
                      <a:rPr lang="en-IN" sz="2800">
                        <a:solidFill>
                          <a:prstClr val="white"/>
                        </a:solidFill>
                        <a:latin typeface="Cambria Math" panose="02040503050406030204" pitchFamily="18" charset="0"/>
                      </a:rPr>
                      <m:t>log</m:t>
                    </m:r>
                    <m:r>
                      <a:rPr lang="en-IN" sz="2800" i="1">
                        <a:solidFill>
                          <a:prstClr val="white"/>
                        </a:solidFill>
                        <a:latin typeface="Cambria Math" panose="02040503050406030204" pitchFamily="18" charset="0"/>
                      </a:rPr>
                      <m:t>⁡(</m:t>
                    </m:r>
                    <m:r>
                      <m:rPr>
                        <m:sty m:val="p"/>
                      </m:rPr>
                      <a:rPr lang="el-GR" sz="2800" i="1">
                        <a:solidFill>
                          <a:prstClr val="white"/>
                        </a:solidFill>
                        <a:latin typeface="Cambria Math" panose="02040503050406030204" pitchFamily="18" charset="0"/>
                      </a:rPr>
                      <m:t>α</m:t>
                    </m:r>
                    <m:r>
                      <a:rPr lang="en-IN" sz="2800" b="0" i="1" smtClean="0">
                        <a:solidFill>
                          <a:prstClr val="white"/>
                        </a:solidFill>
                        <a:latin typeface="Cambria Math" panose="02040503050406030204" pitchFamily="18" charset="0"/>
                      </a:rPr>
                      <m:t>.</m:t>
                    </m:r>
                    <m:r>
                      <a:rPr lang="en-IN" sz="2800" b="0" i="1" smtClean="0">
                        <a:solidFill>
                          <a:prstClr val="white"/>
                        </a:solidFill>
                        <a:latin typeface="Cambria Math" panose="02040503050406030204" pitchFamily="18" charset="0"/>
                      </a:rPr>
                      <m:t>𝑚</m:t>
                    </m:r>
                    <m:r>
                      <a:rPr lang="en-IN" sz="2800" i="1">
                        <a:solidFill>
                          <a:prstClr val="white"/>
                        </a:solidFill>
                        <a:latin typeface="Cambria Math" panose="02040503050406030204" pitchFamily="18" charset="0"/>
                      </a:rPr>
                      <m:t>))</m:t>
                    </m:r>
                  </m:oMath>
                </a14:m>
                <a:r>
                  <a:rPr lang="en-IN" dirty="0" smtClean="0">
                    <a:solidFill>
                      <a:prstClr val="white"/>
                    </a:solidFill>
                  </a:rPr>
                  <a:t>.</a:t>
                </a:r>
              </a:p>
              <a:p>
                <a:r>
                  <a:rPr lang="en-IN" dirty="0" smtClean="0">
                    <a:solidFill>
                      <a:prstClr val="white"/>
                    </a:solidFill>
                  </a:rPr>
                  <a:t>From the statistical data we find that again Cases 4, 5 and 6 take the least time to search a word with case 6 as the best.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7377937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2" y="439070"/>
            <a:ext cx="11432159" cy="1400530"/>
          </a:xfrm>
        </p:spPr>
        <p:txBody>
          <a:bodyPr/>
          <a:lstStyle/>
          <a:p>
            <a:r>
              <a:rPr lang="en-IN" dirty="0" smtClean="0"/>
              <a:t>Comparative Analysis of Space Complexity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9801249" cy="4195481"/>
              </a:xfrm>
            </p:spPr>
            <p:txBody>
              <a:bodyPr/>
              <a:lstStyle/>
              <a:p>
                <a:r>
                  <a:rPr lang="en-IN" dirty="0" smtClean="0"/>
                  <a:t>Theoretically, Data structures in Cases 1 and 3 store all the alphanumeric words of the text files, so a huge amount of memory is wasted in storing the words again and again.</a:t>
                </a:r>
              </a:p>
              <a:p>
                <a:r>
                  <a:rPr lang="en-IN" dirty="0" smtClean="0"/>
                  <a:t>Each node also takes space in storing pointers which further increase the memory usage.</a:t>
                </a:r>
              </a:p>
              <a:p>
                <a:r>
                  <a:rPr lang="en-IN" dirty="0" smtClean="0"/>
                  <a:t>Cases 2, 4, 5 and 6 store only DISTINCT words so theoretically they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space which is drastically visible in our data.</a:t>
                </a:r>
              </a:p>
              <a:p>
                <a:r>
                  <a:rPr lang="en-IN" dirty="0" smtClean="0"/>
                  <a:t>In cases 4 and 5 we use Balanced trees which take more number of pointers so the space observed is greater as seen in cases 2 and 6.</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9801249" cy="4195481"/>
              </a:xfrm>
              <a:blipFill rotWithShape="0">
                <a:blip r:embed="rId2"/>
                <a:stretch>
                  <a:fillRect l="-311" t="-872" r="-560"/>
                </a:stretch>
              </a:blipFill>
            </p:spPr>
            <p:txBody>
              <a:bodyPr/>
              <a:lstStyle/>
              <a:p>
                <a:r>
                  <a:rPr lang="en-IN">
                    <a:noFill/>
                  </a:rPr>
                  <a:t> </a:t>
                </a:r>
              </a:p>
            </p:txBody>
          </p:sp>
        </mc:Fallback>
      </mc:AlternateContent>
    </p:spTree>
    <p:extLst>
      <p:ext uri="{BB962C8B-B14F-4D97-AF65-F5344CB8AC3E}">
        <p14:creationId xmlns:p14="http://schemas.microsoft.com/office/powerpoint/2010/main" val="40127974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dirty="0" smtClean="0"/>
              <a:t>Combining the theoretical and statistical data for Time and Space complexity we can safely conclude that Case 6 which uses unordered maps is the best suited for our program.</a:t>
            </a:r>
          </a:p>
        </p:txBody>
      </p:sp>
    </p:spTree>
    <p:extLst>
      <p:ext uri="{BB962C8B-B14F-4D97-AF65-F5344CB8AC3E}">
        <p14:creationId xmlns:p14="http://schemas.microsoft.com/office/powerpoint/2010/main" val="201174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Data structures Required</a:t>
            </a:r>
            <a:endParaRPr lang="en-US" dirty="0"/>
          </a:p>
        </p:txBody>
      </p:sp>
      <p:sp>
        <p:nvSpPr>
          <p:cNvPr id="3" name="Content Placeholder 2"/>
          <p:cNvSpPr>
            <a:spLocks noGrp="1"/>
          </p:cNvSpPr>
          <p:nvPr>
            <p:ph idx="1"/>
          </p:nvPr>
        </p:nvSpPr>
        <p:spPr>
          <a:xfrm>
            <a:off x="1103313" y="2052918"/>
            <a:ext cx="6007171" cy="4195481"/>
          </a:xfrm>
        </p:spPr>
        <p:txBody>
          <a:bodyPr>
            <a:normAutofit fontScale="85000" lnSpcReduction="20000"/>
          </a:bodyPr>
          <a:lstStyle/>
          <a:p>
            <a:pPr marL="0" indent="0">
              <a:buNone/>
            </a:pPr>
            <a:r>
              <a:rPr lang="en-US" dirty="0" smtClean="0"/>
              <a:t>5 </a:t>
            </a:r>
            <a:r>
              <a:rPr lang="en-US" dirty="0"/>
              <a:t>different data structures </a:t>
            </a:r>
            <a:r>
              <a:rPr lang="en-US" dirty="0" smtClean="0"/>
              <a:t>for different cases are initialized.</a:t>
            </a:r>
          </a:p>
          <a:p>
            <a:pPr>
              <a:buFont typeface="Wingdings" panose="05000000000000000000" pitchFamily="2" charset="2"/>
              <a:buChar char="q"/>
            </a:pPr>
            <a:r>
              <a:rPr lang="en-US" dirty="0" smtClean="0"/>
              <a:t>Case 1 : Hash table of linked lists for each file with m slots</a:t>
            </a:r>
          </a:p>
          <a:p>
            <a:pPr>
              <a:buFont typeface="Wingdings" panose="05000000000000000000" pitchFamily="2" charset="2"/>
              <a:buChar char="q"/>
            </a:pPr>
            <a:r>
              <a:rPr lang="en-US" dirty="0" smtClean="0"/>
              <a:t>Case </a:t>
            </a:r>
            <a:r>
              <a:rPr lang="en-US" dirty="0"/>
              <a:t>2 : Hash table of vectors for each file. Each vector </a:t>
            </a:r>
            <a:r>
              <a:rPr lang="en-US" dirty="0" smtClean="0"/>
              <a:t>cell contains </a:t>
            </a:r>
            <a:r>
              <a:rPr lang="en-US" dirty="0"/>
              <a:t>a pair to store both string and its </a:t>
            </a:r>
            <a:r>
              <a:rPr lang="en-US" dirty="0" smtClean="0"/>
              <a:t>corresponding frequency</a:t>
            </a:r>
            <a:r>
              <a:rPr lang="en-US" dirty="0"/>
              <a:t>.</a:t>
            </a:r>
          </a:p>
          <a:p>
            <a:pPr>
              <a:buFont typeface="Wingdings" panose="05000000000000000000" pitchFamily="2" charset="2"/>
              <a:buChar char="q"/>
            </a:pPr>
            <a:r>
              <a:rPr lang="en-US" dirty="0" smtClean="0"/>
              <a:t>Case </a:t>
            </a:r>
            <a:r>
              <a:rPr lang="en-US" dirty="0"/>
              <a:t>3 : Linked list for each file.</a:t>
            </a:r>
          </a:p>
          <a:p>
            <a:pPr>
              <a:buFont typeface="Wingdings" panose="05000000000000000000" pitchFamily="2" charset="2"/>
              <a:buChar char="q"/>
            </a:pPr>
            <a:r>
              <a:rPr lang="en-US" dirty="0" smtClean="0"/>
              <a:t>Case </a:t>
            </a:r>
            <a:r>
              <a:rPr lang="en-US" dirty="0"/>
              <a:t>4 : Map (balanced tree) for each file where each node of a </a:t>
            </a:r>
            <a:r>
              <a:rPr lang="en-US" dirty="0" smtClean="0"/>
              <a:t>map contains </a:t>
            </a:r>
            <a:r>
              <a:rPr lang="en-US" dirty="0"/>
              <a:t>the string and its corresponding frequency.</a:t>
            </a:r>
          </a:p>
          <a:p>
            <a:pPr>
              <a:buFont typeface="Wingdings" panose="05000000000000000000" pitchFamily="2" charset="2"/>
              <a:buChar char="q"/>
            </a:pPr>
            <a:r>
              <a:rPr lang="en-US" dirty="0" smtClean="0"/>
              <a:t>Case </a:t>
            </a:r>
            <a:r>
              <a:rPr lang="en-US" dirty="0"/>
              <a:t>5 : Hash table of maps (balanced trees) where each </a:t>
            </a:r>
            <a:r>
              <a:rPr lang="en-US" dirty="0" smtClean="0"/>
              <a:t>map contains </a:t>
            </a:r>
            <a:r>
              <a:rPr lang="en-US" dirty="0"/>
              <a:t>the string and its corresponding frequency</a:t>
            </a:r>
            <a:r>
              <a:rPr lang="en-US" dirty="0" smtClean="0"/>
              <a:t>.</a:t>
            </a:r>
          </a:p>
          <a:p>
            <a:pPr>
              <a:buFont typeface="Wingdings" panose="05000000000000000000" pitchFamily="2" charset="2"/>
              <a:buChar char="q"/>
            </a:pPr>
            <a:r>
              <a:rPr lang="en-US" dirty="0" smtClean="0"/>
              <a:t>Case 6 : Unordered Maps where each bucket has nodes containing string and its frequency.</a:t>
            </a:r>
            <a:endParaRPr lang="en-US" dirty="0"/>
          </a:p>
        </p:txBody>
      </p:sp>
      <p:pic>
        <p:nvPicPr>
          <p:cNvPr id="4" name="Picture 3"/>
          <p:cNvPicPr>
            <a:picLocks noChangeAspect="1"/>
          </p:cNvPicPr>
          <p:nvPr/>
        </p:nvPicPr>
        <p:blipFill>
          <a:blip r:embed="rId2"/>
          <a:stretch>
            <a:fillRect/>
          </a:stretch>
        </p:blipFill>
        <p:spPr>
          <a:xfrm>
            <a:off x="7387846" y="2183997"/>
            <a:ext cx="4165060" cy="1473603"/>
          </a:xfrm>
          <a:prstGeom prst="rect">
            <a:avLst/>
          </a:prstGeom>
        </p:spPr>
      </p:pic>
    </p:spTree>
    <p:extLst>
      <p:ext uri="{BB962C8B-B14F-4D97-AF65-F5344CB8AC3E}">
        <p14:creationId xmlns:p14="http://schemas.microsoft.com/office/powerpoint/2010/main" val="2776004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5640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 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719618"/>
                <a:ext cx="8946541" cy="4528781"/>
              </a:xfrm>
            </p:spPr>
            <p:txBody>
              <a:bodyPr/>
              <a:lstStyle/>
              <a:p>
                <a:r>
                  <a:rPr lang="en-IN" dirty="0" smtClean="0"/>
                  <a:t>We use the Rolling Hash function in which the input string is alphanumeric and is treated as a 27 base number reduced to modulo m (number of slots in the Hash Table).</a:t>
                </a:r>
              </a:p>
              <a:p>
                <a:r>
                  <a:rPr lang="en-IN" dirty="0" smtClean="0"/>
                  <a:t>a is taken as 0, b as 1, …, z as 25 and any other non alphabet character is taken as 26.</a:t>
                </a:r>
              </a:p>
              <a:p>
                <a:r>
                  <a:rPr lang="en-IN" dirty="0" smtClean="0"/>
                  <a:t>The hash function is </a:t>
                </a:r>
              </a:p>
              <a:p>
                <a:pPr marL="0" indent="0">
                  <a:buNone/>
                </a:pPr>
                <a:r>
                  <a:rPr lang="en-IN" dirty="0"/>
                  <a:t>	</a:t>
                </a:r>
                <a:r>
                  <a:rPr lang="en-IN" dirty="0" smtClean="0"/>
                  <a:t>	</a:t>
                </a:r>
                <a14:m>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𝑠</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  </m:t>
                        </m:r>
                        <m:nary>
                          <m:naryPr>
                            <m:chr m:val="∑"/>
                            <m:ctrlPr>
                              <a:rPr lang="en-IN" sz="2800" b="0" i="1" smtClean="0">
                                <a:latin typeface="Cambria Math" panose="02040503050406030204" pitchFamily="18" charset="0"/>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𝑙𝑒𝑛</m:t>
                            </m:r>
                            <m:r>
                              <a:rPr lang="en-IN" sz="2800" b="0" i="1" smtClean="0">
                                <a:latin typeface="Cambria Math" panose="02040503050406030204" pitchFamily="18" charset="0"/>
                              </a:rPr>
                              <m:t>−1</m:t>
                            </m:r>
                          </m:sup>
                          <m:e>
                            <m:r>
                              <a:rPr lang="en-IN" sz="2800" b="0" i="1" smtClean="0">
                                <a:latin typeface="Cambria Math" panose="02040503050406030204" pitchFamily="18" charset="0"/>
                              </a:rPr>
                              <m:t>  </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 . </m:t>
                            </m:r>
                            <m:sSup>
                              <m:sSupPr>
                                <m:ctrlPr>
                                  <a:rPr lang="en-IN" sz="2800" i="1">
                                    <a:latin typeface="Cambria Math" panose="02040503050406030204" pitchFamily="18" charset="0"/>
                                  </a:rPr>
                                </m:ctrlPr>
                              </m:sSupPr>
                              <m:e>
                                <m:r>
                                  <a:rPr lang="en-IN" sz="2800" b="0" i="1" smtClean="0">
                                    <a:latin typeface="Cambria Math" panose="02040503050406030204" pitchFamily="18" charset="0"/>
                                  </a:rPr>
                                  <m:t>27</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  </m:t>
                            </m:r>
                          </m:e>
                        </m:nary>
                      </m:e>
                    </m:d>
                    <m:r>
                      <m:rPr>
                        <m:sty m:val="p"/>
                      </m:rPr>
                      <a:rPr lang="en-IN" sz="2800" b="0" i="0" smtClean="0">
                        <a:latin typeface="Cambria Math" panose="02040503050406030204" pitchFamily="18" charset="0"/>
                      </a:rPr>
                      <m:t>mod</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m:t>
                    </m:r>
                  </m:oMath>
                </a14:m>
                <a:endParaRPr lang="en-IN" sz="2800" dirty="0" smtClean="0"/>
              </a:p>
              <a:p>
                <a:pPr marL="0" indent="0">
                  <a:buNone/>
                </a:pPr>
                <a:r>
                  <a:rPr lang="en-IN" sz="2800" dirty="0"/>
                  <a:t>	</a:t>
                </a:r>
                <a:r>
                  <a:rPr lang="en-IN" sz="2800" dirty="0" smtClean="0"/>
                  <a:t>	</a:t>
                </a: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 &lt;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−1</m:t>
                        </m:r>
                      </m:sub>
                    </m:sSub>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&gt;</m:t>
                    </m:r>
                  </m:oMath>
                </a14:m>
                <a:endParaRPr lang="en-IN" sz="2800" dirty="0" smtClean="0"/>
              </a:p>
              <a:p>
                <a:endParaRPr lang="en-I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719618"/>
                <a:ext cx="8946541" cy="4528781"/>
              </a:xfrm>
              <a:blipFill rotWithShape="0">
                <a:blip r:embed="rId2"/>
                <a:stretch>
                  <a:fillRect l="-341" t="-673"/>
                </a:stretch>
              </a:blipFill>
            </p:spPr>
            <p:txBody>
              <a:bodyPr/>
              <a:lstStyle/>
              <a:p>
                <a:r>
                  <a:rPr lang="en-IN">
                    <a:noFill/>
                  </a:rPr>
                  <a:t> </a:t>
                </a:r>
              </a:p>
            </p:txBody>
          </p:sp>
        </mc:Fallback>
      </mc:AlternateContent>
    </p:spTree>
    <p:extLst>
      <p:ext uri="{BB962C8B-B14F-4D97-AF65-F5344CB8AC3E}">
        <p14:creationId xmlns:p14="http://schemas.microsoft.com/office/powerpoint/2010/main" val="333069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- 1</a:t>
            </a:r>
            <a:endParaRPr lang="en-US" dirty="0"/>
          </a:p>
        </p:txBody>
      </p:sp>
      <p:sp>
        <p:nvSpPr>
          <p:cNvPr id="5" name="Subtitle 4"/>
          <p:cNvSpPr>
            <a:spLocks noGrp="1"/>
          </p:cNvSpPr>
          <p:nvPr>
            <p:ph type="subTitle" idx="1"/>
          </p:nvPr>
        </p:nvSpPr>
        <p:spPr/>
        <p:txBody>
          <a:bodyPr/>
          <a:lstStyle/>
          <a:p>
            <a:r>
              <a:rPr lang="en-US" dirty="0"/>
              <a:t>Hash table using linked list</a:t>
            </a:r>
          </a:p>
          <a:p>
            <a:endParaRPr lang="en-US" dirty="0"/>
          </a:p>
        </p:txBody>
      </p:sp>
    </p:spTree>
    <p:extLst>
      <p:ext uri="{BB962C8B-B14F-4D97-AF65-F5344CB8AC3E}">
        <p14:creationId xmlns:p14="http://schemas.microsoft.com/office/powerpoint/2010/main" val="1604634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808</TotalTime>
  <Words>3205</Words>
  <Application>Microsoft Office PowerPoint</Application>
  <PresentationFormat>Widescreen</PresentationFormat>
  <Paragraphs>914</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Cambria Math</vt:lpstr>
      <vt:lpstr>Century Gothic</vt:lpstr>
      <vt:lpstr>Wingdings</vt:lpstr>
      <vt:lpstr>Wingdings 3</vt:lpstr>
      <vt:lpstr>Ion</vt:lpstr>
      <vt:lpstr>TEXT FILE SEARCH ENGINE</vt:lpstr>
      <vt:lpstr>Objective</vt:lpstr>
      <vt:lpstr>Running the program</vt:lpstr>
      <vt:lpstr>Implementation via Different Techniques</vt:lpstr>
      <vt:lpstr>Preprocessors Directives</vt:lpstr>
      <vt:lpstr>Extracting names of Text Files</vt:lpstr>
      <vt:lpstr>Initializing Data structures Required</vt:lpstr>
      <vt:lpstr>Hash Function used</vt:lpstr>
      <vt:lpstr>Case - 1</vt:lpstr>
      <vt:lpstr>Case 1 - Inserting</vt:lpstr>
      <vt:lpstr>Case 1 – Insertion (Visual Representation)</vt:lpstr>
      <vt:lpstr>Case 1 – Searching </vt:lpstr>
      <vt:lpstr>Case 1 – Searching (Visual Representation)</vt:lpstr>
      <vt:lpstr>Case 1 – Theoretical Analysis</vt:lpstr>
      <vt:lpstr>Case 1 – Pros and Cons</vt:lpstr>
      <vt:lpstr>Case - 2</vt:lpstr>
      <vt:lpstr>Case 2 – Insertion </vt:lpstr>
      <vt:lpstr>Case 2 – Insertion (Visual Representation)</vt:lpstr>
      <vt:lpstr>Case 2 – Insertion (Visual Representation)</vt:lpstr>
      <vt:lpstr>Case 2 – Searching</vt:lpstr>
      <vt:lpstr>Case 2 – Searching (Visual Representation)</vt:lpstr>
      <vt:lpstr>Case 2 – Searching (Visual Representation)</vt:lpstr>
      <vt:lpstr>Case 2 – Theoretical Analysis</vt:lpstr>
      <vt:lpstr>Case 2 – Pros and Cons </vt:lpstr>
      <vt:lpstr>Case - 3</vt:lpstr>
      <vt:lpstr>Case 3 – Insertion </vt:lpstr>
      <vt:lpstr>Case 3 – Insertion (Visual Representation)</vt:lpstr>
      <vt:lpstr>Case 3 – Searching</vt:lpstr>
      <vt:lpstr>Case 3 – Searching (Visual Representation)</vt:lpstr>
      <vt:lpstr>Case 3 – Theoretical Analysis</vt:lpstr>
      <vt:lpstr>Case 3 – Pros and Cons </vt:lpstr>
      <vt:lpstr>Case - 4</vt:lpstr>
      <vt:lpstr>Case 4 – Insertion </vt:lpstr>
      <vt:lpstr>Case 4 – Insertion (Visual Representation)</vt:lpstr>
      <vt:lpstr>Case 4 – Insertion (Visual Representation)</vt:lpstr>
      <vt:lpstr>Case 4 – Searching </vt:lpstr>
      <vt:lpstr>Case 4 – Searching (Visual Representation)</vt:lpstr>
      <vt:lpstr>Case 4 – Searching (Visual Representation)</vt:lpstr>
      <vt:lpstr>Case 4 – Theoretical Analysis</vt:lpstr>
      <vt:lpstr>Case 4 – Pros and Cons</vt:lpstr>
      <vt:lpstr>Case - 5</vt:lpstr>
      <vt:lpstr>Case 5 – Insertion </vt:lpstr>
      <vt:lpstr>Case 5 – Insertion (Visual Representation)</vt:lpstr>
      <vt:lpstr>Case 5 – Insertion (Visual Representation)</vt:lpstr>
      <vt:lpstr>Case 5 - Searching</vt:lpstr>
      <vt:lpstr>Case 5 – Searching (Visual Representation)</vt:lpstr>
      <vt:lpstr>Case 5 – Searching (Visual Representation)</vt:lpstr>
      <vt:lpstr>Case 5 – Theoretical Analysis</vt:lpstr>
      <vt:lpstr>Case 5 – Pros and Cons</vt:lpstr>
      <vt:lpstr>Case - 6</vt:lpstr>
      <vt:lpstr>Case 6 – Insertion </vt:lpstr>
      <vt:lpstr>Case 6 – Insertion (Visual Representation)</vt:lpstr>
      <vt:lpstr>Case 6 – Searching</vt:lpstr>
      <vt:lpstr>Case 6 – Searching (Visual Representation)</vt:lpstr>
      <vt:lpstr>Case 6 – Theoretical Analysis</vt:lpstr>
      <vt:lpstr>Case 6 – Theoretical Analysis</vt:lpstr>
      <vt:lpstr>Case 6 – Pros and Cons </vt:lpstr>
      <vt:lpstr>Comparison of all 6 cases</vt:lpstr>
      <vt:lpstr>Conventions used</vt:lpstr>
      <vt:lpstr>Theoretical Comparison (as discussed)</vt:lpstr>
      <vt:lpstr>Statistical Data Analysis</vt:lpstr>
      <vt:lpstr>Statistical Data Analysis</vt:lpstr>
      <vt:lpstr>Statistical Data Analysis</vt:lpstr>
      <vt:lpstr>Statistical Data Analysis</vt:lpstr>
      <vt:lpstr>Statistical Data Analysis</vt:lpstr>
      <vt:lpstr>Comparative Analysis of Build Time</vt:lpstr>
      <vt:lpstr>Comparative Analysis of Search Time</vt:lpstr>
      <vt:lpstr>Comparative Analysis of Space Complexity</vt:lpstr>
      <vt:lpstr>Result</vt:lpstr>
      <vt:lpstr>Thank You</vt:lpstr>
    </vt:vector>
  </TitlesOfParts>
  <Company>IIT Guwahati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Search Engine</dc:title>
  <dc:creator>dell</dc:creator>
  <cp:lastModifiedBy>dell</cp:lastModifiedBy>
  <cp:revision>91</cp:revision>
  <dcterms:created xsi:type="dcterms:W3CDTF">2015-04-14T05:34:18Z</dcterms:created>
  <dcterms:modified xsi:type="dcterms:W3CDTF">2015-04-17T10:43:26Z</dcterms:modified>
</cp:coreProperties>
</file>