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69" r:id="rId3"/>
    <p:sldId id="268" r:id="rId4"/>
    <p:sldId id="259" r:id="rId5"/>
    <p:sldId id="260" r:id="rId6"/>
    <p:sldId id="261" r:id="rId7"/>
    <p:sldId id="267" r:id="rId8"/>
    <p:sldId id="262" r:id="rId9"/>
    <p:sldId id="276" r:id="rId10"/>
    <p:sldId id="277" r:id="rId11"/>
    <p:sldId id="278" r:id="rId12"/>
    <p:sldId id="271" r:id="rId13"/>
    <p:sldId id="274" r:id="rId14"/>
    <p:sldId id="263" r:id="rId15"/>
    <p:sldId id="270" r:id="rId16"/>
    <p:sldId id="272" r:id="rId17"/>
    <p:sldId id="27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ANs Introduction" id="{1FA13419-EF15-4485-81FB-B6399A270D51}">
          <p14:sldIdLst>
            <p14:sldId id="257"/>
            <p14:sldId id="269"/>
            <p14:sldId id="268"/>
            <p14:sldId id="259"/>
            <p14:sldId id="260"/>
          </p14:sldIdLst>
        </p14:section>
        <p14:section name="Generartive Adversarial Nets" id="{180C7288-9895-4070-9367-0DDA8FAE9FA6}">
          <p14:sldIdLst>
            <p14:sldId id="261"/>
            <p14:sldId id="267"/>
            <p14:sldId id="262"/>
            <p14:sldId id="276"/>
            <p14:sldId id="277"/>
            <p14:sldId id="278"/>
          </p14:sldIdLst>
        </p14:section>
        <p14:section name="Conclusion" id="{13D64738-9391-4AE5-B6DE-4045F8B8B114}">
          <p14:sldIdLst>
            <p14:sldId id="271"/>
            <p14:sldId id="274"/>
            <p14:sldId id="263"/>
            <p14:sldId id="270"/>
            <p14:sldId id="272"/>
            <p14:sldId id="27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44" autoAdjust="0"/>
  </p:normalViewPr>
  <p:slideViewPr>
    <p:cSldViewPr snapToGrid="0">
      <p:cViewPr varScale="1">
        <p:scale>
          <a:sx n="63" d="100"/>
          <a:sy n="63"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1.xml.rels><?xml version="1.0" encoding="UTF-8" standalone="yes"?>
<Relationships xmlns="http://schemas.openxmlformats.org/package/2006/relationships"><Relationship Id="rId3" Type="http://schemas.openxmlformats.org/officeDocument/2006/relationships/hyperlink" Target="https://github.com/goodfeli/adversarial" TargetMode="External"/><Relationship Id="rId2" Type="http://schemas.openxmlformats.org/officeDocument/2006/relationships/hyperlink" Target="https://papers.nips.cc/paper/2014/hash/5ca3e9b122f61f8f06494c97b1afccf3-Abstract.html" TargetMode="External"/><Relationship Id="rId1" Type="http://schemas.openxmlformats.org/officeDocument/2006/relationships/hyperlink" Target="https://www.youtube.com/watch?v=9JpdAg6uMXs" TargetMode="External"/><Relationship Id="rId5" Type="http://schemas.openxmlformats.org/officeDocument/2006/relationships/hyperlink" Target="https://arxiv.org/pdf/1207.4404.pdf" TargetMode="External"/><Relationship Id="rId4" Type="http://schemas.openxmlformats.org/officeDocument/2006/relationships/hyperlink" Target="https://sebastianraschka.com/Articles/2014_kernel_density_est.html" TargetMode="External"/></Relationships>
</file>

<file path=ppt/diagrams/_rels/drawing11.xml.rels><?xml version="1.0" encoding="UTF-8" standalone="yes"?>
<Relationships xmlns="http://schemas.openxmlformats.org/package/2006/relationships"><Relationship Id="rId3" Type="http://schemas.openxmlformats.org/officeDocument/2006/relationships/hyperlink" Target="https://github.com/goodfeli/adversarial" TargetMode="External"/><Relationship Id="rId2" Type="http://schemas.openxmlformats.org/officeDocument/2006/relationships/hyperlink" Target="https://papers.nips.cc/paper/2014/hash/5ca3e9b122f61f8f06494c97b1afccf3-Abstract.html" TargetMode="External"/><Relationship Id="rId1" Type="http://schemas.openxmlformats.org/officeDocument/2006/relationships/hyperlink" Target="https://www.youtube.com/watch?v=9JpdAg6uMXs" TargetMode="External"/><Relationship Id="rId5" Type="http://schemas.openxmlformats.org/officeDocument/2006/relationships/hyperlink" Target="https://arxiv.org/pdf/1207.4404.pdf" TargetMode="External"/><Relationship Id="rId4" Type="http://schemas.openxmlformats.org/officeDocument/2006/relationships/hyperlink" Target="https://sebastianraschka.com/Articles/2014_kernel_density_est.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4D38A1-536D-4615-9DA3-C607CBB2A03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IN"/>
        </a:p>
      </dgm:t>
    </dgm:pt>
    <dgm:pt modelId="{7EBD238A-D779-42B9-8CE7-179F5FD394CB}">
      <dgm:prSet/>
      <dgm:spPr/>
      <dgm:t>
        <a:bodyPr/>
        <a:lstStyle/>
        <a:p>
          <a:r>
            <a:rPr lang="en-GB"/>
            <a:t>Models that can generate new data instances</a:t>
          </a:r>
          <a:endParaRPr lang="en-IN"/>
        </a:p>
      </dgm:t>
    </dgm:pt>
    <dgm:pt modelId="{2696673C-CD5E-445E-BDB8-FD04DA1000BC}" type="parTrans" cxnId="{CA2D678C-5238-4228-9011-E6D19E324ED9}">
      <dgm:prSet/>
      <dgm:spPr/>
      <dgm:t>
        <a:bodyPr/>
        <a:lstStyle/>
        <a:p>
          <a:endParaRPr lang="en-IN"/>
        </a:p>
      </dgm:t>
    </dgm:pt>
    <dgm:pt modelId="{842EF117-E0F2-4484-8CDA-58C7589530A9}" type="sibTrans" cxnId="{CA2D678C-5238-4228-9011-E6D19E324ED9}">
      <dgm:prSet/>
      <dgm:spPr/>
      <dgm:t>
        <a:bodyPr/>
        <a:lstStyle/>
        <a:p>
          <a:endParaRPr lang="en-IN"/>
        </a:p>
      </dgm:t>
    </dgm:pt>
    <dgm:pt modelId="{A4BB1C0B-5AD7-4BE7-9311-DC1978768FED}">
      <dgm:prSet/>
      <dgm:spPr/>
      <dgm:t>
        <a:bodyPr/>
        <a:lstStyle/>
        <a:p>
          <a:r>
            <a:rPr lang="en-GB"/>
            <a:t>Applications:</a:t>
          </a:r>
          <a:endParaRPr lang="en-IN"/>
        </a:p>
      </dgm:t>
    </dgm:pt>
    <dgm:pt modelId="{75B2D4BD-4855-4B80-BAF9-358980C5308D}" type="parTrans" cxnId="{D29728E5-0EA4-4AED-9FDF-1CF3B3669CAF}">
      <dgm:prSet/>
      <dgm:spPr/>
      <dgm:t>
        <a:bodyPr/>
        <a:lstStyle/>
        <a:p>
          <a:endParaRPr lang="en-IN"/>
        </a:p>
      </dgm:t>
    </dgm:pt>
    <dgm:pt modelId="{267E0CE0-D7FC-4B2A-9926-D49DD1A15D37}" type="sibTrans" cxnId="{D29728E5-0EA4-4AED-9FDF-1CF3B3669CAF}">
      <dgm:prSet/>
      <dgm:spPr/>
      <dgm:t>
        <a:bodyPr/>
        <a:lstStyle/>
        <a:p>
          <a:endParaRPr lang="en-IN"/>
        </a:p>
      </dgm:t>
    </dgm:pt>
    <dgm:pt modelId="{E86396F9-33F1-4B0C-8B0D-8F2947D7F959}">
      <dgm:prSet/>
      <dgm:spPr/>
      <dgm:t>
        <a:bodyPr/>
        <a:lstStyle/>
        <a:p>
          <a:r>
            <a:rPr lang="en-GB"/>
            <a:t>Take a bunch of points and infer a density function that describes probability distribution</a:t>
          </a:r>
          <a:endParaRPr lang="en-IN"/>
        </a:p>
      </dgm:t>
    </dgm:pt>
    <dgm:pt modelId="{D0ED3345-1305-45ED-85E4-14947A8DDDE7}" type="parTrans" cxnId="{8162DB83-9B66-495D-B5E8-72AEE753FAD6}">
      <dgm:prSet/>
      <dgm:spPr/>
      <dgm:t>
        <a:bodyPr/>
        <a:lstStyle/>
        <a:p>
          <a:endParaRPr lang="en-IN"/>
        </a:p>
      </dgm:t>
    </dgm:pt>
    <dgm:pt modelId="{9EC09C11-F89D-47BC-B3CB-2DD769BE439F}" type="sibTrans" cxnId="{8162DB83-9B66-495D-B5E8-72AEE753FAD6}">
      <dgm:prSet/>
      <dgm:spPr/>
      <dgm:t>
        <a:bodyPr/>
        <a:lstStyle/>
        <a:p>
          <a:endParaRPr lang="en-IN"/>
        </a:p>
      </dgm:t>
    </dgm:pt>
    <dgm:pt modelId="{E97C1BF2-ED3C-415D-A67A-814A9E6C6FE9}">
      <dgm:prSet/>
      <dgm:spPr/>
      <dgm:t>
        <a:bodyPr/>
        <a:lstStyle/>
        <a:p>
          <a:r>
            <a:rPr lang="en-GB"/>
            <a:t>Use some training examples to generate more examples from the same distribution</a:t>
          </a:r>
          <a:endParaRPr lang="en-IN"/>
        </a:p>
      </dgm:t>
    </dgm:pt>
    <dgm:pt modelId="{A4870D8C-644D-42FE-8D3C-9433D6B8291D}" type="parTrans" cxnId="{494E5EDC-4E01-46BC-80EE-E74775C0766A}">
      <dgm:prSet/>
      <dgm:spPr/>
      <dgm:t>
        <a:bodyPr/>
        <a:lstStyle/>
        <a:p>
          <a:endParaRPr lang="en-IN"/>
        </a:p>
      </dgm:t>
    </dgm:pt>
    <dgm:pt modelId="{20C41FFF-E12E-43EF-91DF-F2A3E8CB3E87}" type="sibTrans" cxnId="{494E5EDC-4E01-46BC-80EE-E74775C0766A}">
      <dgm:prSet/>
      <dgm:spPr/>
      <dgm:t>
        <a:bodyPr/>
        <a:lstStyle/>
        <a:p>
          <a:endParaRPr lang="en-IN"/>
        </a:p>
      </dgm:t>
    </dgm:pt>
    <dgm:pt modelId="{12DA627F-7D63-464F-8E0F-7A0A9FDFA900}" type="pres">
      <dgm:prSet presAssocID="{A84D38A1-536D-4615-9DA3-C607CBB2A03C}" presName="Name0" presStyleCnt="0">
        <dgm:presLayoutVars>
          <dgm:dir/>
          <dgm:animLvl val="lvl"/>
          <dgm:resizeHandles val="exact"/>
        </dgm:presLayoutVars>
      </dgm:prSet>
      <dgm:spPr/>
    </dgm:pt>
    <dgm:pt modelId="{2648BC01-F7B6-4027-B378-935029719514}" type="pres">
      <dgm:prSet presAssocID="{A4BB1C0B-5AD7-4BE7-9311-DC1978768FED}" presName="boxAndChildren" presStyleCnt="0"/>
      <dgm:spPr/>
    </dgm:pt>
    <dgm:pt modelId="{86B4DF87-9D0E-4B26-8E8A-C02E8C59F6A3}" type="pres">
      <dgm:prSet presAssocID="{A4BB1C0B-5AD7-4BE7-9311-DC1978768FED}" presName="parentTextBox" presStyleLbl="node1" presStyleIdx="0" presStyleCnt="2"/>
      <dgm:spPr/>
    </dgm:pt>
    <dgm:pt modelId="{99479F1E-F230-4757-BDE5-32F3821F4F5D}" type="pres">
      <dgm:prSet presAssocID="{A4BB1C0B-5AD7-4BE7-9311-DC1978768FED}" presName="entireBox" presStyleLbl="node1" presStyleIdx="0" presStyleCnt="2"/>
      <dgm:spPr/>
    </dgm:pt>
    <dgm:pt modelId="{04B65273-66EB-4E5E-949B-96800DC15A94}" type="pres">
      <dgm:prSet presAssocID="{A4BB1C0B-5AD7-4BE7-9311-DC1978768FED}" presName="descendantBox" presStyleCnt="0"/>
      <dgm:spPr/>
    </dgm:pt>
    <dgm:pt modelId="{918B708A-52F6-4EEB-875F-503C6B470D99}" type="pres">
      <dgm:prSet presAssocID="{E86396F9-33F1-4B0C-8B0D-8F2947D7F959}" presName="childTextBox" presStyleLbl="fgAccFollowNode1" presStyleIdx="0" presStyleCnt="2">
        <dgm:presLayoutVars>
          <dgm:bulletEnabled val="1"/>
        </dgm:presLayoutVars>
      </dgm:prSet>
      <dgm:spPr/>
    </dgm:pt>
    <dgm:pt modelId="{F680E033-9629-4F96-931D-566FAB372C43}" type="pres">
      <dgm:prSet presAssocID="{E97C1BF2-ED3C-415D-A67A-814A9E6C6FE9}" presName="childTextBox" presStyleLbl="fgAccFollowNode1" presStyleIdx="1" presStyleCnt="2">
        <dgm:presLayoutVars>
          <dgm:bulletEnabled val="1"/>
        </dgm:presLayoutVars>
      </dgm:prSet>
      <dgm:spPr/>
    </dgm:pt>
    <dgm:pt modelId="{CC78E94D-14BD-4C65-A1DC-4982DEC606DF}" type="pres">
      <dgm:prSet presAssocID="{842EF117-E0F2-4484-8CDA-58C7589530A9}" presName="sp" presStyleCnt="0"/>
      <dgm:spPr/>
    </dgm:pt>
    <dgm:pt modelId="{3454B664-F291-4488-ACAF-757A2B77061F}" type="pres">
      <dgm:prSet presAssocID="{7EBD238A-D779-42B9-8CE7-179F5FD394CB}" presName="arrowAndChildren" presStyleCnt="0"/>
      <dgm:spPr/>
    </dgm:pt>
    <dgm:pt modelId="{9B22A7CD-3792-4AFA-A432-D160408C78C2}" type="pres">
      <dgm:prSet presAssocID="{7EBD238A-D779-42B9-8CE7-179F5FD394CB}" presName="parentTextArrow" presStyleLbl="node1" presStyleIdx="1" presStyleCnt="2" custLinFactNeighborY="-1160"/>
      <dgm:spPr/>
    </dgm:pt>
  </dgm:ptLst>
  <dgm:cxnLst>
    <dgm:cxn modelId="{BD233C03-7957-41F3-BDE1-AFE7DB4E15AB}" type="presOf" srcId="{A84D38A1-536D-4615-9DA3-C607CBB2A03C}" destId="{12DA627F-7D63-464F-8E0F-7A0A9FDFA900}" srcOrd="0" destOrd="0" presId="urn:microsoft.com/office/officeart/2005/8/layout/process4"/>
    <dgm:cxn modelId="{55875F6F-C2A5-4209-8448-0D35071F6D4C}" type="presOf" srcId="{A4BB1C0B-5AD7-4BE7-9311-DC1978768FED}" destId="{99479F1E-F230-4757-BDE5-32F3821F4F5D}" srcOrd="1" destOrd="0" presId="urn:microsoft.com/office/officeart/2005/8/layout/process4"/>
    <dgm:cxn modelId="{8162DB83-9B66-495D-B5E8-72AEE753FAD6}" srcId="{A4BB1C0B-5AD7-4BE7-9311-DC1978768FED}" destId="{E86396F9-33F1-4B0C-8B0D-8F2947D7F959}" srcOrd="0" destOrd="0" parTransId="{D0ED3345-1305-45ED-85E4-14947A8DDDE7}" sibTransId="{9EC09C11-F89D-47BC-B3CB-2DD769BE439F}"/>
    <dgm:cxn modelId="{CA2D678C-5238-4228-9011-E6D19E324ED9}" srcId="{A84D38A1-536D-4615-9DA3-C607CBB2A03C}" destId="{7EBD238A-D779-42B9-8CE7-179F5FD394CB}" srcOrd="0" destOrd="0" parTransId="{2696673C-CD5E-445E-BDB8-FD04DA1000BC}" sibTransId="{842EF117-E0F2-4484-8CDA-58C7589530A9}"/>
    <dgm:cxn modelId="{033BE48F-8763-47BF-AAF7-04BFC890A4F5}" type="presOf" srcId="{A4BB1C0B-5AD7-4BE7-9311-DC1978768FED}" destId="{86B4DF87-9D0E-4B26-8E8A-C02E8C59F6A3}" srcOrd="0" destOrd="0" presId="urn:microsoft.com/office/officeart/2005/8/layout/process4"/>
    <dgm:cxn modelId="{CB65B4CB-4C02-486B-B4D0-1A9C27B239B1}" type="presOf" srcId="{E86396F9-33F1-4B0C-8B0D-8F2947D7F959}" destId="{918B708A-52F6-4EEB-875F-503C6B470D99}" srcOrd="0" destOrd="0" presId="urn:microsoft.com/office/officeart/2005/8/layout/process4"/>
    <dgm:cxn modelId="{494E5EDC-4E01-46BC-80EE-E74775C0766A}" srcId="{A4BB1C0B-5AD7-4BE7-9311-DC1978768FED}" destId="{E97C1BF2-ED3C-415D-A67A-814A9E6C6FE9}" srcOrd="1" destOrd="0" parTransId="{A4870D8C-644D-42FE-8D3C-9433D6B8291D}" sibTransId="{20C41FFF-E12E-43EF-91DF-F2A3E8CB3E87}"/>
    <dgm:cxn modelId="{D29728E5-0EA4-4AED-9FDF-1CF3B3669CAF}" srcId="{A84D38A1-536D-4615-9DA3-C607CBB2A03C}" destId="{A4BB1C0B-5AD7-4BE7-9311-DC1978768FED}" srcOrd="1" destOrd="0" parTransId="{75B2D4BD-4855-4B80-BAF9-358980C5308D}" sibTransId="{267E0CE0-D7FC-4B2A-9926-D49DD1A15D37}"/>
    <dgm:cxn modelId="{0720B7ED-2362-4134-A339-251367708A86}" type="presOf" srcId="{E97C1BF2-ED3C-415D-A67A-814A9E6C6FE9}" destId="{F680E033-9629-4F96-931D-566FAB372C43}" srcOrd="0" destOrd="0" presId="urn:microsoft.com/office/officeart/2005/8/layout/process4"/>
    <dgm:cxn modelId="{49EE2DEF-F05E-41C6-943C-6C75E57281C0}" type="presOf" srcId="{7EBD238A-D779-42B9-8CE7-179F5FD394CB}" destId="{9B22A7CD-3792-4AFA-A432-D160408C78C2}" srcOrd="0" destOrd="0" presId="urn:microsoft.com/office/officeart/2005/8/layout/process4"/>
    <dgm:cxn modelId="{E96D974F-0357-4DF2-9C13-41247E840443}" type="presParOf" srcId="{12DA627F-7D63-464F-8E0F-7A0A9FDFA900}" destId="{2648BC01-F7B6-4027-B378-935029719514}" srcOrd="0" destOrd="0" presId="urn:microsoft.com/office/officeart/2005/8/layout/process4"/>
    <dgm:cxn modelId="{34C784F4-268A-44AE-9EAB-65242CCC48CF}" type="presParOf" srcId="{2648BC01-F7B6-4027-B378-935029719514}" destId="{86B4DF87-9D0E-4B26-8E8A-C02E8C59F6A3}" srcOrd="0" destOrd="0" presId="urn:microsoft.com/office/officeart/2005/8/layout/process4"/>
    <dgm:cxn modelId="{9A89E800-1D49-4168-9DE3-F88761E00E50}" type="presParOf" srcId="{2648BC01-F7B6-4027-B378-935029719514}" destId="{99479F1E-F230-4757-BDE5-32F3821F4F5D}" srcOrd="1" destOrd="0" presId="urn:microsoft.com/office/officeart/2005/8/layout/process4"/>
    <dgm:cxn modelId="{E7B0C833-AE53-4056-8C37-444A7A7E81F0}" type="presParOf" srcId="{2648BC01-F7B6-4027-B378-935029719514}" destId="{04B65273-66EB-4E5E-949B-96800DC15A94}" srcOrd="2" destOrd="0" presId="urn:microsoft.com/office/officeart/2005/8/layout/process4"/>
    <dgm:cxn modelId="{9D5EFF2E-F5C0-41A8-8A7E-96C339891408}" type="presParOf" srcId="{04B65273-66EB-4E5E-949B-96800DC15A94}" destId="{918B708A-52F6-4EEB-875F-503C6B470D99}" srcOrd="0" destOrd="0" presId="urn:microsoft.com/office/officeart/2005/8/layout/process4"/>
    <dgm:cxn modelId="{FC1382E2-CC7D-4AAE-8F95-5FAF960ADE50}" type="presParOf" srcId="{04B65273-66EB-4E5E-949B-96800DC15A94}" destId="{F680E033-9629-4F96-931D-566FAB372C43}" srcOrd="1" destOrd="0" presId="urn:microsoft.com/office/officeart/2005/8/layout/process4"/>
    <dgm:cxn modelId="{617F5BD7-1F43-4338-B194-06FD9D081545}" type="presParOf" srcId="{12DA627F-7D63-464F-8E0F-7A0A9FDFA900}" destId="{CC78E94D-14BD-4C65-A1DC-4982DEC606DF}" srcOrd="1" destOrd="0" presId="urn:microsoft.com/office/officeart/2005/8/layout/process4"/>
    <dgm:cxn modelId="{8141FAC0-1A3E-4D65-B6C8-C9B92E456444}" type="presParOf" srcId="{12DA627F-7D63-464F-8E0F-7A0A9FDFA900}" destId="{3454B664-F291-4488-ACAF-757A2B77061F}" srcOrd="2" destOrd="0" presId="urn:microsoft.com/office/officeart/2005/8/layout/process4"/>
    <dgm:cxn modelId="{870EE2F4-8E48-4373-A530-0435E900B27A}" type="presParOf" srcId="{3454B664-F291-4488-ACAF-757A2B77061F}" destId="{9B22A7CD-3792-4AFA-A432-D160408C78C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ED5313-0028-4E49-939E-A1983A8B399A}"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0C8F615E-FFC5-490A-B118-BEF37DE550B0}">
      <dgm:prSet/>
      <dgm:spPr/>
      <dgm:t>
        <a:bodyPr/>
        <a:lstStyle/>
        <a:p>
          <a:r>
            <a:rPr lang="en-IN"/>
            <a:t>Cannot model discrete data</a:t>
          </a:r>
          <a:endParaRPr lang="en-US"/>
        </a:p>
      </dgm:t>
    </dgm:pt>
    <dgm:pt modelId="{BE16CA62-4013-4FA1-BFF3-EC69D7E27CD8}" type="parTrans" cxnId="{8E4562CA-F01D-4887-849E-831A1007FEE7}">
      <dgm:prSet/>
      <dgm:spPr/>
      <dgm:t>
        <a:bodyPr/>
        <a:lstStyle/>
        <a:p>
          <a:endParaRPr lang="en-US"/>
        </a:p>
      </dgm:t>
    </dgm:pt>
    <dgm:pt modelId="{460D482A-8C89-44A9-9F7E-34A43011B7AF}" type="sibTrans" cxnId="{8E4562CA-F01D-4887-849E-831A1007FEE7}">
      <dgm:prSet/>
      <dgm:spPr/>
      <dgm:t>
        <a:bodyPr/>
        <a:lstStyle/>
        <a:p>
          <a:endParaRPr lang="en-US"/>
        </a:p>
      </dgm:t>
    </dgm:pt>
    <dgm:pt modelId="{8267E6A9-CEBB-4308-B074-CD4DC279BA10}">
      <dgm:prSet/>
      <dgm:spPr/>
      <dgm:t>
        <a:bodyPr/>
        <a:lstStyle/>
        <a:p>
          <a:r>
            <a:rPr lang="en-IN"/>
            <a:t>No method to check if the generated samples are better than other methods.</a:t>
          </a:r>
          <a:endParaRPr lang="en-US"/>
        </a:p>
      </dgm:t>
    </dgm:pt>
    <dgm:pt modelId="{FD20C8B6-21BB-439C-843A-0F0069F3BF0D}" type="parTrans" cxnId="{E8E9D36E-C226-442D-9300-76D1A3A95D44}">
      <dgm:prSet/>
      <dgm:spPr/>
      <dgm:t>
        <a:bodyPr/>
        <a:lstStyle/>
        <a:p>
          <a:endParaRPr lang="en-US"/>
        </a:p>
      </dgm:t>
    </dgm:pt>
    <dgm:pt modelId="{97F30109-E6A1-4C66-9670-7BD10AFE844F}" type="sibTrans" cxnId="{E8E9D36E-C226-442D-9300-76D1A3A95D44}">
      <dgm:prSet/>
      <dgm:spPr/>
      <dgm:t>
        <a:bodyPr/>
        <a:lstStyle/>
        <a:p>
          <a:endParaRPr lang="en-US"/>
        </a:p>
      </dgm:t>
    </dgm:pt>
    <dgm:pt modelId="{A183B8CB-87A4-4403-99EE-01F658ADC414}">
      <dgm:prSet/>
      <dgm:spPr/>
      <dgm:t>
        <a:bodyPr/>
        <a:lstStyle/>
        <a:p>
          <a:r>
            <a:rPr lang="en-IN"/>
            <a:t>Produces higher variance</a:t>
          </a:r>
          <a:endParaRPr lang="en-US"/>
        </a:p>
      </dgm:t>
    </dgm:pt>
    <dgm:pt modelId="{3E63C1E5-9466-4C37-9C5B-876A2EC11620}" type="parTrans" cxnId="{7403B673-BE62-49DC-862A-93A92D72F6F5}">
      <dgm:prSet/>
      <dgm:spPr/>
      <dgm:t>
        <a:bodyPr/>
        <a:lstStyle/>
        <a:p>
          <a:endParaRPr lang="en-US"/>
        </a:p>
      </dgm:t>
    </dgm:pt>
    <dgm:pt modelId="{34693247-6473-463D-8FD0-286FADCE7994}" type="sibTrans" cxnId="{7403B673-BE62-49DC-862A-93A92D72F6F5}">
      <dgm:prSet/>
      <dgm:spPr/>
      <dgm:t>
        <a:bodyPr/>
        <a:lstStyle/>
        <a:p>
          <a:endParaRPr lang="en-US"/>
        </a:p>
      </dgm:t>
    </dgm:pt>
    <dgm:pt modelId="{9C4977E8-F845-4FE9-BA7B-FF3B64520D23}">
      <dgm:prSet/>
      <dgm:spPr/>
      <dgm:t>
        <a:bodyPr/>
        <a:lstStyle/>
        <a:p>
          <a:r>
            <a:rPr lang="en-IN"/>
            <a:t>Does not perform well in high dimensional spaces</a:t>
          </a:r>
          <a:endParaRPr lang="en-US"/>
        </a:p>
      </dgm:t>
    </dgm:pt>
    <dgm:pt modelId="{509A3FC5-DF01-450C-B231-030C6DCD6C6B}" type="parTrans" cxnId="{5BD5249C-FA7B-47AB-94D9-8A29849CB176}">
      <dgm:prSet/>
      <dgm:spPr/>
      <dgm:t>
        <a:bodyPr/>
        <a:lstStyle/>
        <a:p>
          <a:endParaRPr lang="en-US"/>
        </a:p>
      </dgm:t>
    </dgm:pt>
    <dgm:pt modelId="{080EE88F-AE15-495D-A50F-008B718D9979}" type="sibTrans" cxnId="{5BD5249C-FA7B-47AB-94D9-8A29849CB176}">
      <dgm:prSet/>
      <dgm:spPr/>
      <dgm:t>
        <a:bodyPr/>
        <a:lstStyle/>
        <a:p>
          <a:endParaRPr lang="en-US"/>
        </a:p>
      </dgm:t>
    </dgm:pt>
    <dgm:pt modelId="{4A183A7C-0D46-4E85-A1A8-A0A0B4862D22}">
      <dgm:prSet/>
      <dgm:spPr/>
      <dgm:t>
        <a:bodyPr/>
        <a:lstStyle/>
        <a:p>
          <a:r>
            <a:rPr lang="en-IN"/>
            <a:t>There is no explicit representation of  p</a:t>
          </a:r>
          <a:r>
            <a:rPr lang="en-IN" baseline="-25000"/>
            <a:t>g</a:t>
          </a:r>
          <a:r>
            <a:rPr lang="en-IN"/>
            <a:t>(x) – probability distribution of x samples</a:t>
          </a:r>
          <a:endParaRPr lang="en-US"/>
        </a:p>
      </dgm:t>
    </dgm:pt>
    <dgm:pt modelId="{2A867104-D0CC-49C0-BBEF-67907E6A57EC}" type="parTrans" cxnId="{CEEB55D2-8B18-4CB7-8516-BBD7964D1D01}">
      <dgm:prSet/>
      <dgm:spPr/>
      <dgm:t>
        <a:bodyPr/>
        <a:lstStyle/>
        <a:p>
          <a:endParaRPr lang="en-US"/>
        </a:p>
      </dgm:t>
    </dgm:pt>
    <dgm:pt modelId="{888AFFE5-C022-432C-A5CA-60BA213E114A}" type="sibTrans" cxnId="{CEEB55D2-8B18-4CB7-8516-BBD7964D1D01}">
      <dgm:prSet/>
      <dgm:spPr/>
      <dgm:t>
        <a:bodyPr/>
        <a:lstStyle/>
        <a:p>
          <a:endParaRPr lang="en-US"/>
        </a:p>
      </dgm:t>
    </dgm:pt>
    <dgm:pt modelId="{ADEAE106-381B-4E89-885B-34B0C8C59BF6}">
      <dgm:prSet/>
      <dgm:spPr/>
      <dgm:t>
        <a:bodyPr/>
        <a:lstStyle/>
        <a:p>
          <a:r>
            <a:rPr lang="en-IN"/>
            <a:t>D must be synchronized well with G during training</a:t>
          </a:r>
          <a:endParaRPr lang="en-US"/>
        </a:p>
      </dgm:t>
    </dgm:pt>
    <dgm:pt modelId="{B150064C-49F7-41DB-9EFB-AB326367ABDD}" type="parTrans" cxnId="{C3AD59C0-523E-41C4-AF5D-8F379EF68C8E}">
      <dgm:prSet/>
      <dgm:spPr/>
      <dgm:t>
        <a:bodyPr/>
        <a:lstStyle/>
        <a:p>
          <a:endParaRPr lang="en-US"/>
        </a:p>
      </dgm:t>
    </dgm:pt>
    <dgm:pt modelId="{431D4EA0-EA38-4BB7-B855-B3A87850460C}" type="sibTrans" cxnId="{C3AD59C0-523E-41C4-AF5D-8F379EF68C8E}">
      <dgm:prSet/>
      <dgm:spPr/>
      <dgm:t>
        <a:bodyPr/>
        <a:lstStyle/>
        <a:p>
          <a:endParaRPr lang="en-US"/>
        </a:p>
      </dgm:t>
    </dgm:pt>
    <dgm:pt modelId="{25EC1DC6-DC85-4304-880A-DB94BB0CBB43}" type="pres">
      <dgm:prSet presAssocID="{56ED5313-0028-4E49-939E-A1983A8B399A}" presName="linear" presStyleCnt="0">
        <dgm:presLayoutVars>
          <dgm:animLvl val="lvl"/>
          <dgm:resizeHandles val="exact"/>
        </dgm:presLayoutVars>
      </dgm:prSet>
      <dgm:spPr/>
    </dgm:pt>
    <dgm:pt modelId="{087CBE0A-5B21-4476-BBF9-E007F25B9B43}" type="pres">
      <dgm:prSet presAssocID="{0C8F615E-FFC5-490A-B118-BEF37DE550B0}" presName="parentText" presStyleLbl="node1" presStyleIdx="0" presStyleCnt="6">
        <dgm:presLayoutVars>
          <dgm:chMax val="0"/>
          <dgm:bulletEnabled val="1"/>
        </dgm:presLayoutVars>
      </dgm:prSet>
      <dgm:spPr/>
    </dgm:pt>
    <dgm:pt modelId="{DC769E4D-CCDA-4AD9-A719-B1B99CBE80D6}" type="pres">
      <dgm:prSet presAssocID="{460D482A-8C89-44A9-9F7E-34A43011B7AF}" presName="spacer" presStyleCnt="0"/>
      <dgm:spPr/>
    </dgm:pt>
    <dgm:pt modelId="{E45C8DDE-F133-416B-8201-FF348128F681}" type="pres">
      <dgm:prSet presAssocID="{8267E6A9-CEBB-4308-B074-CD4DC279BA10}" presName="parentText" presStyleLbl="node1" presStyleIdx="1" presStyleCnt="6">
        <dgm:presLayoutVars>
          <dgm:chMax val="0"/>
          <dgm:bulletEnabled val="1"/>
        </dgm:presLayoutVars>
      </dgm:prSet>
      <dgm:spPr/>
    </dgm:pt>
    <dgm:pt modelId="{F0844831-59CF-4B0D-AA68-6D3EFBD58FE9}" type="pres">
      <dgm:prSet presAssocID="{97F30109-E6A1-4C66-9670-7BD10AFE844F}" presName="spacer" presStyleCnt="0"/>
      <dgm:spPr/>
    </dgm:pt>
    <dgm:pt modelId="{E9AA27CD-FE56-4532-B8F3-6CA002F837EF}" type="pres">
      <dgm:prSet presAssocID="{A183B8CB-87A4-4403-99EE-01F658ADC414}" presName="parentText" presStyleLbl="node1" presStyleIdx="2" presStyleCnt="6">
        <dgm:presLayoutVars>
          <dgm:chMax val="0"/>
          <dgm:bulletEnabled val="1"/>
        </dgm:presLayoutVars>
      </dgm:prSet>
      <dgm:spPr/>
    </dgm:pt>
    <dgm:pt modelId="{4E6DDB67-E9AD-4AEC-9997-9734396143FD}" type="pres">
      <dgm:prSet presAssocID="{34693247-6473-463D-8FD0-286FADCE7994}" presName="spacer" presStyleCnt="0"/>
      <dgm:spPr/>
    </dgm:pt>
    <dgm:pt modelId="{5DFBF34D-3FD4-4893-977D-DD5D0E5B8FA0}" type="pres">
      <dgm:prSet presAssocID="{9C4977E8-F845-4FE9-BA7B-FF3B64520D23}" presName="parentText" presStyleLbl="node1" presStyleIdx="3" presStyleCnt="6">
        <dgm:presLayoutVars>
          <dgm:chMax val="0"/>
          <dgm:bulletEnabled val="1"/>
        </dgm:presLayoutVars>
      </dgm:prSet>
      <dgm:spPr/>
    </dgm:pt>
    <dgm:pt modelId="{2B1546B6-8A8C-49ED-93C8-5BBF93542A6D}" type="pres">
      <dgm:prSet presAssocID="{080EE88F-AE15-495D-A50F-008B718D9979}" presName="spacer" presStyleCnt="0"/>
      <dgm:spPr/>
    </dgm:pt>
    <dgm:pt modelId="{FB1218FB-D61A-4E95-ACFE-D245EC93D1A4}" type="pres">
      <dgm:prSet presAssocID="{4A183A7C-0D46-4E85-A1A8-A0A0B4862D22}" presName="parentText" presStyleLbl="node1" presStyleIdx="4" presStyleCnt="6">
        <dgm:presLayoutVars>
          <dgm:chMax val="0"/>
          <dgm:bulletEnabled val="1"/>
        </dgm:presLayoutVars>
      </dgm:prSet>
      <dgm:spPr/>
    </dgm:pt>
    <dgm:pt modelId="{CAE5137A-CB68-42D8-9125-E6BD8F4BB8F5}" type="pres">
      <dgm:prSet presAssocID="{888AFFE5-C022-432C-A5CA-60BA213E114A}" presName="spacer" presStyleCnt="0"/>
      <dgm:spPr/>
    </dgm:pt>
    <dgm:pt modelId="{EB7193F0-4168-486D-9E8D-36E76CC71B52}" type="pres">
      <dgm:prSet presAssocID="{ADEAE106-381B-4E89-885B-34B0C8C59BF6}" presName="parentText" presStyleLbl="node1" presStyleIdx="5" presStyleCnt="6">
        <dgm:presLayoutVars>
          <dgm:chMax val="0"/>
          <dgm:bulletEnabled val="1"/>
        </dgm:presLayoutVars>
      </dgm:prSet>
      <dgm:spPr/>
    </dgm:pt>
  </dgm:ptLst>
  <dgm:cxnLst>
    <dgm:cxn modelId="{95A46F07-8468-4F55-92DB-BCAF1DC50146}" type="presOf" srcId="{0C8F615E-FFC5-490A-B118-BEF37DE550B0}" destId="{087CBE0A-5B21-4476-BBF9-E007F25B9B43}" srcOrd="0" destOrd="0" presId="urn:microsoft.com/office/officeart/2005/8/layout/vList2"/>
    <dgm:cxn modelId="{E8E9D36E-C226-442D-9300-76D1A3A95D44}" srcId="{56ED5313-0028-4E49-939E-A1983A8B399A}" destId="{8267E6A9-CEBB-4308-B074-CD4DC279BA10}" srcOrd="1" destOrd="0" parTransId="{FD20C8B6-21BB-439C-843A-0F0069F3BF0D}" sibTransId="{97F30109-E6A1-4C66-9670-7BD10AFE844F}"/>
    <dgm:cxn modelId="{7403B673-BE62-49DC-862A-93A92D72F6F5}" srcId="{56ED5313-0028-4E49-939E-A1983A8B399A}" destId="{A183B8CB-87A4-4403-99EE-01F658ADC414}" srcOrd="2" destOrd="0" parTransId="{3E63C1E5-9466-4C37-9C5B-876A2EC11620}" sibTransId="{34693247-6473-463D-8FD0-286FADCE7994}"/>
    <dgm:cxn modelId="{B6F13F94-54B4-43E0-AFBB-11B93721A9E0}" type="presOf" srcId="{4A183A7C-0D46-4E85-A1A8-A0A0B4862D22}" destId="{FB1218FB-D61A-4E95-ACFE-D245EC93D1A4}" srcOrd="0" destOrd="0" presId="urn:microsoft.com/office/officeart/2005/8/layout/vList2"/>
    <dgm:cxn modelId="{19B32C9A-6BE5-42A6-B6BC-97CFC1F16295}" type="presOf" srcId="{8267E6A9-CEBB-4308-B074-CD4DC279BA10}" destId="{E45C8DDE-F133-416B-8201-FF348128F681}" srcOrd="0" destOrd="0" presId="urn:microsoft.com/office/officeart/2005/8/layout/vList2"/>
    <dgm:cxn modelId="{5BD5249C-FA7B-47AB-94D9-8A29849CB176}" srcId="{56ED5313-0028-4E49-939E-A1983A8B399A}" destId="{9C4977E8-F845-4FE9-BA7B-FF3B64520D23}" srcOrd="3" destOrd="0" parTransId="{509A3FC5-DF01-450C-B231-030C6DCD6C6B}" sibTransId="{080EE88F-AE15-495D-A50F-008B718D9979}"/>
    <dgm:cxn modelId="{EED145AB-B284-432B-B35F-5E7DCFD67FD9}" type="presOf" srcId="{56ED5313-0028-4E49-939E-A1983A8B399A}" destId="{25EC1DC6-DC85-4304-880A-DB94BB0CBB43}" srcOrd="0" destOrd="0" presId="urn:microsoft.com/office/officeart/2005/8/layout/vList2"/>
    <dgm:cxn modelId="{624404BD-9813-44C5-8E6F-6EEE26178763}" type="presOf" srcId="{ADEAE106-381B-4E89-885B-34B0C8C59BF6}" destId="{EB7193F0-4168-486D-9E8D-36E76CC71B52}" srcOrd="0" destOrd="0" presId="urn:microsoft.com/office/officeart/2005/8/layout/vList2"/>
    <dgm:cxn modelId="{C3AD59C0-523E-41C4-AF5D-8F379EF68C8E}" srcId="{56ED5313-0028-4E49-939E-A1983A8B399A}" destId="{ADEAE106-381B-4E89-885B-34B0C8C59BF6}" srcOrd="5" destOrd="0" parTransId="{B150064C-49F7-41DB-9EFB-AB326367ABDD}" sibTransId="{431D4EA0-EA38-4BB7-B855-B3A87850460C}"/>
    <dgm:cxn modelId="{8E4562CA-F01D-4887-849E-831A1007FEE7}" srcId="{56ED5313-0028-4E49-939E-A1983A8B399A}" destId="{0C8F615E-FFC5-490A-B118-BEF37DE550B0}" srcOrd="0" destOrd="0" parTransId="{BE16CA62-4013-4FA1-BFF3-EC69D7E27CD8}" sibTransId="{460D482A-8C89-44A9-9F7E-34A43011B7AF}"/>
    <dgm:cxn modelId="{CEEB55D2-8B18-4CB7-8516-BBD7964D1D01}" srcId="{56ED5313-0028-4E49-939E-A1983A8B399A}" destId="{4A183A7C-0D46-4E85-A1A8-A0A0B4862D22}" srcOrd="4" destOrd="0" parTransId="{2A867104-D0CC-49C0-BBEF-67907E6A57EC}" sibTransId="{888AFFE5-C022-432C-A5CA-60BA213E114A}"/>
    <dgm:cxn modelId="{5BBFB1D4-18BE-422D-8C37-625E8A58EC9A}" type="presOf" srcId="{9C4977E8-F845-4FE9-BA7B-FF3B64520D23}" destId="{5DFBF34D-3FD4-4893-977D-DD5D0E5B8FA0}" srcOrd="0" destOrd="0" presId="urn:microsoft.com/office/officeart/2005/8/layout/vList2"/>
    <dgm:cxn modelId="{533AEEF1-DE67-4C2E-A14D-E317B174D513}" type="presOf" srcId="{A183B8CB-87A4-4403-99EE-01F658ADC414}" destId="{E9AA27CD-FE56-4532-B8F3-6CA002F837EF}" srcOrd="0" destOrd="0" presId="urn:microsoft.com/office/officeart/2005/8/layout/vList2"/>
    <dgm:cxn modelId="{0BCE8349-3068-4EDD-A5DF-A4F24E0940F6}" type="presParOf" srcId="{25EC1DC6-DC85-4304-880A-DB94BB0CBB43}" destId="{087CBE0A-5B21-4476-BBF9-E007F25B9B43}" srcOrd="0" destOrd="0" presId="urn:microsoft.com/office/officeart/2005/8/layout/vList2"/>
    <dgm:cxn modelId="{4F317334-D8D5-4B72-99A0-1D0EB16B88FD}" type="presParOf" srcId="{25EC1DC6-DC85-4304-880A-DB94BB0CBB43}" destId="{DC769E4D-CCDA-4AD9-A719-B1B99CBE80D6}" srcOrd="1" destOrd="0" presId="urn:microsoft.com/office/officeart/2005/8/layout/vList2"/>
    <dgm:cxn modelId="{D1D2C21C-1E8F-4FEA-BF35-5987C2C89ECE}" type="presParOf" srcId="{25EC1DC6-DC85-4304-880A-DB94BB0CBB43}" destId="{E45C8DDE-F133-416B-8201-FF348128F681}" srcOrd="2" destOrd="0" presId="urn:microsoft.com/office/officeart/2005/8/layout/vList2"/>
    <dgm:cxn modelId="{C8C39EFA-716A-4180-B1EB-C3C83B6A749F}" type="presParOf" srcId="{25EC1DC6-DC85-4304-880A-DB94BB0CBB43}" destId="{F0844831-59CF-4B0D-AA68-6D3EFBD58FE9}" srcOrd="3" destOrd="0" presId="urn:microsoft.com/office/officeart/2005/8/layout/vList2"/>
    <dgm:cxn modelId="{E5FFCD2A-1E8C-4E39-AD6D-B82A37BCB8C1}" type="presParOf" srcId="{25EC1DC6-DC85-4304-880A-DB94BB0CBB43}" destId="{E9AA27CD-FE56-4532-B8F3-6CA002F837EF}" srcOrd="4" destOrd="0" presId="urn:microsoft.com/office/officeart/2005/8/layout/vList2"/>
    <dgm:cxn modelId="{F2EF2E4C-753E-445A-B2F4-B2AC21AEA3F4}" type="presParOf" srcId="{25EC1DC6-DC85-4304-880A-DB94BB0CBB43}" destId="{4E6DDB67-E9AD-4AEC-9997-9734396143FD}" srcOrd="5" destOrd="0" presId="urn:microsoft.com/office/officeart/2005/8/layout/vList2"/>
    <dgm:cxn modelId="{03E94612-3E27-4A8D-B0F4-C547A925D47C}" type="presParOf" srcId="{25EC1DC6-DC85-4304-880A-DB94BB0CBB43}" destId="{5DFBF34D-3FD4-4893-977D-DD5D0E5B8FA0}" srcOrd="6" destOrd="0" presId="urn:microsoft.com/office/officeart/2005/8/layout/vList2"/>
    <dgm:cxn modelId="{004D67EF-63C1-4E9F-8136-0AF344997090}" type="presParOf" srcId="{25EC1DC6-DC85-4304-880A-DB94BB0CBB43}" destId="{2B1546B6-8A8C-49ED-93C8-5BBF93542A6D}" srcOrd="7" destOrd="0" presId="urn:microsoft.com/office/officeart/2005/8/layout/vList2"/>
    <dgm:cxn modelId="{963A1402-4CD8-46D7-900B-D58C94F72D23}" type="presParOf" srcId="{25EC1DC6-DC85-4304-880A-DB94BB0CBB43}" destId="{FB1218FB-D61A-4E95-ACFE-D245EC93D1A4}" srcOrd="8" destOrd="0" presId="urn:microsoft.com/office/officeart/2005/8/layout/vList2"/>
    <dgm:cxn modelId="{6B7ECFF3-7DA9-4339-8A24-C5507832B270}" type="presParOf" srcId="{25EC1DC6-DC85-4304-880A-DB94BB0CBB43}" destId="{CAE5137A-CB68-42D8-9125-E6BD8F4BB8F5}" srcOrd="9" destOrd="0" presId="urn:microsoft.com/office/officeart/2005/8/layout/vList2"/>
    <dgm:cxn modelId="{019D4422-4564-4376-9794-8FDD8FB79598}" type="presParOf" srcId="{25EC1DC6-DC85-4304-880A-DB94BB0CBB43}" destId="{EB7193F0-4168-486D-9E8D-36E76CC71B52}"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CC6F61-61B8-446D-BF1B-F7FA6E0652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8F5C9CA-7557-47D6-8521-72A7706D3968}">
      <dgm:prSet/>
      <dgm:spPr/>
      <dgm:t>
        <a:bodyPr/>
        <a:lstStyle/>
        <a:p>
          <a:r>
            <a:rPr lang="en-GB"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Introduction to GANs - Ian Goodfellow – </a:t>
          </a:r>
          <a:r>
            <a:rPr lang="en-GB" baseline="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OpenAI</a:t>
          </a:r>
          <a:endParaRPr lang="en-IN" baseline="0" dirty="0">
            <a:solidFill>
              <a:schemeClr val="tx1"/>
            </a:solidFill>
          </a:endParaRPr>
        </a:p>
      </dgm:t>
    </dgm:pt>
    <dgm:pt modelId="{88FC95A2-0CCB-4AC5-8339-F827DCD605A5}" type="parTrans" cxnId="{21BCE0EA-4C66-43F7-9F51-451E11F736C9}">
      <dgm:prSet/>
      <dgm:spPr/>
      <dgm:t>
        <a:bodyPr/>
        <a:lstStyle/>
        <a:p>
          <a:endParaRPr lang="en-IN"/>
        </a:p>
      </dgm:t>
    </dgm:pt>
    <dgm:pt modelId="{BB2540BA-C16F-48F0-96ED-C11561A77F36}" type="sibTrans" cxnId="{21BCE0EA-4C66-43F7-9F51-451E11F736C9}">
      <dgm:prSet/>
      <dgm:spPr/>
      <dgm:t>
        <a:bodyPr/>
        <a:lstStyle/>
        <a:p>
          <a:endParaRPr lang="en-IN"/>
        </a:p>
      </dgm:t>
    </dgm:pt>
    <dgm:pt modelId="{B8ED9980-012E-4AF5-A256-7ACBB6F16DB7}">
      <dgm:prSet/>
      <dgm:spPr/>
      <dgm:t>
        <a:bodyPr/>
        <a:lstStyle/>
        <a:p>
          <a:r>
            <a:rPr lang="en-GB"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Generative </a:t>
          </a:r>
          <a:r>
            <a:rPr lang="en-GB"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Adversarial</a:t>
          </a:r>
          <a:r>
            <a:rPr lang="en-GB"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 Nets Research paper</a:t>
          </a:r>
          <a:endParaRPr lang="en-IN" dirty="0">
            <a:solidFill>
              <a:schemeClr val="tx1"/>
            </a:solidFill>
          </a:endParaRPr>
        </a:p>
      </dgm:t>
    </dgm:pt>
    <dgm:pt modelId="{5B2BCFA1-76F1-4C88-B464-A87F37FD5A1F}" type="parTrans" cxnId="{317162C4-BE09-4623-9A83-23180FEA8E3B}">
      <dgm:prSet/>
      <dgm:spPr/>
      <dgm:t>
        <a:bodyPr/>
        <a:lstStyle/>
        <a:p>
          <a:endParaRPr lang="en-IN"/>
        </a:p>
      </dgm:t>
    </dgm:pt>
    <dgm:pt modelId="{0EDF3ACE-282F-4DE9-9648-AD42B0744A41}" type="sibTrans" cxnId="{317162C4-BE09-4623-9A83-23180FEA8E3B}">
      <dgm:prSet/>
      <dgm:spPr/>
      <dgm:t>
        <a:bodyPr/>
        <a:lstStyle/>
        <a:p>
          <a:endParaRPr lang="en-IN"/>
        </a:p>
      </dgm:t>
    </dgm:pt>
    <dgm:pt modelId="{461F0E56-7BE2-467F-AD9D-F27AAC8B4A2B}">
      <dgm:prSet/>
      <dgm:spPr/>
      <dgm:t>
        <a:bodyPr/>
        <a:lstStyle/>
        <a:p>
          <a:r>
            <a:rPr lang="en-IN"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Ian Goodfellow - GANs – </a:t>
          </a:r>
          <a:r>
            <a:rPr lang="en-IN" dirty="0" err="1">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Github</a:t>
          </a:r>
          <a:endParaRPr lang="en-IN" dirty="0">
            <a:solidFill>
              <a:schemeClr val="tx1"/>
            </a:solidFill>
          </a:endParaRPr>
        </a:p>
      </dgm:t>
    </dgm:pt>
    <dgm:pt modelId="{E9AE10E3-DFE3-49F2-99D3-C51A87DF184D}" type="parTrans" cxnId="{FF557392-B921-494B-9D0E-0C0572FF88AF}">
      <dgm:prSet/>
      <dgm:spPr/>
      <dgm:t>
        <a:bodyPr/>
        <a:lstStyle/>
        <a:p>
          <a:endParaRPr lang="en-IN"/>
        </a:p>
      </dgm:t>
    </dgm:pt>
    <dgm:pt modelId="{AB9A1020-4FC3-45EE-A0E9-662FEFC003E9}" type="sibTrans" cxnId="{FF557392-B921-494B-9D0E-0C0572FF88AF}">
      <dgm:prSet/>
      <dgm:spPr/>
      <dgm:t>
        <a:bodyPr/>
        <a:lstStyle/>
        <a:p>
          <a:endParaRPr lang="en-IN"/>
        </a:p>
      </dgm:t>
    </dgm:pt>
    <dgm:pt modelId="{6E4C8794-8A86-4B6D-97E2-D897F1464E3A}">
      <dgm:prSet/>
      <dgm:spPr/>
      <dgm:t>
        <a:bodyPr/>
        <a:lstStyle/>
        <a:p>
          <a:r>
            <a:rPr lang="en-GB" dirty="0" err="1">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Parzen</a:t>
          </a:r>
          <a:r>
            <a:rPr lang="en-GB"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 window explanation reference link</a:t>
          </a:r>
          <a:endParaRPr lang="en-IN" dirty="0">
            <a:solidFill>
              <a:schemeClr val="tx1"/>
            </a:solidFill>
          </a:endParaRPr>
        </a:p>
      </dgm:t>
    </dgm:pt>
    <dgm:pt modelId="{B17E2D20-E2CA-408D-BE6F-E58A91B54B16}" type="parTrans" cxnId="{64B23327-340C-40EF-A6DB-8C7D23C5FD93}">
      <dgm:prSet/>
      <dgm:spPr/>
      <dgm:t>
        <a:bodyPr/>
        <a:lstStyle/>
        <a:p>
          <a:endParaRPr lang="en-IN"/>
        </a:p>
      </dgm:t>
    </dgm:pt>
    <dgm:pt modelId="{5939637B-BFE0-460F-B76B-F8A96DAC3E98}" type="sibTrans" cxnId="{64B23327-340C-40EF-A6DB-8C7D23C5FD93}">
      <dgm:prSet/>
      <dgm:spPr/>
      <dgm:t>
        <a:bodyPr/>
        <a:lstStyle/>
        <a:p>
          <a:endParaRPr lang="en-IN"/>
        </a:p>
      </dgm:t>
    </dgm:pt>
    <dgm:pt modelId="{62E52519-0F04-4EFE-A2B0-88F94E7FBE86}">
      <dgm:prSet/>
      <dgm:spPr/>
      <dgm:t>
        <a:bodyPr/>
        <a:lstStyle/>
        <a:p>
          <a:r>
            <a:rPr lang="en-GB"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Better Mixing via Deep Representations - Reference Paper</a:t>
          </a:r>
          <a:endParaRPr lang="en-IN" dirty="0">
            <a:solidFill>
              <a:schemeClr val="tx1"/>
            </a:solidFill>
          </a:endParaRPr>
        </a:p>
      </dgm:t>
    </dgm:pt>
    <dgm:pt modelId="{FB6A5C1F-7237-4C12-86C9-FE53FD23486C}" type="parTrans" cxnId="{0C39E22C-228F-439A-82E4-5FBC58553FEA}">
      <dgm:prSet/>
      <dgm:spPr/>
      <dgm:t>
        <a:bodyPr/>
        <a:lstStyle/>
        <a:p>
          <a:endParaRPr lang="en-IN"/>
        </a:p>
      </dgm:t>
    </dgm:pt>
    <dgm:pt modelId="{C6CEE072-D5D4-4A7D-8C65-A23332CD3FF4}" type="sibTrans" cxnId="{0C39E22C-228F-439A-82E4-5FBC58553FEA}">
      <dgm:prSet/>
      <dgm:spPr/>
      <dgm:t>
        <a:bodyPr/>
        <a:lstStyle/>
        <a:p>
          <a:endParaRPr lang="en-IN"/>
        </a:p>
      </dgm:t>
    </dgm:pt>
    <dgm:pt modelId="{88D6B7FE-EAD1-4D80-AD65-3076C8BB711A}" type="pres">
      <dgm:prSet presAssocID="{D5CC6F61-61B8-446D-BF1B-F7FA6E06520F}" presName="linear" presStyleCnt="0">
        <dgm:presLayoutVars>
          <dgm:animLvl val="lvl"/>
          <dgm:resizeHandles val="exact"/>
        </dgm:presLayoutVars>
      </dgm:prSet>
      <dgm:spPr/>
    </dgm:pt>
    <dgm:pt modelId="{61B77267-DD37-4E24-AE77-26330A4C0DBD}" type="pres">
      <dgm:prSet presAssocID="{68F5C9CA-7557-47D6-8521-72A7706D3968}" presName="parentText" presStyleLbl="node1" presStyleIdx="0" presStyleCnt="5" custLinFactNeighborX="0" custLinFactNeighborY="-469">
        <dgm:presLayoutVars>
          <dgm:chMax val="0"/>
          <dgm:bulletEnabled val="1"/>
        </dgm:presLayoutVars>
      </dgm:prSet>
      <dgm:spPr/>
    </dgm:pt>
    <dgm:pt modelId="{171E2F05-A6F8-4CA8-9E19-E5AC7E842730}" type="pres">
      <dgm:prSet presAssocID="{BB2540BA-C16F-48F0-96ED-C11561A77F36}" presName="spacer" presStyleCnt="0"/>
      <dgm:spPr/>
    </dgm:pt>
    <dgm:pt modelId="{7A059B09-DF8E-4230-8803-BEB5201EDD40}" type="pres">
      <dgm:prSet presAssocID="{B8ED9980-012E-4AF5-A256-7ACBB6F16DB7}" presName="parentText" presStyleLbl="node1" presStyleIdx="1" presStyleCnt="5">
        <dgm:presLayoutVars>
          <dgm:chMax val="0"/>
          <dgm:bulletEnabled val="1"/>
        </dgm:presLayoutVars>
      </dgm:prSet>
      <dgm:spPr/>
    </dgm:pt>
    <dgm:pt modelId="{45E345E4-35A6-4989-9C23-CE05970C62C0}" type="pres">
      <dgm:prSet presAssocID="{0EDF3ACE-282F-4DE9-9648-AD42B0744A41}" presName="spacer" presStyleCnt="0"/>
      <dgm:spPr/>
    </dgm:pt>
    <dgm:pt modelId="{988EAB42-24AB-4130-A096-9562E6F0C376}" type="pres">
      <dgm:prSet presAssocID="{461F0E56-7BE2-467F-AD9D-F27AAC8B4A2B}" presName="parentText" presStyleLbl="node1" presStyleIdx="2" presStyleCnt="5">
        <dgm:presLayoutVars>
          <dgm:chMax val="0"/>
          <dgm:bulletEnabled val="1"/>
        </dgm:presLayoutVars>
      </dgm:prSet>
      <dgm:spPr/>
    </dgm:pt>
    <dgm:pt modelId="{3EA23D92-4237-4FF3-AEF9-5C3C5EA8CEE8}" type="pres">
      <dgm:prSet presAssocID="{AB9A1020-4FC3-45EE-A0E9-662FEFC003E9}" presName="spacer" presStyleCnt="0"/>
      <dgm:spPr/>
    </dgm:pt>
    <dgm:pt modelId="{EEA28496-E7CE-4C09-B788-3C3FFDEAAC8B}" type="pres">
      <dgm:prSet presAssocID="{6E4C8794-8A86-4B6D-97E2-D897F1464E3A}" presName="parentText" presStyleLbl="node1" presStyleIdx="3" presStyleCnt="5">
        <dgm:presLayoutVars>
          <dgm:chMax val="0"/>
          <dgm:bulletEnabled val="1"/>
        </dgm:presLayoutVars>
      </dgm:prSet>
      <dgm:spPr/>
    </dgm:pt>
    <dgm:pt modelId="{87AD26C9-4037-4D70-AD4B-4FB7B6B9735D}" type="pres">
      <dgm:prSet presAssocID="{5939637B-BFE0-460F-B76B-F8A96DAC3E98}" presName="spacer" presStyleCnt="0"/>
      <dgm:spPr/>
    </dgm:pt>
    <dgm:pt modelId="{FFA14516-950C-4589-83EC-AD9CDBC3AC39}" type="pres">
      <dgm:prSet presAssocID="{62E52519-0F04-4EFE-A2B0-88F94E7FBE86}" presName="parentText" presStyleLbl="node1" presStyleIdx="4" presStyleCnt="5">
        <dgm:presLayoutVars>
          <dgm:chMax val="0"/>
          <dgm:bulletEnabled val="1"/>
        </dgm:presLayoutVars>
      </dgm:prSet>
      <dgm:spPr/>
    </dgm:pt>
  </dgm:ptLst>
  <dgm:cxnLst>
    <dgm:cxn modelId="{64B23327-340C-40EF-A6DB-8C7D23C5FD93}" srcId="{D5CC6F61-61B8-446D-BF1B-F7FA6E06520F}" destId="{6E4C8794-8A86-4B6D-97E2-D897F1464E3A}" srcOrd="3" destOrd="0" parTransId="{B17E2D20-E2CA-408D-BE6F-E58A91B54B16}" sibTransId="{5939637B-BFE0-460F-B76B-F8A96DAC3E98}"/>
    <dgm:cxn modelId="{0C39E22C-228F-439A-82E4-5FBC58553FEA}" srcId="{D5CC6F61-61B8-446D-BF1B-F7FA6E06520F}" destId="{62E52519-0F04-4EFE-A2B0-88F94E7FBE86}" srcOrd="4" destOrd="0" parTransId="{FB6A5C1F-7237-4C12-86C9-FE53FD23486C}" sibTransId="{C6CEE072-D5D4-4A7D-8C65-A23332CD3FF4}"/>
    <dgm:cxn modelId="{4C19383D-6AFC-46EC-A182-3DB114B7D3E4}" type="presOf" srcId="{D5CC6F61-61B8-446D-BF1B-F7FA6E06520F}" destId="{88D6B7FE-EAD1-4D80-AD65-3076C8BB711A}" srcOrd="0" destOrd="0" presId="urn:microsoft.com/office/officeart/2005/8/layout/vList2"/>
    <dgm:cxn modelId="{537BFB3D-15E7-416E-83B2-F3B0733FD40D}" type="presOf" srcId="{461F0E56-7BE2-467F-AD9D-F27AAC8B4A2B}" destId="{988EAB42-24AB-4130-A096-9562E6F0C376}" srcOrd="0" destOrd="0" presId="urn:microsoft.com/office/officeart/2005/8/layout/vList2"/>
    <dgm:cxn modelId="{18ACB33E-160E-4A3B-BB38-0CF358B25AD3}" type="presOf" srcId="{B8ED9980-012E-4AF5-A256-7ACBB6F16DB7}" destId="{7A059B09-DF8E-4230-8803-BEB5201EDD40}" srcOrd="0" destOrd="0" presId="urn:microsoft.com/office/officeart/2005/8/layout/vList2"/>
    <dgm:cxn modelId="{E07FF249-8498-46D7-916C-14C07DAC23BA}" type="presOf" srcId="{68F5C9CA-7557-47D6-8521-72A7706D3968}" destId="{61B77267-DD37-4E24-AE77-26330A4C0DBD}" srcOrd="0" destOrd="0" presId="urn:microsoft.com/office/officeart/2005/8/layout/vList2"/>
    <dgm:cxn modelId="{4A8A0E89-F2FE-4028-A381-DA078E1FA2FC}" type="presOf" srcId="{62E52519-0F04-4EFE-A2B0-88F94E7FBE86}" destId="{FFA14516-950C-4589-83EC-AD9CDBC3AC39}" srcOrd="0" destOrd="0" presId="urn:microsoft.com/office/officeart/2005/8/layout/vList2"/>
    <dgm:cxn modelId="{FF557392-B921-494B-9D0E-0C0572FF88AF}" srcId="{D5CC6F61-61B8-446D-BF1B-F7FA6E06520F}" destId="{461F0E56-7BE2-467F-AD9D-F27AAC8B4A2B}" srcOrd="2" destOrd="0" parTransId="{E9AE10E3-DFE3-49F2-99D3-C51A87DF184D}" sibTransId="{AB9A1020-4FC3-45EE-A0E9-662FEFC003E9}"/>
    <dgm:cxn modelId="{9FBD34AA-7FF2-4057-910D-380CFDA4B027}" type="presOf" srcId="{6E4C8794-8A86-4B6D-97E2-D897F1464E3A}" destId="{EEA28496-E7CE-4C09-B788-3C3FFDEAAC8B}" srcOrd="0" destOrd="0" presId="urn:microsoft.com/office/officeart/2005/8/layout/vList2"/>
    <dgm:cxn modelId="{317162C4-BE09-4623-9A83-23180FEA8E3B}" srcId="{D5CC6F61-61B8-446D-BF1B-F7FA6E06520F}" destId="{B8ED9980-012E-4AF5-A256-7ACBB6F16DB7}" srcOrd="1" destOrd="0" parTransId="{5B2BCFA1-76F1-4C88-B464-A87F37FD5A1F}" sibTransId="{0EDF3ACE-282F-4DE9-9648-AD42B0744A41}"/>
    <dgm:cxn modelId="{21BCE0EA-4C66-43F7-9F51-451E11F736C9}" srcId="{D5CC6F61-61B8-446D-BF1B-F7FA6E06520F}" destId="{68F5C9CA-7557-47D6-8521-72A7706D3968}" srcOrd="0" destOrd="0" parTransId="{88FC95A2-0CCB-4AC5-8339-F827DCD605A5}" sibTransId="{BB2540BA-C16F-48F0-96ED-C11561A77F36}"/>
    <dgm:cxn modelId="{7002BCF0-20F2-4B4A-BFB7-E832E3FE0A94}" type="presParOf" srcId="{88D6B7FE-EAD1-4D80-AD65-3076C8BB711A}" destId="{61B77267-DD37-4E24-AE77-26330A4C0DBD}" srcOrd="0" destOrd="0" presId="urn:microsoft.com/office/officeart/2005/8/layout/vList2"/>
    <dgm:cxn modelId="{A87DC8A8-8975-4F5F-87B8-3E88A397A0EA}" type="presParOf" srcId="{88D6B7FE-EAD1-4D80-AD65-3076C8BB711A}" destId="{171E2F05-A6F8-4CA8-9E19-E5AC7E842730}" srcOrd="1" destOrd="0" presId="urn:microsoft.com/office/officeart/2005/8/layout/vList2"/>
    <dgm:cxn modelId="{D438E5AC-F480-45E6-A996-53CBF84F7DD9}" type="presParOf" srcId="{88D6B7FE-EAD1-4D80-AD65-3076C8BB711A}" destId="{7A059B09-DF8E-4230-8803-BEB5201EDD40}" srcOrd="2" destOrd="0" presId="urn:microsoft.com/office/officeart/2005/8/layout/vList2"/>
    <dgm:cxn modelId="{8F297D57-5F19-42D5-8FB5-83BFEC499674}" type="presParOf" srcId="{88D6B7FE-EAD1-4D80-AD65-3076C8BB711A}" destId="{45E345E4-35A6-4989-9C23-CE05970C62C0}" srcOrd="3" destOrd="0" presId="urn:microsoft.com/office/officeart/2005/8/layout/vList2"/>
    <dgm:cxn modelId="{4FE3D26C-EFAB-4F68-B03B-59851B07569F}" type="presParOf" srcId="{88D6B7FE-EAD1-4D80-AD65-3076C8BB711A}" destId="{988EAB42-24AB-4130-A096-9562E6F0C376}" srcOrd="4" destOrd="0" presId="urn:microsoft.com/office/officeart/2005/8/layout/vList2"/>
    <dgm:cxn modelId="{37901DA6-5552-4B44-BD80-F9A8EE1C19C9}" type="presParOf" srcId="{88D6B7FE-EAD1-4D80-AD65-3076C8BB711A}" destId="{3EA23D92-4237-4FF3-AEF9-5C3C5EA8CEE8}" srcOrd="5" destOrd="0" presId="urn:microsoft.com/office/officeart/2005/8/layout/vList2"/>
    <dgm:cxn modelId="{C069B441-A0C8-4BF9-85ED-154D8ABE5B97}" type="presParOf" srcId="{88D6B7FE-EAD1-4D80-AD65-3076C8BB711A}" destId="{EEA28496-E7CE-4C09-B788-3C3FFDEAAC8B}" srcOrd="6" destOrd="0" presId="urn:microsoft.com/office/officeart/2005/8/layout/vList2"/>
    <dgm:cxn modelId="{D0836426-FD03-45AE-A14F-76E673B82584}" type="presParOf" srcId="{88D6B7FE-EAD1-4D80-AD65-3076C8BB711A}" destId="{87AD26C9-4037-4D70-AD4B-4FB7B6B9735D}" srcOrd="7" destOrd="0" presId="urn:microsoft.com/office/officeart/2005/8/layout/vList2"/>
    <dgm:cxn modelId="{FC3AABE8-809F-4F2F-AE93-E5F3985205F1}" type="presParOf" srcId="{88D6B7FE-EAD1-4D80-AD65-3076C8BB711A}" destId="{FFA14516-950C-4589-83EC-AD9CDBC3AC3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ECF67-0B51-471E-A16C-EF781AD4CF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3A88E4E-9B45-401E-8288-F87715D4E184}">
      <dgm:prSet/>
      <dgm:spPr/>
      <dgm:t>
        <a:bodyPr/>
        <a:lstStyle/>
        <a:p>
          <a:r>
            <a:rPr lang="en-IN"/>
            <a:t>Taking sketches and turning them into photos</a:t>
          </a:r>
        </a:p>
      </dgm:t>
    </dgm:pt>
    <dgm:pt modelId="{C2D8AA7E-6E9D-4E94-A27D-B06BCE132F13}" type="parTrans" cxnId="{C2CE06A3-8ECC-403B-81CA-F0A824A09F13}">
      <dgm:prSet/>
      <dgm:spPr/>
      <dgm:t>
        <a:bodyPr/>
        <a:lstStyle/>
        <a:p>
          <a:endParaRPr lang="en-IN"/>
        </a:p>
      </dgm:t>
    </dgm:pt>
    <dgm:pt modelId="{54667B9C-7A8F-4BBE-87BA-207F20719783}" type="sibTrans" cxnId="{C2CE06A3-8ECC-403B-81CA-F0A824A09F13}">
      <dgm:prSet/>
      <dgm:spPr/>
      <dgm:t>
        <a:bodyPr/>
        <a:lstStyle/>
        <a:p>
          <a:endParaRPr lang="en-IN"/>
        </a:p>
      </dgm:t>
    </dgm:pt>
    <dgm:pt modelId="{F1FBD235-23F7-4DBA-B20D-9CB5583D737E}">
      <dgm:prSet/>
      <dgm:spPr/>
      <dgm:t>
        <a:bodyPr/>
        <a:lstStyle/>
        <a:p>
          <a:r>
            <a:rPr lang="en-IN"/>
            <a:t>Ability to handle missing data</a:t>
          </a:r>
        </a:p>
      </dgm:t>
    </dgm:pt>
    <dgm:pt modelId="{FCD0964B-7CBD-4345-ABD0-20DF4633A319}" type="parTrans" cxnId="{D738A71E-1517-480E-9A02-6757CF0037AB}">
      <dgm:prSet/>
      <dgm:spPr/>
      <dgm:t>
        <a:bodyPr/>
        <a:lstStyle/>
        <a:p>
          <a:endParaRPr lang="en-IN"/>
        </a:p>
      </dgm:t>
    </dgm:pt>
    <dgm:pt modelId="{88BDB456-C6CF-4C9E-9A7C-7730BC75C127}" type="sibTrans" cxnId="{D738A71E-1517-480E-9A02-6757CF0037AB}">
      <dgm:prSet/>
      <dgm:spPr/>
      <dgm:t>
        <a:bodyPr/>
        <a:lstStyle/>
        <a:p>
          <a:endParaRPr lang="en-IN"/>
        </a:p>
      </dgm:t>
    </dgm:pt>
    <dgm:pt modelId="{94B10B87-9948-4336-93FC-5C3E45063EE0}">
      <dgm:prSet/>
      <dgm:spPr/>
      <dgm:t>
        <a:bodyPr/>
        <a:lstStyle/>
        <a:p>
          <a:r>
            <a:rPr lang="en-IN"/>
            <a:t>Multi-nodal operations</a:t>
          </a:r>
        </a:p>
      </dgm:t>
    </dgm:pt>
    <dgm:pt modelId="{077BA9D7-2BD7-48CF-9727-1A0B9C314BBF}" type="parTrans" cxnId="{CD1CD0B9-7E26-420C-B815-08120131162F}">
      <dgm:prSet/>
      <dgm:spPr/>
      <dgm:t>
        <a:bodyPr/>
        <a:lstStyle/>
        <a:p>
          <a:endParaRPr lang="en-IN"/>
        </a:p>
      </dgm:t>
    </dgm:pt>
    <dgm:pt modelId="{2FCD4E99-6F60-4315-AD4E-196C2F8C73C8}" type="sibTrans" cxnId="{CD1CD0B9-7E26-420C-B815-08120131162F}">
      <dgm:prSet/>
      <dgm:spPr/>
      <dgm:t>
        <a:bodyPr/>
        <a:lstStyle/>
        <a:p>
          <a:endParaRPr lang="en-IN"/>
        </a:p>
      </dgm:t>
    </dgm:pt>
    <dgm:pt modelId="{09FE6DA0-4BB6-4ABE-A56A-9A08797DCB3C}">
      <dgm:prSet/>
      <dgm:spPr/>
      <dgm:t>
        <a:bodyPr/>
        <a:lstStyle/>
        <a:p>
          <a:r>
            <a:rPr lang="en-IN"/>
            <a:t>Simulate possible futures</a:t>
          </a:r>
        </a:p>
      </dgm:t>
    </dgm:pt>
    <dgm:pt modelId="{696C3F4B-7557-42A7-89B2-EF9ACA25A36C}" type="parTrans" cxnId="{1248F480-B47C-4DBA-8978-DDB99DDA18E8}">
      <dgm:prSet/>
      <dgm:spPr/>
      <dgm:t>
        <a:bodyPr/>
        <a:lstStyle/>
        <a:p>
          <a:endParaRPr lang="en-IN"/>
        </a:p>
      </dgm:t>
    </dgm:pt>
    <dgm:pt modelId="{6F295A99-FF30-4697-BFD4-44278291ED78}" type="sibTrans" cxnId="{1248F480-B47C-4DBA-8978-DDB99DDA18E8}">
      <dgm:prSet/>
      <dgm:spPr/>
      <dgm:t>
        <a:bodyPr/>
        <a:lstStyle/>
        <a:p>
          <a:endParaRPr lang="en-IN"/>
        </a:p>
      </dgm:t>
    </dgm:pt>
    <dgm:pt modelId="{2DDB4DB7-BD35-4185-A945-FC4E3667852B}" type="pres">
      <dgm:prSet presAssocID="{BF2ECF67-0B51-471E-A16C-EF781AD4CF0F}" presName="linear" presStyleCnt="0">
        <dgm:presLayoutVars>
          <dgm:animLvl val="lvl"/>
          <dgm:resizeHandles val="exact"/>
        </dgm:presLayoutVars>
      </dgm:prSet>
      <dgm:spPr/>
    </dgm:pt>
    <dgm:pt modelId="{AE1D3C12-21B5-4CE0-B680-398EFA4C3837}" type="pres">
      <dgm:prSet presAssocID="{E3A88E4E-9B45-401E-8288-F87715D4E184}" presName="parentText" presStyleLbl="node1" presStyleIdx="0" presStyleCnt="4">
        <dgm:presLayoutVars>
          <dgm:chMax val="0"/>
          <dgm:bulletEnabled val="1"/>
        </dgm:presLayoutVars>
      </dgm:prSet>
      <dgm:spPr/>
    </dgm:pt>
    <dgm:pt modelId="{81AB75BE-C144-4AD0-B287-662E9153839D}" type="pres">
      <dgm:prSet presAssocID="{54667B9C-7A8F-4BBE-87BA-207F20719783}" presName="spacer" presStyleCnt="0"/>
      <dgm:spPr/>
    </dgm:pt>
    <dgm:pt modelId="{E2E829E7-11A0-4B69-8427-21289FA09A87}" type="pres">
      <dgm:prSet presAssocID="{F1FBD235-23F7-4DBA-B20D-9CB5583D737E}" presName="parentText" presStyleLbl="node1" presStyleIdx="1" presStyleCnt="4">
        <dgm:presLayoutVars>
          <dgm:chMax val="0"/>
          <dgm:bulletEnabled val="1"/>
        </dgm:presLayoutVars>
      </dgm:prSet>
      <dgm:spPr/>
    </dgm:pt>
    <dgm:pt modelId="{620ECFD5-CEB1-4718-94B4-F75993CB1F72}" type="pres">
      <dgm:prSet presAssocID="{88BDB456-C6CF-4C9E-9A7C-7730BC75C127}" presName="spacer" presStyleCnt="0"/>
      <dgm:spPr/>
    </dgm:pt>
    <dgm:pt modelId="{9A632DCF-180C-4D5D-ADD8-438EB288223D}" type="pres">
      <dgm:prSet presAssocID="{94B10B87-9948-4336-93FC-5C3E45063EE0}" presName="parentText" presStyleLbl="node1" presStyleIdx="2" presStyleCnt="4">
        <dgm:presLayoutVars>
          <dgm:chMax val="0"/>
          <dgm:bulletEnabled val="1"/>
        </dgm:presLayoutVars>
      </dgm:prSet>
      <dgm:spPr/>
    </dgm:pt>
    <dgm:pt modelId="{36FBC9A0-A77E-45B3-95B5-9131B434D760}" type="pres">
      <dgm:prSet presAssocID="{2FCD4E99-6F60-4315-AD4E-196C2F8C73C8}" presName="spacer" presStyleCnt="0"/>
      <dgm:spPr/>
    </dgm:pt>
    <dgm:pt modelId="{A8A258F7-3E1A-4484-BD18-E81FC2EAF2BF}" type="pres">
      <dgm:prSet presAssocID="{09FE6DA0-4BB6-4ABE-A56A-9A08797DCB3C}" presName="parentText" presStyleLbl="node1" presStyleIdx="3" presStyleCnt="4">
        <dgm:presLayoutVars>
          <dgm:chMax val="0"/>
          <dgm:bulletEnabled val="1"/>
        </dgm:presLayoutVars>
      </dgm:prSet>
      <dgm:spPr/>
    </dgm:pt>
  </dgm:ptLst>
  <dgm:cxnLst>
    <dgm:cxn modelId="{E30ED206-8A2A-4CFF-ABE7-D068E8BE4C45}" type="presOf" srcId="{94B10B87-9948-4336-93FC-5C3E45063EE0}" destId="{9A632DCF-180C-4D5D-ADD8-438EB288223D}" srcOrd="0" destOrd="0" presId="urn:microsoft.com/office/officeart/2005/8/layout/vList2"/>
    <dgm:cxn modelId="{A1F02310-AF4F-4E7A-A884-D587822DC6CD}" type="presOf" srcId="{F1FBD235-23F7-4DBA-B20D-9CB5583D737E}" destId="{E2E829E7-11A0-4B69-8427-21289FA09A87}" srcOrd="0" destOrd="0" presId="urn:microsoft.com/office/officeart/2005/8/layout/vList2"/>
    <dgm:cxn modelId="{D738A71E-1517-480E-9A02-6757CF0037AB}" srcId="{BF2ECF67-0B51-471E-A16C-EF781AD4CF0F}" destId="{F1FBD235-23F7-4DBA-B20D-9CB5583D737E}" srcOrd="1" destOrd="0" parTransId="{FCD0964B-7CBD-4345-ABD0-20DF4633A319}" sibTransId="{88BDB456-C6CF-4C9E-9A7C-7730BC75C127}"/>
    <dgm:cxn modelId="{C6764670-E8A5-4EDA-9CD3-AA9A3217B4E0}" type="presOf" srcId="{E3A88E4E-9B45-401E-8288-F87715D4E184}" destId="{AE1D3C12-21B5-4CE0-B680-398EFA4C3837}" srcOrd="0" destOrd="0" presId="urn:microsoft.com/office/officeart/2005/8/layout/vList2"/>
    <dgm:cxn modelId="{23FC9472-51EB-4EBC-83DF-5992210979D9}" type="presOf" srcId="{BF2ECF67-0B51-471E-A16C-EF781AD4CF0F}" destId="{2DDB4DB7-BD35-4185-A945-FC4E3667852B}" srcOrd="0" destOrd="0" presId="urn:microsoft.com/office/officeart/2005/8/layout/vList2"/>
    <dgm:cxn modelId="{1248F480-B47C-4DBA-8978-DDB99DDA18E8}" srcId="{BF2ECF67-0B51-471E-A16C-EF781AD4CF0F}" destId="{09FE6DA0-4BB6-4ABE-A56A-9A08797DCB3C}" srcOrd="3" destOrd="0" parTransId="{696C3F4B-7557-42A7-89B2-EF9ACA25A36C}" sibTransId="{6F295A99-FF30-4697-BFD4-44278291ED78}"/>
    <dgm:cxn modelId="{C2CE06A3-8ECC-403B-81CA-F0A824A09F13}" srcId="{BF2ECF67-0B51-471E-A16C-EF781AD4CF0F}" destId="{E3A88E4E-9B45-401E-8288-F87715D4E184}" srcOrd="0" destOrd="0" parTransId="{C2D8AA7E-6E9D-4E94-A27D-B06BCE132F13}" sibTransId="{54667B9C-7A8F-4BBE-87BA-207F20719783}"/>
    <dgm:cxn modelId="{CD1CD0B9-7E26-420C-B815-08120131162F}" srcId="{BF2ECF67-0B51-471E-A16C-EF781AD4CF0F}" destId="{94B10B87-9948-4336-93FC-5C3E45063EE0}" srcOrd="2" destOrd="0" parTransId="{077BA9D7-2BD7-48CF-9727-1A0B9C314BBF}" sibTransId="{2FCD4E99-6F60-4315-AD4E-196C2F8C73C8}"/>
    <dgm:cxn modelId="{68DBE8D8-8D8E-4663-B4DC-38896EFE6FD0}" type="presOf" srcId="{09FE6DA0-4BB6-4ABE-A56A-9A08797DCB3C}" destId="{A8A258F7-3E1A-4484-BD18-E81FC2EAF2BF}" srcOrd="0" destOrd="0" presId="urn:microsoft.com/office/officeart/2005/8/layout/vList2"/>
    <dgm:cxn modelId="{5B467142-343A-4F09-A849-9B14B1C3E2DC}" type="presParOf" srcId="{2DDB4DB7-BD35-4185-A945-FC4E3667852B}" destId="{AE1D3C12-21B5-4CE0-B680-398EFA4C3837}" srcOrd="0" destOrd="0" presId="urn:microsoft.com/office/officeart/2005/8/layout/vList2"/>
    <dgm:cxn modelId="{5A13715A-0ECE-42C2-B33E-BA4DF768C0CF}" type="presParOf" srcId="{2DDB4DB7-BD35-4185-A945-FC4E3667852B}" destId="{81AB75BE-C144-4AD0-B287-662E9153839D}" srcOrd="1" destOrd="0" presId="urn:microsoft.com/office/officeart/2005/8/layout/vList2"/>
    <dgm:cxn modelId="{909BB614-79D7-4BCF-81F4-434BBBB8F917}" type="presParOf" srcId="{2DDB4DB7-BD35-4185-A945-FC4E3667852B}" destId="{E2E829E7-11A0-4B69-8427-21289FA09A87}" srcOrd="2" destOrd="0" presId="urn:microsoft.com/office/officeart/2005/8/layout/vList2"/>
    <dgm:cxn modelId="{CADD77CC-B8D2-437F-8F3D-754729CF83B6}" type="presParOf" srcId="{2DDB4DB7-BD35-4185-A945-FC4E3667852B}" destId="{620ECFD5-CEB1-4718-94B4-F75993CB1F72}" srcOrd="3" destOrd="0" presId="urn:microsoft.com/office/officeart/2005/8/layout/vList2"/>
    <dgm:cxn modelId="{807839F1-6CAB-4520-B33C-59FC7981D3C7}" type="presParOf" srcId="{2DDB4DB7-BD35-4185-A945-FC4E3667852B}" destId="{9A632DCF-180C-4D5D-ADD8-438EB288223D}" srcOrd="4" destOrd="0" presId="urn:microsoft.com/office/officeart/2005/8/layout/vList2"/>
    <dgm:cxn modelId="{A96667C9-A246-4637-B95E-BF3D3DAE533D}" type="presParOf" srcId="{2DDB4DB7-BD35-4185-A945-FC4E3667852B}" destId="{36FBC9A0-A77E-45B3-95B5-9131B434D760}" srcOrd="5" destOrd="0" presId="urn:microsoft.com/office/officeart/2005/8/layout/vList2"/>
    <dgm:cxn modelId="{A03D8C27-12D3-413E-8266-FD929BFEC897}" type="presParOf" srcId="{2DDB4DB7-BD35-4185-A945-FC4E3667852B}" destId="{A8A258F7-3E1A-4484-BD18-E81FC2EAF2BF}"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BA9063-CE60-4612-A7A5-308A6AE18622}"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D61AFDEB-AC51-4E35-8292-01569AE73514}">
      <dgm:prSet/>
      <dgm:spPr/>
      <dgm:t>
        <a:bodyPr/>
        <a:lstStyle/>
        <a:p>
          <a:r>
            <a:rPr lang="en-US"/>
            <a:t>Phrase whose usage is in flux</a:t>
          </a:r>
        </a:p>
      </dgm:t>
    </dgm:pt>
    <dgm:pt modelId="{D47DBC84-62E4-4BAB-A635-A09D3ABA2F39}" type="parTrans" cxnId="{92C967CD-2A1E-4994-BC93-FD51185880F0}">
      <dgm:prSet/>
      <dgm:spPr/>
      <dgm:t>
        <a:bodyPr/>
        <a:lstStyle/>
        <a:p>
          <a:endParaRPr lang="en-US"/>
        </a:p>
      </dgm:t>
    </dgm:pt>
    <dgm:pt modelId="{49A55C6C-245E-4740-8B2E-F540B1A29E51}" type="sibTrans" cxnId="{92C967CD-2A1E-4994-BC93-FD51185880F0}">
      <dgm:prSet/>
      <dgm:spPr/>
      <dgm:t>
        <a:bodyPr/>
        <a:lstStyle/>
        <a:p>
          <a:endParaRPr lang="en-US"/>
        </a:p>
      </dgm:t>
    </dgm:pt>
    <dgm:pt modelId="{312D0E55-A7E4-484A-A30B-DCC512BE5615}">
      <dgm:prSet/>
      <dgm:spPr/>
      <dgm:t>
        <a:bodyPr/>
        <a:lstStyle/>
        <a:p>
          <a:r>
            <a:rPr lang="en-GB"/>
            <a:t>An agent playing against a copy of itself in a board game</a:t>
          </a:r>
          <a:endParaRPr lang="en-US"/>
        </a:p>
      </dgm:t>
    </dgm:pt>
    <dgm:pt modelId="{CD71401D-0C3E-473D-B7D7-457E7B0C7310}" type="parTrans" cxnId="{03FDB4CC-ECDC-450F-8DDD-413F3696A7E6}">
      <dgm:prSet/>
      <dgm:spPr/>
      <dgm:t>
        <a:bodyPr/>
        <a:lstStyle/>
        <a:p>
          <a:endParaRPr lang="en-US"/>
        </a:p>
      </dgm:t>
    </dgm:pt>
    <dgm:pt modelId="{7E1434BD-260B-45AB-872E-3C3F1F820881}" type="sibTrans" cxnId="{03FDB4CC-ECDC-450F-8DDD-413F3696A7E6}">
      <dgm:prSet/>
      <dgm:spPr/>
      <dgm:t>
        <a:bodyPr/>
        <a:lstStyle/>
        <a:p>
          <a:endParaRPr lang="en-US"/>
        </a:p>
      </dgm:t>
    </dgm:pt>
    <dgm:pt modelId="{D66770EB-7B5E-422B-A377-7EC786E18A68}">
      <dgm:prSet/>
      <dgm:spPr/>
      <dgm:t>
        <a:bodyPr/>
        <a:lstStyle/>
        <a:p>
          <a:r>
            <a:rPr lang="en-IN"/>
            <a:t>Usage in paper: Training in worst case scenario, with inputs chosen by an adversary</a:t>
          </a:r>
          <a:endParaRPr lang="en-US"/>
        </a:p>
      </dgm:t>
    </dgm:pt>
    <dgm:pt modelId="{1479D194-8AEE-4493-84C4-5BA08F98225F}" type="parTrans" cxnId="{E74C7A4A-8D1B-4A7F-A3A2-4B3007E4CA1C}">
      <dgm:prSet/>
      <dgm:spPr/>
      <dgm:t>
        <a:bodyPr/>
        <a:lstStyle/>
        <a:p>
          <a:endParaRPr lang="en-IN"/>
        </a:p>
      </dgm:t>
    </dgm:pt>
    <dgm:pt modelId="{79C08EB7-37FF-4360-96C9-A2C9516F5E5C}" type="sibTrans" cxnId="{E74C7A4A-8D1B-4A7F-A3A2-4B3007E4CA1C}">
      <dgm:prSet/>
      <dgm:spPr/>
      <dgm:t>
        <a:bodyPr/>
        <a:lstStyle/>
        <a:p>
          <a:endParaRPr lang="en-IN"/>
        </a:p>
      </dgm:t>
    </dgm:pt>
    <dgm:pt modelId="{3987D43D-3CD3-4440-A63D-6D7F5FE74EE2}">
      <dgm:prSet/>
      <dgm:spPr/>
      <dgm:t>
        <a:bodyPr/>
        <a:lstStyle/>
        <a:p>
          <a:r>
            <a:rPr lang="en-US"/>
            <a:t>Training Neural Networks on Adversarial examples</a:t>
          </a:r>
        </a:p>
      </dgm:t>
    </dgm:pt>
    <dgm:pt modelId="{DF70608A-4FFA-4AAD-89F7-B299939A5A79}" type="parTrans" cxnId="{774EAECE-BE00-4109-9F6C-4FF27E2D04A2}">
      <dgm:prSet/>
      <dgm:spPr/>
      <dgm:t>
        <a:bodyPr/>
        <a:lstStyle/>
        <a:p>
          <a:endParaRPr lang="en-IN"/>
        </a:p>
      </dgm:t>
    </dgm:pt>
    <dgm:pt modelId="{ECEE250E-A76C-41A8-A94E-6B55D6CB9975}" type="sibTrans" cxnId="{774EAECE-BE00-4109-9F6C-4FF27E2D04A2}">
      <dgm:prSet/>
      <dgm:spPr/>
      <dgm:t>
        <a:bodyPr/>
        <a:lstStyle/>
        <a:p>
          <a:endParaRPr lang="en-IN"/>
        </a:p>
      </dgm:t>
    </dgm:pt>
    <dgm:pt modelId="{525EE8B7-9DF9-450D-9793-4C5450820555}" type="pres">
      <dgm:prSet presAssocID="{E7BA9063-CE60-4612-A7A5-308A6AE18622}" presName="linear" presStyleCnt="0">
        <dgm:presLayoutVars>
          <dgm:animLvl val="lvl"/>
          <dgm:resizeHandles val="exact"/>
        </dgm:presLayoutVars>
      </dgm:prSet>
      <dgm:spPr/>
    </dgm:pt>
    <dgm:pt modelId="{E41FFCD1-3517-4A05-BEA4-88396385C027}" type="pres">
      <dgm:prSet presAssocID="{D61AFDEB-AC51-4E35-8292-01569AE73514}" presName="parentText" presStyleLbl="node1" presStyleIdx="0" presStyleCnt="4">
        <dgm:presLayoutVars>
          <dgm:chMax val="0"/>
          <dgm:bulletEnabled val="1"/>
        </dgm:presLayoutVars>
      </dgm:prSet>
      <dgm:spPr/>
    </dgm:pt>
    <dgm:pt modelId="{C0967488-1B26-4F2E-AB8E-4B632D7FFA41}" type="pres">
      <dgm:prSet presAssocID="{49A55C6C-245E-4740-8B2E-F540B1A29E51}" presName="spacer" presStyleCnt="0"/>
      <dgm:spPr/>
    </dgm:pt>
    <dgm:pt modelId="{529FC0D8-A2F7-491B-B970-B0DCA85076E8}" type="pres">
      <dgm:prSet presAssocID="{D66770EB-7B5E-422B-A377-7EC786E18A68}" presName="parentText" presStyleLbl="node1" presStyleIdx="1" presStyleCnt="4">
        <dgm:presLayoutVars>
          <dgm:chMax val="0"/>
          <dgm:bulletEnabled val="1"/>
        </dgm:presLayoutVars>
      </dgm:prSet>
      <dgm:spPr/>
    </dgm:pt>
    <dgm:pt modelId="{B2164C94-630E-48B6-BDCC-AD9325F5D79E}" type="pres">
      <dgm:prSet presAssocID="{79C08EB7-37FF-4360-96C9-A2C9516F5E5C}" presName="spacer" presStyleCnt="0"/>
      <dgm:spPr/>
    </dgm:pt>
    <dgm:pt modelId="{49C49C8B-1899-4407-93E0-C6BCDF6EC1FD}" type="pres">
      <dgm:prSet presAssocID="{312D0E55-A7E4-484A-A30B-DCC512BE5615}" presName="parentText" presStyleLbl="node1" presStyleIdx="2" presStyleCnt="4">
        <dgm:presLayoutVars>
          <dgm:chMax val="0"/>
          <dgm:bulletEnabled val="1"/>
        </dgm:presLayoutVars>
      </dgm:prSet>
      <dgm:spPr/>
    </dgm:pt>
    <dgm:pt modelId="{8A73D285-A33E-4E33-A023-6845CC6EED79}" type="pres">
      <dgm:prSet presAssocID="{7E1434BD-260B-45AB-872E-3C3F1F820881}" presName="spacer" presStyleCnt="0"/>
      <dgm:spPr/>
    </dgm:pt>
    <dgm:pt modelId="{46FB8AD2-090B-4A8F-941F-E6CE51EE8515}" type="pres">
      <dgm:prSet presAssocID="{3987D43D-3CD3-4440-A63D-6D7F5FE74EE2}" presName="parentText" presStyleLbl="node1" presStyleIdx="3" presStyleCnt="4">
        <dgm:presLayoutVars>
          <dgm:chMax val="0"/>
          <dgm:bulletEnabled val="1"/>
        </dgm:presLayoutVars>
      </dgm:prSet>
      <dgm:spPr/>
    </dgm:pt>
  </dgm:ptLst>
  <dgm:cxnLst>
    <dgm:cxn modelId="{1C78D145-D161-4B8E-9887-324667D30D62}" type="presOf" srcId="{3987D43D-3CD3-4440-A63D-6D7F5FE74EE2}" destId="{46FB8AD2-090B-4A8F-941F-E6CE51EE8515}" srcOrd="0" destOrd="0" presId="urn:microsoft.com/office/officeart/2005/8/layout/vList2"/>
    <dgm:cxn modelId="{E74C7A4A-8D1B-4A7F-A3A2-4B3007E4CA1C}" srcId="{E7BA9063-CE60-4612-A7A5-308A6AE18622}" destId="{D66770EB-7B5E-422B-A377-7EC786E18A68}" srcOrd="1" destOrd="0" parTransId="{1479D194-8AEE-4493-84C4-5BA08F98225F}" sibTransId="{79C08EB7-37FF-4360-96C9-A2C9516F5E5C}"/>
    <dgm:cxn modelId="{34CA217C-F963-4421-949C-38A66EC0F0AF}" type="presOf" srcId="{D61AFDEB-AC51-4E35-8292-01569AE73514}" destId="{E41FFCD1-3517-4A05-BEA4-88396385C027}" srcOrd="0" destOrd="0" presId="urn:microsoft.com/office/officeart/2005/8/layout/vList2"/>
    <dgm:cxn modelId="{CBAB4592-834E-41C0-91B1-0EF1AFA4DB58}" type="presOf" srcId="{E7BA9063-CE60-4612-A7A5-308A6AE18622}" destId="{525EE8B7-9DF9-450D-9793-4C5450820555}" srcOrd="0" destOrd="0" presId="urn:microsoft.com/office/officeart/2005/8/layout/vList2"/>
    <dgm:cxn modelId="{58A77AA3-89A4-4A25-B5E4-DF2C86270708}" type="presOf" srcId="{312D0E55-A7E4-484A-A30B-DCC512BE5615}" destId="{49C49C8B-1899-4407-93E0-C6BCDF6EC1FD}" srcOrd="0" destOrd="0" presId="urn:microsoft.com/office/officeart/2005/8/layout/vList2"/>
    <dgm:cxn modelId="{03FDB4CC-ECDC-450F-8DDD-413F3696A7E6}" srcId="{E7BA9063-CE60-4612-A7A5-308A6AE18622}" destId="{312D0E55-A7E4-484A-A30B-DCC512BE5615}" srcOrd="2" destOrd="0" parTransId="{CD71401D-0C3E-473D-B7D7-457E7B0C7310}" sibTransId="{7E1434BD-260B-45AB-872E-3C3F1F820881}"/>
    <dgm:cxn modelId="{92C967CD-2A1E-4994-BC93-FD51185880F0}" srcId="{E7BA9063-CE60-4612-A7A5-308A6AE18622}" destId="{D61AFDEB-AC51-4E35-8292-01569AE73514}" srcOrd="0" destOrd="0" parTransId="{D47DBC84-62E4-4BAB-A635-A09D3ABA2F39}" sibTransId="{49A55C6C-245E-4740-8B2E-F540B1A29E51}"/>
    <dgm:cxn modelId="{774EAECE-BE00-4109-9F6C-4FF27E2D04A2}" srcId="{E7BA9063-CE60-4612-A7A5-308A6AE18622}" destId="{3987D43D-3CD3-4440-A63D-6D7F5FE74EE2}" srcOrd="3" destOrd="0" parTransId="{DF70608A-4FFA-4AAD-89F7-B299939A5A79}" sibTransId="{ECEE250E-A76C-41A8-A94E-6B55D6CB9975}"/>
    <dgm:cxn modelId="{69FDD2F9-A8DE-4D62-911B-58ADCB3F23D0}" type="presOf" srcId="{D66770EB-7B5E-422B-A377-7EC786E18A68}" destId="{529FC0D8-A2F7-491B-B970-B0DCA85076E8}" srcOrd="0" destOrd="0" presId="urn:microsoft.com/office/officeart/2005/8/layout/vList2"/>
    <dgm:cxn modelId="{EDEC639B-2209-45CC-A4C7-EA4EDE0D186A}" type="presParOf" srcId="{525EE8B7-9DF9-450D-9793-4C5450820555}" destId="{E41FFCD1-3517-4A05-BEA4-88396385C027}" srcOrd="0" destOrd="0" presId="urn:microsoft.com/office/officeart/2005/8/layout/vList2"/>
    <dgm:cxn modelId="{8E1C7323-0587-48F7-B7E2-7470820AA2E9}" type="presParOf" srcId="{525EE8B7-9DF9-450D-9793-4C5450820555}" destId="{C0967488-1B26-4F2E-AB8E-4B632D7FFA41}" srcOrd="1" destOrd="0" presId="urn:microsoft.com/office/officeart/2005/8/layout/vList2"/>
    <dgm:cxn modelId="{EB9BDA94-A647-4AC0-89FE-BB5727A6DD92}" type="presParOf" srcId="{525EE8B7-9DF9-450D-9793-4C5450820555}" destId="{529FC0D8-A2F7-491B-B970-B0DCA85076E8}" srcOrd="2" destOrd="0" presId="urn:microsoft.com/office/officeart/2005/8/layout/vList2"/>
    <dgm:cxn modelId="{B082E455-1763-4E96-9F89-EAF95A401FC9}" type="presParOf" srcId="{525EE8B7-9DF9-450D-9793-4C5450820555}" destId="{B2164C94-630E-48B6-BDCC-AD9325F5D79E}" srcOrd="3" destOrd="0" presId="urn:microsoft.com/office/officeart/2005/8/layout/vList2"/>
    <dgm:cxn modelId="{A3B37CD3-2F64-4FC0-86D7-C24AE77094A6}" type="presParOf" srcId="{525EE8B7-9DF9-450D-9793-4C5450820555}" destId="{49C49C8B-1899-4407-93E0-C6BCDF6EC1FD}" srcOrd="4" destOrd="0" presId="urn:microsoft.com/office/officeart/2005/8/layout/vList2"/>
    <dgm:cxn modelId="{9EA5BA41-ADC1-4735-8FC4-55A2CECFE0C2}" type="presParOf" srcId="{525EE8B7-9DF9-450D-9793-4C5450820555}" destId="{8A73D285-A33E-4E33-A023-6845CC6EED79}" srcOrd="5" destOrd="0" presId="urn:microsoft.com/office/officeart/2005/8/layout/vList2"/>
    <dgm:cxn modelId="{48CD1AFB-DC23-4CD0-9934-41E63977A125}" type="presParOf" srcId="{525EE8B7-9DF9-450D-9793-4C5450820555}" destId="{46FB8AD2-090B-4A8F-941F-E6CE51EE8515}" srcOrd="6" destOrd="0" presId="urn:microsoft.com/office/officeart/2005/8/layout/vList2"/>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ED987D-6A7D-476E-9D05-CF937AFE70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C683FB2-16C0-4714-8042-3D0BBF52A239}">
      <dgm:prSet/>
      <dgm:spPr/>
      <dgm:t>
        <a:bodyPr/>
        <a:lstStyle/>
        <a:p>
          <a:r>
            <a:rPr lang="en-US"/>
            <a:t>Implicit density based generative model</a:t>
          </a:r>
          <a:endParaRPr lang="en-IN"/>
        </a:p>
      </dgm:t>
    </dgm:pt>
    <dgm:pt modelId="{BDFCF333-170A-4EB2-8ECA-9093387944B2}" type="parTrans" cxnId="{E76E4198-6B28-4E10-9F2E-15917572EBFC}">
      <dgm:prSet/>
      <dgm:spPr/>
      <dgm:t>
        <a:bodyPr/>
        <a:lstStyle/>
        <a:p>
          <a:endParaRPr lang="en-IN"/>
        </a:p>
      </dgm:t>
    </dgm:pt>
    <dgm:pt modelId="{785965EF-0DE1-4FC1-94EA-71CFDD1D40A2}" type="sibTrans" cxnId="{E76E4198-6B28-4E10-9F2E-15917572EBFC}">
      <dgm:prSet/>
      <dgm:spPr/>
      <dgm:t>
        <a:bodyPr/>
        <a:lstStyle/>
        <a:p>
          <a:endParaRPr lang="en-IN"/>
        </a:p>
      </dgm:t>
    </dgm:pt>
    <dgm:pt modelId="{4F18C794-01F8-4987-B1F7-13A211ECAED5}">
      <dgm:prSet/>
      <dgm:spPr/>
      <dgm:t>
        <a:bodyPr/>
        <a:lstStyle/>
        <a:p>
          <a:r>
            <a:rPr lang="en-US"/>
            <a:t>Explicit density – estimates true probability density function</a:t>
          </a:r>
          <a:endParaRPr lang="en-IN"/>
        </a:p>
      </dgm:t>
    </dgm:pt>
    <dgm:pt modelId="{E0FE04F1-8950-4880-82F3-A240B64CA217}" type="parTrans" cxnId="{2C870975-FAF6-45FE-AC3A-0135AB482477}">
      <dgm:prSet/>
      <dgm:spPr/>
      <dgm:t>
        <a:bodyPr/>
        <a:lstStyle/>
        <a:p>
          <a:endParaRPr lang="en-IN"/>
        </a:p>
      </dgm:t>
    </dgm:pt>
    <dgm:pt modelId="{7C9831D9-E247-4687-B92F-7F0A79DAD93F}" type="sibTrans" cxnId="{2C870975-FAF6-45FE-AC3A-0135AB482477}">
      <dgm:prSet/>
      <dgm:spPr/>
      <dgm:t>
        <a:bodyPr/>
        <a:lstStyle/>
        <a:p>
          <a:endParaRPr lang="en-IN"/>
        </a:p>
      </dgm:t>
    </dgm:pt>
    <dgm:pt modelId="{5DB470C0-F6A8-4B72-94CA-B709F8B3A042}">
      <dgm:prSet/>
      <dgm:spPr/>
      <dgm:t>
        <a:bodyPr/>
        <a:lstStyle/>
        <a:p>
          <a:r>
            <a:rPr lang="en-US"/>
            <a:t>Implicit density – Generates function that can draw samples from the true distribution</a:t>
          </a:r>
          <a:endParaRPr lang="en-IN"/>
        </a:p>
      </dgm:t>
    </dgm:pt>
    <dgm:pt modelId="{CF8050D6-0060-4FEF-B29C-331B91871936}" type="parTrans" cxnId="{21FE9A51-ADB0-4BAF-955D-2C540C07F526}">
      <dgm:prSet/>
      <dgm:spPr/>
      <dgm:t>
        <a:bodyPr/>
        <a:lstStyle/>
        <a:p>
          <a:endParaRPr lang="en-IN"/>
        </a:p>
      </dgm:t>
    </dgm:pt>
    <dgm:pt modelId="{6412B859-5371-4D73-B01E-099B211E5470}" type="sibTrans" cxnId="{21FE9A51-ADB0-4BAF-955D-2C540C07F526}">
      <dgm:prSet/>
      <dgm:spPr/>
      <dgm:t>
        <a:bodyPr/>
        <a:lstStyle/>
        <a:p>
          <a:endParaRPr lang="en-IN"/>
        </a:p>
      </dgm:t>
    </dgm:pt>
    <dgm:pt modelId="{0FFE4B87-FF70-4234-B76A-BEF1A4BA171A}" type="pres">
      <dgm:prSet presAssocID="{6FED987D-6A7D-476E-9D05-CF937AFE70D7}" presName="linear" presStyleCnt="0">
        <dgm:presLayoutVars>
          <dgm:animLvl val="lvl"/>
          <dgm:resizeHandles val="exact"/>
        </dgm:presLayoutVars>
      </dgm:prSet>
      <dgm:spPr/>
    </dgm:pt>
    <dgm:pt modelId="{1B30B7F5-A8AB-4C37-A3FE-0A0277947EC5}" type="pres">
      <dgm:prSet presAssocID="{4C683FB2-16C0-4714-8042-3D0BBF52A239}" presName="parentText" presStyleLbl="node1" presStyleIdx="0" presStyleCnt="3">
        <dgm:presLayoutVars>
          <dgm:chMax val="0"/>
          <dgm:bulletEnabled val="1"/>
        </dgm:presLayoutVars>
      </dgm:prSet>
      <dgm:spPr/>
    </dgm:pt>
    <dgm:pt modelId="{E3BC9DCD-2E58-4398-B3D3-B65B71EBC10A}" type="pres">
      <dgm:prSet presAssocID="{785965EF-0DE1-4FC1-94EA-71CFDD1D40A2}" presName="spacer" presStyleCnt="0"/>
      <dgm:spPr/>
    </dgm:pt>
    <dgm:pt modelId="{BBAC9F06-70E5-413C-8622-2D0F6AC57A60}" type="pres">
      <dgm:prSet presAssocID="{4F18C794-01F8-4987-B1F7-13A211ECAED5}" presName="parentText" presStyleLbl="node1" presStyleIdx="1" presStyleCnt="3">
        <dgm:presLayoutVars>
          <dgm:chMax val="0"/>
          <dgm:bulletEnabled val="1"/>
        </dgm:presLayoutVars>
      </dgm:prSet>
      <dgm:spPr/>
    </dgm:pt>
    <dgm:pt modelId="{FD662D35-6C0C-4B0E-AA4A-2095559E9F48}" type="pres">
      <dgm:prSet presAssocID="{7C9831D9-E247-4687-B92F-7F0A79DAD93F}" presName="spacer" presStyleCnt="0"/>
      <dgm:spPr/>
    </dgm:pt>
    <dgm:pt modelId="{0A77620C-92EB-4D96-AC3A-3D3F18DDC49A}" type="pres">
      <dgm:prSet presAssocID="{5DB470C0-F6A8-4B72-94CA-B709F8B3A042}" presName="parentText" presStyleLbl="node1" presStyleIdx="2" presStyleCnt="3">
        <dgm:presLayoutVars>
          <dgm:chMax val="0"/>
          <dgm:bulletEnabled val="1"/>
        </dgm:presLayoutVars>
      </dgm:prSet>
      <dgm:spPr/>
    </dgm:pt>
  </dgm:ptLst>
  <dgm:cxnLst>
    <dgm:cxn modelId="{F5A86335-9000-4004-858B-63AA0988C64D}" type="presOf" srcId="{5DB470C0-F6A8-4B72-94CA-B709F8B3A042}" destId="{0A77620C-92EB-4D96-AC3A-3D3F18DDC49A}" srcOrd="0" destOrd="0" presId="urn:microsoft.com/office/officeart/2005/8/layout/vList2"/>
    <dgm:cxn modelId="{21FE9A51-ADB0-4BAF-955D-2C540C07F526}" srcId="{6FED987D-6A7D-476E-9D05-CF937AFE70D7}" destId="{5DB470C0-F6A8-4B72-94CA-B709F8B3A042}" srcOrd="2" destOrd="0" parTransId="{CF8050D6-0060-4FEF-B29C-331B91871936}" sibTransId="{6412B859-5371-4D73-B01E-099B211E5470}"/>
    <dgm:cxn modelId="{2C870975-FAF6-45FE-AC3A-0135AB482477}" srcId="{6FED987D-6A7D-476E-9D05-CF937AFE70D7}" destId="{4F18C794-01F8-4987-B1F7-13A211ECAED5}" srcOrd="1" destOrd="0" parTransId="{E0FE04F1-8950-4880-82F3-A240B64CA217}" sibTransId="{7C9831D9-E247-4687-B92F-7F0A79DAD93F}"/>
    <dgm:cxn modelId="{E76E4198-6B28-4E10-9F2E-15917572EBFC}" srcId="{6FED987D-6A7D-476E-9D05-CF937AFE70D7}" destId="{4C683FB2-16C0-4714-8042-3D0BBF52A239}" srcOrd="0" destOrd="0" parTransId="{BDFCF333-170A-4EB2-8ECA-9093387944B2}" sibTransId="{785965EF-0DE1-4FC1-94EA-71CFDD1D40A2}"/>
    <dgm:cxn modelId="{A856B8B3-D2D1-434A-B220-065D74A4AE49}" type="presOf" srcId="{6FED987D-6A7D-476E-9D05-CF937AFE70D7}" destId="{0FFE4B87-FF70-4234-B76A-BEF1A4BA171A}" srcOrd="0" destOrd="0" presId="urn:microsoft.com/office/officeart/2005/8/layout/vList2"/>
    <dgm:cxn modelId="{B43863DB-A584-407E-8075-9BCD244CEFD2}" type="presOf" srcId="{4F18C794-01F8-4987-B1F7-13A211ECAED5}" destId="{BBAC9F06-70E5-413C-8622-2D0F6AC57A60}" srcOrd="0" destOrd="0" presId="urn:microsoft.com/office/officeart/2005/8/layout/vList2"/>
    <dgm:cxn modelId="{901580FB-6919-4B6E-83B9-0A9145DA2C0B}" type="presOf" srcId="{4C683FB2-16C0-4714-8042-3D0BBF52A239}" destId="{1B30B7F5-A8AB-4C37-A3FE-0A0277947EC5}" srcOrd="0" destOrd="0" presId="urn:microsoft.com/office/officeart/2005/8/layout/vList2"/>
    <dgm:cxn modelId="{D8921223-1D68-47DB-9CED-79B8A7E84124}" type="presParOf" srcId="{0FFE4B87-FF70-4234-B76A-BEF1A4BA171A}" destId="{1B30B7F5-A8AB-4C37-A3FE-0A0277947EC5}" srcOrd="0" destOrd="0" presId="urn:microsoft.com/office/officeart/2005/8/layout/vList2"/>
    <dgm:cxn modelId="{ADB5F839-1E41-4370-BCC2-F5EC482AD642}" type="presParOf" srcId="{0FFE4B87-FF70-4234-B76A-BEF1A4BA171A}" destId="{E3BC9DCD-2E58-4398-B3D3-B65B71EBC10A}" srcOrd="1" destOrd="0" presId="urn:microsoft.com/office/officeart/2005/8/layout/vList2"/>
    <dgm:cxn modelId="{2917E788-0D74-4EB4-8910-17308C85A9BB}" type="presParOf" srcId="{0FFE4B87-FF70-4234-B76A-BEF1A4BA171A}" destId="{BBAC9F06-70E5-413C-8622-2D0F6AC57A60}" srcOrd="2" destOrd="0" presId="urn:microsoft.com/office/officeart/2005/8/layout/vList2"/>
    <dgm:cxn modelId="{A734F0CC-6D48-477B-B2AE-4C41072C8B46}" type="presParOf" srcId="{0FFE4B87-FF70-4234-B76A-BEF1A4BA171A}" destId="{FD662D35-6C0C-4B0E-AA4A-2095559E9F48}" srcOrd="3" destOrd="0" presId="urn:microsoft.com/office/officeart/2005/8/layout/vList2"/>
    <dgm:cxn modelId="{06E6C2C5-A081-440F-AAB6-6E0A88387C28}" type="presParOf" srcId="{0FFE4B87-FF70-4234-B76A-BEF1A4BA171A}" destId="{0A77620C-92EB-4D96-AC3A-3D3F18DDC49A}"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A5C38-4544-447A-B7DD-B872DF2894C1}"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C8A2B8A9-D004-4EFF-A15D-639A24503858}">
      <dgm:prSet/>
      <dgm:spPr/>
      <dgm:t>
        <a:bodyPr/>
        <a:lstStyle/>
        <a:p>
          <a:r>
            <a:rPr lang="en-IN" dirty="0"/>
            <a:t>Generative model pitted against a Discriminative Model</a:t>
          </a:r>
          <a:endParaRPr lang="en-US" dirty="0"/>
        </a:p>
      </dgm:t>
    </dgm:pt>
    <dgm:pt modelId="{29F403D9-EE8D-475E-8902-13EBE8F1C0D8}" type="parTrans" cxnId="{973D244A-4615-4FC6-AD14-2DDE646B7216}">
      <dgm:prSet/>
      <dgm:spPr/>
      <dgm:t>
        <a:bodyPr/>
        <a:lstStyle/>
        <a:p>
          <a:endParaRPr lang="en-US"/>
        </a:p>
      </dgm:t>
    </dgm:pt>
    <dgm:pt modelId="{5C80E870-13EC-48EA-A0FD-8FDC92A17965}" type="sibTrans" cxnId="{973D244A-4615-4FC6-AD14-2DDE646B7216}">
      <dgm:prSet/>
      <dgm:spPr/>
      <dgm:t>
        <a:bodyPr/>
        <a:lstStyle/>
        <a:p>
          <a:endParaRPr lang="en-US"/>
        </a:p>
      </dgm:t>
    </dgm:pt>
    <dgm:pt modelId="{FB93F8EA-7CF2-46C5-B77B-6F8CCD170C98}">
      <dgm:prSet/>
      <dgm:spPr/>
      <dgm:t>
        <a:bodyPr/>
        <a:lstStyle/>
        <a:p>
          <a:r>
            <a:rPr lang="en-IN"/>
            <a:t>Discriminative model learns to determine actual data and data generated from distribution</a:t>
          </a:r>
          <a:endParaRPr lang="en-US"/>
        </a:p>
      </dgm:t>
    </dgm:pt>
    <dgm:pt modelId="{80B80821-DF2F-4DF0-93B2-EA4F6BDCAB89}" type="parTrans" cxnId="{C2057939-8539-406B-952A-806E98C1677A}">
      <dgm:prSet/>
      <dgm:spPr/>
      <dgm:t>
        <a:bodyPr/>
        <a:lstStyle/>
        <a:p>
          <a:endParaRPr lang="en-US"/>
        </a:p>
      </dgm:t>
    </dgm:pt>
    <dgm:pt modelId="{99A468AC-9D00-4BB8-882D-B8299C957179}" type="sibTrans" cxnId="{C2057939-8539-406B-952A-806E98C1677A}">
      <dgm:prSet/>
      <dgm:spPr/>
      <dgm:t>
        <a:bodyPr/>
        <a:lstStyle/>
        <a:p>
          <a:endParaRPr lang="en-US"/>
        </a:p>
      </dgm:t>
    </dgm:pt>
    <dgm:pt modelId="{C96CA2B2-F356-4677-9D43-0DAB4FA5E360}">
      <dgm:prSet/>
      <dgm:spPr/>
      <dgm:t>
        <a:bodyPr/>
        <a:lstStyle/>
        <a:p>
          <a:r>
            <a:rPr lang="en-IN"/>
            <a:t>Police and Counterfeiters example</a:t>
          </a:r>
          <a:endParaRPr lang="en-US"/>
        </a:p>
      </dgm:t>
    </dgm:pt>
    <dgm:pt modelId="{4F00D2ED-9734-40B9-8FA4-ACB1477D3D67}" type="parTrans" cxnId="{C4E7F29B-0052-4740-9122-83CD298EBE45}">
      <dgm:prSet/>
      <dgm:spPr/>
      <dgm:t>
        <a:bodyPr/>
        <a:lstStyle/>
        <a:p>
          <a:endParaRPr lang="en-US"/>
        </a:p>
      </dgm:t>
    </dgm:pt>
    <dgm:pt modelId="{30EE459C-A329-4EDA-9BEE-3DC119709CC3}" type="sibTrans" cxnId="{C4E7F29B-0052-4740-9122-83CD298EBE45}">
      <dgm:prSet/>
      <dgm:spPr/>
      <dgm:t>
        <a:bodyPr/>
        <a:lstStyle/>
        <a:p>
          <a:endParaRPr lang="en-US"/>
        </a:p>
      </dgm:t>
    </dgm:pt>
    <dgm:pt modelId="{77CB0D67-B87C-4701-BA5D-19762A242D46}">
      <dgm:prSet/>
      <dgm:spPr/>
      <dgm:t>
        <a:bodyPr/>
        <a:lstStyle/>
        <a:p>
          <a:r>
            <a:rPr lang="en-IN"/>
            <a:t>Both players are neural networks</a:t>
          </a:r>
          <a:endParaRPr lang="en-US"/>
        </a:p>
      </dgm:t>
    </dgm:pt>
    <dgm:pt modelId="{87C1C59E-0808-4289-9C16-5C7E25017ED3}" type="parTrans" cxnId="{7B9B1B4F-1A69-4BA1-AB67-9E19CCD2CC09}">
      <dgm:prSet/>
      <dgm:spPr/>
      <dgm:t>
        <a:bodyPr/>
        <a:lstStyle/>
        <a:p>
          <a:endParaRPr lang="en-US"/>
        </a:p>
      </dgm:t>
    </dgm:pt>
    <dgm:pt modelId="{C246D652-A66C-48D3-ABF0-697D880AC479}" type="sibTrans" cxnId="{7B9B1B4F-1A69-4BA1-AB67-9E19CCD2CC09}">
      <dgm:prSet/>
      <dgm:spPr/>
      <dgm:t>
        <a:bodyPr/>
        <a:lstStyle/>
        <a:p>
          <a:endParaRPr lang="en-US"/>
        </a:p>
      </dgm:t>
    </dgm:pt>
    <dgm:pt modelId="{3DD7E9E5-38EB-475F-971D-B3E68DD5C3A4}">
      <dgm:prSet/>
      <dgm:spPr/>
      <dgm:t>
        <a:bodyPr/>
        <a:lstStyle/>
        <a:p>
          <a:r>
            <a:rPr lang="en-IN"/>
            <a:t>Worst case input for one network is produced by another network</a:t>
          </a:r>
          <a:endParaRPr lang="en-US"/>
        </a:p>
      </dgm:t>
    </dgm:pt>
    <dgm:pt modelId="{50644ED0-BFC7-41E2-A1F8-9AEF5A689322}" type="parTrans" cxnId="{7B497723-C8F3-4C4C-9346-488C07411A77}">
      <dgm:prSet/>
      <dgm:spPr/>
      <dgm:t>
        <a:bodyPr/>
        <a:lstStyle/>
        <a:p>
          <a:endParaRPr lang="en-US"/>
        </a:p>
      </dgm:t>
    </dgm:pt>
    <dgm:pt modelId="{51B3448E-2B31-4397-974A-6E1D2EE93186}" type="sibTrans" cxnId="{7B497723-C8F3-4C4C-9346-488C07411A77}">
      <dgm:prSet/>
      <dgm:spPr/>
      <dgm:t>
        <a:bodyPr/>
        <a:lstStyle/>
        <a:p>
          <a:endParaRPr lang="en-US"/>
        </a:p>
      </dgm:t>
    </dgm:pt>
    <dgm:pt modelId="{E4C8ECDF-7C63-4165-96CA-9BCB2B5FCA4E}" type="pres">
      <dgm:prSet presAssocID="{2B7A5C38-4544-447A-B7DD-B872DF2894C1}" presName="linear" presStyleCnt="0">
        <dgm:presLayoutVars>
          <dgm:animLvl val="lvl"/>
          <dgm:resizeHandles val="exact"/>
        </dgm:presLayoutVars>
      </dgm:prSet>
      <dgm:spPr/>
    </dgm:pt>
    <dgm:pt modelId="{94AD2A04-F148-46FF-AC28-5C357EBAA37E}" type="pres">
      <dgm:prSet presAssocID="{C8A2B8A9-D004-4EFF-A15D-639A24503858}" presName="parentText" presStyleLbl="node1" presStyleIdx="0" presStyleCnt="5">
        <dgm:presLayoutVars>
          <dgm:chMax val="0"/>
          <dgm:bulletEnabled val="1"/>
        </dgm:presLayoutVars>
      </dgm:prSet>
      <dgm:spPr/>
    </dgm:pt>
    <dgm:pt modelId="{7DDAF5E9-64FA-43C0-8F16-2C4943F8D8FE}" type="pres">
      <dgm:prSet presAssocID="{5C80E870-13EC-48EA-A0FD-8FDC92A17965}" presName="spacer" presStyleCnt="0"/>
      <dgm:spPr/>
    </dgm:pt>
    <dgm:pt modelId="{AD2A3616-92CB-4A13-9B60-CAA4EDE61F49}" type="pres">
      <dgm:prSet presAssocID="{FB93F8EA-7CF2-46C5-B77B-6F8CCD170C98}" presName="parentText" presStyleLbl="node1" presStyleIdx="1" presStyleCnt="5">
        <dgm:presLayoutVars>
          <dgm:chMax val="0"/>
          <dgm:bulletEnabled val="1"/>
        </dgm:presLayoutVars>
      </dgm:prSet>
      <dgm:spPr/>
    </dgm:pt>
    <dgm:pt modelId="{7A0B106C-358F-412E-AB65-C7CBAC8B5A50}" type="pres">
      <dgm:prSet presAssocID="{99A468AC-9D00-4BB8-882D-B8299C957179}" presName="spacer" presStyleCnt="0"/>
      <dgm:spPr/>
    </dgm:pt>
    <dgm:pt modelId="{C28CC294-464D-4711-A179-AAEA32B247EC}" type="pres">
      <dgm:prSet presAssocID="{C96CA2B2-F356-4677-9D43-0DAB4FA5E360}" presName="parentText" presStyleLbl="node1" presStyleIdx="2" presStyleCnt="5">
        <dgm:presLayoutVars>
          <dgm:chMax val="0"/>
          <dgm:bulletEnabled val="1"/>
        </dgm:presLayoutVars>
      </dgm:prSet>
      <dgm:spPr/>
    </dgm:pt>
    <dgm:pt modelId="{CFC648B1-8EA7-4441-887C-CDF13538BE7C}" type="pres">
      <dgm:prSet presAssocID="{30EE459C-A329-4EDA-9BEE-3DC119709CC3}" presName="spacer" presStyleCnt="0"/>
      <dgm:spPr/>
    </dgm:pt>
    <dgm:pt modelId="{191AFFE8-3F4D-454E-9D8C-B0A11A6766AA}" type="pres">
      <dgm:prSet presAssocID="{77CB0D67-B87C-4701-BA5D-19762A242D46}" presName="parentText" presStyleLbl="node1" presStyleIdx="3" presStyleCnt="5">
        <dgm:presLayoutVars>
          <dgm:chMax val="0"/>
          <dgm:bulletEnabled val="1"/>
        </dgm:presLayoutVars>
      </dgm:prSet>
      <dgm:spPr/>
    </dgm:pt>
    <dgm:pt modelId="{5300D000-9E07-42C6-A892-82C224E5CC93}" type="pres">
      <dgm:prSet presAssocID="{C246D652-A66C-48D3-ABF0-697D880AC479}" presName="spacer" presStyleCnt="0"/>
      <dgm:spPr/>
    </dgm:pt>
    <dgm:pt modelId="{A0FA069B-49FF-4A80-B399-E986BFE48A69}" type="pres">
      <dgm:prSet presAssocID="{3DD7E9E5-38EB-475F-971D-B3E68DD5C3A4}" presName="parentText" presStyleLbl="node1" presStyleIdx="4" presStyleCnt="5">
        <dgm:presLayoutVars>
          <dgm:chMax val="0"/>
          <dgm:bulletEnabled val="1"/>
        </dgm:presLayoutVars>
      </dgm:prSet>
      <dgm:spPr/>
    </dgm:pt>
  </dgm:ptLst>
  <dgm:cxnLst>
    <dgm:cxn modelId="{FC01CC0B-C153-4EE8-B3B1-735A6110B519}" type="presOf" srcId="{77CB0D67-B87C-4701-BA5D-19762A242D46}" destId="{191AFFE8-3F4D-454E-9D8C-B0A11A6766AA}" srcOrd="0" destOrd="0" presId="urn:microsoft.com/office/officeart/2005/8/layout/vList2"/>
    <dgm:cxn modelId="{7B497723-C8F3-4C4C-9346-488C07411A77}" srcId="{2B7A5C38-4544-447A-B7DD-B872DF2894C1}" destId="{3DD7E9E5-38EB-475F-971D-B3E68DD5C3A4}" srcOrd="4" destOrd="0" parTransId="{50644ED0-BFC7-41E2-A1F8-9AEF5A689322}" sibTransId="{51B3448E-2B31-4397-974A-6E1D2EE93186}"/>
    <dgm:cxn modelId="{C2057939-8539-406B-952A-806E98C1677A}" srcId="{2B7A5C38-4544-447A-B7DD-B872DF2894C1}" destId="{FB93F8EA-7CF2-46C5-B77B-6F8CCD170C98}" srcOrd="1" destOrd="0" parTransId="{80B80821-DF2F-4DF0-93B2-EA4F6BDCAB89}" sibTransId="{99A468AC-9D00-4BB8-882D-B8299C957179}"/>
    <dgm:cxn modelId="{3571293E-EAEE-45FE-9D07-0C20AD42FF42}" type="presOf" srcId="{2B7A5C38-4544-447A-B7DD-B872DF2894C1}" destId="{E4C8ECDF-7C63-4165-96CA-9BCB2B5FCA4E}" srcOrd="0" destOrd="0" presId="urn:microsoft.com/office/officeart/2005/8/layout/vList2"/>
    <dgm:cxn modelId="{973D244A-4615-4FC6-AD14-2DDE646B7216}" srcId="{2B7A5C38-4544-447A-B7DD-B872DF2894C1}" destId="{C8A2B8A9-D004-4EFF-A15D-639A24503858}" srcOrd="0" destOrd="0" parTransId="{29F403D9-EE8D-475E-8902-13EBE8F1C0D8}" sibTransId="{5C80E870-13EC-48EA-A0FD-8FDC92A17965}"/>
    <dgm:cxn modelId="{7B9B1B4F-1A69-4BA1-AB67-9E19CCD2CC09}" srcId="{2B7A5C38-4544-447A-B7DD-B872DF2894C1}" destId="{77CB0D67-B87C-4701-BA5D-19762A242D46}" srcOrd="3" destOrd="0" parTransId="{87C1C59E-0808-4289-9C16-5C7E25017ED3}" sibTransId="{C246D652-A66C-48D3-ABF0-697D880AC479}"/>
    <dgm:cxn modelId="{99D9FA92-8083-430A-A549-60E4FD5F4F43}" type="presOf" srcId="{FB93F8EA-7CF2-46C5-B77B-6F8CCD170C98}" destId="{AD2A3616-92CB-4A13-9B60-CAA4EDE61F49}" srcOrd="0" destOrd="0" presId="urn:microsoft.com/office/officeart/2005/8/layout/vList2"/>
    <dgm:cxn modelId="{C4E7F29B-0052-4740-9122-83CD298EBE45}" srcId="{2B7A5C38-4544-447A-B7DD-B872DF2894C1}" destId="{C96CA2B2-F356-4677-9D43-0DAB4FA5E360}" srcOrd="2" destOrd="0" parTransId="{4F00D2ED-9734-40B9-8FA4-ACB1477D3D67}" sibTransId="{30EE459C-A329-4EDA-9BEE-3DC119709CC3}"/>
    <dgm:cxn modelId="{7A471EAF-3116-4CDC-9090-0BDE2490FC2C}" type="presOf" srcId="{C8A2B8A9-D004-4EFF-A15D-639A24503858}" destId="{94AD2A04-F148-46FF-AC28-5C357EBAA37E}" srcOrd="0" destOrd="0" presId="urn:microsoft.com/office/officeart/2005/8/layout/vList2"/>
    <dgm:cxn modelId="{4BC481B9-CF9E-4600-88F1-1CA62231E41B}" type="presOf" srcId="{C96CA2B2-F356-4677-9D43-0DAB4FA5E360}" destId="{C28CC294-464D-4711-A179-AAEA32B247EC}" srcOrd="0" destOrd="0" presId="urn:microsoft.com/office/officeart/2005/8/layout/vList2"/>
    <dgm:cxn modelId="{A446FBD1-D9BB-4BE7-B4DC-A596C2BE7669}" type="presOf" srcId="{3DD7E9E5-38EB-475F-971D-B3E68DD5C3A4}" destId="{A0FA069B-49FF-4A80-B399-E986BFE48A69}" srcOrd="0" destOrd="0" presId="urn:microsoft.com/office/officeart/2005/8/layout/vList2"/>
    <dgm:cxn modelId="{18141985-8929-4B58-B5F5-DDBC6F5B6020}" type="presParOf" srcId="{E4C8ECDF-7C63-4165-96CA-9BCB2B5FCA4E}" destId="{94AD2A04-F148-46FF-AC28-5C357EBAA37E}" srcOrd="0" destOrd="0" presId="urn:microsoft.com/office/officeart/2005/8/layout/vList2"/>
    <dgm:cxn modelId="{BDA355E7-BF8D-4226-9B5D-1BE2F2EDAF36}" type="presParOf" srcId="{E4C8ECDF-7C63-4165-96CA-9BCB2B5FCA4E}" destId="{7DDAF5E9-64FA-43C0-8F16-2C4943F8D8FE}" srcOrd="1" destOrd="0" presId="urn:microsoft.com/office/officeart/2005/8/layout/vList2"/>
    <dgm:cxn modelId="{0F8C906C-57BB-4F93-A10D-B56C8C5C574C}" type="presParOf" srcId="{E4C8ECDF-7C63-4165-96CA-9BCB2B5FCA4E}" destId="{AD2A3616-92CB-4A13-9B60-CAA4EDE61F49}" srcOrd="2" destOrd="0" presId="urn:microsoft.com/office/officeart/2005/8/layout/vList2"/>
    <dgm:cxn modelId="{E7E778B9-409E-487D-9E33-E822FA57CD1A}" type="presParOf" srcId="{E4C8ECDF-7C63-4165-96CA-9BCB2B5FCA4E}" destId="{7A0B106C-358F-412E-AB65-C7CBAC8B5A50}" srcOrd="3" destOrd="0" presId="urn:microsoft.com/office/officeart/2005/8/layout/vList2"/>
    <dgm:cxn modelId="{9F8B3DB4-5385-4DC4-AE6E-83A48BEC0527}" type="presParOf" srcId="{E4C8ECDF-7C63-4165-96CA-9BCB2B5FCA4E}" destId="{C28CC294-464D-4711-A179-AAEA32B247EC}" srcOrd="4" destOrd="0" presId="urn:microsoft.com/office/officeart/2005/8/layout/vList2"/>
    <dgm:cxn modelId="{019702D0-D948-4010-876B-13BA6302EF58}" type="presParOf" srcId="{E4C8ECDF-7C63-4165-96CA-9BCB2B5FCA4E}" destId="{CFC648B1-8EA7-4441-887C-CDF13538BE7C}" srcOrd="5" destOrd="0" presId="urn:microsoft.com/office/officeart/2005/8/layout/vList2"/>
    <dgm:cxn modelId="{A451C516-068F-4C74-B410-270E73205608}" type="presParOf" srcId="{E4C8ECDF-7C63-4165-96CA-9BCB2B5FCA4E}" destId="{191AFFE8-3F4D-454E-9D8C-B0A11A6766AA}" srcOrd="6" destOrd="0" presId="urn:microsoft.com/office/officeart/2005/8/layout/vList2"/>
    <dgm:cxn modelId="{E8BAD718-5E54-46ED-B740-99EDD44265B1}" type="presParOf" srcId="{E4C8ECDF-7C63-4165-96CA-9BCB2B5FCA4E}" destId="{5300D000-9E07-42C6-A892-82C224E5CC93}" srcOrd="7" destOrd="0" presId="urn:microsoft.com/office/officeart/2005/8/layout/vList2"/>
    <dgm:cxn modelId="{87E9E781-1F7C-4F8A-A0CE-1F9D3FE5B352}" type="presParOf" srcId="{E4C8ECDF-7C63-4165-96CA-9BCB2B5FCA4E}" destId="{A0FA069B-49FF-4A80-B399-E986BFE48A69}"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97450F-9E41-4333-BAE9-04D885A260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B9451D3-6983-41D0-9D4A-BE8FEE853C2F}">
      <dgm:prSet/>
      <dgm:spPr/>
      <dgm:t>
        <a:bodyPr/>
        <a:lstStyle/>
        <a:p>
          <a:r>
            <a:rPr lang="en-IN"/>
            <a:t>D – Discriminator Function</a:t>
          </a:r>
        </a:p>
      </dgm:t>
    </dgm:pt>
    <dgm:pt modelId="{820268D7-D126-435A-8D0F-4B13BC0F19F4}" type="parTrans" cxnId="{F028D25E-C323-4CA1-A1C9-D3C6E13458C7}">
      <dgm:prSet/>
      <dgm:spPr/>
      <dgm:t>
        <a:bodyPr/>
        <a:lstStyle/>
        <a:p>
          <a:endParaRPr lang="en-IN"/>
        </a:p>
      </dgm:t>
    </dgm:pt>
    <dgm:pt modelId="{C57D7087-035A-404C-AF20-0176AEB571FC}" type="sibTrans" cxnId="{F028D25E-C323-4CA1-A1C9-D3C6E13458C7}">
      <dgm:prSet/>
      <dgm:spPr/>
      <dgm:t>
        <a:bodyPr/>
        <a:lstStyle/>
        <a:p>
          <a:endParaRPr lang="en-IN"/>
        </a:p>
      </dgm:t>
    </dgm:pt>
    <dgm:pt modelId="{B7BBACB6-EC54-44F2-904A-FDA0FB0DF3F4}">
      <dgm:prSet/>
      <dgm:spPr/>
      <dgm:t>
        <a:bodyPr/>
        <a:lstStyle/>
        <a:p>
          <a:r>
            <a:rPr lang="en-IN"/>
            <a:t>G – Generative model</a:t>
          </a:r>
        </a:p>
      </dgm:t>
    </dgm:pt>
    <dgm:pt modelId="{382509C1-B7C4-4DC7-9D1C-11C5FC3927FC}" type="parTrans" cxnId="{3C807BDA-5FCE-4A67-A058-55CDB06A0A33}">
      <dgm:prSet/>
      <dgm:spPr/>
      <dgm:t>
        <a:bodyPr/>
        <a:lstStyle/>
        <a:p>
          <a:endParaRPr lang="en-IN"/>
        </a:p>
      </dgm:t>
    </dgm:pt>
    <dgm:pt modelId="{F0E43C62-44AB-4BC4-A26A-21A72E54E305}" type="sibTrans" cxnId="{3C807BDA-5FCE-4A67-A058-55CDB06A0A33}">
      <dgm:prSet/>
      <dgm:spPr/>
      <dgm:t>
        <a:bodyPr/>
        <a:lstStyle/>
        <a:p>
          <a:endParaRPr lang="en-IN"/>
        </a:p>
      </dgm:t>
    </dgm:pt>
    <dgm:pt modelId="{A7CF320D-157D-478C-89D0-B01172159589}">
      <dgm:prSet/>
      <dgm:spPr/>
      <dgm:t>
        <a:bodyPr/>
        <a:lstStyle/>
        <a:p>
          <a:r>
            <a:rPr lang="en-IN"/>
            <a:t>Training procedure of G is to maximize the probability of D making a mistake.</a:t>
          </a:r>
        </a:p>
      </dgm:t>
    </dgm:pt>
    <dgm:pt modelId="{B385DF10-D835-4084-BC45-719FA2D653C5}" type="parTrans" cxnId="{984D6964-826E-4A49-93F5-410010FB6CA1}">
      <dgm:prSet/>
      <dgm:spPr/>
      <dgm:t>
        <a:bodyPr/>
        <a:lstStyle/>
        <a:p>
          <a:endParaRPr lang="en-IN"/>
        </a:p>
      </dgm:t>
    </dgm:pt>
    <dgm:pt modelId="{1FB59DEE-7639-49B9-A774-574EB4F64B76}" type="sibTrans" cxnId="{984D6964-826E-4A49-93F5-410010FB6CA1}">
      <dgm:prSet/>
      <dgm:spPr/>
      <dgm:t>
        <a:bodyPr/>
        <a:lstStyle/>
        <a:p>
          <a:endParaRPr lang="en-IN"/>
        </a:p>
      </dgm:t>
    </dgm:pt>
    <dgm:pt modelId="{52284B66-9CAD-4761-B292-FFE8C756EE67}">
      <dgm:prSet/>
      <dgm:spPr/>
      <dgm:t>
        <a:bodyPr/>
        <a:lstStyle/>
        <a:p>
          <a:r>
            <a:rPr lang="en-IN"/>
            <a:t>Accomplished using Minmax Game</a:t>
          </a:r>
        </a:p>
      </dgm:t>
    </dgm:pt>
    <dgm:pt modelId="{5CE32A54-91AC-4A76-927B-6B0DD2F41796}" type="parTrans" cxnId="{2239F48E-4BDD-4CED-8A26-CD1F55C2BAD9}">
      <dgm:prSet/>
      <dgm:spPr/>
      <dgm:t>
        <a:bodyPr/>
        <a:lstStyle/>
        <a:p>
          <a:endParaRPr lang="en-IN"/>
        </a:p>
      </dgm:t>
    </dgm:pt>
    <dgm:pt modelId="{1A44D159-A648-44F8-9A2F-62D226060CB5}" type="sibTrans" cxnId="{2239F48E-4BDD-4CED-8A26-CD1F55C2BAD9}">
      <dgm:prSet/>
      <dgm:spPr/>
      <dgm:t>
        <a:bodyPr/>
        <a:lstStyle/>
        <a:p>
          <a:endParaRPr lang="en-IN"/>
        </a:p>
      </dgm:t>
    </dgm:pt>
    <dgm:pt modelId="{2DA7337A-6CB3-4364-9994-9D12ABC82994}" type="pres">
      <dgm:prSet presAssocID="{5797450F-9E41-4333-BAE9-04D885A2601D}" presName="linear" presStyleCnt="0">
        <dgm:presLayoutVars>
          <dgm:animLvl val="lvl"/>
          <dgm:resizeHandles val="exact"/>
        </dgm:presLayoutVars>
      </dgm:prSet>
      <dgm:spPr/>
    </dgm:pt>
    <dgm:pt modelId="{D6B65DF1-4D0C-45D8-864F-3104E17B0F8F}" type="pres">
      <dgm:prSet presAssocID="{3B9451D3-6983-41D0-9D4A-BE8FEE853C2F}" presName="parentText" presStyleLbl="node1" presStyleIdx="0" presStyleCnt="4">
        <dgm:presLayoutVars>
          <dgm:chMax val="0"/>
          <dgm:bulletEnabled val="1"/>
        </dgm:presLayoutVars>
      </dgm:prSet>
      <dgm:spPr/>
    </dgm:pt>
    <dgm:pt modelId="{CB7646F8-1853-4F5E-AB11-73E5A0A7A58F}" type="pres">
      <dgm:prSet presAssocID="{C57D7087-035A-404C-AF20-0176AEB571FC}" presName="spacer" presStyleCnt="0"/>
      <dgm:spPr/>
    </dgm:pt>
    <dgm:pt modelId="{99F5735B-7B46-4F61-96AE-C9706F037222}" type="pres">
      <dgm:prSet presAssocID="{B7BBACB6-EC54-44F2-904A-FDA0FB0DF3F4}" presName="parentText" presStyleLbl="node1" presStyleIdx="1" presStyleCnt="4">
        <dgm:presLayoutVars>
          <dgm:chMax val="0"/>
          <dgm:bulletEnabled val="1"/>
        </dgm:presLayoutVars>
      </dgm:prSet>
      <dgm:spPr/>
    </dgm:pt>
    <dgm:pt modelId="{C3CB59C6-B356-49E9-9065-BE773A98D5F6}" type="pres">
      <dgm:prSet presAssocID="{F0E43C62-44AB-4BC4-A26A-21A72E54E305}" presName="spacer" presStyleCnt="0"/>
      <dgm:spPr/>
    </dgm:pt>
    <dgm:pt modelId="{B2E7535C-1A08-4EA3-B094-A00234D92757}" type="pres">
      <dgm:prSet presAssocID="{A7CF320D-157D-478C-89D0-B01172159589}" presName="parentText" presStyleLbl="node1" presStyleIdx="2" presStyleCnt="4">
        <dgm:presLayoutVars>
          <dgm:chMax val="0"/>
          <dgm:bulletEnabled val="1"/>
        </dgm:presLayoutVars>
      </dgm:prSet>
      <dgm:spPr/>
    </dgm:pt>
    <dgm:pt modelId="{ABBD4514-03DC-45DD-AFAA-F1ADA7EDDD83}" type="pres">
      <dgm:prSet presAssocID="{1FB59DEE-7639-49B9-A774-574EB4F64B76}" presName="spacer" presStyleCnt="0"/>
      <dgm:spPr/>
    </dgm:pt>
    <dgm:pt modelId="{F1395B8C-9D41-4C9C-8559-5AD8456A9967}" type="pres">
      <dgm:prSet presAssocID="{52284B66-9CAD-4761-B292-FFE8C756EE67}" presName="parentText" presStyleLbl="node1" presStyleIdx="3" presStyleCnt="4">
        <dgm:presLayoutVars>
          <dgm:chMax val="0"/>
          <dgm:bulletEnabled val="1"/>
        </dgm:presLayoutVars>
      </dgm:prSet>
      <dgm:spPr/>
    </dgm:pt>
  </dgm:ptLst>
  <dgm:cxnLst>
    <dgm:cxn modelId="{F1B4A92C-55C3-4E21-9661-AB7DED323F47}" type="presOf" srcId="{5797450F-9E41-4333-BAE9-04D885A2601D}" destId="{2DA7337A-6CB3-4364-9994-9D12ABC82994}" srcOrd="0" destOrd="0" presId="urn:microsoft.com/office/officeart/2005/8/layout/vList2"/>
    <dgm:cxn modelId="{F028D25E-C323-4CA1-A1C9-D3C6E13458C7}" srcId="{5797450F-9E41-4333-BAE9-04D885A2601D}" destId="{3B9451D3-6983-41D0-9D4A-BE8FEE853C2F}" srcOrd="0" destOrd="0" parTransId="{820268D7-D126-435A-8D0F-4B13BC0F19F4}" sibTransId="{C57D7087-035A-404C-AF20-0176AEB571FC}"/>
    <dgm:cxn modelId="{04013964-BBDE-45B1-8FF0-ABE99563FD90}" type="presOf" srcId="{52284B66-9CAD-4761-B292-FFE8C756EE67}" destId="{F1395B8C-9D41-4C9C-8559-5AD8456A9967}" srcOrd="0" destOrd="0" presId="urn:microsoft.com/office/officeart/2005/8/layout/vList2"/>
    <dgm:cxn modelId="{984D6964-826E-4A49-93F5-410010FB6CA1}" srcId="{5797450F-9E41-4333-BAE9-04D885A2601D}" destId="{A7CF320D-157D-478C-89D0-B01172159589}" srcOrd="2" destOrd="0" parTransId="{B385DF10-D835-4084-BC45-719FA2D653C5}" sibTransId="{1FB59DEE-7639-49B9-A774-574EB4F64B76}"/>
    <dgm:cxn modelId="{522C0649-AD84-4A66-9A96-564B8F595F43}" type="presOf" srcId="{B7BBACB6-EC54-44F2-904A-FDA0FB0DF3F4}" destId="{99F5735B-7B46-4F61-96AE-C9706F037222}" srcOrd="0" destOrd="0" presId="urn:microsoft.com/office/officeart/2005/8/layout/vList2"/>
    <dgm:cxn modelId="{2532F151-8F21-442A-B5D3-09260449B93A}" type="presOf" srcId="{3B9451D3-6983-41D0-9D4A-BE8FEE853C2F}" destId="{D6B65DF1-4D0C-45D8-864F-3104E17B0F8F}" srcOrd="0" destOrd="0" presId="urn:microsoft.com/office/officeart/2005/8/layout/vList2"/>
    <dgm:cxn modelId="{2239F48E-4BDD-4CED-8A26-CD1F55C2BAD9}" srcId="{5797450F-9E41-4333-BAE9-04D885A2601D}" destId="{52284B66-9CAD-4761-B292-FFE8C756EE67}" srcOrd="3" destOrd="0" parTransId="{5CE32A54-91AC-4A76-927B-6B0DD2F41796}" sibTransId="{1A44D159-A648-44F8-9A2F-62D226060CB5}"/>
    <dgm:cxn modelId="{3C807BDA-5FCE-4A67-A058-55CDB06A0A33}" srcId="{5797450F-9E41-4333-BAE9-04D885A2601D}" destId="{B7BBACB6-EC54-44F2-904A-FDA0FB0DF3F4}" srcOrd="1" destOrd="0" parTransId="{382509C1-B7C4-4DC7-9D1C-11C5FC3927FC}" sibTransId="{F0E43C62-44AB-4BC4-A26A-21A72E54E305}"/>
    <dgm:cxn modelId="{FD0655DE-112B-4B1D-982F-0A9A7F63049A}" type="presOf" srcId="{A7CF320D-157D-478C-89D0-B01172159589}" destId="{B2E7535C-1A08-4EA3-B094-A00234D92757}" srcOrd="0" destOrd="0" presId="urn:microsoft.com/office/officeart/2005/8/layout/vList2"/>
    <dgm:cxn modelId="{12BB04D6-B53B-49BD-826D-A9BD37140BEF}" type="presParOf" srcId="{2DA7337A-6CB3-4364-9994-9D12ABC82994}" destId="{D6B65DF1-4D0C-45D8-864F-3104E17B0F8F}" srcOrd="0" destOrd="0" presId="urn:microsoft.com/office/officeart/2005/8/layout/vList2"/>
    <dgm:cxn modelId="{50A88ACA-6D81-472D-B501-A4DE54791301}" type="presParOf" srcId="{2DA7337A-6CB3-4364-9994-9D12ABC82994}" destId="{CB7646F8-1853-4F5E-AB11-73E5A0A7A58F}" srcOrd="1" destOrd="0" presId="urn:microsoft.com/office/officeart/2005/8/layout/vList2"/>
    <dgm:cxn modelId="{BE18C012-E3CC-4C2A-A69B-D6CDD44A6207}" type="presParOf" srcId="{2DA7337A-6CB3-4364-9994-9D12ABC82994}" destId="{99F5735B-7B46-4F61-96AE-C9706F037222}" srcOrd="2" destOrd="0" presId="urn:microsoft.com/office/officeart/2005/8/layout/vList2"/>
    <dgm:cxn modelId="{967917B9-F334-4E94-91EB-16DCA6C0BDC5}" type="presParOf" srcId="{2DA7337A-6CB3-4364-9994-9D12ABC82994}" destId="{C3CB59C6-B356-49E9-9065-BE773A98D5F6}" srcOrd="3" destOrd="0" presId="urn:microsoft.com/office/officeart/2005/8/layout/vList2"/>
    <dgm:cxn modelId="{F5B92D52-4FF5-4970-9DFE-6DE489ED14D6}" type="presParOf" srcId="{2DA7337A-6CB3-4364-9994-9D12ABC82994}" destId="{B2E7535C-1A08-4EA3-B094-A00234D92757}" srcOrd="4" destOrd="0" presId="urn:microsoft.com/office/officeart/2005/8/layout/vList2"/>
    <dgm:cxn modelId="{934F4528-02C4-483C-8200-AF8749669CD2}" type="presParOf" srcId="{2DA7337A-6CB3-4364-9994-9D12ABC82994}" destId="{ABBD4514-03DC-45DD-AFAA-F1ADA7EDDD83}" srcOrd="5" destOrd="0" presId="urn:microsoft.com/office/officeart/2005/8/layout/vList2"/>
    <dgm:cxn modelId="{072F0065-EEBF-4692-9C75-035BF664E1D4}" type="presParOf" srcId="{2DA7337A-6CB3-4364-9994-9D12ABC82994}" destId="{F1395B8C-9D41-4C9C-8559-5AD8456A9967}"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F554BD-0EFE-42CA-BB79-D59C680745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3CBC41F-86FE-4F47-856A-50267FDF7A49}">
      <dgm:prSet/>
      <dgm:spPr/>
      <dgm:t>
        <a:bodyPr/>
        <a:lstStyle/>
        <a:p>
          <a:r>
            <a:rPr lang="en-IN" dirty="0"/>
            <a:t>Estimating this ratio using supervised learning is the key approximation mechanism used by GANs</a:t>
          </a:r>
        </a:p>
      </dgm:t>
    </dgm:pt>
    <dgm:pt modelId="{9F878A9E-5497-4FBC-AFB0-56128FED541C}" type="parTrans" cxnId="{2BD3CB4A-5D2F-426E-8A36-5C098832C76A}">
      <dgm:prSet/>
      <dgm:spPr/>
      <dgm:t>
        <a:bodyPr/>
        <a:lstStyle/>
        <a:p>
          <a:endParaRPr lang="en-IN"/>
        </a:p>
      </dgm:t>
    </dgm:pt>
    <dgm:pt modelId="{FB775E8F-FF6F-4004-95FC-17628252CE7A}" type="sibTrans" cxnId="{2BD3CB4A-5D2F-426E-8A36-5C098832C76A}">
      <dgm:prSet/>
      <dgm:spPr/>
      <dgm:t>
        <a:bodyPr/>
        <a:lstStyle/>
        <a:p>
          <a:endParaRPr lang="en-IN"/>
        </a:p>
      </dgm:t>
    </dgm:pt>
    <dgm:pt modelId="{23765600-78E0-4A2D-88D8-4E37025DDFC2}" type="pres">
      <dgm:prSet presAssocID="{D5F554BD-0EFE-42CA-BB79-D59C6807457C}" presName="linear" presStyleCnt="0">
        <dgm:presLayoutVars>
          <dgm:animLvl val="lvl"/>
          <dgm:resizeHandles val="exact"/>
        </dgm:presLayoutVars>
      </dgm:prSet>
      <dgm:spPr/>
    </dgm:pt>
    <dgm:pt modelId="{574D4300-07AB-4DE8-885C-3CCFF069A14D}" type="pres">
      <dgm:prSet presAssocID="{03CBC41F-86FE-4F47-856A-50267FDF7A49}" presName="parentText" presStyleLbl="node1" presStyleIdx="0" presStyleCnt="1" custScaleY="32115">
        <dgm:presLayoutVars>
          <dgm:chMax val="0"/>
          <dgm:bulletEnabled val="1"/>
        </dgm:presLayoutVars>
      </dgm:prSet>
      <dgm:spPr/>
    </dgm:pt>
  </dgm:ptLst>
  <dgm:cxnLst>
    <dgm:cxn modelId="{2BD3CB4A-5D2F-426E-8A36-5C098832C76A}" srcId="{D5F554BD-0EFE-42CA-BB79-D59C6807457C}" destId="{03CBC41F-86FE-4F47-856A-50267FDF7A49}" srcOrd="0" destOrd="0" parTransId="{9F878A9E-5497-4FBC-AFB0-56128FED541C}" sibTransId="{FB775E8F-FF6F-4004-95FC-17628252CE7A}"/>
    <dgm:cxn modelId="{8969DF55-4A31-4FA1-9451-F1C8B18BF524}" type="presOf" srcId="{D5F554BD-0EFE-42CA-BB79-D59C6807457C}" destId="{23765600-78E0-4A2D-88D8-4E37025DDFC2}" srcOrd="0" destOrd="0" presId="urn:microsoft.com/office/officeart/2005/8/layout/vList2"/>
    <dgm:cxn modelId="{9B599FD0-4D61-4FCE-A101-8D18478B3342}" type="presOf" srcId="{03CBC41F-86FE-4F47-856A-50267FDF7A49}" destId="{574D4300-07AB-4DE8-885C-3CCFF069A14D}" srcOrd="0" destOrd="0" presId="urn:microsoft.com/office/officeart/2005/8/layout/vList2"/>
    <dgm:cxn modelId="{F1E24947-1E45-4713-8B71-FAE2F34FF4FB}" type="presParOf" srcId="{23765600-78E0-4A2D-88D8-4E37025DDFC2}" destId="{574D4300-07AB-4DE8-885C-3CCFF069A14D}"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D3614F-10C1-483D-AEB9-800386B34D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4F288C1-7029-463C-A7FE-8485AF603594}">
      <dgm:prSet/>
      <dgm:spPr/>
      <dgm:t>
        <a:bodyPr/>
        <a:lstStyle/>
        <a:p>
          <a:r>
            <a:rPr lang="en-IN" dirty="0" err="1"/>
            <a:t>Parzen</a:t>
          </a:r>
          <a:r>
            <a:rPr lang="en-IN" dirty="0"/>
            <a:t> window based log likelihood estimates</a:t>
          </a:r>
        </a:p>
      </dgm:t>
    </dgm:pt>
    <dgm:pt modelId="{0F68F8E9-0479-47C2-BD60-D99C1875971F}" type="parTrans" cxnId="{441AF702-C43B-4BFC-807B-DEA0631BD43C}">
      <dgm:prSet/>
      <dgm:spPr/>
      <dgm:t>
        <a:bodyPr/>
        <a:lstStyle/>
        <a:p>
          <a:endParaRPr lang="en-IN"/>
        </a:p>
      </dgm:t>
    </dgm:pt>
    <dgm:pt modelId="{E9DABFD7-8BC6-4CCF-B24E-B07B76D065C9}" type="sibTrans" cxnId="{441AF702-C43B-4BFC-807B-DEA0631BD43C}">
      <dgm:prSet/>
      <dgm:spPr/>
      <dgm:t>
        <a:bodyPr/>
        <a:lstStyle/>
        <a:p>
          <a:endParaRPr lang="en-IN"/>
        </a:p>
      </dgm:t>
    </dgm:pt>
    <dgm:pt modelId="{3686BCB6-1CD2-48A1-B30A-72F7EE685AF1}">
      <dgm:prSet/>
      <dgm:spPr/>
      <dgm:t>
        <a:bodyPr/>
        <a:lstStyle/>
        <a:p>
          <a:r>
            <a:rPr lang="en-IN"/>
            <a:t>DBN – Deep Belief Networks</a:t>
          </a:r>
        </a:p>
      </dgm:t>
    </dgm:pt>
    <dgm:pt modelId="{FAA51E86-D408-4289-ACF2-565070A36A8C}" type="parTrans" cxnId="{02D39212-303E-4540-A50C-40A3DB355866}">
      <dgm:prSet/>
      <dgm:spPr/>
      <dgm:t>
        <a:bodyPr/>
        <a:lstStyle/>
        <a:p>
          <a:endParaRPr lang="en-IN"/>
        </a:p>
      </dgm:t>
    </dgm:pt>
    <dgm:pt modelId="{BB3BB1F8-211E-402C-8864-3E89384193C3}" type="sibTrans" cxnId="{02D39212-303E-4540-A50C-40A3DB355866}">
      <dgm:prSet/>
      <dgm:spPr/>
      <dgm:t>
        <a:bodyPr/>
        <a:lstStyle/>
        <a:p>
          <a:endParaRPr lang="en-IN"/>
        </a:p>
      </dgm:t>
    </dgm:pt>
    <dgm:pt modelId="{C156B11E-6CC0-45D3-9618-8676F02905C7}">
      <dgm:prSet/>
      <dgm:spPr/>
      <dgm:t>
        <a:bodyPr/>
        <a:lstStyle/>
        <a:p>
          <a:r>
            <a:rPr lang="en-IN"/>
            <a:t>Stacked CAE – Stacked contractive auto-encoder</a:t>
          </a:r>
        </a:p>
      </dgm:t>
    </dgm:pt>
    <dgm:pt modelId="{D0172ECB-6C45-4753-834C-0526A17A1461}" type="parTrans" cxnId="{D04469AF-D9CB-4F8A-BADC-55EA256253B0}">
      <dgm:prSet/>
      <dgm:spPr/>
      <dgm:t>
        <a:bodyPr/>
        <a:lstStyle/>
        <a:p>
          <a:endParaRPr lang="en-IN"/>
        </a:p>
      </dgm:t>
    </dgm:pt>
    <dgm:pt modelId="{647EC152-ED6F-4E00-89C3-EF381DF9EDE3}" type="sibTrans" cxnId="{D04469AF-D9CB-4F8A-BADC-55EA256253B0}">
      <dgm:prSet/>
      <dgm:spPr/>
      <dgm:t>
        <a:bodyPr/>
        <a:lstStyle/>
        <a:p>
          <a:endParaRPr lang="en-IN"/>
        </a:p>
      </dgm:t>
    </dgm:pt>
    <dgm:pt modelId="{26BD6678-F188-40C7-B60F-FA56256566BA}">
      <dgm:prSet/>
      <dgm:spPr/>
      <dgm:t>
        <a:bodyPr/>
        <a:lstStyle/>
        <a:p>
          <a:r>
            <a:rPr lang="en-IN"/>
            <a:t>Deep GSN – Deep Stochastic Networks</a:t>
          </a:r>
        </a:p>
      </dgm:t>
    </dgm:pt>
    <dgm:pt modelId="{7D10F163-2D88-4240-9861-6D36611C153E}" type="parTrans" cxnId="{26817BAB-B27F-4E2D-90E4-76AA92C91C1F}">
      <dgm:prSet/>
      <dgm:spPr/>
      <dgm:t>
        <a:bodyPr/>
        <a:lstStyle/>
        <a:p>
          <a:endParaRPr lang="en-IN"/>
        </a:p>
      </dgm:t>
    </dgm:pt>
    <dgm:pt modelId="{9F6345A5-6A6D-4131-80E7-99204903659F}" type="sibTrans" cxnId="{26817BAB-B27F-4E2D-90E4-76AA92C91C1F}">
      <dgm:prSet/>
      <dgm:spPr/>
      <dgm:t>
        <a:bodyPr/>
        <a:lstStyle/>
        <a:p>
          <a:endParaRPr lang="en-IN"/>
        </a:p>
      </dgm:t>
    </dgm:pt>
    <dgm:pt modelId="{819D74DB-CBEE-4070-A37A-8AA6C9058B12}" type="pres">
      <dgm:prSet presAssocID="{8AD3614F-10C1-483D-AEB9-800386B34D2A}" presName="linear" presStyleCnt="0">
        <dgm:presLayoutVars>
          <dgm:animLvl val="lvl"/>
          <dgm:resizeHandles val="exact"/>
        </dgm:presLayoutVars>
      </dgm:prSet>
      <dgm:spPr/>
    </dgm:pt>
    <dgm:pt modelId="{681CF9BB-81A9-431A-87DB-BC2E6F7728CD}" type="pres">
      <dgm:prSet presAssocID="{E4F288C1-7029-463C-A7FE-8485AF603594}" presName="parentText" presStyleLbl="node1" presStyleIdx="0" presStyleCnt="4">
        <dgm:presLayoutVars>
          <dgm:chMax val="0"/>
          <dgm:bulletEnabled val="1"/>
        </dgm:presLayoutVars>
      </dgm:prSet>
      <dgm:spPr/>
    </dgm:pt>
    <dgm:pt modelId="{DE5A3E29-EF98-4ADA-8F7F-964F79D07C75}" type="pres">
      <dgm:prSet presAssocID="{E9DABFD7-8BC6-4CCF-B24E-B07B76D065C9}" presName="spacer" presStyleCnt="0"/>
      <dgm:spPr/>
    </dgm:pt>
    <dgm:pt modelId="{53957EFF-1CC5-4116-87ED-9D8BA1C4337F}" type="pres">
      <dgm:prSet presAssocID="{3686BCB6-1CD2-48A1-B30A-72F7EE685AF1}" presName="parentText" presStyleLbl="node1" presStyleIdx="1" presStyleCnt="4">
        <dgm:presLayoutVars>
          <dgm:chMax val="0"/>
          <dgm:bulletEnabled val="1"/>
        </dgm:presLayoutVars>
      </dgm:prSet>
      <dgm:spPr/>
    </dgm:pt>
    <dgm:pt modelId="{4FF4EE20-DA78-4CBB-88CD-BB1EB42B4039}" type="pres">
      <dgm:prSet presAssocID="{BB3BB1F8-211E-402C-8864-3E89384193C3}" presName="spacer" presStyleCnt="0"/>
      <dgm:spPr/>
    </dgm:pt>
    <dgm:pt modelId="{42ABEDE6-30C1-4543-8C1E-7641B55BF722}" type="pres">
      <dgm:prSet presAssocID="{C156B11E-6CC0-45D3-9618-8676F02905C7}" presName="parentText" presStyleLbl="node1" presStyleIdx="2" presStyleCnt="4">
        <dgm:presLayoutVars>
          <dgm:chMax val="0"/>
          <dgm:bulletEnabled val="1"/>
        </dgm:presLayoutVars>
      </dgm:prSet>
      <dgm:spPr/>
    </dgm:pt>
    <dgm:pt modelId="{11E6DE30-388B-4EEF-BDE8-EAE7FF912437}" type="pres">
      <dgm:prSet presAssocID="{647EC152-ED6F-4E00-89C3-EF381DF9EDE3}" presName="spacer" presStyleCnt="0"/>
      <dgm:spPr/>
    </dgm:pt>
    <dgm:pt modelId="{F6714062-2E70-4855-BE7F-2E664832E6D0}" type="pres">
      <dgm:prSet presAssocID="{26BD6678-F188-40C7-B60F-FA56256566BA}" presName="parentText" presStyleLbl="node1" presStyleIdx="3" presStyleCnt="4">
        <dgm:presLayoutVars>
          <dgm:chMax val="0"/>
          <dgm:bulletEnabled val="1"/>
        </dgm:presLayoutVars>
      </dgm:prSet>
      <dgm:spPr/>
    </dgm:pt>
  </dgm:ptLst>
  <dgm:cxnLst>
    <dgm:cxn modelId="{441AF702-C43B-4BFC-807B-DEA0631BD43C}" srcId="{8AD3614F-10C1-483D-AEB9-800386B34D2A}" destId="{E4F288C1-7029-463C-A7FE-8485AF603594}" srcOrd="0" destOrd="0" parTransId="{0F68F8E9-0479-47C2-BD60-D99C1875971F}" sibTransId="{E9DABFD7-8BC6-4CCF-B24E-B07B76D065C9}"/>
    <dgm:cxn modelId="{02D39212-303E-4540-A50C-40A3DB355866}" srcId="{8AD3614F-10C1-483D-AEB9-800386B34D2A}" destId="{3686BCB6-1CD2-48A1-B30A-72F7EE685AF1}" srcOrd="1" destOrd="0" parTransId="{FAA51E86-D408-4289-ACF2-565070A36A8C}" sibTransId="{BB3BB1F8-211E-402C-8864-3E89384193C3}"/>
    <dgm:cxn modelId="{6DC35F3B-6726-4D5A-8726-9672872DB530}" type="presOf" srcId="{C156B11E-6CC0-45D3-9618-8676F02905C7}" destId="{42ABEDE6-30C1-4543-8C1E-7641B55BF722}" srcOrd="0" destOrd="0" presId="urn:microsoft.com/office/officeart/2005/8/layout/vList2"/>
    <dgm:cxn modelId="{C2D9F172-C578-494C-A578-D69334A14155}" type="presOf" srcId="{3686BCB6-1CD2-48A1-B30A-72F7EE685AF1}" destId="{53957EFF-1CC5-4116-87ED-9D8BA1C4337F}" srcOrd="0" destOrd="0" presId="urn:microsoft.com/office/officeart/2005/8/layout/vList2"/>
    <dgm:cxn modelId="{26817BAB-B27F-4E2D-90E4-76AA92C91C1F}" srcId="{8AD3614F-10C1-483D-AEB9-800386B34D2A}" destId="{26BD6678-F188-40C7-B60F-FA56256566BA}" srcOrd="3" destOrd="0" parTransId="{7D10F163-2D88-4240-9861-6D36611C153E}" sibTransId="{9F6345A5-6A6D-4131-80E7-99204903659F}"/>
    <dgm:cxn modelId="{D04469AF-D9CB-4F8A-BADC-55EA256253B0}" srcId="{8AD3614F-10C1-483D-AEB9-800386B34D2A}" destId="{C156B11E-6CC0-45D3-9618-8676F02905C7}" srcOrd="2" destOrd="0" parTransId="{D0172ECB-6C45-4753-834C-0526A17A1461}" sibTransId="{647EC152-ED6F-4E00-89C3-EF381DF9EDE3}"/>
    <dgm:cxn modelId="{400B7DC1-CD26-4184-ABB1-366B2F012EB4}" type="presOf" srcId="{8AD3614F-10C1-483D-AEB9-800386B34D2A}" destId="{819D74DB-CBEE-4070-A37A-8AA6C9058B12}" srcOrd="0" destOrd="0" presId="urn:microsoft.com/office/officeart/2005/8/layout/vList2"/>
    <dgm:cxn modelId="{1210F0C2-4CFA-49AF-937C-DDD9EB5174A7}" type="presOf" srcId="{E4F288C1-7029-463C-A7FE-8485AF603594}" destId="{681CF9BB-81A9-431A-87DB-BC2E6F7728CD}" srcOrd="0" destOrd="0" presId="urn:microsoft.com/office/officeart/2005/8/layout/vList2"/>
    <dgm:cxn modelId="{4CAE90C9-21DF-48D7-B0CF-4977ADC4735C}" type="presOf" srcId="{26BD6678-F188-40C7-B60F-FA56256566BA}" destId="{F6714062-2E70-4855-BE7F-2E664832E6D0}" srcOrd="0" destOrd="0" presId="urn:microsoft.com/office/officeart/2005/8/layout/vList2"/>
    <dgm:cxn modelId="{3F5E3E73-6AC4-4F34-B352-8F0573F6303B}" type="presParOf" srcId="{819D74DB-CBEE-4070-A37A-8AA6C9058B12}" destId="{681CF9BB-81A9-431A-87DB-BC2E6F7728CD}" srcOrd="0" destOrd="0" presId="urn:microsoft.com/office/officeart/2005/8/layout/vList2"/>
    <dgm:cxn modelId="{B0ECDF88-7E5A-4068-990C-1106AF9746A3}" type="presParOf" srcId="{819D74DB-CBEE-4070-A37A-8AA6C9058B12}" destId="{DE5A3E29-EF98-4ADA-8F7F-964F79D07C75}" srcOrd="1" destOrd="0" presId="urn:microsoft.com/office/officeart/2005/8/layout/vList2"/>
    <dgm:cxn modelId="{2BE29C16-B37D-4FC8-90D0-E7FBFFBE2022}" type="presParOf" srcId="{819D74DB-CBEE-4070-A37A-8AA6C9058B12}" destId="{53957EFF-1CC5-4116-87ED-9D8BA1C4337F}" srcOrd="2" destOrd="0" presId="urn:microsoft.com/office/officeart/2005/8/layout/vList2"/>
    <dgm:cxn modelId="{D8F1F47A-F94A-45C2-A3D9-4FA78414126A}" type="presParOf" srcId="{819D74DB-CBEE-4070-A37A-8AA6C9058B12}" destId="{4FF4EE20-DA78-4CBB-88CD-BB1EB42B4039}" srcOrd="3" destOrd="0" presId="urn:microsoft.com/office/officeart/2005/8/layout/vList2"/>
    <dgm:cxn modelId="{B7A08685-F907-4721-A9E1-0BEBFED34D54}" type="presParOf" srcId="{819D74DB-CBEE-4070-A37A-8AA6C9058B12}" destId="{42ABEDE6-30C1-4543-8C1E-7641B55BF722}" srcOrd="4" destOrd="0" presId="urn:microsoft.com/office/officeart/2005/8/layout/vList2"/>
    <dgm:cxn modelId="{C5D8998A-16D7-49BF-AD5A-89E848FDC693}" type="presParOf" srcId="{819D74DB-CBEE-4070-A37A-8AA6C9058B12}" destId="{11E6DE30-388B-4EEF-BDE8-EAE7FF912437}" srcOrd="5" destOrd="0" presId="urn:microsoft.com/office/officeart/2005/8/layout/vList2"/>
    <dgm:cxn modelId="{02225E15-E6CD-4375-9E51-62DBB7604A5A}" type="presParOf" srcId="{819D74DB-CBEE-4070-A37A-8AA6C9058B12}" destId="{F6714062-2E70-4855-BE7F-2E664832E6D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13E2E2-462B-4025-BF76-6943619A906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D06535B3-E6B7-4F75-82E5-B8FF6BA41BA3}">
      <dgm:prSet/>
      <dgm:spPr/>
      <dgm:t>
        <a:bodyPr/>
        <a:lstStyle/>
        <a:p>
          <a:r>
            <a:rPr lang="en-IN" dirty="0"/>
            <a:t>Use of Latent code – unlike fully visible belief nets</a:t>
          </a:r>
          <a:endParaRPr lang="en-US" dirty="0"/>
        </a:p>
      </dgm:t>
    </dgm:pt>
    <dgm:pt modelId="{1A10FC5F-FBD3-42E9-A8F4-9399A6763284}" type="parTrans" cxnId="{7E99D5FE-7496-4114-B164-234E96BB67FD}">
      <dgm:prSet/>
      <dgm:spPr/>
      <dgm:t>
        <a:bodyPr/>
        <a:lstStyle/>
        <a:p>
          <a:endParaRPr lang="en-US"/>
        </a:p>
      </dgm:t>
    </dgm:pt>
    <dgm:pt modelId="{A7696B6E-5B13-4F35-BE59-7D1932FBE180}" type="sibTrans" cxnId="{7E99D5FE-7496-4114-B164-234E96BB67FD}">
      <dgm:prSet/>
      <dgm:spPr/>
      <dgm:t>
        <a:bodyPr/>
        <a:lstStyle/>
        <a:p>
          <a:endParaRPr lang="en-US"/>
        </a:p>
      </dgm:t>
    </dgm:pt>
    <dgm:pt modelId="{06E754F9-917B-4B26-B0E2-C88F48157160}">
      <dgm:prSet/>
      <dgm:spPr/>
      <dgm:t>
        <a:bodyPr/>
        <a:lstStyle/>
        <a:p>
          <a:r>
            <a:rPr lang="en-IN" dirty="0"/>
            <a:t>Asymptotically consistent – Advantage over variational methods</a:t>
          </a:r>
          <a:endParaRPr lang="en-US" dirty="0"/>
        </a:p>
      </dgm:t>
    </dgm:pt>
    <dgm:pt modelId="{B6553DFC-4679-4372-8907-ED52A78A2CB1}" type="parTrans" cxnId="{31026AFF-1975-4936-9A9F-D547EAB4DF9D}">
      <dgm:prSet/>
      <dgm:spPr/>
      <dgm:t>
        <a:bodyPr/>
        <a:lstStyle/>
        <a:p>
          <a:endParaRPr lang="en-US"/>
        </a:p>
      </dgm:t>
    </dgm:pt>
    <dgm:pt modelId="{DF9E7C4A-E50A-4D9F-A32C-63BDD5019214}" type="sibTrans" cxnId="{31026AFF-1975-4936-9A9F-D547EAB4DF9D}">
      <dgm:prSet/>
      <dgm:spPr/>
      <dgm:t>
        <a:bodyPr/>
        <a:lstStyle/>
        <a:p>
          <a:endParaRPr lang="en-US"/>
        </a:p>
      </dgm:t>
    </dgm:pt>
    <dgm:pt modelId="{E30D70D0-732A-4A0C-B2DB-663F3967C7ED}">
      <dgm:prSet/>
      <dgm:spPr/>
      <dgm:t>
        <a:bodyPr/>
        <a:lstStyle/>
        <a:p>
          <a:r>
            <a:rPr lang="en-IN"/>
            <a:t>No Markov Chains needed</a:t>
          </a:r>
          <a:endParaRPr lang="en-US"/>
        </a:p>
      </dgm:t>
    </dgm:pt>
    <dgm:pt modelId="{0B43F9C4-BDE9-4A40-9CA6-92EB57D56D41}" type="parTrans" cxnId="{2927EB56-4C8D-4194-A2A8-B432293E7D8B}">
      <dgm:prSet/>
      <dgm:spPr/>
      <dgm:t>
        <a:bodyPr/>
        <a:lstStyle/>
        <a:p>
          <a:endParaRPr lang="en-US"/>
        </a:p>
      </dgm:t>
    </dgm:pt>
    <dgm:pt modelId="{610D7DE5-EE6F-471E-BC71-21F0523CD5F7}" type="sibTrans" cxnId="{2927EB56-4C8D-4194-A2A8-B432293E7D8B}">
      <dgm:prSet/>
      <dgm:spPr/>
      <dgm:t>
        <a:bodyPr/>
        <a:lstStyle/>
        <a:p>
          <a:endParaRPr lang="en-US"/>
        </a:p>
      </dgm:t>
    </dgm:pt>
    <dgm:pt modelId="{46160946-A3DC-4903-9A39-3FE2F19E199F}">
      <dgm:prSet/>
      <dgm:spPr/>
      <dgm:t>
        <a:bodyPr/>
        <a:lstStyle/>
        <a:p>
          <a:r>
            <a:rPr lang="en-IN"/>
            <a:t>Often regarded as producing the best samples</a:t>
          </a:r>
          <a:endParaRPr lang="en-US"/>
        </a:p>
      </dgm:t>
    </dgm:pt>
    <dgm:pt modelId="{BCF5616F-DA88-49E3-828D-59A734024678}" type="parTrans" cxnId="{233A14BA-8242-4E0C-8C74-3A1A77D56525}">
      <dgm:prSet/>
      <dgm:spPr/>
      <dgm:t>
        <a:bodyPr/>
        <a:lstStyle/>
        <a:p>
          <a:endParaRPr lang="en-US"/>
        </a:p>
      </dgm:t>
    </dgm:pt>
    <dgm:pt modelId="{06E0E3AA-D885-4020-AAEE-9922F80FB5A2}" type="sibTrans" cxnId="{233A14BA-8242-4E0C-8C74-3A1A77D56525}">
      <dgm:prSet/>
      <dgm:spPr/>
      <dgm:t>
        <a:bodyPr/>
        <a:lstStyle/>
        <a:p>
          <a:endParaRPr lang="en-US"/>
        </a:p>
      </dgm:t>
    </dgm:pt>
    <dgm:pt modelId="{F3EC12D2-CB5E-4BCF-ADA9-AD94FFC62B50}" type="pres">
      <dgm:prSet presAssocID="{DC13E2E2-462B-4025-BF76-6943619A906D}" presName="linear" presStyleCnt="0">
        <dgm:presLayoutVars>
          <dgm:animLvl val="lvl"/>
          <dgm:resizeHandles val="exact"/>
        </dgm:presLayoutVars>
      </dgm:prSet>
      <dgm:spPr/>
    </dgm:pt>
    <dgm:pt modelId="{7267DACC-AC84-40A4-886F-CE06B0A75DA4}" type="pres">
      <dgm:prSet presAssocID="{D06535B3-E6B7-4F75-82E5-B8FF6BA41BA3}" presName="parentText" presStyleLbl="node1" presStyleIdx="0" presStyleCnt="4">
        <dgm:presLayoutVars>
          <dgm:chMax val="0"/>
          <dgm:bulletEnabled val="1"/>
        </dgm:presLayoutVars>
      </dgm:prSet>
      <dgm:spPr/>
    </dgm:pt>
    <dgm:pt modelId="{C3652C5D-A225-435C-B6AC-C112A079EDE2}" type="pres">
      <dgm:prSet presAssocID="{A7696B6E-5B13-4F35-BE59-7D1932FBE180}" presName="spacer" presStyleCnt="0"/>
      <dgm:spPr/>
    </dgm:pt>
    <dgm:pt modelId="{DA6D87EC-FAB2-4EDF-8EA9-8B6F711C06C9}" type="pres">
      <dgm:prSet presAssocID="{06E754F9-917B-4B26-B0E2-C88F48157160}" presName="parentText" presStyleLbl="node1" presStyleIdx="1" presStyleCnt="4">
        <dgm:presLayoutVars>
          <dgm:chMax val="0"/>
          <dgm:bulletEnabled val="1"/>
        </dgm:presLayoutVars>
      </dgm:prSet>
      <dgm:spPr/>
    </dgm:pt>
    <dgm:pt modelId="{E4E824A2-069D-4AD6-BE3B-E4CF1F3DE7F5}" type="pres">
      <dgm:prSet presAssocID="{DF9E7C4A-E50A-4D9F-A32C-63BDD5019214}" presName="spacer" presStyleCnt="0"/>
      <dgm:spPr/>
    </dgm:pt>
    <dgm:pt modelId="{EDAF19CE-7A6B-497A-B33E-EAA8A2DFB4A9}" type="pres">
      <dgm:prSet presAssocID="{E30D70D0-732A-4A0C-B2DB-663F3967C7ED}" presName="parentText" presStyleLbl="node1" presStyleIdx="2" presStyleCnt="4">
        <dgm:presLayoutVars>
          <dgm:chMax val="0"/>
          <dgm:bulletEnabled val="1"/>
        </dgm:presLayoutVars>
      </dgm:prSet>
      <dgm:spPr/>
    </dgm:pt>
    <dgm:pt modelId="{C15C9287-8165-47A5-AD36-8FC229021D50}" type="pres">
      <dgm:prSet presAssocID="{610D7DE5-EE6F-471E-BC71-21F0523CD5F7}" presName="spacer" presStyleCnt="0"/>
      <dgm:spPr/>
    </dgm:pt>
    <dgm:pt modelId="{C9719DF9-3E78-4D77-8499-8D4D2BD1A081}" type="pres">
      <dgm:prSet presAssocID="{46160946-A3DC-4903-9A39-3FE2F19E199F}" presName="parentText" presStyleLbl="node1" presStyleIdx="3" presStyleCnt="4">
        <dgm:presLayoutVars>
          <dgm:chMax val="0"/>
          <dgm:bulletEnabled val="1"/>
        </dgm:presLayoutVars>
      </dgm:prSet>
      <dgm:spPr/>
    </dgm:pt>
  </dgm:ptLst>
  <dgm:cxnLst>
    <dgm:cxn modelId="{2E356413-0F7A-4825-B59C-DA4C0E61454B}" type="presOf" srcId="{06E754F9-917B-4B26-B0E2-C88F48157160}" destId="{DA6D87EC-FAB2-4EDF-8EA9-8B6F711C06C9}" srcOrd="0" destOrd="0" presId="urn:microsoft.com/office/officeart/2005/8/layout/vList2"/>
    <dgm:cxn modelId="{2927EB56-4C8D-4194-A2A8-B432293E7D8B}" srcId="{DC13E2E2-462B-4025-BF76-6943619A906D}" destId="{E30D70D0-732A-4A0C-B2DB-663F3967C7ED}" srcOrd="2" destOrd="0" parTransId="{0B43F9C4-BDE9-4A40-9CA6-92EB57D56D41}" sibTransId="{610D7DE5-EE6F-471E-BC71-21F0523CD5F7}"/>
    <dgm:cxn modelId="{FA91C178-097A-47C8-88B2-5FC080C3B3E4}" type="presOf" srcId="{E30D70D0-732A-4A0C-B2DB-663F3967C7ED}" destId="{EDAF19CE-7A6B-497A-B33E-EAA8A2DFB4A9}" srcOrd="0" destOrd="0" presId="urn:microsoft.com/office/officeart/2005/8/layout/vList2"/>
    <dgm:cxn modelId="{233A14BA-8242-4E0C-8C74-3A1A77D56525}" srcId="{DC13E2E2-462B-4025-BF76-6943619A906D}" destId="{46160946-A3DC-4903-9A39-3FE2F19E199F}" srcOrd="3" destOrd="0" parTransId="{BCF5616F-DA88-49E3-828D-59A734024678}" sibTransId="{06E0E3AA-D885-4020-AAEE-9922F80FB5A2}"/>
    <dgm:cxn modelId="{AF1549BD-1D5B-4AE3-9724-22E046EA2130}" type="presOf" srcId="{46160946-A3DC-4903-9A39-3FE2F19E199F}" destId="{C9719DF9-3E78-4D77-8499-8D4D2BD1A081}" srcOrd="0" destOrd="0" presId="urn:microsoft.com/office/officeart/2005/8/layout/vList2"/>
    <dgm:cxn modelId="{05603FCF-8DA7-43F2-B601-F8A426205052}" type="presOf" srcId="{DC13E2E2-462B-4025-BF76-6943619A906D}" destId="{F3EC12D2-CB5E-4BCF-ADA9-AD94FFC62B50}" srcOrd="0" destOrd="0" presId="urn:microsoft.com/office/officeart/2005/8/layout/vList2"/>
    <dgm:cxn modelId="{62C345DF-C314-4C3C-A3D9-F8B9B409EE0D}" type="presOf" srcId="{D06535B3-E6B7-4F75-82E5-B8FF6BA41BA3}" destId="{7267DACC-AC84-40A4-886F-CE06B0A75DA4}" srcOrd="0" destOrd="0" presId="urn:microsoft.com/office/officeart/2005/8/layout/vList2"/>
    <dgm:cxn modelId="{7E99D5FE-7496-4114-B164-234E96BB67FD}" srcId="{DC13E2E2-462B-4025-BF76-6943619A906D}" destId="{D06535B3-E6B7-4F75-82E5-B8FF6BA41BA3}" srcOrd="0" destOrd="0" parTransId="{1A10FC5F-FBD3-42E9-A8F4-9399A6763284}" sibTransId="{A7696B6E-5B13-4F35-BE59-7D1932FBE180}"/>
    <dgm:cxn modelId="{31026AFF-1975-4936-9A9F-D547EAB4DF9D}" srcId="{DC13E2E2-462B-4025-BF76-6943619A906D}" destId="{06E754F9-917B-4B26-B0E2-C88F48157160}" srcOrd="1" destOrd="0" parTransId="{B6553DFC-4679-4372-8907-ED52A78A2CB1}" sibTransId="{DF9E7C4A-E50A-4D9F-A32C-63BDD5019214}"/>
    <dgm:cxn modelId="{42F16BB7-FE80-4A59-8520-F543B6021A1E}" type="presParOf" srcId="{F3EC12D2-CB5E-4BCF-ADA9-AD94FFC62B50}" destId="{7267DACC-AC84-40A4-886F-CE06B0A75DA4}" srcOrd="0" destOrd="0" presId="urn:microsoft.com/office/officeart/2005/8/layout/vList2"/>
    <dgm:cxn modelId="{B6B891DB-5578-43E6-82EC-D8FDCCF9F9BE}" type="presParOf" srcId="{F3EC12D2-CB5E-4BCF-ADA9-AD94FFC62B50}" destId="{C3652C5D-A225-435C-B6AC-C112A079EDE2}" srcOrd="1" destOrd="0" presId="urn:microsoft.com/office/officeart/2005/8/layout/vList2"/>
    <dgm:cxn modelId="{5FD40A36-6D7E-4634-955B-3A1FB6C72B19}" type="presParOf" srcId="{F3EC12D2-CB5E-4BCF-ADA9-AD94FFC62B50}" destId="{DA6D87EC-FAB2-4EDF-8EA9-8B6F711C06C9}" srcOrd="2" destOrd="0" presId="urn:microsoft.com/office/officeart/2005/8/layout/vList2"/>
    <dgm:cxn modelId="{27DB3E5B-C600-43EA-A036-C2FACF60314B}" type="presParOf" srcId="{F3EC12D2-CB5E-4BCF-ADA9-AD94FFC62B50}" destId="{E4E824A2-069D-4AD6-BE3B-E4CF1F3DE7F5}" srcOrd="3" destOrd="0" presId="urn:microsoft.com/office/officeart/2005/8/layout/vList2"/>
    <dgm:cxn modelId="{1B2F5E22-FC8E-4FC5-BD75-0DB41EEB4026}" type="presParOf" srcId="{F3EC12D2-CB5E-4BCF-ADA9-AD94FFC62B50}" destId="{EDAF19CE-7A6B-497A-B33E-EAA8A2DFB4A9}" srcOrd="4" destOrd="0" presId="urn:microsoft.com/office/officeart/2005/8/layout/vList2"/>
    <dgm:cxn modelId="{BBB14C63-2151-4C9E-AFE9-60569E29746A}" type="presParOf" srcId="{F3EC12D2-CB5E-4BCF-ADA9-AD94FFC62B50}" destId="{C15C9287-8165-47A5-AD36-8FC229021D50}" srcOrd="5" destOrd="0" presId="urn:microsoft.com/office/officeart/2005/8/layout/vList2"/>
    <dgm:cxn modelId="{09A48F3B-D8E3-4868-9932-5F5A8F450F84}" type="presParOf" srcId="{F3EC12D2-CB5E-4BCF-ADA9-AD94FFC62B50}" destId="{C9719DF9-3E78-4D77-8499-8D4D2BD1A08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79F1E-F230-4757-BDE5-32F3821F4F5D}">
      <dsp:nvSpPr>
        <dsp:cNvPr id="0" name=""/>
        <dsp:cNvSpPr/>
      </dsp:nvSpPr>
      <dsp:spPr>
        <a:xfrm>
          <a:off x="0" y="2526380"/>
          <a:ext cx="4136123" cy="1657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Applications:</a:t>
          </a:r>
          <a:endParaRPr lang="en-IN" sz="3000" kern="1200"/>
        </a:p>
      </dsp:txBody>
      <dsp:txXfrm>
        <a:off x="0" y="2526380"/>
        <a:ext cx="4136123" cy="895092"/>
      </dsp:txXfrm>
    </dsp:sp>
    <dsp:sp modelId="{918B708A-52F6-4EEB-875F-503C6B470D99}">
      <dsp:nvSpPr>
        <dsp:cNvPr id="0" name=""/>
        <dsp:cNvSpPr/>
      </dsp:nvSpPr>
      <dsp:spPr>
        <a:xfrm>
          <a:off x="0"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Take a bunch of points and infer a density function that describes probability distribution</a:t>
          </a:r>
          <a:endParaRPr lang="en-IN" sz="1300" kern="1200"/>
        </a:p>
      </dsp:txBody>
      <dsp:txXfrm>
        <a:off x="0" y="3388321"/>
        <a:ext cx="2068061" cy="762486"/>
      </dsp:txXfrm>
    </dsp:sp>
    <dsp:sp modelId="{F680E033-9629-4F96-931D-566FAB372C43}">
      <dsp:nvSpPr>
        <dsp:cNvPr id="0" name=""/>
        <dsp:cNvSpPr/>
      </dsp:nvSpPr>
      <dsp:spPr>
        <a:xfrm>
          <a:off x="2068061"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Use some training examples to generate more examples from the same distribution</a:t>
          </a:r>
          <a:endParaRPr lang="en-IN" sz="1300" kern="1200"/>
        </a:p>
      </dsp:txBody>
      <dsp:txXfrm>
        <a:off x="2068061" y="3388321"/>
        <a:ext cx="2068061" cy="762486"/>
      </dsp:txXfrm>
    </dsp:sp>
    <dsp:sp modelId="{9B22A7CD-3792-4AFA-A432-D160408C78C2}">
      <dsp:nvSpPr>
        <dsp:cNvPr id="0" name=""/>
        <dsp:cNvSpPr/>
      </dsp:nvSpPr>
      <dsp:spPr>
        <a:xfrm rot="10800000">
          <a:off x="0" y="0"/>
          <a:ext cx="4136123" cy="254935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Models that can generate new data instances</a:t>
          </a:r>
          <a:endParaRPr lang="en-IN" sz="3000" kern="1200"/>
        </a:p>
      </dsp:txBody>
      <dsp:txXfrm rot="10800000">
        <a:off x="0" y="0"/>
        <a:ext cx="4136123" cy="16564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BE0A-5B21-4476-BBF9-E007F25B9B43}">
      <dsp:nvSpPr>
        <dsp:cNvPr id="0" name=""/>
        <dsp:cNvSpPr/>
      </dsp:nvSpPr>
      <dsp:spPr>
        <a:xfrm>
          <a:off x="0" y="2462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Cannot model discrete data</a:t>
          </a:r>
          <a:endParaRPr lang="en-US" sz="2200" kern="1200"/>
        </a:p>
      </dsp:txBody>
      <dsp:txXfrm>
        <a:off x="40837" y="65463"/>
        <a:ext cx="5873984" cy="754876"/>
      </dsp:txXfrm>
    </dsp:sp>
    <dsp:sp modelId="{E45C8DDE-F133-416B-8201-FF348128F681}">
      <dsp:nvSpPr>
        <dsp:cNvPr id="0" name=""/>
        <dsp:cNvSpPr/>
      </dsp:nvSpPr>
      <dsp:spPr>
        <a:xfrm>
          <a:off x="0" y="92453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No method to check if the generated samples are better than other methods.</a:t>
          </a:r>
          <a:endParaRPr lang="en-US" sz="2200" kern="1200"/>
        </a:p>
      </dsp:txBody>
      <dsp:txXfrm>
        <a:off x="40837" y="965373"/>
        <a:ext cx="5873984" cy="754876"/>
      </dsp:txXfrm>
    </dsp:sp>
    <dsp:sp modelId="{E9AA27CD-FE56-4532-B8F3-6CA002F837EF}">
      <dsp:nvSpPr>
        <dsp:cNvPr id="0" name=""/>
        <dsp:cNvSpPr/>
      </dsp:nvSpPr>
      <dsp:spPr>
        <a:xfrm>
          <a:off x="0" y="182444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Produces higher variance</a:t>
          </a:r>
          <a:endParaRPr lang="en-US" sz="2200" kern="1200"/>
        </a:p>
      </dsp:txBody>
      <dsp:txXfrm>
        <a:off x="40837" y="1865284"/>
        <a:ext cx="5873984" cy="754876"/>
      </dsp:txXfrm>
    </dsp:sp>
    <dsp:sp modelId="{5DFBF34D-3FD4-4893-977D-DD5D0E5B8FA0}">
      <dsp:nvSpPr>
        <dsp:cNvPr id="0" name=""/>
        <dsp:cNvSpPr/>
      </dsp:nvSpPr>
      <dsp:spPr>
        <a:xfrm>
          <a:off x="0" y="272435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Does not perform well in high dimensional spaces</a:t>
          </a:r>
          <a:endParaRPr lang="en-US" sz="2200" kern="1200"/>
        </a:p>
      </dsp:txBody>
      <dsp:txXfrm>
        <a:off x="40837" y="2765194"/>
        <a:ext cx="5873984" cy="754876"/>
      </dsp:txXfrm>
    </dsp:sp>
    <dsp:sp modelId="{FB1218FB-D61A-4E95-ACFE-D245EC93D1A4}">
      <dsp:nvSpPr>
        <dsp:cNvPr id="0" name=""/>
        <dsp:cNvSpPr/>
      </dsp:nvSpPr>
      <dsp:spPr>
        <a:xfrm>
          <a:off x="0" y="362426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There is no explicit representation of  p</a:t>
          </a:r>
          <a:r>
            <a:rPr lang="en-IN" sz="2200" kern="1200" baseline="-25000"/>
            <a:t>g</a:t>
          </a:r>
          <a:r>
            <a:rPr lang="en-IN" sz="2200" kern="1200"/>
            <a:t>(x) – probability distribution of x samples</a:t>
          </a:r>
          <a:endParaRPr lang="en-US" sz="2200" kern="1200"/>
        </a:p>
      </dsp:txBody>
      <dsp:txXfrm>
        <a:off x="40837" y="3665104"/>
        <a:ext cx="5873984" cy="754876"/>
      </dsp:txXfrm>
    </dsp:sp>
    <dsp:sp modelId="{EB7193F0-4168-486D-9E8D-36E76CC71B52}">
      <dsp:nvSpPr>
        <dsp:cNvPr id="0" name=""/>
        <dsp:cNvSpPr/>
      </dsp:nvSpPr>
      <dsp:spPr>
        <a:xfrm>
          <a:off x="0" y="452417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 must be synchronized well with G during training</a:t>
          </a:r>
          <a:endParaRPr lang="en-US" sz="2200" kern="1200"/>
        </a:p>
      </dsp:txBody>
      <dsp:txXfrm>
        <a:off x="40837" y="4565014"/>
        <a:ext cx="5873984" cy="754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77267-DD37-4E24-AE77-26330A4C0DBD}">
      <dsp:nvSpPr>
        <dsp:cNvPr id="0" name=""/>
        <dsp:cNvSpPr/>
      </dsp:nvSpPr>
      <dsp:spPr>
        <a:xfrm>
          <a:off x="0" y="0"/>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Introduction to GANs - Ian Goodfellow – </a:t>
          </a:r>
          <a:r>
            <a:rPr lang="en-GB" sz="2800" kern="1200" baseline="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OpenAI</a:t>
          </a:r>
          <a:endParaRPr lang="en-IN" sz="2800" kern="1200" baseline="0" dirty="0">
            <a:solidFill>
              <a:schemeClr val="tx1"/>
            </a:solidFill>
          </a:endParaRPr>
        </a:p>
      </dsp:txBody>
      <dsp:txXfrm>
        <a:off x="31984" y="31984"/>
        <a:ext cx="9549892" cy="591232"/>
      </dsp:txXfrm>
    </dsp:sp>
    <dsp:sp modelId="{7A059B09-DF8E-4230-8803-BEB5201EDD40}">
      <dsp:nvSpPr>
        <dsp:cNvPr id="0" name=""/>
        <dsp:cNvSpPr/>
      </dsp:nvSpPr>
      <dsp:spPr>
        <a:xfrm>
          <a:off x="0" y="736217"/>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Generative </a:t>
          </a:r>
          <a:r>
            <a:rPr lang="en-GB" sz="2800" kern="1200"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Adversarial</a:t>
          </a:r>
          <a:r>
            <a:rPr lang="en-GB" sz="280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 Nets Research paper</a:t>
          </a:r>
          <a:endParaRPr lang="en-IN" sz="2800" kern="1200" dirty="0">
            <a:solidFill>
              <a:schemeClr val="tx1"/>
            </a:solidFill>
          </a:endParaRPr>
        </a:p>
      </dsp:txBody>
      <dsp:txXfrm>
        <a:off x="31984" y="768201"/>
        <a:ext cx="9549892" cy="591232"/>
      </dsp:txXfrm>
    </dsp:sp>
    <dsp:sp modelId="{988EAB42-24AB-4130-A096-9562E6F0C376}">
      <dsp:nvSpPr>
        <dsp:cNvPr id="0" name=""/>
        <dsp:cNvSpPr/>
      </dsp:nvSpPr>
      <dsp:spPr>
        <a:xfrm>
          <a:off x="0" y="147205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Ian Goodfellow - GANs – </a:t>
          </a:r>
          <a:r>
            <a:rPr lang="en-IN" sz="2800" kern="1200" dirty="0" err="1">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Github</a:t>
          </a:r>
          <a:endParaRPr lang="en-IN" sz="2800" kern="1200" dirty="0">
            <a:solidFill>
              <a:schemeClr val="tx1"/>
            </a:solidFill>
          </a:endParaRPr>
        </a:p>
      </dsp:txBody>
      <dsp:txXfrm>
        <a:off x="31984" y="1504042"/>
        <a:ext cx="9549892" cy="591232"/>
      </dsp:txXfrm>
    </dsp:sp>
    <dsp:sp modelId="{EEA28496-E7CE-4C09-B788-3C3FFDEAAC8B}">
      <dsp:nvSpPr>
        <dsp:cNvPr id="0" name=""/>
        <dsp:cNvSpPr/>
      </dsp:nvSpPr>
      <dsp:spPr>
        <a:xfrm>
          <a:off x="0" y="220789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err="1">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Parzen</a:t>
          </a:r>
          <a:r>
            <a:rPr lang="en-GB" sz="2800" kern="120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 window explanation reference link</a:t>
          </a:r>
          <a:endParaRPr lang="en-IN" sz="2800" kern="1200" dirty="0">
            <a:solidFill>
              <a:schemeClr val="tx1"/>
            </a:solidFill>
          </a:endParaRPr>
        </a:p>
      </dsp:txBody>
      <dsp:txXfrm>
        <a:off x="31984" y="2239882"/>
        <a:ext cx="9549892" cy="591232"/>
      </dsp:txXfrm>
    </dsp:sp>
    <dsp:sp modelId="{FFA14516-950C-4589-83EC-AD9CDBC3AC39}">
      <dsp:nvSpPr>
        <dsp:cNvPr id="0" name=""/>
        <dsp:cNvSpPr/>
      </dsp:nvSpPr>
      <dsp:spPr>
        <a:xfrm>
          <a:off x="0" y="294373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Better Mixing via Deep Representations - Reference Paper</a:t>
          </a:r>
          <a:endParaRPr lang="en-IN" sz="2800" kern="1200" dirty="0">
            <a:solidFill>
              <a:schemeClr val="tx1"/>
            </a:solidFill>
          </a:endParaRPr>
        </a:p>
      </dsp:txBody>
      <dsp:txXfrm>
        <a:off x="31984" y="2975722"/>
        <a:ext cx="9549892"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D3C12-21B5-4CE0-B680-398EFA4C3837}">
      <dsp:nvSpPr>
        <dsp:cNvPr id="0" name=""/>
        <dsp:cNvSpPr/>
      </dsp:nvSpPr>
      <dsp:spPr>
        <a:xfrm>
          <a:off x="0" y="577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Taking sketches and turning them into photos</a:t>
          </a:r>
        </a:p>
      </dsp:txBody>
      <dsp:txXfrm>
        <a:off x="41465" y="47242"/>
        <a:ext cx="3573359" cy="766490"/>
      </dsp:txXfrm>
    </dsp:sp>
    <dsp:sp modelId="{E2E829E7-11A0-4B69-8427-21289FA09A87}">
      <dsp:nvSpPr>
        <dsp:cNvPr id="0" name=""/>
        <dsp:cNvSpPr/>
      </dsp:nvSpPr>
      <dsp:spPr>
        <a:xfrm>
          <a:off x="0" y="91855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Ability to handle missing data</a:t>
          </a:r>
        </a:p>
      </dsp:txBody>
      <dsp:txXfrm>
        <a:off x="41465" y="960022"/>
        <a:ext cx="3573359" cy="766490"/>
      </dsp:txXfrm>
    </dsp:sp>
    <dsp:sp modelId="{9A632DCF-180C-4D5D-ADD8-438EB288223D}">
      <dsp:nvSpPr>
        <dsp:cNvPr id="0" name=""/>
        <dsp:cNvSpPr/>
      </dsp:nvSpPr>
      <dsp:spPr>
        <a:xfrm>
          <a:off x="0" y="183133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Multi-nodal operations</a:t>
          </a:r>
        </a:p>
      </dsp:txBody>
      <dsp:txXfrm>
        <a:off x="41465" y="1872802"/>
        <a:ext cx="3573359" cy="766490"/>
      </dsp:txXfrm>
    </dsp:sp>
    <dsp:sp modelId="{A8A258F7-3E1A-4484-BD18-E81FC2EAF2BF}">
      <dsp:nvSpPr>
        <dsp:cNvPr id="0" name=""/>
        <dsp:cNvSpPr/>
      </dsp:nvSpPr>
      <dsp:spPr>
        <a:xfrm>
          <a:off x="0" y="2744118"/>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Simulate possible futures</a:t>
          </a:r>
        </a:p>
      </dsp:txBody>
      <dsp:txXfrm>
        <a:off x="41465" y="2785583"/>
        <a:ext cx="3573359"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FFCD1-3517-4A05-BEA4-88396385C027}">
      <dsp:nvSpPr>
        <dsp:cNvPr id="0" name=""/>
        <dsp:cNvSpPr/>
      </dsp:nvSpPr>
      <dsp:spPr>
        <a:xfrm>
          <a:off x="0" y="6179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Phrase whose usage is in flux</a:t>
          </a:r>
        </a:p>
      </dsp:txBody>
      <dsp:txXfrm>
        <a:off x="61684" y="123480"/>
        <a:ext cx="5832290" cy="1140232"/>
      </dsp:txXfrm>
    </dsp:sp>
    <dsp:sp modelId="{529FC0D8-A2F7-491B-B970-B0DCA85076E8}">
      <dsp:nvSpPr>
        <dsp:cNvPr id="0" name=""/>
        <dsp:cNvSpPr/>
      </dsp:nvSpPr>
      <dsp:spPr>
        <a:xfrm>
          <a:off x="0" y="139451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Usage in paper: Training in worst case scenario, with inputs chosen by an adversary</a:t>
          </a:r>
          <a:endParaRPr lang="en-US" sz="2400" kern="1200"/>
        </a:p>
      </dsp:txBody>
      <dsp:txXfrm>
        <a:off x="61684" y="1456200"/>
        <a:ext cx="5832290" cy="1140232"/>
      </dsp:txXfrm>
    </dsp:sp>
    <dsp:sp modelId="{49C49C8B-1899-4407-93E0-C6BCDF6EC1FD}">
      <dsp:nvSpPr>
        <dsp:cNvPr id="0" name=""/>
        <dsp:cNvSpPr/>
      </dsp:nvSpPr>
      <dsp:spPr>
        <a:xfrm>
          <a:off x="0" y="272723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An agent playing against a copy of itself in a board game</a:t>
          </a:r>
          <a:endParaRPr lang="en-US" sz="2400" kern="1200"/>
        </a:p>
      </dsp:txBody>
      <dsp:txXfrm>
        <a:off x="61684" y="2788920"/>
        <a:ext cx="5832290" cy="1140232"/>
      </dsp:txXfrm>
    </dsp:sp>
    <dsp:sp modelId="{46FB8AD2-090B-4A8F-941F-E6CE51EE8515}">
      <dsp:nvSpPr>
        <dsp:cNvPr id="0" name=""/>
        <dsp:cNvSpPr/>
      </dsp:nvSpPr>
      <dsp:spPr>
        <a:xfrm>
          <a:off x="0" y="4059957"/>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Training Neural Networks on Adversarial examples</a:t>
          </a:r>
        </a:p>
      </dsp:txBody>
      <dsp:txXfrm>
        <a:off x="61684" y="4121641"/>
        <a:ext cx="5832290" cy="1140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0B7F5-A8AB-4C37-A3FE-0A0277947EC5}">
      <dsp:nvSpPr>
        <dsp:cNvPr id="0" name=""/>
        <dsp:cNvSpPr/>
      </dsp:nvSpPr>
      <dsp:spPr>
        <a:xfrm>
          <a:off x="0" y="81950"/>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based generative model</a:t>
          </a:r>
          <a:endParaRPr lang="en-IN" sz="1800" kern="1200"/>
        </a:p>
      </dsp:txBody>
      <dsp:txXfrm>
        <a:off x="46648" y="128598"/>
        <a:ext cx="3987282" cy="862301"/>
      </dsp:txXfrm>
    </dsp:sp>
    <dsp:sp modelId="{BBAC9F06-70E5-413C-8622-2D0F6AC57A60}">
      <dsp:nvSpPr>
        <dsp:cNvPr id="0" name=""/>
        <dsp:cNvSpPr/>
      </dsp:nvSpPr>
      <dsp:spPr>
        <a:xfrm>
          <a:off x="0" y="1089388"/>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Explicit density – estimates true probability density function</a:t>
          </a:r>
          <a:endParaRPr lang="en-IN" sz="1800" kern="1200"/>
        </a:p>
      </dsp:txBody>
      <dsp:txXfrm>
        <a:off x="46648" y="1136036"/>
        <a:ext cx="3987282" cy="862301"/>
      </dsp:txXfrm>
    </dsp:sp>
    <dsp:sp modelId="{0A77620C-92EB-4D96-AC3A-3D3F18DDC49A}">
      <dsp:nvSpPr>
        <dsp:cNvPr id="0" name=""/>
        <dsp:cNvSpPr/>
      </dsp:nvSpPr>
      <dsp:spPr>
        <a:xfrm>
          <a:off x="0" y="2096825"/>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 Generates function that can draw samples from the true distribution</a:t>
          </a:r>
          <a:endParaRPr lang="en-IN" sz="1800" kern="1200"/>
        </a:p>
      </dsp:txBody>
      <dsp:txXfrm>
        <a:off x="46648" y="2143473"/>
        <a:ext cx="3987282" cy="862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D2A04-F148-46FF-AC28-5C357EBAA37E}">
      <dsp:nvSpPr>
        <dsp:cNvPr id="0" name=""/>
        <dsp:cNvSpPr/>
      </dsp:nvSpPr>
      <dsp:spPr>
        <a:xfrm>
          <a:off x="0" y="646976"/>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Generative model pitted against a Discriminative Model</a:t>
          </a:r>
          <a:endParaRPr lang="en-US" sz="2000" kern="1200" dirty="0"/>
        </a:p>
      </dsp:txBody>
      <dsp:txXfrm>
        <a:off x="37696" y="684672"/>
        <a:ext cx="5880266" cy="696808"/>
      </dsp:txXfrm>
    </dsp:sp>
    <dsp:sp modelId="{AD2A3616-92CB-4A13-9B60-CAA4EDE61F49}">
      <dsp:nvSpPr>
        <dsp:cNvPr id="0" name=""/>
        <dsp:cNvSpPr/>
      </dsp:nvSpPr>
      <dsp:spPr>
        <a:xfrm>
          <a:off x="0" y="14767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Discriminative model learns to determine actual data and data generated from distribution</a:t>
          </a:r>
          <a:endParaRPr lang="en-US" sz="2000" kern="1200"/>
        </a:p>
      </dsp:txBody>
      <dsp:txXfrm>
        <a:off x="37696" y="1514473"/>
        <a:ext cx="5880266" cy="696808"/>
      </dsp:txXfrm>
    </dsp:sp>
    <dsp:sp modelId="{C28CC294-464D-4711-A179-AAEA32B247EC}">
      <dsp:nvSpPr>
        <dsp:cNvPr id="0" name=""/>
        <dsp:cNvSpPr/>
      </dsp:nvSpPr>
      <dsp:spPr>
        <a:xfrm>
          <a:off x="0" y="23065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Police and Counterfeiters example</a:t>
          </a:r>
          <a:endParaRPr lang="en-US" sz="2000" kern="1200"/>
        </a:p>
      </dsp:txBody>
      <dsp:txXfrm>
        <a:off x="37696" y="2344273"/>
        <a:ext cx="5880266" cy="696808"/>
      </dsp:txXfrm>
    </dsp:sp>
    <dsp:sp modelId="{191AFFE8-3F4D-454E-9D8C-B0A11A6766AA}">
      <dsp:nvSpPr>
        <dsp:cNvPr id="0" name=""/>
        <dsp:cNvSpPr/>
      </dsp:nvSpPr>
      <dsp:spPr>
        <a:xfrm>
          <a:off x="0" y="31363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Both players are neural networks</a:t>
          </a:r>
          <a:endParaRPr lang="en-US" sz="2000" kern="1200"/>
        </a:p>
      </dsp:txBody>
      <dsp:txXfrm>
        <a:off x="37696" y="3174073"/>
        <a:ext cx="5880266" cy="696808"/>
      </dsp:txXfrm>
    </dsp:sp>
    <dsp:sp modelId="{A0FA069B-49FF-4A80-B399-E986BFE48A69}">
      <dsp:nvSpPr>
        <dsp:cNvPr id="0" name=""/>
        <dsp:cNvSpPr/>
      </dsp:nvSpPr>
      <dsp:spPr>
        <a:xfrm>
          <a:off x="0" y="39661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Worst case input for one network is produced by another network</a:t>
          </a:r>
          <a:endParaRPr lang="en-US" sz="2000" kern="1200"/>
        </a:p>
      </dsp:txBody>
      <dsp:txXfrm>
        <a:off x="37696" y="4003873"/>
        <a:ext cx="5880266" cy="696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65DF1-4D0C-45D8-864F-3104E17B0F8F}">
      <dsp:nvSpPr>
        <dsp:cNvPr id="0" name=""/>
        <dsp:cNvSpPr/>
      </dsp:nvSpPr>
      <dsp:spPr>
        <a:xfrm>
          <a:off x="0" y="9222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 – Discriminator Function</a:t>
          </a:r>
        </a:p>
      </dsp:txBody>
      <dsp:txXfrm>
        <a:off x="43693" y="135916"/>
        <a:ext cx="3865127" cy="807664"/>
      </dsp:txXfrm>
    </dsp:sp>
    <dsp:sp modelId="{99F5735B-7B46-4F61-96AE-C9706F037222}">
      <dsp:nvSpPr>
        <dsp:cNvPr id="0" name=""/>
        <dsp:cNvSpPr/>
      </dsp:nvSpPr>
      <dsp:spPr>
        <a:xfrm>
          <a:off x="0" y="103623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G – Generative model</a:t>
          </a:r>
        </a:p>
      </dsp:txBody>
      <dsp:txXfrm>
        <a:off x="43693" y="1079926"/>
        <a:ext cx="3865127" cy="807664"/>
      </dsp:txXfrm>
    </dsp:sp>
    <dsp:sp modelId="{B2E7535C-1A08-4EA3-B094-A00234D92757}">
      <dsp:nvSpPr>
        <dsp:cNvPr id="0" name=""/>
        <dsp:cNvSpPr/>
      </dsp:nvSpPr>
      <dsp:spPr>
        <a:xfrm>
          <a:off x="0" y="198024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Training procedure of G is to maximize the probability of D making a mistake.</a:t>
          </a:r>
        </a:p>
      </dsp:txBody>
      <dsp:txXfrm>
        <a:off x="43693" y="2023936"/>
        <a:ext cx="3865127" cy="807664"/>
      </dsp:txXfrm>
    </dsp:sp>
    <dsp:sp modelId="{F1395B8C-9D41-4C9C-8559-5AD8456A9967}">
      <dsp:nvSpPr>
        <dsp:cNvPr id="0" name=""/>
        <dsp:cNvSpPr/>
      </dsp:nvSpPr>
      <dsp:spPr>
        <a:xfrm>
          <a:off x="0" y="292425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Accomplished using Minmax Game</a:t>
          </a:r>
        </a:p>
      </dsp:txBody>
      <dsp:txXfrm>
        <a:off x="43693" y="2967946"/>
        <a:ext cx="3865127"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D4300-07AB-4DE8-885C-3CCFF069A14D}">
      <dsp:nvSpPr>
        <dsp:cNvPr id="0" name=""/>
        <dsp:cNvSpPr/>
      </dsp:nvSpPr>
      <dsp:spPr>
        <a:xfrm>
          <a:off x="0" y="738987"/>
          <a:ext cx="4141539" cy="18178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Estimating this ratio using supervised learning is the key approximation mechanism used by GANs</a:t>
          </a:r>
        </a:p>
      </dsp:txBody>
      <dsp:txXfrm>
        <a:off x="88740" y="827727"/>
        <a:ext cx="3964059" cy="16403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CF9BB-81A9-431A-87DB-BC2E6F7728CD}">
      <dsp:nvSpPr>
        <dsp:cNvPr id="0" name=""/>
        <dsp:cNvSpPr/>
      </dsp:nvSpPr>
      <dsp:spPr>
        <a:xfrm>
          <a:off x="0" y="577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t>Parzen</a:t>
          </a:r>
          <a:r>
            <a:rPr lang="en-IN" sz="2200" kern="1200" dirty="0"/>
            <a:t> window based log likelihood estimates</a:t>
          </a:r>
        </a:p>
      </dsp:txBody>
      <dsp:txXfrm>
        <a:off x="41465" y="47242"/>
        <a:ext cx="3793326" cy="766490"/>
      </dsp:txXfrm>
    </dsp:sp>
    <dsp:sp modelId="{53957EFF-1CC5-4116-87ED-9D8BA1C4337F}">
      <dsp:nvSpPr>
        <dsp:cNvPr id="0" name=""/>
        <dsp:cNvSpPr/>
      </dsp:nvSpPr>
      <dsp:spPr>
        <a:xfrm>
          <a:off x="0" y="91855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DBN – Deep Belief Networks</a:t>
          </a:r>
        </a:p>
      </dsp:txBody>
      <dsp:txXfrm>
        <a:off x="41465" y="960022"/>
        <a:ext cx="3793326" cy="766490"/>
      </dsp:txXfrm>
    </dsp:sp>
    <dsp:sp modelId="{42ABEDE6-30C1-4543-8C1E-7641B55BF722}">
      <dsp:nvSpPr>
        <dsp:cNvPr id="0" name=""/>
        <dsp:cNvSpPr/>
      </dsp:nvSpPr>
      <dsp:spPr>
        <a:xfrm>
          <a:off x="0" y="183133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Stacked CAE – Stacked contractive auto-encoder</a:t>
          </a:r>
        </a:p>
      </dsp:txBody>
      <dsp:txXfrm>
        <a:off x="41465" y="1872802"/>
        <a:ext cx="3793326" cy="766490"/>
      </dsp:txXfrm>
    </dsp:sp>
    <dsp:sp modelId="{F6714062-2E70-4855-BE7F-2E664832E6D0}">
      <dsp:nvSpPr>
        <dsp:cNvPr id="0" name=""/>
        <dsp:cNvSpPr/>
      </dsp:nvSpPr>
      <dsp:spPr>
        <a:xfrm>
          <a:off x="0" y="274411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Deep GSN – Deep Stochastic Networks</a:t>
          </a:r>
        </a:p>
      </dsp:txBody>
      <dsp:txXfrm>
        <a:off x="41465" y="2785582"/>
        <a:ext cx="3793326" cy="7664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7DACC-AC84-40A4-886F-CE06B0A75DA4}">
      <dsp:nvSpPr>
        <dsp:cNvPr id="0" name=""/>
        <dsp:cNvSpPr/>
      </dsp:nvSpPr>
      <dsp:spPr>
        <a:xfrm>
          <a:off x="0" y="50611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Use of Latent code – unlike fully visible belief nets</a:t>
          </a:r>
          <a:endParaRPr lang="en-US" sz="2800" kern="1200" dirty="0"/>
        </a:p>
      </dsp:txBody>
      <dsp:txXfrm>
        <a:off x="52774" y="558891"/>
        <a:ext cx="6155552" cy="975532"/>
      </dsp:txXfrm>
    </dsp:sp>
    <dsp:sp modelId="{DA6D87EC-FAB2-4EDF-8EA9-8B6F711C06C9}">
      <dsp:nvSpPr>
        <dsp:cNvPr id="0" name=""/>
        <dsp:cNvSpPr/>
      </dsp:nvSpPr>
      <dsp:spPr>
        <a:xfrm>
          <a:off x="0" y="166783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Asymptotically consistent – Advantage over variational methods</a:t>
          </a:r>
          <a:endParaRPr lang="en-US" sz="2800" kern="1200" dirty="0"/>
        </a:p>
      </dsp:txBody>
      <dsp:txXfrm>
        <a:off x="52774" y="1720611"/>
        <a:ext cx="6155552" cy="975532"/>
      </dsp:txXfrm>
    </dsp:sp>
    <dsp:sp modelId="{EDAF19CE-7A6B-497A-B33E-EAA8A2DFB4A9}">
      <dsp:nvSpPr>
        <dsp:cNvPr id="0" name=""/>
        <dsp:cNvSpPr/>
      </dsp:nvSpPr>
      <dsp:spPr>
        <a:xfrm>
          <a:off x="0" y="282955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No Markov Chains needed</a:t>
          </a:r>
          <a:endParaRPr lang="en-US" sz="2800" kern="1200"/>
        </a:p>
      </dsp:txBody>
      <dsp:txXfrm>
        <a:off x="52774" y="2882331"/>
        <a:ext cx="6155552" cy="975532"/>
      </dsp:txXfrm>
    </dsp:sp>
    <dsp:sp modelId="{C9719DF9-3E78-4D77-8499-8D4D2BD1A081}">
      <dsp:nvSpPr>
        <dsp:cNvPr id="0" name=""/>
        <dsp:cNvSpPr/>
      </dsp:nvSpPr>
      <dsp:spPr>
        <a:xfrm>
          <a:off x="0" y="399127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Often regarded as producing the best samples</a:t>
          </a:r>
          <a:endParaRPr lang="en-US" sz="2800" kern="1200"/>
        </a:p>
      </dsp:txBody>
      <dsp:txXfrm>
        <a:off x="52774" y="4044051"/>
        <a:ext cx="6155552" cy="9755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F8642-D45F-4091-BD92-9872F55A1863}" type="datetimeFigureOut">
              <a:rPr lang="en-IN" smtClean="0"/>
              <a:t>29-11-2021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4F299-9927-4EE6-A360-E92782AD9637}" type="slidenum">
              <a:rPr lang="en-IN" smtClean="0"/>
              <a:t>‹#›</a:t>
            </a:fld>
            <a:endParaRPr lang="en-IN"/>
          </a:p>
        </p:txBody>
      </p:sp>
    </p:spTree>
    <p:extLst>
      <p:ext uri="{BB962C8B-B14F-4D97-AF65-F5344CB8AC3E}">
        <p14:creationId xmlns:p14="http://schemas.microsoft.com/office/powerpoint/2010/main" val="328173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Hi Everyone,</a:t>
            </a:r>
          </a:p>
          <a:p>
            <a:r>
              <a:rPr lang="en-IN" dirty="0"/>
              <a:t>Today, </a:t>
            </a:r>
            <a:r>
              <a:rPr lang="en-IN" dirty="0" err="1"/>
              <a:t>Sindhuja</a:t>
            </a:r>
            <a:r>
              <a:rPr lang="en-IN" dirty="0"/>
              <a:t> and I , Arijit , will be presenting Generative Adversarial Nets by Ian Goodfellow and his team. This framework was invented by Ian Goodfellow in a bar in Montreal. If someone asks you proof for the positive affects of alcohol, this is it. This is a fairly advanced framework, so let me start by giving a background on the this framework.</a:t>
            </a:r>
          </a:p>
        </p:txBody>
      </p:sp>
      <p:sp>
        <p:nvSpPr>
          <p:cNvPr id="4" name="Slide Number Placeholder 3"/>
          <p:cNvSpPr>
            <a:spLocks noGrp="1"/>
          </p:cNvSpPr>
          <p:nvPr>
            <p:ph type="sldNum" sz="quarter" idx="5"/>
          </p:nvPr>
        </p:nvSpPr>
        <p:spPr/>
        <p:txBody>
          <a:bodyPr/>
          <a:lstStyle/>
          <a:p>
            <a:fld id="{A914F299-9927-4EE6-A360-E92782AD9637}" type="slidenum">
              <a:rPr lang="en-IN" smtClean="0"/>
              <a:t>1</a:t>
            </a:fld>
            <a:endParaRPr lang="en-IN"/>
          </a:p>
        </p:txBody>
      </p:sp>
    </p:spTree>
    <p:extLst>
      <p:ext uri="{BB962C8B-B14F-4D97-AF65-F5344CB8AC3E}">
        <p14:creationId xmlns:p14="http://schemas.microsoft.com/office/powerpoint/2010/main" val="10391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me provide why at all to use Generative Adversarial Networks? Use of Latent code, which is basically transforming our input space into latent space that allows dimension reduction. Unlike Fully visible belief nets, we can have reduces number of features. To provide an example, Imagine running this model for 4K image, which basically has over 4000 pixels, each of these pixels become a feature in your NN. Training all these features will require a very high compute power. </a:t>
            </a:r>
          </a:p>
          <a:p>
            <a:r>
              <a:rPr lang="en-IN" dirty="0"/>
              <a:t>Second advantage is that GANs are asymptotically consistent, when we solve the minmax game for this network, it is guaranteed that we have the distribution that is equal to the sample distribution.</a:t>
            </a:r>
          </a:p>
          <a:p>
            <a:r>
              <a:rPr lang="en-IN" dirty="0"/>
              <a:t>Third advantage is that GANs do not require the Markov chains. They tend to hold back Boltzmann machines because methods based on Boltzmann machines require that the distribution be somewhat blurry in order for the chains to be able to mix between modes. This is the primary motivation for the team to invent GANs.</a:t>
            </a:r>
          </a:p>
          <a:p>
            <a:r>
              <a:rPr lang="en-IN" dirty="0"/>
              <a:t>Fourth would be because of the multi-nodal output, we can get multiple local </a:t>
            </a:r>
            <a:r>
              <a:rPr lang="en-IN" dirty="0" err="1"/>
              <a:t>minimas</a:t>
            </a:r>
            <a:r>
              <a:rPr lang="en-IN" dirty="0"/>
              <a:t>, which is usually the case for a lot of machine learning scenarios. This provides confidence to the users of GANs model and is regarded as producing the best samples.</a:t>
            </a:r>
          </a:p>
        </p:txBody>
      </p:sp>
      <p:sp>
        <p:nvSpPr>
          <p:cNvPr id="4" name="Slide Number Placeholder 3"/>
          <p:cNvSpPr>
            <a:spLocks noGrp="1"/>
          </p:cNvSpPr>
          <p:nvPr>
            <p:ph type="sldNum" sz="quarter" idx="5"/>
          </p:nvPr>
        </p:nvSpPr>
        <p:spPr/>
        <p:txBody>
          <a:bodyPr/>
          <a:lstStyle/>
          <a:p>
            <a:fld id="{A914F299-9927-4EE6-A360-E92782AD9637}" type="slidenum">
              <a:rPr lang="en-IN" smtClean="0"/>
              <a:t>14</a:t>
            </a:fld>
            <a:endParaRPr lang="en-IN"/>
          </a:p>
        </p:txBody>
      </p:sp>
    </p:spTree>
    <p:extLst>
      <p:ext uri="{BB962C8B-B14F-4D97-AF65-F5344CB8AC3E}">
        <p14:creationId xmlns:p14="http://schemas.microsoft.com/office/powerpoint/2010/main" val="114637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is everything in life, GANs have their limitations.</a:t>
            </a:r>
          </a:p>
          <a:p>
            <a:pPr marL="228600" indent="-228600">
              <a:buAutoNum type="arabicPeriod"/>
            </a:pPr>
            <a:r>
              <a:rPr lang="en-IN" dirty="0"/>
              <a:t>Cannot model discrete data (require differentiation through the visible units)</a:t>
            </a:r>
          </a:p>
          <a:p>
            <a:pPr marL="228600" indent="-228600">
              <a:buAutoNum type="arabicPeriod"/>
            </a:pPr>
            <a:r>
              <a:rPr lang="en-IN" dirty="0"/>
              <a:t>As they are used majorly for images, there is no way prove the generated samples are better than those produced by other models</a:t>
            </a:r>
          </a:p>
          <a:p>
            <a:pPr marL="228600" indent="-228600">
              <a:buAutoNum type="arabicPeriod"/>
            </a:pPr>
            <a:r>
              <a:rPr lang="en-IN" dirty="0"/>
              <a:t>Produces a higher variances</a:t>
            </a:r>
          </a:p>
          <a:p>
            <a:pPr marL="228600" indent="-228600">
              <a:buAutoNum type="arabicPeriod"/>
            </a:pPr>
            <a:r>
              <a:rPr lang="en-IN" dirty="0"/>
              <a:t>Because of this higher variance, it does not perform well in the high dimensional spaces. However, the use of latent code or latent space can reduce the affects of this limitation</a:t>
            </a:r>
          </a:p>
          <a:p>
            <a:pPr marL="228600" indent="-228600">
              <a:buAutoNum type="arabicPeriod"/>
            </a:pPr>
            <a:r>
              <a:rPr lang="en-IN" dirty="0"/>
              <a:t>No explicit representation of probability distribution of x</a:t>
            </a:r>
          </a:p>
          <a:p>
            <a:pPr marL="228600" indent="-228600">
              <a:buAutoNum type="arabicPeriod"/>
            </a:pPr>
            <a:r>
              <a:rPr lang="en-IN" dirty="0"/>
              <a:t>Discriminator D must be well in sync with Generator G during the training process as this is an adversarial system.</a:t>
            </a:r>
          </a:p>
        </p:txBody>
      </p:sp>
      <p:sp>
        <p:nvSpPr>
          <p:cNvPr id="4" name="Slide Number Placeholder 3"/>
          <p:cNvSpPr>
            <a:spLocks noGrp="1"/>
          </p:cNvSpPr>
          <p:nvPr>
            <p:ph type="sldNum" sz="quarter" idx="5"/>
          </p:nvPr>
        </p:nvSpPr>
        <p:spPr/>
        <p:txBody>
          <a:bodyPr/>
          <a:lstStyle/>
          <a:p>
            <a:fld id="{A914F299-9927-4EE6-A360-E92782AD9637}" type="slidenum">
              <a:rPr lang="en-IN" smtClean="0"/>
              <a:t>15</a:t>
            </a:fld>
            <a:endParaRPr lang="en-IN"/>
          </a:p>
        </p:txBody>
      </p:sp>
    </p:spTree>
    <p:extLst>
      <p:ext uri="{BB962C8B-B14F-4D97-AF65-F5344CB8AC3E}">
        <p14:creationId xmlns:p14="http://schemas.microsoft.com/office/powerpoint/2010/main" val="137855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Moving on to the challenges that various algorithms face in various stages of the ML lifecycle.</a:t>
            </a:r>
          </a:p>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16</a:t>
            </a:fld>
            <a:endParaRPr lang="en-IN"/>
          </a:p>
        </p:txBody>
      </p:sp>
    </p:spTree>
    <p:extLst>
      <p:ext uri="{BB962C8B-B14F-4D97-AF65-F5344CB8AC3E}">
        <p14:creationId xmlns:p14="http://schemas.microsoft.com/office/powerpoint/2010/main" val="3560954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you would like to understand more about the Generative Adversarial Nets, we have added some links in our presentation that gives the background around GANs</a:t>
            </a:r>
          </a:p>
        </p:txBody>
      </p:sp>
      <p:sp>
        <p:nvSpPr>
          <p:cNvPr id="4" name="Slide Number Placeholder 3"/>
          <p:cNvSpPr>
            <a:spLocks noGrp="1"/>
          </p:cNvSpPr>
          <p:nvPr>
            <p:ph type="sldNum" sz="quarter" idx="5"/>
          </p:nvPr>
        </p:nvSpPr>
        <p:spPr/>
        <p:txBody>
          <a:bodyPr/>
          <a:lstStyle/>
          <a:p>
            <a:fld id="{A914F299-9927-4EE6-A360-E92782AD9637}" type="slidenum">
              <a:rPr lang="en-IN" smtClean="0"/>
              <a:t>17</a:t>
            </a:fld>
            <a:endParaRPr lang="en-IN"/>
          </a:p>
        </p:txBody>
      </p:sp>
    </p:spTree>
    <p:extLst>
      <p:ext uri="{BB962C8B-B14F-4D97-AF65-F5344CB8AC3E}">
        <p14:creationId xmlns:p14="http://schemas.microsoft.com/office/powerpoint/2010/main" val="187174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mentioned in the name, this is a one of the Generative models. What is generative modelling? Simply put machine learning models that can generate new instances of data from previous instances are called the Generative Modelling. It can be applied to real life projects in 2 ways – First is to use a density function that describes probability function. Second to use existing training examples to generate more examples from the same distribution.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14F299-9927-4EE6-A360-E92782AD963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30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must be asking, if we have so much data that is being generated, why create more data that is obviously not real data? I can assure you from experience of working on SAP systems, there is always going to be missing data. Generative models  provide the ability to handle missing data. It gives Multi-nodal operations which means one input can have many answers. In the stock markets, if you use a linear regression to get price points, you will lose money. It is always better to get a range. Another reason for using Generative models is that they can simulate possible future outcomes. This is why generative models are so popular.</a:t>
            </a:r>
          </a:p>
        </p:txBody>
      </p:sp>
      <p:sp>
        <p:nvSpPr>
          <p:cNvPr id="4" name="Slide Number Placeholder 3"/>
          <p:cNvSpPr>
            <a:spLocks noGrp="1"/>
          </p:cNvSpPr>
          <p:nvPr>
            <p:ph type="sldNum" sz="quarter" idx="5"/>
          </p:nvPr>
        </p:nvSpPr>
        <p:spPr/>
        <p:txBody>
          <a:bodyPr/>
          <a:lstStyle/>
          <a:p>
            <a:fld id="{A914F299-9927-4EE6-A360-E92782AD9637}" type="slidenum">
              <a:rPr lang="en-IN" smtClean="0"/>
              <a:t>3</a:t>
            </a:fld>
            <a:endParaRPr lang="en-IN"/>
          </a:p>
        </p:txBody>
      </p:sp>
    </p:spTree>
    <p:extLst>
      <p:ext uri="{BB962C8B-B14F-4D97-AF65-F5344CB8AC3E}">
        <p14:creationId xmlns:p14="http://schemas.microsoft.com/office/powerpoint/2010/main" val="163729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Moving on to what adversarial means. This phrase has had a lot of meaning over time. Before it was used to refer to models that would be trained on adversarial examples and then predict. Now it can be used with examples like an agent playing a game with itself like Samuel’s checker’s player in the 1950. In the context of this paper , Generative Adversarial Networks, it is used where there are 2 players and both of them are neural networks. Combining both these frameworks, Generative Models and Adversarial Training, we get Generative Adversarial Nets.</a:t>
            </a:r>
          </a:p>
        </p:txBody>
      </p:sp>
      <p:sp>
        <p:nvSpPr>
          <p:cNvPr id="4" name="Slide Number Placeholder 3"/>
          <p:cNvSpPr>
            <a:spLocks noGrp="1"/>
          </p:cNvSpPr>
          <p:nvPr>
            <p:ph type="sldNum" sz="quarter" idx="5"/>
          </p:nvPr>
        </p:nvSpPr>
        <p:spPr/>
        <p:txBody>
          <a:bodyPr/>
          <a:lstStyle/>
          <a:p>
            <a:fld id="{A914F299-9927-4EE6-A360-E92782AD9637}" type="slidenum">
              <a:rPr lang="en-IN" smtClean="0"/>
              <a:t>4</a:t>
            </a:fld>
            <a:endParaRPr lang="en-IN"/>
          </a:p>
        </p:txBody>
      </p:sp>
    </p:spTree>
    <p:extLst>
      <p:ext uri="{BB962C8B-B14F-4D97-AF65-F5344CB8AC3E}">
        <p14:creationId xmlns:p14="http://schemas.microsoft.com/office/powerpoint/2010/main" val="177251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taxonomy of for the Generative models. Generative Adversarial Nets are a type of Implicit density based Generative model. What it means is that it generates a function that draw samples from the true distribution.</a:t>
            </a:r>
          </a:p>
        </p:txBody>
      </p:sp>
      <p:sp>
        <p:nvSpPr>
          <p:cNvPr id="4" name="Slide Number Placeholder 3"/>
          <p:cNvSpPr>
            <a:spLocks noGrp="1"/>
          </p:cNvSpPr>
          <p:nvPr>
            <p:ph type="sldNum" sz="quarter" idx="5"/>
          </p:nvPr>
        </p:nvSpPr>
        <p:spPr/>
        <p:txBody>
          <a:bodyPr/>
          <a:lstStyle/>
          <a:p>
            <a:fld id="{A914F299-9927-4EE6-A360-E92782AD9637}" type="slidenum">
              <a:rPr lang="en-IN" smtClean="0"/>
              <a:t>5</a:t>
            </a:fld>
            <a:endParaRPr lang="en-IN"/>
          </a:p>
        </p:txBody>
      </p:sp>
    </p:spTree>
    <p:extLst>
      <p:ext uri="{BB962C8B-B14F-4D97-AF65-F5344CB8AC3E}">
        <p14:creationId xmlns:p14="http://schemas.microsoft.com/office/powerpoint/2010/main" val="17225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6</a:t>
            </a:fld>
            <a:endParaRPr lang="en-IN"/>
          </a:p>
        </p:txBody>
      </p:sp>
    </p:spTree>
    <p:extLst>
      <p:ext uri="{BB962C8B-B14F-4D97-AF65-F5344CB8AC3E}">
        <p14:creationId xmlns:p14="http://schemas.microsoft.com/office/powerpoint/2010/main" val="108161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11</a:t>
            </a:fld>
            <a:endParaRPr lang="en-IN"/>
          </a:p>
        </p:txBody>
      </p:sp>
    </p:spTree>
    <p:extLst>
      <p:ext uri="{BB962C8B-B14F-4D97-AF65-F5344CB8AC3E}">
        <p14:creationId xmlns:p14="http://schemas.microsoft.com/office/powerpoint/2010/main" val="163411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IN" dirty="0"/>
              <a:t>MNIST dataset</a:t>
            </a:r>
          </a:p>
          <a:p>
            <a:pPr marL="228600" indent="-228600">
              <a:buAutoNum type="alphaLcParenR"/>
            </a:pPr>
            <a:r>
              <a:rPr lang="en-IN" dirty="0"/>
              <a:t>TFD dataset</a:t>
            </a:r>
          </a:p>
          <a:p>
            <a:pPr marL="228600" indent="-228600">
              <a:buAutoNum type="alphaLcParenR"/>
            </a:pPr>
            <a:r>
              <a:rPr lang="en-IN" dirty="0"/>
              <a:t>CIFAR-10 -&gt; fully connected model</a:t>
            </a:r>
          </a:p>
          <a:p>
            <a:pPr marL="228600" indent="-228600">
              <a:buAutoNum type="alphaLcParenR"/>
            </a:pPr>
            <a:r>
              <a:rPr lang="en-IN" dirty="0"/>
              <a:t>CIFAR-10 -&gt; Convolutional discriminator and “deconvolutional” generator</a:t>
            </a:r>
          </a:p>
        </p:txBody>
      </p:sp>
      <p:sp>
        <p:nvSpPr>
          <p:cNvPr id="4" name="Slide Number Placeholder 3"/>
          <p:cNvSpPr>
            <a:spLocks noGrp="1"/>
          </p:cNvSpPr>
          <p:nvPr>
            <p:ph type="sldNum" sz="quarter" idx="5"/>
          </p:nvPr>
        </p:nvSpPr>
        <p:spPr/>
        <p:txBody>
          <a:bodyPr/>
          <a:lstStyle/>
          <a:p>
            <a:fld id="{A914F299-9927-4EE6-A360-E92782AD9637}" type="slidenum">
              <a:rPr lang="en-IN" smtClean="0"/>
              <a:t>12</a:t>
            </a:fld>
            <a:endParaRPr lang="en-IN"/>
          </a:p>
        </p:txBody>
      </p:sp>
    </p:spTree>
    <p:extLst>
      <p:ext uri="{BB962C8B-B14F-4D97-AF65-F5344CB8AC3E}">
        <p14:creationId xmlns:p14="http://schemas.microsoft.com/office/powerpoint/2010/main" val="1564099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we are generating samples and there is no Y labels to cross reference against, the team has used </a:t>
            </a:r>
            <a:r>
              <a:rPr lang="en-IN" dirty="0" err="1"/>
              <a:t>Parzen</a:t>
            </a:r>
            <a:r>
              <a:rPr lang="en-IN" dirty="0"/>
              <a:t> window based log likelihood estimates to calculate the likelihood of the generated data. The comparison is between multiple generative models. For MNIST data, they have taken the distribution over the whole sample set meanwhile for the TFD set they have calculated the estimates across the folds of the dataset</a:t>
            </a:r>
          </a:p>
          <a:p>
            <a:pPr marL="228600" indent="-228600">
              <a:buAutoNum type="arabicPeriod"/>
            </a:pPr>
            <a:r>
              <a:rPr lang="en-IN" dirty="0"/>
              <a:t>Deep Belief Networks</a:t>
            </a:r>
          </a:p>
          <a:p>
            <a:pPr marL="228600" indent="-228600">
              <a:buAutoNum type="arabicPeriod"/>
            </a:pPr>
            <a:r>
              <a:rPr lang="en-IN" dirty="0"/>
              <a:t>Stacked Contractive Auto-Encoder</a:t>
            </a:r>
          </a:p>
          <a:p>
            <a:pPr marL="228600" indent="-228600">
              <a:buAutoNum type="arabicPeriod"/>
            </a:pPr>
            <a:r>
              <a:rPr lang="en-IN" dirty="0"/>
              <a:t>Deep Generative Stochastic Networks.</a:t>
            </a:r>
          </a:p>
          <a:p>
            <a:pPr marL="0" indent="0">
              <a:buNone/>
            </a:pPr>
            <a:r>
              <a:rPr lang="en-IN" dirty="0"/>
              <a:t>You can see that the Adversarial nets provide the best likelihood estimates except on TFD where Stacked CAE outperforms by a bit. However the std error is much lower on Adversarial nets.</a:t>
            </a:r>
          </a:p>
        </p:txBody>
      </p:sp>
      <p:sp>
        <p:nvSpPr>
          <p:cNvPr id="4" name="Slide Number Placeholder 3"/>
          <p:cNvSpPr>
            <a:spLocks noGrp="1"/>
          </p:cNvSpPr>
          <p:nvPr>
            <p:ph type="sldNum" sz="quarter" idx="5"/>
          </p:nvPr>
        </p:nvSpPr>
        <p:spPr/>
        <p:txBody>
          <a:bodyPr/>
          <a:lstStyle/>
          <a:p>
            <a:fld id="{A914F299-9927-4EE6-A360-E92782AD9637}" type="slidenum">
              <a:rPr lang="en-IN" smtClean="0"/>
              <a:t>13</a:t>
            </a:fld>
            <a:endParaRPr lang="en-IN"/>
          </a:p>
        </p:txBody>
      </p:sp>
    </p:spTree>
    <p:extLst>
      <p:ext uri="{BB962C8B-B14F-4D97-AF65-F5344CB8AC3E}">
        <p14:creationId xmlns:p14="http://schemas.microsoft.com/office/powerpoint/2010/main" val="26297345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906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6152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04619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2971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70016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334963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158613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421824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14749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709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7DA01-B677-4D1B-BA60-C7EAB0069DD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7263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8945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7DA01-B677-4D1B-BA60-C7EAB0069DDD}" type="datetimeFigureOut">
              <a:rPr lang="en-IN" smtClean="0"/>
              <a:t>29-11-2021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94911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7DA01-B677-4D1B-BA60-C7EAB0069DDD}" type="datetimeFigureOut">
              <a:rPr lang="en-IN" smtClean="0"/>
              <a:t>29-11-2021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78439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67DA01-B677-4D1B-BA60-C7EAB0069DDD}" type="datetimeFigureOut">
              <a:rPr lang="en-IN" smtClean="0"/>
              <a:t>29-11-2021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11183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56981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10212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67DA01-B677-4D1B-BA60-C7EAB0069DDD}" type="datetimeFigureOut">
              <a:rPr lang="en-IN" smtClean="0"/>
              <a:t>29-11-2021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4165989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1.pn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png"/><Relationship Id="rId7" Type="http://schemas.openxmlformats.org/officeDocument/2006/relationships/diagramQuickStyle" Target="../diagrams/quickStyle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2.png"/><Relationship Id="rId9" Type="http://schemas.microsoft.com/office/2007/relationships/diagramDrawing" Target="../diagrams/drawing9.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png"/><Relationship Id="rId7" Type="http://schemas.openxmlformats.org/officeDocument/2006/relationships/diagramQuickStyle" Target="../diagrams/quickStyle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12.png"/><Relationship Id="rId9" Type="http://schemas.microsoft.com/office/2007/relationships/diagramDrawing" Target="../diagrams/drawing10.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10.png"/><Relationship Id="rId5" Type="http://schemas.openxmlformats.org/officeDocument/2006/relationships/diagramData" Target="../diagrams/data2.xml"/><Relationship Id="rId10" Type="http://schemas.openxmlformats.org/officeDocument/2006/relationships/image" Target="../media/image9.png"/><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2.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3.png"/><Relationship Id="rId4" Type="http://schemas.openxmlformats.org/officeDocument/2006/relationships/image" Target="../media/image2.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2.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935F4B-8D98-4D8F-B83F-1669615CF2DD}"/>
              </a:ext>
            </a:extLst>
          </p:cNvPr>
          <p:cNvPicPr>
            <a:picLocks noChangeAspect="1"/>
          </p:cNvPicPr>
          <p:nvPr/>
        </p:nvPicPr>
        <p:blipFill rotWithShape="1">
          <a:blip r:embed="rId3"/>
          <a:srcRect t="26243" b="15315"/>
          <a:stretch/>
        </p:blipFill>
        <p:spPr>
          <a:xfrm>
            <a:off x="-3176" y="10"/>
            <a:ext cx="12192000" cy="6857991"/>
          </a:xfrm>
          <a:prstGeom prst="rect">
            <a:avLst/>
          </a:prstGeom>
        </p:spPr>
      </p:pic>
      <p:sp>
        <p:nvSpPr>
          <p:cNvPr id="9" name="Rectangle 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528DB1-CAF3-4551-8392-5E18816AD0BD}"/>
              </a:ext>
            </a:extLst>
          </p:cNvPr>
          <p:cNvSpPr>
            <a:spLocks noGrp="1"/>
          </p:cNvSpPr>
          <p:nvPr>
            <p:ph type="ctrTitle"/>
          </p:nvPr>
        </p:nvSpPr>
        <p:spPr>
          <a:xfrm>
            <a:off x="660867" y="4282329"/>
            <a:ext cx="8133478" cy="940240"/>
          </a:xfrm>
        </p:spPr>
        <p:txBody>
          <a:bodyPr>
            <a:normAutofit/>
          </a:bodyPr>
          <a:lstStyle/>
          <a:p>
            <a:r>
              <a:rPr lang="en-IN" sz="4800" dirty="0"/>
              <a:t>Generative Adversarial Nets</a:t>
            </a:r>
          </a:p>
        </p:txBody>
      </p:sp>
      <p:sp>
        <p:nvSpPr>
          <p:cNvPr id="3" name="Subtitle 2">
            <a:extLst>
              <a:ext uri="{FF2B5EF4-FFF2-40B4-BE49-F238E27FC236}">
                <a16:creationId xmlns:a16="http://schemas.microsoft.com/office/drawing/2014/main" id="{9C22C127-D30F-4B02-B27D-D7D745867C17}"/>
              </a:ext>
            </a:extLst>
          </p:cNvPr>
          <p:cNvSpPr>
            <a:spLocks noGrp="1"/>
          </p:cNvSpPr>
          <p:nvPr>
            <p:ph type="subTitle" idx="1"/>
          </p:nvPr>
        </p:nvSpPr>
        <p:spPr>
          <a:xfrm>
            <a:off x="126460" y="5253880"/>
            <a:ext cx="8982079" cy="553534"/>
          </a:xfrm>
        </p:spPr>
        <p:txBody>
          <a:bodyPr>
            <a:normAutofit fontScale="62500" lnSpcReduction="20000"/>
          </a:bodyPr>
          <a:lstStyle/>
          <a:p>
            <a:r>
              <a:rPr lang="en-IN" sz="1800" dirty="0"/>
              <a:t>Created by Ian Goodfellow, Jean </a:t>
            </a:r>
            <a:r>
              <a:rPr lang="en-IN" sz="1800" dirty="0" err="1"/>
              <a:t>Pouget</a:t>
            </a:r>
            <a:r>
              <a:rPr lang="en-IN" sz="1800" dirty="0"/>
              <a:t>-Abadie, Mehdi Mirza, Bing Xu, David </a:t>
            </a:r>
            <a:r>
              <a:rPr lang="en-IN" sz="1800" dirty="0" err="1"/>
              <a:t>Warde</a:t>
            </a:r>
            <a:r>
              <a:rPr lang="en-IN" sz="1800" dirty="0"/>
              <a:t>-Farley, </a:t>
            </a:r>
            <a:r>
              <a:rPr lang="en-IN" sz="1800" dirty="0" err="1"/>
              <a:t>Sherjil</a:t>
            </a:r>
            <a:r>
              <a:rPr lang="en-IN" sz="1800" dirty="0"/>
              <a:t> </a:t>
            </a:r>
            <a:r>
              <a:rPr lang="en-IN" sz="1800" dirty="0" err="1"/>
              <a:t>Ozair</a:t>
            </a:r>
            <a:r>
              <a:rPr lang="en-IN" sz="1800" dirty="0"/>
              <a:t>, Aaron Courville, </a:t>
            </a:r>
            <a:r>
              <a:rPr lang="en-IN" sz="1800" dirty="0" err="1"/>
              <a:t>Yoshua</a:t>
            </a:r>
            <a:r>
              <a:rPr lang="en-IN" sz="1800" dirty="0"/>
              <a:t> </a:t>
            </a:r>
            <a:r>
              <a:rPr lang="en-IN" sz="1800" dirty="0" err="1"/>
              <a:t>Bengio</a:t>
            </a:r>
            <a:r>
              <a:rPr lang="en-IN" sz="1800" dirty="0"/>
              <a:t>.</a:t>
            </a:r>
          </a:p>
          <a:p>
            <a:r>
              <a:rPr lang="en-IN" sz="1800" dirty="0"/>
              <a:t>Presented by Arijit Ganguly and </a:t>
            </a:r>
            <a:r>
              <a:rPr lang="en-IN" sz="1800" dirty="0" err="1"/>
              <a:t>Sindhuja</a:t>
            </a:r>
            <a:r>
              <a:rPr lang="en-IN" sz="1800" dirty="0"/>
              <a:t> Reddy</a:t>
            </a:r>
          </a:p>
        </p:txBody>
      </p:sp>
      <p:sp>
        <p:nvSpPr>
          <p:cNvPr id="11" name="Rectangle 1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9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383C-8065-45AE-9F0B-0E1BA3FA07A3}"/>
              </a:ext>
            </a:extLst>
          </p:cNvPr>
          <p:cNvSpPr>
            <a:spLocks noGrp="1"/>
          </p:cNvSpPr>
          <p:nvPr>
            <p:ph type="title"/>
          </p:nvPr>
        </p:nvSpPr>
        <p:spPr/>
        <p:txBody>
          <a:bodyPr/>
          <a:lstStyle/>
          <a:p>
            <a:r>
              <a:rPr lang="en-IN" dirty="0"/>
              <a:t>Proposition 1</a:t>
            </a:r>
          </a:p>
        </p:txBody>
      </p:sp>
      <p:sp>
        <p:nvSpPr>
          <p:cNvPr id="3" name="Content Placeholder 2">
            <a:extLst>
              <a:ext uri="{FF2B5EF4-FFF2-40B4-BE49-F238E27FC236}">
                <a16:creationId xmlns:a16="http://schemas.microsoft.com/office/drawing/2014/main" id="{0B2A2DA4-D10F-44EA-8ED1-F5695FA7AC15}"/>
              </a:ext>
            </a:extLst>
          </p:cNvPr>
          <p:cNvSpPr>
            <a:spLocks noGrp="1"/>
          </p:cNvSpPr>
          <p:nvPr>
            <p:ph idx="1"/>
          </p:nvPr>
        </p:nvSpPr>
        <p:spPr>
          <a:xfrm>
            <a:off x="601491" y="1961315"/>
            <a:ext cx="9613861" cy="3599316"/>
          </a:xfrm>
        </p:spPr>
        <p:txBody>
          <a:bodyPr/>
          <a:lstStyle/>
          <a:p>
            <a:pPr marL="0" indent="0" algn="ctr">
              <a:buNone/>
            </a:pPr>
            <a:r>
              <a:rPr lang="en-US" dirty="0"/>
              <a:t>For G fixed, the optimal discriminator D</a:t>
            </a:r>
            <a:endParaRPr lang="en-IN" u="sng" dirty="0"/>
          </a:p>
          <a:p>
            <a:pPr marL="0" indent="0" algn="ctr">
              <a:buNone/>
            </a:pPr>
            <a:endParaRPr lang="en-IN" u="sng" dirty="0"/>
          </a:p>
          <a:p>
            <a:pPr marL="0" indent="0" algn="ctr">
              <a:buNone/>
            </a:pPr>
            <a:endParaRPr lang="en-IN" u="sng" dirty="0"/>
          </a:p>
          <a:p>
            <a:pPr marL="0" indent="0" algn="ctr">
              <a:buNone/>
            </a:pPr>
            <a:endParaRPr lang="en-IN" u="sng" dirty="0"/>
          </a:p>
          <a:p>
            <a:pPr marL="0" indent="0" algn="just">
              <a:buNone/>
            </a:pPr>
            <a:r>
              <a:rPr lang="en-US" dirty="0"/>
              <a:t>The training criterion for the discriminator D, given any generator G, is to maximize the quantity V (G, D)</a:t>
            </a:r>
            <a:endParaRPr lang="en-IN" u="sng" dirty="0"/>
          </a:p>
          <a:p>
            <a:pPr marL="0" indent="0">
              <a:buNone/>
            </a:pPr>
            <a:endParaRPr lang="en-IN" u="sng" dirty="0"/>
          </a:p>
        </p:txBody>
      </p:sp>
      <p:pic>
        <p:nvPicPr>
          <p:cNvPr id="5" name="Picture 4">
            <a:extLst>
              <a:ext uri="{FF2B5EF4-FFF2-40B4-BE49-F238E27FC236}">
                <a16:creationId xmlns:a16="http://schemas.microsoft.com/office/drawing/2014/main" id="{8509D3A9-2777-45D1-8854-62C32EC0142D}"/>
              </a:ext>
            </a:extLst>
          </p:cNvPr>
          <p:cNvPicPr>
            <a:picLocks noChangeAspect="1"/>
          </p:cNvPicPr>
          <p:nvPr/>
        </p:nvPicPr>
        <p:blipFill>
          <a:blip r:embed="rId2"/>
          <a:stretch>
            <a:fillRect/>
          </a:stretch>
        </p:blipFill>
        <p:spPr>
          <a:xfrm>
            <a:off x="3487000" y="2531614"/>
            <a:ext cx="3842844" cy="1061357"/>
          </a:xfrm>
          <a:prstGeom prst="rect">
            <a:avLst/>
          </a:prstGeom>
        </p:spPr>
      </p:pic>
      <p:pic>
        <p:nvPicPr>
          <p:cNvPr id="7" name="Picture 6">
            <a:extLst>
              <a:ext uri="{FF2B5EF4-FFF2-40B4-BE49-F238E27FC236}">
                <a16:creationId xmlns:a16="http://schemas.microsoft.com/office/drawing/2014/main" id="{38369FBC-4826-47CE-AE11-336E03ABAE8E}"/>
              </a:ext>
            </a:extLst>
          </p:cNvPr>
          <p:cNvPicPr>
            <a:picLocks noChangeAspect="1"/>
          </p:cNvPicPr>
          <p:nvPr/>
        </p:nvPicPr>
        <p:blipFill>
          <a:blip r:embed="rId3"/>
          <a:stretch>
            <a:fillRect/>
          </a:stretch>
        </p:blipFill>
        <p:spPr>
          <a:xfrm>
            <a:off x="1816671" y="4764876"/>
            <a:ext cx="8184903" cy="1591509"/>
          </a:xfrm>
          <a:prstGeom prst="rect">
            <a:avLst/>
          </a:prstGeom>
        </p:spPr>
      </p:pic>
    </p:spTree>
    <p:extLst>
      <p:ext uri="{BB962C8B-B14F-4D97-AF65-F5344CB8AC3E}">
        <p14:creationId xmlns:p14="http://schemas.microsoft.com/office/powerpoint/2010/main" val="124041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D34F-25AF-4B54-A4C3-88771FA3F30E}"/>
              </a:ext>
            </a:extLst>
          </p:cNvPr>
          <p:cNvSpPr>
            <a:spLocks noGrp="1"/>
          </p:cNvSpPr>
          <p:nvPr>
            <p:ph type="title"/>
          </p:nvPr>
        </p:nvSpPr>
        <p:spPr/>
        <p:txBody>
          <a:bodyPr/>
          <a:lstStyle/>
          <a:p>
            <a:r>
              <a:rPr lang="en-IN" dirty="0"/>
              <a:t>Proposition 2</a:t>
            </a:r>
          </a:p>
        </p:txBody>
      </p:sp>
      <p:sp>
        <p:nvSpPr>
          <p:cNvPr id="3" name="Content Placeholder 2">
            <a:extLst>
              <a:ext uri="{FF2B5EF4-FFF2-40B4-BE49-F238E27FC236}">
                <a16:creationId xmlns:a16="http://schemas.microsoft.com/office/drawing/2014/main" id="{75270D81-D190-4E40-A5D5-216F78209D6B}"/>
              </a:ext>
            </a:extLst>
          </p:cNvPr>
          <p:cNvSpPr>
            <a:spLocks noGrp="1"/>
          </p:cNvSpPr>
          <p:nvPr>
            <p:ph idx="1"/>
          </p:nvPr>
        </p:nvSpPr>
        <p:spPr/>
        <p:txBody>
          <a:bodyPr/>
          <a:lstStyle/>
          <a:p>
            <a:pPr marL="0" indent="0">
              <a:buNone/>
            </a:pPr>
            <a:endParaRPr lang="en-IN" dirty="0"/>
          </a:p>
          <a:p>
            <a:pPr marL="0" indent="0" algn="just">
              <a:buNone/>
            </a:pPr>
            <a:r>
              <a:rPr lang="en-US" dirty="0"/>
              <a:t>If G and D have enough capacity, and at each step of Algorithm 1, the discriminator is allowed to reach its optimum given G, and p</a:t>
            </a:r>
            <a:r>
              <a:rPr lang="en-US" baseline="-25000" dirty="0"/>
              <a:t>g</a:t>
            </a:r>
            <a:r>
              <a:rPr lang="en-US" dirty="0"/>
              <a:t> is updated so as to improve the criterion</a:t>
            </a:r>
            <a:r>
              <a:rPr lang="en-IN" dirty="0"/>
              <a:t>.</a:t>
            </a:r>
          </a:p>
        </p:txBody>
      </p:sp>
      <p:pic>
        <p:nvPicPr>
          <p:cNvPr id="5" name="Picture 4">
            <a:extLst>
              <a:ext uri="{FF2B5EF4-FFF2-40B4-BE49-F238E27FC236}">
                <a16:creationId xmlns:a16="http://schemas.microsoft.com/office/drawing/2014/main" id="{2A0C6EBD-56AA-408E-96C9-39A712851C20}"/>
              </a:ext>
            </a:extLst>
          </p:cNvPr>
          <p:cNvPicPr>
            <a:picLocks noChangeAspect="1"/>
          </p:cNvPicPr>
          <p:nvPr/>
        </p:nvPicPr>
        <p:blipFill>
          <a:blip r:embed="rId3"/>
          <a:stretch>
            <a:fillRect/>
          </a:stretch>
        </p:blipFill>
        <p:spPr>
          <a:xfrm>
            <a:off x="779249" y="4238279"/>
            <a:ext cx="8877853" cy="1025330"/>
          </a:xfrm>
          <a:prstGeom prst="rect">
            <a:avLst/>
          </a:prstGeom>
        </p:spPr>
      </p:pic>
      <p:sp>
        <p:nvSpPr>
          <p:cNvPr id="6" name="TextBox 5">
            <a:extLst>
              <a:ext uri="{FF2B5EF4-FFF2-40B4-BE49-F238E27FC236}">
                <a16:creationId xmlns:a16="http://schemas.microsoft.com/office/drawing/2014/main" id="{AAC90FB1-C86D-471A-8DA4-8A5D647905D1}"/>
              </a:ext>
            </a:extLst>
          </p:cNvPr>
          <p:cNvSpPr txBox="1"/>
          <p:nvPr/>
        </p:nvSpPr>
        <p:spPr>
          <a:xfrm>
            <a:off x="680321" y="5643107"/>
            <a:ext cx="7940259" cy="461665"/>
          </a:xfrm>
          <a:prstGeom prst="rect">
            <a:avLst/>
          </a:prstGeom>
          <a:noFill/>
        </p:spPr>
        <p:txBody>
          <a:bodyPr wrap="square" rtlCol="0">
            <a:spAutoFit/>
          </a:bodyPr>
          <a:lstStyle/>
          <a:p>
            <a:r>
              <a:rPr lang="en-US" sz="2400" dirty="0"/>
              <a:t> Then P</a:t>
            </a:r>
            <a:r>
              <a:rPr lang="en-US" sz="2400" baseline="-25000" dirty="0"/>
              <a:t>g</a:t>
            </a:r>
            <a:r>
              <a:rPr lang="en-US" sz="2400" dirty="0"/>
              <a:t> converges to P</a:t>
            </a:r>
            <a:r>
              <a:rPr lang="en-US" sz="2400" baseline="-25000" dirty="0"/>
              <a:t>data</a:t>
            </a:r>
            <a:endParaRPr lang="en-IN" sz="2400" baseline="-25000" dirty="0"/>
          </a:p>
        </p:txBody>
      </p:sp>
    </p:spTree>
    <p:extLst>
      <p:ext uri="{BB962C8B-B14F-4D97-AF65-F5344CB8AC3E}">
        <p14:creationId xmlns:p14="http://schemas.microsoft.com/office/powerpoint/2010/main" val="1331303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0D9-D257-49DD-9401-2255463D440A}"/>
              </a:ext>
            </a:extLst>
          </p:cNvPr>
          <p:cNvSpPr>
            <a:spLocks noGrp="1"/>
          </p:cNvSpPr>
          <p:nvPr>
            <p:ph type="title"/>
          </p:nvPr>
        </p:nvSpPr>
        <p:spPr/>
        <p:txBody>
          <a:bodyPr/>
          <a:lstStyle/>
          <a:p>
            <a:r>
              <a:rPr lang="en-IN" dirty="0"/>
              <a:t>Experiments</a:t>
            </a:r>
          </a:p>
        </p:txBody>
      </p:sp>
      <p:pic>
        <p:nvPicPr>
          <p:cNvPr id="5" name="Content Placeholder 4">
            <a:extLst>
              <a:ext uri="{FF2B5EF4-FFF2-40B4-BE49-F238E27FC236}">
                <a16:creationId xmlns:a16="http://schemas.microsoft.com/office/drawing/2014/main" id="{EE3E65DE-4458-4898-A79F-68799646032C}"/>
              </a:ext>
            </a:extLst>
          </p:cNvPr>
          <p:cNvPicPr>
            <a:picLocks noGrp="1" noChangeAspect="1"/>
          </p:cNvPicPr>
          <p:nvPr>
            <p:ph idx="1"/>
          </p:nvPr>
        </p:nvPicPr>
        <p:blipFill>
          <a:blip r:embed="rId3"/>
          <a:stretch>
            <a:fillRect/>
          </a:stretch>
        </p:blipFill>
        <p:spPr>
          <a:xfrm>
            <a:off x="2462784" y="2092960"/>
            <a:ext cx="6254496" cy="4367705"/>
          </a:xfrm>
        </p:spPr>
      </p:pic>
    </p:spTree>
    <p:extLst>
      <p:ext uri="{BB962C8B-B14F-4D97-AF65-F5344CB8AC3E}">
        <p14:creationId xmlns:p14="http://schemas.microsoft.com/office/powerpoint/2010/main" val="153513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5659-8B1D-4C9C-86B2-CD14C4A612D5}"/>
              </a:ext>
            </a:extLst>
          </p:cNvPr>
          <p:cNvSpPr>
            <a:spLocks noGrp="1"/>
          </p:cNvSpPr>
          <p:nvPr>
            <p:ph type="title"/>
          </p:nvPr>
        </p:nvSpPr>
        <p:spPr/>
        <p:txBody>
          <a:bodyPr/>
          <a:lstStyle/>
          <a:p>
            <a:r>
              <a:rPr lang="en-IN" dirty="0"/>
              <a:t>Experiment Results</a:t>
            </a:r>
          </a:p>
        </p:txBody>
      </p:sp>
      <p:pic>
        <p:nvPicPr>
          <p:cNvPr id="8" name="Picture Placeholder 7">
            <a:extLst>
              <a:ext uri="{FF2B5EF4-FFF2-40B4-BE49-F238E27FC236}">
                <a16:creationId xmlns:a16="http://schemas.microsoft.com/office/drawing/2014/main" id="{DD944808-1CF4-4CC3-973E-AAF4C6C54C79}"/>
              </a:ext>
            </a:extLst>
          </p:cNvPr>
          <p:cNvPicPr>
            <a:picLocks noGrp="1" noChangeAspect="1"/>
          </p:cNvPicPr>
          <p:nvPr>
            <p:ph type="pic" idx="1"/>
          </p:nvPr>
        </p:nvPicPr>
        <p:blipFill rotWithShape="1">
          <a:blip r:embed="rId3"/>
          <a:srcRect l="3803" t="10612" r="2657" b="10464"/>
          <a:stretch/>
        </p:blipFill>
        <p:spPr>
          <a:xfrm>
            <a:off x="4828032" y="2716162"/>
            <a:ext cx="7144512" cy="2840736"/>
          </a:xfrm>
        </p:spPr>
      </p:pic>
      <p:graphicFrame>
        <p:nvGraphicFramePr>
          <p:cNvPr id="9" name="Diagram 8">
            <a:extLst>
              <a:ext uri="{FF2B5EF4-FFF2-40B4-BE49-F238E27FC236}">
                <a16:creationId xmlns:a16="http://schemas.microsoft.com/office/drawing/2014/main" id="{79775BA2-65BA-4B41-8FA2-0CB00E3814FE}"/>
              </a:ext>
            </a:extLst>
          </p:cNvPr>
          <p:cNvGraphicFramePr/>
          <p:nvPr>
            <p:extLst>
              <p:ext uri="{D42A27DB-BD31-4B8C-83A1-F6EECF244321}">
                <p14:modId xmlns:p14="http://schemas.microsoft.com/office/powerpoint/2010/main" val="4073518934"/>
              </p:ext>
            </p:extLst>
          </p:nvPr>
        </p:nvGraphicFramePr>
        <p:xfrm>
          <a:off x="680323" y="2336873"/>
          <a:ext cx="3876256" cy="35993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884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3F4C0B-7243-4806-BA03-1906BF7590D1}"/>
              </a:ext>
            </a:extLst>
          </p:cNvPr>
          <p:cNvSpPr>
            <a:spLocks noGrp="1"/>
          </p:cNvSpPr>
          <p:nvPr>
            <p:ph type="title"/>
          </p:nvPr>
        </p:nvSpPr>
        <p:spPr>
          <a:xfrm>
            <a:off x="680321" y="2063262"/>
            <a:ext cx="3739279" cy="2661052"/>
          </a:xfrm>
        </p:spPr>
        <p:txBody>
          <a:bodyPr>
            <a:normAutofit/>
          </a:bodyPr>
          <a:lstStyle/>
          <a:p>
            <a:pPr algn="r"/>
            <a:r>
              <a:rPr lang="en-IN" sz="4400"/>
              <a:t>Advantages of GANs</a:t>
            </a:r>
          </a:p>
        </p:txBody>
      </p:sp>
      <p:graphicFrame>
        <p:nvGraphicFramePr>
          <p:cNvPr id="5" name="Content Placeholder 2">
            <a:extLst>
              <a:ext uri="{FF2B5EF4-FFF2-40B4-BE49-F238E27FC236}">
                <a16:creationId xmlns:a16="http://schemas.microsoft.com/office/drawing/2014/main" id="{B52EF1C8-5E2E-4E2E-8C6F-F37B9C52D799}"/>
              </a:ext>
            </a:extLst>
          </p:cNvPr>
          <p:cNvGraphicFramePr>
            <a:graphicFrameLocks noGrp="1"/>
          </p:cNvGraphicFramePr>
          <p:nvPr>
            <p:ph idx="1"/>
            <p:extLst>
              <p:ext uri="{D42A27DB-BD31-4B8C-83A1-F6EECF244321}">
                <p14:modId xmlns:p14="http://schemas.microsoft.com/office/powerpoint/2010/main" val="2079238593"/>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49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3"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38F1A9-B963-470A-9AEC-5892C4CC1F1A}"/>
              </a:ext>
            </a:extLst>
          </p:cNvPr>
          <p:cNvSpPr>
            <a:spLocks noGrp="1"/>
          </p:cNvSpPr>
          <p:nvPr>
            <p:ph type="title"/>
          </p:nvPr>
        </p:nvSpPr>
        <p:spPr>
          <a:xfrm>
            <a:off x="680321" y="2063262"/>
            <a:ext cx="3739279" cy="2661052"/>
          </a:xfrm>
        </p:spPr>
        <p:txBody>
          <a:bodyPr>
            <a:normAutofit/>
          </a:bodyPr>
          <a:lstStyle/>
          <a:p>
            <a:pPr algn="r"/>
            <a:r>
              <a:rPr lang="en-IN" sz="4400"/>
              <a:t>Limitations</a:t>
            </a:r>
          </a:p>
        </p:txBody>
      </p:sp>
      <p:graphicFrame>
        <p:nvGraphicFramePr>
          <p:cNvPr id="24" name="Content Placeholder 2">
            <a:extLst>
              <a:ext uri="{FF2B5EF4-FFF2-40B4-BE49-F238E27FC236}">
                <a16:creationId xmlns:a16="http://schemas.microsoft.com/office/drawing/2014/main" id="{F3BE5CC7-F7C8-4F71-A2BC-D0963BF47B08}"/>
              </a:ext>
            </a:extLst>
          </p:cNvPr>
          <p:cNvGraphicFramePr>
            <a:graphicFrameLocks noGrp="1"/>
          </p:cNvGraphicFramePr>
          <p:nvPr>
            <p:ph idx="1"/>
            <p:extLst>
              <p:ext uri="{D42A27DB-BD31-4B8C-83A1-F6EECF244321}">
                <p14:modId xmlns:p14="http://schemas.microsoft.com/office/powerpoint/2010/main" val="81804593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9760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4D97-7174-4858-835E-069E8E2CA43E}"/>
              </a:ext>
            </a:extLst>
          </p:cNvPr>
          <p:cNvSpPr>
            <a:spLocks noGrp="1"/>
          </p:cNvSpPr>
          <p:nvPr>
            <p:ph type="title"/>
          </p:nvPr>
        </p:nvSpPr>
        <p:spPr/>
        <p:txBody>
          <a:bodyPr/>
          <a:lstStyle/>
          <a:p>
            <a:r>
              <a:rPr lang="en-IN" sz="3600" dirty="0"/>
              <a:t>Comparison of Challenges with Other Frameworks</a:t>
            </a:r>
            <a:endParaRPr lang="en-IN" dirty="0"/>
          </a:p>
        </p:txBody>
      </p:sp>
      <p:pic>
        <p:nvPicPr>
          <p:cNvPr id="4" name="Content Placeholder 10">
            <a:extLst>
              <a:ext uri="{FF2B5EF4-FFF2-40B4-BE49-F238E27FC236}">
                <a16:creationId xmlns:a16="http://schemas.microsoft.com/office/drawing/2014/main" id="{99527514-FE84-400C-B584-A22BF9D70B78}"/>
              </a:ext>
            </a:extLst>
          </p:cNvPr>
          <p:cNvPicPr>
            <a:picLocks noGrp="1" noChangeAspect="1"/>
          </p:cNvPicPr>
          <p:nvPr>
            <p:ph idx="1"/>
          </p:nvPr>
        </p:nvPicPr>
        <p:blipFill>
          <a:blip r:embed="rId3"/>
          <a:stretch>
            <a:fillRect/>
          </a:stretch>
        </p:blipFill>
        <p:spPr>
          <a:xfrm>
            <a:off x="1545712" y="2239264"/>
            <a:ext cx="7883078" cy="443725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13237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29D9-CC02-4D12-8882-15A29F698E82}"/>
              </a:ext>
            </a:extLst>
          </p:cNvPr>
          <p:cNvSpPr>
            <a:spLocks noGrp="1"/>
          </p:cNvSpPr>
          <p:nvPr>
            <p:ph type="title"/>
          </p:nvPr>
        </p:nvSpPr>
        <p:spPr/>
        <p:txBody>
          <a:bodyPr/>
          <a:lstStyle/>
          <a:p>
            <a:r>
              <a:rPr lang="en-IN" dirty="0"/>
              <a:t>References</a:t>
            </a:r>
          </a:p>
        </p:txBody>
      </p:sp>
      <p:graphicFrame>
        <p:nvGraphicFramePr>
          <p:cNvPr id="4" name="Content Placeholder 3">
            <a:extLst>
              <a:ext uri="{FF2B5EF4-FFF2-40B4-BE49-F238E27FC236}">
                <a16:creationId xmlns:a16="http://schemas.microsoft.com/office/drawing/2014/main" id="{9EC0C4D7-5C13-400F-8DBE-CA212AE24A6E}"/>
              </a:ext>
            </a:extLst>
          </p:cNvPr>
          <p:cNvGraphicFramePr>
            <a:graphicFrameLocks noGrp="1"/>
          </p:cNvGraphicFramePr>
          <p:nvPr>
            <p:ph idx="1"/>
            <p:extLst>
              <p:ext uri="{D42A27DB-BD31-4B8C-83A1-F6EECF244321}">
                <p14:modId xmlns:p14="http://schemas.microsoft.com/office/powerpoint/2010/main" val="1888025612"/>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745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411A-BC59-40F9-B321-F4F71DE73B32}"/>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F8C78F0E-4824-4522-A15E-A8E0336E3A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0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8C3379F7-97F1-4F56-886C-2AC9E5BA4FD5}"/>
              </a:ext>
            </a:extLst>
          </p:cNvPr>
          <p:cNvGraphicFramePr>
            <a:graphicFrameLocks noGrp="1"/>
          </p:cNvGraphicFramePr>
          <p:nvPr>
            <p:ph idx="1"/>
            <p:extLst>
              <p:ext uri="{D42A27DB-BD31-4B8C-83A1-F6EECF244321}">
                <p14:modId xmlns:p14="http://schemas.microsoft.com/office/powerpoint/2010/main" val="3314996146"/>
              </p:ext>
            </p:extLst>
          </p:nvPr>
        </p:nvGraphicFramePr>
        <p:xfrm>
          <a:off x="251467" y="2225163"/>
          <a:ext cx="4136123" cy="41858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3">
            <a:extLst>
              <a:ext uri="{FF2B5EF4-FFF2-40B4-BE49-F238E27FC236}">
                <a16:creationId xmlns:a16="http://schemas.microsoft.com/office/drawing/2014/main" id="{323017A8-D0BD-4415-9CB1-88DE36A8D478}"/>
              </a:ext>
            </a:extLst>
          </p:cNvPr>
          <p:cNvPicPr>
            <a:picLocks noChangeAspect="1"/>
          </p:cNvPicPr>
          <p:nvPr/>
        </p:nvPicPr>
        <p:blipFill>
          <a:blip r:embed="rId10"/>
          <a:stretch>
            <a:fillRect/>
          </a:stretch>
        </p:blipFill>
        <p:spPr>
          <a:xfrm>
            <a:off x="5496763" y="1576948"/>
            <a:ext cx="5756453" cy="1413475"/>
          </a:xfrm>
          <a:prstGeom prst="rect">
            <a:avLst/>
          </a:prstGeom>
          <a:ln>
            <a:noFill/>
          </a:ln>
          <a:effectLst/>
        </p:spPr>
      </p:pic>
      <p:pic>
        <p:nvPicPr>
          <p:cNvPr id="5" name="Picture 4">
            <a:extLst>
              <a:ext uri="{FF2B5EF4-FFF2-40B4-BE49-F238E27FC236}">
                <a16:creationId xmlns:a16="http://schemas.microsoft.com/office/drawing/2014/main" id="{9ACCC832-AF7D-451E-A38B-105B2A223BAD}"/>
              </a:ext>
            </a:extLst>
          </p:cNvPr>
          <p:cNvPicPr>
            <a:picLocks noChangeAspect="1"/>
          </p:cNvPicPr>
          <p:nvPr/>
        </p:nvPicPr>
        <p:blipFill>
          <a:blip r:embed="rId11"/>
          <a:stretch>
            <a:fillRect/>
          </a:stretch>
        </p:blipFill>
        <p:spPr>
          <a:xfrm>
            <a:off x="5496763" y="3924576"/>
            <a:ext cx="5756453" cy="2098176"/>
          </a:xfrm>
          <a:prstGeom prst="rect">
            <a:avLst/>
          </a:prstGeom>
        </p:spPr>
      </p:pic>
      <p:sp>
        <p:nvSpPr>
          <p:cNvPr id="23" name="object 27">
            <a:extLst>
              <a:ext uri="{FF2B5EF4-FFF2-40B4-BE49-F238E27FC236}">
                <a16:creationId xmlns:a16="http://schemas.microsoft.com/office/drawing/2014/main" id="{9CB5B5A8-F01C-4805-8F70-B234A9427A31}"/>
              </a:ext>
            </a:extLst>
          </p:cNvPr>
          <p:cNvSpPr txBox="1"/>
          <p:nvPr/>
        </p:nvSpPr>
        <p:spPr>
          <a:xfrm>
            <a:off x="5374765" y="825300"/>
            <a:ext cx="32205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20" normalizeH="0" baseline="0" noProof="0" dirty="0">
                <a:ln>
                  <a:noFill/>
                </a:ln>
                <a:solidFill>
                  <a:prstClr val="black"/>
                </a:solidFill>
                <a:effectLst/>
                <a:uLnTx/>
                <a:uFillTx/>
                <a:latin typeface="Latin Modern Math"/>
                <a:ea typeface="+mn-ea"/>
                <a:cs typeface="Latin Modern Math"/>
              </a:rPr>
              <a:t>Density</a:t>
            </a:r>
            <a:r>
              <a:rPr kumimoji="0" sz="2400" b="0" i="0" u="none" strike="noStrike" kern="1200" cap="none" spc="-50"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estimation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
        <p:nvSpPr>
          <p:cNvPr id="24" name="object 28">
            <a:extLst>
              <a:ext uri="{FF2B5EF4-FFF2-40B4-BE49-F238E27FC236}">
                <a16:creationId xmlns:a16="http://schemas.microsoft.com/office/drawing/2014/main" id="{6A3A2792-3BFD-4764-8E8E-DF64852960AD}"/>
              </a:ext>
            </a:extLst>
          </p:cNvPr>
          <p:cNvSpPr txBox="1"/>
          <p:nvPr/>
        </p:nvSpPr>
        <p:spPr>
          <a:xfrm>
            <a:off x="5374765" y="3347251"/>
            <a:ext cx="41509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Sample</a:t>
            </a:r>
            <a:r>
              <a:rPr kumimoji="0" sz="2400" b="0" i="0" u="none" strike="noStrike" kern="1200" cap="none" spc="-45"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generation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Tree>
    <p:extLst>
      <p:ext uri="{BB962C8B-B14F-4D97-AF65-F5344CB8AC3E}">
        <p14:creationId xmlns:p14="http://schemas.microsoft.com/office/powerpoint/2010/main" val="882505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Why 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7EAFDD7C-5CC7-4FCC-9D09-B78C467E771B}"/>
              </a:ext>
            </a:extLst>
          </p:cNvPr>
          <p:cNvGraphicFramePr>
            <a:graphicFrameLocks noGrp="1"/>
          </p:cNvGraphicFramePr>
          <p:nvPr>
            <p:ph idx="1"/>
            <p:extLst>
              <p:ext uri="{D42A27DB-BD31-4B8C-83A1-F6EECF244321}">
                <p14:modId xmlns:p14="http://schemas.microsoft.com/office/powerpoint/2010/main" val="3921070955"/>
              </p:ext>
            </p:extLst>
          </p:nvPr>
        </p:nvGraphicFramePr>
        <p:xfrm>
          <a:off x="491384" y="2378494"/>
          <a:ext cx="365628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object 7">
            <a:extLst>
              <a:ext uri="{FF2B5EF4-FFF2-40B4-BE49-F238E27FC236}">
                <a16:creationId xmlns:a16="http://schemas.microsoft.com/office/drawing/2014/main" id="{D435270B-5FF4-4E86-909C-8078B5415E6C}"/>
              </a:ext>
            </a:extLst>
          </p:cNvPr>
          <p:cNvGrpSpPr/>
          <p:nvPr/>
        </p:nvGrpSpPr>
        <p:grpSpPr>
          <a:xfrm>
            <a:off x="5496762" y="753228"/>
            <a:ext cx="5817413" cy="5318388"/>
            <a:chOff x="6290373" y="3057067"/>
            <a:chExt cx="5379720" cy="5389880"/>
          </a:xfrm>
        </p:grpSpPr>
        <p:sp>
          <p:nvSpPr>
            <p:cNvPr id="26" name="object 8">
              <a:extLst>
                <a:ext uri="{FF2B5EF4-FFF2-40B4-BE49-F238E27FC236}">
                  <a16:creationId xmlns:a16="http://schemas.microsoft.com/office/drawing/2014/main" id="{2041A3E6-07C2-48C4-B947-96566ECCB7B8}"/>
                </a:ext>
              </a:extLst>
            </p:cNvPr>
            <p:cNvSpPr/>
            <p:nvPr/>
          </p:nvSpPr>
          <p:spPr>
            <a:xfrm>
              <a:off x="6290373" y="3057067"/>
              <a:ext cx="5379516" cy="1786128"/>
            </a:xfrm>
            <a:prstGeom prst="rect">
              <a:avLst/>
            </a:prstGeom>
            <a:blipFill>
              <a:blip r:embed="rId10" cstate="print"/>
              <a:stretch>
                <a:fillRect/>
              </a:stretch>
            </a:blipFill>
          </p:spPr>
          <p:txBody>
            <a:bodyPr wrap="square" lIns="0" tIns="0" rIns="0" bIns="0" rtlCol="0"/>
            <a:lstStyle/>
            <a:p>
              <a:endParaRPr/>
            </a:p>
          </p:txBody>
        </p:sp>
        <p:sp>
          <p:nvSpPr>
            <p:cNvPr id="27" name="object 9">
              <a:extLst>
                <a:ext uri="{FF2B5EF4-FFF2-40B4-BE49-F238E27FC236}">
                  <a16:creationId xmlns:a16="http://schemas.microsoft.com/office/drawing/2014/main" id="{22B85575-50C7-4ED4-BF6B-E08756D6940E}"/>
                </a:ext>
              </a:extLst>
            </p:cNvPr>
            <p:cNvSpPr/>
            <p:nvPr/>
          </p:nvSpPr>
          <p:spPr>
            <a:xfrm>
              <a:off x="6290373" y="4858715"/>
              <a:ext cx="5379516" cy="1786127"/>
            </a:xfrm>
            <a:prstGeom prst="rect">
              <a:avLst/>
            </a:prstGeom>
            <a:blipFill>
              <a:blip r:embed="rId11" cstate="print"/>
              <a:stretch>
                <a:fillRect/>
              </a:stretch>
            </a:blipFill>
          </p:spPr>
          <p:txBody>
            <a:bodyPr wrap="square" lIns="0" tIns="0" rIns="0" bIns="0" rtlCol="0"/>
            <a:lstStyle/>
            <a:p>
              <a:endParaRPr/>
            </a:p>
          </p:txBody>
        </p:sp>
        <p:sp>
          <p:nvSpPr>
            <p:cNvPr id="28" name="object 10">
              <a:extLst>
                <a:ext uri="{FF2B5EF4-FFF2-40B4-BE49-F238E27FC236}">
                  <a16:creationId xmlns:a16="http://schemas.microsoft.com/office/drawing/2014/main" id="{8D662EBA-7FF1-4A67-BF1A-BB8C9E04B7B7}"/>
                </a:ext>
              </a:extLst>
            </p:cNvPr>
            <p:cNvSpPr/>
            <p:nvPr/>
          </p:nvSpPr>
          <p:spPr>
            <a:xfrm>
              <a:off x="6290373" y="6660362"/>
              <a:ext cx="5379516" cy="1786127"/>
            </a:xfrm>
            <a:prstGeom prst="rect">
              <a:avLst/>
            </a:prstGeom>
            <a:blipFill>
              <a:blip r:embed="rId1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284423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8" name="Rectangle 47">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49">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 name="Rectangle 51">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53">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2" name="Rectangle 55">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E1C5F3-4118-4DA1-BE26-EAD18A11B30F}"/>
              </a:ext>
            </a:extLst>
          </p:cNvPr>
          <p:cNvSpPr>
            <a:spLocks noGrp="1"/>
          </p:cNvSpPr>
          <p:nvPr>
            <p:ph type="title"/>
          </p:nvPr>
        </p:nvSpPr>
        <p:spPr>
          <a:xfrm>
            <a:off x="680321" y="2063262"/>
            <a:ext cx="3739279" cy="2661052"/>
          </a:xfrm>
        </p:spPr>
        <p:txBody>
          <a:bodyPr>
            <a:normAutofit/>
          </a:bodyPr>
          <a:lstStyle/>
          <a:p>
            <a:pPr algn="r"/>
            <a:r>
              <a:rPr lang="en-IN" sz="4400"/>
              <a:t>Adversarial Training</a:t>
            </a:r>
          </a:p>
        </p:txBody>
      </p:sp>
      <p:graphicFrame>
        <p:nvGraphicFramePr>
          <p:cNvPr id="5" name="Content Placeholder 2">
            <a:extLst>
              <a:ext uri="{FF2B5EF4-FFF2-40B4-BE49-F238E27FC236}">
                <a16:creationId xmlns:a16="http://schemas.microsoft.com/office/drawing/2014/main" id="{5F9BB11A-B382-4CFF-BA7D-1F76A4FB6612}"/>
              </a:ext>
            </a:extLst>
          </p:cNvPr>
          <p:cNvGraphicFramePr>
            <a:graphicFrameLocks noGrp="1"/>
          </p:cNvGraphicFramePr>
          <p:nvPr>
            <p:ph idx="1"/>
            <p:extLst>
              <p:ext uri="{D42A27DB-BD31-4B8C-83A1-F6EECF244321}">
                <p14:modId xmlns:p14="http://schemas.microsoft.com/office/powerpoint/2010/main" val="10412514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8978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996362-1DBE-49B1-9B43-33144F95A2DE}"/>
              </a:ext>
            </a:extLst>
          </p:cNvPr>
          <p:cNvSpPr>
            <a:spLocks noGrp="1"/>
          </p:cNvSpPr>
          <p:nvPr>
            <p:ph type="title"/>
          </p:nvPr>
        </p:nvSpPr>
        <p:spPr>
          <a:xfrm>
            <a:off x="680321" y="753228"/>
            <a:ext cx="4136123" cy="1080938"/>
          </a:xfrm>
        </p:spPr>
        <p:txBody>
          <a:bodyPr>
            <a:normAutofit/>
          </a:bodyPr>
          <a:lstStyle/>
          <a:p>
            <a:r>
              <a:rPr lang="en-IN" sz="2400"/>
              <a:t>Taxonomy of Generative Models</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3" name="Content Placeholder 2">
            <a:extLst>
              <a:ext uri="{FF2B5EF4-FFF2-40B4-BE49-F238E27FC236}">
                <a16:creationId xmlns:a16="http://schemas.microsoft.com/office/drawing/2014/main" id="{B699D1DE-0CAF-47D4-AE04-E004703EE91E}"/>
              </a:ext>
            </a:extLst>
          </p:cNvPr>
          <p:cNvGraphicFramePr>
            <a:graphicFrameLocks noGrp="1"/>
          </p:cNvGraphicFramePr>
          <p:nvPr>
            <p:ph idx="1"/>
            <p:extLst>
              <p:ext uri="{D42A27DB-BD31-4B8C-83A1-F6EECF244321}">
                <p14:modId xmlns:p14="http://schemas.microsoft.com/office/powerpoint/2010/main" val="3863404334"/>
              </p:ext>
            </p:extLst>
          </p:nvPr>
        </p:nvGraphicFramePr>
        <p:xfrm>
          <a:off x="274143" y="2610965"/>
          <a:ext cx="4080578" cy="31343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Content Placeholder 4" descr="Diagram&#10;&#10;Description automatically generated">
            <a:extLst>
              <a:ext uri="{FF2B5EF4-FFF2-40B4-BE49-F238E27FC236}">
                <a16:creationId xmlns:a16="http://schemas.microsoft.com/office/drawing/2014/main" id="{F3BF3426-5190-41BB-9137-782C15A9EC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6050" y="2108427"/>
            <a:ext cx="6948439" cy="34914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3372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C2106F-83FB-440F-8B0C-7EAC7345A81F}"/>
              </a:ext>
            </a:extLst>
          </p:cNvPr>
          <p:cNvSpPr>
            <a:spLocks noGrp="1"/>
          </p:cNvSpPr>
          <p:nvPr>
            <p:ph type="title"/>
          </p:nvPr>
        </p:nvSpPr>
        <p:spPr>
          <a:xfrm>
            <a:off x="680321" y="2063262"/>
            <a:ext cx="3739279" cy="2661052"/>
          </a:xfrm>
        </p:spPr>
        <p:txBody>
          <a:bodyPr>
            <a:normAutofit/>
          </a:bodyPr>
          <a:lstStyle/>
          <a:p>
            <a:pPr algn="r"/>
            <a:r>
              <a:rPr lang="en-IN" sz="4400"/>
              <a:t>Generative Adversarial Networks</a:t>
            </a:r>
          </a:p>
        </p:txBody>
      </p:sp>
      <p:graphicFrame>
        <p:nvGraphicFramePr>
          <p:cNvPr id="5" name="Content Placeholder 2">
            <a:extLst>
              <a:ext uri="{FF2B5EF4-FFF2-40B4-BE49-F238E27FC236}">
                <a16:creationId xmlns:a16="http://schemas.microsoft.com/office/drawing/2014/main" id="{7B8D122F-856D-48B5-960E-4FFA55CA8DB1}"/>
              </a:ext>
            </a:extLst>
          </p:cNvPr>
          <p:cNvGraphicFramePr>
            <a:graphicFrameLocks noGrp="1"/>
          </p:cNvGraphicFramePr>
          <p:nvPr>
            <p:ph idx="1"/>
            <p:extLst>
              <p:ext uri="{D42A27DB-BD31-4B8C-83A1-F6EECF244321}">
                <p14:modId xmlns:p14="http://schemas.microsoft.com/office/powerpoint/2010/main" val="28281860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239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97" name="Rectangle 9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D2D28A-578F-4780-85F7-42A6E9F7D8C0}"/>
              </a:ext>
            </a:extLst>
          </p:cNvPr>
          <p:cNvSpPr>
            <a:spLocks noGrp="1"/>
          </p:cNvSpPr>
          <p:nvPr>
            <p:ph type="title"/>
          </p:nvPr>
        </p:nvSpPr>
        <p:spPr>
          <a:xfrm>
            <a:off x="680321" y="753228"/>
            <a:ext cx="4136123" cy="1080938"/>
          </a:xfrm>
        </p:spPr>
        <p:txBody>
          <a:bodyPr>
            <a:normAutofit/>
          </a:bodyPr>
          <a:lstStyle/>
          <a:p>
            <a:r>
              <a:rPr lang="en-IN" sz="2400"/>
              <a:t>Adversarial Nets Framework</a:t>
            </a:r>
          </a:p>
        </p:txBody>
      </p:sp>
      <p:pic>
        <p:nvPicPr>
          <p:cNvPr id="101" name="Picture 10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10F6C37C-1281-4546-A667-5F0DC77D8DDA}"/>
              </a:ext>
            </a:extLst>
          </p:cNvPr>
          <p:cNvGraphicFramePr>
            <a:graphicFrameLocks noGrp="1"/>
          </p:cNvGraphicFramePr>
          <p:nvPr>
            <p:ph idx="1"/>
            <p:extLst>
              <p:ext uri="{D42A27DB-BD31-4B8C-83A1-F6EECF244321}">
                <p14:modId xmlns:p14="http://schemas.microsoft.com/office/powerpoint/2010/main" val="2002855127"/>
              </p:ext>
            </p:extLst>
          </p:nvPr>
        </p:nvGraphicFramePr>
        <p:xfrm>
          <a:off x="501769" y="2302112"/>
          <a:ext cx="3952513" cy="39115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D95F4833-7639-4149-AC94-6862C8BA6E3C}"/>
              </a:ext>
            </a:extLst>
          </p:cNvPr>
          <p:cNvPicPr>
            <a:picLocks noChangeAspect="1"/>
          </p:cNvPicPr>
          <p:nvPr/>
        </p:nvPicPr>
        <p:blipFill>
          <a:blip r:embed="rId9"/>
          <a:stretch>
            <a:fillRect/>
          </a:stretch>
        </p:blipFill>
        <p:spPr>
          <a:xfrm>
            <a:off x="5636369" y="380668"/>
            <a:ext cx="5385199" cy="6138725"/>
          </a:xfrm>
          <a:prstGeom prst="rect">
            <a:avLst/>
          </a:prstGeom>
        </p:spPr>
      </p:pic>
    </p:spTree>
    <p:extLst>
      <p:ext uri="{BB962C8B-B14F-4D97-AF65-F5344CB8AC3E}">
        <p14:creationId xmlns:p14="http://schemas.microsoft.com/office/powerpoint/2010/main" val="31865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7" name="Rectangle 7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B97BFB-078A-4095-B016-B65F91CDF582}"/>
              </a:ext>
            </a:extLst>
          </p:cNvPr>
          <p:cNvSpPr>
            <a:spLocks noGrp="1"/>
          </p:cNvSpPr>
          <p:nvPr>
            <p:ph type="title"/>
          </p:nvPr>
        </p:nvSpPr>
        <p:spPr>
          <a:xfrm>
            <a:off x="680321" y="753228"/>
            <a:ext cx="4136123" cy="1080938"/>
          </a:xfrm>
        </p:spPr>
        <p:txBody>
          <a:bodyPr>
            <a:normAutofit/>
          </a:bodyPr>
          <a:lstStyle/>
          <a:p>
            <a:r>
              <a:rPr lang="en-IN" sz="2400"/>
              <a:t>Discriminator Strategy</a:t>
            </a:r>
          </a:p>
        </p:txBody>
      </p:sp>
      <p:pic>
        <p:nvPicPr>
          <p:cNvPr id="81" name="Picture 8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4" name="Content Placeholder 3">
            <a:extLst>
              <a:ext uri="{FF2B5EF4-FFF2-40B4-BE49-F238E27FC236}">
                <a16:creationId xmlns:a16="http://schemas.microsoft.com/office/drawing/2014/main" id="{44B7C1B8-860E-44F8-97A5-DB9FD5E1483F}"/>
              </a:ext>
            </a:extLst>
          </p:cNvPr>
          <p:cNvGraphicFramePr>
            <a:graphicFrameLocks noGrp="1"/>
          </p:cNvGraphicFramePr>
          <p:nvPr>
            <p:ph idx="1"/>
            <p:extLst>
              <p:ext uri="{D42A27DB-BD31-4B8C-83A1-F6EECF244321}">
                <p14:modId xmlns:p14="http://schemas.microsoft.com/office/powerpoint/2010/main" val="4169934621"/>
              </p:ext>
            </p:extLst>
          </p:nvPr>
        </p:nvGraphicFramePr>
        <p:xfrm>
          <a:off x="195072" y="2336873"/>
          <a:ext cx="4141539" cy="32958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96" name="Picture 195">
            <a:extLst>
              <a:ext uri="{FF2B5EF4-FFF2-40B4-BE49-F238E27FC236}">
                <a16:creationId xmlns:a16="http://schemas.microsoft.com/office/drawing/2014/main" id="{EE154F0E-CE7A-4289-8373-8181DFEC4F02}"/>
              </a:ext>
            </a:extLst>
          </p:cNvPr>
          <p:cNvPicPr>
            <a:picLocks noChangeAspect="1"/>
          </p:cNvPicPr>
          <p:nvPr/>
        </p:nvPicPr>
        <p:blipFill>
          <a:blip r:embed="rId9"/>
          <a:stretch>
            <a:fillRect/>
          </a:stretch>
        </p:blipFill>
        <p:spPr>
          <a:xfrm>
            <a:off x="5276090" y="858514"/>
            <a:ext cx="6269479" cy="51409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2372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89D0-DF50-452A-850D-066F5C18FF57}"/>
              </a:ext>
            </a:extLst>
          </p:cNvPr>
          <p:cNvSpPr>
            <a:spLocks noGrp="1"/>
          </p:cNvSpPr>
          <p:nvPr>
            <p:ph type="title"/>
          </p:nvPr>
        </p:nvSpPr>
        <p:spPr/>
        <p:txBody>
          <a:bodyPr/>
          <a:lstStyle/>
          <a:p>
            <a:r>
              <a:rPr lang="en-IN" dirty="0"/>
              <a:t>Algorithm Used</a:t>
            </a:r>
          </a:p>
        </p:txBody>
      </p:sp>
      <p:pic>
        <p:nvPicPr>
          <p:cNvPr id="5" name="Picture 4">
            <a:extLst>
              <a:ext uri="{FF2B5EF4-FFF2-40B4-BE49-F238E27FC236}">
                <a16:creationId xmlns:a16="http://schemas.microsoft.com/office/drawing/2014/main" id="{87A9B751-F9CD-4BE9-961F-F5DCF080F986}"/>
              </a:ext>
            </a:extLst>
          </p:cNvPr>
          <p:cNvPicPr>
            <a:picLocks noChangeAspect="1"/>
          </p:cNvPicPr>
          <p:nvPr/>
        </p:nvPicPr>
        <p:blipFill>
          <a:blip r:embed="rId2"/>
          <a:stretch>
            <a:fillRect/>
          </a:stretch>
        </p:blipFill>
        <p:spPr>
          <a:xfrm>
            <a:off x="1572633" y="2084832"/>
            <a:ext cx="8379396" cy="4645152"/>
          </a:xfrm>
          <a:prstGeom prst="rect">
            <a:avLst/>
          </a:prstGeom>
        </p:spPr>
      </p:pic>
    </p:spTree>
    <p:extLst>
      <p:ext uri="{BB962C8B-B14F-4D97-AF65-F5344CB8AC3E}">
        <p14:creationId xmlns:p14="http://schemas.microsoft.com/office/powerpoint/2010/main" val="76872897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853</TotalTime>
  <Words>1453</Words>
  <Application>Microsoft Office PowerPoint</Application>
  <PresentationFormat>Widescreen</PresentationFormat>
  <Paragraphs>115</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Latin Modern Math</vt:lpstr>
      <vt:lpstr>Trebuchet MS</vt:lpstr>
      <vt:lpstr>Berlin</vt:lpstr>
      <vt:lpstr>Generative Adversarial Nets</vt:lpstr>
      <vt:lpstr>Generative Modelling</vt:lpstr>
      <vt:lpstr>Why Generative Modelling?</vt:lpstr>
      <vt:lpstr>Adversarial Training</vt:lpstr>
      <vt:lpstr>Taxonomy of Generative Models</vt:lpstr>
      <vt:lpstr>Generative Adversarial Networks</vt:lpstr>
      <vt:lpstr>Adversarial Nets Framework</vt:lpstr>
      <vt:lpstr>Discriminator Strategy</vt:lpstr>
      <vt:lpstr>Algorithm Used</vt:lpstr>
      <vt:lpstr>Proposition 1</vt:lpstr>
      <vt:lpstr>Proposition 2</vt:lpstr>
      <vt:lpstr>Experiments</vt:lpstr>
      <vt:lpstr>Experiment Results</vt:lpstr>
      <vt:lpstr>Advantages of GANs</vt:lpstr>
      <vt:lpstr>Limitations</vt:lpstr>
      <vt:lpstr>Comparison of Challenges with Other Frameworks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Nets</dc:title>
  <dc:creator>Arijit Ganguly</dc:creator>
  <cp:lastModifiedBy>Arijit Ganguly</cp:lastModifiedBy>
  <cp:revision>45</cp:revision>
  <dcterms:created xsi:type="dcterms:W3CDTF">2021-11-25T03:05:37Z</dcterms:created>
  <dcterms:modified xsi:type="dcterms:W3CDTF">2021-11-29T07:59:30Z</dcterms:modified>
</cp:coreProperties>
</file>