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BA9063-CE60-4612-A7A5-308A6AE18622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1AFDEB-AC51-4E35-8292-01569AE73514}">
      <dgm:prSet/>
      <dgm:spPr/>
      <dgm:t>
        <a:bodyPr/>
        <a:lstStyle/>
        <a:p>
          <a:r>
            <a:rPr lang="en-US" dirty="0"/>
            <a:t>Phrase whose usage is in flux</a:t>
          </a:r>
        </a:p>
      </dgm:t>
    </dgm:pt>
    <dgm:pt modelId="{D47DBC84-62E4-4BAB-A635-A09D3ABA2F39}" type="parTrans" cxnId="{92C967CD-2A1E-4994-BC93-FD51185880F0}">
      <dgm:prSet/>
      <dgm:spPr/>
      <dgm:t>
        <a:bodyPr/>
        <a:lstStyle/>
        <a:p>
          <a:endParaRPr lang="en-US"/>
        </a:p>
      </dgm:t>
    </dgm:pt>
    <dgm:pt modelId="{49A55C6C-245E-4740-8B2E-F540B1A29E51}" type="sibTrans" cxnId="{92C967CD-2A1E-4994-BC93-FD51185880F0}">
      <dgm:prSet/>
      <dgm:spPr/>
      <dgm:t>
        <a:bodyPr/>
        <a:lstStyle/>
        <a:p>
          <a:endParaRPr lang="en-US"/>
        </a:p>
      </dgm:t>
    </dgm:pt>
    <dgm:pt modelId="{312D0E55-A7E4-484A-A30B-DCC512BE5615}">
      <dgm:prSet/>
      <dgm:spPr/>
      <dgm:t>
        <a:bodyPr/>
        <a:lstStyle/>
        <a:p>
          <a:r>
            <a:rPr lang="en-GB" dirty="0"/>
            <a:t>An agent playing against a copy of itself in a board game</a:t>
          </a:r>
          <a:endParaRPr lang="en-US" dirty="0"/>
        </a:p>
      </dgm:t>
    </dgm:pt>
    <dgm:pt modelId="{CD71401D-0C3E-473D-B7D7-457E7B0C7310}" type="parTrans" cxnId="{03FDB4CC-ECDC-450F-8DDD-413F3696A7E6}">
      <dgm:prSet/>
      <dgm:spPr/>
      <dgm:t>
        <a:bodyPr/>
        <a:lstStyle/>
        <a:p>
          <a:endParaRPr lang="en-US"/>
        </a:p>
      </dgm:t>
    </dgm:pt>
    <dgm:pt modelId="{7E1434BD-260B-45AB-872E-3C3F1F820881}" type="sibTrans" cxnId="{03FDB4CC-ECDC-450F-8DDD-413F3696A7E6}">
      <dgm:prSet/>
      <dgm:spPr/>
      <dgm:t>
        <a:bodyPr/>
        <a:lstStyle/>
        <a:p>
          <a:endParaRPr lang="en-US"/>
        </a:p>
      </dgm:t>
    </dgm:pt>
    <dgm:pt modelId="{D66770EB-7B5E-422B-A377-7EC786E18A68}">
      <dgm:prSet/>
      <dgm:spPr/>
      <dgm:t>
        <a:bodyPr/>
        <a:lstStyle/>
        <a:p>
          <a:r>
            <a:rPr lang="en-IN"/>
            <a:t>Usage in paper: Training in worst case scenario, with inputs chosen by an adversary</a:t>
          </a:r>
          <a:endParaRPr lang="en-US" dirty="0"/>
        </a:p>
      </dgm:t>
    </dgm:pt>
    <dgm:pt modelId="{1479D194-8AEE-4493-84C4-5BA08F98225F}" type="parTrans" cxnId="{E74C7A4A-8D1B-4A7F-A3A2-4B3007E4CA1C}">
      <dgm:prSet/>
      <dgm:spPr/>
      <dgm:t>
        <a:bodyPr/>
        <a:lstStyle/>
        <a:p>
          <a:endParaRPr lang="en-IN"/>
        </a:p>
      </dgm:t>
    </dgm:pt>
    <dgm:pt modelId="{79C08EB7-37FF-4360-96C9-A2C9516F5E5C}" type="sibTrans" cxnId="{E74C7A4A-8D1B-4A7F-A3A2-4B3007E4CA1C}">
      <dgm:prSet/>
      <dgm:spPr/>
      <dgm:t>
        <a:bodyPr/>
        <a:lstStyle/>
        <a:p>
          <a:endParaRPr lang="en-IN"/>
        </a:p>
      </dgm:t>
    </dgm:pt>
    <dgm:pt modelId="{3987D43D-3CD3-4440-A63D-6D7F5FE74EE2}">
      <dgm:prSet/>
      <dgm:spPr/>
      <dgm:t>
        <a:bodyPr/>
        <a:lstStyle/>
        <a:p>
          <a:r>
            <a:rPr lang="en-US" dirty="0"/>
            <a:t>Training Neural Networks on Adversarial examples</a:t>
          </a:r>
        </a:p>
      </dgm:t>
    </dgm:pt>
    <dgm:pt modelId="{DF70608A-4FFA-4AAD-89F7-B299939A5A79}" type="parTrans" cxnId="{774EAECE-BE00-4109-9F6C-4FF27E2D04A2}">
      <dgm:prSet/>
      <dgm:spPr/>
      <dgm:t>
        <a:bodyPr/>
        <a:lstStyle/>
        <a:p>
          <a:endParaRPr lang="en-IN"/>
        </a:p>
      </dgm:t>
    </dgm:pt>
    <dgm:pt modelId="{ECEE250E-A76C-41A8-A94E-6B55D6CB9975}" type="sibTrans" cxnId="{774EAECE-BE00-4109-9F6C-4FF27E2D04A2}">
      <dgm:prSet/>
      <dgm:spPr/>
      <dgm:t>
        <a:bodyPr/>
        <a:lstStyle/>
        <a:p>
          <a:endParaRPr lang="en-IN"/>
        </a:p>
      </dgm:t>
    </dgm:pt>
    <dgm:pt modelId="{41DC7055-6DC6-4442-A0BC-2CEFB0FE936D}" type="pres">
      <dgm:prSet presAssocID="{E7BA9063-CE60-4612-A7A5-308A6AE18622}" presName="vert0" presStyleCnt="0">
        <dgm:presLayoutVars>
          <dgm:dir/>
          <dgm:animOne val="branch"/>
          <dgm:animLvl val="lvl"/>
        </dgm:presLayoutVars>
      </dgm:prSet>
      <dgm:spPr/>
    </dgm:pt>
    <dgm:pt modelId="{EF1E0185-675D-40BF-84AA-B075DE4B14AA}" type="pres">
      <dgm:prSet presAssocID="{D61AFDEB-AC51-4E35-8292-01569AE73514}" presName="thickLine" presStyleLbl="alignNode1" presStyleIdx="0" presStyleCnt="4"/>
      <dgm:spPr/>
    </dgm:pt>
    <dgm:pt modelId="{1BC65C5E-D88C-46F4-B20E-0F6C1569027C}" type="pres">
      <dgm:prSet presAssocID="{D61AFDEB-AC51-4E35-8292-01569AE73514}" presName="horz1" presStyleCnt="0"/>
      <dgm:spPr/>
    </dgm:pt>
    <dgm:pt modelId="{FBC17216-B493-46C7-976D-8C5F4811AE8E}" type="pres">
      <dgm:prSet presAssocID="{D61AFDEB-AC51-4E35-8292-01569AE73514}" presName="tx1" presStyleLbl="revTx" presStyleIdx="0" presStyleCnt="4"/>
      <dgm:spPr/>
    </dgm:pt>
    <dgm:pt modelId="{D1BF833C-ED33-498D-BF25-6EED021F9B64}" type="pres">
      <dgm:prSet presAssocID="{D61AFDEB-AC51-4E35-8292-01569AE73514}" presName="vert1" presStyleCnt="0"/>
      <dgm:spPr/>
    </dgm:pt>
    <dgm:pt modelId="{6EFC2106-F5C8-4C89-8DB3-91C34682F296}" type="pres">
      <dgm:prSet presAssocID="{D66770EB-7B5E-422B-A377-7EC786E18A68}" presName="thickLine" presStyleLbl="alignNode1" presStyleIdx="1" presStyleCnt="4"/>
      <dgm:spPr/>
    </dgm:pt>
    <dgm:pt modelId="{B3A62534-67AD-4507-9922-A82E70CF2FE9}" type="pres">
      <dgm:prSet presAssocID="{D66770EB-7B5E-422B-A377-7EC786E18A68}" presName="horz1" presStyleCnt="0"/>
      <dgm:spPr/>
    </dgm:pt>
    <dgm:pt modelId="{F6E6D811-EF2B-49A2-AF92-9C9BB743FAD6}" type="pres">
      <dgm:prSet presAssocID="{D66770EB-7B5E-422B-A377-7EC786E18A68}" presName="tx1" presStyleLbl="revTx" presStyleIdx="1" presStyleCnt="4"/>
      <dgm:spPr/>
    </dgm:pt>
    <dgm:pt modelId="{D56557D3-12D6-4A96-8331-1B2BEEBD22EF}" type="pres">
      <dgm:prSet presAssocID="{D66770EB-7B5E-422B-A377-7EC786E18A68}" presName="vert1" presStyleCnt="0"/>
      <dgm:spPr/>
    </dgm:pt>
    <dgm:pt modelId="{DC30C9A3-1872-49FE-BE2F-CCA1E121DF2A}" type="pres">
      <dgm:prSet presAssocID="{312D0E55-A7E4-484A-A30B-DCC512BE5615}" presName="thickLine" presStyleLbl="alignNode1" presStyleIdx="2" presStyleCnt="4"/>
      <dgm:spPr/>
    </dgm:pt>
    <dgm:pt modelId="{085799AD-BC12-4339-B770-EEFA6D2A1599}" type="pres">
      <dgm:prSet presAssocID="{312D0E55-A7E4-484A-A30B-DCC512BE5615}" presName="horz1" presStyleCnt="0"/>
      <dgm:spPr/>
    </dgm:pt>
    <dgm:pt modelId="{316A51A2-933D-415E-B651-42F8C9A278DD}" type="pres">
      <dgm:prSet presAssocID="{312D0E55-A7E4-484A-A30B-DCC512BE5615}" presName="tx1" presStyleLbl="revTx" presStyleIdx="2" presStyleCnt="4"/>
      <dgm:spPr/>
    </dgm:pt>
    <dgm:pt modelId="{5C4237E8-CF79-44C7-8E92-96EEFECB5268}" type="pres">
      <dgm:prSet presAssocID="{312D0E55-A7E4-484A-A30B-DCC512BE5615}" presName="vert1" presStyleCnt="0"/>
      <dgm:spPr/>
    </dgm:pt>
    <dgm:pt modelId="{1ECBEFDC-181A-4296-BF52-B24C66FC7674}" type="pres">
      <dgm:prSet presAssocID="{3987D43D-3CD3-4440-A63D-6D7F5FE74EE2}" presName="thickLine" presStyleLbl="alignNode1" presStyleIdx="3" presStyleCnt="4"/>
      <dgm:spPr/>
    </dgm:pt>
    <dgm:pt modelId="{F6CB922D-3EA6-4E91-AFB8-E319BAC94C71}" type="pres">
      <dgm:prSet presAssocID="{3987D43D-3CD3-4440-A63D-6D7F5FE74EE2}" presName="horz1" presStyleCnt="0"/>
      <dgm:spPr/>
    </dgm:pt>
    <dgm:pt modelId="{EA351FA5-9A2E-4FCC-94FA-7586DEBE0712}" type="pres">
      <dgm:prSet presAssocID="{3987D43D-3CD3-4440-A63D-6D7F5FE74EE2}" presName="tx1" presStyleLbl="revTx" presStyleIdx="3" presStyleCnt="4"/>
      <dgm:spPr/>
    </dgm:pt>
    <dgm:pt modelId="{90D2BBF6-D0A1-4D30-97C0-F6895BD26C17}" type="pres">
      <dgm:prSet presAssocID="{3987D43D-3CD3-4440-A63D-6D7F5FE74EE2}" presName="vert1" presStyleCnt="0"/>
      <dgm:spPr/>
    </dgm:pt>
  </dgm:ptLst>
  <dgm:cxnLst>
    <dgm:cxn modelId="{01EEF93F-7B0E-4C37-BB8C-9477DBFBA6E6}" type="presOf" srcId="{D66770EB-7B5E-422B-A377-7EC786E18A68}" destId="{F6E6D811-EF2B-49A2-AF92-9C9BB743FAD6}" srcOrd="0" destOrd="0" presId="urn:microsoft.com/office/officeart/2008/layout/LinedList"/>
    <dgm:cxn modelId="{E74C7A4A-8D1B-4A7F-A3A2-4B3007E4CA1C}" srcId="{E7BA9063-CE60-4612-A7A5-308A6AE18622}" destId="{D66770EB-7B5E-422B-A377-7EC786E18A68}" srcOrd="1" destOrd="0" parTransId="{1479D194-8AEE-4493-84C4-5BA08F98225F}" sibTransId="{79C08EB7-37FF-4360-96C9-A2C9516F5E5C}"/>
    <dgm:cxn modelId="{582E578F-D30F-4501-A5C2-8F01B08A2BD8}" type="presOf" srcId="{D61AFDEB-AC51-4E35-8292-01569AE73514}" destId="{FBC17216-B493-46C7-976D-8C5F4811AE8E}" srcOrd="0" destOrd="0" presId="urn:microsoft.com/office/officeart/2008/layout/LinedList"/>
    <dgm:cxn modelId="{CBE44291-4579-4529-B4BB-397BCA01F9C0}" type="presOf" srcId="{E7BA9063-CE60-4612-A7A5-308A6AE18622}" destId="{41DC7055-6DC6-4442-A0BC-2CEFB0FE936D}" srcOrd="0" destOrd="0" presId="urn:microsoft.com/office/officeart/2008/layout/LinedList"/>
    <dgm:cxn modelId="{A877A3AD-E941-4331-BD59-530C4FB8D74F}" type="presOf" srcId="{3987D43D-3CD3-4440-A63D-6D7F5FE74EE2}" destId="{EA351FA5-9A2E-4FCC-94FA-7586DEBE0712}" srcOrd="0" destOrd="0" presId="urn:microsoft.com/office/officeart/2008/layout/LinedList"/>
    <dgm:cxn modelId="{EEAE13B5-4AB9-4720-B969-5D6D29FE4A67}" type="presOf" srcId="{312D0E55-A7E4-484A-A30B-DCC512BE5615}" destId="{316A51A2-933D-415E-B651-42F8C9A278DD}" srcOrd="0" destOrd="0" presId="urn:microsoft.com/office/officeart/2008/layout/LinedList"/>
    <dgm:cxn modelId="{03FDB4CC-ECDC-450F-8DDD-413F3696A7E6}" srcId="{E7BA9063-CE60-4612-A7A5-308A6AE18622}" destId="{312D0E55-A7E4-484A-A30B-DCC512BE5615}" srcOrd="2" destOrd="0" parTransId="{CD71401D-0C3E-473D-B7D7-457E7B0C7310}" sibTransId="{7E1434BD-260B-45AB-872E-3C3F1F820881}"/>
    <dgm:cxn modelId="{92C967CD-2A1E-4994-BC93-FD51185880F0}" srcId="{E7BA9063-CE60-4612-A7A5-308A6AE18622}" destId="{D61AFDEB-AC51-4E35-8292-01569AE73514}" srcOrd="0" destOrd="0" parTransId="{D47DBC84-62E4-4BAB-A635-A09D3ABA2F39}" sibTransId="{49A55C6C-245E-4740-8B2E-F540B1A29E51}"/>
    <dgm:cxn modelId="{774EAECE-BE00-4109-9F6C-4FF27E2D04A2}" srcId="{E7BA9063-CE60-4612-A7A5-308A6AE18622}" destId="{3987D43D-3CD3-4440-A63D-6D7F5FE74EE2}" srcOrd="3" destOrd="0" parTransId="{DF70608A-4FFA-4AAD-89F7-B299939A5A79}" sibTransId="{ECEE250E-A76C-41A8-A94E-6B55D6CB9975}"/>
    <dgm:cxn modelId="{A868A2E6-BF6B-43F7-89C8-2A23C304A04B}" type="presParOf" srcId="{41DC7055-6DC6-4442-A0BC-2CEFB0FE936D}" destId="{EF1E0185-675D-40BF-84AA-B075DE4B14AA}" srcOrd="0" destOrd="0" presId="urn:microsoft.com/office/officeart/2008/layout/LinedList"/>
    <dgm:cxn modelId="{E6600415-D9B9-4C75-88C3-8222DE4F0468}" type="presParOf" srcId="{41DC7055-6DC6-4442-A0BC-2CEFB0FE936D}" destId="{1BC65C5E-D88C-46F4-B20E-0F6C1569027C}" srcOrd="1" destOrd="0" presId="urn:microsoft.com/office/officeart/2008/layout/LinedList"/>
    <dgm:cxn modelId="{39DD6644-DA7E-4DC1-A818-65C04107CA46}" type="presParOf" srcId="{1BC65C5E-D88C-46F4-B20E-0F6C1569027C}" destId="{FBC17216-B493-46C7-976D-8C5F4811AE8E}" srcOrd="0" destOrd="0" presId="urn:microsoft.com/office/officeart/2008/layout/LinedList"/>
    <dgm:cxn modelId="{1B979310-2D5F-4013-95E7-0CB4D9970D86}" type="presParOf" srcId="{1BC65C5E-D88C-46F4-B20E-0F6C1569027C}" destId="{D1BF833C-ED33-498D-BF25-6EED021F9B64}" srcOrd="1" destOrd="0" presId="urn:microsoft.com/office/officeart/2008/layout/LinedList"/>
    <dgm:cxn modelId="{082F3A6F-4C4D-4AB6-9FE6-804A800A0FA0}" type="presParOf" srcId="{41DC7055-6DC6-4442-A0BC-2CEFB0FE936D}" destId="{6EFC2106-F5C8-4C89-8DB3-91C34682F296}" srcOrd="2" destOrd="0" presId="urn:microsoft.com/office/officeart/2008/layout/LinedList"/>
    <dgm:cxn modelId="{BDCE25CE-AE5F-4CCE-BC8F-10697923DF65}" type="presParOf" srcId="{41DC7055-6DC6-4442-A0BC-2CEFB0FE936D}" destId="{B3A62534-67AD-4507-9922-A82E70CF2FE9}" srcOrd="3" destOrd="0" presId="urn:microsoft.com/office/officeart/2008/layout/LinedList"/>
    <dgm:cxn modelId="{F7EE7648-2EB1-467C-9DB9-8B076C75AE08}" type="presParOf" srcId="{B3A62534-67AD-4507-9922-A82E70CF2FE9}" destId="{F6E6D811-EF2B-49A2-AF92-9C9BB743FAD6}" srcOrd="0" destOrd="0" presId="urn:microsoft.com/office/officeart/2008/layout/LinedList"/>
    <dgm:cxn modelId="{659838B4-89C1-40D6-B30E-D1B7AED237C4}" type="presParOf" srcId="{B3A62534-67AD-4507-9922-A82E70CF2FE9}" destId="{D56557D3-12D6-4A96-8331-1B2BEEBD22EF}" srcOrd="1" destOrd="0" presId="urn:microsoft.com/office/officeart/2008/layout/LinedList"/>
    <dgm:cxn modelId="{92167CCF-15B2-4B1E-807F-3309C47ACAE6}" type="presParOf" srcId="{41DC7055-6DC6-4442-A0BC-2CEFB0FE936D}" destId="{DC30C9A3-1872-49FE-BE2F-CCA1E121DF2A}" srcOrd="4" destOrd="0" presId="urn:microsoft.com/office/officeart/2008/layout/LinedList"/>
    <dgm:cxn modelId="{E8BC28B7-AA6B-4F60-BE7C-167DBE850BDE}" type="presParOf" srcId="{41DC7055-6DC6-4442-A0BC-2CEFB0FE936D}" destId="{085799AD-BC12-4339-B770-EEFA6D2A1599}" srcOrd="5" destOrd="0" presId="urn:microsoft.com/office/officeart/2008/layout/LinedList"/>
    <dgm:cxn modelId="{495353D7-6AB7-4C4E-A102-76D6F42D1492}" type="presParOf" srcId="{085799AD-BC12-4339-B770-EEFA6D2A1599}" destId="{316A51A2-933D-415E-B651-42F8C9A278DD}" srcOrd="0" destOrd="0" presId="urn:microsoft.com/office/officeart/2008/layout/LinedList"/>
    <dgm:cxn modelId="{EB9B036E-F5C6-474D-ABCC-9DD9D5DA1280}" type="presParOf" srcId="{085799AD-BC12-4339-B770-EEFA6D2A1599}" destId="{5C4237E8-CF79-44C7-8E92-96EEFECB5268}" srcOrd="1" destOrd="0" presId="urn:microsoft.com/office/officeart/2008/layout/LinedList"/>
    <dgm:cxn modelId="{498497C9-1282-4F71-800F-57CD5AA50D88}" type="presParOf" srcId="{41DC7055-6DC6-4442-A0BC-2CEFB0FE936D}" destId="{1ECBEFDC-181A-4296-BF52-B24C66FC7674}" srcOrd="6" destOrd="0" presId="urn:microsoft.com/office/officeart/2008/layout/LinedList"/>
    <dgm:cxn modelId="{51EAF701-CE76-4442-BAAE-53E8E071A9C7}" type="presParOf" srcId="{41DC7055-6DC6-4442-A0BC-2CEFB0FE936D}" destId="{F6CB922D-3EA6-4E91-AFB8-E319BAC94C71}" srcOrd="7" destOrd="0" presId="urn:microsoft.com/office/officeart/2008/layout/LinedList"/>
    <dgm:cxn modelId="{BDEBC23D-329C-4D15-861A-9D5CBEBBDDE0}" type="presParOf" srcId="{F6CB922D-3EA6-4E91-AFB8-E319BAC94C71}" destId="{EA351FA5-9A2E-4FCC-94FA-7586DEBE0712}" srcOrd="0" destOrd="0" presId="urn:microsoft.com/office/officeart/2008/layout/LinedList"/>
    <dgm:cxn modelId="{2CB41938-6155-4AD1-B025-AC7E7D892E3B}" type="presParOf" srcId="{F6CB922D-3EA6-4E91-AFB8-E319BAC94C71}" destId="{90D2BBF6-D0A1-4D30-97C0-F6895BD26C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E0185-675D-40BF-84AA-B075DE4B14AA}">
      <dsp:nvSpPr>
        <dsp:cNvPr id="0" name=""/>
        <dsp:cNvSpPr/>
      </dsp:nvSpPr>
      <dsp:spPr>
        <a:xfrm>
          <a:off x="0" y="0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C17216-B493-46C7-976D-8C5F4811AE8E}">
      <dsp:nvSpPr>
        <dsp:cNvPr id="0" name=""/>
        <dsp:cNvSpPr/>
      </dsp:nvSpPr>
      <dsp:spPr>
        <a:xfrm>
          <a:off x="0" y="0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Phrase whose usage is in flux</a:t>
          </a:r>
        </a:p>
      </dsp:txBody>
      <dsp:txXfrm>
        <a:off x="0" y="0"/>
        <a:ext cx="6261100" cy="1394618"/>
      </dsp:txXfrm>
    </dsp:sp>
    <dsp:sp modelId="{6EFC2106-F5C8-4C89-8DB3-91C34682F296}">
      <dsp:nvSpPr>
        <dsp:cNvPr id="0" name=""/>
        <dsp:cNvSpPr/>
      </dsp:nvSpPr>
      <dsp:spPr>
        <a:xfrm>
          <a:off x="0" y="1394618"/>
          <a:ext cx="62611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E6D811-EF2B-49A2-AF92-9C9BB743FAD6}">
      <dsp:nvSpPr>
        <dsp:cNvPr id="0" name=""/>
        <dsp:cNvSpPr/>
      </dsp:nvSpPr>
      <dsp:spPr>
        <a:xfrm>
          <a:off x="0" y="1394618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Usage in paper: Training in worst case scenario, with inputs chosen by an adversary</a:t>
          </a:r>
          <a:endParaRPr lang="en-US" sz="2900" kern="1200" dirty="0"/>
        </a:p>
      </dsp:txBody>
      <dsp:txXfrm>
        <a:off x="0" y="1394618"/>
        <a:ext cx="6261100" cy="1394618"/>
      </dsp:txXfrm>
    </dsp:sp>
    <dsp:sp modelId="{DC30C9A3-1872-49FE-BE2F-CCA1E121DF2A}">
      <dsp:nvSpPr>
        <dsp:cNvPr id="0" name=""/>
        <dsp:cNvSpPr/>
      </dsp:nvSpPr>
      <dsp:spPr>
        <a:xfrm>
          <a:off x="0" y="2789237"/>
          <a:ext cx="62611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6A51A2-933D-415E-B651-42F8C9A278DD}">
      <dsp:nvSpPr>
        <dsp:cNvPr id="0" name=""/>
        <dsp:cNvSpPr/>
      </dsp:nvSpPr>
      <dsp:spPr>
        <a:xfrm>
          <a:off x="0" y="2789237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An agent playing against a copy of itself in a board game</a:t>
          </a:r>
          <a:endParaRPr lang="en-US" sz="2900" kern="1200" dirty="0"/>
        </a:p>
      </dsp:txBody>
      <dsp:txXfrm>
        <a:off x="0" y="2789237"/>
        <a:ext cx="6261100" cy="1394618"/>
      </dsp:txXfrm>
    </dsp:sp>
    <dsp:sp modelId="{1ECBEFDC-181A-4296-BF52-B24C66FC7674}">
      <dsp:nvSpPr>
        <dsp:cNvPr id="0" name=""/>
        <dsp:cNvSpPr/>
      </dsp:nvSpPr>
      <dsp:spPr>
        <a:xfrm>
          <a:off x="0" y="4183856"/>
          <a:ext cx="62611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A351FA5-9A2E-4FCC-94FA-7586DEBE0712}">
      <dsp:nvSpPr>
        <dsp:cNvPr id="0" name=""/>
        <dsp:cNvSpPr/>
      </dsp:nvSpPr>
      <dsp:spPr>
        <a:xfrm>
          <a:off x="0" y="4183856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Training Neural Networks on Adversarial examples</a:t>
          </a:r>
        </a:p>
      </dsp:txBody>
      <dsp:txXfrm>
        <a:off x="0" y="4183856"/>
        <a:ext cx="6261100" cy="1394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67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2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96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9716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16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963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613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244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867DA01-B677-4D1B-BA60-C7EAB0069DDD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90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98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3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5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11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39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83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81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01-B677-4D1B-BA60-C7EAB0069DDD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12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7DA01-B677-4D1B-BA60-C7EAB0069DDD}" type="datetimeFigureOut">
              <a:rPr lang="en-IN" smtClean="0"/>
              <a:t>25-11-2021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18C1-62C8-4A25-9017-2925A938E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989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935F4B-8D98-4D8F-B83F-1669615CF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43" b="15315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28DB1-CAF3-4551-8392-5E18816AD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867" y="4282329"/>
            <a:ext cx="8133478" cy="940240"/>
          </a:xfrm>
        </p:spPr>
        <p:txBody>
          <a:bodyPr>
            <a:normAutofit/>
          </a:bodyPr>
          <a:lstStyle/>
          <a:p>
            <a:r>
              <a:rPr lang="en-IN" sz="4800" dirty="0"/>
              <a:t>Generative Adversarial 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127-D30F-4B02-B27D-D7D745867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60" y="5253880"/>
            <a:ext cx="8982079" cy="553534"/>
          </a:xfrm>
        </p:spPr>
        <p:txBody>
          <a:bodyPr>
            <a:normAutofit fontScale="62500" lnSpcReduction="20000"/>
          </a:bodyPr>
          <a:lstStyle/>
          <a:p>
            <a:r>
              <a:rPr lang="en-IN" sz="1800" dirty="0"/>
              <a:t>Created by Ian Goodfellow, Jean </a:t>
            </a:r>
            <a:r>
              <a:rPr lang="en-IN" sz="1800" dirty="0" err="1"/>
              <a:t>Pouget</a:t>
            </a:r>
            <a:r>
              <a:rPr lang="en-IN" sz="1800" dirty="0"/>
              <a:t>-Abadie, Mehdi Mirza, Bing Xu, David </a:t>
            </a:r>
            <a:r>
              <a:rPr lang="en-IN" sz="1800" dirty="0" err="1"/>
              <a:t>Warde</a:t>
            </a:r>
            <a:r>
              <a:rPr lang="en-IN" sz="1800" dirty="0"/>
              <a:t>-Farley, </a:t>
            </a:r>
            <a:r>
              <a:rPr lang="en-IN" sz="1800" dirty="0" err="1"/>
              <a:t>Sherjil</a:t>
            </a:r>
            <a:r>
              <a:rPr lang="en-IN" sz="1800" dirty="0"/>
              <a:t> </a:t>
            </a:r>
            <a:r>
              <a:rPr lang="en-IN" sz="1800" dirty="0" err="1"/>
              <a:t>Ozair</a:t>
            </a:r>
            <a:r>
              <a:rPr lang="en-IN" sz="1800" dirty="0"/>
              <a:t>, Aaron Courville, </a:t>
            </a:r>
            <a:r>
              <a:rPr lang="en-IN" sz="1800" dirty="0" err="1"/>
              <a:t>Yoshua</a:t>
            </a:r>
            <a:r>
              <a:rPr lang="en-IN" sz="1800" dirty="0"/>
              <a:t> </a:t>
            </a:r>
            <a:r>
              <a:rPr lang="en-IN" sz="1800" dirty="0" err="1"/>
              <a:t>Bengio</a:t>
            </a:r>
            <a:r>
              <a:rPr lang="en-IN" sz="1800" dirty="0"/>
              <a:t>.</a:t>
            </a:r>
          </a:p>
          <a:p>
            <a:r>
              <a:rPr lang="en-IN" sz="1800" dirty="0"/>
              <a:t>Presented by Arijit Ganguly and </a:t>
            </a:r>
            <a:r>
              <a:rPr lang="en-IN" sz="1800" dirty="0" err="1"/>
              <a:t>Sindhuja</a:t>
            </a:r>
            <a:r>
              <a:rPr lang="en-IN" sz="1800" dirty="0"/>
              <a:t> Reddy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9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411A-BC59-40F9-B321-F4F71DE73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78F0E-4824-4522-A15E-A8E0336E3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68CD-C303-4C12-A0F0-E18C76AB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Generative </a:t>
            </a:r>
            <a:r>
              <a:rPr lang="en-IN" dirty="0" err="1"/>
              <a:t>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9BAA-95B1-478A-8A0A-0EB002205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2336873"/>
            <a:ext cx="5597929" cy="3894246"/>
          </a:xfrm>
        </p:spPr>
        <p:txBody>
          <a:bodyPr/>
          <a:lstStyle/>
          <a:p>
            <a:r>
              <a:rPr lang="en-IN" dirty="0"/>
              <a:t>Models that can generate new data  instances</a:t>
            </a:r>
          </a:p>
          <a:p>
            <a:r>
              <a:rPr lang="en-IN" dirty="0"/>
              <a:t>Applications: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Take a bunch of points and infer a density function that describes probability distribution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 some training examples to generate more examples from the same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95391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1C5F3-4118-4DA1-BE26-EAD18A11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IN" sz="4400"/>
              <a:t>Adversarial Training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9BB11A-B382-4CFF-BA7D-1F76A4FB6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776770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8978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96362-1DBE-49B1-9B43-33144F95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IN" sz="2400"/>
              <a:t>Taxonomy of Generative Models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14E763-E60C-43B7-96BF-AC8894A0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US" sz="1400" dirty="0"/>
              <a:t>Implicit density based generative model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3BF3426-5190-41BB-9137-782C15A9E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329" y="2336873"/>
            <a:ext cx="6616398" cy="332462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372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106F-83FB-440F-8B0C-7EAC7345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Generative Adversarial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35BF-2B08-4BF6-9B9E-2E1CCC304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Generative model pitted against a Discriminative Model</a:t>
            </a:r>
          </a:p>
          <a:p>
            <a:r>
              <a:rPr lang="en-IN" dirty="0"/>
              <a:t>Discriminative model learns to determine actual data and data generated from distribution</a:t>
            </a:r>
          </a:p>
          <a:p>
            <a:r>
              <a:rPr lang="en-IN" dirty="0"/>
              <a:t>Police and Counterfeiters example</a:t>
            </a:r>
          </a:p>
          <a:p>
            <a:r>
              <a:rPr lang="en-IN" dirty="0"/>
              <a:t>Both players are neural networks</a:t>
            </a:r>
          </a:p>
          <a:p>
            <a:r>
              <a:rPr lang="en-IN" dirty="0"/>
              <a:t>Worst case input for one network is produced by another network</a:t>
            </a:r>
          </a:p>
        </p:txBody>
      </p:sp>
    </p:spTree>
    <p:extLst>
      <p:ext uri="{BB962C8B-B14F-4D97-AF65-F5344CB8AC3E}">
        <p14:creationId xmlns:p14="http://schemas.microsoft.com/office/powerpoint/2010/main" val="319239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2D28A-578F-4780-85F7-42A6E9F7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IN" sz="2400"/>
              <a:t>Adversarial Nets Framework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4A0A-C5A1-43BB-AD26-0B1ECA6ED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IN" sz="1400" dirty="0"/>
              <a:t>D – Discriminator Function</a:t>
            </a:r>
          </a:p>
          <a:p>
            <a:r>
              <a:rPr lang="en-IN" sz="1400" dirty="0"/>
              <a:t>G – Generative model</a:t>
            </a:r>
          </a:p>
          <a:p>
            <a:r>
              <a:rPr lang="en-IN" sz="1400" dirty="0"/>
              <a:t>Training procedure of G is to maximize the probability of D making a mistake.</a:t>
            </a:r>
          </a:p>
          <a:p>
            <a:r>
              <a:rPr lang="en-IN" sz="1400" dirty="0"/>
              <a:t>Accomplished using Minmax Game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F1CDD6EF-B480-4212-B5DC-19EFF765E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552" y="640080"/>
            <a:ext cx="4894554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65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97BFB-078A-4095-B016-B65F91CD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IN" sz="2400"/>
              <a:t>Discriminator Strategy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BA0A-3538-40BB-95D5-0937B0F3E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en-IN" sz="1400"/>
              <a:t>Estimating this ratio using supervised learning is the key approximation mechanism used by GANs</a:t>
            </a:r>
          </a:p>
          <a:p>
            <a:endParaRPr lang="en-IN" sz="1400"/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EE154F0E-CE7A-4289-8373-8181DFEC4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858514"/>
            <a:ext cx="6269479" cy="514097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372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4C0B-7243-4806-BA03-1906BF75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86CC-D8D0-4B54-9838-02BE8712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of Latent code – unlike fully visible belief nets</a:t>
            </a:r>
          </a:p>
          <a:p>
            <a:r>
              <a:rPr lang="en-IN" dirty="0"/>
              <a:t>Asymptotically consistent – Advantage over variational methods</a:t>
            </a:r>
          </a:p>
          <a:p>
            <a:r>
              <a:rPr lang="en-IN" dirty="0"/>
              <a:t>No Markov Chains needed</a:t>
            </a:r>
          </a:p>
          <a:p>
            <a:r>
              <a:rPr lang="en-IN" dirty="0"/>
              <a:t>Often regarded as producing the best samples</a:t>
            </a:r>
          </a:p>
        </p:txBody>
      </p:sp>
    </p:spTree>
    <p:extLst>
      <p:ext uri="{BB962C8B-B14F-4D97-AF65-F5344CB8AC3E}">
        <p14:creationId xmlns:p14="http://schemas.microsoft.com/office/powerpoint/2010/main" val="849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8E15-D42B-40E3-AE85-7AD6D6FF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with Other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367C4-0AFE-4082-B89A-F832DCFD1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1959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187</TotalTime>
  <Words>248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Generative Adversarial Nets</vt:lpstr>
      <vt:lpstr>Generative Modeling</vt:lpstr>
      <vt:lpstr>Adversarial Training</vt:lpstr>
      <vt:lpstr>Taxonomy of Generative Models</vt:lpstr>
      <vt:lpstr>Generative Adversarial Networks</vt:lpstr>
      <vt:lpstr>Adversarial Nets Framework</vt:lpstr>
      <vt:lpstr>Discriminator Strategy</vt:lpstr>
      <vt:lpstr>Advantages</vt:lpstr>
      <vt:lpstr>Comparison with Other Frameworks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Nets</dc:title>
  <dc:creator>Arijit Ganguly</dc:creator>
  <cp:lastModifiedBy>Arijit Ganguly</cp:lastModifiedBy>
  <cp:revision>12</cp:revision>
  <dcterms:created xsi:type="dcterms:W3CDTF">2021-11-25T03:05:37Z</dcterms:created>
  <dcterms:modified xsi:type="dcterms:W3CDTF">2021-11-26T06:25:24Z</dcterms:modified>
</cp:coreProperties>
</file>