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69" r:id="rId5"/>
    <p:sldId id="270" r:id="rId6"/>
    <p:sldId id="271" r:id="rId7"/>
    <p:sldId id="264" r:id="rId8"/>
    <p:sldId id="259" r:id="rId9"/>
    <p:sldId id="274" r:id="rId10"/>
    <p:sldId id="273" r:id="rId11"/>
    <p:sldId id="265" r:id="rId12"/>
    <p:sldId id="272" r:id="rId13"/>
    <p:sldId id="275" r:id="rId14"/>
    <p:sldId id="276" r:id="rId15"/>
    <p:sldId id="277" r:id="rId16"/>
    <p:sldId id="278" r:id="rId17"/>
    <p:sldId id="279" r:id="rId18"/>
    <p:sldId id="262" r:id="rId19"/>
    <p:sldId id="26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874" autoAdjust="0"/>
  </p:normalViewPr>
  <p:slideViewPr>
    <p:cSldViewPr snapToGrid="0">
      <p:cViewPr varScale="1">
        <p:scale>
          <a:sx n="64" d="100"/>
          <a:sy n="64" d="100"/>
        </p:scale>
        <p:origin x="139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616CD9-1826-4DA9-AB44-F3FF700FEE78}" type="datetimeFigureOut">
              <a:rPr lang="en-IN" smtClean="0"/>
              <a:t>08-11-2021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1AF1D9-4533-4D95-B5B2-A3DC4F0B7A1E}" type="slidenum">
              <a:rPr lang="en-IN" smtClean="0"/>
              <a:t>‹#›</a:t>
            </a:fld>
            <a:endParaRPr lang="en-IN"/>
          </a:p>
        </p:txBody>
      </p:sp>
    </p:spTree>
    <p:extLst>
      <p:ext uri="{BB962C8B-B14F-4D97-AF65-F5344CB8AC3E}">
        <p14:creationId xmlns:p14="http://schemas.microsoft.com/office/powerpoint/2010/main" val="1352426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Hi All,</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I am here today to help you to understand TensorFlow. It was originally only a library for Python built by Google to allow everyday developers to build Machine Learning models for solving their everyday problems. It is now a platform that can be used for various machine learning models working in sync with other Platforms as well. </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TensorFlow APIs are based on the Keras API standard for defining and training neural networks. (In case, you don’t know what Keras is, it is a deep learning library developed by Google with ability to switch out back end – Use TensorFlow, or Theano or CNTK , Microsoft’s Cognitive Toolkit)</a:t>
            </a:r>
            <a:endParaRPr lang="en-IN" dirty="0"/>
          </a:p>
        </p:txBody>
      </p:sp>
      <p:sp>
        <p:nvSpPr>
          <p:cNvPr id="4" name="Slide Number Placeholder 3"/>
          <p:cNvSpPr>
            <a:spLocks noGrp="1"/>
          </p:cNvSpPr>
          <p:nvPr>
            <p:ph type="sldNum" sz="quarter" idx="5"/>
          </p:nvPr>
        </p:nvSpPr>
        <p:spPr/>
        <p:txBody>
          <a:bodyPr/>
          <a:lstStyle/>
          <a:p>
            <a:fld id="{A71AF1D9-4533-4D95-B5B2-A3DC4F0B7A1E}" type="slidenum">
              <a:rPr lang="en-IN" smtClean="0"/>
              <a:t>1</a:t>
            </a:fld>
            <a:endParaRPr lang="en-IN"/>
          </a:p>
        </p:txBody>
      </p:sp>
    </p:spTree>
    <p:extLst>
      <p:ext uri="{BB962C8B-B14F-4D97-AF65-F5344CB8AC3E}">
        <p14:creationId xmlns:p14="http://schemas.microsoft.com/office/powerpoint/2010/main" val="1117149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And here I bring everybody back to the Linear Regression. Our hypothesis is ….. Which we will use to predict our Y values. </a:t>
            </a:r>
          </a:p>
          <a:p>
            <a:endParaRPr lang="en-IN" dirty="0"/>
          </a:p>
          <a:p>
            <a:r>
              <a:rPr lang="en-IN" dirty="0"/>
              <a:t>Our cost function gives the linear line we run through the data to use for predicting the future data points, which we need to minimize to reduce our error rate. Here I am using a Mean squared error.</a:t>
            </a:r>
          </a:p>
          <a:p>
            <a:endParaRPr lang="en-IN" dirty="0"/>
          </a:p>
          <a:p>
            <a:r>
              <a:rPr lang="en-IN" dirty="0"/>
              <a:t>Optimizer the function that we will use to eventually reach the minima of the function. We are using the simple gradient descent algorithm.</a:t>
            </a:r>
          </a:p>
        </p:txBody>
      </p:sp>
      <p:sp>
        <p:nvSpPr>
          <p:cNvPr id="4" name="Slide Number Placeholder 3"/>
          <p:cNvSpPr>
            <a:spLocks noGrp="1"/>
          </p:cNvSpPr>
          <p:nvPr>
            <p:ph type="sldNum" sz="quarter" idx="5"/>
          </p:nvPr>
        </p:nvSpPr>
        <p:spPr/>
        <p:txBody>
          <a:bodyPr/>
          <a:lstStyle/>
          <a:p>
            <a:fld id="{A71AF1D9-4533-4D95-B5B2-A3DC4F0B7A1E}" type="slidenum">
              <a:rPr lang="en-IN" smtClean="0"/>
              <a:t>10</a:t>
            </a:fld>
            <a:endParaRPr lang="en-IN"/>
          </a:p>
        </p:txBody>
      </p:sp>
    </p:spTree>
    <p:extLst>
      <p:ext uri="{BB962C8B-B14F-4D97-AF65-F5344CB8AC3E}">
        <p14:creationId xmlns:p14="http://schemas.microsoft.com/office/powerpoint/2010/main" val="1445116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Here is the code for Initialization of the data.</a:t>
            </a:r>
          </a:p>
          <a:p>
            <a:endParaRPr lang="en-IN" dirty="0"/>
          </a:p>
          <a:p>
            <a:r>
              <a:rPr lang="en-IN" dirty="0"/>
              <a:t>I am using </a:t>
            </a:r>
            <a:r>
              <a:rPr lang="en-IN" dirty="0" err="1"/>
              <a:t>tensorflow</a:t>
            </a:r>
            <a:r>
              <a:rPr lang="en-IN" dirty="0"/>
              <a:t> v2.0 which is why I had part of the code to work like v1.0 to be better able to help you understand the code.</a:t>
            </a:r>
          </a:p>
          <a:p>
            <a:endParaRPr lang="en-IN" dirty="0"/>
          </a:p>
          <a:p>
            <a:r>
              <a:rPr lang="en-IN" dirty="0"/>
              <a:t>As you can see the data generated and we can estimate where the line is going to be.</a:t>
            </a:r>
          </a:p>
        </p:txBody>
      </p:sp>
      <p:sp>
        <p:nvSpPr>
          <p:cNvPr id="4" name="Slide Number Placeholder 3"/>
          <p:cNvSpPr>
            <a:spLocks noGrp="1"/>
          </p:cNvSpPr>
          <p:nvPr>
            <p:ph type="sldNum" sz="quarter" idx="5"/>
          </p:nvPr>
        </p:nvSpPr>
        <p:spPr/>
        <p:txBody>
          <a:bodyPr/>
          <a:lstStyle/>
          <a:p>
            <a:fld id="{A71AF1D9-4533-4D95-B5B2-A3DC4F0B7A1E}" type="slidenum">
              <a:rPr lang="en-IN" smtClean="0"/>
              <a:t>11</a:t>
            </a:fld>
            <a:endParaRPr lang="en-IN"/>
          </a:p>
        </p:txBody>
      </p:sp>
    </p:spTree>
    <p:extLst>
      <p:ext uri="{BB962C8B-B14F-4D97-AF65-F5344CB8AC3E}">
        <p14:creationId xmlns:p14="http://schemas.microsoft.com/office/powerpoint/2010/main" val="97776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use placeholders for the data x and y so that we can feed our training examples x and y into the optimizer during the training processes.</a:t>
            </a:r>
          </a:p>
          <a:p>
            <a:endParaRPr lang="en-IN" dirty="0"/>
          </a:p>
          <a:p>
            <a:r>
              <a:rPr lang="en-IN" dirty="0"/>
              <a:t>Now we define the TensorFlow variables for the Weights and Bias and initialize them randomly</a:t>
            </a:r>
          </a:p>
        </p:txBody>
      </p:sp>
      <p:sp>
        <p:nvSpPr>
          <p:cNvPr id="4" name="Slide Number Placeholder 3"/>
          <p:cNvSpPr>
            <a:spLocks noGrp="1"/>
          </p:cNvSpPr>
          <p:nvPr>
            <p:ph type="sldNum" sz="quarter" idx="5"/>
          </p:nvPr>
        </p:nvSpPr>
        <p:spPr/>
        <p:txBody>
          <a:bodyPr/>
          <a:lstStyle/>
          <a:p>
            <a:fld id="{A71AF1D9-4533-4D95-B5B2-A3DC4F0B7A1E}" type="slidenum">
              <a:rPr lang="en-IN" smtClean="0"/>
              <a:t>12</a:t>
            </a:fld>
            <a:endParaRPr lang="en-IN"/>
          </a:p>
        </p:txBody>
      </p:sp>
    </p:spTree>
    <p:extLst>
      <p:ext uri="{BB962C8B-B14F-4D97-AF65-F5344CB8AC3E}">
        <p14:creationId xmlns:p14="http://schemas.microsoft.com/office/powerpoint/2010/main" val="2605481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After that we define the Hyperparameters of the model, Learning rate is the rate which it will reach the minima. Higher the value , bigger the step and lower the value , smaller the step.</a:t>
            </a:r>
          </a:p>
        </p:txBody>
      </p:sp>
      <p:sp>
        <p:nvSpPr>
          <p:cNvPr id="4" name="Slide Number Placeholder 3"/>
          <p:cNvSpPr>
            <a:spLocks noGrp="1"/>
          </p:cNvSpPr>
          <p:nvPr>
            <p:ph type="sldNum" sz="quarter" idx="5"/>
          </p:nvPr>
        </p:nvSpPr>
        <p:spPr/>
        <p:txBody>
          <a:bodyPr/>
          <a:lstStyle/>
          <a:p>
            <a:fld id="{A71AF1D9-4533-4D95-B5B2-A3DC4F0B7A1E}" type="slidenum">
              <a:rPr lang="en-IN" smtClean="0"/>
              <a:t>13</a:t>
            </a:fld>
            <a:endParaRPr lang="en-IN"/>
          </a:p>
        </p:txBody>
      </p:sp>
    </p:spTree>
    <p:extLst>
      <p:ext uri="{BB962C8B-B14F-4D97-AF65-F5344CB8AC3E}">
        <p14:creationId xmlns:p14="http://schemas.microsoft.com/office/powerpoint/2010/main" val="1933781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Only things remain with the Hypothesis, cost function and the optimizer. We define the hypothesis and the cost function but we are going to use the TensorFlow built–in optimizer to minimize our cost function.</a:t>
            </a:r>
          </a:p>
        </p:txBody>
      </p:sp>
      <p:sp>
        <p:nvSpPr>
          <p:cNvPr id="4" name="Slide Number Placeholder 3"/>
          <p:cNvSpPr>
            <a:spLocks noGrp="1"/>
          </p:cNvSpPr>
          <p:nvPr>
            <p:ph type="sldNum" sz="quarter" idx="5"/>
          </p:nvPr>
        </p:nvSpPr>
        <p:spPr/>
        <p:txBody>
          <a:bodyPr/>
          <a:lstStyle/>
          <a:p>
            <a:fld id="{A71AF1D9-4533-4D95-B5B2-A3DC4F0B7A1E}" type="slidenum">
              <a:rPr lang="en-IN" smtClean="0"/>
              <a:t>14</a:t>
            </a:fld>
            <a:endParaRPr lang="en-IN"/>
          </a:p>
        </p:txBody>
      </p:sp>
    </p:spTree>
    <p:extLst>
      <p:ext uri="{BB962C8B-B14F-4D97-AF65-F5344CB8AC3E}">
        <p14:creationId xmlns:p14="http://schemas.microsoft.com/office/powerpoint/2010/main" val="554352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Now the model has been defined and we can use this model to build the prediction line. </a:t>
            </a:r>
          </a:p>
          <a:p>
            <a:r>
              <a:rPr lang="en-IN" dirty="0"/>
              <a:t>Over here, I am initializing the global variables for the model. The TensorFlow will automatically take care of what needs to defined globally and what’s not.</a:t>
            </a:r>
          </a:p>
          <a:p>
            <a:r>
              <a:rPr lang="en-IN" dirty="0"/>
              <a:t>Then we run a TensorFlow session. We are using the command with because all of the objects and variables we built are compute heavy. If you are not careful, it will cause a crash in your system, especially if you have an old system like mine.</a:t>
            </a:r>
          </a:p>
          <a:p>
            <a:endParaRPr lang="en-IN" dirty="0"/>
          </a:p>
          <a:p>
            <a:r>
              <a:rPr lang="en-IN" dirty="0"/>
              <a:t>Then inside each epoch we feed the data into the optimizer as a dictionary.</a:t>
            </a:r>
          </a:p>
          <a:p>
            <a:endParaRPr lang="en-IN" dirty="0"/>
          </a:p>
          <a:p>
            <a:r>
              <a:rPr lang="en-IN" dirty="0"/>
              <a:t>What I am doing here is generating the weight value, bias after every 50 epochs.</a:t>
            </a:r>
          </a:p>
        </p:txBody>
      </p:sp>
      <p:sp>
        <p:nvSpPr>
          <p:cNvPr id="4" name="Slide Number Placeholder 3"/>
          <p:cNvSpPr>
            <a:spLocks noGrp="1"/>
          </p:cNvSpPr>
          <p:nvPr>
            <p:ph type="sldNum" sz="quarter" idx="5"/>
          </p:nvPr>
        </p:nvSpPr>
        <p:spPr/>
        <p:txBody>
          <a:bodyPr/>
          <a:lstStyle/>
          <a:p>
            <a:fld id="{A71AF1D9-4533-4D95-B5B2-A3DC4F0B7A1E}" type="slidenum">
              <a:rPr lang="en-IN" smtClean="0"/>
              <a:t>15</a:t>
            </a:fld>
            <a:endParaRPr lang="en-IN"/>
          </a:p>
        </p:txBody>
      </p:sp>
    </p:spTree>
    <p:extLst>
      <p:ext uri="{BB962C8B-B14F-4D97-AF65-F5344CB8AC3E}">
        <p14:creationId xmlns:p14="http://schemas.microsoft.com/office/powerpoint/2010/main" val="31979444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As you can see the results, after each epoch the cost is reducing, while the weights are increasing. </a:t>
            </a:r>
          </a:p>
          <a:p>
            <a:endParaRPr lang="en-IN" dirty="0"/>
          </a:p>
          <a:p>
            <a:r>
              <a:rPr lang="en-IN" dirty="0"/>
              <a:t>Finally, we get the values of training cost, weight and bias which we use on the existing x axis to get the fitted line.</a:t>
            </a:r>
          </a:p>
        </p:txBody>
      </p:sp>
      <p:sp>
        <p:nvSpPr>
          <p:cNvPr id="4" name="Slide Number Placeholder 3"/>
          <p:cNvSpPr>
            <a:spLocks noGrp="1"/>
          </p:cNvSpPr>
          <p:nvPr>
            <p:ph type="sldNum" sz="quarter" idx="5"/>
          </p:nvPr>
        </p:nvSpPr>
        <p:spPr/>
        <p:txBody>
          <a:bodyPr/>
          <a:lstStyle/>
          <a:p>
            <a:fld id="{A71AF1D9-4533-4D95-B5B2-A3DC4F0B7A1E}" type="slidenum">
              <a:rPr lang="en-IN" smtClean="0"/>
              <a:t>16</a:t>
            </a:fld>
            <a:endParaRPr lang="en-IN"/>
          </a:p>
        </p:txBody>
      </p:sp>
    </p:spTree>
    <p:extLst>
      <p:ext uri="{BB962C8B-B14F-4D97-AF65-F5344CB8AC3E}">
        <p14:creationId xmlns:p14="http://schemas.microsoft.com/office/powerpoint/2010/main" val="1688419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N" dirty="0"/>
              <a:t>Google defines TensorFlow as their End-to-end Platform for Machine Learning. </a:t>
            </a:r>
            <a:r>
              <a:rPr lang="en-IN" sz="1800" dirty="0">
                <a:effectLst/>
                <a:latin typeface="Calibri" panose="020F0502020204030204" pitchFamily="34" charset="0"/>
                <a:ea typeface="Calibri" panose="020F0502020204030204" pitchFamily="34" charset="0"/>
                <a:cs typeface="Times New Roman" panose="02020603050405020304" pitchFamily="18" charset="0"/>
              </a:rPr>
              <a:t>Many big companies like Airbnb, Airbus, GE healthcare use TensorFlow to analyse data and build Machine Learning models for them. A few of the case studies include – </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Airbnb – Uses photos to guide the guest’s search journey on the website. It finds information that is conveyed in the images and uses that to optimize searches. They also use Generative ML models like creating new labels by using existing image labels for unlabelled images. They are known to use a ResNet50 for their image classification which is a 50-layer deep Convolutional Neural Network.</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Airbus – Uses Satellite Images to deliver valuable insights to clients</a:t>
            </a: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GE Healthcare – They have trained a neural network using TensorFlow to identify the anatomy on MRIs.</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People have also created unique projects of their own using TensorFlow like the Piano Assistant which listens to the tune you play on your piano and plays complementary notes to it</a:t>
            </a:r>
            <a:endParaRPr lang="en-IN" dirty="0"/>
          </a:p>
        </p:txBody>
      </p:sp>
      <p:sp>
        <p:nvSpPr>
          <p:cNvPr id="4" name="Slide Number Placeholder 3"/>
          <p:cNvSpPr>
            <a:spLocks noGrp="1"/>
          </p:cNvSpPr>
          <p:nvPr>
            <p:ph type="sldNum" sz="quarter" idx="5"/>
          </p:nvPr>
        </p:nvSpPr>
        <p:spPr/>
        <p:txBody>
          <a:bodyPr/>
          <a:lstStyle/>
          <a:p>
            <a:fld id="{A71AF1D9-4533-4D95-B5B2-A3DC4F0B7A1E}" type="slidenum">
              <a:rPr lang="en-IN" smtClean="0"/>
              <a:t>2</a:t>
            </a:fld>
            <a:endParaRPr lang="en-IN"/>
          </a:p>
        </p:txBody>
      </p:sp>
    </p:spTree>
    <p:extLst>
      <p:ext uri="{BB962C8B-B14F-4D97-AF65-F5344CB8AC3E}">
        <p14:creationId xmlns:p14="http://schemas.microsoft.com/office/powerpoint/2010/main" val="335857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Calibri" panose="020F0502020204030204" pitchFamily="34" charset="0"/>
                <a:ea typeface="Calibri" panose="020F0502020204030204" pitchFamily="34" charset="0"/>
                <a:cs typeface="Times New Roman" panose="02020603050405020304" pitchFamily="18" charset="0"/>
              </a:rPr>
              <a:t>As I mentioned earlier TensorFlow can be used with other platforms as well. The most used one is the Python Package – install on a system or a server and we can start using 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second one is the TensorFlow.js which allows to integrate ML models in the front end and back end of web applications.</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Calibri" panose="020F0502020204030204" pitchFamily="34" charset="0"/>
                <a:ea typeface="Calibri" panose="020F0502020204030204" pitchFamily="34" charset="0"/>
                <a:cs typeface="Times New Roman" panose="02020603050405020304" pitchFamily="18" charset="0"/>
              </a:rPr>
              <a:t>TensorFlow Lite allows to run ML model on the mobile phones directly. We can train the models on servers or computers and deploy said models on mobile phones.</a:t>
            </a:r>
          </a:p>
          <a:p>
            <a:endParaRPr lang="en-IN" dirty="0"/>
          </a:p>
          <a:p>
            <a:endParaRPr lang="en-IN" dirty="0"/>
          </a:p>
        </p:txBody>
      </p:sp>
      <p:sp>
        <p:nvSpPr>
          <p:cNvPr id="4" name="Slide Number Placeholder 3"/>
          <p:cNvSpPr>
            <a:spLocks noGrp="1"/>
          </p:cNvSpPr>
          <p:nvPr>
            <p:ph type="sldNum" sz="quarter" idx="5"/>
          </p:nvPr>
        </p:nvSpPr>
        <p:spPr/>
        <p:txBody>
          <a:bodyPr/>
          <a:lstStyle/>
          <a:p>
            <a:fld id="{A71AF1D9-4533-4D95-B5B2-A3DC4F0B7A1E}" type="slidenum">
              <a:rPr lang="en-IN" smtClean="0"/>
              <a:t>3</a:t>
            </a:fld>
            <a:endParaRPr lang="en-IN"/>
          </a:p>
        </p:txBody>
      </p:sp>
    </p:spTree>
    <p:extLst>
      <p:ext uri="{BB962C8B-B14F-4D97-AF65-F5344CB8AC3E}">
        <p14:creationId xmlns:p14="http://schemas.microsoft.com/office/powerpoint/2010/main" val="215044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1AF1D9-4533-4D95-B5B2-A3DC4F0B7A1E}" type="slidenum">
              <a:rPr lang="en-IN" smtClean="0"/>
              <a:t>4</a:t>
            </a:fld>
            <a:endParaRPr lang="en-IN"/>
          </a:p>
        </p:txBody>
      </p:sp>
    </p:spTree>
    <p:extLst>
      <p:ext uri="{BB962C8B-B14F-4D97-AF65-F5344CB8AC3E}">
        <p14:creationId xmlns:p14="http://schemas.microsoft.com/office/powerpoint/2010/main" val="3473515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If you are working in a company or doing research using TensorFlow, most likely you will be using the TensorFlow for Production. Obviously, this is much more advanced than deploying on the library on your computers as it supports.</a:t>
            </a:r>
          </a:p>
          <a:p>
            <a:pPr marL="228600" indent="-228600">
              <a:buAutoNum type="arabicPeriod"/>
            </a:pPr>
            <a:r>
              <a:rPr lang="en-IN" dirty="0"/>
              <a:t>Input Validation</a:t>
            </a:r>
          </a:p>
          <a:p>
            <a:pPr marL="228600" indent="-228600">
              <a:buAutoNum type="arabicPeriod"/>
            </a:pPr>
            <a:r>
              <a:rPr lang="en-IN" dirty="0"/>
              <a:t>Feature Engineering</a:t>
            </a:r>
          </a:p>
          <a:p>
            <a:pPr marL="228600" indent="-228600">
              <a:buAutoNum type="arabicPeriod"/>
            </a:pPr>
            <a:r>
              <a:rPr lang="en-IN" dirty="0"/>
              <a:t>Model and Training’</a:t>
            </a:r>
          </a:p>
          <a:p>
            <a:pPr marL="228600" indent="-228600">
              <a:buAutoNum type="arabicPeriod"/>
            </a:pPr>
            <a:r>
              <a:rPr lang="en-IN" dirty="0"/>
              <a:t>Model Analysis</a:t>
            </a:r>
          </a:p>
          <a:p>
            <a:pPr marL="228600" indent="-228600">
              <a:buAutoNum type="arabicPeriod"/>
            </a:pPr>
            <a:r>
              <a:rPr lang="en-IN" dirty="0"/>
              <a:t>Serve Models with a REST API</a:t>
            </a:r>
          </a:p>
        </p:txBody>
      </p:sp>
      <p:sp>
        <p:nvSpPr>
          <p:cNvPr id="4" name="Slide Number Placeholder 3"/>
          <p:cNvSpPr>
            <a:spLocks noGrp="1"/>
          </p:cNvSpPr>
          <p:nvPr>
            <p:ph type="sldNum" sz="quarter" idx="5"/>
          </p:nvPr>
        </p:nvSpPr>
        <p:spPr/>
        <p:txBody>
          <a:bodyPr/>
          <a:lstStyle/>
          <a:p>
            <a:fld id="{A71AF1D9-4533-4D95-B5B2-A3DC4F0B7A1E}" type="slidenum">
              <a:rPr lang="en-IN" smtClean="0"/>
              <a:t>5</a:t>
            </a:fld>
            <a:endParaRPr lang="en-IN"/>
          </a:p>
        </p:txBody>
      </p:sp>
    </p:spTree>
    <p:extLst>
      <p:ext uri="{BB962C8B-B14F-4D97-AF65-F5344CB8AC3E}">
        <p14:creationId xmlns:p14="http://schemas.microsoft.com/office/powerpoint/2010/main" val="3819535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Some additional tools provided by the developers of TensorFlow are</a:t>
            </a:r>
          </a:p>
          <a:p>
            <a:pPr marL="228600" indent="-228600">
              <a:buAutoNum type="arabicPeriod"/>
            </a:pPr>
            <a:r>
              <a:rPr lang="en-IN" dirty="0" err="1"/>
              <a:t>TensorBoard</a:t>
            </a:r>
            <a:r>
              <a:rPr lang="en-IN" dirty="0"/>
              <a:t> – a Data visualization tool</a:t>
            </a:r>
          </a:p>
          <a:p>
            <a:pPr marL="228600" indent="-228600">
              <a:buAutoNum type="arabicPeriod"/>
            </a:pPr>
            <a:r>
              <a:rPr lang="en-IN" dirty="0"/>
              <a:t>TensorFlow Hub – it is a library of existing models</a:t>
            </a:r>
          </a:p>
        </p:txBody>
      </p:sp>
      <p:sp>
        <p:nvSpPr>
          <p:cNvPr id="4" name="Slide Number Placeholder 3"/>
          <p:cNvSpPr>
            <a:spLocks noGrp="1"/>
          </p:cNvSpPr>
          <p:nvPr>
            <p:ph type="sldNum" sz="quarter" idx="5"/>
          </p:nvPr>
        </p:nvSpPr>
        <p:spPr/>
        <p:txBody>
          <a:bodyPr/>
          <a:lstStyle/>
          <a:p>
            <a:fld id="{A71AF1D9-4533-4D95-B5B2-A3DC4F0B7A1E}" type="slidenum">
              <a:rPr lang="en-IN" smtClean="0"/>
              <a:t>6</a:t>
            </a:fld>
            <a:endParaRPr lang="en-IN"/>
          </a:p>
        </p:txBody>
      </p:sp>
    </p:spTree>
    <p:extLst>
      <p:ext uri="{BB962C8B-B14F-4D97-AF65-F5344CB8AC3E}">
        <p14:creationId xmlns:p14="http://schemas.microsoft.com/office/powerpoint/2010/main" val="3782474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Since, we are limited to only my system here which is an old Windows system. We’ll focus on the computer version of the TensorFlow using Python.</a:t>
            </a:r>
          </a:p>
          <a:p>
            <a:endParaRPr lang="en-IN" dirty="0"/>
          </a:p>
          <a:p>
            <a:r>
              <a:rPr lang="en-IN" dirty="0"/>
              <a:t>You need upgraded pip package. It is used to install libraries on systems</a:t>
            </a:r>
          </a:p>
        </p:txBody>
      </p:sp>
      <p:sp>
        <p:nvSpPr>
          <p:cNvPr id="4" name="Slide Number Placeholder 3"/>
          <p:cNvSpPr>
            <a:spLocks noGrp="1"/>
          </p:cNvSpPr>
          <p:nvPr>
            <p:ph type="sldNum" sz="quarter" idx="5"/>
          </p:nvPr>
        </p:nvSpPr>
        <p:spPr/>
        <p:txBody>
          <a:bodyPr/>
          <a:lstStyle/>
          <a:p>
            <a:fld id="{A71AF1D9-4533-4D95-B5B2-A3DC4F0B7A1E}" type="slidenum">
              <a:rPr lang="en-IN" smtClean="0"/>
              <a:t>7</a:t>
            </a:fld>
            <a:endParaRPr lang="en-IN"/>
          </a:p>
        </p:txBody>
      </p:sp>
    </p:spTree>
    <p:extLst>
      <p:ext uri="{BB962C8B-B14F-4D97-AF65-F5344CB8AC3E}">
        <p14:creationId xmlns:p14="http://schemas.microsoft.com/office/powerpoint/2010/main" val="3649320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Couple of things to remember about the TensorFlow library. Since this is a high level APU, it has a lot of dependencies based on the versions, which is why I was recommending the Anaconda distribution package. It makes your life easier.</a:t>
            </a:r>
          </a:p>
          <a:p>
            <a:endParaRPr lang="en-IN" dirty="0"/>
          </a:p>
        </p:txBody>
      </p:sp>
      <p:sp>
        <p:nvSpPr>
          <p:cNvPr id="4" name="Slide Number Placeholder 3"/>
          <p:cNvSpPr>
            <a:spLocks noGrp="1"/>
          </p:cNvSpPr>
          <p:nvPr>
            <p:ph type="sldNum" sz="quarter" idx="5"/>
          </p:nvPr>
        </p:nvSpPr>
        <p:spPr/>
        <p:txBody>
          <a:bodyPr/>
          <a:lstStyle/>
          <a:p>
            <a:fld id="{A71AF1D9-4533-4D95-B5B2-A3DC4F0B7A1E}" type="slidenum">
              <a:rPr lang="en-IN" smtClean="0"/>
              <a:t>8</a:t>
            </a:fld>
            <a:endParaRPr lang="en-IN"/>
          </a:p>
        </p:txBody>
      </p:sp>
    </p:spTree>
    <p:extLst>
      <p:ext uri="{BB962C8B-B14F-4D97-AF65-F5344CB8AC3E}">
        <p14:creationId xmlns:p14="http://schemas.microsoft.com/office/powerpoint/2010/main" val="2298426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Now that we have installed the library, the question arises, how do we use it? As mentioned in my previous slides, we can use all the methods to utilize as is required. Since , I only have an old Windows laptop available, we focus on the Python Library setup for Windows systems.</a:t>
            </a:r>
          </a:p>
          <a:p>
            <a:r>
              <a:rPr lang="en-IN" dirty="0"/>
              <a:t>Best way to understand how to use it is using an example.</a:t>
            </a:r>
          </a:p>
        </p:txBody>
      </p:sp>
      <p:sp>
        <p:nvSpPr>
          <p:cNvPr id="4" name="Slide Number Placeholder 3"/>
          <p:cNvSpPr>
            <a:spLocks noGrp="1"/>
          </p:cNvSpPr>
          <p:nvPr>
            <p:ph type="sldNum" sz="quarter" idx="5"/>
          </p:nvPr>
        </p:nvSpPr>
        <p:spPr/>
        <p:txBody>
          <a:bodyPr/>
          <a:lstStyle/>
          <a:p>
            <a:fld id="{A71AF1D9-4533-4D95-B5B2-A3DC4F0B7A1E}" type="slidenum">
              <a:rPr lang="en-IN" smtClean="0"/>
              <a:t>9</a:t>
            </a:fld>
            <a:endParaRPr lang="en-IN"/>
          </a:p>
        </p:txBody>
      </p:sp>
    </p:spTree>
    <p:extLst>
      <p:ext uri="{BB962C8B-B14F-4D97-AF65-F5344CB8AC3E}">
        <p14:creationId xmlns:p14="http://schemas.microsoft.com/office/powerpoint/2010/main" val="375477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0FE851-F5B4-4AA3-B394-A4DB48954F56}" type="datetimeFigureOut">
              <a:rPr lang="en-IN" smtClean="0"/>
              <a:t>08-11-2021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7B53F5-85FB-4EB5-9701-9575C9F9CA8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834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0FE851-F5B4-4AA3-B394-A4DB48954F56}" type="datetimeFigureOut">
              <a:rPr lang="en-IN" smtClean="0"/>
              <a:t>08-11-2021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7B53F5-85FB-4EB5-9701-9575C9F9CA82}" type="slidenum">
              <a:rPr lang="en-IN" smtClean="0"/>
              <a:t>‹#›</a:t>
            </a:fld>
            <a:endParaRPr lang="en-IN"/>
          </a:p>
        </p:txBody>
      </p:sp>
    </p:spTree>
    <p:extLst>
      <p:ext uri="{BB962C8B-B14F-4D97-AF65-F5344CB8AC3E}">
        <p14:creationId xmlns:p14="http://schemas.microsoft.com/office/powerpoint/2010/main" val="1790937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0FE851-F5B4-4AA3-B394-A4DB48954F56}" type="datetimeFigureOut">
              <a:rPr lang="en-IN" smtClean="0"/>
              <a:t>08-11-2021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7B53F5-85FB-4EB5-9701-9575C9F9CA82}" type="slidenum">
              <a:rPr lang="en-IN" smtClean="0"/>
              <a:t>‹#›</a:t>
            </a:fld>
            <a:endParaRPr lang="en-IN"/>
          </a:p>
        </p:txBody>
      </p:sp>
    </p:spTree>
    <p:extLst>
      <p:ext uri="{BB962C8B-B14F-4D97-AF65-F5344CB8AC3E}">
        <p14:creationId xmlns:p14="http://schemas.microsoft.com/office/powerpoint/2010/main" val="667148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0FE851-F5B4-4AA3-B394-A4DB48954F56}" type="datetimeFigureOut">
              <a:rPr lang="en-IN" smtClean="0"/>
              <a:t>08-11-2021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7B53F5-85FB-4EB5-9701-9575C9F9CA82}" type="slidenum">
              <a:rPr lang="en-IN" smtClean="0"/>
              <a:t>‹#›</a:t>
            </a:fld>
            <a:endParaRPr lang="en-IN"/>
          </a:p>
        </p:txBody>
      </p:sp>
    </p:spTree>
    <p:extLst>
      <p:ext uri="{BB962C8B-B14F-4D97-AF65-F5344CB8AC3E}">
        <p14:creationId xmlns:p14="http://schemas.microsoft.com/office/powerpoint/2010/main" val="2379191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0FE851-F5B4-4AA3-B394-A4DB48954F56}" type="datetimeFigureOut">
              <a:rPr lang="en-IN" smtClean="0"/>
              <a:t>08-11-2021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7B53F5-85FB-4EB5-9701-9575C9F9CA8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5877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0FE851-F5B4-4AA3-B394-A4DB48954F56}" type="datetimeFigureOut">
              <a:rPr lang="en-IN" smtClean="0"/>
              <a:t>08-11-2021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7B53F5-85FB-4EB5-9701-9575C9F9CA82}" type="slidenum">
              <a:rPr lang="en-IN" smtClean="0"/>
              <a:t>‹#›</a:t>
            </a:fld>
            <a:endParaRPr lang="en-IN"/>
          </a:p>
        </p:txBody>
      </p:sp>
    </p:spTree>
    <p:extLst>
      <p:ext uri="{BB962C8B-B14F-4D97-AF65-F5344CB8AC3E}">
        <p14:creationId xmlns:p14="http://schemas.microsoft.com/office/powerpoint/2010/main" val="4095223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0FE851-F5B4-4AA3-B394-A4DB48954F56}" type="datetimeFigureOut">
              <a:rPr lang="en-IN" smtClean="0"/>
              <a:t>08-11-2021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7B53F5-85FB-4EB5-9701-9575C9F9CA82}" type="slidenum">
              <a:rPr lang="en-IN" smtClean="0"/>
              <a:t>‹#›</a:t>
            </a:fld>
            <a:endParaRPr lang="en-IN"/>
          </a:p>
        </p:txBody>
      </p:sp>
    </p:spTree>
    <p:extLst>
      <p:ext uri="{BB962C8B-B14F-4D97-AF65-F5344CB8AC3E}">
        <p14:creationId xmlns:p14="http://schemas.microsoft.com/office/powerpoint/2010/main" val="1107371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0FE851-F5B4-4AA3-B394-A4DB48954F56}" type="datetimeFigureOut">
              <a:rPr lang="en-IN" smtClean="0"/>
              <a:t>08-11-2021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7B53F5-85FB-4EB5-9701-9575C9F9CA82}" type="slidenum">
              <a:rPr lang="en-IN" smtClean="0"/>
              <a:t>‹#›</a:t>
            </a:fld>
            <a:endParaRPr lang="en-IN"/>
          </a:p>
        </p:txBody>
      </p:sp>
    </p:spTree>
    <p:extLst>
      <p:ext uri="{BB962C8B-B14F-4D97-AF65-F5344CB8AC3E}">
        <p14:creationId xmlns:p14="http://schemas.microsoft.com/office/powerpoint/2010/main" val="2066826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F0FE851-F5B4-4AA3-B394-A4DB48954F56}" type="datetimeFigureOut">
              <a:rPr lang="en-IN" smtClean="0"/>
              <a:t>08-11-2021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07B53F5-85FB-4EB5-9701-9575C9F9CA82}" type="slidenum">
              <a:rPr lang="en-IN" smtClean="0"/>
              <a:t>‹#›</a:t>
            </a:fld>
            <a:endParaRPr lang="en-IN"/>
          </a:p>
        </p:txBody>
      </p:sp>
    </p:spTree>
    <p:extLst>
      <p:ext uri="{BB962C8B-B14F-4D97-AF65-F5344CB8AC3E}">
        <p14:creationId xmlns:p14="http://schemas.microsoft.com/office/powerpoint/2010/main" val="2764414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F0FE851-F5B4-4AA3-B394-A4DB48954F56}" type="datetimeFigureOut">
              <a:rPr lang="en-IN" smtClean="0"/>
              <a:t>08-11-2021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7B53F5-85FB-4EB5-9701-9575C9F9CA82}" type="slidenum">
              <a:rPr lang="en-IN" smtClean="0"/>
              <a:t>‹#›</a:t>
            </a:fld>
            <a:endParaRPr lang="en-IN"/>
          </a:p>
        </p:txBody>
      </p:sp>
    </p:spTree>
    <p:extLst>
      <p:ext uri="{BB962C8B-B14F-4D97-AF65-F5344CB8AC3E}">
        <p14:creationId xmlns:p14="http://schemas.microsoft.com/office/powerpoint/2010/main" val="974829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0FE851-F5B4-4AA3-B394-A4DB48954F56}" type="datetimeFigureOut">
              <a:rPr lang="en-IN" smtClean="0"/>
              <a:t>08-11-2021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7B53F5-85FB-4EB5-9701-9575C9F9CA82}" type="slidenum">
              <a:rPr lang="en-IN" smtClean="0"/>
              <a:t>‹#›</a:t>
            </a:fld>
            <a:endParaRPr lang="en-IN"/>
          </a:p>
        </p:txBody>
      </p:sp>
    </p:spTree>
    <p:extLst>
      <p:ext uri="{BB962C8B-B14F-4D97-AF65-F5344CB8AC3E}">
        <p14:creationId xmlns:p14="http://schemas.microsoft.com/office/powerpoint/2010/main" val="3521971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F0FE851-F5B4-4AA3-B394-A4DB48954F56}" type="datetimeFigureOut">
              <a:rPr lang="en-IN" smtClean="0"/>
              <a:t>08-11-2021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07B53F5-85FB-4EB5-9701-9575C9F9CA8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9830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7094E-42B5-401D-AD5C-0602C084F9E8}"/>
              </a:ext>
            </a:extLst>
          </p:cNvPr>
          <p:cNvSpPr>
            <a:spLocks noGrp="1"/>
          </p:cNvSpPr>
          <p:nvPr>
            <p:ph type="ctrTitle"/>
          </p:nvPr>
        </p:nvSpPr>
        <p:spPr/>
        <p:txBody>
          <a:bodyPr/>
          <a:lstStyle/>
          <a:p>
            <a:r>
              <a:rPr lang="en-IN" dirty="0"/>
              <a:t>TensorFlow</a:t>
            </a:r>
          </a:p>
        </p:txBody>
      </p:sp>
      <p:sp>
        <p:nvSpPr>
          <p:cNvPr id="3" name="Subtitle 2">
            <a:extLst>
              <a:ext uri="{FF2B5EF4-FFF2-40B4-BE49-F238E27FC236}">
                <a16:creationId xmlns:a16="http://schemas.microsoft.com/office/drawing/2014/main" id="{CFD44BB1-DA58-4785-AE32-93C4097A85D3}"/>
              </a:ext>
            </a:extLst>
          </p:cNvPr>
          <p:cNvSpPr>
            <a:spLocks noGrp="1"/>
          </p:cNvSpPr>
          <p:nvPr>
            <p:ph type="subTitle" idx="1"/>
          </p:nvPr>
        </p:nvSpPr>
        <p:spPr/>
        <p:txBody>
          <a:bodyPr>
            <a:normAutofit fontScale="85000" lnSpcReduction="20000"/>
          </a:bodyPr>
          <a:lstStyle/>
          <a:p>
            <a:r>
              <a:rPr lang="en-IN" dirty="0"/>
              <a:t>Created By:</a:t>
            </a:r>
          </a:p>
          <a:p>
            <a:r>
              <a:rPr lang="en-IN" dirty="0"/>
              <a:t>Arijit Ganguly</a:t>
            </a:r>
          </a:p>
          <a:p>
            <a:r>
              <a:rPr lang="en-IN" dirty="0"/>
              <a:t>1001871460</a:t>
            </a:r>
          </a:p>
        </p:txBody>
      </p:sp>
    </p:spTree>
    <p:extLst>
      <p:ext uri="{BB962C8B-B14F-4D97-AF65-F5344CB8AC3E}">
        <p14:creationId xmlns:p14="http://schemas.microsoft.com/office/powerpoint/2010/main" val="1677061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7F542-112F-43AB-AC56-C8DC05824B00}"/>
              </a:ext>
            </a:extLst>
          </p:cNvPr>
          <p:cNvSpPr>
            <a:spLocks noGrp="1"/>
          </p:cNvSpPr>
          <p:nvPr>
            <p:ph type="title"/>
          </p:nvPr>
        </p:nvSpPr>
        <p:spPr/>
        <p:txBody>
          <a:bodyPr/>
          <a:lstStyle/>
          <a:p>
            <a:r>
              <a:rPr lang="en-IN" dirty="0"/>
              <a:t>Linear Regression using TensorFlow</a:t>
            </a:r>
          </a:p>
        </p:txBody>
      </p:sp>
      <p:sp>
        <p:nvSpPr>
          <p:cNvPr id="3" name="Content Placeholder 2">
            <a:extLst>
              <a:ext uri="{FF2B5EF4-FFF2-40B4-BE49-F238E27FC236}">
                <a16:creationId xmlns:a16="http://schemas.microsoft.com/office/drawing/2014/main" id="{6CDBEBCF-FF9D-4C5A-97D7-165A8F6EC264}"/>
              </a:ext>
            </a:extLst>
          </p:cNvPr>
          <p:cNvSpPr>
            <a:spLocks noGrp="1"/>
          </p:cNvSpPr>
          <p:nvPr>
            <p:ph idx="1"/>
          </p:nvPr>
        </p:nvSpPr>
        <p:spPr/>
        <p:txBody>
          <a:bodyPr/>
          <a:lstStyle/>
          <a:p>
            <a:r>
              <a:rPr lang="en-IN" dirty="0"/>
              <a:t>Linear Regression hypothesis: </a:t>
            </a:r>
          </a:p>
          <a:p>
            <a:endParaRPr lang="en-IN" dirty="0"/>
          </a:p>
          <a:p>
            <a:r>
              <a:rPr lang="en-IN" dirty="0"/>
              <a:t>Cost Function:</a:t>
            </a:r>
          </a:p>
          <a:p>
            <a:endParaRPr lang="en-IN" dirty="0"/>
          </a:p>
          <a:p>
            <a:endParaRPr lang="en-IN" dirty="0"/>
          </a:p>
          <a:p>
            <a:r>
              <a:rPr lang="en-IN" dirty="0"/>
              <a:t>Gradient Descent Optimizer: </a:t>
            </a:r>
          </a:p>
        </p:txBody>
      </p:sp>
      <p:pic>
        <p:nvPicPr>
          <p:cNvPr id="5" name="Graphic 4">
            <a:extLst>
              <a:ext uri="{FF2B5EF4-FFF2-40B4-BE49-F238E27FC236}">
                <a16:creationId xmlns:a16="http://schemas.microsoft.com/office/drawing/2014/main" id="{19D1C5F8-84E5-4956-8370-36DAF4F7F9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10768" y="1859073"/>
            <a:ext cx="2981038" cy="450990"/>
          </a:xfrm>
          <a:prstGeom prst="rect">
            <a:avLst/>
          </a:prstGeom>
        </p:spPr>
      </p:pic>
      <p:pic>
        <p:nvPicPr>
          <p:cNvPr id="7" name="Graphic 6">
            <a:extLst>
              <a:ext uri="{FF2B5EF4-FFF2-40B4-BE49-F238E27FC236}">
                <a16:creationId xmlns:a16="http://schemas.microsoft.com/office/drawing/2014/main" id="{54F816B1-D3EC-4517-A6A0-4E02EF9C65F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10768" y="2681537"/>
            <a:ext cx="4802464" cy="603083"/>
          </a:xfrm>
          <a:prstGeom prst="rect">
            <a:avLst/>
          </a:prstGeom>
        </p:spPr>
      </p:pic>
      <p:pic>
        <p:nvPicPr>
          <p:cNvPr id="11" name="Picture 10">
            <a:extLst>
              <a:ext uri="{FF2B5EF4-FFF2-40B4-BE49-F238E27FC236}">
                <a16:creationId xmlns:a16="http://schemas.microsoft.com/office/drawing/2014/main" id="{9BFFA313-EDC1-4DBD-A5F3-D525B821DFF1}"/>
              </a:ext>
            </a:extLst>
          </p:cNvPr>
          <p:cNvPicPr>
            <a:picLocks noChangeAspect="1"/>
          </p:cNvPicPr>
          <p:nvPr/>
        </p:nvPicPr>
        <p:blipFill>
          <a:blip r:embed="rId7"/>
          <a:stretch>
            <a:fillRect/>
          </a:stretch>
        </p:blipFill>
        <p:spPr>
          <a:xfrm>
            <a:off x="4806757" y="3886294"/>
            <a:ext cx="2962275" cy="1381125"/>
          </a:xfrm>
          <a:prstGeom prst="rect">
            <a:avLst/>
          </a:prstGeom>
        </p:spPr>
      </p:pic>
    </p:spTree>
    <p:extLst>
      <p:ext uri="{BB962C8B-B14F-4D97-AF65-F5344CB8AC3E}">
        <p14:creationId xmlns:p14="http://schemas.microsoft.com/office/powerpoint/2010/main" val="1794228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23B39-9A06-4CA6-B06F-0700B9644527}"/>
              </a:ext>
            </a:extLst>
          </p:cNvPr>
          <p:cNvSpPr>
            <a:spLocks noGrp="1"/>
          </p:cNvSpPr>
          <p:nvPr>
            <p:ph type="title"/>
          </p:nvPr>
        </p:nvSpPr>
        <p:spPr/>
        <p:txBody>
          <a:bodyPr/>
          <a:lstStyle/>
          <a:p>
            <a:r>
              <a:rPr lang="en-IN" dirty="0"/>
              <a:t>Initialization of the data</a:t>
            </a:r>
          </a:p>
        </p:txBody>
      </p:sp>
      <p:pic>
        <p:nvPicPr>
          <p:cNvPr id="5" name="Content Placeholder 4">
            <a:extLst>
              <a:ext uri="{FF2B5EF4-FFF2-40B4-BE49-F238E27FC236}">
                <a16:creationId xmlns:a16="http://schemas.microsoft.com/office/drawing/2014/main" id="{5AD4C105-458C-4C9A-A18D-83B88BB9573C}"/>
              </a:ext>
            </a:extLst>
          </p:cNvPr>
          <p:cNvPicPr>
            <a:picLocks noGrp="1" noChangeAspect="1"/>
          </p:cNvPicPr>
          <p:nvPr>
            <p:ph idx="1"/>
          </p:nvPr>
        </p:nvPicPr>
        <p:blipFill>
          <a:blip r:embed="rId3"/>
          <a:stretch>
            <a:fillRect/>
          </a:stretch>
        </p:blipFill>
        <p:spPr>
          <a:xfrm>
            <a:off x="670938" y="1990642"/>
            <a:ext cx="4654028" cy="4022725"/>
          </a:xfrm>
        </p:spPr>
      </p:pic>
      <p:pic>
        <p:nvPicPr>
          <p:cNvPr id="7" name="Picture 6">
            <a:extLst>
              <a:ext uri="{FF2B5EF4-FFF2-40B4-BE49-F238E27FC236}">
                <a16:creationId xmlns:a16="http://schemas.microsoft.com/office/drawing/2014/main" id="{5418100E-9F92-4EA4-9580-3A6978407E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8890" y="1876926"/>
            <a:ext cx="5486790" cy="4136441"/>
          </a:xfrm>
          <a:prstGeom prst="rect">
            <a:avLst/>
          </a:prstGeom>
        </p:spPr>
      </p:pic>
    </p:spTree>
    <p:extLst>
      <p:ext uri="{BB962C8B-B14F-4D97-AF65-F5344CB8AC3E}">
        <p14:creationId xmlns:p14="http://schemas.microsoft.com/office/powerpoint/2010/main" val="3745579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65B6B-E670-492D-A034-E690955A5E4D}"/>
              </a:ext>
            </a:extLst>
          </p:cNvPr>
          <p:cNvSpPr>
            <a:spLocks noGrp="1"/>
          </p:cNvSpPr>
          <p:nvPr>
            <p:ph type="title"/>
          </p:nvPr>
        </p:nvSpPr>
        <p:spPr/>
        <p:txBody>
          <a:bodyPr/>
          <a:lstStyle/>
          <a:p>
            <a:r>
              <a:rPr lang="en-IN" dirty="0"/>
              <a:t>Building the model</a:t>
            </a:r>
          </a:p>
        </p:txBody>
      </p:sp>
      <p:sp>
        <p:nvSpPr>
          <p:cNvPr id="3" name="Content Placeholder 2">
            <a:extLst>
              <a:ext uri="{FF2B5EF4-FFF2-40B4-BE49-F238E27FC236}">
                <a16:creationId xmlns:a16="http://schemas.microsoft.com/office/drawing/2014/main" id="{B6E9DB69-7AB3-4A4C-8A37-0E4C37C6A797}"/>
              </a:ext>
            </a:extLst>
          </p:cNvPr>
          <p:cNvSpPr>
            <a:spLocks noGrp="1"/>
          </p:cNvSpPr>
          <p:nvPr>
            <p:ph idx="1"/>
          </p:nvPr>
        </p:nvSpPr>
        <p:spPr>
          <a:xfrm>
            <a:off x="1097280" y="1845734"/>
            <a:ext cx="5483994" cy="4023360"/>
          </a:xfrm>
        </p:spPr>
        <p:txBody>
          <a:bodyPr/>
          <a:lstStyle/>
          <a:p>
            <a:pPr marL="0" indent="0">
              <a:buNone/>
            </a:pPr>
            <a:r>
              <a:rPr lang="en-IN" dirty="0"/>
              <a:t>API conventions need to be used</a:t>
            </a:r>
          </a:p>
          <a:p>
            <a:pPr marL="0" indent="0">
              <a:buNone/>
            </a:pPr>
            <a:r>
              <a:rPr lang="en-IN" dirty="0"/>
              <a:t>Use placeholders for defining the dataset</a:t>
            </a:r>
          </a:p>
          <a:p>
            <a:pPr marL="0" indent="0">
              <a:buNone/>
            </a:pPr>
            <a:r>
              <a:rPr lang="en-IN" dirty="0"/>
              <a:t>Use variables for defining the trainable data</a:t>
            </a:r>
          </a:p>
          <a:p>
            <a:pPr marL="0" indent="0">
              <a:buNone/>
            </a:pPr>
            <a:r>
              <a:rPr lang="en-IN" dirty="0"/>
              <a:t>Placeholders – for static data</a:t>
            </a:r>
          </a:p>
          <a:p>
            <a:pPr marL="0" indent="0">
              <a:buNone/>
            </a:pPr>
            <a:r>
              <a:rPr lang="en-IN" dirty="0"/>
              <a:t>Variables – for trainable data</a:t>
            </a:r>
          </a:p>
          <a:p>
            <a:pPr marL="0" indent="0">
              <a:buNone/>
            </a:pPr>
            <a:endParaRPr lang="en-IN" dirty="0"/>
          </a:p>
          <a:p>
            <a:pPr marL="0" indent="0">
              <a:buNone/>
            </a:pPr>
            <a:endParaRPr lang="en-IN" dirty="0"/>
          </a:p>
        </p:txBody>
      </p:sp>
      <p:pic>
        <p:nvPicPr>
          <p:cNvPr id="7" name="Picture 6">
            <a:extLst>
              <a:ext uri="{FF2B5EF4-FFF2-40B4-BE49-F238E27FC236}">
                <a16:creationId xmlns:a16="http://schemas.microsoft.com/office/drawing/2014/main" id="{B7002C95-3D1B-4661-B4AE-28D96977AE3E}"/>
              </a:ext>
            </a:extLst>
          </p:cNvPr>
          <p:cNvPicPr>
            <a:picLocks noChangeAspect="1"/>
          </p:cNvPicPr>
          <p:nvPr/>
        </p:nvPicPr>
        <p:blipFill>
          <a:blip r:embed="rId3"/>
          <a:stretch>
            <a:fillRect/>
          </a:stretch>
        </p:blipFill>
        <p:spPr>
          <a:xfrm>
            <a:off x="7038475" y="3955382"/>
            <a:ext cx="4171950" cy="893344"/>
          </a:xfrm>
          <a:prstGeom prst="rect">
            <a:avLst/>
          </a:prstGeom>
        </p:spPr>
      </p:pic>
      <p:pic>
        <p:nvPicPr>
          <p:cNvPr id="9" name="Picture 8">
            <a:extLst>
              <a:ext uri="{FF2B5EF4-FFF2-40B4-BE49-F238E27FC236}">
                <a16:creationId xmlns:a16="http://schemas.microsoft.com/office/drawing/2014/main" id="{8B6D3B79-A83F-4AEE-86C1-008B77F9E26D}"/>
              </a:ext>
            </a:extLst>
          </p:cNvPr>
          <p:cNvPicPr>
            <a:picLocks noChangeAspect="1"/>
          </p:cNvPicPr>
          <p:nvPr/>
        </p:nvPicPr>
        <p:blipFill>
          <a:blip r:embed="rId4"/>
          <a:stretch>
            <a:fillRect/>
          </a:stretch>
        </p:blipFill>
        <p:spPr>
          <a:xfrm>
            <a:off x="7038475" y="2159667"/>
            <a:ext cx="4116581" cy="1052765"/>
          </a:xfrm>
          <a:prstGeom prst="rect">
            <a:avLst/>
          </a:prstGeom>
        </p:spPr>
      </p:pic>
    </p:spTree>
    <p:extLst>
      <p:ext uri="{BB962C8B-B14F-4D97-AF65-F5344CB8AC3E}">
        <p14:creationId xmlns:p14="http://schemas.microsoft.com/office/powerpoint/2010/main" val="707588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40CFA-3C9C-476D-B4A6-5052CA4A41DC}"/>
              </a:ext>
            </a:extLst>
          </p:cNvPr>
          <p:cNvSpPr>
            <a:spLocks noGrp="1"/>
          </p:cNvSpPr>
          <p:nvPr>
            <p:ph type="title"/>
          </p:nvPr>
        </p:nvSpPr>
        <p:spPr/>
        <p:txBody>
          <a:bodyPr/>
          <a:lstStyle/>
          <a:p>
            <a:r>
              <a:rPr lang="en-IN" dirty="0"/>
              <a:t>Defining the Hyperparameters</a:t>
            </a:r>
          </a:p>
        </p:txBody>
      </p:sp>
      <p:sp>
        <p:nvSpPr>
          <p:cNvPr id="3" name="Content Placeholder 2">
            <a:extLst>
              <a:ext uri="{FF2B5EF4-FFF2-40B4-BE49-F238E27FC236}">
                <a16:creationId xmlns:a16="http://schemas.microsoft.com/office/drawing/2014/main" id="{ACB2FAB2-FEEC-4168-92C5-4A083FCD8465}"/>
              </a:ext>
            </a:extLst>
          </p:cNvPr>
          <p:cNvSpPr>
            <a:spLocks noGrp="1"/>
          </p:cNvSpPr>
          <p:nvPr>
            <p:ph idx="1"/>
          </p:nvPr>
        </p:nvSpPr>
        <p:spPr>
          <a:xfrm>
            <a:off x="3735238" y="2014176"/>
            <a:ext cx="4220678" cy="4023360"/>
          </a:xfrm>
        </p:spPr>
        <p:txBody>
          <a:bodyPr/>
          <a:lstStyle/>
          <a:p>
            <a:r>
              <a:rPr lang="en-IN" dirty="0"/>
              <a:t>Learning rate -  the rate at which it will reach the local minima</a:t>
            </a:r>
          </a:p>
          <a:p>
            <a:endParaRPr lang="en-IN" dirty="0"/>
          </a:p>
          <a:p>
            <a:r>
              <a:rPr lang="en-IN" dirty="0"/>
              <a:t>Epochs – no of times the data is trained</a:t>
            </a:r>
          </a:p>
        </p:txBody>
      </p:sp>
      <p:pic>
        <p:nvPicPr>
          <p:cNvPr id="5" name="Picture 4">
            <a:extLst>
              <a:ext uri="{FF2B5EF4-FFF2-40B4-BE49-F238E27FC236}">
                <a16:creationId xmlns:a16="http://schemas.microsoft.com/office/drawing/2014/main" id="{3FD58997-65E4-40F3-A8D1-8B1E930C716F}"/>
              </a:ext>
            </a:extLst>
          </p:cNvPr>
          <p:cNvPicPr>
            <a:picLocks noChangeAspect="1"/>
          </p:cNvPicPr>
          <p:nvPr/>
        </p:nvPicPr>
        <p:blipFill>
          <a:blip r:embed="rId3"/>
          <a:stretch>
            <a:fillRect/>
          </a:stretch>
        </p:blipFill>
        <p:spPr>
          <a:xfrm>
            <a:off x="4026569" y="4585976"/>
            <a:ext cx="3638017" cy="1283118"/>
          </a:xfrm>
          <a:prstGeom prst="rect">
            <a:avLst/>
          </a:prstGeom>
        </p:spPr>
      </p:pic>
    </p:spTree>
    <p:extLst>
      <p:ext uri="{BB962C8B-B14F-4D97-AF65-F5344CB8AC3E}">
        <p14:creationId xmlns:p14="http://schemas.microsoft.com/office/powerpoint/2010/main" val="1415669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054CF-C912-4CE2-B532-0C00FCCEBCAB}"/>
              </a:ext>
            </a:extLst>
          </p:cNvPr>
          <p:cNvSpPr>
            <a:spLocks noGrp="1"/>
          </p:cNvSpPr>
          <p:nvPr>
            <p:ph type="title"/>
          </p:nvPr>
        </p:nvSpPr>
        <p:spPr/>
        <p:txBody>
          <a:bodyPr/>
          <a:lstStyle/>
          <a:p>
            <a:r>
              <a:rPr lang="en-IN" dirty="0"/>
              <a:t>Building the Model - 2</a:t>
            </a:r>
          </a:p>
        </p:txBody>
      </p:sp>
      <p:sp>
        <p:nvSpPr>
          <p:cNvPr id="3" name="Content Placeholder 2">
            <a:extLst>
              <a:ext uri="{FF2B5EF4-FFF2-40B4-BE49-F238E27FC236}">
                <a16:creationId xmlns:a16="http://schemas.microsoft.com/office/drawing/2014/main" id="{D145145E-A68C-46D2-A5FA-625B71BBC8DF}"/>
              </a:ext>
            </a:extLst>
          </p:cNvPr>
          <p:cNvSpPr>
            <a:spLocks noGrp="1"/>
          </p:cNvSpPr>
          <p:nvPr>
            <p:ph idx="1"/>
          </p:nvPr>
        </p:nvSpPr>
        <p:spPr>
          <a:xfrm>
            <a:off x="2731167" y="1905892"/>
            <a:ext cx="7652085" cy="4023360"/>
          </a:xfrm>
        </p:spPr>
        <p:txBody>
          <a:bodyPr/>
          <a:lstStyle/>
          <a:p>
            <a:pPr marL="0" indent="0">
              <a:buNone/>
            </a:pPr>
            <a:r>
              <a:rPr lang="en-IN" dirty="0"/>
              <a:t>Building the hypothesis, cost function and the optimizer.</a:t>
            </a:r>
          </a:p>
          <a:p>
            <a:pPr marL="0" indent="0">
              <a:buNone/>
            </a:pPr>
            <a:r>
              <a:rPr lang="en-IN" dirty="0"/>
              <a:t>For optimizer, we use the in-built Gradient Descent functions</a:t>
            </a:r>
          </a:p>
        </p:txBody>
      </p:sp>
      <p:pic>
        <p:nvPicPr>
          <p:cNvPr id="5" name="Picture 4">
            <a:extLst>
              <a:ext uri="{FF2B5EF4-FFF2-40B4-BE49-F238E27FC236}">
                <a16:creationId xmlns:a16="http://schemas.microsoft.com/office/drawing/2014/main" id="{858777F7-1DE8-4252-ABD8-0C0113F2527E}"/>
              </a:ext>
            </a:extLst>
          </p:cNvPr>
          <p:cNvPicPr>
            <a:picLocks noChangeAspect="1"/>
          </p:cNvPicPr>
          <p:nvPr/>
        </p:nvPicPr>
        <p:blipFill>
          <a:blip r:embed="rId3"/>
          <a:stretch>
            <a:fillRect/>
          </a:stretch>
        </p:blipFill>
        <p:spPr>
          <a:xfrm>
            <a:off x="2731168" y="3777916"/>
            <a:ext cx="7652085" cy="2394283"/>
          </a:xfrm>
          <a:prstGeom prst="rect">
            <a:avLst/>
          </a:prstGeom>
        </p:spPr>
      </p:pic>
    </p:spTree>
    <p:extLst>
      <p:ext uri="{BB962C8B-B14F-4D97-AF65-F5344CB8AC3E}">
        <p14:creationId xmlns:p14="http://schemas.microsoft.com/office/powerpoint/2010/main" val="36202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96676-1255-479A-8DD3-E5FAE150F69C}"/>
              </a:ext>
            </a:extLst>
          </p:cNvPr>
          <p:cNvSpPr>
            <a:spLocks noGrp="1"/>
          </p:cNvSpPr>
          <p:nvPr>
            <p:ph type="title"/>
          </p:nvPr>
        </p:nvSpPr>
        <p:spPr/>
        <p:txBody>
          <a:bodyPr/>
          <a:lstStyle/>
          <a:p>
            <a:r>
              <a:rPr lang="en-IN" dirty="0"/>
              <a:t>We Are Ready!</a:t>
            </a:r>
          </a:p>
        </p:txBody>
      </p:sp>
      <p:pic>
        <p:nvPicPr>
          <p:cNvPr id="5" name="Content Placeholder 4">
            <a:extLst>
              <a:ext uri="{FF2B5EF4-FFF2-40B4-BE49-F238E27FC236}">
                <a16:creationId xmlns:a16="http://schemas.microsoft.com/office/drawing/2014/main" id="{B1A903A7-CE69-441B-99B5-1E2703F97247}"/>
              </a:ext>
            </a:extLst>
          </p:cNvPr>
          <p:cNvPicPr>
            <a:picLocks noGrp="1" noChangeAspect="1"/>
          </p:cNvPicPr>
          <p:nvPr>
            <p:ph idx="1"/>
          </p:nvPr>
        </p:nvPicPr>
        <p:blipFill>
          <a:blip r:embed="rId3"/>
          <a:stretch>
            <a:fillRect/>
          </a:stretch>
        </p:blipFill>
        <p:spPr>
          <a:xfrm>
            <a:off x="3380661" y="1990642"/>
            <a:ext cx="5430678" cy="4022725"/>
          </a:xfrm>
        </p:spPr>
      </p:pic>
    </p:spTree>
    <p:extLst>
      <p:ext uri="{BB962C8B-B14F-4D97-AF65-F5344CB8AC3E}">
        <p14:creationId xmlns:p14="http://schemas.microsoft.com/office/powerpoint/2010/main" val="3475010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DF166-B81B-4FE2-8D7B-DDF081DA0CF9}"/>
              </a:ext>
            </a:extLst>
          </p:cNvPr>
          <p:cNvSpPr>
            <a:spLocks noGrp="1"/>
          </p:cNvSpPr>
          <p:nvPr>
            <p:ph type="title"/>
          </p:nvPr>
        </p:nvSpPr>
        <p:spPr/>
        <p:txBody>
          <a:bodyPr/>
          <a:lstStyle/>
          <a:p>
            <a:r>
              <a:rPr lang="en-IN" dirty="0"/>
              <a:t>Results</a:t>
            </a:r>
          </a:p>
        </p:txBody>
      </p:sp>
      <p:pic>
        <p:nvPicPr>
          <p:cNvPr id="5" name="Content Placeholder 4">
            <a:extLst>
              <a:ext uri="{FF2B5EF4-FFF2-40B4-BE49-F238E27FC236}">
                <a16:creationId xmlns:a16="http://schemas.microsoft.com/office/drawing/2014/main" id="{B8D9E916-A5FC-476F-BD8F-007F39D16C1F}"/>
              </a:ext>
            </a:extLst>
          </p:cNvPr>
          <p:cNvPicPr>
            <a:picLocks noGrp="1" noChangeAspect="1"/>
          </p:cNvPicPr>
          <p:nvPr>
            <p:ph idx="1"/>
          </p:nvPr>
        </p:nvPicPr>
        <p:blipFill>
          <a:blip r:embed="rId3"/>
          <a:stretch>
            <a:fillRect/>
          </a:stretch>
        </p:blipFill>
        <p:spPr>
          <a:xfrm>
            <a:off x="241703" y="2038766"/>
            <a:ext cx="5729067" cy="4022725"/>
          </a:xfrm>
        </p:spPr>
      </p:pic>
      <p:pic>
        <p:nvPicPr>
          <p:cNvPr id="7" name="Picture 6">
            <a:extLst>
              <a:ext uri="{FF2B5EF4-FFF2-40B4-BE49-F238E27FC236}">
                <a16:creationId xmlns:a16="http://schemas.microsoft.com/office/drawing/2014/main" id="{2B023651-3B0C-4907-A399-FC97BBF473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0770" y="1951817"/>
            <a:ext cx="5852172" cy="4389129"/>
          </a:xfrm>
          <a:prstGeom prst="rect">
            <a:avLst/>
          </a:prstGeom>
        </p:spPr>
      </p:pic>
    </p:spTree>
    <p:extLst>
      <p:ext uri="{BB962C8B-B14F-4D97-AF65-F5344CB8AC3E}">
        <p14:creationId xmlns:p14="http://schemas.microsoft.com/office/powerpoint/2010/main" val="1985670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328F2-70EF-4742-971D-95173EB817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8B67CF4-2631-4B3F-9D48-44B6A302AB6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108644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0D1EF-A3E9-4EE7-847D-45BC270994A2}"/>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76E4BBC1-67ED-4356-A35E-2648D1D576E1}"/>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381981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905F5-9BCB-4AE5-8707-BEB59C6FC44D}"/>
              </a:ext>
            </a:extLst>
          </p:cNvPr>
          <p:cNvSpPr>
            <a:spLocks noGrp="1"/>
          </p:cNvSpPr>
          <p:nvPr>
            <p:ph type="title"/>
          </p:nvPr>
        </p:nvSpPr>
        <p:spPr>
          <a:xfrm>
            <a:off x="1175101" y="214009"/>
            <a:ext cx="10058400" cy="1450757"/>
          </a:xfrm>
        </p:spPr>
        <p:txBody>
          <a:bodyPr/>
          <a:lstStyle/>
          <a:p>
            <a:pPr algn="ctr"/>
            <a:r>
              <a:rPr lang="en-IN" dirty="0"/>
              <a:t>Thank You</a:t>
            </a:r>
          </a:p>
        </p:txBody>
      </p:sp>
    </p:spTree>
    <p:extLst>
      <p:ext uri="{BB962C8B-B14F-4D97-AF65-F5344CB8AC3E}">
        <p14:creationId xmlns:p14="http://schemas.microsoft.com/office/powerpoint/2010/main" val="4183827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C9D45-D035-43EC-9730-C8F9DFFEFE9C}"/>
              </a:ext>
            </a:extLst>
          </p:cNvPr>
          <p:cNvSpPr>
            <a:spLocks noGrp="1"/>
          </p:cNvSpPr>
          <p:nvPr>
            <p:ph type="title"/>
          </p:nvPr>
        </p:nvSpPr>
        <p:spPr/>
        <p:txBody>
          <a:bodyPr/>
          <a:lstStyle/>
          <a:p>
            <a:r>
              <a:rPr lang="en-IN" dirty="0"/>
              <a:t>What is TensorFlow?</a:t>
            </a:r>
          </a:p>
        </p:txBody>
      </p:sp>
      <p:sp>
        <p:nvSpPr>
          <p:cNvPr id="3" name="Content Placeholder 2">
            <a:extLst>
              <a:ext uri="{FF2B5EF4-FFF2-40B4-BE49-F238E27FC236}">
                <a16:creationId xmlns:a16="http://schemas.microsoft.com/office/drawing/2014/main" id="{3A593398-C342-4609-B058-6295FBD97485}"/>
              </a:ext>
            </a:extLst>
          </p:cNvPr>
          <p:cNvSpPr>
            <a:spLocks noGrp="1"/>
          </p:cNvSpPr>
          <p:nvPr>
            <p:ph idx="1"/>
          </p:nvPr>
        </p:nvSpPr>
        <p:spPr/>
        <p:txBody>
          <a:bodyPr/>
          <a:lstStyle/>
          <a:p>
            <a:pPr>
              <a:buFont typeface="Arial" panose="020B0604020202020204" pitchFamily="34" charset="0"/>
              <a:buChar char="•"/>
            </a:pPr>
            <a:r>
              <a:rPr lang="en-IN" dirty="0">
                <a:solidFill>
                  <a:srgbClr val="202124"/>
                </a:solidFill>
                <a:latin typeface="Roboto" panose="02000000000000000000" pitchFamily="2" charset="0"/>
              </a:rPr>
              <a:t>End-to-end Open Source Platform for Machine Learning</a:t>
            </a:r>
          </a:p>
          <a:p>
            <a:pPr>
              <a:buFont typeface="Arial" panose="020B0604020202020204" pitchFamily="34" charset="0"/>
              <a:buChar char="•"/>
            </a:pPr>
            <a:r>
              <a:rPr lang="en-IN" dirty="0">
                <a:solidFill>
                  <a:srgbClr val="202124"/>
                </a:solidFill>
                <a:latin typeface="Roboto" panose="02000000000000000000" pitchFamily="2" charset="0"/>
              </a:rPr>
              <a:t>Uses Keras API standard for TF neural networks</a:t>
            </a:r>
          </a:p>
          <a:p>
            <a:pPr>
              <a:buFont typeface="Arial" panose="020B0604020202020204" pitchFamily="34" charset="0"/>
              <a:buChar char="•"/>
            </a:pPr>
            <a:r>
              <a:rPr lang="en-IN" dirty="0">
                <a:solidFill>
                  <a:srgbClr val="202124"/>
                </a:solidFill>
                <a:latin typeface="Roboto" panose="02000000000000000000" pitchFamily="2" charset="0"/>
              </a:rPr>
              <a:t>Used by many companies – Airbnb, Airbus, GE Healthcare</a:t>
            </a:r>
          </a:p>
          <a:p>
            <a:pPr>
              <a:buFont typeface="Arial" panose="020B0604020202020204" pitchFamily="34" charset="0"/>
              <a:buChar char="•"/>
            </a:pPr>
            <a:r>
              <a:rPr lang="en-IN" dirty="0">
                <a:solidFill>
                  <a:srgbClr val="202124"/>
                </a:solidFill>
                <a:latin typeface="Roboto" panose="02000000000000000000" pitchFamily="2" charset="0"/>
              </a:rPr>
              <a:t>Airbnb – Use images posted by vendors to guide a user on their search journey by extracting information from the images.</a:t>
            </a:r>
          </a:p>
          <a:p>
            <a:pPr>
              <a:buFont typeface="Arial" panose="020B0604020202020204" pitchFamily="34" charset="0"/>
              <a:buChar char="•"/>
            </a:pPr>
            <a:r>
              <a:rPr lang="en-IN" dirty="0">
                <a:solidFill>
                  <a:srgbClr val="202124"/>
                </a:solidFill>
                <a:latin typeface="Roboto" panose="02000000000000000000" pitchFamily="2" charset="0"/>
              </a:rPr>
              <a:t>Airbus – Use Satellite Images to deliver valuable insights to their clients</a:t>
            </a:r>
          </a:p>
          <a:p>
            <a:pPr>
              <a:buFont typeface="Arial" panose="020B0604020202020204" pitchFamily="34" charset="0"/>
              <a:buChar char="•"/>
            </a:pPr>
            <a:r>
              <a:rPr lang="en-IN" dirty="0">
                <a:solidFill>
                  <a:srgbClr val="202124"/>
                </a:solidFill>
                <a:latin typeface="Roboto" panose="02000000000000000000" pitchFamily="2" charset="0"/>
              </a:rPr>
              <a:t>GE Healthcare – They have trained a Neural Network anatomy on MRIs</a:t>
            </a:r>
          </a:p>
          <a:p>
            <a:pPr>
              <a:buFont typeface="Arial" panose="020B0604020202020204" pitchFamily="34" charset="0"/>
              <a:buChar char="•"/>
            </a:pPr>
            <a:r>
              <a:rPr lang="en-IN" dirty="0">
                <a:solidFill>
                  <a:srgbClr val="202124"/>
                </a:solidFill>
                <a:latin typeface="Roboto" panose="02000000000000000000" pitchFamily="2" charset="0"/>
              </a:rPr>
              <a:t>Unique Personal Projects – Piano Assistant,  </a:t>
            </a:r>
          </a:p>
        </p:txBody>
      </p:sp>
    </p:spTree>
    <p:extLst>
      <p:ext uri="{BB962C8B-B14F-4D97-AF65-F5344CB8AC3E}">
        <p14:creationId xmlns:p14="http://schemas.microsoft.com/office/powerpoint/2010/main" val="224335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52D2-EB84-4391-87D8-B5C695058D54}"/>
              </a:ext>
            </a:extLst>
          </p:cNvPr>
          <p:cNvSpPr>
            <a:spLocks noGrp="1"/>
          </p:cNvSpPr>
          <p:nvPr>
            <p:ph type="title"/>
          </p:nvPr>
        </p:nvSpPr>
        <p:spPr/>
        <p:txBody>
          <a:bodyPr/>
          <a:lstStyle/>
          <a:p>
            <a:r>
              <a:rPr lang="en-IN" dirty="0"/>
              <a:t>How can we use TensorFlow?</a:t>
            </a:r>
          </a:p>
        </p:txBody>
      </p:sp>
      <p:sp>
        <p:nvSpPr>
          <p:cNvPr id="3" name="Content Placeholder 2">
            <a:extLst>
              <a:ext uri="{FF2B5EF4-FFF2-40B4-BE49-F238E27FC236}">
                <a16:creationId xmlns:a16="http://schemas.microsoft.com/office/drawing/2014/main" id="{152CE305-D569-4572-90AF-1E494088D2C3}"/>
              </a:ext>
            </a:extLst>
          </p:cNvPr>
          <p:cNvSpPr>
            <a:spLocks noGrp="1"/>
          </p:cNvSpPr>
          <p:nvPr>
            <p:ph idx="1"/>
          </p:nvPr>
        </p:nvSpPr>
        <p:spPr/>
        <p:txBody>
          <a:bodyPr/>
          <a:lstStyle/>
          <a:p>
            <a:r>
              <a:rPr lang="en-IN" dirty="0"/>
              <a:t>TensorFlow can be used in the below mentioned configurations:</a:t>
            </a:r>
          </a:p>
          <a:p>
            <a:pPr marL="457200" indent="-457200">
              <a:buFont typeface="+mj-lt"/>
              <a:buAutoNum type="arabicPeriod"/>
            </a:pPr>
            <a:r>
              <a:rPr lang="en-IN" dirty="0"/>
              <a:t>Computer – Python : as a TensorFlow library</a:t>
            </a:r>
          </a:p>
          <a:p>
            <a:pPr marL="457200" indent="-457200">
              <a:buFont typeface="+mj-lt"/>
              <a:buAutoNum type="arabicPeriod"/>
            </a:pPr>
            <a:r>
              <a:rPr lang="en-IN" dirty="0"/>
              <a:t>Web Applications – TensorFlow.js</a:t>
            </a:r>
          </a:p>
          <a:p>
            <a:pPr marL="457200" indent="-457200">
              <a:buFont typeface="+mj-lt"/>
              <a:buAutoNum type="arabicPeriod"/>
            </a:pPr>
            <a:r>
              <a:rPr lang="en-IN" dirty="0"/>
              <a:t>Mobile – TensorFlow Lite</a:t>
            </a:r>
          </a:p>
          <a:p>
            <a:pPr marL="0" indent="0">
              <a:buNone/>
            </a:pPr>
            <a:endParaRPr lang="en-IN" dirty="0"/>
          </a:p>
        </p:txBody>
      </p:sp>
    </p:spTree>
    <p:extLst>
      <p:ext uri="{BB962C8B-B14F-4D97-AF65-F5344CB8AC3E}">
        <p14:creationId xmlns:p14="http://schemas.microsoft.com/office/powerpoint/2010/main" val="1909253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2713B-4D2B-4499-B5DC-D09B33F854CD}"/>
              </a:ext>
            </a:extLst>
          </p:cNvPr>
          <p:cNvSpPr>
            <a:spLocks noGrp="1"/>
          </p:cNvSpPr>
          <p:nvPr>
            <p:ph type="title"/>
          </p:nvPr>
        </p:nvSpPr>
        <p:spPr/>
        <p:txBody>
          <a:bodyPr/>
          <a:lstStyle/>
          <a:p>
            <a:r>
              <a:rPr lang="en-IN" dirty="0"/>
              <a:t>Variations Available</a:t>
            </a:r>
          </a:p>
        </p:txBody>
      </p:sp>
      <p:pic>
        <p:nvPicPr>
          <p:cNvPr id="5" name="Content Placeholder 4">
            <a:extLst>
              <a:ext uri="{FF2B5EF4-FFF2-40B4-BE49-F238E27FC236}">
                <a16:creationId xmlns:a16="http://schemas.microsoft.com/office/drawing/2014/main" id="{E0777229-834D-4016-A856-575C8B1E3270}"/>
              </a:ext>
            </a:extLst>
          </p:cNvPr>
          <p:cNvPicPr>
            <a:picLocks noGrp="1" noChangeAspect="1"/>
          </p:cNvPicPr>
          <p:nvPr>
            <p:ph idx="1"/>
          </p:nvPr>
        </p:nvPicPr>
        <p:blipFill>
          <a:blip r:embed="rId3"/>
          <a:stretch>
            <a:fillRect/>
          </a:stretch>
        </p:blipFill>
        <p:spPr>
          <a:xfrm>
            <a:off x="1158240" y="1841605"/>
            <a:ext cx="9997440" cy="4316141"/>
          </a:xfrm>
        </p:spPr>
      </p:pic>
    </p:spTree>
    <p:extLst>
      <p:ext uri="{BB962C8B-B14F-4D97-AF65-F5344CB8AC3E}">
        <p14:creationId xmlns:p14="http://schemas.microsoft.com/office/powerpoint/2010/main" val="440851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7E603-066E-4928-BE8D-E1C396D3ABE6}"/>
              </a:ext>
            </a:extLst>
          </p:cNvPr>
          <p:cNvSpPr>
            <a:spLocks noGrp="1"/>
          </p:cNvSpPr>
          <p:nvPr>
            <p:ph type="title"/>
          </p:nvPr>
        </p:nvSpPr>
        <p:spPr/>
        <p:txBody>
          <a:bodyPr/>
          <a:lstStyle/>
          <a:p>
            <a:r>
              <a:rPr lang="en-IN" dirty="0"/>
              <a:t>TensorFlow for Production</a:t>
            </a:r>
          </a:p>
        </p:txBody>
      </p:sp>
      <p:pic>
        <p:nvPicPr>
          <p:cNvPr id="5" name="Content Placeholder 4">
            <a:extLst>
              <a:ext uri="{FF2B5EF4-FFF2-40B4-BE49-F238E27FC236}">
                <a16:creationId xmlns:a16="http://schemas.microsoft.com/office/drawing/2014/main" id="{B8C07A2E-4769-4B6E-8246-00FC2EA5AAF6}"/>
              </a:ext>
            </a:extLst>
          </p:cNvPr>
          <p:cNvPicPr>
            <a:picLocks noGrp="1" noChangeAspect="1"/>
          </p:cNvPicPr>
          <p:nvPr>
            <p:ph idx="1"/>
          </p:nvPr>
        </p:nvPicPr>
        <p:blipFill>
          <a:blip r:embed="rId3"/>
          <a:stretch>
            <a:fillRect/>
          </a:stretch>
        </p:blipFill>
        <p:spPr>
          <a:xfrm>
            <a:off x="1096963" y="2514988"/>
            <a:ext cx="10058400" cy="2685274"/>
          </a:xfrm>
        </p:spPr>
      </p:pic>
    </p:spTree>
    <p:extLst>
      <p:ext uri="{BB962C8B-B14F-4D97-AF65-F5344CB8AC3E}">
        <p14:creationId xmlns:p14="http://schemas.microsoft.com/office/powerpoint/2010/main" val="2000225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192D2-4459-413E-8C63-92A304DCCBFA}"/>
              </a:ext>
            </a:extLst>
          </p:cNvPr>
          <p:cNvSpPr>
            <a:spLocks noGrp="1"/>
          </p:cNvSpPr>
          <p:nvPr>
            <p:ph type="title"/>
          </p:nvPr>
        </p:nvSpPr>
        <p:spPr/>
        <p:txBody>
          <a:bodyPr/>
          <a:lstStyle/>
          <a:p>
            <a:r>
              <a:rPr lang="en-IN" dirty="0" err="1"/>
              <a:t>Additonal</a:t>
            </a:r>
            <a:r>
              <a:rPr lang="en-IN" dirty="0"/>
              <a:t> Tools</a:t>
            </a:r>
          </a:p>
        </p:txBody>
      </p:sp>
      <p:pic>
        <p:nvPicPr>
          <p:cNvPr id="5" name="Content Placeholder 4">
            <a:extLst>
              <a:ext uri="{FF2B5EF4-FFF2-40B4-BE49-F238E27FC236}">
                <a16:creationId xmlns:a16="http://schemas.microsoft.com/office/drawing/2014/main" id="{50DC94B3-4CA3-4CE5-8B45-CE229FAC1441}"/>
              </a:ext>
            </a:extLst>
          </p:cNvPr>
          <p:cNvPicPr>
            <a:picLocks noGrp="1" noChangeAspect="1"/>
          </p:cNvPicPr>
          <p:nvPr>
            <p:ph idx="1"/>
          </p:nvPr>
        </p:nvPicPr>
        <p:blipFill>
          <a:blip r:embed="rId3"/>
          <a:stretch>
            <a:fillRect/>
          </a:stretch>
        </p:blipFill>
        <p:spPr>
          <a:xfrm>
            <a:off x="1096963" y="2467646"/>
            <a:ext cx="10058400" cy="2779959"/>
          </a:xfrm>
        </p:spPr>
      </p:pic>
    </p:spTree>
    <p:extLst>
      <p:ext uri="{BB962C8B-B14F-4D97-AF65-F5344CB8AC3E}">
        <p14:creationId xmlns:p14="http://schemas.microsoft.com/office/powerpoint/2010/main" val="4144497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5702C-782F-4A28-AE0F-6D85304464A3}"/>
              </a:ext>
            </a:extLst>
          </p:cNvPr>
          <p:cNvSpPr>
            <a:spLocks noGrp="1"/>
          </p:cNvSpPr>
          <p:nvPr>
            <p:ph type="title"/>
          </p:nvPr>
        </p:nvSpPr>
        <p:spPr/>
        <p:txBody>
          <a:bodyPr/>
          <a:lstStyle/>
          <a:p>
            <a:r>
              <a:rPr lang="en-IN" dirty="0"/>
              <a:t>How to Install the Library</a:t>
            </a:r>
          </a:p>
        </p:txBody>
      </p:sp>
      <p:sp>
        <p:nvSpPr>
          <p:cNvPr id="4" name="Rectangle 1">
            <a:extLst>
              <a:ext uri="{FF2B5EF4-FFF2-40B4-BE49-F238E27FC236}">
                <a16:creationId xmlns:a16="http://schemas.microsoft.com/office/drawing/2014/main" id="{A1B32EEF-2933-4008-AD27-410F47704854}"/>
              </a:ext>
            </a:extLst>
          </p:cNvPr>
          <p:cNvSpPr>
            <a:spLocks noGrp="1" noChangeArrowheads="1"/>
          </p:cNvSpPr>
          <p:nvPr>
            <p:ph idx="1"/>
          </p:nvPr>
        </p:nvSpPr>
        <p:spPr bwMode="auto">
          <a:xfrm>
            <a:off x="1219827" y="1890117"/>
            <a:ext cx="8480354"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202124"/>
                </a:solidFill>
                <a:latin typeface="Roboto" panose="02000000000000000000" pitchFamily="2" charset="0"/>
              </a:rPr>
              <a:t>To upgrade the latest pip : requirement</a:t>
            </a:r>
            <a:br>
              <a:rPr lang="en-US" altLang="en-US" dirty="0">
                <a:solidFill>
                  <a:srgbClr val="202124"/>
                </a:solidFill>
                <a:latin typeface="Roboto" panose="02000000000000000000" pitchFamily="2" charset="0"/>
              </a:rPr>
            </a:br>
            <a:r>
              <a:rPr lang="en-US" altLang="en-US" dirty="0">
                <a:solidFill>
                  <a:srgbClr val="202124"/>
                </a:solidFill>
                <a:latin typeface="Roboto" panose="02000000000000000000" pitchFamily="2" charset="0"/>
              </a:rPr>
              <a:t>pip install --upgrade pip</a:t>
            </a:r>
            <a:br>
              <a:rPr lang="en-US" altLang="en-US" dirty="0">
                <a:solidFill>
                  <a:srgbClr val="202124"/>
                </a:solidFill>
                <a:latin typeface="Roboto" panose="02000000000000000000" pitchFamily="2" charset="0"/>
              </a:rPr>
            </a:br>
            <a:br>
              <a:rPr lang="en-US" altLang="en-US" dirty="0">
                <a:solidFill>
                  <a:srgbClr val="202124"/>
                </a:solidFill>
                <a:latin typeface="Roboto" panose="02000000000000000000" pitchFamily="2" charset="0"/>
              </a:rPr>
            </a:br>
            <a:r>
              <a:rPr lang="en-US" altLang="en-US" b="1" dirty="0">
                <a:solidFill>
                  <a:srgbClr val="202124"/>
                </a:solidFill>
                <a:latin typeface="Roboto" panose="02000000000000000000" pitchFamily="2" charset="0"/>
              </a:rPr>
              <a:t>Current stable release for CPU and GPU</a:t>
            </a:r>
            <a:br>
              <a:rPr lang="en-US" altLang="en-US" dirty="0">
                <a:solidFill>
                  <a:srgbClr val="202124"/>
                </a:solidFill>
                <a:latin typeface="Roboto" panose="02000000000000000000" pitchFamily="2" charset="0"/>
              </a:rPr>
            </a:br>
            <a:r>
              <a:rPr lang="en-US" altLang="en-US" dirty="0">
                <a:solidFill>
                  <a:srgbClr val="202124"/>
                </a:solidFill>
                <a:latin typeface="Roboto" panose="02000000000000000000" pitchFamily="2" charset="0"/>
              </a:rPr>
              <a:t>pip install </a:t>
            </a:r>
            <a:r>
              <a:rPr lang="en-US" altLang="en-US" dirty="0" err="1">
                <a:solidFill>
                  <a:srgbClr val="202124"/>
                </a:solidFill>
                <a:latin typeface="Roboto" panose="02000000000000000000" pitchFamily="2" charset="0"/>
              </a:rPr>
              <a:t>tensorflow</a:t>
            </a:r>
            <a:endParaRPr lang="en-US" altLang="en-US" dirty="0">
              <a:solidFill>
                <a:srgbClr val="202124"/>
              </a:solidFill>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02124"/>
                </a:solidFill>
                <a:latin typeface="Roboto" panose="02000000000000000000" pitchFamily="2" charset="0"/>
              </a:rPr>
              <a:t>pip install </a:t>
            </a:r>
            <a:r>
              <a:rPr lang="en-US" altLang="en-US" dirty="0" err="1">
                <a:solidFill>
                  <a:srgbClr val="202124"/>
                </a:solidFill>
                <a:latin typeface="Roboto" panose="02000000000000000000" pitchFamily="2" charset="0"/>
              </a:rPr>
              <a:t>tensorflow-gpu</a:t>
            </a:r>
            <a:endParaRPr lang="en-US" altLang="en-US" dirty="0">
              <a:solidFill>
                <a:srgbClr val="202124"/>
              </a:solidFill>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02124"/>
              </a:solidFill>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202124"/>
                </a:solidFill>
                <a:latin typeface="Roboto" panose="02000000000000000000" pitchFamily="2" charset="0"/>
              </a:rPr>
              <a:t>Anaconda package distribution</a:t>
            </a:r>
          </a:p>
          <a:p>
            <a:pPr marL="0" marR="0" lvl="0" indent="0" algn="l" defTabSz="914400" rtl="0" eaLnBrk="0" fontAlgn="base" latinLnBrk="0" hangingPunct="0">
              <a:lnSpc>
                <a:spcPct val="100000"/>
              </a:lnSpc>
              <a:spcBef>
                <a:spcPct val="0"/>
              </a:spcBef>
              <a:spcAft>
                <a:spcPct val="0"/>
              </a:spcAft>
              <a:buClrTx/>
              <a:buSzTx/>
              <a:buFontTx/>
              <a:buNone/>
              <a:tabLst/>
            </a:pPr>
            <a:r>
              <a:rPr lang="en-IN" dirty="0" err="1">
                <a:solidFill>
                  <a:srgbClr val="202124"/>
                </a:solidFill>
                <a:latin typeface="Roboto" panose="02000000000000000000" pitchFamily="2" charset="0"/>
              </a:rPr>
              <a:t>conda</a:t>
            </a:r>
            <a:r>
              <a:rPr lang="en-IN" dirty="0">
                <a:solidFill>
                  <a:srgbClr val="202124"/>
                </a:solidFill>
                <a:latin typeface="Roboto" panose="02000000000000000000" pitchFamily="2" charset="0"/>
              </a:rPr>
              <a:t> install -c </a:t>
            </a:r>
            <a:r>
              <a:rPr lang="en-IN" dirty="0" err="1">
                <a:solidFill>
                  <a:srgbClr val="202124"/>
                </a:solidFill>
                <a:latin typeface="Roboto" panose="02000000000000000000" pitchFamily="2" charset="0"/>
              </a:rPr>
              <a:t>conda</a:t>
            </a:r>
            <a:r>
              <a:rPr lang="en-IN" dirty="0">
                <a:solidFill>
                  <a:srgbClr val="202124"/>
                </a:solidFill>
                <a:latin typeface="Roboto" panose="02000000000000000000" pitchFamily="2" charset="0"/>
              </a:rPr>
              <a:t>-forge </a:t>
            </a:r>
            <a:r>
              <a:rPr lang="en-IN" dirty="0" err="1">
                <a:solidFill>
                  <a:srgbClr val="202124"/>
                </a:solidFill>
                <a:latin typeface="Roboto" panose="02000000000000000000" pitchFamily="2" charset="0"/>
              </a:rPr>
              <a:t>tensorflow</a:t>
            </a:r>
            <a:br>
              <a:rPr lang="en-US" altLang="en-US" dirty="0">
                <a:solidFill>
                  <a:srgbClr val="202124"/>
                </a:solidFill>
                <a:latin typeface="Roboto" panose="02000000000000000000" pitchFamily="2" charset="0"/>
              </a:rPr>
            </a:br>
            <a:r>
              <a:rPr lang="en-US" altLang="en-US" dirty="0" err="1">
                <a:solidFill>
                  <a:srgbClr val="202124"/>
                </a:solidFill>
                <a:latin typeface="Roboto" panose="02000000000000000000" pitchFamily="2" charset="0"/>
              </a:rPr>
              <a:t>conda</a:t>
            </a:r>
            <a:r>
              <a:rPr lang="en-US" altLang="en-US" dirty="0">
                <a:solidFill>
                  <a:srgbClr val="202124"/>
                </a:solidFill>
                <a:latin typeface="Roboto" panose="02000000000000000000" pitchFamily="2" charset="0"/>
              </a:rPr>
              <a:t> install -c anaconda </a:t>
            </a:r>
            <a:r>
              <a:rPr lang="en-US" altLang="en-US" dirty="0" err="1">
                <a:solidFill>
                  <a:srgbClr val="202124"/>
                </a:solidFill>
                <a:latin typeface="Roboto" panose="02000000000000000000" pitchFamily="2" charset="0"/>
              </a:rPr>
              <a:t>tensorflow-gpu</a:t>
            </a:r>
            <a:endParaRPr lang="en-US" altLang="en-US" dirty="0">
              <a:solidFill>
                <a:srgbClr val="202124"/>
              </a:solidFill>
              <a:latin typeface="Roboto" panose="02000000000000000000" pitchFamily="2" charset="0"/>
            </a:endParaRPr>
          </a:p>
        </p:txBody>
      </p:sp>
    </p:spTree>
    <p:extLst>
      <p:ext uri="{BB962C8B-B14F-4D97-AF65-F5344CB8AC3E}">
        <p14:creationId xmlns:p14="http://schemas.microsoft.com/office/powerpoint/2010/main" val="3868565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7EA8-75EE-485C-9E27-AE7A8120ECCE}"/>
              </a:ext>
            </a:extLst>
          </p:cNvPr>
          <p:cNvSpPr>
            <a:spLocks noGrp="1"/>
          </p:cNvSpPr>
          <p:nvPr>
            <p:ph type="title"/>
          </p:nvPr>
        </p:nvSpPr>
        <p:spPr/>
        <p:txBody>
          <a:bodyPr/>
          <a:lstStyle/>
          <a:p>
            <a:r>
              <a:rPr lang="en-IN" dirty="0"/>
              <a:t>Dependencies</a:t>
            </a:r>
          </a:p>
        </p:txBody>
      </p:sp>
      <p:sp>
        <p:nvSpPr>
          <p:cNvPr id="3" name="Content Placeholder 2">
            <a:extLst>
              <a:ext uri="{FF2B5EF4-FFF2-40B4-BE49-F238E27FC236}">
                <a16:creationId xmlns:a16="http://schemas.microsoft.com/office/drawing/2014/main" id="{81CBB72E-B800-4F39-9902-BB1A15820D1E}"/>
              </a:ext>
            </a:extLst>
          </p:cNvPr>
          <p:cNvSpPr>
            <a:spLocks noGrp="1"/>
          </p:cNvSpPr>
          <p:nvPr>
            <p:ph idx="1"/>
          </p:nvPr>
        </p:nvSpPr>
        <p:spPr/>
        <p:txBody>
          <a:bodyPr>
            <a:normAutofit fontScale="92500" lnSpcReduction="20000"/>
          </a:bodyPr>
          <a:lstStyle/>
          <a:p>
            <a:pPr marL="0" indent="0" algn="l">
              <a:buNone/>
            </a:pPr>
            <a:r>
              <a:rPr lang="en-GB" b="1" i="0" dirty="0">
                <a:solidFill>
                  <a:srgbClr val="202124"/>
                </a:solidFill>
                <a:effectLst/>
                <a:latin typeface="Roboto" panose="02000000000000000000" pitchFamily="2" charset="0"/>
              </a:rPr>
              <a:t>Windows</a:t>
            </a:r>
          </a:p>
          <a:p>
            <a:pPr algn="l">
              <a:buFont typeface="Arial" panose="020B0604020202020204" pitchFamily="34" charset="0"/>
              <a:buChar char="•"/>
            </a:pPr>
            <a:r>
              <a:rPr lang="en-GB" b="0" i="0" dirty="0">
                <a:solidFill>
                  <a:srgbClr val="202124"/>
                </a:solidFill>
                <a:effectLst/>
                <a:latin typeface="Roboto" panose="02000000000000000000" pitchFamily="2" charset="0"/>
              </a:rPr>
              <a:t>Python 3.6–3.9</a:t>
            </a:r>
          </a:p>
          <a:p>
            <a:pPr algn="l">
              <a:buFont typeface="Arial" panose="020B0604020202020204" pitchFamily="34" charset="0"/>
              <a:buChar char="•"/>
            </a:pPr>
            <a:r>
              <a:rPr lang="en-GB" b="0" i="0" dirty="0">
                <a:solidFill>
                  <a:srgbClr val="202124"/>
                </a:solidFill>
                <a:effectLst/>
                <a:latin typeface="Roboto" panose="02000000000000000000" pitchFamily="2" charset="0"/>
              </a:rPr>
              <a:t>Windows 7 or later with C++ redistributable</a:t>
            </a:r>
          </a:p>
          <a:p>
            <a:pPr marL="0" indent="0" algn="l">
              <a:buNone/>
            </a:pPr>
            <a:endParaRPr lang="en-GB" dirty="0">
              <a:solidFill>
                <a:srgbClr val="202124"/>
              </a:solidFill>
              <a:latin typeface="Roboto" panose="02000000000000000000" pitchFamily="2" charset="0"/>
            </a:endParaRPr>
          </a:p>
          <a:p>
            <a:pPr marL="0" indent="0" algn="l">
              <a:buNone/>
            </a:pPr>
            <a:r>
              <a:rPr lang="en-GB" b="1" i="0" dirty="0">
                <a:solidFill>
                  <a:srgbClr val="202124"/>
                </a:solidFill>
                <a:effectLst/>
                <a:latin typeface="Roboto" panose="02000000000000000000" pitchFamily="2" charset="0"/>
              </a:rPr>
              <a:t>Linux</a:t>
            </a:r>
          </a:p>
          <a:p>
            <a:pPr algn="l">
              <a:buFont typeface="Arial" panose="020B0604020202020204" pitchFamily="34" charset="0"/>
              <a:buChar char="•"/>
            </a:pPr>
            <a:r>
              <a:rPr lang="en-GB" dirty="0">
                <a:solidFill>
                  <a:srgbClr val="202124"/>
                </a:solidFill>
                <a:latin typeface="Roboto" panose="02000000000000000000" pitchFamily="2" charset="0"/>
              </a:rPr>
              <a:t>Ubuntu 16.04 or later</a:t>
            </a:r>
          </a:p>
          <a:p>
            <a:pPr algn="l">
              <a:buFont typeface="Arial" panose="020B0604020202020204" pitchFamily="34" charset="0"/>
              <a:buChar char="•"/>
            </a:pPr>
            <a:endParaRPr lang="en-GB" b="0" i="0" dirty="0">
              <a:solidFill>
                <a:srgbClr val="202124"/>
              </a:solidFill>
              <a:effectLst/>
              <a:latin typeface="Roboto" panose="02000000000000000000" pitchFamily="2" charset="0"/>
            </a:endParaRPr>
          </a:p>
          <a:p>
            <a:pPr marL="0" indent="0" algn="l">
              <a:buNone/>
            </a:pPr>
            <a:r>
              <a:rPr lang="en-GB" b="1" i="0" dirty="0">
                <a:solidFill>
                  <a:srgbClr val="202124"/>
                </a:solidFill>
                <a:effectLst/>
                <a:latin typeface="Roboto" panose="02000000000000000000" pitchFamily="2" charset="0"/>
              </a:rPr>
              <a:t>Mac OS</a:t>
            </a:r>
          </a:p>
          <a:p>
            <a:pPr>
              <a:buFont typeface="Arial" panose="020B0604020202020204" pitchFamily="34" charset="0"/>
              <a:buChar char="•"/>
            </a:pPr>
            <a:r>
              <a:rPr lang="en-IN" b="0" i="0" dirty="0">
                <a:solidFill>
                  <a:srgbClr val="202124"/>
                </a:solidFill>
                <a:effectLst/>
                <a:latin typeface="Roboto" panose="02000000000000000000" pitchFamily="2" charset="0"/>
              </a:rPr>
              <a:t>macOS 10.12.6 (Sierra) or later </a:t>
            </a:r>
          </a:p>
          <a:p>
            <a:pPr>
              <a:buFont typeface="Arial" panose="020B0604020202020204" pitchFamily="34" charset="0"/>
              <a:buChar char="•"/>
            </a:pPr>
            <a:r>
              <a:rPr lang="en-IN" dirty="0">
                <a:solidFill>
                  <a:srgbClr val="202124"/>
                </a:solidFill>
                <a:latin typeface="Roboto" panose="02000000000000000000" pitchFamily="2" charset="0"/>
              </a:rPr>
              <a:t>N</a:t>
            </a:r>
            <a:r>
              <a:rPr lang="en-IN" b="0" i="0" dirty="0">
                <a:solidFill>
                  <a:srgbClr val="202124"/>
                </a:solidFill>
                <a:effectLst/>
                <a:latin typeface="Roboto" panose="02000000000000000000" pitchFamily="2" charset="0"/>
              </a:rPr>
              <a:t>o GPU support</a:t>
            </a:r>
          </a:p>
          <a:p>
            <a:pPr algn="l">
              <a:buFont typeface="Arial" panose="020B0604020202020204" pitchFamily="34" charset="0"/>
              <a:buChar char="•"/>
            </a:pPr>
            <a:endParaRPr lang="en-GB" b="0" i="0" dirty="0">
              <a:solidFill>
                <a:srgbClr val="202124"/>
              </a:solidFill>
              <a:effectLst/>
              <a:latin typeface="Roboto" panose="02000000000000000000" pitchFamily="2" charset="0"/>
            </a:endParaRPr>
          </a:p>
          <a:p>
            <a:pPr marL="0" indent="0" algn="l">
              <a:buNone/>
            </a:pPr>
            <a:endParaRPr lang="en-GB" b="0" i="0" dirty="0">
              <a:solidFill>
                <a:srgbClr val="202124"/>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3587980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EDEFD-BB1F-4356-A145-8B7E140B40C5}"/>
              </a:ext>
            </a:extLst>
          </p:cNvPr>
          <p:cNvSpPr>
            <a:spLocks noGrp="1"/>
          </p:cNvSpPr>
          <p:nvPr>
            <p:ph type="title"/>
          </p:nvPr>
        </p:nvSpPr>
        <p:spPr/>
        <p:txBody>
          <a:bodyPr/>
          <a:lstStyle/>
          <a:p>
            <a:r>
              <a:rPr lang="en-IN" dirty="0"/>
              <a:t>How to use the library?</a:t>
            </a:r>
          </a:p>
        </p:txBody>
      </p:sp>
      <p:sp>
        <p:nvSpPr>
          <p:cNvPr id="3" name="Content Placeholder 2">
            <a:extLst>
              <a:ext uri="{FF2B5EF4-FFF2-40B4-BE49-F238E27FC236}">
                <a16:creationId xmlns:a16="http://schemas.microsoft.com/office/drawing/2014/main" id="{083CA410-8414-4920-AD63-56796A626F65}"/>
              </a:ext>
            </a:extLst>
          </p:cNvPr>
          <p:cNvSpPr>
            <a:spLocks noGrp="1"/>
          </p:cNvSpPr>
          <p:nvPr>
            <p:ph idx="1"/>
          </p:nvPr>
        </p:nvSpPr>
        <p:spPr/>
        <p:txBody>
          <a:bodyPr/>
          <a:lstStyle/>
          <a:p>
            <a:r>
              <a:rPr lang="en-IN" dirty="0"/>
              <a:t>All the above mentioned methods can be used to implement the machine learning models</a:t>
            </a:r>
          </a:p>
          <a:p>
            <a:r>
              <a:rPr lang="en-IN" dirty="0"/>
              <a:t>Focus on the Python Library</a:t>
            </a:r>
          </a:p>
          <a:p>
            <a:r>
              <a:rPr lang="en-IN" dirty="0"/>
              <a:t>Best way to understand the use is via an example.</a:t>
            </a:r>
          </a:p>
        </p:txBody>
      </p:sp>
    </p:spTree>
    <p:extLst>
      <p:ext uri="{BB962C8B-B14F-4D97-AF65-F5344CB8AC3E}">
        <p14:creationId xmlns:p14="http://schemas.microsoft.com/office/powerpoint/2010/main" val="128990177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672</TotalTime>
  <Words>1447</Words>
  <Application>Microsoft Office PowerPoint</Application>
  <PresentationFormat>Widescreen</PresentationFormat>
  <Paragraphs>138</Paragraphs>
  <Slides>19</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Roboto</vt:lpstr>
      <vt:lpstr>Retrospect</vt:lpstr>
      <vt:lpstr>TensorFlow</vt:lpstr>
      <vt:lpstr>What is TensorFlow?</vt:lpstr>
      <vt:lpstr>How can we use TensorFlow?</vt:lpstr>
      <vt:lpstr>Variations Available</vt:lpstr>
      <vt:lpstr>TensorFlow for Production</vt:lpstr>
      <vt:lpstr>Additonal Tools</vt:lpstr>
      <vt:lpstr>How to Install the Library</vt:lpstr>
      <vt:lpstr>Dependencies</vt:lpstr>
      <vt:lpstr>How to use the library?</vt:lpstr>
      <vt:lpstr>Linear Regression using TensorFlow</vt:lpstr>
      <vt:lpstr>Initialization of the data</vt:lpstr>
      <vt:lpstr>Building the model</vt:lpstr>
      <vt:lpstr>Defining the Hyperparameters</vt:lpstr>
      <vt:lpstr>Building the Model - 2</vt:lpstr>
      <vt:lpstr>We Are Ready!</vt:lpstr>
      <vt:lpstr>Results</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TensorFlow</dc:title>
  <dc:creator>Arijit Ganguly</dc:creator>
  <cp:lastModifiedBy>Arijit Ganguly</cp:lastModifiedBy>
  <cp:revision>24</cp:revision>
  <dcterms:created xsi:type="dcterms:W3CDTF">2021-10-26T23:17:49Z</dcterms:created>
  <dcterms:modified xsi:type="dcterms:W3CDTF">2021-11-08T20:03:10Z</dcterms:modified>
</cp:coreProperties>
</file>