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sldIdLst>
    <p:sldId id="256" r:id="rId5"/>
    <p:sldId id="257" r:id="rId6"/>
    <p:sldId id="260" r:id="rId7"/>
    <p:sldId id="285" r:id="rId8"/>
    <p:sldId id="279" r:id="rId9"/>
    <p:sldId id="278" r:id="rId10"/>
    <p:sldId id="258" r:id="rId11"/>
    <p:sldId id="284" r:id="rId12"/>
    <p:sldId id="280" r:id="rId13"/>
    <p:sldId id="261" r:id="rId14"/>
    <p:sldId id="281" r:id="rId15"/>
    <p:sldId id="286" r:id="rId16"/>
    <p:sldId id="262" r:id="rId17"/>
    <p:sldId id="282" r:id="rId18"/>
    <p:sldId id="283" r:id="rId19"/>
    <p:sldId id="287" r:id="rId20"/>
    <p:sldId id="288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404040"/>
    <a:srgbClr val="E73A1C"/>
    <a:srgbClr val="ABABAB"/>
    <a:srgbClr val="868686"/>
    <a:srgbClr val="626262"/>
    <a:srgbClr val="414141"/>
    <a:srgbClr val="5A5A5A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5" autoAdjust="0"/>
    <p:restoredTop sz="93289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t>2017/12/15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0453" y="75987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43255" y="841948"/>
            <a:ext cx="10018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296288" y="841948"/>
            <a:ext cx="27090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000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000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000" dirty="0" smtClean="0">
                <a:solidFill>
                  <a:prstClr val="white"/>
                </a:solidFill>
              </a:rPr>
              <a:t>部分</a:t>
            </a:r>
            <a:r>
              <a:rPr lang="zh-CN" altLang="en-US" sz="1000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如有建议请</a:t>
            </a:r>
            <a:r>
              <a:rPr lang="zh-CN" altLang="en-US" sz="1000" dirty="0" smtClean="0">
                <a:solidFill>
                  <a:prstClr val="white"/>
                </a:solidFill>
              </a:rPr>
              <a:t>联系 </a:t>
            </a:r>
            <a:r>
              <a:rPr lang="zh-CN" altLang="en-US" sz="1000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0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30453" y="182445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8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3099547" y="4093453"/>
            <a:ext cx="2486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28"/>
            <a:r>
              <a:rPr kumimoji="1" lang="zh-CN" altLang="en-US" sz="1000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000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83" y="2862560"/>
            <a:ext cx="2285702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82" r:id="rId3"/>
    <p:sldLayoutId id="2147493483" r:id="rId4"/>
  </p:sldLayoutIdLst>
  <p:txStyles>
    <p:titleStyle>
      <a:lvl1pPr algn="ctr" defTabSz="45712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6" indent="-342846" algn="l" defTabSz="45712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2" indent="-285704" algn="l" defTabSz="457128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45712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45712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45712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4571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4571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4571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4571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3840" y="2677763"/>
            <a:ext cx="5556329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 err="1">
                <a:solidFill>
                  <a:schemeClr val="bg1">
                    <a:lumMod val="95000"/>
                  </a:schemeClr>
                </a:solidFill>
              </a:rPr>
              <a:t>Swoole</a:t>
            </a:r>
            <a:r>
              <a:rPr kumimoji="1" lang="en-US" altLang="zh-CN" sz="5399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zh-CN" altLang="en-US" sz="5399" b="1" dirty="0">
                <a:solidFill>
                  <a:schemeClr val="bg1">
                    <a:lumMod val="95000"/>
                  </a:schemeClr>
                </a:solidFill>
              </a:rPr>
              <a:t>项目实践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7400" y="4107243"/>
            <a:ext cx="1689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thinkpc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4426" y="3016347"/>
            <a:ext cx="1049557" cy="104955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199" b="1" dirty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kumimoji="1" lang="zh-CN" altLang="en-US" sz="5199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8149" y="301634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95000"/>
                  </a:schemeClr>
                </a:solidFill>
              </a:rPr>
              <a:t>服务器节点管理</a:t>
            </a:r>
          </a:p>
        </p:txBody>
      </p:sp>
      <p:sp>
        <p:nvSpPr>
          <p:cNvPr id="5" name="矩形 4"/>
          <p:cNvSpPr/>
          <p:nvPr/>
        </p:nvSpPr>
        <p:spPr>
          <a:xfrm>
            <a:off x="3198148" y="3581220"/>
            <a:ext cx="478106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</a:rPr>
              <a:t>多服务器情况自动上报，服务监控，远程命令管理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663" y="1467478"/>
            <a:ext cx="6328611" cy="46084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3078" y="570464"/>
            <a:ext cx="6605395" cy="596225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服务节点管理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71" y="1636520"/>
            <a:ext cx="5934576" cy="42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2821" y="1347537"/>
            <a:ext cx="8566484" cy="2911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3078" y="570464"/>
            <a:ext cx="6605395" cy="596225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exec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的梗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7990" y="4704347"/>
            <a:ext cx="483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Process-&gt;exec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read timeout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tail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mr-IN" altLang="zh-CN" dirty="0" smtClean="0">
                <a:solidFill>
                  <a:schemeClr val="bg1"/>
                </a:solidFill>
              </a:rPr>
              <a:t>–</a:t>
            </a:r>
            <a:r>
              <a:rPr kumimoji="1" lang="en-US" altLang="zh-CN" dirty="0" smtClean="0">
                <a:solidFill>
                  <a:schemeClr val="bg1"/>
                </a:solidFill>
              </a:rPr>
              <a:t>f</a:t>
            </a:r>
            <a:r>
              <a:rPr kumimoji="1" lang="zh-CN" altLang="en-US" dirty="0" smtClean="0">
                <a:solidFill>
                  <a:schemeClr val="bg1"/>
                </a:solidFill>
              </a:rPr>
              <a:t> 命令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8" y="1504424"/>
            <a:ext cx="8325911" cy="26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2394" y="2968222"/>
            <a:ext cx="1049557" cy="104955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199" b="1" dirty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kumimoji="1" lang="zh-CN" altLang="en-US" sz="5199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6117" y="296822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chemeClr val="bg1">
                    <a:lumMod val="95000"/>
                  </a:schemeClr>
                </a:solidFill>
              </a:rPr>
              <a:t>服务</a:t>
            </a:r>
            <a:r>
              <a:rPr kumimoji="1" lang="zh-CN" altLang="en-US" sz="3200" dirty="0">
                <a:solidFill>
                  <a:schemeClr val="bg1">
                    <a:lumMod val="95000"/>
                  </a:schemeClr>
                </a:solidFill>
              </a:rPr>
              <a:t>容器</a:t>
            </a:r>
          </a:p>
        </p:txBody>
      </p:sp>
      <p:sp>
        <p:nvSpPr>
          <p:cNvPr id="5" name="矩形 4"/>
          <p:cNvSpPr/>
          <p:nvPr/>
        </p:nvSpPr>
        <p:spPr>
          <a:xfrm>
            <a:off x="3186116" y="3533095"/>
            <a:ext cx="478106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</a:rPr>
              <a:t>多协议支持，统一路由，长链接层消息流转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2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78" y="570464"/>
            <a:ext cx="6605395" cy="596225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Websocket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2" y="1278021"/>
            <a:ext cx="75819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78" y="570464"/>
            <a:ext cx="6605395" cy="596225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基于连接数 负载均衡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7" y="1889625"/>
            <a:ext cx="717493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78" y="570464"/>
            <a:ext cx="6605395" cy="596225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Websocket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841" y="1708485"/>
            <a:ext cx="732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w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s</a:t>
            </a:r>
            <a:r>
              <a:rPr kumimoji="1" lang="en-US" altLang="zh-CN" dirty="0" smtClean="0">
                <a:solidFill>
                  <a:schemeClr val="bg1"/>
                </a:solidFill>
              </a:rPr>
              <a:t>://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websoket.xxx.com</a:t>
            </a:r>
            <a:r>
              <a:rPr kumimoji="1" lang="en-US" altLang="zh-CN" dirty="0" smtClean="0">
                <a:solidFill>
                  <a:schemeClr val="bg1"/>
                </a:solidFill>
              </a:rPr>
              <a:t>/chatroom/live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841" y="2719137"/>
            <a:ext cx="6641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bg1"/>
                </a:solidFill>
              </a:rPr>
              <a:t>onOpen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bg1"/>
                </a:solidFill>
              </a:rPr>
              <a:t>onMessage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bg1"/>
                </a:solidFill>
              </a:rPr>
              <a:t>onRequest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bg1"/>
                </a:solidFill>
              </a:rPr>
              <a:t>onClose</a:t>
            </a:r>
            <a:r>
              <a:rPr kumimoji="1" lang="en-US" altLang="zh-CN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注：需要区分</a:t>
            </a:r>
            <a:r>
              <a:rPr kumimoji="1" lang="en-US" altLang="zh-CN" dirty="0" smtClean="0">
                <a:solidFill>
                  <a:schemeClr val="bg1"/>
                </a:solidFill>
              </a:rPr>
              <a:t>http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Websocket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78" y="570464"/>
            <a:ext cx="6605395" cy="596225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841" y="1708485"/>
            <a:ext cx="732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ws</a:t>
            </a:r>
            <a:r>
              <a:rPr kumimoji="1" lang="en-US" altLang="zh-CN" dirty="0">
                <a:solidFill>
                  <a:schemeClr val="bg1"/>
                </a:solidFill>
              </a:rPr>
              <a:t>://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websoket.xxx.com</a:t>
            </a:r>
            <a:r>
              <a:rPr kumimoji="1" lang="en-US" altLang="zh-CN" dirty="0" smtClean="0">
                <a:solidFill>
                  <a:schemeClr val="bg1"/>
                </a:solidFill>
              </a:rPr>
              <a:t>/chatroom/push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841" y="2719137"/>
            <a:ext cx="6641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bg1"/>
                </a:solidFill>
              </a:rPr>
              <a:t>Websocket</a:t>
            </a:r>
            <a:r>
              <a:rPr kumimoji="1" lang="zh-CN" altLang="en-US" dirty="0" smtClean="0">
                <a:solidFill>
                  <a:schemeClr val="bg1"/>
                </a:solidFill>
              </a:rPr>
              <a:t>支持</a:t>
            </a:r>
            <a:r>
              <a:rPr kumimoji="1" lang="en-US" altLang="zh-CN" dirty="0" smtClean="0">
                <a:solidFill>
                  <a:schemeClr val="bg1"/>
                </a:solidFill>
              </a:rPr>
              <a:t>http</a:t>
            </a:r>
            <a:r>
              <a:rPr kumimoji="1" lang="zh-CN" altLang="en-US" dirty="0" smtClean="0">
                <a:solidFill>
                  <a:schemeClr val="bg1"/>
                </a:solidFill>
              </a:rPr>
              <a:t>请求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FD</a:t>
            </a:r>
            <a:r>
              <a:rPr kumimoji="1" lang="zh-CN" altLang="en-US" dirty="0" smtClean="0">
                <a:solidFill>
                  <a:schemeClr val="bg1"/>
                </a:solidFill>
              </a:rPr>
              <a:t>是共享的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接收到消息验证来源后，直接推送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6104" y="3060920"/>
            <a:ext cx="2138727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95000"/>
                  </a:schemeClr>
                </a:solidFill>
              </a:rPr>
              <a:t>Q</a:t>
            </a:r>
            <a:r>
              <a:rPr kumimoji="1" lang="zh-CN" altLang="en-US" sz="5399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kumimoji="1" lang="zh-CN" altLang="en-US" sz="5399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kumimoji="1" lang="zh-CN" altLang="en-US" sz="4799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6326" y="12833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1F1F1F"/>
                </a:solidFill>
              </a:rPr>
              <a:t>介绍主题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504302" y="1413851"/>
            <a:ext cx="0" cy="356849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13118" y="2456314"/>
            <a:ext cx="2460590" cy="4616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1F1F1F"/>
                </a:solidFill>
              </a:rPr>
              <a:t>阿里云日志拉取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3118" y="3830589"/>
            <a:ext cx="2460590" cy="4616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1F1F1F"/>
                </a:solidFill>
              </a:rPr>
              <a:t>服务器管理代理</a:t>
            </a:r>
          </a:p>
        </p:txBody>
      </p:sp>
      <p:sp>
        <p:nvSpPr>
          <p:cNvPr id="6" name="矩形 5"/>
          <p:cNvSpPr/>
          <p:nvPr/>
        </p:nvSpPr>
        <p:spPr>
          <a:xfrm>
            <a:off x="1013118" y="3089357"/>
            <a:ext cx="27862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F1F1F"/>
                </a:solidFill>
              </a:rPr>
              <a:t>阿里云</a:t>
            </a:r>
            <a:r>
              <a:rPr lang="en-US" altLang="zh-CN" sz="1000" dirty="0">
                <a:solidFill>
                  <a:srgbClr val="1F1F1F"/>
                </a:solidFill>
              </a:rPr>
              <a:t>SLS</a:t>
            </a:r>
            <a:r>
              <a:rPr lang="zh-CN" altLang="en-US" sz="1000" dirty="0">
                <a:solidFill>
                  <a:srgbClr val="1F1F1F"/>
                </a:solidFill>
              </a:rPr>
              <a:t>日志拉取服务，多进程活跃监控</a:t>
            </a:r>
          </a:p>
        </p:txBody>
      </p:sp>
      <p:sp>
        <p:nvSpPr>
          <p:cNvPr id="7" name="矩形 6"/>
          <p:cNvSpPr/>
          <p:nvPr/>
        </p:nvSpPr>
        <p:spPr>
          <a:xfrm>
            <a:off x="1013118" y="4415365"/>
            <a:ext cx="27862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F1F1F"/>
                </a:solidFill>
              </a:rPr>
              <a:t>服务远程监控，控制及管理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71220" y="2456314"/>
            <a:ext cx="2526063" cy="4616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1F1F1F"/>
                </a:solidFill>
              </a:rPr>
              <a:t>实时监控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06072" y="3830589"/>
            <a:ext cx="2716563" cy="4616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1F1F1F"/>
                </a:solidFill>
              </a:rPr>
              <a:t>PHP</a:t>
            </a:r>
            <a:r>
              <a:rPr kumimoji="1" lang="zh-CN" altLang="en-US" b="1" dirty="0" smtClean="0">
                <a:solidFill>
                  <a:srgbClr val="1F1F1F"/>
                </a:solidFill>
              </a:rPr>
              <a:t>标准服务</a:t>
            </a:r>
            <a:r>
              <a:rPr kumimoji="1" lang="zh-CN" altLang="en-US" b="1" dirty="0">
                <a:solidFill>
                  <a:srgbClr val="1F1F1F"/>
                </a:solidFill>
              </a:rPr>
              <a:t>容器</a:t>
            </a:r>
          </a:p>
        </p:txBody>
      </p:sp>
      <p:sp>
        <p:nvSpPr>
          <p:cNvPr id="10" name="矩形 9"/>
          <p:cNvSpPr/>
          <p:nvPr/>
        </p:nvSpPr>
        <p:spPr>
          <a:xfrm>
            <a:off x="5080181" y="3081896"/>
            <a:ext cx="27862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F1F1F"/>
                </a:solidFill>
              </a:rPr>
              <a:t>线上业务运行情况实时监控，实时分析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5128993" y="4415365"/>
            <a:ext cx="27862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err="1">
                <a:solidFill>
                  <a:srgbClr val="1F1F1F"/>
                </a:solidFill>
              </a:rPr>
              <a:t>Websocket</a:t>
            </a:r>
            <a:r>
              <a:rPr lang="zh-CN" altLang="en-US" sz="1000" dirty="0">
                <a:solidFill>
                  <a:srgbClr val="1F1F1F"/>
                </a:solidFill>
              </a:rPr>
              <a:t>、</a:t>
            </a:r>
            <a:r>
              <a:rPr lang="en-US" altLang="zh-CN" sz="1000" dirty="0">
                <a:solidFill>
                  <a:srgbClr val="1F1F1F"/>
                </a:solidFill>
              </a:rPr>
              <a:t>HTTP</a:t>
            </a:r>
            <a:r>
              <a:rPr lang="zh-CN" altLang="en-US" sz="1000" dirty="0">
                <a:solidFill>
                  <a:srgbClr val="1F1F1F"/>
                </a:solidFill>
              </a:rPr>
              <a:t>、</a:t>
            </a:r>
            <a:r>
              <a:rPr lang="en-US" altLang="zh-CN" sz="1000" dirty="0">
                <a:solidFill>
                  <a:srgbClr val="1F1F1F"/>
                </a:solidFill>
              </a:rPr>
              <a:t>TCP</a:t>
            </a:r>
            <a:r>
              <a:rPr lang="zh-CN" altLang="en-US" sz="1000" dirty="0">
                <a:solidFill>
                  <a:srgbClr val="1F1F1F"/>
                </a:solidFill>
              </a:rPr>
              <a:t>统一服务</a:t>
            </a:r>
            <a:r>
              <a:rPr lang="zh-CN" altLang="en-US" sz="1000" dirty="0" smtClean="0">
                <a:solidFill>
                  <a:srgbClr val="1F1F1F"/>
                </a:solidFill>
              </a:rPr>
              <a:t>容器</a:t>
            </a:r>
            <a:endParaRPr lang="en-US" altLang="zh-CN" sz="1000" dirty="0" smtClean="0">
              <a:solidFill>
                <a:srgbClr val="1F1F1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rgbClr val="1F1F1F"/>
                </a:solidFill>
              </a:rPr>
              <a:t>Websocket</a:t>
            </a:r>
            <a:r>
              <a:rPr lang="zh-CN" altLang="en-US" sz="1000" dirty="0" smtClean="0">
                <a:solidFill>
                  <a:srgbClr val="1F1F1F"/>
                </a:solidFill>
              </a:rPr>
              <a:t>集群负载</a:t>
            </a:r>
            <a:r>
              <a:rPr lang="zh-CN" altLang="en-US" sz="1000" dirty="0">
                <a:solidFill>
                  <a:srgbClr val="1F1F1F"/>
                </a:solidFill>
              </a:rPr>
              <a:t>均衡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4439783" y="2649192"/>
            <a:ext cx="0" cy="237469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0365" y="2763686"/>
            <a:ext cx="1049557" cy="104955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199" b="1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sz="5199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4088" y="2763687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95000"/>
                  </a:schemeClr>
                </a:solidFill>
              </a:rPr>
              <a:t>阿里云日志拉取</a:t>
            </a:r>
          </a:p>
        </p:txBody>
      </p:sp>
      <p:sp>
        <p:nvSpPr>
          <p:cNvPr id="5" name="矩形 4"/>
          <p:cNvSpPr/>
          <p:nvPr/>
        </p:nvSpPr>
        <p:spPr>
          <a:xfrm>
            <a:off x="3174087" y="3328559"/>
            <a:ext cx="478106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</a:rPr>
              <a:t>动态多进程管理，子进程心跳监控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78" y="551581"/>
            <a:ext cx="6605395" cy="633991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阿里云日志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抓取 </a:t>
            </a:r>
            <a:r>
              <a:rPr kumimoji="1" lang="mr-IN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SDK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不完善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2" y="1876926"/>
            <a:ext cx="8488019" cy="26339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9548" y="5113421"/>
            <a:ext cx="6734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日志库是多</a:t>
            </a:r>
            <a:r>
              <a:rPr kumimoji="1" lang="en-US" altLang="zh-CN" dirty="0" smtClean="0">
                <a:solidFill>
                  <a:schemeClr val="bg1"/>
                </a:solidFill>
              </a:rPr>
              <a:t>Shards</a:t>
            </a:r>
            <a:r>
              <a:rPr kumimoji="1" lang="zh-CN" altLang="en-US" dirty="0" smtClean="0">
                <a:solidFill>
                  <a:schemeClr val="bg1"/>
                </a:solidFill>
              </a:rPr>
              <a:t> 但是官方只有单进程通讯</a:t>
            </a:r>
            <a:r>
              <a:rPr kumimoji="1" lang="en-US" altLang="zh-CN" dirty="0" smtClean="0">
                <a:solidFill>
                  <a:schemeClr val="bg1"/>
                </a:solidFill>
              </a:rPr>
              <a:t>SDK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SDK</a:t>
            </a:r>
            <a:r>
              <a:rPr kumimoji="1" lang="zh-CN" altLang="en-US" dirty="0" smtClean="0">
                <a:solidFill>
                  <a:schemeClr val="bg1"/>
                </a:solidFill>
              </a:rPr>
              <a:t>底层使用</a:t>
            </a:r>
            <a:r>
              <a:rPr kumimoji="1" lang="en-US" altLang="zh-CN" dirty="0" smtClean="0">
                <a:solidFill>
                  <a:schemeClr val="bg1"/>
                </a:solidFill>
              </a:rPr>
              <a:t>Keep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Alive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节省资源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触发</a:t>
            </a:r>
            <a:r>
              <a:rPr kumimoji="1" lang="en-US" altLang="zh-CN" dirty="0" smtClean="0">
                <a:solidFill>
                  <a:schemeClr val="bg1"/>
                </a:solidFill>
              </a:rPr>
              <a:t>Curl</a:t>
            </a:r>
            <a:r>
              <a:rPr kumimoji="1" lang="zh-CN" altLang="en-US" dirty="0" smtClean="0">
                <a:solidFill>
                  <a:schemeClr val="bg1"/>
                </a:solidFill>
              </a:rPr>
              <a:t>隐含</a:t>
            </a:r>
            <a:r>
              <a:rPr kumimoji="1" lang="en-US" altLang="zh-CN" dirty="0" smtClean="0">
                <a:solidFill>
                  <a:schemeClr val="bg1"/>
                </a:solidFill>
              </a:rPr>
              <a:t>bug</a:t>
            </a:r>
            <a:r>
              <a:rPr kumimoji="1" lang="zh-CN" altLang="en-US" dirty="0" smtClean="0">
                <a:solidFill>
                  <a:schemeClr val="bg1"/>
                </a:solidFill>
              </a:rPr>
              <a:t>导致进程卡死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512" y="1854758"/>
            <a:ext cx="8566484" cy="2915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3078" y="551581"/>
            <a:ext cx="6605395" cy="633991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阿里云日志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抓取 </a:t>
            </a:r>
            <a:r>
              <a:rPr kumimoji="1" lang="mr-IN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整体结构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2" y="1945657"/>
            <a:ext cx="8273352" cy="26624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142" y="5439044"/>
            <a:ext cx="760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多进程并行批量拉取</a:t>
            </a:r>
            <a:r>
              <a:rPr kumimoji="1" lang="en-US" altLang="zh-CN" dirty="0" smtClean="0">
                <a:solidFill>
                  <a:schemeClr val="bg1"/>
                </a:solidFill>
              </a:rPr>
              <a:t>Shard</a:t>
            </a:r>
            <a:r>
              <a:rPr kumimoji="1" lang="zh-CN" altLang="en-US" dirty="0" smtClean="0">
                <a:solidFill>
                  <a:schemeClr val="bg1"/>
                </a:solidFill>
              </a:rPr>
              <a:t>日志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每天</a:t>
            </a:r>
            <a:r>
              <a:rPr kumimoji="1" lang="en-US" altLang="zh-CN" dirty="0" smtClean="0">
                <a:solidFill>
                  <a:schemeClr val="bg1"/>
                </a:solidFill>
              </a:rPr>
              <a:t>500w</a:t>
            </a:r>
            <a:r>
              <a:rPr kumimoji="1" lang="zh-CN" altLang="en-US" dirty="0" smtClean="0">
                <a:solidFill>
                  <a:schemeClr val="bg1"/>
                </a:solidFill>
              </a:rPr>
              <a:t>条日志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2821" y="1467478"/>
            <a:ext cx="8566484" cy="46084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3078" y="551581"/>
            <a:ext cx="6605395" cy="633991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阿里云日志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抓取 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子进程健康检查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3" y="1625412"/>
            <a:ext cx="8178800" cy="4292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9101" y="6233881"/>
            <a:ext cx="641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timestamp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&lt;= time() + 10 second </a:t>
            </a:r>
            <a:r>
              <a:rPr kumimoji="1" lang="zh-CN" altLang="en-US" dirty="0" smtClean="0">
                <a:solidFill>
                  <a:schemeClr val="bg1"/>
                </a:solidFill>
              </a:rPr>
              <a:t>检测卡死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4426" y="3028381"/>
            <a:ext cx="1049557" cy="104955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199" b="1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kumimoji="1" lang="zh-CN" altLang="en-US" sz="5199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8149" y="30283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95000"/>
                  </a:schemeClr>
                </a:solidFill>
              </a:rPr>
              <a:t>实时监控</a:t>
            </a:r>
          </a:p>
        </p:txBody>
      </p:sp>
      <p:sp>
        <p:nvSpPr>
          <p:cNvPr id="5" name="矩形 4"/>
          <p:cNvSpPr/>
          <p:nvPr/>
        </p:nvSpPr>
        <p:spPr>
          <a:xfrm>
            <a:off x="3198148" y="3593254"/>
            <a:ext cx="478106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</a:rPr>
              <a:t>线上业务运行情况实时监控，实时分析</a:t>
            </a:r>
          </a:p>
        </p:txBody>
      </p:sp>
    </p:spTree>
    <p:extLst>
      <p:ext uri="{BB962C8B-B14F-4D97-AF65-F5344CB8AC3E}">
        <p14:creationId xmlns:p14="http://schemas.microsoft.com/office/powerpoint/2010/main" val="3152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78" y="570464"/>
            <a:ext cx="6605395" cy="596225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实时监控 </a:t>
            </a:r>
            <a:r>
              <a:rPr kumimoji="1" lang="mr-IN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统计粒度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9" y="2130691"/>
            <a:ext cx="8040915" cy="14532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1127" y="4632158"/>
            <a:ext cx="648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大型系统</a:t>
            </a:r>
            <a:r>
              <a:rPr kumimoji="1" lang="en-US" altLang="zh-CN" dirty="0" smtClean="0">
                <a:solidFill>
                  <a:schemeClr val="bg1"/>
                </a:solidFill>
              </a:rPr>
              <a:t>QPS</a:t>
            </a:r>
            <a:r>
              <a:rPr kumimoji="1" lang="zh-CN" altLang="en-US" dirty="0" smtClean="0">
                <a:solidFill>
                  <a:schemeClr val="bg1"/>
                </a:solidFill>
              </a:rPr>
              <a:t>计算粒度不可能是按秒的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需要确定最小粒度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常见为</a:t>
            </a:r>
            <a:r>
              <a:rPr kumimoji="1" lang="en-US" altLang="zh-CN" dirty="0" smtClean="0">
                <a:solidFill>
                  <a:schemeClr val="bg1"/>
                </a:solidFill>
              </a:rPr>
              <a:t>30</a:t>
            </a:r>
            <a:r>
              <a:rPr kumimoji="1" lang="zh-CN" altLang="en-US" dirty="0" smtClean="0">
                <a:solidFill>
                  <a:schemeClr val="bg1"/>
                </a:solidFill>
              </a:rPr>
              <a:t>秒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2821" y="1467478"/>
            <a:ext cx="8566484" cy="46084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3078" y="570464"/>
            <a:ext cx="6605395" cy="596225"/>
          </a:xfrm>
          <a:prstGeom prst="rect">
            <a:avLst/>
          </a:prstGeom>
          <a:noFill/>
        </p:spPr>
        <p:txBody>
          <a:bodyPr wrap="square" lIns="91412" tIns="45706" rIns="91412" bIns="45706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实时监控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时间块划分算法</a:t>
            </a:r>
            <a:endParaRPr kumimoji="1"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63" y="2138613"/>
            <a:ext cx="7112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1385</TotalTime>
  <Words>278</Words>
  <Application>Microsoft Macintosh PowerPoint</Application>
  <PresentationFormat>全屏显示(4:3)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Mangal</vt:lpstr>
      <vt:lpstr>Microsoft YaHei</vt:lpstr>
      <vt:lpstr>Segoe UI Light</vt:lpstr>
      <vt:lpstr>宋体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徐长龙</cp:lastModifiedBy>
  <cp:revision>231</cp:revision>
  <dcterms:created xsi:type="dcterms:W3CDTF">2010-04-12T23:12:02Z</dcterms:created>
  <dcterms:modified xsi:type="dcterms:W3CDTF">2017-12-15T11:12:11Z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