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5" r:id="rId6"/>
    <p:sldId id="269" r:id="rId7"/>
    <p:sldId id="262" r:id="rId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/>
    <p:restoredTop sz="94660"/>
  </p:normalViewPr>
  <p:slideViewPr>
    <p:cSldViewPr snapToGrid="0" showGuides="1">
      <p:cViewPr>
        <p:scale>
          <a:sx n="50" d="100"/>
          <a:sy n="50" d="100"/>
        </p:scale>
        <p:origin x="1500" y="510"/>
      </p:cViewPr>
      <p:guideLst>
        <p:guide orient="horz" pos="2160"/>
        <p:guide pos="36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4B570F1-3DC0-4F13-9C83-506CF53D070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7DA9C36-67D2-4B10-A73A-23ACF7B2046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4B570F1-3DC0-4F13-9C83-506CF53D070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7DA9C36-67D2-4B10-A73A-23ACF7B2046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4B570F1-3DC0-4F13-9C83-506CF53D070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7DA9C36-67D2-4B10-A73A-23ACF7B2046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4B570F1-3DC0-4F13-9C83-506CF53D070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7DA9C36-67D2-4B10-A73A-23ACF7B2046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4B570F1-3DC0-4F13-9C83-506CF53D070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7DA9C36-67D2-4B10-A73A-23ACF7B2046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4B570F1-3DC0-4F13-9C83-506CF53D070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7DA9C36-67D2-4B10-A73A-23ACF7B2046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4B570F1-3DC0-4F13-9C83-506CF53D070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7DA9C36-67D2-4B10-A73A-23ACF7B2046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4B570F1-3DC0-4F13-9C83-506CF53D070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7DA9C36-67D2-4B10-A73A-23ACF7B2046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4B570F1-3DC0-4F13-9C83-506CF53D070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7DA9C36-67D2-4B10-A73A-23ACF7B2046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4B570F1-3DC0-4F13-9C83-506CF53D070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7DA9C36-67D2-4B10-A73A-23ACF7B2046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4B570F1-3DC0-4F13-9C83-506CF53D070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7DA9C36-67D2-4B10-A73A-23ACF7B2046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84B570F1-3DC0-4F13-9C83-506CF53D070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67DA9C36-67D2-4B10-A73A-23ACF7B2046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emf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9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50" y="4113213"/>
            <a:ext cx="1255713" cy="23066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0" name="图片 8"/>
          <p:cNvPicPr>
            <a:picLocks noChangeAspect="1"/>
          </p:cNvPicPr>
          <p:nvPr/>
        </p:nvPicPr>
        <p:blipFill>
          <a:blip r:embed="rId2"/>
          <a:srcRect l="10178" t="14687" r="14009" b="8437"/>
          <a:stretch>
            <a:fillRect/>
          </a:stretch>
        </p:blipFill>
        <p:spPr>
          <a:xfrm rot="-5400000">
            <a:off x="2667000" y="-2667000"/>
            <a:ext cx="6858000" cy="1219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3925">
            <a:off x="9694863" y="3295650"/>
            <a:ext cx="2303462" cy="3197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2" name="组合 18"/>
          <p:cNvGrpSpPr/>
          <p:nvPr/>
        </p:nvGrpSpPr>
        <p:grpSpPr>
          <a:xfrm>
            <a:off x="406400" y="4248150"/>
            <a:ext cx="2540000" cy="2354263"/>
            <a:chOff x="516686" y="4824507"/>
            <a:chExt cx="1846772" cy="1712551"/>
          </a:xfrm>
        </p:grpSpPr>
        <p:pic>
          <p:nvPicPr>
            <p:cNvPr id="2053" name="图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274" y="5118744"/>
              <a:ext cx="1652184" cy="141831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4" name="图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686" y="4824507"/>
              <a:ext cx="1652184" cy="1418314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2055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2600" y="5391150"/>
            <a:ext cx="933450" cy="10906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6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6425" y="6084888"/>
            <a:ext cx="568325" cy="309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" name="文本框 3"/>
          <p:cNvSpPr txBox="1"/>
          <p:nvPr/>
        </p:nvSpPr>
        <p:spPr>
          <a:xfrm>
            <a:off x="2050165" y="2346336"/>
            <a:ext cx="8352699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sz="6600" strike="noStrike" spc="225" noProof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PHP</a:t>
            </a:r>
            <a:r>
              <a:rPr lang="zh-CN" altLang="en-US" sz="6600" strike="noStrike" spc="225" noProof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程序员的选择</a:t>
            </a:r>
            <a:endParaRPr lang="zh-CN" altLang="en-US" sz="6600" strike="noStrike" spc="225" noProof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/>
            <a:endParaRPr lang="zh-CN" altLang="en-US" sz="6600" strike="noStrike" spc="225" noProof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/>
            <a:r>
              <a:rPr lang="zh-CN" altLang="en-US" sz="1800" strike="noStrike" spc="225" noProof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谢华亮（</a:t>
            </a:r>
            <a:r>
              <a:rPr lang="en-US" altLang="zh-CN" sz="1800" strike="noStrike" spc="225" noProof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@</a:t>
            </a:r>
            <a:r>
              <a:rPr lang="zh-CN" altLang="en-US" sz="1800" strike="noStrike" spc="225" noProof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黑夜路人</a:t>
            </a:r>
            <a:r>
              <a:rPr lang="en-US" altLang="zh-CN" sz="1800" strike="noStrike" spc="225" noProof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V</a:t>
            </a:r>
            <a:r>
              <a:rPr lang="zh-CN" altLang="en-US" sz="1800" strike="noStrike" spc="225" noProof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）</a:t>
            </a:r>
            <a:endParaRPr lang="zh-CN" altLang="en-US" sz="1800" strike="noStrike" spc="225" noProof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ctr" fontAlgn="auto"/>
            <a:r>
              <a:rPr lang="en-US" altLang="zh-CN" sz="1800" strike="noStrike" spc="225" noProof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2017/12/16</a:t>
            </a:r>
            <a:endParaRPr lang="en-US" altLang="zh-CN" sz="1800" strike="noStrike" spc="225" noProof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3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50" y="4113213"/>
            <a:ext cx="1255713" cy="23066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" name="图片 8"/>
          <p:cNvPicPr>
            <a:picLocks noChangeAspect="1"/>
          </p:cNvPicPr>
          <p:nvPr/>
        </p:nvPicPr>
        <p:blipFill>
          <a:blip r:embed="rId2"/>
          <a:srcRect l="10178" t="14687" r="14009" b="8437"/>
          <a:stretch>
            <a:fillRect/>
          </a:stretch>
        </p:blipFill>
        <p:spPr>
          <a:xfrm rot="-5400000">
            <a:off x="2667000" y="-2667000"/>
            <a:ext cx="6858000" cy="1219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288" y="3362325"/>
            <a:ext cx="2303462" cy="3197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076" name="组合 18"/>
          <p:cNvGrpSpPr/>
          <p:nvPr/>
        </p:nvGrpSpPr>
        <p:grpSpPr>
          <a:xfrm>
            <a:off x="406400" y="4248150"/>
            <a:ext cx="2540000" cy="2354263"/>
            <a:chOff x="516686" y="4824507"/>
            <a:chExt cx="1846772" cy="1712551"/>
          </a:xfrm>
        </p:grpSpPr>
        <p:pic>
          <p:nvPicPr>
            <p:cNvPr id="3077" name="图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274" y="5118744"/>
              <a:ext cx="1652184" cy="141831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078" name="图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686" y="4824507"/>
              <a:ext cx="1652184" cy="1418314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3079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2600" y="5391150"/>
            <a:ext cx="933450" cy="10906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0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6425" y="6084888"/>
            <a:ext cx="568325" cy="3095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081" name="组合 22"/>
          <p:cNvGrpSpPr/>
          <p:nvPr/>
        </p:nvGrpSpPr>
        <p:grpSpPr>
          <a:xfrm>
            <a:off x="674688" y="849313"/>
            <a:ext cx="9767887" cy="3919537"/>
            <a:chOff x="1763501" y="1328756"/>
            <a:chExt cx="7996628" cy="3919400"/>
          </a:xfrm>
        </p:grpSpPr>
        <p:grpSp>
          <p:nvGrpSpPr>
            <p:cNvPr id="3082" name="组合 23"/>
            <p:cNvGrpSpPr/>
            <p:nvPr/>
          </p:nvGrpSpPr>
          <p:grpSpPr>
            <a:xfrm>
              <a:off x="4264883" y="1328756"/>
              <a:ext cx="5495246" cy="3919400"/>
              <a:chOff x="3759465" y="2039956"/>
              <a:chExt cx="5495246" cy="3919400"/>
            </a:xfrm>
          </p:grpSpPr>
          <p:grpSp>
            <p:nvGrpSpPr>
              <p:cNvPr id="3083" name="组合 26"/>
              <p:cNvGrpSpPr/>
              <p:nvPr/>
            </p:nvGrpSpPr>
            <p:grpSpPr>
              <a:xfrm>
                <a:off x="3759465" y="2039956"/>
                <a:ext cx="5495246" cy="768350"/>
                <a:chOff x="3759465" y="2039956"/>
                <a:chExt cx="5495246" cy="768350"/>
              </a:xfrm>
            </p:grpSpPr>
            <p:sp>
              <p:nvSpPr>
                <p:cNvPr id="3084" name="文本框 1"/>
                <p:cNvSpPr txBox="1"/>
                <p:nvPr/>
              </p:nvSpPr>
              <p:spPr>
                <a:xfrm>
                  <a:off x="3759465" y="2073776"/>
                  <a:ext cx="740306" cy="5835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 defTabSz="685800">
                    <a:buNone/>
                  </a:pPr>
                  <a:r>
                    <a:rPr lang="en-US" altLang="zh-CN" sz="3200" b="1" baseline="0" dirty="0">
                      <a:solidFill>
                        <a:schemeClr val="bg1"/>
                      </a:solidFill>
                      <a:latin typeface="微软雅黑 Light" panose="020B0502040204020203" charset="-122"/>
                      <a:ea typeface="微软雅黑 Light" panose="020B0502040204020203" charset="-122"/>
                    </a:rPr>
                    <a:t>01 </a:t>
                  </a:r>
                  <a:endParaRPr lang="en-US" altLang="zh-CN" sz="3200" b="1" baseline="0" dirty="0">
                    <a:solidFill>
                      <a:schemeClr val="bg1"/>
                    </a:solidFill>
                    <a:latin typeface="微软雅黑 Light" panose="020B0502040204020203" charset="-122"/>
                    <a:ea typeface="微软雅黑 Light" panose="020B0502040204020203" charset="-122"/>
                  </a:endParaRPr>
                </a:p>
              </p:txBody>
            </p:sp>
            <p:sp>
              <p:nvSpPr>
                <p:cNvPr id="3085" name="文本框 3"/>
                <p:cNvSpPr txBox="1"/>
                <p:nvPr/>
              </p:nvSpPr>
              <p:spPr>
                <a:xfrm>
                  <a:off x="4653185" y="2039956"/>
                  <a:ext cx="4601526" cy="7683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p>
                  <a:pPr defTabSz="685800">
                    <a:buNone/>
                  </a:pPr>
                  <a:r>
                    <a:rPr lang="zh-CN" altLang="en-US" sz="4400" b="1" baseline="0" dirty="0">
                      <a:solidFill>
                        <a:schemeClr val="bg1"/>
                      </a:solidFill>
                      <a:latin typeface="微软雅黑 Light" panose="020B0502040204020203" charset="-122"/>
                      <a:ea typeface="微软雅黑 Light" panose="020B0502040204020203" charset="-122"/>
                    </a:rPr>
                    <a:t>选择什么样的技术</a:t>
                  </a:r>
                  <a:endParaRPr lang="zh-CN" altLang="en-US" sz="4400" b="1" baseline="0" dirty="0">
                    <a:solidFill>
                      <a:schemeClr val="bg1"/>
                    </a:solidFill>
                    <a:latin typeface="微软雅黑 Light" panose="020B0502040204020203" charset="-122"/>
                    <a:ea typeface="微软雅黑 Light" panose="020B0502040204020203" charset="-122"/>
                  </a:endParaRPr>
                </a:p>
              </p:txBody>
            </p:sp>
          </p:grpSp>
          <p:grpSp>
            <p:nvGrpSpPr>
              <p:cNvPr id="3086" name="组合 27"/>
              <p:cNvGrpSpPr/>
              <p:nvPr/>
            </p:nvGrpSpPr>
            <p:grpSpPr>
              <a:xfrm>
                <a:off x="3759465" y="3044279"/>
                <a:ext cx="5495246" cy="768350"/>
                <a:chOff x="3759465" y="2039956"/>
                <a:chExt cx="5495246" cy="768350"/>
              </a:xfrm>
            </p:grpSpPr>
            <p:sp>
              <p:nvSpPr>
                <p:cNvPr id="3087" name="文本框 1"/>
                <p:cNvSpPr txBox="1"/>
                <p:nvPr/>
              </p:nvSpPr>
              <p:spPr>
                <a:xfrm>
                  <a:off x="3759465" y="2073776"/>
                  <a:ext cx="740306" cy="5835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 defTabSz="685800">
                    <a:buNone/>
                  </a:pPr>
                  <a:r>
                    <a:rPr lang="en-US" altLang="zh-CN" sz="3200" b="1" baseline="0" dirty="0">
                      <a:solidFill>
                        <a:schemeClr val="bg1"/>
                      </a:solidFill>
                      <a:latin typeface="微软雅黑 Light" panose="020B0502040204020203" charset="-122"/>
                      <a:ea typeface="微软雅黑 Light" panose="020B0502040204020203" charset="-122"/>
                    </a:rPr>
                    <a:t>02 </a:t>
                  </a:r>
                  <a:endParaRPr lang="en-US" altLang="zh-CN" sz="3200" b="1" baseline="0" dirty="0">
                    <a:solidFill>
                      <a:schemeClr val="bg1"/>
                    </a:solidFill>
                    <a:latin typeface="微软雅黑 Light" panose="020B0502040204020203" charset="-122"/>
                    <a:ea typeface="微软雅黑 Light" panose="020B0502040204020203" charset="-122"/>
                  </a:endParaRPr>
                </a:p>
              </p:txBody>
            </p:sp>
            <p:sp>
              <p:nvSpPr>
                <p:cNvPr id="3088" name="文本框 3"/>
                <p:cNvSpPr txBox="1"/>
                <p:nvPr/>
              </p:nvSpPr>
              <p:spPr>
                <a:xfrm>
                  <a:off x="4653185" y="2039956"/>
                  <a:ext cx="4601526" cy="7683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p>
                  <a:pPr defTabSz="685800">
                    <a:buNone/>
                  </a:pPr>
                  <a:r>
                    <a:rPr lang="zh-CN" altLang="en-US" sz="4400" b="1" baseline="0" dirty="0">
                      <a:solidFill>
                        <a:schemeClr val="bg1"/>
                      </a:solidFill>
                      <a:latin typeface="微软雅黑 Light" panose="020B0502040204020203" charset="-122"/>
                      <a:ea typeface="微软雅黑 Light" panose="020B0502040204020203" charset="-122"/>
                    </a:rPr>
                    <a:t>选择什么样的方向</a:t>
                  </a:r>
                  <a:endParaRPr lang="zh-CN" altLang="en-US" sz="4400" b="1" baseline="0" dirty="0">
                    <a:solidFill>
                      <a:schemeClr val="bg1"/>
                    </a:solidFill>
                    <a:latin typeface="微软雅黑 Light" panose="020B0502040204020203" charset="-122"/>
                    <a:ea typeface="微软雅黑 Light" panose="020B0502040204020203" charset="-122"/>
                  </a:endParaRPr>
                </a:p>
              </p:txBody>
            </p:sp>
          </p:grpSp>
          <p:grpSp>
            <p:nvGrpSpPr>
              <p:cNvPr id="3089" name="组合 28"/>
              <p:cNvGrpSpPr/>
              <p:nvPr/>
            </p:nvGrpSpPr>
            <p:grpSpPr>
              <a:xfrm>
                <a:off x="3759465" y="4139680"/>
                <a:ext cx="5495246" cy="768350"/>
                <a:chOff x="3759465" y="2039956"/>
                <a:chExt cx="5495246" cy="768350"/>
              </a:xfrm>
            </p:grpSpPr>
            <p:sp>
              <p:nvSpPr>
                <p:cNvPr id="3090" name="文本框 1"/>
                <p:cNvSpPr txBox="1"/>
                <p:nvPr/>
              </p:nvSpPr>
              <p:spPr>
                <a:xfrm>
                  <a:off x="3759465" y="2073776"/>
                  <a:ext cx="740306" cy="5835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 defTabSz="685800">
                    <a:buNone/>
                  </a:pPr>
                  <a:r>
                    <a:rPr lang="en-US" altLang="zh-CN" sz="3200" b="1" baseline="0" dirty="0">
                      <a:solidFill>
                        <a:schemeClr val="bg1"/>
                      </a:solidFill>
                      <a:latin typeface="微软雅黑 Light" panose="020B0502040204020203" charset="-122"/>
                      <a:ea typeface="微软雅黑 Light" panose="020B0502040204020203" charset="-122"/>
                    </a:rPr>
                    <a:t>03 </a:t>
                  </a:r>
                  <a:endParaRPr lang="en-US" altLang="zh-CN" sz="3200" b="1" baseline="0" dirty="0">
                    <a:solidFill>
                      <a:schemeClr val="bg1"/>
                    </a:solidFill>
                    <a:latin typeface="微软雅黑 Light" panose="020B0502040204020203" charset="-122"/>
                    <a:ea typeface="微软雅黑 Light" panose="020B0502040204020203" charset="-122"/>
                  </a:endParaRPr>
                </a:p>
              </p:txBody>
            </p:sp>
            <p:sp>
              <p:nvSpPr>
                <p:cNvPr id="3091" name="文本框 3"/>
                <p:cNvSpPr txBox="1"/>
                <p:nvPr/>
              </p:nvSpPr>
              <p:spPr>
                <a:xfrm>
                  <a:off x="4653185" y="2039956"/>
                  <a:ext cx="4601526" cy="7683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p>
                  <a:pPr defTabSz="685800">
                    <a:buNone/>
                  </a:pPr>
                  <a:r>
                    <a:rPr lang="zh-CN" altLang="en-US" sz="4400" b="1" baseline="0" dirty="0">
                      <a:solidFill>
                        <a:schemeClr val="bg1"/>
                      </a:solidFill>
                      <a:latin typeface="微软雅黑 Light" panose="020B0502040204020203" charset="-122"/>
                      <a:ea typeface="微软雅黑 Light" panose="020B0502040204020203" charset="-122"/>
                    </a:rPr>
                    <a:t>选择什么样的生活</a:t>
                  </a:r>
                  <a:endParaRPr lang="zh-CN" altLang="en-US" sz="4400" b="1" baseline="0" dirty="0">
                    <a:solidFill>
                      <a:schemeClr val="bg1"/>
                    </a:solidFill>
                    <a:latin typeface="微软雅黑 Light" panose="020B0502040204020203" charset="-122"/>
                    <a:ea typeface="微软雅黑 Light" panose="020B0502040204020203" charset="-122"/>
                  </a:endParaRPr>
                </a:p>
              </p:txBody>
            </p:sp>
          </p:grpSp>
          <p:grpSp>
            <p:nvGrpSpPr>
              <p:cNvPr id="3092" name="组合 29"/>
              <p:cNvGrpSpPr/>
              <p:nvPr/>
            </p:nvGrpSpPr>
            <p:grpSpPr>
              <a:xfrm>
                <a:off x="3759465" y="5191006"/>
                <a:ext cx="5495246" cy="768350"/>
                <a:chOff x="3759465" y="2039956"/>
                <a:chExt cx="5495246" cy="768350"/>
              </a:xfrm>
            </p:grpSpPr>
            <p:sp>
              <p:nvSpPr>
                <p:cNvPr id="3093" name="文本框 1"/>
                <p:cNvSpPr txBox="1"/>
                <p:nvPr/>
              </p:nvSpPr>
              <p:spPr>
                <a:xfrm>
                  <a:off x="3759465" y="2073776"/>
                  <a:ext cx="740306" cy="5835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 defTabSz="685800">
                    <a:buNone/>
                  </a:pPr>
                  <a:r>
                    <a:rPr lang="en-US" altLang="zh-CN" sz="3200" b="1" baseline="0" dirty="0">
                      <a:solidFill>
                        <a:schemeClr val="bg1"/>
                      </a:solidFill>
                      <a:latin typeface="微软雅黑 Light" panose="020B0502040204020203" charset="-122"/>
                      <a:ea typeface="微软雅黑 Light" panose="020B0502040204020203" charset="-122"/>
                    </a:rPr>
                    <a:t>04 </a:t>
                  </a:r>
                  <a:endParaRPr lang="en-US" altLang="zh-CN" sz="3200" b="1" baseline="0" dirty="0">
                    <a:solidFill>
                      <a:schemeClr val="bg1"/>
                    </a:solidFill>
                    <a:latin typeface="微软雅黑 Light" panose="020B0502040204020203" charset="-122"/>
                    <a:ea typeface="微软雅黑 Light" panose="020B0502040204020203" charset="-122"/>
                  </a:endParaRPr>
                </a:p>
              </p:txBody>
            </p:sp>
            <p:sp>
              <p:nvSpPr>
                <p:cNvPr id="3094" name="文本框 3"/>
                <p:cNvSpPr txBox="1"/>
                <p:nvPr/>
              </p:nvSpPr>
              <p:spPr>
                <a:xfrm>
                  <a:off x="4653185" y="2039956"/>
                  <a:ext cx="4601526" cy="7683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p>
                  <a:pPr defTabSz="685800">
                    <a:buNone/>
                  </a:pPr>
                  <a:r>
                    <a:rPr lang="en-US" altLang="zh-CN" sz="4400" b="1" baseline="0" dirty="0">
                      <a:solidFill>
                        <a:schemeClr val="bg1"/>
                      </a:solidFill>
                      <a:latin typeface="微软雅黑 Light" panose="020B0502040204020203" charset="-122"/>
                      <a:ea typeface="微软雅黑 Light" panose="020B0502040204020203" charset="-122"/>
                    </a:rPr>
                    <a:t>Q&amp;A</a:t>
                  </a:r>
                  <a:endParaRPr lang="en-US" altLang="zh-CN" sz="4400" b="1" baseline="0" dirty="0">
                    <a:solidFill>
                      <a:schemeClr val="bg1"/>
                    </a:solidFill>
                    <a:latin typeface="微软雅黑 Light" panose="020B0502040204020203" charset="-122"/>
                    <a:ea typeface="微软雅黑 Light" panose="020B0502040204020203" charset="-122"/>
                  </a:endParaRPr>
                </a:p>
              </p:txBody>
            </p:sp>
          </p:grpSp>
        </p:grpSp>
        <p:sp>
          <p:nvSpPr>
            <p:cNvPr id="3095" name="文本框 11"/>
            <p:cNvSpPr txBox="1"/>
            <p:nvPr/>
          </p:nvSpPr>
          <p:spPr>
            <a:xfrm>
              <a:off x="1791266" y="2520997"/>
              <a:ext cx="1576072" cy="9220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defTabSz="685800">
                <a:buNone/>
              </a:pPr>
              <a:r>
                <a:rPr lang="zh-CN" altLang="en-US" sz="5400" baseline="0" dirty="0">
                  <a:solidFill>
                    <a:schemeClr val="bg1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目录</a:t>
              </a:r>
              <a:endParaRPr lang="zh-CN" altLang="en-US" sz="5400" baseline="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sp>
          <p:nvSpPr>
            <p:cNvPr id="3096" name="文本框 38"/>
            <p:cNvSpPr txBox="1"/>
            <p:nvPr/>
          </p:nvSpPr>
          <p:spPr>
            <a:xfrm>
              <a:off x="1763501" y="3264236"/>
              <a:ext cx="2212276" cy="6451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defTabSz="685800">
                <a:buNone/>
              </a:pPr>
              <a:r>
                <a:rPr lang="en-US" altLang="zh-CN" sz="3600" baseline="0" dirty="0">
                  <a:solidFill>
                    <a:schemeClr val="bg1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CONTENTS</a:t>
              </a:r>
              <a:endParaRPr lang="en-US" altLang="zh-CN" sz="3600" baseline="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8"/>
          <p:cNvPicPr>
            <a:picLocks noChangeAspect="1"/>
          </p:cNvPicPr>
          <p:nvPr/>
        </p:nvPicPr>
        <p:blipFill>
          <a:blip r:embed="rId1"/>
          <a:srcRect l="10178" t="14687" r="14009" b="8437"/>
          <a:stretch>
            <a:fillRect/>
          </a:stretch>
        </p:blipFill>
        <p:spPr>
          <a:xfrm rot="-5400000">
            <a:off x="2667000" y="-2667000"/>
            <a:ext cx="6858000" cy="1219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文本框 16"/>
          <p:cNvSpPr txBox="1"/>
          <p:nvPr/>
        </p:nvSpPr>
        <p:spPr>
          <a:xfrm>
            <a:off x="3187700" y="339725"/>
            <a:ext cx="5430838" cy="708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5800">
              <a:buNone/>
            </a:pPr>
            <a:r>
              <a:rPr lang="zh-CN" altLang="en-US" sz="40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选择什么样的技术？</a:t>
            </a:r>
            <a:endParaRPr lang="zh-CN" altLang="en-US" sz="40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013811">
            <a:off x="4376738" y="2279650"/>
            <a:ext cx="2717800" cy="32242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24" name="组合 4"/>
          <p:cNvGrpSpPr/>
          <p:nvPr/>
        </p:nvGrpSpPr>
        <p:grpSpPr>
          <a:xfrm>
            <a:off x="703263" y="1954213"/>
            <a:ext cx="10520362" cy="3465512"/>
            <a:chOff x="1688447" y="2863006"/>
            <a:chExt cx="8159731" cy="2183957"/>
          </a:xfrm>
        </p:grpSpPr>
        <p:pic>
          <p:nvPicPr>
            <p:cNvPr id="5125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055805">
              <a:off x="3967689" y="2981633"/>
              <a:ext cx="506250" cy="5737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126" name="图片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055805">
              <a:off x="3967690" y="4261345"/>
              <a:ext cx="506250" cy="5737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27" name="Text Placeholder 32"/>
            <p:cNvSpPr txBox="1"/>
            <p:nvPr/>
          </p:nvSpPr>
          <p:spPr>
            <a:xfrm>
              <a:off x="1688939" y="2863006"/>
              <a:ext cx="2305743" cy="7487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>
                <a:spcBef>
                  <a:spcPts val="750"/>
                </a:spcBef>
                <a:buFont typeface="Arial" panose="020B0604020202020204" pitchFamily="34" charset="0"/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多个选择里面选择更难得这个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 C/C++ &gt; 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 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8" name="Text Placeholder 32"/>
            <p:cNvSpPr txBox="1"/>
            <p:nvPr/>
          </p:nvSpPr>
          <p:spPr>
            <a:xfrm>
              <a:off x="1688447" y="4298106"/>
              <a:ext cx="1927412" cy="74885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>
                <a:spcBef>
                  <a:spcPts val="750"/>
                </a:spcBef>
                <a:buFont typeface="Arial" panose="020B0604020202020204" pitchFamily="34" charset="0"/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先深后广：深入某个专项技术后更容易学习别的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知识广度也很重要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129" name="图片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-4055805" flipH="1">
              <a:off x="7240002" y="2950559"/>
              <a:ext cx="506250" cy="5737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130" name="图片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-4055805" flipH="1">
              <a:off x="7240003" y="4261345"/>
              <a:ext cx="506250" cy="5737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31" name="Text Placeholder 32"/>
            <p:cNvSpPr txBox="1"/>
            <p:nvPr/>
          </p:nvSpPr>
          <p:spPr>
            <a:xfrm>
              <a:off x="7920766" y="4298106"/>
              <a:ext cx="1927412" cy="74885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>
                <a:spcBef>
                  <a:spcPts val="750"/>
                </a:spcBef>
                <a:buFont typeface="Arial" panose="020B0604020202020204" pitchFamily="34" charset="0"/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有自己竞争力的核心技术能力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32" name="Text Placeholder 32"/>
          <p:cNvSpPr txBox="1"/>
          <p:nvPr/>
        </p:nvSpPr>
        <p:spPr>
          <a:xfrm>
            <a:off x="8793163" y="1873250"/>
            <a:ext cx="2486025" cy="1187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/>
          <a:p>
            <a:pPr>
              <a:spcBef>
                <a:spcPts val="750"/>
              </a:spcBef>
              <a:buFont typeface="Arial" panose="020B0604020202020204" pitchFamily="34" charset="0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对新技术要有敏锐度和前瞻性；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云计算，大数据，区块链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750"/>
              </a:spcBef>
              <a:buFont typeface="Arial" panose="020B0604020202020204" pitchFamily="34" charset="0"/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750"/>
              </a:spcBef>
              <a:buFont typeface="Arial" panose="020B0604020202020204" pitchFamily="34" charset="0"/>
            </a:pP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8"/>
          <p:cNvPicPr>
            <a:picLocks noChangeAspect="1"/>
          </p:cNvPicPr>
          <p:nvPr/>
        </p:nvPicPr>
        <p:blipFill>
          <a:blip r:embed="rId1"/>
          <a:srcRect l="10178" t="14687" r="14009" b="8437"/>
          <a:stretch>
            <a:fillRect/>
          </a:stretch>
        </p:blipFill>
        <p:spPr>
          <a:xfrm rot="-5400000">
            <a:off x="2667000" y="-2667000"/>
            <a:ext cx="6858000" cy="1219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2" name="文本框 16"/>
          <p:cNvSpPr txBox="1"/>
          <p:nvPr/>
        </p:nvSpPr>
        <p:spPr>
          <a:xfrm>
            <a:off x="4089400" y="341313"/>
            <a:ext cx="40132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5800">
              <a:buNone/>
            </a:pPr>
            <a:r>
              <a:rPr lang="zh-CN" altLang="en-US" sz="36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选择什么样的发展？</a:t>
            </a:r>
            <a:endParaRPr lang="zh-CN" altLang="en-US" sz="36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43" name="组合 3"/>
          <p:cNvGrpSpPr/>
          <p:nvPr/>
        </p:nvGrpSpPr>
        <p:grpSpPr>
          <a:xfrm>
            <a:off x="748030" y="1245235"/>
            <a:ext cx="10695305" cy="4926330"/>
            <a:chOff x="1308243" y="2481565"/>
            <a:chExt cx="6674030" cy="3417960"/>
          </a:xfrm>
        </p:grpSpPr>
        <p:pic>
          <p:nvPicPr>
            <p:cNvPr id="10244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8243" y="2481565"/>
              <a:ext cx="1676114" cy="341796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245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-4055805" flipH="1">
              <a:off x="3626981" y="3001220"/>
              <a:ext cx="506250" cy="5737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246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-4055805" flipH="1">
              <a:off x="3626982" y="3757245"/>
              <a:ext cx="506250" cy="5737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247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-4055805" flipH="1">
              <a:off x="3626983" y="4513270"/>
              <a:ext cx="506250" cy="5737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248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-4055805" flipH="1">
              <a:off x="3626984" y="5269295"/>
              <a:ext cx="506250" cy="5737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49" name="Text Placeholder 32"/>
            <p:cNvSpPr txBox="1"/>
            <p:nvPr/>
          </p:nvSpPr>
          <p:spPr>
            <a:xfrm>
              <a:off x="4292601" y="2944668"/>
              <a:ext cx="3689672" cy="4760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l">
                <a:spcBef>
                  <a:spcPts val="75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岁危机？中年危机？中年程序员都去哪里了？（中兴跳楼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42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岁研发经理 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etc.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" name="Text Placeholder 32"/>
            <p:cNvSpPr txBox="1"/>
            <p:nvPr/>
          </p:nvSpPr>
          <p:spPr>
            <a:xfrm>
              <a:off x="4292601" y="3641005"/>
              <a:ext cx="3689672" cy="4760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l">
                <a:spcBef>
                  <a:spcPts val="750"/>
                </a:spcBef>
                <a:buFont typeface="Arial" panose="020B0604020202020204" pitchFamily="34" charset="0"/>
              </a:pPr>
              <a:r>
                <a:rPr 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做技术还是做管理？要不要转行？ 创业还是上班？</a:t>
              </a:r>
              <a:endPara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1" name="Text Placeholder 32"/>
            <p:cNvSpPr txBox="1"/>
            <p:nvPr/>
          </p:nvSpPr>
          <p:spPr>
            <a:xfrm>
              <a:off x="4292601" y="4377009"/>
              <a:ext cx="3689672" cy="4760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l">
                <a:spcBef>
                  <a:spcPts val="750"/>
                </a:spcBef>
                <a:buFont typeface="Arial" panose="020B0604020202020204" pitchFamily="34" charset="0"/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年轻时候拼技能，年长时候拼资源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2" name="Text Placeholder 32"/>
            <p:cNvSpPr txBox="1"/>
            <p:nvPr/>
          </p:nvSpPr>
          <p:spPr>
            <a:xfrm>
              <a:off x="4292601" y="5145138"/>
              <a:ext cx="3689672" cy="4760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l">
                <a:spcBef>
                  <a:spcPts val="750"/>
                </a:spcBef>
                <a:buFont typeface="Arial" panose="020B0604020202020204" pitchFamily="34" charset="0"/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职业发展未雨绸缪，提前考虑规划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8"/>
          <p:cNvPicPr>
            <a:picLocks noChangeAspect="1"/>
          </p:cNvPicPr>
          <p:nvPr/>
        </p:nvPicPr>
        <p:blipFill>
          <a:blip r:embed="rId1"/>
          <a:srcRect l="10178" t="14687" r="14009" b="8437"/>
          <a:stretch>
            <a:fillRect/>
          </a:stretch>
        </p:blipFill>
        <p:spPr>
          <a:xfrm rot="-5400000">
            <a:off x="2667000" y="-2667000"/>
            <a:ext cx="6858000" cy="1219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6" name="文本框 16"/>
          <p:cNvSpPr txBox="1"/>
          <p:nvPr/>
        </p:nvSpPr>
        <p:spPr>
          <a:xfrm>
            <a:off x="4089400" y="341313"/>
            <a:ext cx="40132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5800">
              <a:buNone/>
            </a:pPr>
            <a:r>
              <a:rPr lang="zh-CN" altLang="en-US" sz="36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选择什么样的生活？</a:t>
            </a:r>
            <a:endParaRPr lang="zh-CN" altLang="en-US" sz="36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7" name="组合 2"/>
          <p:cNvGrpSpPr/>
          <p:nvPr/>
        </p:nvGrpSpPr>
        <p:grpSpPr>
          <a:xfrm>
            <a:off x="539750" y="1321435"/>
            <a:ext cx="11159490" cy="4779010"/>
            <a:chOff x="2102315" y="2680143"/>
            <a:chExt cx="7784170" cy="3187477"/>
          </a:xfrm>
        </p:grpSpPr>
        <p:pic>
          <p:nvPicPr>
            <p:cNvPr id="11268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9727" y="2755900"/>
              <a:ext cx="3853146" cy="28702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69" name="Text Placeholder 32"/>
            <p:cNvSpPr txBox="1"/>
            <p:nvPr/>
          </p:nvSpPr>
          <p:spPr>
            <a:xfrm>
              <a:off x="2102315" y="2680143"/>
              <a:ext cx="1927412" cy="74885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l">
                <a:spcBef>
                  <a:spcPts val="750"/>
                </a:spcBef>
                <a:buFont typeface="Arial" panose="020B0604020202020204" pitchFamily="34" charset="0"/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早点犯错比晚犯错更好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spcBef>
                  <a:spcPts val="750"/>
                </a:spcBef>
                <a:buFont typeface="Arial" panose="020B0604020202020204" pitchFamily="34" charset="0"/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人生要踩的坑一个人都不能少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0" name="Text Placeholder 32"/>
            <p:cNvSpPr txBox="1"/>
            <p:nvPr/>
          </p:nvSpPr>
          <p:spPr>
            <a:xfrm>
              <a:off x="2102315" y="5118763"/>
              <a:ext cx="1927412" cy="74885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l">
                <a:spcBef>
                  <a:spcPts val="750"/>
                </a:spcBef>
                <a:buFont typeface="Arial" panose="020B0604020202020204" pitchFamily="34" charset="0"/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朝着太阳的方向走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b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除了个人努力，更多要关注历史进程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1" name="Text Placeholder 32"/>
            <p:cNvSpPr txBox="1"/>
            <p:nvPr/>
          </p:nvSpPr>
          <p:spPr>
            <a:xfrm>
              <a:off x="7959073" y="3816571"/>
              <a:ext cx="1927412" cy="74885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l">
                <a:spcBef>
                  <a:spcPts val="750"/>
                </a:spcBef>
                <a:buFont typeface="Arial" panose="020B0604020202020204" pitchFamily="34" charset="0"/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更谁在一起生活，在哪个地方生活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2" name="Text Placeholder 32"/>
            <p:cNvSpPr txBox="1"/>
            <p:nvPr/>
          </p:nvSpPr>
          <p:spPr>
            <a:xfrm>
              <a:off x="7959073" y="5050938"/>
              <a:ext cx="1927412" cy="74885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l">
                <a:spcBef>
                  <a:spcPts val="750"/>
                </a:spcBef>
                <a:buFont typeface="Arial" panose="020B0604020202020204" pitchFamily="34" charset="0"/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用社会人思维思考生活和工作；不只是互联网或技术思维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spcBef>
                  <a:spcPts val="750"/>
                </a:spcBef>
                <a:buFont typeface="Arial" panose="020B0604020202020204" pitchFamily="34" charset="0"/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多存钱，多买房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1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50" y="4113213"/>
            <a:ext cx="1255713" cy="23066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2" name="图片 8"/>
          <p:cNvPicPr>
            <a:picLocks noChangeAspect="1"/>
          </p:cNvPicPr>
          <p:nvPr/>
        </p:nvPicPr>
        <p:blipFill>
          <a:blip r:embed="rId2"/>
          <a:srcRect l="10178" t="14687" r="14009" b="8437"/>
          <a:stretch>
            <a:fillRect/>
          </a:stretch>
        </p:blipFill>
        <p:spPr>
          <a:xfrm rot="-5400000">
            <a:off x="2667000" y="-2667000"/>
            <a:ext cx="6858000" cy="1219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3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288" y="3362325"/>
            <a:ext cx="2303462" cy="3197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484" name="组合 18"/>
          <p:cNvGrpSpPr/>
          <p:nvPr/>
        </p:nvGrpSpPr>
        <p:grpSpPr>
          <a:xfrm>
            <a:off x="406400" y="4248150"/>
            <a:ext cx="2540000" cy="2354263"/>
            <a:chOff x="516686" y="4824507"/>
            <a:chExt cx="1846772" cy="1712551"/>
          </a:xfrm>
        </p:grpSpPr>
        <p:pic>
          <p:nvPicPr>
            <p:cNvPr id="20485" name="图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274" y="5118744"/>
              <a:ext cx="1652184" cy="141831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486" name="图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686" y="4824507"/>
              <a:ext cx="1652184" cy="1418314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20487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2600" y="5391150"/>
            <a:ext cx="933450" cy="10906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8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6425" y="6084888"/>
            <a:ext cx="568325" cy="309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208"/>
          <p:cNvSpPr txBox="1">
            <a:spLocks noChangeArrowheads="1"/>
          </p:cNvSpPr>
          <p:nvPr/>
        </p:nvSpPr>
        <p:spPr bwMode="auto">
          <a:xfrm>
            <a:off x="2448560" y="476885"/>
            <a:ext cx="79756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itchFamily="34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itchFamily="34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itchFamily="34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itchFamily="34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itchFamily="34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itchFamily="34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itchFamily="34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itchFamily="34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itchFamily="34" charset="0"/>
                <a:ea typeface="华康少女文字W5(P)" pitchFamily="82" charset="-122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 w="12700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我的公众号</a:t>
            </a:r>
            <a:endParaRPr kumimoji="0" lang="zh-CN" altLang="en-US" sz="3600" b="0" i="0" u="none" strike="noStrike" kern="1200" cap="none" spc="0" normalizeH="0" baseline="0" noProof="0" dirty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0710" y="1467485"/>
            <a:ext cx="4050665" cy="40506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WPS 演示</Application>
  <PresentationFormat>宽屏</PresentationFormat>
  <Paragraphs>61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微软雅黑 Light</vt:lpstr>
      <vt:lpstr>Lao UI</vt:lpstr>
      <vt:lpstr>华康少女文字W5(P)</vt:lpstr>
      <vt:lpstr>Arial Unicode MS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heiyeluren</cp:lastModifiedBy>
  <cp:revision>57</cp:revision>
  <dcterms:created xsi:type="dcterms:W3CDTF">2017-11-30T03:23:00Z</dcterms:created>
  <dcterms:modified xsi:type="dcterms:W3CDTF">2017-12-16T08:36:04Z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