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5" r:id="rId5"/>
    <p:sldId id="264" r:id="rId6"/>
    <p:sldId id="258" r:id="rId7"/>
    <p:sldId id="267" r:id="rId8"/>
    <p:sldId id="266" r:id="rId9"/>
    <p:sldId id="268" r:id="rId10"/>
    <p:sldId id="259" r:id="rId11"/>
    <p:sldId id="270" r:id="rId12"/>
    <p:sldId id="269" r:id="rId13"/>
    <p:sldId id="271" r:id="rId14"/>
    <p:sldId id="260" r:id="rId15"/>
    <p:sldId id="272" r:id="rId16"/>
    <p:sldId id="261" r:id="rId17"/>
    <p:sldId id="273" r:id="rId18"/>
    <p:sldId id="26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28FC7-B39B-DE42-BC32-46BA017EB1F1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A7FC5-4361-FE4D-8220-6E2AC2AF3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8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r>
              <a:rPr kumimoji="1" lang="zh-CN" altLang="en-US" dirty="0" smtClean="0"/>
              <a:t> 杂谈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徐长龙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21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9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个人整理的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的分类及特征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增删改查 数据接口：调用频繁，粒度太小，吞吐大，权限过高，需要鉴权，支持事务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用户动作 业务接口：粒度较大，限速，吞吐小，失败重试要去重，支持事务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通用公共服务 接口：调用频繁，限速，粒度小，吞吐大，需要鉴权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对外用户服务接口：身份鉴定，限速，权限检查，粒度要大，吞吐要小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77630"/>
              </p:ext>
            </p:extLst>
          </p:nvPr>
        </p:nvGraphicFramePr>
        <p:xfrm>
          <a:off x="685801" y="2351617"/>
          <a:ext cx="10715630" cy="301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889"/>
                <a:gridCol w="1160660"/>
                <a:gridCol w="1143000"/>
                <a:gridCol w="1171577"/>
                <a:gridCol w="1100136"/>
                <a:gridCol w="2371725"/>
                <a:gridCol w="1671643"/>
              </a:tblGrid>
              <a:tr h="4487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服务粒度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数据吞吐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支持事务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鉴权类型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限速规则</a:t>
                      </a:r>
                      <a:endParaRPr lang="zh-CN" altLang="en-US" dirty="0"/>
                    </a:p>
                  </a:txBody>
                  <a:tcPr/>
                </a:tc>
              </a:tr>
              <a:tr h="6412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数据增删改查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开发部门调用权限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按部门限速</a:t>
                      </a:r>
                      <a:r>
                        <a:rPr lang="en-US" altLang="zh-CN" dirty="0" smtClean="0"/>
                        <a:t>+</a:t>
                      </a:r>
                    </a:p>
                    <a:p>
                      <a:r>
                        <a:rPr lang="zh-CN" altLang="en-US" dirty="0" smtClean="0"/>
                        <a:t>整体限速</a:t>
                      </a:r>
                      <a:endParaRPr lang="zh-CN" altLang="en-US" dirty="0"/>
                    </a:p>
                  </a:txBody>
                  <a:tcPr/>
                </a:tc>
              </a:tr>
              <a:tr h="6412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用户身份权限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按用户限速</a:t>
                      </a:r>
                      <a:r>
                        <a:rPr lang="en-US" altLang="zh-CN" dirty="0" smtClean="0"/>
                        <a:t>+</a:t>
                      </a:r>
                    </a:p>
                    <a:p>
                      <a:r>
                        <a:rPr lang="zh-CN" altLang="en-US" dirty="0" smtClean="0"/>
                        <a:t>整体限速</a:t>
                      </a:r>
                      <a:endParaRPr lang="zh-CN" altLang="en-US" dirty="0"/>
                    </a:p>
                  </a:txBody>
                  <a:tcPr/>
                </a:tc>
              </a:tr>
              <a:tr h="6412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公共服务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开发部门调用权限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按部门限速</a:t>
                      </a:r>
                      <a:r>
                        <a:rPr lang="en-US" altLang="zh-CN" dirty="0" smtClean="0"/>
                        <a:t>+</a:t>
                      </a:r>
                    </a:p>
                    <a:p>
                      <a:r>
                        <a:rPr lang="zh-CN" altLang="en-US" dirty="0" smtClean="0"/>
                        <a:t>整体限速</a:t>
                      </a:r>
                      <a:endParaRPr lang="zh-CN" altLang="en-US" dirty="0"/>
                    </a:p>
                  </a:txBody>
                  <a:tcPr/>
                </a:tc>
              </a:tr>
              <a:tr h="6412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对外接口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用户身份权限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按用户限速</a:t>
                      </a:r>
                      <a:r>
                        <a:rPr lang="en-US" altLang="zh-CN" dirty="0" smtClean="0"/>
                        <a:t>+</a:t>
                      </a:r>
                    </a:p>
                    <a:p>
                      <a:r>
                        <a:rPr lang="zh-CN" altLang="en-US" dirty="0" smtClean="0"/>
                        <a:t>整体限速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2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协议</a:t>
            </a:r>
            <a:r>
              <a:rPr kumimoji="1" lang="en-US" altLang="zh-CN" dirty="0" smtClean="0"/>
              <a:t>-HTTP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573620"/>
            <a:ext cx="4565282" cy="480256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跨语言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对接简单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无</a:t>
            </a:r>
            <a:r>
              <a:rPr kumimoji="1" lang="zh-CN" altLang="en-US" dirty="0" smtClean="0"/>
              <a:t>大端小端问题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不支持静态语言结构体数据传递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序列化性能较差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短链接耗时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暂不好接入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高并发发起本地端口不够用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单个请求阻塞等待结果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协议细节多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962042" y="5437635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62042" y="3197077"/>
            <a:ext cx="1945758" cy="7442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62042" y="2076798"/>
            <a:ext cx="1945758" cy="7442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Curl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2042" y="4317356"/>
            <a:ext cx="1945758" cy="744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stCxn id="18" idx="2"/>
            <a:endCxn id="6" idx="0"/>
          </p:cNvCxnSpPr>
          <p:nvPr/>
        </p:nvCxnSpPr>
        <p:spPr>
          <a:xfrm>
            <a:off x="2934921" y="2821077"/>
            <a:ext cx="0" cy="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6" idx="2"/>
            <a:endCxn id="34" idx="0"/>
          </p:cNvCxnSpPr>
          <p:nvPr/>
        </p:nvCxnSpPr>
        <p:spPr>
          <a:xfrm>
            <a:off x="2934921" y="3941356"/>
            <a:ext cx="0" cy="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2934921" y="5061635"/>
            <a:ext cx="0" cy="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协议</a:t>
            </a:r>
            <a:r>
              <a:rPr kumimoji="1" lang="en-US" altLang="zh-CN" dirty="0" smtClean="0"/>
              <a:t>-TCP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573620"/>
            <a:ext cx="4565282" cy="480256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跨语言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无</a:t>
            </a:r>
            <a:r>
              <a:rPr kumimoji="1" lang="zh-CN" altLang="en-US" dirty="0" smtClean="0"/>
              <a:t>大端小端问题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长链接，减少握手次数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支持异步，并发下发任务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本地端口占用较多，需要分组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服务端有大量长链接，性能不佳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长链接维持心跳维持浪费资源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负载均衡问题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IDL</a:t>
            </a:r>
            <a:r>
              <a:rPr kumimoji="1" lang="zh-CN" altLang="en-US" dirty="0" smtClean="0"/>
              <a:t>人工维护有代价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337599" y="5012943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IDL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37599" y="2684834"/>
            <a:ext cx="1945758" cy="7442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</a:t>
            </a:r>
          </a:p>
          <a:p>
            <a:pPr algn="ctr"/>
            <a:r>
              <a:rPr kumimoji="1" lang="en-US" altLang="zh-CN" dirty="0" smtClean="0"/>
              <a:t>Keep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Alive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337599" y="3845699"/>
            <a:ext cx="1945758" cy="744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18" idx="2"/>
            <a:endCxn id="34" idx="0"/>
          </p:cNvCxnSpPr>
          <p:nvPr/>
        </p:nvCxnSpPr>
        <p:spPr>
          <a:xfrm>
            <a:off x="2310478" y="3429113"/>
            <a:ext cx="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654389" y="2684833"/>
            <a:ext cx="1945758" cy="7442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pPr algn="ctr"/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1" idx="1"/>
            <a:endCxn id="18" idx="3"/>
          </p:cNvCxnSpPr>
          <p:nvPr/>
        </p:nvCxnSpPr>
        <p:spPr>
          <a:xfrm flipH="1">
            <a:off x="3283357" y="3056973"/>
            <a:ext cx="3710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273043" y="4596357"/>
            <a:ext cx="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7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消息订阅式</a:t>
            </a:r>
            <a:r>
              <a:rPr kumimoji="1" lang="en-US" altLang="zh-CN" dirty="0" smtClean="0"/>
              <a:t>RPC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29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事件订阅式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事件订阅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714499"/>
            <a:ext cx="4565282" cy="482917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跨语言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无</a:t>
            </a:r>
            <a:r>
              <a:rPr kumimoji="1" lang="zh-CN" altLang="en-US" dirty="0" smtClean="0"/>
              <a:t>大端小端问题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长链接少，并统一处理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脱耦业务没有直接关联关系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吞吐量大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只能广播，没有反馈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非阻塞，有一定延迟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个别无法回放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先订阅后消费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广播格式必须规范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消息比较琐碎，不好管理，新增不可控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337599" y="2276763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IDL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37599" y="3437628"/>
            <a:ext cx="1945758" cy="7442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Pub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4" idx="2"/>
            <a:endCxn id="18" idx="0"/>
          </p:cNvCxnSpPr>
          <p:nvPr/>
        </p:nvCxnSpPr>
        <p:spPr>
          <a:xfrm>
            <a:off x="2310478" y="3021042"/>
            <a:ext cx="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337599" y="4598493"/>
            <a:ext cx="1945758" cy="14736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</a:p>
          <a:p>
            <a:pPr algn="ctr"/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</a:p>
          <a:p>
            <a:pPr algn="ctr"/>
            <a:r>
              <a:rPr kumimoji="1" lang="en-US" altLang="zh-CN" dirty="0" err="1" smtClean="0"/>
              <a:t>RabbitMQ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</a:p>
          <a:p>
            <a:pPr algn="ctr"/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</p:txBody>
      </p:sp>
      <p:cxnSp>
        <p:nvCxnSpPr>
          <p:cNvPr id="40" name="直线箭头连接符 39"/>
          <p:cNvCxnSpPr>
            <a:stCxn id="18" idx="2"/>
            <a:endCxn id="34" idx="0"/>
          </p:cNvCxnSpPr>
          <p:nvPr/>
        </p:nvCxnSpPr>
        <p:spPr>
          <a:xfrm>
            <a:off x="2310478" y="4181907"/>
            <a:ext cx="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02999" y="4018060"/>
            <a:ext cx="1945758" cy="744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Sub</a:t>
            </a:r>
          </a:p>
          <a:p>
            <a:pPr algn="ctr"/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17287" y="4963200"/>
            <a:ext cx="1945758" cy="744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</a:t>
            </a:r>
          </a:p>
          <a:p>
            <a:pPr algn="ctr"/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02999" y="5908340"/>
            <a:ext cx="1945758" cy="744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</a:t>
            </a:r>
          </a:p>
          <a:p>
            <a:pPr algn="ctr"/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34" idx="3"/>
            <a:endCxn id="13" idx="1"/>
          </p:cNvCxnSpPr>
          <p:nvPr/>
        </p:nvCxnSpPr>
        <p:spPr>
          <a:xfrm flipV="1">
            <a:off x="3283357" y="4390200"/>
            <a:ext cx="619642" cy="945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4" idx="3"/>
            <a:endCxn id="14" idx="1"/>
          </p:cNvCxnSpPr>
          <p:nvPr/>
        </p:nvCxnSpPr>
        <p:spPr>
          <a:xfrm flipV="1">
            <a:off x="3283357" y="5335340"/>
            <a:ext cx="6339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34" idx="3"/>
            <a:endCxn id="15" idx="1"/>
          </p:cNvCxnSpPr>
          <p:nvPr/>
        </p:nvCxnSpPr>
        <p:spPr>
          <a:xfrm>
            <a:off x="3283357" y="5335341"/>
            <a:ext cx="619642" cy="94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0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51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714499"/>
            <a:ext cx="4565282" cy="482917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随意部署，甚至一个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一个容器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随时启动重启个别服务器不会影响业务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多版本共存，可以通过服务发现注册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多版本调用，可通过</a:t>
            </a:r>
            <a:r>
              <a:rPr kumimoji="1" lang="zh-CN" altLang="en-US" dirty="0" smtClean="0"/>
              <a:t>服务</a:t>
            </a:r>
            <a:r>
              <a:rPr kumimoji="1" lang="en-US" altLang="zh-CN" dirty="0" smtClean="0"/>
              <a:t>traffic</a:t>
            </a:r>
            <a:r>
              <a:rPr kumimoji="1" lang="zh-CN" altLang="en-US" dirty="0" smtClean="0"/>
              <a:t> 管理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服务</a:t>
            </a:r>
            <a:r>
              <a:rPr kumimoji="1" lang="zh-CN" altLang="en-US" dirty="0" smtClean="0"/>
              <a:t>发现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配置调配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可小范围灰度，降级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服务器浪费</a:t>
            </a:r>
            <a:r>
              <a:rPr kumimoji="1" lang="zh-CN" altLang="en-US" dirty="0" smtClean="0"/>
              <a:t>严重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改用容器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服务管理很复杂，本地环境较痛苦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排查问题复杂，牵扯多个服务，必须搭配分布式链路跟踪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只能用容器技术隔离，如果手工部署本地同台十分麻烦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337599" y="2276763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IDL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37599" y="3437628"/>
            <a:ext cx="1945758" cy="7442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4" idx="2"/>
            <a:endCxn id="18" idx="0"/>
          </p:cNvCxnSpPr>
          <p:nvPr/>
        </p:nvCxnSpPr>
        <p:spPr>
          <a:xfrm>
            <a:off x="2310478" y="3021042"/>
            <a:ext cx="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437737" y="4827093"/>
            <a:ext cx="1945758" cy="7307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18" idx="2"/>
            <a:endCxn id="34" idx="0"/>
          </p:cNvCxnSpPr>
          <p:nvPr/>
        </p:nvCxnSpPr>
        <p:spPr>
          <a:xfrm>
            <a:off x="2310478" y="4181907"/>
            <a:ext cx="1100138" cy="645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590261" y="2276763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IDL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0261" y="3437628"/>
            <a:ext cx="1945758" cy="7442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3" idx="2"/>
          </p:cNvCxnSpPr>
          <p:nvPr/>
        </p:nvCxnSpPr>
        <p:spPr>
          <a:xfrm>
            <a:off x="4563140" y="3021042"/>
            <a:ext cx="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1" idx="2"/>
            <a:endCxn id="34" idx="0"/>
          </p:cNvCxnSpPr>
          <p:nvPr/>
        </p:nvCxnSpPr>
        <p:spPr>
          <a:xfrm flipH="1">
            <a:off x="3410616" y="4181907"/>
            <a:ext cx="1152524" cy="645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34017" y="4827092"/>
            <a:ext cx="1945758" cy="7307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Discovery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26" idx="3"/>
            <a:endCxn id="34" idx="1"/>
          </p:cNvCxnSpPr>
          <p:nvPr/>
        </p:nvCxnSpPr>
        <p:spPr>
          <a:xfrm>
            <a:off x="2079775" y="5192465"/>
            <a:ext cx="3579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8" idx="1"/>
            <a:endCxn id="26" idx="0"/>
          </p:cNvCxnSpPr>
          <p:nvPr/>
        </p:nvCxnSpPr>
        <p:spPr>
          <a:xfrm flipH="1">
            <a:off x="1106896" y="3809768"/>
            <a:ext cx="230703" cy="101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3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更好的切面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3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SideCar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714499"/>
            <a:ext cx="4565282" cy="482917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所有依赖资源请求，都通过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Agent</a:t>
            </a:r>
            <a:r>
              <a:rPr kumimoji="1" lang="zh-CN" altLang="en-US" dirty="0" smtClean="0"/>
              <a:t>客户端不用在意服务发现，连接池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服务发现，负载均衡，协议一站解决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代码不用考虑太多协议类问题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无需考虑长链接维持等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每台服务器都要安装一个</a:t>
            </a:r>
            <a:r>
              <a:rPr kumimoji="1" lang="en-US" altLang="zh-CN" dirty="0" smtClean="0"/>
              <a:t>Agent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23324" y="1784553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IDL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23324" y="2945418"/>
            <a:ext cx="1945758" cy="7442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4" idx="2"/>
            <a:endCxn id="18" idx="0"/>
          </p:cNvCxnSpPr>
          <p:nvPr/>
        </p:nvCxnSpPr>
        <p:spPr>
          <a:xfrm>
            <a:off x="2396203" y="2528832"/>
            <a:ext cx="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566324" y="4106283"/>
            <a:ext cx="1945758" cy="730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18" idx="2"/>
            <a:endCxn id="34" idx="0"/>
          </p:cNvCxnSpPr>
          <p:nvPr/>
        </p:nvCxnSpPr>
        <p:spPr>
          <a:xfrm>
            <a:off x="2396203" y="3689697"/>
            <a:ext cx="114300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75986" y="1784553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IDL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75986" y="2945418"/>
            <a:ext cx="1945758" cy="7442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3" idx="2"/>
          </p:cNvCxnSpPr>
          <p:nvPr/>
        </p:nvCxnSpPr>
        <p:spPr>
          <a:xfrm>
            <a:off x="4648865" y="2528832"/>
            <a:ext cx="0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1" idx="2"/>
            <a:endCxn id="34" idx="0"/>
          </p:cNvCxnSpPr>
          <p:nvPr/>
        </p:nvCxnSpPr>
        <p:spPr>
          <a:xfrm flipH="1">
            <a:off x="3539203" y="3689697"/>
            <a:ext cx="1109662" cy="41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2604" y="4106282"/>
            <a:ext cx="1945758" cy="7307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Discovery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26" idx="3"/>
            <a:endCxn id="34" idx="1"/>
          </p:cNvCxnSpPr>
          <p:nvPr/>
        </p:nvCxnSpPr>
        <p:spPr>
          <a:xfrm>
            <a:off x="2208362" y="4471655"/>
            <a:ext cx="3579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8" idx="1"/>
            <a:endCxn id="26" idx="0"/>
          </p:cNvCxnSpPr>
          <p:nvPr/>
        </p:nvCxnSpPr>
        <p:spPr>
          <a:xfrm flipH="1">
            <a:off x="1235483" y="3317558"/>
            <a:ext cx="187841" cy="78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566324" y="5092119"/>
            <a:ext cx="1945758" cy="7307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Mesh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74630" y="6077955"/>
            <a:ext cx="1945758" cy="7307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34" idx="2"/>
            <a:endCxn id="16" idx="0"/>
          </p:cNvCxnSpPr>
          <p:nvPr/>
        </p:nvCxnSpPr>
        <p:spPr>
          <a:xfrm>
            <a:off x="3539203" y="4837028"/>
            <a:ext cx="0" cy="255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6" idx="2"/>
            <a:endCxn id="19" idx="0"/>
          </p:cNvCxnSpPr>
          <p:nvPr/>
        </p:nvCxnSpPr>
        <p:spPr>
          <a:xfrm>
            <a:off x="3539203" y="5822864"/>
            <a:ext cx="8306" cy="255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6" idx="2"/>
            <a:endCxn id="16" idx="1"/>
          </p:cNvCxnSpPr>
          <p:nvPr/>
        </p:nvCxnSpPr>
        <p:spPr>
          <a:xfrm>
            <a:off x="1235483" y="4837027"/>
            <a:ext cx="1330841" cy="620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阶段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初入茅庐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884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实施所需必备支撑服务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分布式链路跟踪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服务器监控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业务监控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运维监控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容器镜像管理服务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容器群组调度管理平台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管理及</a:t>
            </a:r>
            <a:r>
              <a:rPr kumimoji="1" lang="en-US" altLang="zh-CN" dirty="0" smtClean="0"/>
              <a:t>route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traffic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</a:t>
            </a:r>
          </a:p>
          <a:p>
            <a:r>
              <a:rPr kumimoji="1" lang="zh-CN" altLang="en-US" dirty="0" smtClean="0"/>
              <a:t>分布式存储、对象存储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数据层调配系统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消息中间件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0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31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常见框架分层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757363"/>
            <a:ext cx="4565282" cy="4300537"/>
          </a:xfrm>
        </p:spPr>
        <p:txBody>
          <a:bodyPr/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拼装业务逻辑，同层不可互调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隔离</a:t>
            </a:r>
            <a:r>
              <a:rPr kumimoji="1" lang="zh-CN" altLang="en-US" dirty="0" smtClean="0"/>
              <a:t>模板，前端</a:t>
            </a:r>
            <a:endParaRPr kumimoji="1" lang="en-US" altLang="zh-CN" dirty="0" smtClean="0"/>
          </a:p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封装</a:t>
            </a:r>
            <a:r>
              <a:rPr kumimoji="1" lang="zh-CN" altLang="en-US" dirty="0" smtClean="0"/>
              <a:t>数据对象，隔离数据层细节，封装基础增删改查，单条</a:t>
            </a:r>
            <a:r>
              <a:rPr kumimoji="1" lang="en-US" altLang="zh-CN" dirty="0" smtClean="0"/>
              <a:t>cache</a:t>
            </a:r>
          </a:p>
          <a:p>
            <a:r>
              <a:rPr kumimoji="1" lang="en-US" altLang="zh-CN" dirty="0" smtClean="0"/>
              <a:t>ORM</a:t>
            </a:r>
            <a:r>
              <a:rPr kumimoji="1" lang="zh-CN" altLang="en-US" dirty="0" smtClean="0"/>
              <a:t> 隔离数据服务差异，如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不能相互引用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业务复用极差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稍微复杂的代码就会</a:t>
            </a:r>
            <a:r>
              <a:rPr kumimoji="1" lang="zh-CN" altLang="en-US" dirty="0" smtClean="0"/>
              <a:t>出现较难维护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9566" y="2886616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1455" y="2886616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9566" y="3966633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3305324" y="3258756"/>
            <a:ext cx="3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0"/>
            <a:endCxn id="4" idx="2"/>
          </p:cNvCxnSpPr>
          <p:nvPr/>
        </p:nvCxnSpPr>
        <p:spPr>
          <a:xfrm flipV="1">
            <a:off x="2332445" y="3630895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59566" y="5046650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ORM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332445" y="4710912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MCVC-</a:t>
            </a:r>
            <a:r>
              <a:rPr kumimoji="1" lang="zh-CN" altLang="en-US" dirty="0" smtClean="0"/>
              <a:t>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728789"/>
            <a:ext cx="4565282" cy="435768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拼装业务逻辑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隔离</a:t>
            </a:r>
            <a:r>
              <a:rPr kumimoji="1" lang="zh-CN" altLang="en-US" dirty="0" smtClean="0"/>
              <a:t>模板，前端</a:t>
            </a:r>
            <a:endParaRPr kumimoji="1" lang="en-US" altLang="zh-CN" dirty="0" smtClean="0"/>
          </a:p>
          <a:p>
            <a:r>
              <a:rPr kumimoji="1" lang="en-US" altLang="zh-CN" b="1" dirty="0" smtClean="0">
                <a:solidFill>
                  <a:schemeClr val="accent3"/>
                </a:solidFill>
              </a:rPr>
              <a:t>Component</a:t>
            </a:r>
            <a:r>
              <a:rPr kumimoji="1" lang="zh-CN" altLang="en-US" b="1" dirty="0" smtClean="0">
                <a:solidFill>
                  <a:schemeClr val="accent3"/>
                </a:solidFill>
              </a:rPr>
              <a:t> 封装业务代码块，同层互调</a:t>
            </a:r>
            <a:endParaRPr kumimoji="1" lang="en-US" altLang="zh-CN" b="1" dirty="0" smtClean="0">
              <a:solidFill>
                <a:schemeClr val="accent3"/>
              </a:solidFill>
            </a:endParaRPr>
          </a:p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封装数据对象，隔离数据层细节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改进：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展示层及业务代码块可复用提高</a:t>
            </a:r>
            <a:endParaRPr kumimoji="1" lang="en-US" altLang="zh-CN" dirty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由于</a:t>
            </a:r>
            <a:r>
              <a:rPr kumimoji="1" lang="zh-CN" altLang="en-US" dirty="0"/>
              <a:t>概念同层可以相互</a:t>
            </a:r>
            <a:r>
              <a:rPr kumimoji="1" lang="zh-CN" altLang="en-US" dirty="0" smtClean="0"/>
              <a:t>引用，往往模板和代码混合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没有标准化输入输出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改版隔离极差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9566" y="2886616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1455" y="2886616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9566" y="3966633"/>
            <a:ext cx="1945758" cy="7442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3305324" y="3258756"/>
            <a:ext cx="3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0"/>
            <a:endCxn id="4" idx="2"/>
          </p:cNvCxnSpPr>
          <p:nvPr/>
        </p:nvCxnSpPr>
        <p:spPr>
          <a:xfrm flipV="1">
            <a:off x="2332445" y="3630895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59566" y="5046921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316977" y="4711183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MMVC-</a:t>
            </a:r>
            <a:r>
              <a:rPr kumimoji="1" lang="zh-CN" altLang="en-US" dirty="0" smtClean="0"/>
              <a:t>模块化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728788"/>
            <a:ext cx="4565282" cy="43862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拼装业务逻辑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隔离模板，前端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3"/>
                </a:solidFill>
              </a:rPr>
              <a:t>Module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 封装了业务代码块，同层互调</a:t>
            </a:r>
            <a:endParaRPr kumimoji="1" lang="en-US" altLang="zh-CN" dirty="0" smtClean="0">
              <a:solidFill>
                <a:schemeClr val="accent3"/>
              </a:solidFill>
            </a:endParaRPr>
          </a:p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封装数据对象，隔离数据层细节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改进：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业务粒度变大，可复用强</a:t>
            </a:r>
            <a:endParaRPr kumimoji="1" lang="en-US" altLang="zh-CN" dirty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没有标准化管理维护输入输出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数据层改版及模块改版影响广泛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个别业务拼装还在</a:t>
            </a:r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9566" y="2886616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1455" y="2886616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9566" y="3966633"/>
            <a:ext cx="1945758" cy="744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Module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3305324" y="3258756"/>
            <a:ext cx="3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0"/>
            <a:endCxn id="4" idx="2"/>
          </p:cNvCxnSpPr>
          <p:nvPr/>
        </p:nvCxnSpPr>
        <p:spPr>
          <a:xfrm flipV="1">
            <a:off x="2332445" y="3630895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59566" y="5046921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316977" y="4711183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规范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5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MSVC-</a:t>
            </a:r>
            <a:r>
              <a:rPr kumimoji="1" lang="zh-CN" altLang="en-US" dirty="0" smtClean="0"/>
              <a:t>服务化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757363"/>
            <a:ext cx="4565282" cy="451485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拼装业务逻辑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隔离模板，前端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3"/>
                </a:solidFill>
              </a:rPr>
              <a:t>Service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封装了业务代码块，有标准文档</a:t>
            </a:r>
            <a:endParaRPr kumimoji="1" lang="en-US" altLang="zh-CN" dirty="0" smtClean="0">
              <a:solidFill>
                <a:schemeClr val="accent3"/>
              </a:solidFill>
            </a:endParaRPr>
          </a:p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封装数据对象，隔离数据层细节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改进：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业务封装输入输出文档规范</a:t>
            </a:r>
            <a:endParaRPr kumimoji="1" lang="en-US" altLang="zh-CN" dirty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复杂的数据层一层不够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会有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相互引用需求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层业务有相互引用需求</a:t>
            </a:r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259553" y="2373729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91442" y="2373729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9553" y="3480858"/>
            <a:ext cx="1945758" cy="7442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3205311" y="2745869"/>
            <a:ext cx="3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0"/>
            <a:endCxn id="4" idx="2"/>
          </p:cNvCxnSpPr>
          <p:nvPr/>
        </p:nvCxnSpPr>
        <p:spPr>
          <a:xfrm flipV="1">
            <a:off x="2232432" y="3118008"/>
            <a:ext cx="0" cy="362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59553" y="4538158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196774" y="4166019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7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MMSVC-</a:t>
            </a:r>
            <a:r>
              <a:rPr kumimoji="1" lang="zh-CN" altLang="en-US" dirty="0" smtClean="0"/>
              <a:t>服务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428750"/>
            <a:ext cx="4565282" cy="494743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拼装业务逻辑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隔离模板，前端</a:t>
            </a:r>
            <a:endParaRPr kumimoji="1" lang="en-US" altLang="zh-CN" dirty="0" smtClean="0"/>
          </a:p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封装了业务代码块，有标准文档</a:t>
            </a:r>
            <a:endParaRPr kumimoji="1" lang="en-US" altLang="zh-CN" dirty="0" smtClean="0"/>
          </a:p>
          <a:p>
            <a:r>
              <a:rPr kumimoji="1" lang="en-US" altLang="zh-CN" dirty="0">
                <a:solidFill>
                  <a:schemeClr val="accent3"/>
                </a:solidFill>
              </a:rPr>
              <a:t>Module</a:t>
            </a:r>
            <a:r>
              <a:rPr kumimoji="1" lang="zh-CN" altLang="en-US" dirty="0">
                <a:solidFill>
                  <a:schemeClr val="accent3"/>
                </a:solidFill>
              </a:rPr>
              <a:t> 封装了业务代码块，同层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不互调</a:t>
            </a:r>
            <a:endParaRPr kumimoji="1" lang="en-US" altLang="zh-CN" dirty="0" smtClean="0"/>
          </a:p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封装数据对象，隔离数据层细节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改进：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业务可复用提高，数据层分层</a:t>
            </a:r>
            <a:endParaRPr kumimoji="1" lang="en-US" altLang="zh-CN" dirty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层</a:t>
            </a:r>
            <a:r>
              <a:rPr kumimoji="1" lang="zh-CN" altLang="en-US" dirty="0" smtClean="0"/>
              <a:t>业务需要有相互引用情况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代码都在一个仓库，没有物理隔离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分层太多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553" y="2373729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91442" y="2373729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9553" y="3480858"/>
            <a:ext cx="1945758" cy="7442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3205311" y="2745869"/>
            <a:ext cx="3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0"/>
            <a:endCxn id="4" idx="2"/>
          </p:cNvCxnSpPr>
          <p:nvPr/>
        </p:nvCxnSpPr>
        <p:spPr>
          <a:xfrm flipV="1">
            <a:off x="2232432" y="3118008"/>
            <a:ext cx="0" cy="362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33380" y="4565008"/>
            <a:ext cx="1945758" cy="744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Module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206259" y="4225137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59553" y="5631909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193193" y="5341555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21487" y="3996784"/>
            <a:ext cx="2350364" cy="28612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BackEnd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27836" y="1593969"/>
            <a:ext cx="4730027" cy="23367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FrontEnd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MMSVC-</a:t>
            </a:r>
            <a:r>
              <a:rPr kumimoji="1" lang="zh-CN" altLang="en-US" dirty="0" smtClean="0"/>
              <a:t>服务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模块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前后端分离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944" y="1385887"/>
            <a:ext cx="4565282" cy="517603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拼装业务逻辑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隔离模板，前端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3"/>
                </a:solidFill>
              </a:rPr>
              <a:t>Model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 封装</a:t>
            </a:r>
            <a:r>
              <a:rPr kumimoji="1" lang="en-US" altLang="zh-CN" dirty="0" smtClean="0">
                <a:solidFill>
                  <a:schemeClr val="accent3"/>
                </a:solidFill>
              </a:rPr>
              <a:t>Service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调用</a:t>
            </a:r>
            <a:endParaRPr kumimoji="1" lang="en-US" altLang="zh-CN" dirty="0" smtClean="0">
              <a:solidFill>
                <a:schemeClr val="accent3"/>
              </a:solidFill>
            </a:endParaRPr>
          </a:p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封装了业务代码块，有标准文档</a:t>
            </a:r>
            <a:endParaRPr kumimoji="1" lang="en-US" altLang="zh-CN" dirty="0" smtClean="0"/>
          </a:p>
          <a:p>
            <a:r>
              <a:rPr kumimoji="1" lang="en-US" altLang="zh-CN" dirty="0">
                <a:solidFill>
                  <a:schemeClr val="accent3"/>
                </a:solidFill>
              </a:rPr>
              <a:t>Module</a:t>
            </a:r>
            <a:r>
              <a:rPr kumimoji="1" lang="zh-CN" altLang="en-US" dirty="0">
                <a:solidFill>
                  <a:schemeClr val="accent3"/>
                </a:solidFill>
              </a:rPr>
              <a:t> 封装了业务代码块，同层</a:t>
            </a:r>
            <a:r>
              <a:rPr kumimoji="1" lang="zh-CN" altLang="en-US" dirty="0" smtClean="0">
                <a:solidFill>
                  <a:schemeClr val="accent3"/>
                </a:solidFill>
              </a:rPr>
              <a:t>不互调</a:t>
            </a:r>
            <a:endParaRPr kumimoji="1" lang="en-US" altLang="zh-CN" dirty="0" smtClean="0"/>
          </a:p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封装数据对象，隔离数据层细节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改进：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前后端彻底分离，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标准相对稳固</a:t>
            </a:r>
            <a:endParaRPr kumimoji="1" lang="en-US" altLang="zh-CN" dirty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隔离后网络通讯，对外接口性能下降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服务器使用量翻倍</a:t>
            </a:r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254873" y="1917850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86762" y="1917850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0193" y="4276405"/>
            <a:ext cx="1945758" cy="7442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3200631" y="2289990"/>
            <a:ext cx="3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50193" y="5136187"/>
            <a:ext cx="1945758" cy="744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Module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227752" y="4868629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54873" y="6021916"/>
            <a:ext cx="1945758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5" idx="0"/>
          </p:cNvCxnSpPr>
          <p:nvPr/>
        </p:nvCxnSpPr>
        <p:spPr>
          <a:xfrm flipH="1" flipV="1">
            <a:off x="2223072" y="5694398"/>
            <a:ext cx="4680" cy="327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54873" y="2992351"/>
            <a:ext cx="1945758" cy="7442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2190873" y="2656613"/>
            <a:ext cx="0" cy="3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 rot="16200000">
            <a:off x="2231153" y="3712807"/>
            <a:ext cx="933837" cy="5339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/>
                </a:solidFill>
              </a:rPr>
              <a:t>HTTP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1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839</TotalTime>
  <Words>1114</Words>
  <Application>Microsoft Macintosh PowerPoint</Application>
  <PresentationFormat>宽屏</PresentationFormat>
  <Paragraphs>269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DengXian</vt:lpstr>
      <vt:lpstr>宋体</vt:lpstr>
      <vt:lpstr>Arial</vt:lpstr>
      <vt:lpstr>天体</vt:lpstr>
      <vt:lpstr>Service Mesh 杂谈</vt:lpstr>
      <vt:lpstr>MVC阶段</vt:lpstr>
      <vt:lpstr>MVC 常见框架分层</vt:lpstr>
      <vt:lpstr>MCVC-组件</vt:lpstr>
      <vt:lpstr>MMVC-模块化</vt:lpstr>
      <vt:lpstr>服务化</vt:lpstr>
      <vt:lpstr>MSVC-服务化</vt:lpstr>
      <vt:lpstr>MMSVC-服务+模块</vt:lpstr>
      <vt:lpstr>MMSVC-服务+模块+前后端分离</vt:lpstr>
      <vt:lpstr>RPC化</vt:lpstr>
      <vt:lpstr>个人整理的API的分类及特征</vt:lpstr>
      <vt:lpstr>RPC协议-HTTP</vt:lpstr>
      <vt:lpstr>RPC协议-TCP</vt:lpstr>
      <vt:lpstr>消息订阅式RPC</vt:lpstr>
      <vt:lpstr>事件订阅式-类SOA事件订阅</vt:lpstr>
      <vt:lpstr>微服务</vt:lpstr>
      <vt:lpstr>微服务化</vt:lpstr>
      <vt:lpstr>Service Mesh</vt:lpstr>
      <vt:lpstr>Service Mesh - SideCar</vt:lpstr>
      <vt:lpstr>实施所需必备支撑服务</vt:lpstr>
      <vt:lpstr>Thanks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Mesh 杂谈</dc:title>
  <dc:creator>徐 长龙</dc:creator>
  <cp:lastModifiedBy>徐 长龙</cp:lastModifiedBy>
  <cp:revision>168</cp:revision>
  <dcterms:created xsi:type="dcterms:W3CDTF">2018-10-18T06:30:44Z</dcterms:created>
  <dcterms:modified xsi:type="dcterms:W3CDTF">2018-11-16T09:52:52Z</dcterms:modified>
</cp:coreProperties>
</file>