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89" r:id="rId7"/>
    <p:sldId id="261" r:id="rId8"/>
    <p:sldId id="291" r:id="rId9"/>
    <p:sldId id="285" r:id="rId10"/>
    <p:sldId id="283" r:id="rId11"/>
    <p:sldId id="286" r:id="rId12"/>
    <p:sldId id="290" r:id="rId13"/>
    <p:sldId id="264" r:id="rId14"/>
    <p:sldId id="284"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8CD1A7-89EE-41DB-9AAE-44749F4396B7}">
          <p14:sldIdLst>
            <p14:sldId id="256"/>
            <p14:sldId id="257"/>
            <p14:sldId id="289"/>
            <p14:sldId id="261"/>
            <p14:sldId id="291"/>
            <p14:sldId id="285"/>
            <p14:sldId id="283"/>
            <p14:sldId id="286"/>
            <p14:sldId id="290"/>
            <p14:sldId id="264"/>
            <p14:sldId id="284"/>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p:normalViewPr>
  <p:slideViewPr>
    <p:cSldViewPr snapToGrid="0">
      <p:cViewPr varScale="1">
        <p:scale>
          <a:sx n="72" d="100"/>
          <a:sy n="72" d="100"/>
        </p:scale>
        <p:origin x="624"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9222815038028503E-2"/>
          <c:y val="3.053418625043568E-2"/>
          <c:w val="0.89815595298294137"/>
          <c:h val="0.88918453021568111"/>
        </c:manualLayout>
      </c:layout>
      <c:barChart>
        <c:barDir val="col"/>
        <c:grouping val="clustered"/>
        <c:varyColors val="0"/>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1"/>
        <c:axPos val="l"/>
        <c:numFmt formatCode="[$$-409]#,##0" sourceLinked="1"/>
        <c:majorTickMark val="none"/>
        <c:minorTickMark val="none"/>
        <c:tickLblPos val="nextTo"/>
        <c:crossAx val="10000414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jpe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8898600B-E2E6-471D-A344-79AAA2F9B25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68808600" cy="556641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9/28/2021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err="1"/>
              <a:t>SmartNagarPalika</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7985421" y="4633638"/>
            <a:ext cx="4206579" cy="1716362"/>
          </a:xfrm>
        </p:spPr>
        <p:txBody>
          <a:bodyPr>
            <a:normAutofit fontScale="92500" lnSpcReduction="10000"/>
          </a:bodyPr>
          <a:lstStyle/>
          <a:p>
            <a:pPr marL="0" indent="0">
              <a:buNone/>
            </a:pPr>
            <a:r>
              <a:rPr lang="en-US" b="1" dirty="0"/>
              <a:t>Team Member :</a:t>
            </a:r>
          </a:p>
          <a:p>
            <a:pPr marL="285750" indent="-285750">
              <a:buFont typeface="Arial" panose="020B0604020202020204" pitchFamily="34" charset="0"/>
              <a:buChar char="•"/>
            </a:pPr>
            <a:r>
              <a:rPr lang="en-US" dirty="0"/>
              <a:t>Prabhat </a:t>
            </a:r>
            <a:r>
              <a:rPr lang="en-US" dirty="0" err="1"/>
              <a:t>Lamichhane</a:t>
            </a:r>
            <a:endParaRPr lang="en-US" dirty="0"/>
          </a:p>
          <a:p>
            <a:pPr marL="285750" indent="-285750">
              <a:buFont typeface="Arial" panose="020B0604020202020204" pitchFamily="34" charset="0"/>
              <a:buChar char="•"/>
            </a:pPr>
            <a:r>
              <a:rPr lang="en-US" dirty="0"/>
              <a:t>Anuj Thapa</a:t>
            </a:r>
          </a:p>
          <a:p>
            <a:pPr marL="285750" indent="-285750">
              <a:buFont typeface="Arial" panose="020B0604020202020204" pitchFamily="34" charset="0"/>
              <a:buChar char="•"/>
            </a:pPr>
            <a:r>
              <a:rPr lang="en-US" dirty="0"/>
              <a:t>Sushil Basnet</a:t>
            </a:r>
          </a:p>
          <a:p>
            <a:pPr marL="285750" indent="-285750">
              <a:buFont typeface="Arial" panose="020B0604020202020204" pitchFamily="34" charset="0"/>
              <a:buChar char="•"/>
            </a:pPr>
            <a:r>
              <a:rPr lang="en-US" dirty="0"/>
              <a:t>Sanjaya </a:t>
            </a:r>
            <a:r>
              <a:rPr lang="en-US" dirty="0" err="1"/>
              <a:t>Giri</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1537251"/>
            <a:ext cx="9402006" cy="4777823"/>
          </a:xfrm>
        </p:spPr>
        <p:txBody>
          <a:bodyPr/>
          <a:lstStyle/>
          <a:p>
            <a:pPr marL="342900" indent="-342900">
              <a:buFont typeface="Wingdings" panose="05000000000000000000" pitchFamily="2" charset="2"/>
              <a:buChar char="v"/>
            </a:pPr>
            <a:r>
              <a:rPr lang="en-US" sz="2000" dirty="0"/>
              <a:t>While most everyone can agree that smart technology has the power to make our lives much simpler – especially in highly populated urban areas – implementing that technology must be done in a carefully planned and highly secure manner. Rather than just focusing on what the solution can do, developers and tech companies must also consider how it will affect the people that come into contact with it.</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When technology, city governance, and communities of people come together to improve the quality of life for everyone involved, that’s when a city truly becomes “smart.”</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06216978"/>
              </p:ext>
            </p:extLst>
          </p:nvPr>
        </p:nvGraphicFramePr>
        <p:xfrm>
          <a:off x="444500" y="409433"/>
          <a:ext cx="10146163" cy="5905642"/>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E1F1-1FEF-489C-B857-B86E2B92982B}"/>
              </a:ext>
            </a:extLst>
          </p:cNvPr>
          <p:cNvSpPr>
            <a:spLocks noGrp="1"/>
          </p:cNvSpPr>
          <p:nvPr>
            <p:ph type="title"/>
          </p:nvPr>
        </p:nvSpPr>
        <p:spPr>
          <a:xfrm>
            <a:off x="2567885" y="2915478"/>
            <a:ext cx="7056230" cy="1613452"/>
          </a:xfrm>
        </p:spPr>
        <p:txBody>
          <a:bodyPr/>
          <a:lstStyle/>
          <a:p>
            <a:r>
              <a:rPr lang="en-US" sz="7200" dirty="0"/>
              <a:t>THANK YOU !!</a:t>
            </a:r>
          </a:p>
        </p:txBody>
      </p:sp>
      <p:sp>
        <p:nvSpPr>
          <p:cNvPr id="4" name="Slide Number Placeholder 3">
            <a:extLst>
              <a:ext uri="{FF2B5EF4-FFF2-40B4-BE49-F238E27FC236}">
                <a16:creationId xmlns:a16="http://schemas.microsoft.com/office/drawing/2014/main" id="{7B1E5C32-30DC-4F46-A547-044272919D7F}"/>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Tree>
    <p:extLst>
      <p:ext uri="{BB962C8B-B14F-4D97-AF65-F5344CB8AC3E}">
        <p14:creationId xmlns:p14="http://schemas.microsoft.com/office/powerpoint/2010/main" val="129269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075266"/>
            <a:ext cx="7781544" cy="859055"/>
          </a:xfrm>
        </p:spPr>
        <p:txBody>
          <a:bodyPr/>
          <a:lstStyle/>
          <a:p>
            <a:r>
              <a:rPr lang="en-US" dirty="0">
                <a:latin typeface="+mn-lt"/>
              </a:rPr>
              <a:t>Introduction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218267"/>
            <a:ext cx="10826750" cy="4096808"/>
          </a:xfrm>
        </p:spPr>
        <p:txBody>
          <a:bodyPr>
            <a:normAutofit/>
          </a:bodyPr>
          <a:lstStyle/>
          <a:p>
            <a:pPr marL="285750" indent="-285750">
              <a:buFont typeface="Arial" panose="020B0604020202020204" pitchFamily="34" charset="0"/>
              <a:buChar char="•"/>
            </a:pPr>
            <a:r>
              <a:rPr lang="en-US" sz="1800" dirty="0" err="1">
                <a:solidFill>
                  <a:schemeClr val="bg1"/>
                </a:solidFill>
              </a:rPr>
              <a:t>SmartPalika</a:t>
            </a:r>
            <a:r>
              <a:rPr lang="en-US" sz="1800" dirty="0">
                <a:solidFill>
                  <a:schemeClr val="bg1"/>
                </a:solidFill>
              </a:rPr>
              <a:t>, is an integrated framework, ERP (Enterprise Resource Planning) system that aims to digitize the Local Governance activities of Nepal.</a:t>
            </a:r>
          </a:p>
          <a:p>
            <a:pPr marL="285750" indent="-285750">
              <a:buFont typeface="Arial" panose="020B0604020202020204" pitchFamily="34" charset="0"/>
              <a:buChar char="•"/>
            </a:pPr>
            <a:r>
              <a:rPr lang="en-US" sz="1800" dirty="0" err="1">
                <a:solidFill>
                  <a:schemeClr val="bg1"/>
                </a:solidFill>
              </a:rPr>
              <a:t>SmartPalika</a:t>
            </a:r>
            <a:r>
              <a:rPr lang="en-US" sz="1800" dirty="0">
                <a:solidFill>
                  <a:schemeClr val="bg1"/>
                </a:solidFill>
              </a:rPr>
              <a:t> aims to impact Local Governments, Representatives, and People with its Benchmark Quality Technology, Smart Tools, and Automation &amp; Artificial Intelligence.</a:t>
            </a:r>
          </a:p>
          <a:p>
            <a:pPr marL="285750" indent="-285750">
              <a:buFont typeface="Arial" panose="020B0604020202020204" pitchFamily="34" charset="0"/>
              <a:buChar char="•"/>
            </a:pPr>
            <a:r>
              <a:rPr lang="en-US" sz="1800" dirty="0" err="1">
                <a:solidFill>
                  <a:schemeClr val="bg1"/>
                </a:solidFill>
              </a:rPr>
              <a:t>SmartPalika</a:t>
            </a:r>
            <a:r>
              <a:rPr lang="en-US" sz="1800" dirty="0">
                <a:solidFill>
                  <a:schemeClr val="bg1"/>
                </a:solidFill>
              </a:rPr>
              <a:t> aims to impact Local Government, Representatives, and People with its benchmark quality Technology, Smart Tools, Database &amp; Artificial Intelligence.</a:t>
            </a:r>
          </a:p>
          <a:p>
            <a:pPr marL="285750" indent="-285750">
              <a:buFont typeface="Arial" panose="020B0604020202020204" pitchFamily="34" charset="0"/>
              <a:buChar char="•"/>
            </a:pPr>
            <a:r>
              <a:rPr lang="en-US" sz="1800" dirty="0">
                <a:solidFill>
                  <a:schemeClr val="bg1"/>
                </a:solidFill>
                <a:effectLst/>
                <a:ea typeface="Arial" panose="020B0604020202020204" pitchFamily="34" charset="0"/>
              </a:rPr>
              <a:t>It is a national-level project of Nepal led by </a:t>
            </a:r>
            <a:r>
              <a:rPr lang="en-US" sz="1800" dirty="0" err="1">
                <a:solidFill>
                  <a:schemeClr val="bg1"/>
                </a:solidFill>
                <a:effectLst/>
                <a:ea typeface="Arial" panose="020B0604020202020204" pitchFamily="34" charset="0"/>
              </a:rPr>
              <a:t>Cellapp</a:t>
            </a:r>
            <a:r>
              <a:rPr lang="en-US" sz="1800" dirty="0">
                <a:solidFill>
                  <a:schemeClr val="bg1"/>
                </a:solidFill>
                <a:effectLst/>
                <a:ea typeface="Arial" panose="020B0604020202020204" pitchFamily="34" charset="0"/>
              </a:rPr>
              <a:t> Innovations, under the Department of Information Technology of the Ministry of Communications and Information Technology, Government of Nepal. This project is about computerizing the work of municipalities</a:t>
            </a:r>
            <a:endParaRPr lang="en-US" sz="1800" dirty="0">
              <a:solidFill>
                <a:schemeClr val="bg1"/>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1BBB-150D-4F36-A13D-C5307071582C}"/>
              </a:ext>
            </a:extLst>
          </p:cNvPr>
          <p:cNvSpPr>
            <a:spLocks noGrp="1"/>
          </p:cNvSpPr>
          <p:nvPr>
            <p:ph type="title"/>
          </p:nvPr>
        </p:nvSpPr>
        <p:spPr>
          <a:xfrm>
            <a:off x="444500" y="542925"/>
            <a:ext cx="11214100" cy="840230"/>
          </a:xfrm>
        </p:spPr>
        <p:txBody>
          <a:bodyPr/>
          <a:lstStyle/>
          <a:p>
            <a:r>
              <a:rPr lang="en-US" sz="5400" dirty="0">
                <a:latin typeface="+mn-lt"/>
              </a:rPr>
              <a:t>OBJECTIVES</a:t>
            </a:r>
            <a:r>
              <a:rPr lang="en-US" dirty="0"/>
              <a:t> :</a:t>
            </a:r>
          </a:p>
        </p:txBody>
      </p:sp>
      <p:sp>
        <p:nvSpPr>
          <p:cNvPr id="3" name="Slide Number Placeholder 2">
            <a:extLst>
              <a:ext uri="{FF2B5EF4-FFF2-40B4-BE49-F238E27FC236}">
                <a16:creationId xmlns:a16="http://schemas.microsoft.com/office/drawing/2014/main" id="{80C1110C-E597-4C10-ABD7-80A7BB0F701F}"/>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BDF44CFF-942F-45CE-AE75-F39F21364BC5}"/>
              </a:ext>
            </a:extLst>
          </p:cNvPr>
          <p:cNvSpPr>
            <a:spLocks noGrp="1"/>
          </p:cNvSpPr>
          <p:nvPr>
            <p:ph type="body" sz="quarter" idx="13"/>
          </p:nvPr>
        </p:nvSpPr>
        <p:spPr>
          <a:xfrm>
            <a:off x="444499" y="1625385"/>
            <a:ext cx="10660823" cy="4689690"/>
          </a:xfrm>
        </p:spPr>
        <p:txBody>
          <a:bodyPr/>
          <a:lstStyle/>
          <a:p>
            <a:pPr marL="342900" marR="0" lvl="0" indent="-342900" algn="just">
              <a:lnSpc>
                <a:spcPct val="115000"/>
              </a:lnSpc>
              <a:spcBef>
                <a:spcPts val="1200"/>
              </a:spcBef>
              <a:spcAft>
                <a:spcPts val="0"/>
              </a:spcAft>
              <a:buFont typeface="Symbol" panose="05050102010706020507" pitchFamily="18" charset="2"/>
              <a:buChar char=""/>
            </a:pPr>
            <a:r>
              <a:rPr lang="en-US" sz="2400" dirty="0">
                <a:effectLst/>
                <a:ea typeface="Arial" panose="020B0604020202020204" pitchFamily="34" charset="0"/>
                <a:cs typeface="Calibri" panose="020F0502020204030204" pitchFamily="34" charset="0"/>
              </a:rPr>
              <a:t>Applying Smart Solutions to infrastructure and services in area-based development</a:t>
            </a:r>
          </a:p>
          <a:p>
            <a:pPr marL="342900" marR="0" lvl="0" indent="-342900" algn="just">
              <a:lnSpc>
                <a:spcPct val="115000"/>
              </a:lnSpc>
              <a:spcBef>
                <a:spcPts val="0"/>
              </a:spcBef>
              <a:spcAft>
                <a:spcPts val="0"/>
              </a:spcAft>
              <a:buFont typeface="Arial" panose="020B0604020202020204" pitchFamily="34" charset="0"/>
              <a:buChar char="●"/>
            </a:pPr>
            <a:r>
              <a:rPr lang="en-US" sz="2400" u="none" strike="noStrike" dirty="0">
                <a:effectLst/>
                <a:ea typeface="Arial" panose="020B0604020202020204" pitchFamily="34" charset="0"/>
              </a:rPr>
              <a:t>Making governance citizen-friendly and cost-effective </a:t>
            </a:r>
          </a:p>
          <a:p>
            <a:pPr marL="342900" marR="0" lvl="0" indent="-342900" algn="just">
              <a:lnSpc>
                <a:spcPct val="115000"/>
              </a:lnSpc>
              <a:spcBef>
                <a:spcPts val="0"/>
              </a:spcBef>
              <a:spcAft>
                <a:spcPts val="0"/>
              </a:spcAft>
              <a:buFont typeface="Arial" panose="020B0604020202020204" pitchFamily="34" charset="0"/>
              <a:buChar char="●"/>
            </a:pPr>
            <a:r>
              <a:rPr lang="en-US" sz="2400" u="none" strike="noStrike" dirty="0">
                <a:effectLst/>
                <a:ea typeface="Arial" panose="020B0604020202020204" pitchFamily="34" charset="0"/>
              </a:rPr>
              <a:t>Creating walkable localities –reduce congestion</a:t>
            </a:r>
          </a:p>
          <a:p>
            <a:pPr marL="342900" marR="0" lvl="0" indent="-342900" algn="just">
              <a:lnSpc>
                <a:spcPct val="115000"/>
              </a:lnSpc>
              <a:spcBef>
                <a:spcPts val="0"/>
              </a:spcBef>
              <a:spcAft>
                <a:spcPts val="0"/>
              </a:spcAft>
              <a:buFont typeface="Arial" panose="020B0604020202020204" pitchFamily="34" charset="0"/>
              <a:buChar char="●"/>
            </a:pPr>
            <a:r>
              <a:rPr lang="en-US" sz="2400" u="none" strike="noStrike" dirty="0">
                <a:effectLst/>
                <a:ea typeface="Arial" panose="020B0604020202020204" pitchFamily="34" charset="0"/>
              </a:rPr>
              <a:t>Housing and inclusiveness - expand housing opportunities for all;</a:t>
            </a:r>
          </a:p>
          <a:p>
            <a:pPr marL="342900" marR="0" lvl="0" indent="-342900" algn="just">
              <a:lnSpc>
                <a:spcPct val="115000"/>
              </a:lnSpc>
              <a:spcBef>
                <a:spcPts val="0"/>
              </a:spcBef>
              <a:spcAft>
                <a:spcPts val="0"/>
              </a:spcAft>
              <a:buFont typeface="Arial" panose="020B0604020202020204" pitchFamily="34" charset="0"/>
              <a:buChar char="●"/>
            </a:pPr>
            <a:r>
              <a:rPr lang="en-US" sz="2400" u="none" strike="noStrike" dirty="0">
                <a:effectLst/>
                <a:ea typeface="Arial" panose="020B0604020202020204" pitchFamily="34" charset="0"/>
              </a:rPr>
              <a:t>Good governance, especially e-Governance and citizen participation,</a:t>
            </a:r>
          </a:p>
          <a:p>
            <a:pPr marL="342900" marR="0" lvl="0" indent="-342900" algn="just">
              <a:lnSpc>
                <a:spcPct val="115000"/>
              </a:lnSpc>
              <a:spcBef>
                <a:spcPts val="0"/>
              </a:spcBef>
              <a:spcAft>
                <a:spcPts val="0"/>
              </a:spcAft>
              <a:buFont typeface="Arial" panose="020B0604020202020204" pitchFamily="34" charset="0"/>
              <a:buChar char="●"/>
            </a:pPr>
            <a:r>
              <a:rPr lang="en-US" sz="2400" u="none" strike="noStrike" dirty="0">
                <a:effectLst/>
                <a:ea typeface="Arial" panose="020B0604020202020204" pitchFamily="34" charset="0"/>
              </a:rPr>
              <a:t>Safety and security of citizens, particularly women, children, and the elderly</a:t>
            </a:r>
          </a:p>
          <a:p>
            <a:pPr marL="342900" marR="0" lvl="0" indent="-342900" algn="just">
              <a:lnSpc>
                <a:spcPct val="115000"/>
              </a:lnSpc>
              <a:spcBef>
                <a:spcPts val="0"/>
              </a:spcBef>
              <a:spcAft>
                <a:spcPts val="1200"/>
              </a:spcAft>
              <a:buFont typeface="Arial" panose="020B0604020202020204" pitchFamily="34" charset="0"/>
              <a:buChar char="●"/>
            </a:pPr>
            <a:r>
              <a:rPr lang="en-US" sz="2400" u="none" strike="noStrike" dirty="0">
                <a:effectLst/>
                <a:ea typeface="Arial" panose="020B0604020202020204" pitchFamily="34" charset="0"/>
              </a:rPr>
              <a:t>Affordable housing, especially for the poor and, more.</a:t>
            </a:r>
          </a:p>
        </p:txBody>
      </p:sp>
    </p:spTree>
    <p:extLst>
      <p:ext uri="{BB962C8B-B14F-4D97-AF65-F5344CB8AC3E}">
        <p14:creationId xmlns:p14="http://schemas.microsoft.com/office/powerpoint/2010/main" val="73024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Vision and goals.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298713"/>
            <a:ext cx="10515048" cy="4770783"/>
          </a:xfrm>
        </p:spPr>
        <p:txBody>
          <a:bodyPr>
            <a:normAutofit/>
          </a:bodyPr>
          <a:lstStyle/>
          <a:p>
            <a:pPr marL="342900" marR="0" lvl="0" indent="-342900">
              <a:lnSpc>
                <a:spcPct val="107000"/>
              </a:lnSpc>
              <a:spcBef>
                <a:spcPts val="0"/>
              </a:spcBef>
              <a:spcAft>
                <a:spcPts val="0"/>
              </a:spcAft>
              <a:buFont typeface="Times New Roman" panose="02020603050405020304" pitchFamily="18" charset="0"/>
              <a:buChar char="•"/>
              <a:tabLst>
                <a:tab pos="5219065" algn="l"/>
              </a:tabLst>
            </a:pPr>
            <a:r>
              <a:rPr lang="en-US" dirty="0">
                <a:effectLst/>
                <a:ea typeface="Calibri" panose="020F0502020204030204" pitchFamily="34" charset="0"/>
                <a:cs typeface="Mangal" panose="02040503050203030202" pitchFamily="18" charset="0"/>
              </a:rPr>
              <a:t>Help to create a free Wi-Fi zone and mobile hotspot with fast internet access.</a:t>
            </a:r>
          </a:p>
          <a:p>
            <a:pPr marL="342900" marR="0" lvl="0" indent="-342900">
              <a:lnSpc>
                <a:spcPct val="107000"/>
              </a:lnSpc>
              <a:spcBef>
                <a:spcPts val="0"/>
              </a:spcBef>
              <a:spcAft>
                <a:spcPts val="0"/>
              </a:spcAft>
              <a:buFont typeface="Times New Roman" panose="02020603050405020304" pitchFamily="18" charset="0"/>
              <a:buChar char="•"/>
              <a:tabLst>
                <a:tab pos="5219065" algn="l"/>
              </a:tabLst>
            </a:pPr>
            <a:r>
              <a:rPr lang="en-US" dirty="0">
                <a:effectLst/>
                <a:ea typeface="Calibri" panose="020F0502020204030204" pitchFamily="34" charset="0"/>
                <a:cs typeface="Mangal" panose="02040503050203030202" pitchFamily="18" charset="0"/>
              </a:rPr>
              <a:t>General public can access all clerical work information which is related to municipality/wards easily through offline basis.</a:t>
            </a:r>
          </a:p>
          <a:p>
            <a:pPr marL="342900" marR="0" lvl="0" indent="-342900">
              <a:lnSpc>
                <a:spcPct val="107000"/>
              </a:lnSpc>
              <a:spcBef>
                <a:spcPts val="0"/>
              </a:spcBef>
              <a:spcAft>
                <a:spcPts val="0"/>
              </a:spcAft>
              <a:buFont typeface="Times New Roman" panose="02020603050405020304" pitchFamily="18" charset="0"/>
              <a:buChar char="•"/>
              <a:tabLst>
                <a:tab pos="5219065" algn="l"/>
              </a:tabLst>
            </a:pPr>
            <a:r>
              <a:rPr lang="en-US" dirty="0">
                <a:effectLst/>
                <a:ea typeface="Calibri" panose="020F0502020204030204" pitchFamily="34" charset="0"/>
                <a:cs typeface="Mangal" panose="02040503050203030202" pitchFamily="18" charset="0"/>
              </a:rPr>
              <a:t>Can operate 24hrs in a day / 365 days in a year. In case of employee absentee, the general public                                           can access information without any barrier.</a:t>
            </a:r>
          </a:p>
          <a:p>
            <a:pPr marL="342900" marR="0" lvl="0" indent="-342900" algn="just">
              <a:lnSpc>
                <a:spcPct val="107000"/>
              </a:lnSpc>
              <a:spcBef>
                <a:spcPts val="0"/>
              </a:spcBef>
              <a:spcAft>
                <a:spcPts val="0"/>
              </a:spcAft>
              <a:buFont typeface="Times New Roman" panose="02020603050405020304" pitchFamily="18" charset="0"/>
              <a:buChar char="•"/>
              <a:tabLst>
                <a:tab pos="5219065" algn="l"/>
              </a:tabLst>
            </a:pPr>
            <a:r>
              <a:rPr lang="en-US" dirty="0">
                <a:effectLst/>
                <a:ea typeface="Calibri" panose="020F0502020204030204" pitchFamily="34" charset="0"/>
                <a:cs typeface="Mangal" panose="02040503050203030202" pitchFamily="18" charset="0"/>
              </a:rPr>
              <a:t>The applications form like the form of citizenship, marriage certificate, passport, etc. can be easily fill up by downloading in offline basis from any devices like mobiles, laptops and so on.</a:t>
            </a:r>
          </a:p>
          <a:p>
            <a:pPr marL="342900" marR="0" lvl="0" indent="-342900">
              <a:lnSpc>
                <a:spcPct val="107000"/>
              </a:lnSpc>
              <a:spcBef>
                <a:spcPts val="0"/>
              </a:spcBef>
              <a:spcAft>
                <a:spcPts val="0"/>
              </a:spcAft>
              <a:buFont typeface="Times New Roman" panose="02020603050405020304" pitchFamily="18" charset="0"/>
              <a:buChar char="•"/>
              <a:tabLst>
                <a:tab pos="5219065" algn="l"/>
              </a:tabLst>
            </a:pPr>
            <a:r>
              <a:rPr lang="en-US" dirty="0">
                <a:effectLst/>
                <a:ea typeface="Calibri" panose="020F0502020204030204" pitchFamily="34" charset="0"/>
                <a:cs typeface="Mangal" panose="02040503050203030202" pitchFamily="18" charset="0"/>
              </a:rPr>
              <a:t>The new contents can be updated and changed as per the municipality/ward requirement.</a:t>
            </a:r>
          </a:p>
          <a:p>
            <a:pPr marL="342900" marR="0" lvl="0" indent="-342900">
              <a:lnSpc>
                <a:spcPct val="107000"/>
              </a:lnSpc>
              <a:spcBef>
                <a:spcPts val="0"/>
              </a:spcBef>
              <a:spcAft>
                <a:spcPts val="0"/>
              </a:spcAft>
              <a:buFont typeface="Times New Roman" panose="02020603050405020304" pitchFamily="18" charset="0"/>
              <a:buChar char="•"/>
              <a:tabLst>
                <a:tab pos="5219065" algn="l"/>
              </a:tabLst>
            </a:pPr>
            <a:r>
              <a:rPr lang="en-US" dirty="0">
                <a:effectLst/>
                <a:ea typeface="Calibri" panose="020F0502020204030204" pitchFamily="34" charset="0"/>
                <a:cs typeface="Mangal" panose="02040503050203030202" pitchFamily="18" charset="0"/>
              </a:rPr>
              <a:t>Information about holiday, tender, reports, budget plan, etc. can reached to public and respective employee easily through posting E- notice in offline basis.</a:t>
            </a:r>
          </a:p>
          <a:p>
            <a:pPr marL="342900" marR="0" lvl="0" indent="-342900">
              <a:lnSpc>
                <a:spcPct val="107000"/>
              </a:lnSpc>
              <a:spcBef>
                <a:spcPts val="0"/>
              </a:spcBef>
              <a:spcAft>
                <a:spcPts val="0"/>
              </a:spcAft>
              <a:buFont typeface="Times New Roman" panose="02020603050405020304" pitchFamily="18" charset="0"/>
              <a:buChar char="•"/>
              <a:tabLst>
                <a:tab pos="5219065" algn="l"/>
              </a:tabLst>
            </a:pPr>
            <a:r>
              <a:rPr lang="en-US" dirty="0">
                <a:effectLst/>
                <a:ea typeface="Calibri" panose="020F0502020204030204" pitchFamily="34" charset="0"/>
                <a:cs typeface="Mangal" panose="02040503050203030202" pitchFamily="18" charset="0"/>
              </a:rPr>
              <a:t>Help to keep detail record and make report for all official activities.</a:t>
            </a:r>
          </a:p>
          <a:p>
            <a:pPr marL="342900" marR="0" lvl="0" indent="-342900">
              <a:lnSpc>
                <a:spcPct val="107000"/>
              </a:lnSpc>
              <a:spcBef>
                <a:spcPts val="0"/>
              </a:spcBef>
              <a:spcAft>
                <a:spcPts val="0"/>
              </a:spcAft>
              <a:buFont typeface="Times New Roman" panose="02020603050405020304" pitchFamily="18" charset="0"/>
              <a:buChar char="•"/>
              <a:tabLst>
                <a:tab pos="5219065" algn="l"/>
              </a:tabLst>
            </a:pPr>
            <a:r>
              <a:rPr lang="en-US" dirty="0">
                <a:effectLst/>
                <a:ea typeface="Calibri" panose="020F0502020204030204" pitchFamily="34" charset="0"/>
                <a:cs typeface="Mangal" panose="02040503050203030202" pitchFamily="18" charset="0"/>
              </a:rPr>
              <a:t>Blacklisting of unnecessary or heavy data consuming websites.</a:t>
            </a:r>
          </a:p>
          <a:p>
            <a:pPr marL="342900" marR="0" lvl="0" indent="-342900">
              <a:lnSpc>
                <a:spcPct val="107000"/>
              </a:lnSpc>
              <a:spcBef>
                <a:spcPts val="0"/>
              </a:spcBef>
              <a:spcAft>
                <a:spcPts val="0"/>
              </a:spcAft>
              <a:buFont typeface="Times New Roman" panose="02020603050405020304" pitchFamily="18" charset="0"/>
              <a:buChar char="•"/>
              <a:tabLst>
                <a:tab pos="5219065" algn="l"/>
              </a:tabLst>
            </a:pPr>
            <a:r>
              <a:rPr lang="en-US" dirty="0">
                <a:effectLst/>
                <a:ea typeface="Calibri" panose="020F0502020204030204" pitchFamily="34" charset="0"/>
                <a:cs typeface="Mangal" panose="02040503050203030202" pitchFamily="18" charset="0"/>
              </a:rPr>
              <a:t>Remote monitoring, management and maintenance services are also available in this system.</a:t>
            </a:r>
          </a:p>
          <a:p>
            <a:pPr marL="342900" marR="0" lvl="0" indent="-342900">
              <a:lnSpc>
                <a:spcPct val="107000"/>
              </a:lnSpc>
              <a:spcBef>
                <a:spcPts val="0"/>
              </a:spcBef>
              <a:spcAft>
                <a:spcPts val="800"/>
              </a:spcAft>
              <a:buFont typeface="Times New Roman" panose="02020603050405020304" pitchFamily="18" charset="0"/>
              <a:buChar char="•"/>
              <a:tabLst>
                <a:tab pos="5219065" algn="l"/>
              </a:tabLst>
            </a:pPr>
            <a:r>
              <a:rPr lang="en-US" dirty="0">
                <a:effectLst/>
                <a:ea typeface="Calibri" panose="020F0502020204030204" pitchFamily="34" charset="0"/>
                <a:cs typeface="Mangal" panose="02040503050203030202" pitchFamily="18" charset="0"/>
              </a:rPr>
              <a:t>Update information related to education, health water supply, electricity, environment and sanitation, etc.  can be easily accessed as well.</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E7AE-426A-47EB-9AAF-6F4B1ADB4D4A}"/>
              </a:ext>
            </a:extLst>
          </p:cNvPr>
          <p:cNvSpPr>
            <a:spLocks noGrp="1"/>
          </p:cNvSpPr>
          <p:nvPr>
            <p:ph type="title"/>
          </p:nvPr>
        </p:nvSpPr>
        <p:spPr/>
        <p:txBody>
          <a:bodyPr/>
          <a:lstStyle/>
          <a:p>
            <a:r>
              <a:rPr lang="en-US" dirty="0"/>
              <a:t>CURRENT SITUATION : </a:t>
            </a:r>
          </a:p>
        </p:txBody>
      </p:sp>
      <p:sp>
        <p:nvSpPr>
          <p:cNvPr id="4" name="Slide Number Placeholder 3">
            <a:extLst>
              <a:ext uri="{FF2B5EF4-FFF2-40B4-BE49-F238E27FC236}">
                <a16:creationId xmlns:a16="http://schemas.microsoft.com/office/drawing/2014/main" id="{1F85DE34-069C-46D2-9E23-781FA8AF8E2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7" name="Text Placeholder 6">
            <a:extLst>
              <a:ext uri="{FF2B5EF4-FFF2-40B4-BE49-F238E27FC236}">
                <a16:creationId xmlns:a16="http://schemas.microsoft.com/office/drawing/2014/main" id="{27193603-D128-4941-9814-AC003EBF313B}"/>
              </a:ext>
            </a:extLst>
          </p:cNvPr>
          <p:cNvSpPr>
            <a:spLocks noGrp="1"/>
          </p:cNvSpPr>
          <p:nvPr>
            <p:ph type="body" sz="quarter" idx="21"/>
          </p:nvPr>
        </p:nvSpPr>
        <p:spPr>
          <a:xfrm>
            <a:off x="662609" y="1709530"/>
            <a:ext cx="10976941" cy="4386469"/>
          </a:xfrm>
        </p:spPr>
        <p:txBody>
          <a:bodyPr/>
          <a:lstStyle/>
          <a:p>
            <a:pPr marL="285750" indent="-285750">
              <a:buFont typeface="Arial" panose="020B0604020202020204" pitchFamily="34" charset="0"/>
              <a:buChar char="•"/>
            </a:pPr>
            <a:r>
              <a:rPr lang="en-US" sz="2000" dirty="0">
                <a:effectLst/>
                <a:ea typeface="Arial" panose="020B0604020202020204" pitchFamily="34" charset="0"/>
              </a:rPr>
              <a:t>With aims to impact Local Governments, representatives, and people with the benchmark quality Technology, Smart Tools, Database &amp; Artificial Intelligence, </a:t>
            </a:r>
            <a:r>
              <a:rPr lang="en-US" sz="2000" dirty="0" err="1">
                <a:effectLst/>
                <a:ea typeface="Arial" panose="020B0604020202020204" pitchFamily="34" charset="0"/>
              </a:rPr>
              <a:t>SmartPalika</a:t>
            </a:r>
            <a:r>
              <a:rPr lang="en-US" sz="2000" dirty="0">
                <a:effectLst/>
                <a:ea typeface="Arial" panose="020B0604020202020204" pitchFamily="34" charset="0"/>
              </a:rPr>
              <a:t> have been working to provide smart governance apps and disaster response systems to the Local Government bodies of Nepal.</a:t>
            </a:r>
          </a:p>
          <a:p>
            <a:pPr marL="285750" indent="-285750">
              <a:buFont typeface="Arial" panose="020B0604020202020204" pitchFamily="34" charset="0"/>
              <a:buChar char="•"/>
            </a:pPr>
            <a:r>
              <a:rPr lang="en-US" sz="2000" dirty="0">
                <a:effectLst/>
                <a:ea typeface="Arial" panose="020B0604020202020204" pitchFamily="34" charset="0"/>
              </a:rPr>
              <a:t>Currently, they are working with 27 different Local Governments for smart governance frameworks and also handed over the Covid-19 response system to 80+ LG’s of Nepal.</a:t>
            </a:r>
          </a:p>
          <a:p>
            <a:pPr marL="285750" indent="-285750">
              <a:buFont typeface="Arial" panose="020B0604020202020204" pitchFamily="34" charset="0"/>
              <a:buChar char="•"/>
            </a:pPr>
            <a:r>
              <a:rPr lang="en-US" sz="2000" dirty="0"/>
              <a:t>Since the Coronavirus outbreak, the Nepal Government has worked tirelessly to control from their side, yet; the numbers are growing day by day.</a:t>
            </a:r>
          </a:p>
          <a:p>
            <a:pPr marL="285750" indent="-285750">
              <a:buFont typeface="Arial" panose="020B0604020202020204" pitchFamily="34" charset="0"/>
              <a:buChar char="•"/>
            </a:pPr>
            <a:r>
              <a:rPr lang="en-US" sz="2000" dirty="0"/>
              <a:t>Here comes </a:t>
            </a:r>
            <a:r>
              <a:rPr lang="en-US" sz="2000" dirty="0" err="1"/>
              <a:t>SmartPalika</a:t>
            </a:r>
            <a:r>
              <a:rPr lang="en-US" sz="2000" dirty="0"/>
              <a:t>, a company that aims to </a:t>
            </a:r>
            <a:r>
              <a:rPr lang="en-US" sz="2000" dirty="0" err="1"/>
              <a:t>iMpact</a:t>
            </a:r>
            <a:r>
              <a:rPr lang="en-US" sz="2000" dirty="0"/>
              <a:t> Local Governments, with their smart tools, made them launch an app at this time of crisis to fight against coronavirus, the company decided to make it completely free of cost for all the 753 Local Governments. The app is developed in collaboration with </a:t>
            </a:r>
            <a:r>
              <a:rPr lang="en-US" sz="2000" dirty="0" err="1"/>
              <a:t>Cellapp</a:t>
            </a:r>
            <a:r>
              <a:rPr lang="en-US" sz="2000" dirty="0"/>
              <a:t> Innovations and </a:t>
            </a:r>
            <a:r>
              <a:rPr lang="en-US" sz="2000" dirty="0" err="1"/>
              <a:t>Rakshya</a:t>
            </a:r>
            <a:r>
              <a:rPr lang="en-US" sz="2000" dirty="0"/>
              <a:t>.</a:t>
            </a:r>
          </a:p>
        </p:txBody>
      </p:sp>
    </p:spTree>
    <p:extLst>
      <p:ext uri="{BB962C8B-B14F-4D97-AF65-F5344CB8AC3E}">
        <p14:creationId xmlns:p14="http://schemas.microsoft.com/office/powerpoint/2010/main" val="1574938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922E-7C8B-45FE-84B5-A29540C8865C}"/>
              </a:ext>
            </a:extLst>
          </p:cNvPr>
          <p:cNvSpPr>
            <a:spLocks noGrp="1"/>
          </p:cNvSpPr>
          <p:nvPr>
            <p:ph type="title"/>
          </p:nvPr>
        </p:nvSpPr>
        <p:spPr/>
        <p:txBody>
          <a:bodyPr/>
          <a:lstStyle/>
          <a:p>
            <a:r>
              <a:rPr lang="en-US" dirty="0"/>
              <a:t>Benefits :</a:t>
            </a:r>
          </a:p>
        </p:txBody>
      </p:sp>
      <p:sp>
        <p:nvSpPr>
          <p:cNvPr id="4" name="Slide Number Placeholder 3">
            <a:extLst>
              <a:ext uri="{FF2B5EF4-FFF2-40B4-BE49-F238E27FC236}">
                <a16:creationId xmlns:a16="http://schemas.microsoft.com/office/drawing/2014/main" id="{F3EC6057-D163-456B-9BBE-0E294E698386}"/>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7" name="Text Placeholder 6">
            <a:extLst>
              <a:ext uri="{FF2B5EF4-FFF2-40B4-BE49-F238E27FC236}">
                <a16:creationId xmlns:a16="http://schemas.microsoft.com/office/drawing/2014/main" id="{E8CAA10B-3F5B-49EF-930D-B9A928D6D07B}"/>
              </a:ext>
            </a:extLst>
          </p:cNvPr>
          <p:cNvSpPr>
            <a:spLocks noGrp="1"/>
          </p:cNvSpPr>
          <p:nvPr>
            <p:ph type="body" sz="quarter" idx="21"/>
          </p:nvPr>
        </p:nvSpPr>
        <p:spPr>
          <a:xfrm>
            <a:off x="444500" y="1669183"/>
            <a:ext cx="10950437" cy="4917147"/>
          </a:xfrm>
        </p:spPr>
        <p:txBody>
          <a:bodyPr/>
          <a:lstStyle/>
          <a:p>
            <a:pPr marL="285750" indent="-285750">
              <a:buFont typeface="Arial" panose="020B0604020202020204" pitchFamily="34" charset="0"/>
              <a:buChar char="•"/>
            </a:pPr>
            <a:r>
              <a:rPr lang="en-US" sz="3600" dirty="0"/>
              <a:t>Wider reach </a:t>
            </a:r>
          </a:p>
          <a:p>
            <a:pPr marL="285750" indent="-285750">
              <a:buFont typeface="Arial" panose="020B0604020202020204" pitchFamily="34" charset="0"/>
              <a:buChar char="•"/>
            </a:pPr>
            <a:r>
              <a:rPr lang="en-US" sz="3600" dirty="0"/>
              <a:t>Mobility</a:t>
            </a:r>
          </a:p>
          <a:p>
            <a:pPr marL="285750" indent="-285750">
              <a:buFont typeface="Arial" panose="020B0604020202020204" pitchFamily="34" charset="0"/>
              <a:buChar char="•"/>
            </a:pPr>
            <a:r>
              <a:rPr lang="en-US" sz="3600" dirty="0"/>
              <a:t>Faster information  flow </a:t>
            </a:r>
          </a:p>
          <a:p>
            <a:pPr marL="285750" indent="-285750">
              <a:buFont typeface="Arial" panose="020B0604020202020204" pitchFamily="34" charset="0"/>
              <a:buChar char="•"/>
            </a:pPr>
            <a:r>
              <a:rPr lang="en-US" sz="3600" dirty="0"/>
              <a:t>Increased democracy</a:t>
            </a:r>
          </a:p>
          <a:p>
            <a:pPr marL="285750" indent="-285750">
              <a:buFont typeface="Arial" panose="020B0604020202020204" pitchFamily="34" charset="0"/>
              <a:buChar char="•"/>
            </a:pPr>
            <a:r>
              <a:rPr lang="en-US" sz="3600" dirty="0"/>
              <a:t>CONNECTIVITY </a:t>
            </a:r>
          </a:p>
        </p:txBody>
      </p:sp>
    </p:spTree>
    <p:extLst>
      <p:ext uri="{BB962C8B-B14F-4D97-AF65-F5344CB8AC3E}">
        <p14:creationId xmlns:p14="http://schemas.microsoft.com/office/powerpoint/2010/main" val="379087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Challenges :</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3" y="1832480"/>
            <a:ext cx="11116507" cy="5444067"/>
          </a:xfrm>
        </p:spPr>
        <p:txBody>
          <a:bodyPr/>
          <a:lstStyle/>
          <a:p>
            <a:pPr marL="457200" indent="-457200">
              <a:buAutoNum type="arabicPeriod"/>
            </a:pPr>
            <a:r>
              <a:rPr lang="en-US" sz="3200" dirty="0"/>
              <a:t>Lack of human resources</a:t>
            </a:r>
          </a:p>
          <a:p>
            <a:pPr marL="457200" indent="-457200">
              <a:buAutoNum type="arabicPeriod"/>
            </a:pPr>
            <a:r>
              <a:rPr lang="en-US" sz="3200" dirty="0"/>
              <a:t> Political Uncertainty</a:t>
            </a:r>
          </a:p>
          <a:p>
            <a:pPr marL="457200" indent="-457200">
              <a:buAutoNum type="arabicPeriod"/>
            </a:pPr>
            <a:r>
              <a:rPr lang="en-US" sz="3200" dirty="0"/>
              <a:t> Weak Infrastructure</a:t>
            </a:r>
          </a:p>
          <a:p>
            <a:pPr marL="457200" indent="-457200">
              <a:buAutoNum type="arabicPeriod"/>
            </a:pPr>
            <a:r>
              <a:rPr lang="en-US" sz="3200" dirty="0"/>
              <a:t>Security and Hackers</a:t>
            </a:r>
          </a:p>
          <a:p>
            <a:pPr marL="457200" indent="-457200">
              <a:buFont typeface="Arial" panose="020B0604020202020204" pitchFamily="34" charset="0"/>
              <a:buAutoNum type="arabicPeriod"/>
            </a:pPr>
            <a:r>
              <a:rPr lang="en-US" sz="3200" dirty="0"/>
              <a:t>Not being able to access the services</a:t>
            </a:r>
          </a:p>
          <a:p>
            <a:endParaRPr lang="en-US" sz="3200" dirty="0"/>
          </a:p>
          <a:p>
            <a:endParaRPr lang="en-US" sz="3200" dirty="0"/>
          </a:p>
          <a:p>
            <a:endParaRPr lang="en-US" sz="3200" dirty="0"/>
          </a:p>
          <a:p>
            <a:endParaRPr lang="en-US" sz="3200" dirty="0"/>
          </a:p>
          <a:p>
            <a:endParaRPr lang="en-US" sz="3200"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AEC3-0E62-4B23-9002-156583800B57}"/>
              </a:ext>
            </a:extLst>
          </p:cNvPr>
          <p:cNvSpPr>
            <a:spLocks noGrp="1"/>
          </p:cNvSpPr>
          <p:nvPr>
            <p:ph type="title"/>
          </p:nvPr>
        </p:nvSpPr>
        <p:spPr>
          <a:xfrm>
            <a:off x="444500" y="1371600"/>
            <a:ext cx="11214100" cy="535531"/>
          </a:xfrm>
        </p:spPr>
        <p:txBody>
          <a:bodyPr/>
          <a:lstStyle/>
          <a:p>
            <a:r>
              <a:rPr lang="en-US" dirty="0"/>
              <a:t>Solutions :</a:t>
            </a:r>
          </a:p>
        </p:txBody>
      </p:sp>
      <p:sp>
        <p:nvSpPr>
          <p:cNvPr id="3" name="Text Placeholder 2">
            <a:extLst>
              <a:ext uri="{FF2B5EF4-FFF2-40B4-BE49-F238E27FC236}">
                <a16:creationId xmlns:a16="http://schemas.microsoft.com/office/drawing/2014/main" id="{CEA55966-B591-41C0-94B1-094F6B124FC9}"/>
              </a:ext>
            </a:extLst>
          </p:cNvPr>
          <p:cNvSpPr>
            <a:spLocks noGrp="1"/>
          </p:cNvSpPr>
          <p:nvPr>
            <p:ph type="body" sz="quarter" idx="18"/>
          </p:nvPr>
        </p:nvSpPr>
        <p:spPr>
          <a:xfrm>
            <a:off x="622301" y="2309693"/>
            <a:ext cx="11214099" cy="3041240"/>
          </a:xfrm>
        </p:spPr>
        <p:txBody>
          <a:bodyPr/>
          <a:lstStyle/>
          <a:p>
            <a:pPr marL="285750" indent="-285750">
              <a:buFont typeface="Arial" panose="020B0604020202020204" pitchFamily="34" charset="0"/>
              <a:buChar char="•"/>
            </a:pPr>
            <a:r>
              <a:rPr lang="en-US" sz="2000" dirty="0"/>
              <a:t> Infrastructure Must Be Agile and Flexible to Scale</a:t>
            </a:r>
          </a:p>
          <a:p>
            <a:pPr marL="285750" indent="-285750">
              <a:buFont typeface="Arial" panose="020B0604020202020204" pitchFamily="34" charset="0"/>
              <a:buChar char="•"/>
            </a:pPr>
            <a:r>
              <a:rPr lang="en-US" sz="2000" dirty="0"/>
              <a:t>Need Effective and Efficient Data Processing and Analytics</a:t>
            </a:r>
          </a:p>
          <a:p>
            <a:pPr marL="285750" indent="-285750">
              <a:buFont typeface="Arial" panose="020B0604020202020204" pitchFamily="34" charset="0"/>
              <a:buChar char="•"/>
            </a:pPr>
            <a:r>
              <a:rPr lang="en-US" sz="2000" dirty="0"/>
              <a:t>Must Protect Residents’ Data to Assuage Privacy Concerns</a:t>
            </a:r>
          </a:p>
          <a:p>
            <a:pPr marL="285750" indent="-285750">
              <a:buFont typeface="Arial" panose="020B0604020202020204" pitchFamily="34" charset="0"/>
              <a:buChar char="•"/>
            </a:pPr>
            <a:r>
              <a:rPr lang="en-US" sz="2000" dirty="0"/>
              <a:t>should focus on promoting the forward-thinking nature </a:t>
            </a:r>
          </a:p>
          <a:p>
            <a:pPr marL="285750" indent="-285750">
              <a:buFont typeface="Arial" panose="020B0604020202020204" pitchFamily="34" charset="0"/>
              <a:buChar char="•"/>
            </a:pPr>
            <a:r>
              <a:rPr lang="en-US" sz="2000" dirty="0"/>
              <a:t>Need strong and fair laws and policy</a:t>
            </a:r>
          </a:p>
          <a:p>
            <a:pPr marL="285750" indent="-28575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B7E2AEB5-209E-467A-89E0-9F3015D94E5F}"/>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Tree>
    <p:extLst>
      <p:ext uri="{BB962C8B-B14F-4D97-AF65-F5344CB8AC3E}">
        <p14:creationId xmlns:p14="http://schemas.microsoft.com/office/powerpoint/2010/main" val="416435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39DD-5753-455E-A330-6DDB5F48215A}"/>
              </a:ext>
            </a:extLst>
          </p:cNvPr>
          <p:cNvSpPr>
            <a:spLocks noGrp="1"/>
          </p:cNvSpPr>
          <p:nvPr>
            <p:ph type="title"/>
          </p:nvPr>
        </p:nvSpPr>
        <p:spPr/>
        <p:txBody>
          <a:bodyPr/>
          <a:lstStyle/>
          <a:p>
            <a:r>
              <a:rPr lang="en-US" dirty="0"/>
              <a:t>SECURITY : </a:t>
            </a:r>
          </a:p>
        </p:txBody>
      </p:sp>
      <p:sp>
        <p:nvSpPr>
          <p:cNvPr id="4" name="Slide Number Placeholder 3">
            <a:extLst>
              <a:ext uri="{FF2B5EF4-FFF2-40B4-BE49-F238E27FC236}">
                <a16:creationId xmlns:a16="http://schemas.microsoft.com/office/drawing/2014/main" id="{ACF91752-73DA-45BC-8478-710DAC1DF68F}"/>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7" name="Text Placeholder 6">
            <a:extLst>
              <a:ext uri="{FF2B5EF4-FFF2-40B4-BE49-F238E27FC236}">
                <a16:creationId xmlns:a16="http://schemas.microsoft.com/office/drawing/2014/main" id="{3C64D311-3ABF-4B60-82F2-FAC521C5A425}"/>
              </a:ext>
            </a:extLst>
          </p:cNvPr>
          <p:cNvSpPr>
            <a:spLocks noGrp="1"/>
          </p:cNvSpPr>
          <p:nvPr>
            <p:ph type="body" sz="quarter" idx="21"/>
          </p:nvPr>
        </p:nvSpPr>
        <p:spPr>
          <a:xfrm>
            <a:off x="225287" y="1656522"/>
            <a:ext cx="11414263" cy="4046611"/>
          </a:xfrm>
        </p:spPr>
        <p:txBody>
          <a:bodyPr/>
          <a:lstStyle/>
          <a:p>
            <a:pPr marL="285750" indent="-285750">
              <a:buFont typeface="Arial" panose="020B0604020202020204" pitchFamily="34" charset="0"/>
              <a:buChar char="•"/>
            </a:pPr>
            <a:r>
              <a:rPr lang="en-US" sz="1800" dirty="0" err="1"/>
              <a:t>SmartPalika</a:t>
            </a:r>
            <a:r>
              <a:rPr lang="en-US" sz="1800" dirty="0"/>
              <a:t> is aware of security risks, it maintains the highest level of ethics on Sensitive Data.</a:t>
            </a:r>
          </a:p>
          <a:p>
            <a:pPr marL="285750" indent="-285750">
              <a:buFont typeface="Arial" panose="020B0604020202020204" pitchFamily="34" charset="0"/>
              <a:buChar char="•"/>
            </a:pPr>
            <a:r>
              <a:rPr lang="en-US" sz="1800" dirty="0">
                <a:effectLst/>
                <a:latin typeface="Calibri" panose="020F0502020204030204" pitchFamily="34" charset="0"/>
                <a:ea typeface="Arial" panose="020B0604020202020204" pitchFamily="34" charset="0"/>
              </a:rPr>
              <a:t>The threats may be of different types varying from time to time because technology changes frequently.</a:t>
            </a:r>
          </a:p>
          <a:p>
            <a:pPr marL="285750" indent="-285750">
              <a:buFont typeface="Arial" panose="020B0604020202020204" pitchFamily="34" charset="0"/>
              <a:buChar char="•"/>
            </a:pPr>
            <a:r>
              <a:rPr lang="en-US" sz="1800" dirty="0"/>
              <a:t>Security systems are developed in accordance and authority from respective Local Governments by Smart </a:t>
            </a:r>
            <a:r>
              <a:rPr lang="en-US" sz="1800" dirty="0" err="1"/>
              <a:t>Palika</a:t>
            </a:r>
            <a:r>
              <a:rPr lang="en-US" sz="1800" dirty="0"/>
              <a:t> Pvt. Ltd. The system, privacy, and data are maintained by Smart </a:t>
            </a:r>
            <a:r>
              <a:rPr lang="en-US" sz="1800" dirty="0" err="1"/>
              <a:t>Palika</a:t>
            </a:r>
            <a:r>
              <a:rPr lang="en-US" sz="1800" dirty="0"/>
              <a:t> as per the Laws of the Government of Nepal.</a:t>
            </a:r>
          </a:p>
          <a:p>
            <a:r>
              <a:rPr lang="en-US" sz="1800" dirty="0"/>
              <a:t>1.	The system is handed over to respective Local Governments upon development while management activities on the Development side ensure the highest level of data privacy and storage facilitation.</a:t>
            </a:r>
          </a:p>
          <a:p>
            <a:r>
              <a:rPr lang="en-US" sz="1800" dirty="0"/>
              <a:t>2.	No sensitive data or data of any individual is hosted on abroad premises.</a:t>
            </a:r>
          </a:p>
          <a:p>
            <a:r>
              <a:rPr lang="en-US" sz="1800" dirty="0"/>
              <a:t>3.	</a:t>
            </a:r>
            <a:r>
              <a:rPr lang="en-US" sz="1800" dirty="0" err="1"/>
              <a:t>SmartPalika</a:t>
            </a:r>
            <a:r>
              <a:rPr lang="en-US" sz="1800" dirty="0"/>
              <a:t> does not process user data for business benefits or provide access to any third-party entity unless the data is in non-individual statistics or directed by the respective Local Government.</a:t>
            </a:r>
          </a:p>
          <a:p>
            <a:r>
              <a:rPr lang="en-US" dirty="0"/>
              <a:t> </a:t>
            </a:r>
          </a:p>
          <a:p>
            <a:endParaRPr lang="en-US" dirty="0"/>
          </a:p>
        </p:txBody>
      </p:sp>
    </p:spTree>
    <p:extLst>
      <p:ext uri="{BB962C8B-B14F-4D97-AF65-F5344CB8AC3E}">
        <p14:creationId xmlns:p14="http://schemas.microsoft.com/office/powerpoint/2010/main" val="1787172548"/>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263</TotalTime>
  <Words>929</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Symbol</vt:lpstr>
      <vt:lpstr>Times New Roman</vt:lpstr>
      <vt:lpstr>Trade Gothic LT Pro</vt:lpstr>
      <vt:lpstr>Trebuchet MS</vt:lpstr>
      <vt:lpstr>Wingdings</vt:lpstr>
      <vt:lpstr>Office Theme</vt:lpstr>
      <vt:lpstr>SmartNagarPalika</vt:lpstr>
      <vt:lpstr>Introduction</vt:lpstr>
      <vt:lpstr>OBJECTIVES :</vt:lpstr>
      <vt:lpstr>Vision and goals.</vt:lpstr>
      <vt:lpstr>CURRENT SITUATION : </vt:lpstr>
      <vt:lpstr>Benefits :</vt:lpstr>
      <vt:lpstr>Challenges :</vt:lpstr>
      <vt:lpstr>Solutions :</vt:lpstr>
      <vt:lpstr>SECURITY : </vt:lpstr>
      <vt:lpstr>Conclusion: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SmartNagarPalika</dc:title>
  <dc:creator>SUSHIL  BASNET</dc:creator>
  <cp:lastModifiedBy>SUSHIL  BASNET</cp:lastModifiedBy>
  <cp:revision>15</cp:revision>
  <dcterms:created xsi:type="dcterms:W3CDTF">2021-09-28T14:25:10Z</dcterms:created>
  <dcterms:modified xsi:type="dcterms:W3CDTF">2021-09-28T18:48:26Z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