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2806700" cy="1587500"/>
  <p:notesSz cx="2806700" cy="1587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6" d="100"/>
          <a:sy n="326" d="100"/>
        </p:scale>
        <p:origin x="1114" y="1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0978" y="492125"/>
            <a:ext cx="2391092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21957" y="889000"/>
            <a:ext cx="1969135" cy="396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0652" y="365125"/>
            <a:ext cx="1223676" cy="1047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448720" y="365125"/>
            <a:ext cx="1223676" cy="1047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886" y="404875"/>
            <a:ext cx="1122045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454" y="520699"/>
            <a:ext cx="2125345" cy="600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56437" y="1476375"/>
            <a:ext cx="900176" cy="79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40652" y="1476375"/>
            <a:ext cx="647001" cy="79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025396" y="1476375"/>
            <a:ext cx="647001" cy="79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590" y="358902"/>
            <a:ext cx="1376680" cy="4635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271145">
              <a:lnSpc>
                <a:spcPts val="1630"/>
              </a:lnSpc>
              <a:spcBef>
                <a:spcPts val="305"/>
              </a:spcBef>
            </a:pPr>
            <a:r>
              <a:rPr sz="1500" b="0" spc="-70" dirty="0">
                <a:latin typeface="Trebuchet MS"/>
                <a:cs typeface="Trebuchet MS"/>
              </a:rPr>
              <a:t>Chapter </a:t>
            </a:r>
            <a:r>
              <a:rPr sz="1500" b="0" spc="-90" dirty="0">
                <a:latin typeface="Trebuchet MS"/>
                <a:cs typeface="Trebuchet MS"/>
              </a:rPr>
              <a:t>2:  </a:t>
            </a:r>
            <a:r>
              <a:rPr sz="1500" b="0" spc="-85" dirty="0">
                <a:latin typeface="Trebuchet MS"/>
                <a:cs typeface="Trebuchet MS"/>
              </a:rPr>
              <a:t>Intelligent</a:t>
            </a:r>
            <a:r>
              <a:rPr sz="1500" b="0" spc="-120" dirty="0">
                <a:latin typeface="Trebuchet MS"/>
                <a:cs typeface="Trebuchet MS"/>
              </a:rPr>
              <a:t> </a:t>
            </a:r>
            <a:r>
              <a:rPr sz="1500" b="0" spc="-55" dirty="0">
                <a:latin typeface="Trebuchet MS"/>
                <a:cs typeface="Trebuchet MS"/>
              </a:rPr>
              <a:t>Agents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687" y="148971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5273" y="1471422"/>
            <a:ext cx="4445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254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1825"/>
            <a:ext cx="12877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60" dirty="0">
                <a:latin typeface="Trebuchet MS"/>
                <a:cs typeface="Trebuchet MS"/>
              </a:rPr>
              <a:t>Characteristics </a:t>
            </a:r>
            <a:r>
              <a:rPr sz="1000" b="0" spc="-45" dirty="0">
                <a:latin typeface="Trebuchet MS"/>
                <a:cs typeface="Trebuchet MS"/>
              </a:rPr>
              <a:t>of </a:t>
            </a:r>
            <a:r>
              <a:rPr sz="1000" b="0" spc="-40" dirty="0">
                <a:latin typeface="Trebuchet MS"/>
                <a:cs typeface="Trebuchet MS"/>
              </a:rPr>
              <a:t>agents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392683"/>
            <a:ext cx="2398395" cy="97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latin typeface="Carlito"/>
                <a:cs typeface="Carlito"/>
              </a:rPr>
              <a:t>Internal </a:t>
            </a:r>
            <a:r>
              <a:rPr sz="600" b="1" spc="-10" dirty="0">
                <a:latin typeface="Carlito"/>
                <a:cs typeface="Carlito"/>
              </a:rPr>
              <a:t>characteristics</a:t>
            </a:r>
            <a:r>
              <a:rPr sz="600" b="1" spc="10" dirty="0">
                <a:latin typeface="Carlito"/>
                <a:cs typeface="Carlito"/>
              </a:rPr>
              <a:t> </a:t>
            </a:r>
            <a:r>
              <a:rPr sz="600" b="1" spc="-5" dirty="0">
                <a:latin typeface="Carlito"/>
                <a:cs typeface="Carlito"/>
              </a:rPr>
              <a:t>are</a:t>
            </a:r>
            <a:endParaRPr sz="600">
              <a:latin typeface="Carlito"/>
              <a:cs typeface="Carlito"/>
            </a:endParaRPr>
          </a:p>
          <a:p>
            <a:pPr marL="64135" indent="-52069">
              <a:lnSpc>
                <a:spcPts val="700"/>
              </a:lnSpc>
              <a:buFont typeface="Arial"/>
              <a:buChar char="•"/>
              <a:tabLst>
                <a:tab pos="64769" algn="l"/>
              </a:tabLst>
            </a:pPr>
            <a:r>
              <a:rPr sz="600" dirty="0">
                <a:latin typeface="Carlito"/>
                <a:cs typeface="Carlito"/>
              </a:rPr>
              <a:t>Learning/reasoning:</a:t>
            </a:r>
            <a:endParaRPr sz="600">
              <a:latin typeface="Carlito"/>
              <a:cs typeface="Carlito"/>
            </a:endParaRPr>
          </a:p>
          <a:p>
            <a:pPr marL="170815" marR="37465" lvl="1" indent="-52069">
              <a:lnSpc>
                <a:spcPct val="68000"/>
              </a:lnSpc>
              <a:spcBef>
                <a:spcPts val="170"/>
              </a:spcBef>
              <a:buFont typeface="Arial"/>
              <a:buChar char="•"/>
              <a:tabLst>
                <a:tab pos="171450" algn="l"/>
              </a:tabLst>
            </a:pPr>
            <a:r>
              <a:rPr sz="500" spc="-5" dirty="0">
                <a:latin typeface="Carlito"/>
                <a:cs typeface="Carlito"/>
              </a:rPr>
              <a:t>An agent has </a:t>
            </a:r>
            <a:r>
              <a:rPr sz="500" dirty="0">
                <a:latin typeface="Carlito"/>
                <a:cs typeface="Carlito"/>
              </a:rPr>
              <a:t>the ability to </a:t>
            </a:r>
            <a:r>
              <a:rPr sz="500" spc="-5" dirty="0">
                <a:latin typeface="Carlito"/>
                <a:cs typeface="Carlito"/>
              </a:rPr>
              <a:t>learn from </a:t>
            </a:r>
            <a:r>
              <a:rPr sz="500" spc="-10" dirty="0">
                <a:latin typeface="Carlito"/>
                <a:cs typeface="Carlito"/>
              </a:rPr>
              <a:t>previous experience </a:t>
            </a:r>
            <a:r>
              <a:rPr sz="500" dirty="0">
                <a:latin typeface="Carlito"/>
                <a:cs typeface="Carlito"/>
              </a:rPr>
              <a:t>and to </a:t>
            </a:r>
            <a:r>
              <a:rPr sz="500" spc="-5" dirty="0">
                <a:latin typeface="Carlito"/>
                <a:cs typeface="Carlito"/>
              </a:rPr>
              <a:t>successively adapt  </a:t>
            </a:r>
            <a:r>
              <a:rPr sz="500" dirty="0">
                <a:latin typeface="Carlito"/>
                <a:cs typeface="Carlito"/>
              </a:rPr>
              <a:t>its own </a:t>
            </a:r>
            <a:r>
              <a:rPr sz="500" spc="-5" dirty="0">
                <a:latin typeface="Carlito"/>
                <a:cs typeface="Carlito"/>
              </a:rPr>
              <a:t>behavior </a:t>
            </a:r>
            <a:r>
              <a:rPr sz="500" dirty="0">
                <a:latin typeface="Carlito"/>
                <a:cs typeface="Carlito"/>
              </a:rPr>
              <a:t>to the</a:t>
            </a:r>
            <a:r>
              <a:rPr sz="500" spc="20" dirty="0">
                <a:latin typeface="Carlito"/>
                <a:cs typeface="Carlito"/>
              </a:rPr>
              <a:t> </a:t>
            </a:r>
            <a:r>
              <a:rPr sz="500" spc="-10" dirty="0">
                <a:latin typeface="Carlito"/>
                <a:cs typeface="Carlito"/>
              </a:rPr>
              <a:t>environment.</a:t>
            </a:r>
            <a:endParaRPr sz="500">
              <a:latin typeface="Carlito"/>
              <a:cs typeface="Carlito"/>
            </a:endParaRPr>
          </a:p>
          <a:p>
            <a:pPr marL="64135" indent="-52069">
              <a:lnSpc>
                <a:spcPts val="685"/>
              </a:lnSpc>
              <a:spcBef>
                <a:spcPts val="20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Reactivity:</a:t>
            </a:r>
            <a:endParaRPr sz="600">
              <a:latin typeface="Carlito"/>
              <a:cs typeface="Carlito"/>
            </a:endParaRPr>
          </a:p>
          <a:p>
            <a:pPr marL="170815" marR="5080" lvl="1" indent="-52069">
              <a:lnSpc>
                <a:spcPct val="72000"/>
              </a:lnSpc>
              <a:spcBef>
                <a:spcPts val="135"/>
              </a:spcBef>
              <a:buFont typeface="Arial"/>
              <a:buChar char="•"/>
              <a:tabLst>
                <a:tab pos="171450" algn="l"/>
              </a:tabLst>
            </a:pPr>
            <a:r>
              <a:rPr sz="500" spc="-5" dirty="0">
                <a:latin typeface="Carlito"/>
                <a:cs typeface="Carlito"/>
              </a:rPr>
              <a:t>An agent must be </a:t>
            </a:r>
            <a:r>
              <a:rPr sz="500" dirty="0">
                <a:latin typeface="Carlito"/>
                <a:cs typeface="Carlito"/>
              </a:rPr>
              <a:t>capable </a:t>
            </a:r>
            <a:r>
              <a:rPr sz="500" spc="-5" dirty="0">
                <a:latin typeface="Carlito"/>
                <a:cs typeface="Carlito"/>
              </a:rPr>
              <a:t>of reacting appropriately </a:t>
            </a:r>
            <a:r>
              <a:rPr sz="500" dirty="0">
                <a:latin typeface="Carlito"/>
                <a:cs typeface="Carlito"/>
              </a:rPr>
              <a:t>to </a:t>
            </a:r>
            <a:r>
              <a:rPr sz="500" spc="-5" dirty="0">
                <a:latin typeface="Carlito"/>
                <a:cs typeface="Carlito"/>
              </a:rPr>
              <a:t>influences or information from  </a:t>
            </a:r>
            <a:r>
              <a:rPr sz="500" dirty="0">
                <a:latin typeface="Carlito"/>
                <a:cs typeface="Carlito"/>
              </a:rPr>
              <a:t>its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spc="-10" dirty="0">
                <a:latin typeface="Carlito"/>
                <a:cs typeface="Carlito"/>
              </a:rPr>
              <a:t>environment.</a:t>
            </a:r>
            <a:endParaRPr sz="500">
              <a:latin typeface="Carlito"/>
              <a:cs typeface="Carlito"/>
            </a:endParaRPr>
          </a:p>
          <a:p>
            <a:pPr marL="64135" indent="-52069">
              <a:lnSpc>
                <a:spcPts val="685"/>
              </a:lnSpc>
              <a:spcBef>
                <a:spcPts val="20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10" dirty="0">
                <a:latin typeface="Carlito"/>
                <a:cs typeface="Carlito"/>
              </a:rPr>
              <a:t>Autonomy:</a:t>
            </a:r>
            <a:endParaRPr sz="600">
              <a:latin typeface="Carlito"/>
              <a:cs typeface="Carlito"/>
            </a:endParaRPr>
          </a:p>
          <a:p>
            <a:pPr marL="170815" marR="12065" lvl="1" indent="-52069">
              <a:lnSpc>
                <a:spcPct val="72000"/>
              </a:lnSpc>
              <a:spcBef>
                <a:spcPts val="130"/>
              </a:spcBef>
              <a:buFont typeface="Arial"/>
              <a:buChar char="•"/>
              <a:tabLst>
                <a:tab pos="171450" algn="l"/>
              </a:tabLst>
            </a:pPr>
            <a:r>
              <a:rPr sz="500" spc="-10" dirty="0">
                <a:latin typeface="Carlito"/>
                <a:cs typeface="Carlito"/>
              </a:rPr>
              <a:t>There </a:t>
            </a:r>
            <a:r>
              <a:rPr sz="500" dirty="0">
                <a:latin typeface="Carlito"/>
                <a:cs typeface="Carlito"/>
              </a:rPr>
              <a:t>may </a:t>
            </a:r>
            <a:r>
              <a:rPr sz="500" spc="-10" dirty="0">
                <a:latin typeface="Carlito"/>
                <a:cs typeface="Carlito"/>
              </a:rPr>
              <a:t>need </a:t>
            </a:r>
            <a:r>
              <a:rPr sz="500" spc="-5" dirty="0">
                <a:latin typeface="Carlito"/>
                <a:cs typeface="Carlito"/>
              </a:rPr>
              <a:t>intervention from </a:t>
            </a:r>
            <a:r>
              <a:rPr sz="500" dirty="0">
                <a:latin typeface="Carlito"/>
                <a:cs typeface="Carlito"/>
              </a:rPr>
              <a:t>the </a:t>
            </a:r>
            <a:r>
              <a:rPr sz="500" spc="-10" dirty="0">
                <a:latin typeface="Carlito"/>
                <a:cs typeface="Carlito"/>
              </a:rPr>
              <a:t>user </a:t>
            </a:r>
            <a:r>
              <a:rPr sz="500" spc="-5" dirty="0">
                <a:latin typeface="Carlito"/>
                <a:cs typeface="Carlito"/>
              </a:rPr>
              <a:t>only for important decisions else operate  </a:t>
            </a:r>
            <a:r>
              <a:rPr sz="500" dirty="0">
                <a:latin typeface="Carlito"/>
                <a:cs typeface="Carlito"/>
              </a:rPr>
              <a:t>automatically</a:t>
            </a:r>
            <a:r>
              <a:rPr sz="500" spc="-3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(independently).</a:t>
            </a:r>
            <a:endParaRPr sz="500">
              <a:latin typeface="Carlito"/>
              <a:cs typeface="Carlito"/>
            </a:endParaRPr>
          </a:p>
          <a:p>
            <a:pPr marL="64135" indent="-52069">
              <a:lnSpc>
                <a:spcPts val="695"/>
              </a:lnSpc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Goal-oriented:</a:t>
            </a:r>
            <a:endParaRPr sz="600">
              <a:latin typeface="Carlito"/>
              <a:cs typeface="Carlito"/>
            </a:endParaRPr>
          </a:p>
          <a:p>
            <a:pPr marL="170815" marR="21590" lvl="1" indent="-52069">
              <a:lnSpc>
                <a:spcPct val="68000"/>
              </a:lnSpc>
              <a:spcBef>
                <a:spcPts val="170"/>
              </a:spcBef>
              <a:buFont typeface="Arial"/>
              <a:buChar char="•"/>
              <a:tabLst>
                <a:tab pos="171450" algn="l"/>
              </a:tabLst>
            </a:pPr>
            <a:r>
              <a:rPr sz="500" spc="-5" dirty="0">
                <a:latin typeface="Carlito"/>
                <a:cs typeface="Carlito"/>
              </a:rPr>
              <a:t>An agent has well-defined goals, gradually influence </a:t>
            </a:r>
            <a:r>
              <a:rPr sz="500" dirty="0">
                <a:latin typeface="Carlito"/>
                <a:cs typeface="Carlito"/>
              </a:rPr>
              <a:t>its </a:t>
            </a:r>
            <a:r>
              <a:rPr sz="500" spc="-5" dirty="0">
                <a:latin typeface="Carlito"/>
                <a:cs typeface="Carlito"/>
              </a:rPr>
              <a:t>environment so </a:t>
            </a:r>
            <a:r>
              <a:rPr sz="500" dirty="0">
                <a:latin typeface="Carlito"/>
                <a:cs typeface="Carlito"/>
              </a:rPr>
              <a:t>as to </a:t>
            </a:r>
            <a:r>
              <a:rPr sz="500" spc="-5" dirty="0">
                <a:latin typeface="Carlito"/>
                <a:cs typeface="Carlito"/>
              </a:rPr>
              <a:t>achieve  </a:t>
            </a:r>
            <a:r>
              <a:rPr sz="500" dirty="0">
                <a:latin typeface="Carlito"/>
                <a:cs typeface="Carlito"/>
              </a:rPr>
              <a:t>its own </a:t>
            </a:r>
            <a:r>
              <a:rPr sz="500" spc="-5" dirty="0">
                <a:latin typeface="Carlito"/>
                <a:cs typeface="Carlito"/>
              </a:rPr>
              <a:t>goals.</a:t>
            </a:r>
            <a:endParaRPr sz="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1142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2714"/>
            <a:ext cx="12858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60" dirty="0">
                <a:latin typeface="Trebuchet MS"/>
                <a:cs typeface="Trebuchet MS"/>
              </a:rPr>
              <a:t>Characteristics </a:t>
            </a:r>
            <a:r>
              <a:rPr sz="1000" b="0" spc="-45" dirty="0">
                <a:latin typeface="Trebuchet MS"/>
                <a:cs typeface="Trebuchet MS"/>
              </a:rPr>
              <a:t>of</a:t>
            </a:r>
            <a:r>
              <a:rPr sz="1000" b="0" spc="-55" dirty="0">
                <a:latin typeface="Trebuchet MS"/>
                <a:cs typeface="Trebuchet MS"/>
              </a:rPr>
              <a:t> </a:t>
            </a:r>
            <a:r>
              <a:rPr sz="1000" b="0" spc="-40" dirty="0">
                <a:latin typeface="Trebuchet MS"/>
                <a:cs typeface="Trebuchet MS"/>
              </a:rPr>
              <a:t>agents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390525"/>
            <a:ext cx="2386965" cy="102616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70"/>
              </a:spcBef>
            </a:pPr>
            <a:r>
              <a:rPr sz="600" b="1" spc="-5" dirty="0">
                <a:latin typeface="Carlito"/>
                <a:cs typeface="Carlito"/>
              </a:rPr>
              <a:t>External </a:t>
            </a:r>
            <a:r>
              <a:rPr sz="600" b="1" spc="-10" dirty="0">
                <a:latin typeface="Carlito"/>
                <a:cs typeface="Carlito"/>
              </a:rPr>
              <a:t>characteristics</a:t>
            </a:r>
            <a:r>
              <a:rPr sz="600" b="1" spc="5" dirty="0">
                <a:latin typeface="Carlito"/>
                <a:cs typeface="Carlito"/>
              </a:rPr>
              <a:t> </a:t>
            </a:r>
            <a:r>
              <a:rPr sz="600" b="1" spc="-5" dirty="0">
                <a:latin typeface="Carlito"/>
                <a:cs typeface="Carlito"/>
              </a:rPr>
              <a:t>are</a:t>
            </a:r>
            <a:endParaRPr sz="60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Communication:</a:t>
            </a:r>
            <a:endParaRPr sz="600">
              <a:latin typeface="Carlito"/>
              <a:cs typeface="Carlito"/>
            </a:endParaRPr>
          </a:p>
          <a:p>
            <a:pPr marL="171450" marR="5080" lvl="1" indent="-52069">
              <a:lnSpc>
                <a:spcPts val="500"/>
              </a:lnSpc>
              <a:spcBef>
                <a:spcPts val="105"/>
              </a:spcBef>
              <a:buFont typeface="Arial"/>
              <a:buChar char="•"/>
              <a:tabLst>
                <a:tab pos="172085" algn="l"/>
              </a:tabLst>
            </a:pPr>
            <a:r>
              <a:rPr sz="500" spc="-5" dirty="0">
                <a:latin typeface="Carlito"/>
                <a:cs typeface="Carlito"/>
              </a:rPr>
              <a:t>An agent often </a:t>
            </a:r>
            <a:r>
              <a:rPr sz="500" spc="-10" dirty="0">
                <a:latin typeface="Carlito"/>
                <a:cs typeface="Carlito"/>
              </a:rPr>
              <a:t>requires </a:t>
            </a:r>
            <a:r>
              <a:rPr sz="500" dirty="0">
                <a:latin typeface="Carlito"/>
                <a:cs typeface="Carlito"/>
              </a:rPr>
              <a:t>an </a:t>
            </a:r>
            <a:r>
              <a:rPr sz="500" spc="-5" dirty="0">
                <a:latin typeface="Carlito"/>
                <a:cs typeface="Carlito"/>
              </a:rPr>
              <a:t>interaction </a:t>
            </a:r>
            <a:r>
              <a:rPr sz="500" dirty="0">
                <a:latin typeface="Carlito"/>
                <a:cs typeface="Carlito"/>
              </a:rPr>
              <a:t>with its </a:t>
            </a:r>
            <a:r>
              <a:rPr sz="500" spc="-5" dirty="0">
                <a:latin typeface="Carlito"/>
                <a:cs typeface="Carlito"/>
              </a:rPr>
              <a:t>environment </a:t>
            </a:r>
            <a:r>
              <a:rPr sz="500" dirty="0">
                <a:latin typeface="Carlito"/>
                <a:cs typeface="Carlito"/>
              </a:rPr>
              <a:t>to </a:t>
            </a:r>
            <a:r>
              <a:rPr sz="500" spc="-5" dirty="0">
                <a:latin typeface="Carlito"/>
                <a:cs typeface="Carlito"/>
              </a:rPr>
              <a:t>fulfill </a:t>
            </a:r>
            <a:r>
              <a:rPr sz="500" dirty="0">
                <a:latin typeface="Carlito"/>
                <a:cs typeface="Carlito"/>
              </a:rPr>
              <a:t>its </a:t>
            </a:r>
            <a:r>
              <a:rPr sz="500" spc="-5" dirty="0">
                <a:latin typeface="Carlito"/>
                <a:cs typeface="Carlito"/>
              </a:rPr>
              <a:t>tasks, such </a:t>
            </a:r>
            <a:r>
              <a:rPr sz="500" dirty="0">
                <a:latin typeface="Carlito"/>
                <a:cs typeface="Carlito"/>
              </a:rPr>
              <a:t>as  </a:t>
            </a:r>
            <a:r>
              <a:rPr sz="500" spc="-5" dirty="0">
                <a:latin typeface="Carlito"/>
                <a:cs typeface="Carlito"/>
              </a:rPr>
              <a:t>human, other agents, </a:t>
            </a:r>
            <a:r>
              <a:rPr sz="500" dirty="0">
                <a:latin typeface="Carlito"/>
                <a:cs typeface="Carlito"/>
              </a:rPr>
              <a:t>and </a:t>
            </a:r>
            <a:r>
              <a:rPr sz="500" spc="-5" dirty="0">
                <a:latin typeface="Carlito"/>
                <a:cs typeface="Carlito"/>
              </a:rPr>
              <a:t>arbitrary information</a:t>
            </a:r>
            <a:r>
              <a:rPr sz="500" spc="65" dirty="0">
                <a:latin typeface="Carlito"/>
                <a:cs typeface="Carlito"/>
              </a:rPr>
              <a:t> </a:t>
            </a:r>
            <a:r>
              <a:rPr sz="500" spc="-10" dirty="0">
                <a:latin typeface="Carlito"/>
                <a:cs typeface="Carlito"/>
              </a:rPr>
              <a:t>sources.</a:t>
            </a:r>
            <a:endParaRPr sz="50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10" dirty="0">
                <a:latin typeface="Carlito"/>
                <a:cs typeface="Carlito"/>
              </a:rPr>
              <a:t>Cooperation:</a:t>
            </a:r>
            <a:endParaRPr sz="600">
              <a:latin typeface="Carlito"/>
              <a:cs typeface="Carlito"/>
            </a:endParaRPr>
          </a:p>
          <a:p>
            <a:pPr marL="171450" marR="43815" lvl="1" indent="-52069">
              <a:lnSpc>
                <a:spcPct val="80000"/>
              </a:lnSpc>
              <a:spcBef>
                <a:spcPts val="125"/>
              </a:spcBef>
              <a:buFont typeface="Arial"/>
              <a:buChar char="•"/>
              <a:tabLst>
                <a:tab pos="172085" algn="l"/>
              </a:tabLst>
            </a:pPr>
            <a:r>
              <a:rPr sz="500" spc="-5" dirty="0">
                <a:latin typeface="Carlito"/>
                <a:cs typeface="Carlito"/>
              </a:rPr>
              <a:t>Cooperation of </a:t>
            </a:r>
            <a:r>
              <a:rPr sz="500" spc="-10" dirty="0">
                <a:latin typeface="Carlito"/>
                <a:cs typeface="Carlito"/>
              </a:rPr>
              <a:t>several </a:t>
            </a:r>
            <a:r>
              <a:rPr sz="500" spc="-5" dirty="0">
                <a:latin typeface="Carlito"/>
                <a:cs typeface="Carlito"/>
              </a:rPr>
              <a:t>agents permits faster </a:t>
            </a:r>
            <a:r>
              <a:rPr sz="500" dirty="0">
                <a:latin typeface="Carlito"/>
                <a:cs typeface="Carlito"/>
              </a:rPr>
              <a:t>and </a:t>
            </a:r>
            <a:r>
              <a:rPr sz="500" spc="-5" dirty="0">
                <a:latin typeface="Carlito"/>
                <a:cs typeface="Carlito"/>
              </a:rPr>
              <a:t>better solutions for complex </a:t>
            </a:r>
            <a:r>
              <a:rPr sz="500" dirty="0">
                <a:latin typeface="Carlito"/>
                <a:cs typeface="Carlito"/>
              </a:rPr>
              <a:t>tasks  that </a:t>
            </a:r>
            <a:r>
              <a:rPr sz="500" spc="-10" dirty="0">
                <a:latin typeface="Carlito"/>
                <a:cs typeface="Carlito"/>
              </a:rPr>
              <a:t>exceed </a:t>
            </a:r>
            <a:r>
              <a:rPr sz="500" dirty="0">
                <a:latin typeface="Carlito"/>
                <a:cs typeface="Carlito"/>
              </a:rPr>
              <a:t>the </a:t>
            </a:r>
            <a:r>
              <a:rPr sz="500" spc="-5" dirty="0">
                <a:latin typeface="Carlito"/>
                <a:cs typeface="Carlito"/>
              </a:rPr>
              <a:t>capabilities of </a:t>
            </a:r>
            <a:r>
              <a:rPr sz="500" dirty="0">
                <a:latin typeface="Carlito"/>
                <a:cs typeface="Carlito"/>
              </a:rPr>
              <a:t>a </a:t>
            </a:r>
            <a:r>
              <a:rPr sz="500" spc="-5" dirty="0">
                <a:latin typeface="Carlito"/>
                <a:cs typeface="Carlito"/>
              </a:rPr>
              <a:t>single</a:t>
            </a:r>
            <a:r>
              <a:rPr sz="500" spc="3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agent.</a:t>
            </a:r>
            <a:endParaRPr sz="50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Mobility:</a:t>
            </a:r>
            <a:endParaRPr sz="60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72085" algn="l"/>
              </a:tabLst>
            </a:pPr>
            <a:r>
              <a:rPr sz="500" spc="-5" dirty="0">
                <a:latin typeface="Carlito"/>
                <a:cs typeface="Carlito"/>
              </a:rPr>
              <a:t>An agent </a:t>
            </a:r>
            <a:r>
              <a:rPr sz="500" dirty="0">
                <a:latin typeface="Carlito"/>
                <a:cs typeface="Carlito"/>
              </a:rPr>
              <a:t>may </a:t>
            </a:r>
            <a:r>
              <a:rPr sz="500" spc="-5" dirty="0">
                <a:latin typeface="Carlito"/>
                <a:cs typeface="Carlito"/>
              </a:rPr>
              <a:t>navigate </a:t>
            </a:r>
            <a:r>
              <a:rPr sz="500" dirty="0">
                <a:latin typeface="Carlito"/>
                <a:cs typeface="Carlito"/>
              </a:rPr>
              <a:t>within </a:t>
            </a:r>
            <a:r>
              <a:rPr sz="500" spc="-5" dirty="0">
                <a:latin typeface="Carlito"/>
                <a:cs typeface="Carlito"/>
              </a:rPr>
              <a:t>electronic </a:t>
            </a:r>
            <a:r>
              <a:rPr sz="500" dirty="0">
                <a:latin typeface="Carlito"/>
                <a:cs typeface="Carlito"/>
              </a:rPr>
              <a:t>communication</a:t>
            </a:r>
            <a:r>
              <a:rPr sz="500" spc="-5" dirty="0">
                <a:latin typeface="Carlito"/>
                <a:cs typeface="Carlito"/>
              </a:rPr>
              <a:t> networks.</a:t>
            </a:r>
            <a:endParaRPr sz="500">
              <a:latin typeface="Carlito"/>
              <a:cs typeface="Carlito"/>
            </a:endParaRPr>
          </a:p>
          <a:p>
            <a:pPr marL="64135" indent="-52069">
              <a:lnSpc>
                <a:spcPts val="710"/>
              </a:lnSpc>
              <a:spcBef>
                <a:spcPts val="90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Character:</a:t>
            </a:r>
            <a:endParaRPr sz="600">
              <a:latin typeface="Carlito"/>
              <a:cs typeface="Carlito"/>
            </a:endParaRPr>
          </a:p>
          <a:p>
            <a:pPr marL="171450" marR="153670" lvl="1" indent="-52069">
              <a:lnSpc>
                <a:spcPts val="500"/>
              </a:lnSpc>
              <a:spcBef>
                <a:spcPts val="90"/>
              </a:spcBef>
              <a:buFont typeface="Arial"/>
              <a:buChar char="•"/>
              <a:tabLst>
                <a:tab pos="172085" algn="l"/>
              </a:tabLst>
            </a:pPr>
            <a:r>
              <a:rPr sz="500" spc="-5" dirty="0">
                <a:latin typeface="Carlito"/>
                <a:cs typeface="Carlito"/>
              </a:rPr>
              <a:t>like human, </a:t>
            </a:r>
            <a:r>
              <a:rPr sz="500" dirty="0">
                <a:latin typeface="Carlito"/>
                <a:cs typeface="Carlito"/>
              </a:rPr>
              <a:t>an </a:t>
            </a:r>
            <a:r>
              <a:rPr sz="500" spc="-5" dirty="0">
                <a:latin typeface="Carlito"/>
                <a:cs typeface="Carlito"/>
              </a:rPr>
              <a:t>agent </a:t>
            </a:r>
            <a:r>
              <a:rPr sz="500" dirty="0">
                <a:latin typeface="Carlito"/>
                <a:cs typeface="Carlito"/>
              </a:rPr>
              <a:t>may </a:t>
            </a:r>
            <a:r>
              <a:rPr sz="500" spc="-5" dirty="0">
                <a:latin typeface="Carlito"/>
                <a:cs typeface="Carlito"/>
              </a:rPr>
              <a:t>demonstrate </a:t>
            </a:r>
            <a:r>
              <a:rPr sz="500" dirty="0">
                <a:latin typeface="Carlito"/>
                <a:cs typeface="Carlito"/>
              </a:rPr>
              <a:t>an </a:t>
            </a:r>
            <a:r>
              <a:rPr sz="500" spc="-10" dirty="0">
                <a:latin typeface="Carlito"/>
                <a:cs typeface="Carlito"/>
              </a:rPr>
              <a:t>external </a:t>
            </a:r>
            <a:r>
              <a:rPr sz="500" spc="-5" dirty="0">
                <a:latin typeface="Carlito"/>
                <a:cs typeface="Carlito"/>
              </a:rPr>
              <a:t>behavior </a:t>
            </a:r>
            <a:r>
              <a:rPr sz="500" dirty="0">
                <a:latin typeface="Carlito"/>
                <a:cs typeface="Carlito"/>
              </a:rPr>
              <a:t>with many human  </a:t>
            </a:r>
            <a:r>
              <a:rPr sz="500" spc="-5" dirty="0">
                <a:latin typeface="Carlito"/>
                <a:cs typeface="Carlito"/>
              </a:rPr>
              <a:t>characters </a:t>
            </a:r>
            <a:r>
              <a:rPr sz="500" dirty="0">
                <a:latin typeface="Carlito"/>
                <a:cs typeface="Carlito"/>
              </a:rPr>
              <a:t>as </a:t>
            </a:r>
            <a:r>
              <a:rPr sz="500" spc="-5" dirty="0">
                <a:latin typeface="Carlito"/>
                <a:cs typeface="Carlito"/>
              </a:rPr>
              <a:t>possible.</a:t>
            </a:r>
            <a:endParaRPr sz="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11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108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2714"/>
            <a:ext cx="13811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60" dirty="0">
                <a:latin typeface="Trebuchet MS"/>
                <a:cs typeface="Trebuchet MS"/>
              </a:rPr>
              <a:t>PAGE </a:t>
            </a:r>
            <a:r>
              <a:rPr sz="1000" b="0" spc="-45" dirty="0">
                <a:latin typeface="Trebuchet MS"/>
                <a:cs typeface="Trebuchet MS"/>
              </a:rPr>
              <a:t>Descriptors of</a:t>
            </a:r>
            <a:r>
              <a:rPr sz="1000" b="0" spc="-110" dirty="0">
                <a:latin typeface="Trebuchet MS"/>
                <a:cs typeface="Trebuchet MS"/>
              </a:rPr>
              <a:t> </a:t>
            </a:r>
            <a:r>
              <a:rPr sz="1000" b="0" spc="-40" dirty="0">
                <a:latin typeface="Trebuchet MS"/>
                <a:cs typeface="Trebuchet MS"/>
              </a:rPr>
              <a:t>Agent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405765"/>
            <a:ext cx="2132965" cy="7797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33655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In designing </a:t>
            </a:r>
            <a:r>
              <a:rPr sz="650" spc="-10" dirty="0">
                <a:latin typeface="Carlito"/>
                <a:cs typeface="Carlito"/>
              </a:rPr>
              <a:t>intelligent </a:t>
            </a:r>
            <a:r>
              <a:rPr sz="650" spc="-5" dirty="0">
                <a:latin typeface="Carlito"/>
                <a:cs typeface="Carlito"/>
              </a:rPr>
              <a:t>systems </a:t>
            </a:r>
            <a:r>
              <a:rPr sz="650" spc="-10" dirty="0">
                <a:latin typeface="Carlito"/>
                <a:cs typeface="Carlito"/>
              </a:rPr>
              <a:t>there </a:t>
            </a:r>
            <a:r>
              <a:rPr sz="650" spc="-5" dirty="0">
                <a:latin typeface="Carlito"/>
                <a:cs typeface="Carlito"/>
              </a:rPr>
              <a:t>are </a:t>
            </a:r>
            <a:r>
              <a:rPr sz="650" spc="-15" dirty="0">
                <a:latin typeface="Carlito"/>
                <a:cs typeface="Carlito"/>
              </a:rPr>
              <a:t>four </a:t>
            </a:r>
            <a:r>
              <a:rPr sz="650" spc="-5" dirty="0">
                <a:latin typeface="Carlito"/>
                <a:cs typeface="Carlito"/>
              </a:rPr>
              <a:t>main </a:t>
            </a:r>
            <a:r>
              <a:rPr sz="650" spc="-15" dirty="0">
                <a:latin typeface="Carlito"/>
                <a:cs typeface="Carlito"/>
              </a:rPr>
              <a:t>factors </a:t>
            </a:r>
            <a:r>
              <a:rPr sz="650" spc="-5" dirty="0">
                <a:latin typeface="Carlito"/>
                <a:cs typeface="Carlito"/>
              </a:rPr>
              <a:t>to  </a:t>
            </a:r>
            <a:r>
              <a:rPr sz="650" spc="-10" dirty="0">
                <a:latin typeface="Carlito"/>
                <a:cs typeface="Carlito"/>
              </a:rPr>
              <a:t>consider:</a:t>
            </a:r>
            <a:endParaRPr sz="65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71450" algn="l"/>
              </a:tabLst>
            </a:pPr>
            <a:r>
              <a:rPr sz="550" b="1" dirty="0">
                <a:latin typeface="Carlito"/>
                <a:cs typeface="Carlito"/>
              </a:rPr>
              <a:t>P </a:t>
            </a:r>
            <a:r>
              <a:rPr sz="550" spc="-5" dirty="0">
                <a:latin typeface="Carlito"/>
                <a:cs typeface="Carlito"/>
              </a:rPr>
              <a:t>Percepts </a:t>
            </a:r>
            <a:r>
              <a:rPr sz="550" dirty="0">
                <a:latin typeface="Carlito"/>
                <a:cs typeface="Carlito"/>
              </a:rPr>
              <a:t>– the </a:t>
            </a:r>
            <a:r>
              <a:rPr sz="550" spc="-5" dirty="0">
                <a:latin typeface="Carlito"/>
                <a:cs typeface="Carlito"/>
              </a:rPr>
              <a:t>inputs </a:t>
            </a:r>
            <a:r>
              <a:rPr sz="550" dirty="0">
                <a:latin typeface="Carlito"/>
                <a:cs typeface="Carlito"/>
              </a:rPr>
              <a:t>to </a:t>
            </a:r>
            <a:r>
              <a:rPr sz="550" spc="-5" dirty="0">
                <a:latin typeface="Carlito"/>
                <a:cs typeface="Carlito"/>
              </a:rPr>
              <a:t>our</a:t>
            </a:r>
            <a:r>
              <a:rPr sz="550" spc="-8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system</a:t>
            </a:r>
            <a:endParaRPr sz="55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171450" algn="l"/>
              </a:tabLst>
            </a:pPr>
            <a:r>
              <a:rPr sz="550" b="1" dirty="0">
                <a:latin typeface="Carlito"/>
                <a:cs typeface="Carlito"/>
              </a:rPr>
              <a:t>A </a:t>
            </a:r>
            <a:r>
              <a:rPr sz="550" spc="-5" dirty="0">
                <a:latin typeface="Carlito"/>
                <a:cs typeface="Carlito"/>
              </a:rPr>
              <a:t>Actions </a:t>
            </a:r>
            <a:r>
              <a:rPr sz="550" dirty="0">
                <a:latin typeface="Carlito"/>
                <a:cs typeface="Carlito"/>
              </a:rPr>
              <a:t>– the </a:t>
            </a:r>
            <a:r>
              <a:rPr sz="550" spc="-5" dirty="0">
                <a:latin typeface="Carlito"/>
                <a:cs typeface="Carlito"/>
              </a:rPr>
              <a:t>outputs of our</a:t>
            </a:r>
            <a:r>
              <a:rPr sz="550" spc="-3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system</a:t>
            </a:r>
            <a:endParaRPr sz="55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171450" algn="l"/>
              </a:tabLst>
            </a:pPr>
            <a:r>
              <a:rPr sz="550" b="1" dirty="0">
                <a:latin typeface="Carlito"/>
                <a:cs typeface="Carlito"/>
              </a:rPr>
              <a:t>G </a:t>
            </a:r>
            <a:r>
              <a:rPr sz="550" spc="-5" dirty="0">
                <a:latin typeface="Carlito"/>
                <a:cs typeface="Carlito"/>
              </a:rPr>
              <a:t>Goals </a:t>
            </a:r>
            <a:r>
              <a:rPr sz="550" dirty="0">
                <a:latin typeface="Carlito"/>
                <a:cs typeface="Carlito"/>
              </a:rPr>
              <a:t>– </a:t>
            </a:r>
            <a:r>
              <a:rPr sz="550" spc="-5" dirty="0">
                <a:latin typeface="Carlito"/>
                <a:cs typeface="Carlito"/>
              </a:rPr>
              <a:t>what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agent is expected </a:t>
            </a:r>
            <a:r>
              <a:rPr sz="550" dirty="0">
                <a:latin typeface="Carlito"/>
                <a:cs typeface="Carlito"/>
              </a:rPr>
              <a:t>to</a:t>
            </a:r>
            <a:r>
              <a:rPr sz="550" spc="-3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achieve</a:t>
            </a:r>
            <a:endParaRPr sz="55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171450" algn="l"/>
              </a:tabLst>
            </a:pPr>
            <a:r>
              <a:rPr sz="550" b="1" dirty="0">
                <a:latin typeface="Carlito"/>
                <a:cs typeface="Carlito"/>
              </a:rPr>
              <a:t>E </a:t>
            </a:r>
            <a:r>
              <a:rPr sz="550" spc="-10" dirty="0">
                <a:latin typeface="Carlito"/>
                <a:cs typeface="Carlito"/>
              </a:rPr>
              <a:t>Environment </a:t>
            </a:r>
            <a:r>
              <a:rPr sz="550" dirty="0">
                <a:latin typeface="Carlito"/>
                <a:cs typeface="Carlito"/>
              </a:rPr>
              <a:t>– </a:t>
            </a:r>
            <a:r>
              <a:rPr sz="550" spc="-5" dirty="0">
                <a:latin typeface="Carlito"/>
                <a:cs typeface="Carlito"/>
              </a:rPr>
              <a:t>what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agent is interacting</a:t>
            </a:r>
            <a:r>
              <a:rPr sz="550" spc="1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with</a:t>
            </a:r>
            <a:endParaRPr sz="5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40"/>
              </a:spcBef>
              <a:buFont typeface="Arial"/>
              <a:buChar char="•"/>
              <a:tabLst>
                <a:tab pos="64769" algn="l"/>
              </a:tabLst>
            </a:pPr>
            <a:r>
              <a:rPr sz="650" i="1" spc="-20" dirty="0">
                <a:latin typeface="Carlito"/>
                <a:cs typeface="Carlito"/>
              </a:rPr>
              <a:t>PAGE </a:t>
            </a:r>
            <a:r>
              <a:rPr sz="650" i="1" spc="-5" dirty="0">
                <a:latin typeface="Carlito"/>
                <a:cs typeface="Carlito"/>
              </a:rPr>
              <a:t>Descriptors are not the only way of describing intelligent  </a:t>
            </a:r>
            <a:r>
              <a:rPr sz="650" i="1" dirty="0">
                <a:latin typeface="Carlito"/>
                <a:cs typeface="Carlito"/>
              </a:rPr>
              <a:t>systems.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12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108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11" y="130810"/>
            <a:ext cx="13728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35" dirty="0">
                <a:latin typeface="Trebuchet MS"/>
                <a:cs typeface="Trebuchet MS"/>
              </a:rPr>
              <a:t>PEAS </a:t>
            </a:r>
            <a:r>
              <a:rPr sz="1000" b="0" spc="-45" dirty="0">
                <a:latin typeface="Trebuchet MS"/>
                <a:cs typeface="Trebuchet MS"/>
              </a:rPr>
              <a:t>Descriptors </a:t>
            </a:r>
            <a:r>
              <a:rPr sz="1000" b="0" spc="-40" dirty="0">
                <a:latin typeface="Trebuchet MS"/>
                <a:cs typeface="Trebuchet MS"/>
              </a:rPr>
              <a:t>of</a:t>
            </a:r>
            <a:r>
              <a:rPr sz="1000" b="0" spc="-140" dirty="0">
                <a:latin typeface="Trebuchet MS"/>
                <a:cs typeface="Trebuchet MS"/>
              </a:rPr>
              <a:t> </a:t>
            </a:r>
            <a:r>
              <a:rPr sz="1000" b="0" spc="-35" dirty="0">
                <a:latin typeface="Trebuchet MS"/>
                <a:cs typeface="Trebuchet MS"/>
              </a:rPr>
              <a:t>Agent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386918"/>
            <a:ext cx="2381885" cy="7092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30" dirty="0">
                <a:latin typeface="Carlito"/>
                <a:cs typeface="Carlito"/>
              </a:rPr>
              <a:t>To </a:t>
            </a:r>
            <a:r>
              <a:rPr sz="650" spc="-5" dirty="0">
                <a:latin typeface="Carlito"/>
                <a:cs typeface="Carlito"/>
              </a:rPr>
              <a:t>design a </a:t>
            </a:r>
            <a:r>
              <a:rPr sz="650" spc="-10" dirty="0">
                <a:latin typeface="Carlito"/>
                <a:cs typeface="Carlito"/>
              </a:rPr>
              <a:t>rational </a:t>
            </a:r>
            <a:r>
              <a:rPr sz="650" spc="-5" dirty="0">
                <a:latin typeface="Carlito"/>
                <a:cs typeface="Carlito"/>
              </a:rPr>
              <a:t>agent </a:t>
            </a:r>
            <a:r>
              <a:rPr sz="650" spc="-10" dirty="0">
                <a:latin typeface="Carlito"/>
                <a:cs typeface="Carlito"/>
              </a:rPr>
              <a:t>we </a:t>
            </a:r>
            <a:r>
              <a:rPr sz="650" dirty="0">
                <a:latin typeface="Carlito"/>
                <a:cs typeface="Carlito"/>
              </a:rPr>
              <a:t>must </a:t>
            </a:r>
            <a:r>
              <a:rPr sz="650" spc="-10" dirty="0">
                <a:latin typeface="Carlito"/>
                <a:cs typeface="Carlito"/>
              </a:rPr>
              <a:t>specify </a:t>
            </a:r>
            <a:r>
              <a:rPr sz="650" spc="-5" dirty="0">
                <a:latin typeface="Carlito"/>
                <a:cs typeface="Carlito"/>
              </a:rPr>
              <a:t>its </a:t>
            </a:r>
            <a:r>
              <a:rPr sz="650" dirty="0">
                <a:latin typeface="Carlito"/>
                <a:cs typeface="Carlito"/>
              </a:rPr>
              <a:t>task</a:t>
            </a:r>
            <a:r>
              <a:rPr sz="650" spc="-2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environment.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2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5" dirty="0">
                <a:latin typeface="Carlito"/>
                <a:cs typeface="Carlito"/>
              </a:rPr>
              <a:t>Task </a:t>
            </a:r>
            <a:r>
              <a:rPr sz="650" spc="-10" dirty="0">
                <a:latin typeface="Carlito"/>
                <a:cs typeface="Carlito"/>
              </a:rPr>
              <a:t>environment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0" dirty="0">
                <a:latin typeface="Carlito"/>
                <a:cs typeface="Carlito"/>
              </a:rPr>
              <a:t>defined </a:t>
            </a:r>
            <a:r>
              <a:rPr sz="650" spc="-5" dirty="0">
                <a:latin typeface="Carlito"/>
                <a:cs typeface="Carlito"/>
              </a:rPr>
              <a:t>and </a:t>
            </a:r>
            <a:r>
              <a:rPr sz="650" spc="-10" dirty="0">
                <a:latin typeface="Carlito"/>
                <a:cs typeface="Carlito"/>
              </a:rPr>
              <a:t>described </a:t>
            </a:r>
            <a:r>
              <a:rPr sz="650" spc="-5" dirty="0">
                <a:latin typeface="Carlito"/>
                <a:cs typeface="Carlito"/>
              </a:rPr>
              <a:t>by the PEAS </a:t>
            </a:r>
            <a:r>
              <a:rPr sz="650" spc="-10" dirty="0">
                <a:latin typeface="Carlito"/>
                <a:cs typeface="Carlito"/>
              </a:rPr>
              <a:t>description of  </a:t>
            </a:r>
            <a:r>
              <a:rPr sz="650" spc="-5" dirty="0">
                <a:latin typeface="Carlito"/>
                <a:cs typeface="Carlito"/>
              </a:rPr>
              <a:t>the</a:t>
            </a:r>
            <a:r>
              <a:rPr sz="6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environment.</a:t>
            </a:r>
            <a:endParaRPr sz="6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72085" algn="l"/>
              </a:tabLst>
            </a:pPr>
            <a:r>
              <a:rPr sz="550" b="1" dirty="0">
                <a:latin typeface="Carlito"/>
                <a:cs typeface="Carlito"/>
              </a:rPr>
              <a:t>P </a:t>
            </a:r>
            <a:r>
              <a:rPr sz="550" spc="-5" dirty="0">
                <a:latin typeface="Carlito"/>
                <a:cs typeface="Carlito"/>
              </a:rPr>
              <a:t>Performance </a:t>
            </a:r>
            <a:r>
              <a:rPr sz="550" dirty="0">
                <a:latin typeface="Carlito"/>
                <a:cs typeface="Carlito"/>
              </a:rPr>
              <a:t>– </a:t>
            </a:r>
            <a:r>
              <a:rPr sz="550" spc="-5" dirty="0">
                <a:latin typeface="Carlito"/>
                <a:cs typeface="Carlito"/>
              </a:rPr>
              <a:t>how </a:t>
            </a:r>
            <a:r>
              <a:rPr sz="550" spc="-10" dirty="0">
                <a:latin typeface="Carlito"/>
                <a:cs typeface="Carlito"/>
              </a:rPr>
              <a:t>we </a:t>
            </a:r>
            <a:r>
              <a:rPr sz="550" spc="-5" dirty="0">
                <a:latin typeface="Carlito"/>
                <a:cs typeface="Carlito"/>
              </a:rPr>
              <a:t>measure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10" dirty="0">
                <a:latin typeface="Carlito"/>
                <a:cs typeface="Carlito"/>
              </a:rPr>
              <a:t>system’s</a:t>
            </a:r>
            <a:r>
              <a:rPr sz="550" spc="-5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achievements</a:t>
            </a:r>
            <a:endParaRPr sz="5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72085" algn="l"/>
              </a:tabLst>
            </a:pPr>
            <a:r>
              <a:rPr sz="550" b="1" dirty="0">
                <a:latin typeface="Carlito"/>
                <a:cs typeface="Carlito"/>
              </a:rPr>
              <a:t>E </a:t>
            </a:r>
            <a:r>
              <a:rPr sz="550" spc="-10" dirty="0">
                <a:latin typeface="Carlito"/>
                <a:cs typeface="Carlito"/>
              </a:rPr>
              <a:t>Environment </a:t>
            </a:r>
            <a:r>
              <a:rPr sz="550" dirty="0">
                <a:latin typeface="Carlito"/>
                <a:cs typeface="Carlito"/>
              </a:rPr>
              <a:t>– </a:t>
            </a:r>
            <a:r>
              <a:rPr sz="550" spc="-5" dirty="0">
                <a:latin typeface="Carlito"/>
                <a:cs typeface="Carlito"/>
              </a:rPr>
              <a:t>what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agent is interacting</a:t>
            </a:r>
            <a:r>
              <a:rPr sz="550" spc="1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with</a:t>
            </a:r>
            <a:endParaRPr sz="5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172085" algn="l"/>
              </a:tabLst>
            </a:pPr>
            <a:r>
              <a:rPr sz="550" b="1" dirty="0">
                <a:latin typeface="Carlito"/>
                <a:cs typeface="Carlito"/>
              </a:rPr>
              <a:t>A </a:t>
            </a:r>
            <a:r>
              <a:rPr sz="550" dirty="0">
                <a:latin typeface="Carlito"/>
                <a:cs typeface="Carlito"/>
              </a:rPr>
              <a:t>Actuators – </a:t>
            </a:r>
            <a:r>
              <a:rPr sz="550" spc="-5" dirty="0">
                <a:latin typeface="Carlito"/>
                <a:cs typeface="Carlito"/>
              </a:rPr>
              <a:t>what produces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outputs of </a:t>
            </a:r>
            <a:r>
              <a:rPr sz="550" dirty="0">
                <a:latin typeface="Carlito"/>
                <a:cs typeface="Carlito"/>
              </a:rPr>
              <a:t>the</a:t>
            </a:r>
            <a:r>
              <a:rPr sz="550" spc="-5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system</a:t>
            </a:r>
            <a:endParaRPr sz="5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72085" algn="l"/>
              </a:tabLst>
            </a:pPr>
            <a:r>
              <a:rPr sz="550" b="1" dirty="0">
                <a:latin typeface="Carlito"/>
                <a:cs typeface="Carlito"/>
              </a:rPr>
              <a:t>S </a:t>
            </a:r>
            <a:r>
              <a:rPr sz="550" spc="-5" dirty="0">
                <a:latin typeface="Carlito"/>
                <a:cs typeface="Carlito"/>
              </a:rPr>
              <a:t>Sensors </a:t>
            </a:r>
            <a:r>
              <a:rPr sz="550" dirty="0">
                <a:latin typeface="Carlito"/>
                <a:cs typeface="Carlito"/>
              </a:rPr>
              <a:t>– </a:t>
            </a:r>
            <a:r>
              <a:rPr sz="550" spc="-5" dirty="0">
                <a:latin typeface="Carlito"/>
                <a:cs typeface="Carlito"/>
              </a:rPr>
              <a:t>what </a:t>
            </a:r>
            <a:r>
              <a:rPr sz="550" spc="-10" dirty="0">
                <a:latin typeface="Carlito"/>
                <a:cs typeface="Carlito"/>
              </a:rPr>
              <a:t>provides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inputs </a:t>
            </a:r>
            <a:r>
              <a:rPr sz="550" dirty="0">
                <a:latin typeface="Carlito"/>
                <a:cs typeface="Carlito"/>
              </a:rPr>
              <a:t>to the</a:t>
            </a:r>
            <a:r>
              <a:rPr sz="550" spc="-5" dirty="0">
                <a:latin typeface="Carlito"/>
                <a:cs typeface="Carlito"/>
              </a:rPr>
              <a:t> system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13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54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130810"/>
            <a:ext cx="15087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35" dirty="0">
                <a:latin typeface="Trebuchet MS"/>
                <a:cs typeface="Trebuchet MS"/>
              </a:rPr>
              <a:t>Agents </a:t>
            </a:r>
            <a:r>
              <a:rPr sz="1000" spc="-40" dirty="0">
                <a:latin typeface="Trebuchet MS"/>
                <a:cs typeface="Trebuchet MS"/>
              </a:rPr>
              <a:t>and </a:t>
            </a:r>
            <a:r>
              <a:rPr sz="1000" spc="-60" dirty="0">
                <a:latin typeface="Trebuchet MS"/>
                <a:cs typeface="Trebuchet MS"/>
              </a:rPr>
              <a:t>PAGE</a:t>
            </a:r>
            <a:r>
              <a:rPr sz="1000" spc="-235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Descriptors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392" y="338341"/>
            <a:ext cx="2022330" cy="1057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0667" y="0"/>
            <a:ext cx="2833370" cy="1604010"/>
            <a:chOff x="-10667" y="0"/>
            <a:chExt cx="2833370" cy="1604010"/>
          </a:xfrm>
        </p:grpSpPr>
        <p:sp>
          <p:nvSpPr>
            <p:cNvPr id="8" name="object 8"/>
            <p:cNvSpPr/>
            <p:nvPr/>
          </p:nvSpPr>
          <p:spPr>
            <a:xfrm>
              <a:off x="2156567" y="342989"/>
              <a:ext cx="610930" cy="211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" y="254"/>
              <a:ext cx="2809240" cy="1579880"/>
            </a:xfrm>
            <a:custGeom>
              <a:avLst/>
              <a:gdLst/>
              <a:ahLst/>
              <a:cxnLst/>
              <a:rect l="l" t="t" r="r" b="b"/>
              <a:pathLst>
                <a:path w="2809240" h="1579880">
                  <a:moveTo>
                    <a:pt x="0" y="1579499"/>
                  </a:moveTo>
                  <a:lnTo>
                    <a:pt x="2808732" y="1579499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1825"/>
            <a:ext cx="14382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50" dirty="0">
                <a:latin typeface="Trebuchet MS"/>
                <a:cs typeface="Trebuchet MS"/>
              </a:rPr>
              <a:t>Agent: </a:t>
            </a:r>
            <a:r>
              <a:rPr sz="1000" b="0" spc="-65" dirty="0">
                <a:latin typeface="Trebuchet MS"/>
                <a:cs typeface="Trebuchet MS"/>
              </a:rPr>
              <a:t>Fully </a:t>
            </a:r>
            <a:r>
              <a:rPr sz="1000" b="0" spc="-45" dirty="0">
                <a:latin typeface="Trebuchet MS"/>
                <a:cs typeface="Trebuchet MS"/>
              </a:rPr>
              <a:t>automated</a:t>
            </a:r>
            <a:r>
              <a:rPr sz="1000" b="0" spc="-200" dirty="0">
                <a:latin typeface="Trebuchet MS"/>
                <a:cs typeface="Trebuchet MS"/>
              </a:rPr>
              <a:t> </a:t>
            </a:r>
            <a:r>
              <a:rPr sz="1000" b="0" spc="-70" dirty="0">
                <a:latin typeface="Trebuchet MS"/>
                <a:cs typeface="Trebuchet MS"/>
              </a:rPr>
              <a:t>taxi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387807"/>
            <a:ext cx="2310130" cy="4953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5" dirty="0">
                <a:latin typeface="Carlito"/>
                <a:cs typeface="Carlito"/>
              </a:rPr>
              <a:t>Performance: </a:t>
            </a:r>
            <a:r>
              <a:rPr sz="650" spc="-20" dirty="0">
                <a:latin typeface="Carlito"/>
                <a:cs typeface="Carlito"/>
              </a:rPr>
              <a:t>Safety, </a:t>
            </a:r>
            <a:r>
              <a:rPr sz="650" spc="-10" dirty="0">
                <a:latin typeface="Carlito"/>
                <a:cs typeface="Carlito"/>
              </a:rPr>
              <a:t>destination, profits, legality,</a:t>
            </a:r>
            <a:r>
              <a:rPr sz="650" spc="9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comfort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Environment: Streets/freeways, other traffic, </a:t>
            </a:r>
            <a:r>
              <a:rPr sz="650" spc="-5" dirty="0">
                <a:latin typeface="Carlito"/>
                <a:cs typeface="Carlito"/>
              </a:rPr>
              <a:t>pedestrians,</a:t>
            </a:r>
            <a:r>
              <a:rPr sz="650" spc="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weather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Actuators: </a:t>
            </a:r>
            <a:r>
              <a:rPr sz="650" spc="-10" dirty="0">
                <a:latin typeface="Carlito"/>
                <a:cs typeface="Carlito"/>
              </a:rPr>
              <a:t>Steering, accelerating, </a:t>
            </a:r>
            <a:r>
              <a:rPr sz="650" spc="-20" dirty="0">
                <a:latin typeface="Carlito"/>
                <a:cs typeface="Carlito"/>
              </a:rPr>
              <a:t>brake, </a:t>
            </a:r>
            <a:r>
              <a:rPr sz="650" spc="-10" dirty="0">
                <a:latin typeface="Carlito"/>
                <a:cs typeface="Carlito"/>
              </a:rPr>
              <a:t>horn,</a:t>
            </a:r>
            <a:r>
              <a:rPr sz="650" spc="10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speaker/display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Sensors: Video, </a:t>
            </a:r>
            <a:r>
              <a:rPr sz="650" spc="-15" dirty="0">
                <a:latin typeface="Carlito"/>
                <a:cs typeface="Carlito"/>
              </a:rPr>
              <a:t>sonar, speedometer, </a:t>
            </a:r>
            <a:r>
              <a:rPr sz="650" spc="-10" dirty="0">
                <a:latin typeface="Carlito"/>
                <a:cs typeface="Carlito"/>
              </a:rPr>
              <a:t>engine </a:t>
            </a:r>
            <a:r>
              <a:rPr sz="650" spc="-5" dirty="0">
                <a:latin typeface="Carlito"/>
                <a:cs typeface="Carlito"/>
              </a:rPr>
              <a:t>sensors, </a:t>
            </a:r>
            <a:r>
              <a:rPr sz="650" spc="-15" dirty="0">
                <a:latin typeface="Carlito"/>
                <a:cs typeface="Carlito"/>
              </a:rPr>
              <a:t>keyboard,</a:t>
            </a:r>
            <a:r>
              <a:rPr sz="650" spc="9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GPS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15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1142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1825"/>
            <a:ext cx="16910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50" dirty="0">
                <a:latin typeface="Trebuchet MS"/>
                <a:cs typeface="Trebuchet MS"/>
              </a:rPr>
              <a:t>Agent: </a:t>
            </a:r>
            <a:r>
              <a:rPr sz="1000" b="0" spc="-35" dirty="0">
                <a:latin typeface="Trebuchet MS"/>
                <a:cs typeface="Trebuchet MS"/>
              </a:rPr>
              <a:t>Medical </a:t>
            </a:r>
            <a:r>
              <a:rPr sz="1000" b="0" spc="-40" dirty="0">
                <a:latin typeface="Trebuchet MS"/>
                <a:cs typeface="Trebuchet MS"/>
              </a:rPr>
              <a:t>diagnosis</a:t>
            </a:r>
            <a:r>
              <a:rPr sz="1000" b="0" spc="-165" dirty="0">
                <a:latin typeface="Trebuchet MS"/>
                <a:cs typeface="Trebuchet MS"/>
              </a:rPr>
              <a:t> </a:t>
            </a:r>
            <a:r>
              <a:rPr sz="1000" b="0" spc="-50" dirty="0">
                <a:latin typeface="Trebuchet MS"/>
                <a:cs typeface="Trebuchet MS"/>
              </a:rPr>
              <a:t>system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387807"/>
            <a:ext cx="2298700" cy="58356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5" dirty="0">
                <a:latin typeface="Carlito"/>
                <a:cs typeface="Carlito"/>
              </a:rPr>
              <a:t>Performance </a:t>
            </a:r>
            <a:r>
              <a:rPr sz="650" spc="-10" dirty="0">
                <a:latin typeface="Carlito"/>
                <a:cs typeface="Carlito"/>
              </a:rPr>
              <a:t>measure: Healthy </a:t>
            </a:r>
            <a:r>
              <a:rPr sz="650" spc="-5" dirty="0">
                <a:latin typeface="Carlito"/>
                <a:cs typeface="Carlito"/>
              </a:rPr>
              <a:t>patient, minimize costs,</a:t>
            </a:r>
            <a:r>
              <a:rPr sz="650" spc="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lawsuits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Environment: Patient, </a:t>
            </a:r>
            <a:r>
              <a:rPr sz="650" spc="-5" dirty="0">
                <a:latin typeface="Carlito"/>
                <a:cs typeface="Carlito"/>
              </a:rPr>
              <a:t>hospital,</a:t>
            </a:r>
            <a:r>
              <a:rPr sz="650" spc="-2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staff</a:t>
            </a:r>
            <a:endParaRPr sz="650">
              <a:latin typeface="Carlito"/>
              <a:cs typeface="Carlito"/>
            </a:endParaRPr>
          </a:p>
          <a:p>
            <a:pPr marL="64135" marR="30480" indent="-52069">
              <a:lnSpc>
                <a:spcPts val="700"/>
              </a:lnSpc>
              <a:spcBef>
                <a:spcPts val="24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Actuators: </a:t>
            </a:r>
            <a:r>
              <a:rPr sz="650" spc="-15" dirty="0">
                <a:latin typeface="Carlito"/>
                <a:cs typeface="Carlito"/>
              </a:rPr>
              <a:t>Screen </a:t>
            </a:r>
            <a:r>
              <a:rPr sz="650" spc="-5" dirty="0">
                <a:latin typeface="Carlito"/>
                <a:cs typeface="Carlito"/>
              </a:rPr>
              <a:t>display (questions, tests, diagnoses, treatments,  </a:t>
            </a:r>
            <a:r>
              <a:rPr sz="650" spc="-15" dirty="0">
                <a:latin typeface="Carlito"/>
                <a:cs typeface="Carlito"/>
              </a:rPr>
              <a:t>referrals)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Sensors: Keyboard (entry of </a:t>
            </a:r>
            <a:r>
              <a:rPr sz="650" spc="-5" dirty="0">
                <a:latin typeface="Carlito"/>
                <a:cs typeface="Carlito"/>
              </a:rPr>
              <a:t>symptoms, findings, patient's</a:t>
            </a:r>
            <a:r>
              <a:rPr sz="6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answers)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16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1142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2714"/>
            <a:ext cx="13131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50" dirty="0">
                <a:latin typeface="Trebuchet MS"/>
                <a:cs typeface="Trebuchet MS"/>
              </a:rPr>
              <a:t>Agent: </a:t>
            </a:r>
            <a:r>
              <a:rPr sz="1000" b="0" spc="-55" dirty="0">
                <a:latin typeface="Trebuchet MS"/>
                <a:cs typeface="Trebuchet MS"/>
              </a:rPr>
              <a:t>Part-picking</a:t>
            </a:r>
            <a:r>
              <a:rPr sz="1000" b="0" spc="-165" dirty="0">
                <a:latin typeface="Trebuchet MS"/>
                <a:cs typeface="Trebuchet MS"/>
              </a:rPr>
              <a:t> </a:t>
            </a:r>
            <a:r>
              <a:rPr sz="1000" b="0" spc="-45" dirty="0">
                <a:latin typeface="Trebuchet MS"/>
                <a:cs typeface="Trebuchet MS"/>
              </a:rPr>
              <a:t>robot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388696"/>
            <a:ext cx="1986914" cy="4953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5" dirty="0">
                <a:latin typeface="Carlito"/>
                <a:cs typeface="Carlito"/>
              </a:rPr>
              <a:t>Performance </a:t>
            </a:r>
            <a:r>
              <a:rPr sz="650" spc="-10" dirty="0">
                <a:latin typeface="Carlito"/>
                <a:cs typeface="Carlito"/>
              </a:rPr>
              <a:t>measure: Percentage of </a:t>
            </a:r>
            <a:r>
              <a:rPr sz="650" spc="-5" dirty="0">
                <a:latin typeface="Carlito"/>
                <a:cs typeface="Carlito"/>
              </a:rPr>
              <a:t>parts in </a:t>
            </a:r>
            <a:r>
              <a:rPr sz="650" spc="-15" dirty="0">
                <a:latin typeface="Carlito"/>
                <a:cs typeface="Carlito"/>
              </a:rPr>
              <a:t>correct</a:t>
            </a:r>
            <a:r>
              <a:rPr sz="650" spc="-1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bins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Environment: Conveyor belt </a:t>
            </a:r>
            <a:r>
              <a:rPr sz="650" spc="-5" dirty="0">
                <a:latin typeface="Carlito"/>
                <a:cs typeface="Carlito"/>
              </a:rPr>
              <a:t>with parts,</a:t>
            </a:r>
            <a:r>
              <a:rPr sz="650" spc="1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bins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Actuators: </a:t>
            </a:r>
            <a:r>
              <a:rPr sz="650" spc="-10" dirty="0">
                <a:latin typeface="Carlito"/>
                <a:cs typeface="Carlito"/>
              </a:rPr>
              <a:t>Jointed </a:t>
            </a:r>
            <a:r>
              <a:rPr sz="650" spc="-5" dirty="0">
                <a:latin typeface="Carlito"/>
                <a:cs typeface="Carlito"/>
              </a:rPr>
              <a:t>arm and</a:t>
            </a:r>
            <a:r>
              <a:rPr sz="650" spc="-3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hand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Sensors: Camera, joint </a:t>
            </a:r>
            <a:r>
              <a:rPr sz="650" spc="-5" dirty="0">
                <a:latin typeface="Carlito"/>
                <a:cs typeface="Carlito"/>
              </a:rPr>
              <a:t>angle</a:t>
            </a:r>
            <a:r>
              <a:rPr sz="650" spc="2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sensors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17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108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2714"/>
            <a:ext cx="1621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50" dirty="0">
                <a:latin typeface="Trebuchet MS"/>
                <a:cs typeface="Trebuchet MS"/>
              </a:rPr>
              <a:t>Agent: </a:t>
            </a:r>
            <a:r>
              <a:rPr sz="1000" b="0" spc="-60" dirty="0">
                <a:latin typeface="Trebuchet MS"/>
                <a:cs typeface="Trebuchet MS"/>
              </a:rPr>
              <a:t>Interactive </a:t>
            </a:r>
            <a:r>
              <a:rPr sz="1000" b="0" spc="-45" dirty="0">
                <a:latin typeface="Trebuchet MS"/>
                <a:cs typeface="Trebuchet MS"/>
              </a:rPr>
              <a:t>English</a:t>
            </a:r>
            <a:r>
              <a:rPr sz="1000" b="0" spc="-150" dirty="0">
                <a:latin typeface="Trebuchet MS"/>
                <a:cs typeface="Trebuchet MS"/>
              </a:rPr>
              <a:t> </a:t>
            </a:r>
            <a:r>
              <a:rPr sz="1000" b="0" spc="-45" dirty="0">
                <a:latin typeface="Trebuchet MS"/>
                <a:cs typeface="Trebuchet MS"/>
              </a:rPr>
              <a:t>tutor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388696"/>
            <a:ext cx="2108835" cy="4953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5" dirty="0">
                <a:latin typeface="Carlito"/>
                <a:cs typeface="Carlito"/>
              </a:rPr>
              <a:t>Performance </a:t>
            </a:r>
            <a:r>
              <a:rPr sz="650" spc="-10" dirty="0">
                <a:latin typeface="Carlito"/>
                <a:cs typeface="Carlito"/>
              </a:rPr>
              <a:t>measure: </a:t>
            </a:r>
            <a:r>
              <a:rPr sz="650" spc="-5" dirty="0">
                <a:latin typeface="Carlito"/>
                <a:cs typeface="Carlito"/>
              </a:rPr>
              <a:t>Maximize student's </a:t>
            </a:r>
            <a:r>
              <a:rPr sz="650" spc="-10" dirty="0">
                <a:latin typeface="Carlito"/>
                <a:cs typeface="Carlito"/>
              </a:rPr>
              <a:t>score on</a:t>
            </a:r>
            <a:r>
              <a:rPr sz="650" spc="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test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Environment: Set of</a:t>
            </a:r>
            <a:r>
              <a:rPr sz="650" spc="1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students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Actuators: </a:t>
            </a:r>
            <a:r>
              <a:rPr sz="650" spc="-15" dirty="0">
                <a:latin typeface="Carlito"/>
                <a:cs typeface="Carlito"/>
              </a:rPr>
              <a:t>Screen </a:t>
            </a:r>
            <a:r>
              <a:rPr sz="650" spc="-5" dirty="0">
                <a:latin typeface="Carlito"/>
                <a:cs typeface="Carlito"/>
              </a:rPr>
              <a:t>display </a:t>
            </a:r>
            <a:r>
              <a:rPr sz="650" spc="-10" dirty="0">
                <a:latin typeface="Carlito"/>
                <a:cs typeface="Carlito"/>
              </a:rPr>
              <a:t>(exercises, </a:t>
            </a:r>
            <a:r>
              <a:rPr sz="650" spc="-5" dirty="0">
                <a:latin typeface="Carlito"/>
                <a:cs typeface="Carlito"/>
              </a:rPr>
              <a:t>suggestions,</a:t>
            </a:r>
            <a:r>
              <a:rPr sz="650" spc="-6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corrections)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Sensors:</a:t>
            </a:r>
            <a:r>
              <a:rPr sz="650" spc="-1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Keyboard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18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108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0810"/>
            <a:ext cx="8388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60" dirty="0">
                <a:latin typeface="Trebuchet MS"/>
                <a:cs typeface="Trebuchet MS"/>
              </a:rPr>
              <a:t>Types </a:t>
            </a:r>
            <a:r>
              <a:rPr sz="1000" b="0" spc="-45" dirty="0">
                <a:latin typeface="Trebuchet MS"/>
                <a:cs typeface="Trebuchet MS"/>
              </a:rPr>
              <a:t>of</a:t>
            </a:r>
            <a:r>
              <a:rPr sz="1000" b="0" spc="-135" dirty="0">
                <a:latin typeface="Trebuchet MS"/>
                <a:cs typeface="Trebuchet MS"/>
              </a:rPr>
              <a:t> </a:t>
            </a:r>
            <a:r>
              <a:rPr sz="1000" b="0" spc="-35" dirty="0">
                <a:latin typeface="Trebuchet MS"/>
                <a:cs typeface="Trebuchet MS"/>
              </a:rPr>
              <a:t>Agents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386918"/>
            <a:ext cx="2283460" cy="10198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29"/>
              </a:spcBef>
            </a:pPr>
            <a:r>
              <a:rPr sz="650" b="1" spc="-5" dirty="0">
                <a:latin typeface="Carlito"/>
                <a:cs typeface="Carlito"/>
              </a:rPr>
              <a:t>Simple </a:t>
            </a:r>
            <a:r>
              <a:rPr sz="650" b="1" dirty="0">
                <a:latin typeface="Carlito"/>
                <a:cs typeface="Carlito"/>
              </a:rPr>
              <a:t>Reflex</a:t>
            </a:r>
            <a:r>
              <a:rPr sz="650" b="1" spc="-90" dirty="0">
                <a:latin typeface="Carlito"/>
                <a:cs typeface="Carlito"/>
              </a:rPr>
              <a:t> </a:t>
            </a:r>
            <a:r>
              <a:rPr sz="650" b="1" spc="-10" dirty="0">
                <a:latin typeface="Carlito"/>
                <a:cs typeface="Carlito"/>
              </a:rPr>
              <a:t>Agents</a:t>
            </a:r>
            <a:endParaRPr sz="650">
              <a:latin typeface="Carlito"/>
              <a:cs typeface="Carlito"/>
            </a:endParaRPr>
          </a:p>
          <a:p>
            <a:pPr marL="64135" marR="38100" indent="-52069">
              <a:lnSpc>
                <a:spcPts val="700"/>
              </a:lnSpc>
              <a:spcBef>
                <a:spcPts val="22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Simple </a:t>
            </a:r>
            <a:r>
              <a:rPr sz="650" spc="-15" dirty="0">
                <a:latin typeface="Carlito"/>
                <a:cs typeface="Carlito"/>
              </a:rPr>
              <a:t>reflex </a:t>
            </a:r>
            <a:r>
              <a:rPr sz="650" spc="-5" dirty="0">
                <a:latin typeface="Carlito"/>
                <a:cs typeface="Carlito"/>
              </a:rPr>
              <a:t>agents </a:t>
            </a:r>
            <a:r>
              <a:rPr sz="650" spc="-10" dirty="0">
                <a:latin typeface="Carlito"/>
                <a:cs typeface="Carlito"/>
              </a:rPr>
              <a:t>ignore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rest </a:t>
            </a:r>
            <a:r>
              <a:rPr sz="650" spc="-5" dirty="0">
                <a:latin typeface="Carlito"/>
                <a:cs typeface="Carlito"/>
              </a:rPr>
              <a:t>of the </a:t>
            </a:r>
            <a:r>
              <a:rPr sz="650" spc="-15" dirty="0">
                <a:latin typeface="Carlito"/>
                <a:cs typeface="Carlito"/>
              </a:rPr>
              <a:t>percept </a:t>
            </a:r>
            <a:r>
              <a:rPr sz="650" spc="-10" dirty="0">
                <a:latin typeface="Carlito"/>
                <a:cs typeface="Carlito"/>
              </a:rPr>
              <a:t>history </a:t>
            </a:r>
            <a:r>
              <a:rPr sz="650" spc="-5" dirty="0">
                <a:latin typeface="Carlito"/>
                <a:cs typeface="Carlito"/>
              </a:rPr>
              <a:t>and act  </a:t>
            </a:r>
            <a:r>
              <a:rPr sz="650" spc="-10" dirty="0">
                <a:latin typeface="Carlito"/>
                <a:cs typeface="Carlito"/>
              </a:rPr>
              <a:t>only </a:t>
            </a:r>
            <a:r>
              <a:rPr sz="650" spc="-5" dirty="0">
                <a:latin typeface="Carlito"/>
                <a:cs typeface="Carlito"/>
              </a:rPr>
              <a:t>on the basis of the </a:t>
            </a:r>
            <a:r>
              <a:rPr sz="650" b="1" spc="-5" dirty="0">
                <a:latin typeface="Carlito"/>
                <a:cs typeface="Carlito"/>
              </a:rPr>
              <a:t>current</a:t>
            </a:r>
            <a:r>
              <a:rPr sz="650" b="1" spc="-30" dirty="0">
                <a:latin typeface="Carlito"/>
                <a:cs typeface="Carlito"/>
              </a:rPr>
              <a:t> </a:t>
            </a:r>
            <a:r>
              <a:rPr sz="650" b="1" spc="-10" dirty="0">
                <a:latin typeface="Carlito"/>
                <a:cs typeface="Carlito"/>
              </a:rPr>
              <a:t>percept</a:t>
            </a:r>
            <a:r>
              <a:rPr sz="650" spc="-10" dirty="0">
                <a:latin typeface="Carlito"/>
                <a:cs typeface="Carlito"/>
              </a:rPr>
              <a:t>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The agent </a:t>
            </a:r>
            <a:r>
              <a:rPr sz="650" spc="-10" dirty="0">
                <a:latin typeface="Carlito"/>
                <a:cs typeface="Carlito"/>
              </a:rPr>
              <a:t>function </a:t>
            </a:r>
            <a:r>
              <a:rPr sz="650" spc="-5" dirty="0">
                <a:latin typeface="Carlito"/>
                <a:cs typeface="Carlito"/>
              </a:rPr>
              <a:t>is based </a:t>
            </a:r>
            <a:r>
              <a:rPr sz="650" spc="-10" dirty="0">
                <a:latin typeface="Carlito"/>
                <a:cs typeface="Carlito"/>
              </a:rPr>
              <a:t>on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b="1" spc="-5" dirty="0">
                <a:latin typeface="Carlito"/>
                <a:cs typeface="Carlito"/>
              </a:rPr>
              <a:t>condition-action</a:t>
            </a:r>
            <a:r>
              <a:rPr sz="650" b="1" spc="5" dirty="0">
                <a:latin typeface="Carlito"/>
                <a:cs typeface="Carlito"/>
              </a:rPr>
              <a:t> </a:t>
            </a:r>
            <a:r>
              <a:rPr sz="650" b="1" dirty="0">
                <a:latin typeface="Carlito"/>
                <a:cs typeface="Carlito"/>
              </a:rPr>
              <a:t>rule</a:t>
            </a:r>
            <a:r>
              <a:rPr sz="650" dirty="0">
                <a:latin typeface="Carlito"/>
                <a:cs typeface="Carlito"/>
              </a:rPr>
              <a:t>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Problems </a:t>
            </a:r>
            <a:r>
              <a:rPr sz="650" spc="-5" dirty="0">
                <a:latin typeface="Carlito"/>
                <a:cs typeface="Carlito"/>
              </a:rPr>
              <a:t>with Simple </a:t>
            </a:r>
            <a:r>
              <a:rPr sz="650" spc="-15" dirty="0">
                <a:latin typeface="Carlito"/>
                <a:cs typeface="Carlito"/>
              </a:rPr>
              <a:t>reflex </a:t>
            </a:r>
            <a:r>
              <a:rPr sz="650" spc="-5" dirty="0">
                <a:latin typeface="Carlito"/>
                <a:cs typeface="Carlito"/>
              </a:rPr>
              <a:t>agents are :</a:t>
            </a:r>
            <a:endParaRPr sz="6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15" dirty="0">
                <a:latin typeface="Carlito"/>
                <a:cs typeface="Carlito"/>
              </a:rPr>
              <a:t>Very </a:t>
            </a:r>
            <a:r>
              <a:rPr sz="550" spc="-10" dirty="0">
                <a:latin typeface="Carlito"/>
                <a:cs typeface="Carlito"/>
              </a:rPr>
              <a:t>limited</a:t>
            </a:r>
            <a:r>
              <a:rPr sz="550" spc="35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intelligence.</a:t>
            </a:r>
            <a:endParaRPr sz="5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72085" algn="l"/>
              </a:tabLst>
            </a:pPr>
            <a:r>
              <a:rPr sz="550" dirty="0">
                <a:latin typeface="Carlito"/>
                <a:cs typeface="Carlito"/>
              </a:rPr>
              <a:t>No </a:t>
            </a:r>
            <a:r>
              <a:rPr sz="550" spc="-10" dirty="0">
                <a:latin typeface="Carlito"/>
                <a:cs typeface="Carlito"/>
              </a:rPr>
              <a:t>knowledge </a:t>
            </a:r>
            <a:r>
              <a:rPr sz="550" spc="-5" dirty="0">
                <a:latin typeface="Carlito"/>
                <a:cs typeface="Carlito"/>
              </a:rPr>
              <a:t>of non-perceptual </a:t>
            </a:r>
            <a:r>
              <a:rPr sz="550" dirty="0">
                <a:latin typeface="Carlito"/>
                <a:cs typeface="Carlito"/>
              </a:rPr>
              <a:t>parts </a:t>
            </a:r>
            <a:r>
              <a:rPr sz="550" spc="-5" dirty="0">
                <a:latin typeface="Carlito"/>
                <a:cs typeface="Carlito"/>
              </a:rPr>
              <a:t>of</a:t>
            </a:r>
            <a:r>
              <a:rPr sz="550" spc="-6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state.</a:t>
            </a:r>
            <a:endParaRPr sz="5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Usually </a:t>
            </a:r>
            <a:r>
              <a:rPr sz="550" dirty="0">
                <a:latin typeface="Carlito"/>
                <a:cs typeface="Carlito"/>
              </a:rPr>
              <a:t>too </a:t>
            </a:r>
            <a:r>
              <a:rPr sz="550" spc="-5" dirty="0">
                <a:latin typeface="Carlito"/>
                <a:cs typeface="Carlito"/>
              </a:rPr>
              <a:t>big </a:t>
            </a:r>
            <a:r>
              <a:rPr sz="550" dirty="0">
                <a:latin typeface="Carlito"/>
                <a:cs typeface="Carlito"/>
              </a:rPr>
              <a:t>to </a:t>
            </a:r>
            <a:r>
              <a:rPr sz="550" spc="-5" dirty="0">
                <a:latin typeface="Carlito"/>
                <a:cs typeface="Carlito"/>
              </a:rPr>
              <a:t>generate and</a:t>
            </a:r>
            <a:r>
              <a:rPr sz="550" spc="-4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store.</a:t>
            </a:r>
            <a:endParaRPr sz="550">
              <a:latin typeface="Carlito"/>
              <a:cs typeface="Carlito"/>
            </a:endParaRPr>
          </a:p>
          <a:p>
            <a:pPr marL="171450" marR="5080" lvl="1" indent="-52069">
              <a:lnSpc>
                <a:spcPts val="600"/>
              </a:lnSpc>
              <a:spcBef>
                <a:spcPts val="130"/>
              </a:spcBef>
              <a:buFont typeface="Arial"/>
              <a:buChar char="•"/>
              <a:tabLst>
                <a:tab pos="172085" algn="l"/>
              </a:tabLst>
            </a:pPr>
            <a:r>
              <a:rPr sz="550" dirty="0">
                <a:latin typeface="Carlito"/>
                <a:cs typeface="Carlito"/>
              </a:rPr>
              <a:t>If </a:t>
            </a:r>
            <a:r>
              <a:rPr sz="550" spc="-5" dirty="0">
                <a:latin typeface="Carlito"/>
                <a:cs typeface="Carlito"/>
              </a:rPr>
              <a:t>there </a:t>
            </a:r>
            <a:r>
              <a:rPr sz="550" dirty="0">
                <a:latin typeface="Carlito"/>
                <a:cs typeface="Carlito"/>
              </a:rPr>
              <a:t>occurs </a:t>
            </a:r>
            <a:r>
              <a:rPr sz="550" spc="-5" dirty="0">
                <a:latin typeface="Carlito"/>
                <a:cs typeface="Carlito"/>
              </a:rPr>
              <a:t>any </a:t>
            </a:r>
            <a:r>
              <a:rPr sz="550" dirty="0">
                <a:latin typeface="Carlito"/>
                <a:cs typeface="Carlito"/>
              </a:rPr>
              <a:t>change </a:t>
            </a:r>
            <a:r>
              <a:rPr sz="550" spc="-5" dirty="0">
                <a:latin typeface="Carlito"/>
                <a:cs typeface="Carlito"/>
              </a:rPr>
              <a:t>in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10" dirty="0">
                <a:latin typeface="Carlito"/>
                <a:cs typeface="Carlito"/>
              </a:rPr>
              <a:t>environment, </a:t>
            </a:r>
            <a:r>
              <a:rPr sz="550" spc="-5" dirty="0">
                <a:latin typeface="Carlito"/>
                <a:cs typeface="Carlito"/>
              </a:rPr>
              <a:t>then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collection of </a:t>
            </a:r>
            <a:r>
              <a:rPr sz="550" spc="-10" dirty="0">
                <a:latin typeface="Carlito"/>
                <a:cs typeface="Carlito"/>
              </a:rPr>
              <a:t>rules  need </a:t>
            </a:r>
            <a:r>
              <a:rPr sz="550" dirty="0">
                <a:latin typeface="Carlito"/>
                <a:cs typeface="Carlito"/>
              </a:rPr>
              <a:t>to </a:t>
            </a:r>
            <a:r>
              <a:rPr sz="550" spc="-5" dirty="0">
                <a:latin typeface="Carlito"/>
                <a:cs typeface="Carlito"/>
              </a:rPr>
              <a:t>be</a:t>
            </a:r>
            <a:r>
              <a:rPr sz="550" spc="1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updated.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19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54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0810"/>
            <a:ext cx="9264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55" dirty="0">
                <a:latin typeface="Trebuchet MS"/>
                <a:cs typeface="Trebuchet MS"/>
              </a:rPr>
              <a:t>Intelligent</a:t>
            </a:r>
            <a:r>
              <a:rPr sz="1000" b="0" spc="-140" dirty="0">
                <a:latin typeface="Trebuchet MS"/>
                <a:cs typeface="Trebuchet MS"/>
              </a:rPr>
              <a:t> </a:t>
            </a:r>
            <a:r>
              <a:rPr sz="1000" b="0" spc="-35" dirty="0">
                <a:latin typeface="Trebuchet MS"/>
                <a:cs typeface="Trebuchet MS"/>
              </a:rPr>
              <a:t>Agents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386918"/>
            <a:ext cx="2251710" cy="11537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Agent is something that</a:t>
            </a:r>
            <a:r>
              <a:rPr sz="650" spc="-4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acts.</a:t>
            </a:r>
            <a:endParaRPr sz="650" dirty="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25"/>
              </a:spcBef>
              <a:buFont typeface="Arial"/>
              <a:buChar char="•"/>
              <a:tabLst>
                <a:tab pos="64769" algn="l"/>
              </a:tabLst>
            </a:pPr>
            <a:r>
              <a:rPr sz="650" dirty="0">
                <a:latin typeface="Carlito"/>
                <a:cs typeface="Carlito"/>
              </a:rPr>
              <a:t>An </a:t>
            </a:r>
            <a:r>
              <a:rPr sz="650" spc="-10" dirty="0">
                <a:latin typeface="Carlito"/>
                <a:cs typeface="Carlito"/>
              </a:rPr>
              <a:t>Intelligent </a:t>
            </a:r>
            <a:r>
              <a:rPr sz="650" spc="-5" dirty="0">
                <a:latin typeface="Carlito"/>
                <a:cs typeface="Carlito"/>
              </a:rPr>
              <a:t>Agent </a:t>
            </a:r>
            <a:r>
              <a:rPr sz="650" spc="-15" dirty="0">
                <a:latin typeface="Carlito"/>
                <a:cs typeface="Carlito"/>
              </a:rPr>
              <a:t>perceives </a:t>
            </a:r>
            <a:r>
              <a:rPr sz="650" spc="-5" dirty="0">
                <a:latin typeface="Carlito"/>
                <a:cs typeface="Carlito"/>
              </a:rPr>
              <a:t>it </a:t>
            </a:r>
            <a:r>
              <a:rPr sz="650" spc="-10" dirty="0">
                <a:latin typeface="Carlito"/>
                <a:cs typeface="Carlito"/>
              </a:rPr>
              <a:t>environment </a:t>
            </a:r>
            <a:r>
              <a:rPr sz="650" spc="-5" dirty="0">
                <a:latin typeface="Carlito"/>
                <a:cs typeface="Carlito"/>
              </a:rPr>
              <a:t>via </a:t>
            </a:r>
            <a:r>
              <a:rPr sz="650" spc="-10" dirty="0">
                <a:latin typeface="Carlito"/>
                <a:cs typeface="Carlito"/>
              </a:rPr>
              <a:t>sensors </a:t>
            </a:r>
            <a:r>
              <a:rPr sz="650" spc="-5" dirty="0">
                <a:latin typeface="Carlito"/>
                <a:cs typeface="Carlito"/>
              </a:rPr>
              <a:t>and acts  </a:t>
            </a:r>
            <a:r>
              <a:rPr sz="650" spc="-10" dirty="0">
                <a:latin typeface="Carlito"/>
                <a:cs typeface="Carlito"/>
              </a:rPr>
              <a:t>rationally upon </a:t>
            </a:r>
            <a:r>
              <a:rPr sz="650" spc="-5" dirty="0">
                <a:latin typeface="Carlito"/>
                <a:cs typeface="Carlito"/>
              </a:rPr>
              <a:t>that </a:t>
            </a:r>
            <a:r>
              <a:rPr sz="650" spc="-10" dirty="0">
                <a:latin typeface="Carlito"/>
                <a:cs typeface="Carlito"/>
              </a:rPr>
              <a:t>environment </a:t>
            </a:r>
            <a:r>
              <a:rPr sz="650" spc="-5" dirty="0">
                <a:latin typeface="Carlito"/>
                <a:cs typeface="Carlito"/>
              </a:rPr>
              <a:t>with its </a:t>
            </a:r>
            <a:r>
              <a:rPr sz="650" spc="-15" dirty="0">
                <a:latin typeface="Carlito"/>
                <a:cs typeface="Carlito"/>
              </a:rPr>
              <a:t>effectors</a:t>
            </a:r>
            <a:r>
              <a:rPr sz="650" spc="5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(actuators).</a:t>
            </a:r>
            <a:endParaRPr sz="650" dirty="0">
              <a:latin typeface="Carlito"/>
              <a:cs typeface="Carlito"/>
            </a:endParaRPr>
          </a:p>
          <a:p>
            <a:pPr marL="64135" marR="189230" indent="-52069">
              <a:lnSpc>
                <a:spcPts val="7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dirty="0">
                <a:latin typeface="Carlito"/>
                <a:cs typeface="Carlito"/>
              </a:rPr>
              <a:t>An </a:t>
            </a:r>
            <a:r>
              <a:rPr sz="650" spc="-5" dirty="0">
                <a:latin typeface="Carlito"/>
                <a:cs typeface="Carlito"/>
              </a:rPr>
              <a:t>agent gets </a:t>
            </a:r>
            <a:r>
              <a:rPr sz="650" spc="-10" dirty="0">
                <a:latin typeface="Carlito"/>
                <a:cs typeface="Carlito"/>
              </a:rPr>
              <a:t>percepts one </a:t>
            </a:r>
            <a:r>
              <a:rPr sz="650" spc="-5" dirty="0">
                <a:latin typeface="Carlito"/>
                <a:cs typeface="Carlito"/>
              </a:rPr>
              <a:t>at a time, and maps this </a:t>
            </a:r>
            <a:r>
              <a:rPr sz="650" spc="-15" dirty="0">
                <a:latin typeface="Carlito"/>
                <a:cs typeface="Carlito"/>
              </a:rPr>
              <a:t>percept  </a:t>
            </a:r>
            <a:r>
              <a:rPr sz="650" spc="-10" dirty="0">
                <a:latin typeface="Carlito"/>
                <a:cs typeface="Carlito"/>
              </a:rPr>
              <a:t>sequence </a:t>
            </a:r>
            <a:r>
              <a:rPr sz="650" spc="-5" dirty="0">
                <a:latin typeface="Carlito"/>
                <a:cs typeface="Carlito"/>
              </a:rPr>
              <a:t>to</a:t>
            </a:r>
            <a:r>
              <a:rPr sz="65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actions.</a:t>
            </a:r>
            <a:endParaRPr sz="650" dirty="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Properties of </a:t>
            </a:r>
            <a:r>
              <a:rPr sz="650" spc="-5" dirty="0">
                <a:latin typeface="Carlito"/>
                <a:cs typeface="Carlito"/>
              </a:rPr>
              <a:t>the</a:t>
            </a:r>
            <a:r>
              <a:rPr sz="650" spc="4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agent</a:t>
            </a:r>
            <a:endParaRPr sz="650" dirty="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Autonomous</a:t>
            </a:r>
            <a:endParaRPr sz="550" dirty="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71450" algn="l"/>
              </a:tabLst>
            </a:pPr>
            <a:r>
              <a:rPr sz="550" dirty="0">
                <a:latin typeface="Carlito"/>
                <a:cs typeface="Carlito"/>
              </a:rPr>
              <a:t>Interacts </a:t>
            </a:r>
            <a:r>
              <a:rPr sz="550" spc="-5" dirty="0">
                <a:latin typeface="Carlito"/>
                <a:cs typeface="Carlito"/>
              </a:rPr>
              <a:t>with other agents plus </a:t>
            </a:r>
            <a:r>
              <a:rPr sz="550" dirty="0">
                <a:latin typeface="Carlito"/>
                <a:cs typeface="Carlito"/>
              </a:rPr>
              <a:t>the</a:t>
            </a:r>
            <a:r>
              <a:rPr sz="550" spc="-15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environment</a:t>
            </a:r>
            <a:endParaRPr sz="550" dirty="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Reactive </a:t>
            </a:r>
            <a:r>
              <a:rPr sz="550" dirty="0">
                <a:latin typeface="Carlito"/>
                <a:cs typeface="Carlito"/>
              </a:rPr>
              <a:t>to the</a:t>
            </a:r>
            <a:r>
              <a:rPr sz="550" spc="-25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environment</a:t>
            </a:r>
            <a:endParaRPr sz="550" dirty="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Pro-active (goal-</a:t>
            </a:r>
            <a:r>
              <a:rPr sz="550" spc="-3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directed)</a:t>
            </a:r>
            <a:endParaRPr sz="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1007110" algn="l"/>
              </a:tabLst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1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	</a:t>
            </a:r>
            <a:endParaRPr sz="25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6797" y="1471422"/>
            <a:ext cx="4445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0667" y="0"/>
            <a:ext cx="2833370" cy="1604010"/>
            <a:chOff x="-10667" y="0"/>
            <a:chExt cx="2833370" cy="1604010"/>
          </a:xfrm>
        </p:grpSpPr>
        <p:sp>
          <p:nvSpPr>
            <p:cNvPr id="6" name="object 6"/>
            <p:cNvSpPr/>
            <p:nvPr/>
          </p:nvSpPr>
          <p:spPr>
            <a:xfrm>
              <a:off x="1880616" y="1018032"/>
              <a:ext cx="804672" cy="3413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" y="254"/>
              <a:ext cx="2809240" cy="1579880"/>
            </a:xfrm>
            <a:custGeom>
              <a:avLst/>
              <a:gdLst/>
              <a:ahLst/>
              <a:cxnLst/>
              <a:rect l="l" t="t" r="r" b="b"/>
              <a:pathLst>
                <a:path w="2809240" h="1579880">
                  <a:moveTo>
                    <a:pt x="0" y="1579499"/>
                  </a:moveTo>
                  <a:lnTo>
                    <a:pt x="2808732" y="1579499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403987"/>
            <a:ext cx="73723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b="1" spc="-5" dirty="0">
                <a:latin typeface="Carlito"/>
                <a:cs typeface="Carlito"/>
              </a:rPr>
              <a:t>Simple </a:t>
            </a:r>
            <a:r>
              <a:rPr sz="650" b="1" dirty="0">
                <a:latin typeface="Carlito"/>
                <a:cs typeface="Carlito"/>
              </a:rPr>
              <a:t>Reflex</a:t>
            </a:r>
            <a:r>
              <a:rPr sz="650" b="1" spc="-110" dirty="0">
                <a:latin typeface="Carlito"/>
                <a:cs typeface="Carlito"/>
              </a:rPr>
              <a:t> </a:t>
            </a:r>
            <a:r>
              <a:rPr sz="650" b="1" spc="-10" dirty="0">
                <a:latin typeface="Carlito"/>
                <a:cs typeface="Carlito"/>
              </a:rPr>
              <a:t>Agents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20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0667" y="0"/>
            <a:ext cx="2833370" cy="1604010"/>
            <a:chOff x="-10667" y="0"/>
            <a:chExt cx="2833370" cy="1604010"/>
          </a:xfrm>
        </p:grpSpPr>
        <p:sp>
          <p:nvSpPr>
            <p:cNvPr id="7" name="object 7"/>
            <p:cNvSpPr/>
            <p:nvPr/>
          </p:nvSpPr>
          <p:spPr>
            <a:xfrm>
              <a:off x="224028" y="594443"/>
              <a:ext cx="1549908" cy="7236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" y="254"/>
              <a:ext cx="2809240" cy="1579880"/>
            </a:xfrm>
            <a:custGeom>
              <a:avLst/>
              <a:gdLst/>
              <a:ahLst/>
              <a:cxnLst/>
              <a:rect l="l" t="t" r="r" b="b"/>
              <a:pathLst>
                <a:path w="2809240" h="1579880">
                  <a:moveTo>
                    <a:pt x="0" y="1579499"/>
                  </a:moveTo>
                  <a:lnTo>
                    <a:pt x="2808732" y="1579499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1825"/>
            <a:ext cx="8388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60" dirty="0">
                <a:latin typeface="Trebuchet MS"/>
                <a:cs typeface="Trebuchet MS"/>
              </a:rPr>
              <a:t>Types </a:t>
            </a:r>
            <a:r>
              <a:rPr sz="1000" b="0" spc="-45" dirty="0">
                <a:latin typeface="Trebuchet MS"/>
                <a:cs typeface="Trebuchet MS"/>
              </a:rPr>
              <a:t>of</a:t>
            </a:r>
            <a:r>
              <a:rPr sz="1000" b="0" spc="-135" dirty="0">
                <a:latin typeface="Trebuchet MS"/>
                <a:cs typeface="Trebuchet MS"/>
              </a:rPr>
              <a:t> </a:t>
            </a:r>
            <a:r>
              <a:rPr sz="1000" b="0" spc="-35" dirty="0">
                <a:latin typeface="Trebuchet MS"/>
                <a:cs typeface="Trebuchet MS"/>
              </a:rPr>
              <a:t>Agents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387807"/>
            <a:ext cx="2237105" cy="85216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29"/>
              </a:spcBef>
            </a:pPr>
            <a:r>
              <a:rPr sz="650" b="1" spc="-5" dirty="0">
                <a:latin typeface="Carlito"/>
                <a:cs typeface="Carlito"/>
              </a:rPr>
              <a:t>Model-based </a:t>
            </a:r>
            <a:r>
              <a:rPr sz="650" b="1" dirty="0">
                <a:latin typeface="Carlito"/>
                <a:cs typeface="Carlito"/>
              </a:rPr>
              <a:t>reflex</a:t>
            </a:r>
            <a:r>
              <a:rPr sz="650" b="1" spc="-100" dirty="0">
                <a:latin typeface="Carlito"/>
                <a:cs typeface="Carlito"/>
              </a:rPr>
              <a:t> </a:t>
            </a:r>
            <a:r>
              <a:rPr sz="650" b="1" spc="-5" dirty="0">
                <a:latin typeface="Carlito"/>
                <a:cs typeface="Carlito"/>
              </a:rPr>
              <a:t>agents</a:t>
            </a:r>
            <a:endParaRPr sz="650">
              <a:latin typeface="Carlito"/>
              <a:cs typeface="Carlito"/>
            </a:endParaRPr>
          </a:p>
          <a:p>
            <a:pPr marL="64135" marR="379730" indent="-52069">
              <a:lnSpc>
                <a:spcPts val="700"/>
              </a:lnSpc>
              <a:spcBef>
                <a:spcPts val="22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0" dirty="0">
                <a:latin typeface="Carlito"/>
                <a:cs typeface="Carlito"/>
              </a:rPr>
              <a:t>model-based </a:t>
            </a:r>
            <a:r>
              <a:rPr sz="650" spc="-5" dirty="0">
                <a:latin typeface="Carlito"/>
                <a:cs typeface="Carlito"/>
              </a:rPr>
              <a:t>agent </a:t>
            </a:r>
            <a:r>
              <a:rPr sz="650" spc="-10" dirty="0">
                <a:latin typeface="Carlito"/>
                <a:cs typeface="Carlito"/>
              </a:rPr>
              <a:t>can </a:t>
            </a:r>
            <a:r>
              <a:rPr sz="650" spc="-5" dirty="0">
                <a:latin typeface="Carlito"/>
                <a:cs typeface="Carlito"/>
              </a:rPr>
              <a:t>handle </a:t>
            </a:r>
            <a:r>
              <a:rPr sz="650" b="1" spc="-5" dirty="0">
                <a:latin typeface="Carlito"/>
                <a:cs typeface="Carlito"/>
              </a:rPr>
              <a:t>partially observable  environments </a:t>
            </a:r>
            <a:r>
              <a:rPr sz="650" spc="-5" dirty="0">
                <a:latin typeface="Carlito"/>
                <a:cs typeface="Carlito"/>
              </a:rPr>
              <a:t>by use </a:t>
            </a:r>
            <a:r>
              <a:rPr sz="650" spc="-10" dirty="0">
                <a:latin typeface="Carlito"/>
                <a:cs typeface="Carlito"/>
              </a:rPr>
              <a:t>of model </a:t>
            </a:r>
            <a:r>
              <a:rPr sz="650" spc="-5" dirty="0">
                <a:latin typeface="Carlito"/>
                <a:cs typeface="Carlito"/>
              </a:rPr>
              <a:t>about the</a:t>
            </a:r>
            <a:r>
              <a:rPr sz="650" spc="-6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world.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The agent has to </a:t>
            </a:r>
            <a:r>
              <a:rPr sz="650" spc="-20" dirty="0">
                <a:latin typeface="Carlito"/>
                <a:cs typeface="Carlito"/>
              </a:rPr>
              <a:t>keep </a:t>
            </a:r>
            <a:r>
              <a:rPr sz="650" spc="-10" dirty="0">
                <a:latin typeface="Carlito"/>
                <a:cs typeface="Carlito"/>
              </a:rPr>
              <a:t>track of </a:t>
            </a:r>
            <a:r>
              <a:rPr sz="650" b="1" spc="-10" dirty="0">
                <a:latin typeface="Carlito"/>
                <a:cs typeface="Carlito"/>
              </a:rPr>
              <a:t>internal state </a:t>
            </a:r>
            <a:r>
              <a:rPr sz="650" spc="-10" dirty="0">
                <a:latin typeface="Carlito"/>
                <a:cs typeface="Carlito"/>
              </a:rPr>
              <a:t>which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0" dirty="0">
                <a:latin typeface="Carlito"/>
                <a:cs typeface="Carlito"/>
              </a:rPr>
              <a:t>adjusted </a:t>
            </a:r>
            <a:r>
              <a:rPr sz="650" spc="-5" dirty="0">
                <a:latin typeface="Carlito"/>
                <a:cs typeface="Carlito"/>
              </a:rPr>
              <a:t>by  </a:t>
            </a:r>
            <a:r>
              <a:rPr sz="650" spc="-10" dirty="0">
                <a:latin typeface="Carlito"/>
                <a:cs typeface="Carlito"/>
              </a:rPr>
              <a:t>each </a:t>
            </a:r>
            <a:r>
              <a:rPr sz="650" spc="-15" dirty="0">
                <a:latin typeface="Carlito"/>
                <a:cs typeface="Carlito"/>
              </a:rPr>
              <a:t>percept </a:t>
            </a:r>
            <a:r>
              <a:rPr sz="650" spc="-5" dirty="0">
                <a:latin typeface="Carlito"/>
                <a:cs typeface="Carlito"/>
              </a:rPr>
              <a:t>and that </a:t>
            </a:r>
            <a:r>
              <a:rPr sz="650" spc="-10" dirty="0">
                <a:latin typeface="Carlito"/>
                <a:cs typeface="Carlito"/>
              </a:rPr>
              <a:t>depends </a:t>
            </a:r>
            <a:r>
              <a:rPr sz="650" spc="-5" dirty="0">
                <a:latin typeface="Carlito"/>
                <a:cs typeface="Carlito"/>
              </a:rPr>
              <a:t>on the </a:t>
            </a:r>
            <a:r>
              <a:rPr sz="650" spc="-15" dirty="0">
                <a:latin typeface="Carlito"/>
                <a:cs typeface="Carlito"/>
              </a:rPr>
              <a:t>percept</a:t>
            </a:r>
            <a:r>
              <a:rPr sz="650" spc="-10" dirty="0">
                <a:latin typeface="Carlito"/>
                <a:cs typeface="Carlito"/>
              </a:rPr>
              <a:t> </a:t>
            </a:r>
            <a:r>
              <a:rPr sz="650" spc="-15" dirty="0">
                <a:latin typeface="Carlito"/>
                <a:cs typeface="Carlito"/>
              </a:rPr>
              <a:t>history.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Updating the </a:t>
            </a:r>
            <a:r>
              <a:rPr sz="650" dirty="0">
                <a:latin typeface="Carlito"/>
                <a:cs typeface="Carlito"/>
              </a:rPr>
              <a:t>state </a:t>
            </a:r>
            <a:r>
              <a:rPr sz="650" spc="-15" dirty="0">
                <a:latin typeface="Carlito"/>
                <a:cs typeface="Carlito"/>
              </a:rPr>
              <a:t>requires </a:t>
            </a:r>
            <a:r>
              <a:rPr sz="650" spc="-10" dirty="0">
                <a:latin typeface="Carlito"/>
                <a:cs typeface="Carlito"/>
              </a:rPr>
              <a:t>information </a:t>
            </a:r>
            <a:r>
              <a:rPr sz="650" spc="-5" dirty="0">
                <a:latin typeface="Carlito"/>
                <a:cs typeface="Carlito"/>
              </a:rPr>
              <a:t>about :</a:t>
            </a:r>
            <a:endParaRPr sz="6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how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10" dirty="0">
                <a:latin typeface="Carlito"/>
                <a:cs typeface="Carlito"/>
              </a:rPr>
              <a:t>world evolves in-dependently </a:t>
            </a:r>
            <a:r>
              <a:rPr sz="550" spc="-5" dirty="0">
                <a:latin typeface="Carlito"/>
                <a:cs typeface="Carlito"/>
              </a:rPr>
              <a:t>from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agent, and</a:t>
            </a:r>
            <a:endParaRPr sz="5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how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agent actions affects </a:t>
            </a:r>
            <a:r>
              <a:rPr sz="550" dirty="0">
                <a:latin typeface="Carlito"/>
                <a:cs typeface="Carlito"/>
              </a:rPr>
              <a:t>the</a:t>
            </a:r>
            <a:r>
              <a:rPr sz="550" spc="-5" dirty="0">
                <a:latin typeface="Carlito"/>
                <a:cs typeface="Carlito"/>
              </a:rPr>
              <a:t> world.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21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1142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404875"/>
            <a:ext cx="93091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b="1" spc="-5" dirty="0">
                <a:latin typeface="Carlito"/>
                <a:cs typeface="Carlito"/>
              </a:rPr>
              <a:t>Model-based</a:t>
            </a:r>
            <a:r>
              <a:rPr sz="650" b="1" spc="-60" dirty="0">
                <a:latin typeface="Carlito"/>
                <a:cs typeface="Carlito"/>
              </a:rPr>
              <a:t> </a:t>
            </a:r>
            <a:r>
              <a:rPr sz="650" b="1" spc="5" dirty="0">
                <a:latin typeface="Carlito"/>
                <a:cs typeface="Carlito"/>
              </a:rPr>
              <a:t>reflex</a:t>
            </a:r>
            <a:r>
              <a:rPr sz="650" b="1" spc="-80" dirty="0">
                <a:latin typeface="Carlito"/>
                <a:cs typeface="Carlito"/>
              </a:rPr>
              <a:t> </a:t>
            </a:r>
            <a:r>
              <a:rPr sz="650" b="1" spc="-5" dirty="0">
                <a:latin typeface="Carlito"/>
                <a:cs typeface="Carlito"/>
              </a:rPr>
              <a:t>agents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22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0667" y="0"/>
            <a:ext cx="2833370" cy="1604010"/>
            <a:chOff x="-10667" y="0"/>
            <a:chExt cx="2833370" cy="1604010"/>
          </a:xfrm>
        </p:grpSpPr>
        <p:sp>
          <p:nvSpPr>
            <p:cNvPr id="7" name="object 7"/>
            <p:cNvSpPr/>
            <p:nvPr/>
          </p:nvSpPr>
          <p:spPr>
            <a:xfrm>
              <a:off x="230142" y="565457"/>
              <a:ext cx="1802843" cy="8609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" y="1142"/>
              <a:ext cx="2809240" cy="1579880"/>
            </a:xfrm>
            <a:custGeom>
              <a:avLst/>
              <a:gdLst/>
              <a:ahLst/>
              <a:cxnLst/>
              <a:rect l="l" t="t" r="r" b="b"/>
              <a:pathLst>
                <a:path w="2809240" h="1579880">
                  <a:moveTo>
                    <a:pt x="0" y="1579499"/>
                  </a:moveTo>
                  <a:lnTo>
                    <a:pt x="2808732" y="1579499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2714"/>
            <a:ext cx="8388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60" dirty="0">
                <a:latin typeface="Trebuchet MS"/>
                <a:cs typeface="Trebuchet MS"/>
              </a:rPr>
              <a:t>Types </a:t>
            </a:r>
            <a:r>
              <a:rPr sz="1000" b="0" spc="-45" dirty="0">
                <a:latin typeface="Trebuchet MS"/>
                <a:cs typeface="Trebuchet MS"/>
              </a:rPr>
              <a:t>of</a:t>
            </a:r>
            <a:r>
              <a:rPr sz="1000" b="0" spc="-135" dirty="0">
                <a:latin typeface="Trebuchet MS"/>
                <a:cs typeface="Trebuchet MS"/>
              </a:rPr>
              <a:t> </a:t>
            </a:r>
            <a:r>
              <a:rPr sz="1000" b="0" spc="-35" dirty="0">
                <a:latin typeface="Trebuchet MS"/>
                <a:cs typeface="Trebuchet MS"/>
              </a:rPr>
              <a:t>Agents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388696"/>
            <a:ext cx="2291715" cy="67183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29"/>
              </a:spcBef>
            </a:pPr>
            <a:r>
              <a:rPr sz="650" b="1" spc="-5" dirty="0">
                <a:latin typeface="Carlito"/>
                <a:cs typeface="Carlito"/>
              </a:rPr>
              <a:t>Goal Based</a:t>
            </a:r>
            <a:r>
              <a:rPr sz="650" b="1" spc="-20" dirty="0">
                <a:latin typeface="Carlito"/>
                <a:cs typeface="Carlito"/>
              </a:rPr>
              <a:t> </a:t>
            </a:r>
            <a:r>
              <a:rPr sz="650" b="1" spc="-10" dirty="0">
                <a:latin typeface="Carlito"/>
                <a:cs typeface="Carlito"/>
              </a:rPr>
              <a:t>Agents</a:t>
            </a:r>
            <a:endParaRPr sz="650">
              <a:latin typeface="Carlito"/>
              <a:cs typeface="Carlito"/>
            </a:endParaRPr>
          </a:p>
          <a:p>
            <a:pPr marL="64135" marR="197485" indent="-52069">
              <a:lnSpc>
                <a:spcPts val="700"/>
              </a:lnSpc>
              <a:spcBef>
                <a:spcPts val="22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These </a:t>
            </a:r>
            <a:r>
              <a:rPr sz="650" spc="-10" dirty="0">
                <a:latin typeface="Carlito"/>
                <a:cs typeface="Carlito"/>
              </a:rPr>
              <a:t>kind </a:t>
            </a:r>
            <a:r>
              <a:rPr sz="650" spc="-5" dirty="0">
                <a:latin typeface="Carlito"/>
                <a:cs typeface="Carlito"/>
              </a:rPr>
              <a:t>of agents </a:t>
            </a:r>
            <a:r>
              <a:rPr sz="650" spc="-10" dirty="0">
                <a:latin typeface="Carlito"/>
                <a:cs typeface="Carlito"/>
              </a:rPr>
              <a:t>take decision </a:t>
            </a:r>
            <a:r>
              <a:rPr sz="650" spc="-5" dirty="0">
                <a:latin typeface="Carlito"/>
                <a:cs typeface="Carlito"/>
              </a:rPr>
              <a:t>based on </a:t>
            </a:r>
            <a:r>
              <a:rPr sz="650" spc="-10" dirty="0">
                <a:latin typeface="Carlito"/>
                <a:cs typeface="Carlito"/>
              </a:rPr>
              <a:t>how </a:t>
            </a:r>
            <a:r>
              <a:rPr sz="650" spc="-15" dirty="0">
                <a:latin typeface="Carlito"/>
                <a:cs typeface="Carlito"/>
              </a:rPr>
              <a:t>far </a:t>
            </a:r>
            <a:r>
              <a:rPr sz="650" spc="-10" dirty="0">
                <a:latin typeface="Carlito"/>
                <a:cs typeface="Carlito"/>
              </a:rPr>
              <a:t>they </a:t>
            </a:r>
            <a:r>
              <a:rPr sz="650" spc="-5" dirty="0">
                <a:latin typeface="Carlito"/>
                <a:cs typeface="Carlito"/>
              </a:rPr>
              <a:t>are  </a:t>
            </a:r>
            <a:r>
              <a:rPr sz="650" spc="-10" dirty="0">
                <a:latin typeface="Carlito"/>
                <a:cs typeface="Carlito"/>
              </a:rPr>
              <a:t>currently from their </a:t>
            </a:r>
            <a:r>
              <a:rPr sz="650" b="1" spc="-10" dirty="0">
                <a:latin typeface="Carlito"/>
                <a:cs typeface="Carlito"/>
              </a:rPr>
              <a:t>goal</a:t>
            </a:r>
            <a:r>
              <a:rPr sz="650" spc="-10" dirty="0">
                <a:latin typeface="Carlito"/>
                <a:cs typeface="Carlito"/>
              </a:rPr>
              <a:t>(description of desirable</a:t>
            </a:r>
            <a:r>
              <a:rPr sz="650" spc="114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situations).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Their </a:t>
            </a:r>
            <a:r>
              <a:rPr sz="650" spc="-15" dirty="0">
                <a:latin typeface="Carlito"/>
                <a:cs typeface="Carlito"/>
              </a:rPr>
              <a:t>every </a:t>
            </a:r>
            <a:r>
              <a:rPr sz="650" spc="-10" dirty="0">
                <a:latin typeface="Carlito"/>
                <a:cs typeface="Carlito"/>
              </a:rPr>
              <a:t>action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0" dirty="0">
                <a:latin typeface="Carlito"/>
                <a:cs typeface="Carlito"/>
              </a:rPr>
              <a:t>intended </a:t>
            </a:r>
            <a:r>
              <a:rPr sz="650" spc="-5" dirty="0">
                <a:latin typeface="Carlito"/>
                <a:cs typeface="Carlito"/>
              </a:rPr>
              <a:t>to </a:t>
            </a:r>
            <a:r>
              <a:rPr sz="650" spc="-15" dirty="0">
                <a:latin typeface="Carlito"/>
                <a:cs typeface="Carlito"/>
              </a:rPr>
              <a:t>reduce </a:t>
            </a:r>
            <a:r>
              <a:rPr sz="650" spc="-5" dirty="0">
                <a:latin typeface="Carlito"/>
                <a:cs typeface="Carlito"/>
              </a:rPr>
              <a:t>its distance </a:t>
            </a:r>
            <a:r>
              <a:rPr sz="650" spc="-10" dirty="0">
                <a:latin typeface="Carlito"/>
                <a:cs typeface="Carlito"/>
              </a:rPr>
              <a:t>from </a:t>
            </a:r>
            <a:r>
              <a:rPr sz="650" spc="-5" dirty="0">
                <a:latin typeface="Carlito"/>
                <a:cs typeface="Carlito"/>
              </a:rPr>
              <a:t>the</a:t>
            </a:r>
            <a:r>
              <a:rPr sz="650" spc="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goal.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4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This allows </a:t>
            </a:r>
            <a:r>
              <a:rPr sz="650" spc="-5" dirty="0">
                <a:latin typeface="Carlito"/>
                <a:cs typeface="Carlito"/>
              </a:rPr>
              <a:t>the agent a way to </a:t>
            </a:r>
            <a:r>
              <a:rPr sz="650" spc="-10" dirty="0">
                <a:latin typeface="Carlito"/>
                <a:cs typeface="Carlito"/>
              </a:rPr>
              <a:t>choose </a:t>
            </a:r>
            <a:r>
              <a:rPr sz="650" spc="-5" dirty="0">
                <a:latin typeface="Carlito"/>
                <a:cs typeface="Carlito"/>
              </a:rPr>
              <a:t>among multiple possibilities,  </a:t>
            </a:r>
            <a:r>
              <a:rPr sz="650" spc="-10" dirty="0">
                <a:latin typeface="Carlito"/>
                <a:cs typeface="Carlito"/>
              </a:rPr>
              <a:t>selecting </a:t>
            </a:r>
            <a:r>
              <a:rPr sz="650" spc="-5" dirty="0">
                <a:latin typeface="Carlito"/>
                <a:cs typeface="Carlito"/>
              </a:rPr>
              <a:t>the one </a:t>
            </a:r>
            <a:r>
              <a:rPr sz="650" spc="-10" dirty="0">
                <a:latin typeface="Carlito"/>
                <a:cs typeface="Carlito"/>
              </a:rPr>
              <a:t>which reaches </a:t>
            </a:r>
            <a:r>
              <a:rPr sz="650" spc="-5" dirty="0">
                <a:latin typeface="Carlito"/>
                <a:cs typeface="Carlito"/>
              </a:rPr>
              <a:t>a goal</a:t>
            </a:r>
            <a:r>
              <a:rPr sz="650" spc="5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state.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108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405765"/>
            <a:ext cx="65849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b="1" spc="-5" dirty="0">
                <a:latin typeface="Carlito"/>
                <a:cs typeface="Carlito"/>
              </a:rPr>
              <a:t>Goal Based</a:t>
            </a:r>
            <a:r>
              <a:rPr sz="650" b="1" spc="-50" dirty="0">
                <a:latin typeface="Carlito"/>
                <a:cs typeface="Carlito"/>
              </a:rPr>
              <a:t> </a:t>
            </a:r>
            <a:r>
              <a:rPr sz="650" b="1" spc="-10" dirty="0">
                <a:latin typeface="Carlito"/>
                <a:cs typeface="Carlito"/>
              </a:rPr>
              <a:t>Agents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24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0667" y="0"/>
            <a:ext cx="2833370" cy="1604010"/>
            <a:chOff x="-10667" y="0"/>
            <a:chExt cx="2833370" cy="1604010"/>
          </a:xfrm>
        </p:grpSpPr>
        <p:sp>
          <p:nvSpPr>
            <p:cNvPr id="7" name="object 7"/>
            <p:cNvSpPr/>
            <p:nvPr/>
          </p:nvSpPr>
          <p:spPr>
            <a:xfrm>
              <a:off x="224057" y="571747"/>
              <a:ext cx="1624526" cy="8545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" y="2108"/>
              <a:ext cx="2809240" cy="1579880"/>
            </a:xfrm>
            <a:custGeom>
              <a:avLst/>
              <a:gdLst/>
              <a:ahLst/>
              <a:cxnLst/>
              <a:rect l="l" t="t" r="r" b="b"/>
              <a:pathLst>
                <a:path w="2809240" h="1579880">
                  <a:moveTo>
                    <a:pt x="0" y="1579499"/>
                  </a:moveTo>
                  <a:lnTo>
                    <a:pt x="2808732" y="1579499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0810"/>
            <a:ext cx="8388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60" dirty="0">
                <a:latin typeface="Trebuchet MS"/>
                <a:cs typeface="Trebuchet MS"/>
              </a:rPr>
              <a:t>Types </a:t>
            </a:r>
            <a:r>
              <a:rPr sz="1000" b="0" spc="-45" dirty="0">
                <a:latin typeface="Trebuchet MS"/>
                <a:cs typeface="Trebuchet MS"/>
              </a:rPr>
              <a:t>of</a:t>
            </a:r>
            <a:r>
              <a:rPr sz="1000" b="0" spc="-135" dirty="0">
                <a:latin typeface="Trebuchet MS"/>
                <a:cs typeface="Trebuchet MS"/>
              </a:rPr>
              <a:t> </a:t>
            </a:r>
            <a:r>
              <a:rPr sz="1000" b="0" spc="-35" dirty="0">
                <a:latin typeface="Trebuchet MS"/>
                <a:cs typeface="Trebuchet MS"/>
              </a:rPr>
              <a:t>Agents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386918"/>
            <a:ext cx="2326640" cy="995044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29"/>
              </a:spcBef>
            </a:pPr>
            <a:r>
              <a:rPr sz="650" b="1" spc="-5" dirty="0">
                <a:latin typeface="Carlito"/>
                <a:cs typeface="Carlito"/>
              </a:rPr>
              <a:t>Utility-based</a:t>
            </a:r>
            <a:r>
              <a:rPr sz="650" b="1" spc="-45" dirty="0">
                <a:latin typeface="Carlito"/>
                <a:cs typeface="Carlito"/>
              </a:rPr>
              <a:t> </a:t>
            </a:r>
            <a:r>
              <a:rPr sz="650" b="1" spc="-10" dirty="0">
                <a:latin typeface="Carlito"/>
                <a:cs typeface="Carlito"/>
              </a:rPr>
              <a:t>agents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2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When </a:t>
            </a:r>
            <a:r>
              <a:rPr sz="650" spc="-10" dirty="0">
                <a:latin typeface="Carlito"/>
                <a:cs typeface="Carlito"/>
              </a:rPr>
              <a:t>there </a:t>
            </a:r>
            <a:r>
              <a:rPr sz="650" spc="-5" dirty="0">
                <a:latin typeface="Carlito"/>
                <a:cs typeface="Carlito"/>
              </a:rPr>
              <a:t>are multiple possible </a:t>
            </a:r>
            <a:r>
              <a:rPr sz="650" spc="-10" dirty="0">
                <a:latin typeface="Carlito"/>
                <a:cs typeface="Carlito"/>
              </a:rPr>
              <a:t>alternatives, then </a:t>
            </a:r>
            <a:r>
              <a:rPr sz="650" spc="-5" dirty="0">
                <a:latin typeface="Carlito"/>
                <a:cs typeface="Carlito"/>
              </a:rPr>
              <a:t>to </a:t>
            </a:r>
            <a:r>
              <a:rPr sz="650" spc="-10" dirty="0">
                <a:latin typeface="Carlito"/>
                <a:cs typeface="Carlito"/>
              </a:rPr>
              <a:t>decide which  </a:t>
            </a:r>
            <a:r>
              <a:rPr sz="650" spc="-5" dirty="0">
                <a:latin typeface="Carlito"/>
                <a:cs typeface="Carlito"/>
              </a:rPr>
              <a:t>one is best, utility-based agents are</a:t>
            </a:r>
            <a:r>
              <a:rPr sz="650" spc="-2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used.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They choose actions </a:t>
            </a:r>
            <a:r>
              <a:rPr sz="650" spc="-5" dirty="0">
                <a:latin typeface="Carlito"/>
                <a:cs typeface="Carlito"/>
              </a:rPr>
              <a:t>based </a:t>
            </a:r>
            <a:r>
              <a:rPr sz="650" spc="-10" dirty="0">
                <a:latin typeface="Carlito"/>
                <a:cs typeface="Carlito"/>
              </a:rPr>
              <a:t>on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b="1" spc="-5" dirty="0">
                <a:latin typeface="Carlito"/>
                <a:cs typeface="Carlito"/>
              </a:rPr>
              <a:t>preference (utility) </a:t>
            </a:r>
            <a:r>
              <a:rPr sz="650" spc="-15" dirty="0">
                <a:latin typeface="Carlito"/>
                <a:cs typeface="Carlito"/>
              </a:rPr>
              <a:t>for </a:t>
            </a:r>
            <a:r>
              <a:rPr sz="650" spc="-10" dirty="0">
                <a:latin typeface="Carlito"/>
                <a:cs typeface="Carlito"/>
              </a:rPr>
              <a:t>each</a:t>
            </a:r>
            <a:r>
              <a:rPr sz="650" spc="8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state.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Utility </a:t>
            </a:r>
            <a:r>
              <a:rPr sz="650" spc="-10" dirty="0">
                <a:latin typeface="Carlito"/>
                <a:cs typeface="Carlito"/>
              </a:rPr>
              <a:t>describes how </a:t>
            </a:r>
            <a:r>
              <a:rPr sz="650" b="1" spc="-5" dirty="0">
                <a:latin typeface="Carlito"/>
                <a:cs typeface="Carlito"/>
              </a:rPr>
              <a:t>“happy” </a:t>
            </a:r>
            <a:r>
              <a:rPr sz="650" spc="-5" dirty="0">
                <a:latin typeface="Carlito"/>
                <a:cs typeface="Carlito"/>
              </a:rPr>
              <a:t>the agent</a:t>
            </a:r>
            <a:r>
              <a:rPr sz="650" spc="3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is.</a:t>
            </a:r>
            <a:endParaRPr sz="650">
              <a:latin typeface="Carlito"/>
              <a:cs typeface="Carlito"/>
            </a:endParaRPr>
          </a:p>
          <a:p>
            <a:pPr marL="64135" marR="37465" indent="-52069">
              <a:lnSpc>
                <a:spcPts val="700"/>
              </a:lnSpc>
              <a:spcBef>
                <a:spcPts val="22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Because </a:t>
            </a:r>
            <a:r>
              <a:rPr sz="650" spc="-10" dirty="0">
                <a:latin typeface="Carlito"/>
                <a:cs typeface="Carlito"/>
              </a:rPr>
              <a:t>of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uncertainty </a:t>
            </a:r>
            <a:r>
              <a:rPr sz="650" spc="-5" dirty="0">
                <a:latin typeface="Carlito"/>
                <a:cs typeface="Carlito"/>
              </a:rPr>
              <a:t>in the </a:t>
            </a:r>
            <a:r>
              <a:rPr sz="650" spc="-10" dirty="0">
                <a:latin typeface="Carlito"/>
                <a:cs typeface="Carlito"/>
              </a:rPr>
              <a:t>world, </a:t>
            </a:r>
            <a:r>
              <a:rPr sz="650" spc="-5" dirty="0">
                <a:latin typeface="Carlito"/>
                <a:cs typeface="Carlito"/>
              </a:rPr>
              <a:t>a utility agent </a:t>
            </a:r>
            <a:r>
              <a:rPr sz="650" spc="-10" dirty="0">
                <a:latin typeface="Carlito"/>
                <a:cs typeface="Carlito"/>
              </a:rPr>
              <a:t>chooses </a:t>
            </a:r>
            <a:r>
              <a:rPr sz="650" spc="-5" dirty="0">
                <a:latin typeface="Carlito"/>
                <a:cs typeface="Carlito"/>
              </a:rPr>
              <a:t>the  action that maximizes the </a:t>
            </a:r>
            <a:r>
              <a:rPr sz="650" spc="-10" dirty="0">
                <a:latin typeface="Carlito"/>
                <a:cs typeface="Carlito"/>
              </a:rPr>
              <a:t>expected</a:t>
            </a:r>
            <a:r>
              <a:rPr sz="650" spc="-20" dirty="0">
                <a:latin typeface="Carlito"/>
                <a:cs typeface="Carlito"/>
              </a:rPr>
              <a:t> </a:t>
            </a:r>
            <a:r>
              <a:rPr sz="650" spc="-15" dirty="0">
                <a:latin typeface="Carlito"/>
                <a:cs typeface="Carlito"/>
              </a:rPr>
              <a:t>utility.</a:t>
            </a:r>
            <a:endParaRPr sz="650">
              <a:latin typeface="Carlito"/>
              <a:cs typeface="Carlito"/>
            </a:endParaRPr>
          </a:p>
          <a:p>
            <a:pPr marL="64135" marR="60960" indent="-52069">
              <a:lnSpc>
                <a:spcPts val="7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A utility </a:t>
            </a:r>
            <a:r>
              <a:rPr sz="650" spc="-10" dirty="0">
                <a:latin typeface="Carlito"/>
                <a:cs typeface="Carlito"/>
              </a:rPr>
              <a:t>function </a:t>
            </a:r>
            <a:r>
              <a:rPr sz="650" spc="-5" dirty="0">
                <a:latin typeface="Carlito"/>
                <a:cs typeface="Carlito"/>
              </a:rPr>
              <a:t>maps a </a:t>
            </a:r>
            <a:r>
              <a:rPr sz="650" dirty="0">
                <a:latin typeface="Carlito"/>
                <a:cs typeface="Carlito"/>
              </a:rPr>
              <a:t>state </a:t>
            </a:r>
            <a:r>
              <a:rPr sz="650" spc="-5" dirty="0">
                <a:latin typeface="Carlito"/>
                <a:cs typeface="Carlito"/>
              </a:rPr>
              <a:t>onto a </a:t>
            </a:r>
            <a:r>
              <a:rPr sz="650" spc="-10" dirty="0">
                <a:latin typeface="Carlito"/>
                <a:cs typeface="Carlito"/>
              </a:rPr>
              <a:t>real number which describes  </a:t>
            </a:r>
            <a:r>
              <a:rPr sz="650" spc="-5" dirty="0">
                <a:latin typeface="Carlito"/>
                <a:cs typeface="Carlito"/>
              </a:rPr>
              <a:t>the associated </a:t>
            </a:r>
            <a:r>
              <a:rPr sz="650" spc="-10" dirty="0">
                <a:latin typeface="Carlito"/>
                <a:cs typeface="Carlito"/>
              </a:rPr>
              <a:t>degree </a:t>
            </a:r>
            <a:r>
              <a:rPr sz="650" spc="-5" dirty="0">
                <a:latin typeface="Carlito"/>
                <a:cs typeface="Carlito"/>
              </a:rPr>
              <a:t>of</a:t>
            </a:r>
            <a:r>
              <a:rPr sz="650" spc="-1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happiness.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25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54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403987"/>
            <a:ext cx="70548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b="1" spc="-5" dirty="0">
                <a:latin typeface="Carlito"/>
                <a:cs typeface="Carlito"/>
              </a:rPr>
              <a:t>Utility-based</a:t>
            </a:r>
            <a:r>
              <a:rPr sz="650" b="1" spc="-65" dirty="0">
                <a:latin typeface="Carlito"/>
                <a:cs typeface="Carlito"/>
              </a:rPr>
              <a:t> </a:t>
            </a:r>
            <a:r>
              <a:rPr sz="650" b="1" spc="-5" dirty="0">
                <a:latin typeface="Carlito"/>
                <a:cs typeface="Carlito"/>
              </a:rPr>
              <a:t>agents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26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0667" y="0"/>
            <a:ext cx="2833370" cy="1604010"/>
            <a:chOff x="-10667" y="0"/>
            <a:chExt cx="2833370" cy="1604010"/>
          </a:xfrm>
        </p:grpSpPr>
        <p:sp>
          <p:nvSpPr>
            <p:cNvPr id="7" name="object 7"/>
            <p:cNvSpPr/>
            <p:nvPr/>
          </p:nvSpPr>
          <p:spPr>
            <a:xfrm>
              <a:off x="204231" y="562431"/>
              <a:ext cx="1720552" cy="8807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" y="254"/>
              <a:ext cx="2809240" cy="1579880"/>
            </a:xfrm>
            <a:custGeom>
              <a:avLst/>
              <a:gdLst/>
              <a:ahLst/>
              <a:cxnLst/>
              <a:rect l="l" t="t" r="r" b="b"/>
              <a:pathLst>
                <a:path w="2809240" h="1579880">
                  <a:moveTo>
                    <a:pt x="0" y="1579499"/>
                  </a:moveTo>
                  <a:lnTo>
                    <a:pt x="2808732" y="1579499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1825"/>
            <a:ext cx="12877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60" dirty="0">
                <a:latin typeface="Trebuchet MS"/>
                <a:cs typeface="Trebuchet MS"/>
              </a:rPr>
              <a:t>The </a:t>
            </a:r>
            <a:r>
              <a:rPr sz="1000" b="0" spc="-40" dirty="0">
                <a:latin typeface="Trebuchet MS"/>
                <a:cs typeface="Trebuchet MS"/>
              </a:rPr>
              <a:t>Agent</a:t>
            </a:r>
            <a:r>
              <a:rPr sz="1000" b="0" spc="-130" dirty="0">
                <a:latin typeface="Trebuchet MS"/>
                <a:cs typeface="Trebuchet MS"/>
              </a:rPr>
              <a:t> </a:t>
            </a:r>
            <a:r>
              <a:rPr sz="1000" b="0" spc="-45" dirty="0">
                <a:latin typeface="Trebuchet MS"/>
                <a:cs typeface="Trebuchet MS"/>
              </a:rPr>
              <a:t>Environments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387807"/>
            <a:ext cx="2362835" cy="52895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29"/>
              </a:spcBef>
            </a:pPr>
            <a:r>
              <a:rPr sz="650" b="1" spc="-5" dirty="0">
                <a:latin typeface="Carlito"/>
                <a:cs typeface="Carlito"/>
              </a:rPr>
              <a:t>Complete vs. Incomplete</a:t>
            </a:r>
            <a:r>
              <a:rPr sz="650" b="1" spc="-7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–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2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Complete </a:t>
            </a:r>
            <a:r>
              <a:rPr sz="650" dirty="0">
                <a:latin typeface="Carlito"/>
                <a:cs typeface="Carlito"/>
              </a:rPr>
              <a:t>AI </a:t>
            </a:r>
            <a:r>
              <a:rPr sz="650" spc="-10" dirty="0">
                <a:latin typeface="Carlito"/>
                <a:cs typeface="Carlito"/>
              </a:rPr>
              <a:t>environments </a:t>
            </a:r>
            <a:r>
              <a:rPr sz="650" spc="-5" dirty="0">
                <a:latin typeface="Carlito"/>
                <a:cs typeface="Carlito"/>
              </a:rPr>
              <a:t>are those on </a:t>
            </a:r>
            <a:r>
              <a:rPr sz="650" spc="-10" dirty="0">
                <a:latin typeface="Carlito"/>
                <a:cs typeface="Carlito"/>
              </a:rPr>
              <a:t>which, </a:t>
            </a:r>
            <a:r>
              <a:rPr sz="650" spc="-5" dirty="0">
                <a:latin typeface="Carlito"/>
                <a:cs typeface="Carlito"/>
              </a:rPr>
              <a:t>at any given time, </a:t>
            </a:r>
            <a:r>
              <a:rPr sz="650" spc="-10" dirty="0">
                <a:latin typeface="Carlito"/>
                <a:cs typeface="Carlito"/>
              </a:rPr>
              <a:t>we  have enough information </a:t>
            </a:r>
            <a:r>
              <a:rPr sz="650" spc="-5" dirty="0">
                <a:latin typeface="Carlito"/>
                <a:cs typeface="Carlito"/>
              </a:rPr>
              <a:t>to </a:t>
            </a:r>
            <a:r>
              <a:rPr sz="650" spc="-10" dirty="0">
                <a:latin typeface="Carlito"/>
                <a:cs typeface="Carlito"/>
              </a:rPr>
              <a:t>complete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5" dirty="0">
                <a:latin typeface="Carlito"/>
                <a:cs typeface="Carlito"/>
              </a:rPr>
              <a:t>branch </a:t>
            </a:r>
            <a:r>
              <a:rPr sz="650" spc="-5" dirty="0">
                <a:latin typeface="Carlito"/>
                <a:cs typeface="Carlito"/>
              </a:rPr>
              <a:t>of the</a:t>
            </a:r>
            <a:r>
              <a:rPr sz="650" spc="-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problem.</a:t>
            </a:r>
            <a:endParaRPr sz="6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10" dirty="0">
                <a:latin typeface="Carlito"/>
                <a:cs typeface="Carlito"/>
              </a:rPr>
              <a:t>Chess </a:t>
            </a:r>
            <a:r>
              <a:rPr sz="550" spc="-5" dirty="0">
                <a:latin typeface="Carlito"/>
                <a:cs typeface="Carlito"/>
              </a:rPr>
              <a:t>is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5" dirty="0">
                <a:latin typeface="Carlito"/>
                <a:cs typeface="Carlito"/>
              </a:rPr>
              <a:t>classic </a:t>
            </a:r>
            <a:r>
              <a:rPr sz="550" spc="-10" dirty="0">
                <a:latin typeface="Carlito"/>
                <a:cs typeface="Carlito"/>
              </a:rPr>
              <a:t>example </a:t>
            </a:r>
            <a:r>
              <a:rPr sz="550" spc="-5" dirty="0">
                <a:latin typeface="Carlito"/>
                <a:cs typeface="Carlito"/>
              </a:rPr>
              <a:t>of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5" dirty="0">
                <a:latin typeface="Carlito"/>
                <a:cs typeface="Carlito"/>
              </a:rPr>
              <a:t>complete AI</a:t>
            </a:r>
            <a:r>
              <a:rPr sz="550" spc="70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environment.</a:t>
            </a:r>
            <a:endParaRPr sz="5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20" dirty="0">
                <a:latin typeface="Carlito"/>
                <a:cs typeface="Carlito"/>
              </a:rPr>
              <a:t>Poker, </a:t>
            </a:r>
            <a:r>
              <a:rPr sz="550" spc="-5" dirty="0">
                <a:latin typeface="Carlito"/>
                <a:cs typeface="Carlito"/>
              </a:rPr>
              <a:t>on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other hand, is </a:t>
            </a:r>
            <a:r>
              <a:rPr sz="550" dirty="0">
                <a:latin typeface="Carlito"/>
                <a:cs typeface="Carlito"/>
              </a:rPr>
              <a:t>an </a:t>
            </a:r>
            <a:r>
              <a:rPr sz="550" spc="-5" dirty="0">
                <a:latin typeface="Carlito"/>
                <a:cs typeface="Carlito"/>
              </a:rPr>
              <a:t>incomplete</a:t>
            </a:r>
            <a:r>
              <a:rPr sz="550" spc="-35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environments.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27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1142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1825"/>
            <a:ext cx="12865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60" dirty="0">
                <a:latin typeface="Trebuchet MS"/>
                <a:cs typeface="Trebuchet MS"/>
              </a:rPr>
              <a:t>The </a:t>
            </a:r>
            <a:r>
              <a:rPr sz="1000" b="0" spc="-40" dirty="0">
                <a:latin typeface="Trebuchet MS"/>
                <a:cs typeface="Trebuchet MS"/>
              </a:rPr>
              <a:t>Agent</a:t>
            </a:r>
            <a:r>
              <a:rPr sz="1000" b="0" spc="-145" dirty="0">
                <a:latin typeface="Trebuchet MS"/>
                <a:cs typeface="Trebuchet MS"/>
              </a:rPr>
              <a:t> </a:t>
            </a:r>
            <a:r>
              <a:rPr sz="1000" b="0" spc="-45" dirty="0">
                <a:latin typeface="Trebuchet MS"/>
                <a:cs typeface="Trebuchet MS"/>
              </a:rPr>
              <a:t>Environments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387807"/>
            <a:ext cx="2366010" cy="7327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29"/>
              </a:spcBef>
            </a:pPr>
            <a:r>
              <a:rPr sz="650" b="1" spc="-5" dirty="0">
                <a:latin typeface="Carlito"/>
                <a:cs typeface="Carlito"/>
              </a:rPr>
              <a:t>Fully Observable vs. </a:t>
            </a:r>
            <a:r>
              <a:rPr sz="650" b="1" spc="-10" dirty="0">
                <a:latin typeface="Carlito"/>
                <a:cs typeface="Carlito"/>
              </a:rPr>
              <a:t>Partially</a:t>
            </a:r>
            <a:r>
              <a:rPr sz="650" b="1" spc="-45" dirty="0">
                <a:latin typeface="Carlito"/>
                <a:cs typeface="Carlito"/>
              </a:rPr>
              <a:t> </a:t>
            </a:r>
            <a:r>
              <a:rPr sz="650" b="1" spc="-5" dirty="0">
                <a:latin typeface="Carlito"/>
                <a:cs typeface="Carlito"/>
              </a:rPr>
              <a:t>Observable</a:t>
            </a:r>
            <a:endParaRPr sz="650">
              <a:latin typeface="Carlito"/>
              <a:cs typeface="Carlito"/>
            </a:endParaRPr>
          </a:p>
          <a:p>
            <a:pPr marL="64135" marR="325120" indent="-52069">
              <a:lnSpc>
                <a:spcPts val="700"/>
              </a:lnSpc>
              <a:spcBef>
                <a:spcPts val="22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0" dirty="0">
                <a:latin typeface="Carlito"/>
                <a:cs typeface="Carlito"/>
              </a:rPr>
              <a:t>fully observable </a:t>
            </a:r>
            <a:r>
              <a:rPr sz="650" dirty="0">
                <a:latin typeface="Carlito"/>
                <a:cs typeface="Carlito"/>
              </a:rPr>
              <a:t>AI </a:t>
            </a:r>
            <a:r>
              <a:rPr sz="650" spc="-10" dirty="0">
                <a:latin typeface="Carlito"/>
                <a:cs typeface="Carlito"/>
              </a:rPr>
              <a:t>environment </a:t>
            </a:r>
            <a:r>
              <a:rPr sz="650" spc="-5" dirty="0">
                <a:latin typeface="Carlito"/>
                <a:cs typeface="Carlito"/>
              </a:rPr>
              <a:t>has </a:t>
            </a:r>
            <a:r>
              <a:rPr sz="650" spc="-10" dirty="0">
                <a:latin typeface="Carlito"/>
                <a:cs typeface="Carlito"/>
              </a:rPr>
              <a:t>access </a:t>
            </a:r>
            <a:r>
              <a:rPr sz="650" spc="-5" dirty="0">
                <a:latin typeface="Carlito"/>
                <a:cs typeface="Carlito"/>
              </a:rPr>
              <a:t>to all </a:t>
            </a:r>
            <a:r>
              <a:rPr sz="650" spc="-15" dirty="0">
                <a:latin typeface="Carlito"/>
                <a:cs typeface="Carlito"/>
              </a:rPr>
              <a:t>required  </a:t>
            </a:r>
            <a:r>
              <a:rPr sz="650" spc="-10" dirty="0">
                <a:latin typeface="Carlito"/>
                <a:cs typeface="Carlito"/>
              </a:rPr>
              <a:t>information </a:t>
            </a:r>
            <a:r>
              <a:rPr sz="650" spc="-5" dirty="0">
                <a:latin typeface="Carlito"/>
                <a:cs typeface="Carlito"/>
              </a:rPr>
              <a:t>to </a:t>
            </a:r>
            <a:r>
              <a:rPr sz="650" spc="-10" dirty="0">
                <a:latin typeface="Carlito"/>
                <a:cs typeface="Carlito"/>
              </a:rPr>
              <a:t>complete </a:t>
            </a:r>
            <a:r>
              <a:rPr sz="650" spc="-5" dirty="0">
                <a:latin typeface="Carlito"/>
                <a:cs typeface="Carlito"/>
              </a:rPr>
              <a:t>target</a:t>
            </a:r>
            <a:r>
              <a:rPr sz="650" spc="-2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task.</a:t>
            </a:r>
            <a:endParaRPr sz="65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Image recognition operates in </a:t>
            </a:r>
            <a:r>
              <a:rPr sz="550" spc="-10" dirty="0">
                <a:latin typeface="Carlito"/>
                <a:cs typeface="Carlito"/>
              </a:rPr>
              <a:t>fully </a:t>
            </a:r>
            <a:r>
              <a:rPr sz="550" spc="-5" dirty="0">
                <a:latin typeface="Carlito"/>
                <a:cs typeface="Carlito"/>
              </a:rPr>
              <a:t>observable</a:t>
            </a:r>
            <a:r>
              <a:rPr sz="550" spc="-7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domains.</a:t>
            </a:r>
            <a:endParaRPr sz="5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4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Partially observable environments </a:t>
            </a:r>
            <a:r>
              <a:rPr sz="650" spc="-5" dirty="0">
                <a:latin typeface="Carlito"/>
                <a:cs typeface="Carlito"/>
              </a:rPr>
              <a:t>such as the </a:t>
            </a:r>
            <a:r>
              <a:rPr sz="650" spc="-10" dirty="0">
                <a:latin typeface="Carlito"/>
                <a:cs typeface="Carlito"/>
              </a:rPr>
              <a:t>ones encountered </a:t>
            </a:r>
            <a:r>
              <a:rPr sz="650" spc="-5" dirty="0">
                <a:latin typeface="Carlito"/>
                <a:cs typeface="Carlito"/>
              </a:rPr>
              <a:t>in  </a:t>
            </a:r>
            <a:r>
              <a:rPr sz="650" spc="-10" dirty="0">
                <a:latin typeface="Carlito"/>
                <a:cs typeface="Carlito"/>
              </a:rPr>
              <a:t>self-driving vehicle scenarios deal </a:t>
            </a:r>
            <a:r>
              <a:rPr sz="650" spc="-5" dirty="0">
                <a:latin typeface="Carlito"/>
                <a:cs typeface="Carlito"/>
              </a:rPr>
              <a:t>with partial </a:t>
            </a:r>
            <a:r>
              <a:rPr sz="650" spc="-10" dirty="0">
                <a:latin typeface="Carlito"/>
                <a:cs typeface="Carlito"/>
              </a:rPr>
              <a:t>information </a:t>
            </a:r>
            <a:r>
              <a:rPr sz="650" spc="-5" dirty="0">
                <a:latin typeface="Carlito"/>
                <a:cs typeface="Carlito"/>
              </a:rPr>
              <a:t>in </a:t>
            </a:r>
            <a:r>
              <a:rPr sz="650" spc="-10" dirty="0">
                <a:latin typeface="Carlito"/>
                <a:cs typeface="Carlito"/>
              </a:rPr>
              <a:t>order </a:t>
            </a:r>
            <a:r>
              <a:rPr sz="650" spc="-5" dirty="0">
                <a:latin typeface="Carlito"/>
                <a:cs typeface="Carlito"/>
              </a:rPr>
              <a:t>to  solve </a:t>
            </a:r>
            <a:r>
              <a:rPr sz="650" dirty="0">
                <a:latin typeface="Carlito"/>
                <a:cs typeface="Carlito"/>
              </a:rPr>
              <a:t>AI</a:t>
            </a:r>
            <a:r>
              <a:rPr sz="650" spc="-4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problems.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28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1142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2714"/>
            <a:ext cx="12865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60" dirty="0">
                <a:latin typeface="Trebuchet MS"/>
                <a:cs typeface="Trebuchet MS"/>
              </a:rPr>
              <a:t>The </a:t>
            </a:r>
            <a:r>
              <a:rPr sz="1000" b="0" spc="-40" dirty="0">
                <a:latin typeface="Trebuchet MS"/>
                <a:cs typeface="Trebuchet MS"/>
              </a:rPr>
              <a:t>Agent</a:t>
            </a:r>
            <a:r>
              <a:rPr sz="1000" b="0" spc="-135" dirty="0">
                <a:latin typeface="Trebuchet MS"/>
                <a:cs typeface="Trebuchet MS"/>
              </a:rPr>
              <a:t> </a:t>
            </a:r>
            <a:r>
              <a:rPr sz="1000" b="0" spc="-45" dirty="0">
                <a:latin typeface="Trebuchet MS"/>
                <a:cs typeface="Trebuchet MS"/>
              </a:rPr>
              <a:t>Environments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388696"/>
            <a:ext cx="2401570" cy="8216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29"/>
              </a:spcBef>
            </a:pPr>
            <a:r>
              <a:rPr sz="650" b="1" spc="-5" dirty="0">
                <a:latin typeface="Carlito"/>
                <a:cs typeface="Carlito"/>
              </a:rPr>
              <a:t>Deterministic</a:t>
            </a:r>
            <a:r>
              <a:rPr sz="650" b="1" spc="-60" dirty="0">
                <a:latin typeface="Carlito"/>
                <a:cs typeface="Carlito"/>
              </a:rPr>
              <a:t> </a:t>
            </a:r>
            <a:r>
              <a:rPr sz="650" b="1" spc="-5" dirty="0">
                <a:latin typeface="Carlito"/>
                <a:cs typeface="Carlito"/>
              </a:rPr>
              <a:t>vs.</a:t>
            </a:r>
            <a:r>
              <a:rPr sz="650" b="1" spc="-35" dirty="0">
                <a:latin typeface="Carlito"/>
                <a:cs typeface="Carlito"/>
              </a:rPr>
              <a:t> </a:t>
            </a:r>
            <a:r>
              <a:rPr sz="650" b="1" spc="-5" dirty="0">
                <a:latin typeface="Carlito"/>
                <a:cs typeface="Carlito"/>
              </a:rPr>
              <a:t>Non-deterministic</a:t>
            </a:r>
            <a:r>
              <a:rPr sz="650" b="1" spc="-60" dirty="0">
                <a:latin typeface="Carlito"/>
                <a:cs typeface="Carlito"/>
              </a:rPr>
              <a:t> </a:t>
            </a:r>
            <a:r>
              <a:rPr sz="650" b="1" spc="-10" dirty="0">
                <a:latin typeface="Carlito"/>
                <a:cs typeface="Carlito"/>
              </a:rPr>
              <a:t>(stochastic)</a:t>
            </a:r>
            <a:r>
              <a:rPr sz="650" b="1" spc="-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–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2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Deterministic </a:t>
            </a:r>
            <a:r>
              <a:rPr sz="650" dirty="0">
                <a:latin typeface="Carlito"/>
                <a:cs typeface="Carlito"/>
              </a:rPr>
              <a:t>AI </a:t>
            </a:r>
            <a:r>
              <a:rPr sz="650" spc="-10" dirty="0">
                <a:latin typeface="Carlito"/>
                <a:cs typeface="Carlito"/>
              </a:rPr>
              <a:t>environments </a:t>
            </a:r>
            <a:r>
              <a:rPr sz="650" spc="-5" dirty="0">
                <a:latin typeface="Carlito"/>
                <a:cs typeface="Carlito"/>
              </a:rPr>
              <a:t>are those on </a:t>
            </a:r>
            <a:r>
              <a:rPr sz="650" spc="-10" dirty="0">
                <a:latin typeface="Carlito"/>
                <a:cs typeface="Carlito"/>
              </a:rPr>
              <a:t>which </a:t>
            </a:r>
            <a:r>
              <a:rPr sz="650" spc="-5" dirty="0">
                <a:latin typeface="Carlito"/>
                <a:cs typeface="Carlito"/>
              </a:rPr>
              <a:t>the outcome </a:t>
            </a:r>
            <a:r>
              <a:rPr sz="650" spc="-10" dirty="0">
                <a:latin typeface="Carlito"/>
                <a:cs typeface="Carlito"/>
              </a:rPr>
              <a:t>can  </a:t>
            </a:r>
            <a:r>
              <a:rPr sz="650" spc="-5" dirty="0">
                <a:latin typeface="Carlito"/>
                <a:cs typeface="Carlito"/>
              </a:rPr>
              <a:t>be </a:t>
            </a:r>
            <a:r>
              <a:rPr sz="650" spc="-10" dirty="0">
                <a:latin typeface="Carlito"/>
                <a:cs typeface="Carlito"/>
              </a:rPr>
              <a:t>determined </a:t>
            </a:r>
            <a:r>
              <a:rPr sz="650" spc="-5" dirty="0">
                <a:latin typeface="Carlito"/>
                <a:cs typeface="Carlito"/>
              </a:rPr>
              <a:t>based on a </a:t>
            </a:r>
            <a:r>
              <a:rPr sz="650" spc="-10" dirty="0">
                <a:latin typeface="Carlito"/>
                <a:cs typeface="Carlito"/>
              </a:rPr>
              <a:t>specific </a:t>
            </a:r>
            <a:r>
              <a:rPr sz="650" spc="-5" dirty="0">
                <a:latin typeface="Carlito"/>
                <a:cs typeface="Carlito"/>
              </a:rPr>
              <a:t>state. In </a:t>
            </a:r>
            <a:r>
              <a:rPr sz="650" spc="-10" dirty="0">
                <a:latin typeface="Carlito"/>
                <a:cs typeface="Carlito"/>
              </a:rPr>
              <a:t>other words, deterministic  environments ignore</a:t>
            </a:r>
            <a:r>
              <a:rPr sz="650" dirty="0">
                <a:latin typeface="Carlito"/>
                <a:cs typeface="Carlito"/>
              </a:rPr>
              <a:t> </a:t>
            </a:r>
            <a:r>
              <a:rPr sz="650" spc="-15" dirty="0">
                <a:latin typeface="Carlito"/>
                <a:cs typeface="Carlito"/>
              </a:rPr>
              <a:t>uncertainty.</a:t>
            </a:r>
            <a:endParaRPr sz="6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eg: vacuum </a:t>
            </a:r>
            <a:r>
              <a:rPr sz="550" spc="-10" dirty="0">
                <a:latin typeface="Carlito"/>
                <a:cs typeface="Carlito"/>
              </a:rPr>
              <a:t>world</a:t>
            </a:r>
            <a:r>
              <a:rPr sz="550" spc="20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problem.</a:t>
            </a:r>
            <a:endParaRPr sz="550">
              <a:latin typeface="Carlito"/>
              <a:cs typeface="Carlito"/>
            </a:endParaRPr>
          </a:p>
          <a:p>
            <a:pPr marL="64135" marR="85725" indent="-52069">
              <a:lnSpc>
                <a:spcPts val="700"/>
              </a:lnSpc>
              <a:spcBef>
                <a:spcPts val="24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But </a:t>
            </a:r>
            <a:r>
              <a:rPr sz="650" dirty="0">
                <a:latin typeface="Carlito"/>
                <a:cs typeface="Carlito"/>
              </a:rPr>
              <a:t>most </a:t>
            </a:r>
            <a:r>
              <a:rPr sz="650" spc="-10" dirty="0">
                <a:latin typeface="Carlito"/>
                <a:cs typeface="Carlito"/>
              </a:rPr>
              <a:t>real world </a:t>
            </a:r>
            <a:r>
              <a:rPr sz="650" dirty="0">
                <a:latin typeface="Carlito"/>
                <a:cs typeface="Carlito"/>
              </a:rPr>
              <a:t>AI </a:t>
            </a:r>
            <a:r>
              <a:rPr sz="650" spc="-10" dirty="0">
                <a:latin typeface="Carlito"/>
                <a:cs typeface="Carlito"/>
              </a:rPr>
              <a:t>environments </a:t>
            </a:r>
            <a:r>
              <a:rPr sz="650" spc="-5" dirty="0">
                <a:latin typeface="Carlito"/>
                <a:cs typeface="Carlito"/>
              </a:rPr>
              <a:t>are </a:t>
            </a:r>
            <a:r>
              <a:rPr sz="650" spc="-10" dirty="0">
                <a:latin typeface="Carlito"/>
                <a:cs typeface="Carlito"/>
              </a:rPr>
              <a:t>not deterministic. </a:t>
            </a:r>
            <a:r>
              <a:rPr sz="650" spc="-5" dirty="0">
                <a:latin typeface="Carlito"/>
                <a:cs typeface="Carlito"/>
              </a:rPr>
              <a:t>Instead,  </a:t>
            </a:r>
            <a:r>
              <a:rPr sz="650" spc="-10" dirty="0">
                <a:latin typeface="Carlito"/>
                <a:cs typeface="Carlito"/>
              </a:rPr>
              <a:t>they can </a:t>
            </a:r>
            <a:r>
              <a:rPr sz="650" spc="-5" dirty="0">
                <a:latin typeface="Carlito"/>
                <a:cs typeface="Carlito"/>
              </a:rPr>
              <a:t>be classified as</a:t>
            </a:r>
            <a:r>
              <a:rPr sz="650" spc="1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stochastic.</a:t>
            </a:r>
            <a:endParaRPr sz="6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Self-driving </a:t>
            </a:r>
            <a:r>
              <a:rPr sz="550" spc="-10" dirty="0">
                <a:latin typeface="Carlito"/>
                <a:cs typeface="Carlito"/>
              </a:rPr>
              <a:t>vehicles </a:t>
            </a:r>
            <a:r>
              <a:rPr sz="550" dirty="0">
                <a:latin typeface="Carlito"/>
                <a:cs typeface="Carlito"/>
              </a:rPr>
              <a:t>are a </a:t>
            </a:r>
            <a:r>
              <a:rPr sz="550" spc="-5" dirty="0">
                <a:latin typeface="Carlito"/>
                <a:cs typeface="Carlito"/>
              </a:rPr>
              <a:t>classic </a:t>
            </a:r>
            <a:r>
              <a:rPr sz="550" spc="-10" dirty="0">
                <a:latin typeface="Carlito"/>
                <a:cs typeface="Carlito"/>
              </a:rPr>
              <a:t>example </a:t>
            </a:r>
            <a:r>
              <a:rPr sz="550" spc="-5" dirty="0">
                <a:latin typeface="Carlito"/>
                <a:cs typeface="Carlito"/>
              </a:rPr>
              <a:t>of stochastic AI</a:t>
            </a:r>
            <a:r>
              <a:rPr sz="550" spc="-3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processes.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29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108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1825"/>
            <a:ext cx="9264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55" dirty="0">
                <a:latin typeface="Trebuchet MS"/>
                <a:cs typeface="Trebuchet MS"/>
              </a:rPr>
              <a:t>Intelligent</a:t>
            </a:r>
            <a:r>
              <a:rPr sz="1000" b="0" spc="-140" dirty="0">
                <a:latin typeface="Trebuchet MS"/>
                <a:cs typeface="Trebuchet MS"/>
              </a:rPr>
              <a:t> </a:t>
            </a:r>
            <a:r>
              <a:rPr sz="1000" b="0" spc="-35" dirty="0">
                <a:latin typeface="Trebuchet MS"/>
                <a:cs typeface="Trebuchet MS"/>
              </a:rPr>
              <a:t>Agents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387807"/>
            <a:ext cx="2367915" cy="8667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29"/>
              </a:spcBef>
            </a:pPr>
            <a:r>
              <a:rPr sz="650" b="1" spc="-5" dirty="0">
                <a:latin typeface="Carlito"/>
                <a:cs typeface="Carlito"/>
              </a:rPr>
              <a:t>For</a:t>
            </a:r>
            <a:r>
              <a:rPr sz="650" b="1" spc="-25" dirty="0">
                <a:latin typeface="Carlito"/>
                <a:cs typeface="Carlito"/>
              </a:rPr>
              <a:t> </a:t>
            </a:r>
            <a:r>
              <a:rPr sz="650" b="1" spc="-10" dirty="0">
                <a:latin typeface="Carlito"/>
                <a:cs typeface="Carlito"/>
              </a:rPr>
              <a:t>Humans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dirty="0">
                <a:latin typeface="Carlito"/>
                <a:cs typeface="Carlito"/>
              </a:rPr>
              <a:t>Sensors</a:t>
            </a:r>
            <a:r>
              <a:rPr sz="650" dirty="0">
                <a:latin typeface="Carlito"/>
                <a:cs typeface="Carlito"/>
              </a:rPr>
              <a:t>: </a:t>
            </a:r>
            <a:r>
              <a:rPr sz="650" spc="-15" dirty="0">
                <a:latin typeface="Carlito"/>
                <a:cs typeface="Carlito"/>
              </a:rPr>
              <a:t>Eyes, </a:t>
            </a:r>
            <a:r>
              <a:rPr sz="650" spc="-10" dirty="0">
                <a:latin typeface="Carlito"/>
                <a:cs typeface="Carlito"/>
              </a:rPr>
              <a:t>ears </a:t>
            </a:r>
            <a:r>
              <a:rPr sz="650" spc="-5" dirty="0">
                <a:latin typeface="Carlito"/>
                <a:cs typeface="Carlito"/>
              </a:rPr>
              <a:t>, skin, tongue , </a:t>
            </a:r>
            <a:r>
              <a:rPr sz="650" spc="-10" dirty="0">
                <a:latin typeface="Carlito"/>
                <a:cs typeface="Carlito"/>
              </a:rPr>
              <a:t>nose, neuromuscular</a:t>
            </a:r>
            <a:r>
              <a:rPr sz="650" spc="-5" dirty="0">
                <a:latin typeface="Carlito"/>
                <a:cs typeface="Carlito"/>
              </a:rPr>
              <a:t> system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spc="-5" dirty="0">
                <a:latin typeface="Carlito"/>
                <a:cs typeface="Carlito"/>
              </a:rPr>
              <a:t>Percepts</a:t>
            </a:r>
            <a:r>
              <a:rPr sz="650" spc="-5" dirty="0">
                <a:latin typeface="Carlito"/>
                <a:cs typeface="Carlito"/>
              </a:rPr>
              <a:t>:</a:t>
            </a:r>
            <a:endParaRPr sz="6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20" dirty="0">
                <a:latin typeface="Carlito"/>
                <a:cs typeface="Carlito"/>
              </a:rPr>
              <a:t>At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10" dirty="0">
                <a:latin typeface="Carlito"/>
                <a:cs typeface="Carlito"/>
              </a:rPr>
              <a:t>lowest level </a:t>
            </a:r>
            <a:r>
              <a:rPr sz="550" dirty="0">
                <a:latin typeface="Carlito"/>
                <a:cs typeface="Carlito"/>
              </a:rPr>
              <a:t>– </a:t>
            </a:r>
            <a:r>
              <a:rPr sz="550" spc="-5" dirty="0">
                <a:latin typeface="Carlito"/>
                <a:cs typeface="Carlito"/>
              </a:rPr>
              <a:t>electrical signals from these</a:t>
            </a:r>
            <a:r>
              <a:rPr sz="550" spc="1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sensors</a:t>
            </a:r>
            <a:endParaRPr sz="550">
              <a:latin typeface="Carlito"/>
              <a:cs typeface="Carlito"/>
            </a:endParaRPr>
          </a:p>
          <a:p>
            <a:pPr marL="171450" marR="5080" lvl="1" indent="-52069">
              <a:lnSpc>
                <a:spcPts val="600"/>
              </a:lnSpc>
              <a:spcBef>
                <a:spcPts val="105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After preprocessing </a:t>
            </a:r>
            <a:r>
              <a:rPr sz="550" dirty="0">
                <a:latin typeface="Carlito"/>
                <a:cs typeface="Carlito"/>
              </a:rPr>
              <a:t>– objects </a:t>
            </a:r>
            <a:r>
              <a:rPr sz="550" spc="-5" dirty="0">
                <a:latin typeface="Carlito"/>
                <a:cs typeface="Carlito"/>
              </a:rPr>
              <a:t>in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10" dirty="0">
                <a:latin typeface="Carlito"/>
                <a:cs typeface="Carlito"/>
              </a:rPr>
              <a:t>visual field </a:t>
            </a:r>
            <a:r>
              <a:rPr sz="550" spc="-5" dirty="0">
                <a:latin typeface="Carlito"/>
                <a:cs typeface="Carlito"/>
              </a:rPr>
              <a:t>(location, textures, colors, …),  auditory streams (pitch, </a:t>
            </a:r>
            <a:r>
              <a:rPr sz="550" spc="-10" dirty="0">
                <a:latin typeface="Carlito"/>
                <a:cs typeface="Carlito"/>
              </a:rPr>
              <a:t>loudness, </a:t>
            </a:r>
            <a:r>
              <a:rPr sz="550" spc="-5" dirty="0">
                <a:latin typeface="Carlito"/>
                <a:cs typeface="Carlito"/>
              </a:rPr>
              <a:t>direction),</a:t>
            </a:r>
            <a:r>
              <a:rPr sz="550" spc="45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…</a:t>
            </a:r>
            <a:endParaRPr sz="5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spc="-5" dirty="0">
                <a:latin typeface="Carlito"/>
                <a:cs typeface="Carlito"/>
              </a:rPr>
              <a:t>Effectors</a:t>
            </a:r>
            <a:r>
              <a:rPr sz="650" spc="-5" dirty="0">
                <a:latin typeface="Carlito"/>
                <a:cs typeface="Carlito"/>
              </a:rPr>
              <a:t>: limbs, </a:t>
            </a:r>
            <a:r>
              <a:rPr sz="650" spc="-10" dirty="0">
                <a:latin typeface="Carlito"/>
                <a:cs typeface="Carlito"/>
              </a:rPr>
              <a:t>eyes, tongue,</a:t>
            </a:r>
            <a:r>
              <a:rPr sz="650" spc="-8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etc…..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spc="-5" dirty="0">
                <a:latin typeface="Carlito"/>
                <a:cs typeface="Carlito"/>
              </a:rPr>
              <a:t>Actions</a:t>
            </a:r>
            <a:r>
              <a:rPr sz="650" spc="-5" dirty="0">
                <a:latin typeface="Carlito"/>
                <a:cs typeface="Carlito"/>
              </a:rPr>
              <a:t>: </a:t>
            </a:r>
            <a:r>
              <a:rPr sz="650" spc="-10" dirty="0">
                <a:latin typeface="Carlito"/>
                <a:cs typeface="Carlito"/>
              </a:rPr>
              <a:t>lift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5" dirty="0">
                <a:latin typeface="Carlito"/>
                <a:cs typeface="Carlito"/>
              </a:rPr>
              <a:t>finger, </a:t>
            </a:r>
            <a:r>
              <a:rPr sz="650" spc="-10" dirty="0">
                <a:latin typeface="Carlito"/>
                <a:cs typeface="Carlito"/>
              </a:rPr>
              <a:t>turn left, walk, run, carry </a:t>
            </a:r>
            <a:r>
              <a:rPr sz="650" spc="-5" dirty="0">
                <a:latin typeface="Carlito"/>
                <a:cs typeface="Carlito"/>
              </a:rPr>
              <a:t>an </a:t>
            </a:r>
            <a:r>
              <a:rPr sz="650" spc="-10" dirty="0">
                <a:latin typeface="Carlito"/>
                <a:cs typeface="Carlito"/>
              </a:rPr>
              <a:t>object,</a:t>
            </a:r>
            <a:r>
              <a:rPr sz="650" spc="1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…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5273" y="1472311"/>
            <a:ext cx="4445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1142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2714"/>
            <a:ext cx="12865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60" dirty="0">
                <a:latin typeface="Trebuchet MS"/>
                <a:cs typeface="Trebuchet MS"/>
              </a:rPr>
              <a:t>The </a:t>
            </a:r>
            <a:r>
              <a:rPr sz="1000" b="0" spc="-40" dirty="0">
                <a:latin typeface="Trebuchet MS"/>
                <a:cs typeface="Trebuchet MS"/>
              </a:rPr>
              <a:t>Agent</a:t>
            </a:r>
            <a:r>
              <a:rPr sz="1000" b="0" spc="-145" dirty="0">
                <a:latin typeface="Trebuchet MS"/>
                <a:cs typeface="Trebuchet MS"/>
              </a:rPr>
              <a:t> </a:t>
            </a:r>
            <a:r>
              <a:rPr sz="1000" b="0" spc="-45" dirty="0">
                <a:latin typeface="Trebuchet MS"/>
                <a:cs typeface="Trebuchet MS"/>
              </a:rPr>
              <a:t>Environments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388696"/>
            <a:ext cx="2396490" cy="6413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29"/>
              </a:spcBef>
            </a:pPr>
            <a:r>
              <a:rPr sz="650" b="1" spc="-5" dirty="0">
                <a:latin typeface="Carlito"/>
                <a:cs typeface="Carlito"/>
              </a:rPr>
              <a:t>Episodic vs. Non-episodic</a:t>
            </a:r>
            <a:r>
              <a:rPr sz="650" b="1" spc="-7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–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2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In an </a:t>
            </a:r>
            <a:r>
              <a:rPr sz="650" spc="-10" dirty="0">
                <a:latin typeface="Carlito"/>
                <a:cs typeface="Carlito"/>
              </a:rPr>
              <a:t>episodic environment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agent’s experience can </a:t>
            </a:r>
            <a:r>
              <a:rPr sz="650" spc="-5" dirty="0">
                <a:latin typeface="Carlito"/>
                <a:cs typeface="Carlito"/>
              </a:rPr>
              <a:t>be </a:t>
            </a:r>
            <a:r>
              <a:rPr sz="650" spc="-10" dirty="0">
                <a:latin typeface="Carlito"/>
                <a:cs typeface="Carlito"/>
              </a:rPr>
              <a:t>divided </a:t>
            </a:r>
            <a:r>
              <a:rPr sz="650" spc="-5" dirty="0">
                <a:latin typeface="Carlito"/>
                <a:cs typeface="Carlito"/>
              </a:rPr>
              <a:t>into  </a:t>
            </a:r>
            <a:r>
              <a:rPr sz="650" spc="-10" dirty="0">
                <a:latin typeface="Carlito"/>
                <a:cs typeface="Carlito"/>
              </a:rPr>
              <a:t>“episodes” </a:t>
            </a:r>
            <a:r>
              <a:rPr sz="650" spc="-5" dirty="0">
                <a:latin typeface="Carlito"/>
                <a:cs typeface="Carlito"/>
              </a:rPr>
              <a:t>consisting </a:t>
            </a:r>
            <a:r>
              <a:rPr sz="650" spc="-10" dirty="0">
                <a:latin typeface="Carlito"/>
                <a:cs typeface="Carlito"/>
              </a:rPr>
              <a:t>of </a:t>
            </a:r>
            <a:r>
              <a:rPr sz="650" spc="-5" dirty="0">
                <a:latin typeface="Carlito"/>
                <a:cs typeface="Carlito"/>
              </a:rPr>
              <a:t>the agent </a:t>
            </a:r>
            <a:r>
              <a:rPr sz="650" spc="-10" dirty="0">
                <a:latin typeface="Carlito"/>
                <a:cs typeface="Carlito"/>
              </a:rPr>
              <a:t>perceiving </a:t>
            </a:r>
            <a:r>
              <a:rPr sz="650" spc="-5" dirty="0">
                <a:latin typeface="Carlito"/>
                <a:cs typeface="Carlito"/>
              </a:rPr>
              <a:t>and </a:t>
            </a:r>
            <a:r>
              <a:rPr sz="650" spc="-10" dirty="0">
                <a:latin typeface="Carlito"/>
                <a:cs typeface="Carlito"/>
              </a:rPr>
              <a:t>then producing  actions </a:t>
            </a:r>
            <a:r>
              <a:rPr sz="650" spc="-5" dirty="0">
                <a:latin typeface="Carlito"/>
                <a:cs typeface="Carlito"/>
              </a:rPr>
              <a:t>that </a:t>
            </a:r>
            <a:r>
              <a:rPr sz="650" spc="-10" dirty="0">
                <a:latin typeface="Carlito"/>
                <a:cs typeface="Carlito"/>
              </a:rPr>
              <a:t>depend only on </a:t>
            </a:r>
            <a:r>
              <a:rPr sz="650" spc="-5" dirty="0">
                <a:latin typeface="Carlito"/>
                <a:cs typeface="Carlito"/>
              </a:rPr>
              <a:t>that</a:t>
            </a:r>
            <a:r>
              <a:rPr sz="650" spc="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episode.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ts val="740"/>
              </a:lnSpc>
              <a:spcBef>
                <a:spcPts val="135"/>
              </a:spcBef>
              <a:buFont typeface="Arial"/>
              <a:buChar char="•"/>
              <a:tabLst>
                <a:tab pos="64769" algn="l"/>
              </a:tabLst>
            </a:pPr>
            <a:r>
              <a:rPr sz="650" i="1" spc="-5" dirty="0">
                <a:latin typeface="Carlito"/>
                <a:cs typeface="Carlito"/>
              </a:rPr>
              <a:t>Episodic environment: </a:t>
            </a:r>
            <a:r>
              <a:rPr sz="650" spc="-5" dirty="0">
                <a:latin typeface="Carlito"/>
                <a:cs typeface="Carlito"/>
              </a:rPr>
              <a:t>mail </a:t>
            </a:r>
            <a:r>
              <a:rPr sz="650" spc="-10" dirty="0">
                <a:latin typeface="Carlito"/>
                <a:cs typeface="Carlito"/>
              </a:rPr>
              <a:t>sorting</a:t>
            </a:r>
            <a:r>
              <a:rPr sz="650" spc="-8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system</a:t>
            </a:r>
            <a:endParaRPr sz="650">
              <a:latin typeface="Carlito"/>
              <a:cs typeface="Carlito"/>
            </a:endParaRPr>
          </a:p>
          <a:p>
            <a:pPr marL="64135">
              <a:lnSpc>
                <a:spcPts val="740"/>
              </a:lnSpc>
            </a:pPr>
            <a:r>
              <a:rPr sz="650" i="1" spc="-5" dirty="0">
                <a:latin typeface="Carlito"/>
                <a:cs typeface="Carlito"/>
              </a:rPr>
              <a:t>Non-episodic environment: chess</a:t>
            </a:r>
            <a:r>
              <a:rPr sz="650" i="1" spc="-85" dirty="0">
                <a:latin typeface="Carlito"/>
                <a:cs typeface="Carlito"/>
              </a:rPr>
              <a:t> </a:t>
            </a:r>
            <a:r>
              <a:rPr sz="650" i="1" spc="-5" dirty="0">
                <a:latin typeface="Carlito"/>
                <a:cs typeface="Carlito"/>
              </a:rPr>
              <a:t>game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108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0810"/>
            <a:ext cx="12865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60" dirty="0">
                <a:latin typeface="Trebuchet MS"/>
                <a:cs typeface="Trebuchet MS"/>
              </a:rPr>
              <a:t>The </a:t>
            </a:r>
            <a:r>
              <a:rPr sz="1000" b="0" spc="-40" dirty="0">
                <a:latin typeface="Trebuchet MS"/>
                <a:cs typeface="Trebuchet MS"/>
              </a:rPr>
              <a:t>Agent</a:t>
            </a:r>
            <a:r>
              <a:rPr sz="1000" b="0" spc="-135" dirty="0">
                <a:latin typeface="Trebuchet MS"/>
                <a:cs typeface="Trebuchet MS"/>
              </a:rPr>
              <a:t> </a:t>
            </a:r>
            <a:r>
              <a:rPr sz="1000" b="0" spc="-45" dirty="0">
                <a:latin typeface="Trebuchet MS"/>
                <a:cs typeface="Trebuchet MS"/>
              </a:rPr>
              <a:t>Environments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386918"/>
            <a:ext cx="2385695" cy="80962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29"/>
              </a:spcBef>
            </a:pPr>
            <a:r>
              <a:rPr sz="650" b="1" spc="-5" dirty="0">
                <a:latin typeface="Carlito"/>
                <a:cs typeface="Carlito"/>
              </a:rPr>
              <a:t>Discrete vs. Continuous</a:t>
            </a:r>
            <a:r>
              <a:rPr sz="650" b="1" spc="-8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–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2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0" dirty="0">
                <a:latin typeface="Carlito"/>
                <a:cs typeface="Carlito"/>
              </a:rPr>
              <a:t>discrete environment </a:t>
            </a:r>
            <a:r>
              <a:rPr sz="650" spc="-5" dirty="0">
                <a:latin typeface="Carlito"/>
                <a:cs typeface="Carlito"/>
              </a:rPr>
              <a:t>has a </a:t>
            </a:r>
            <a:r>
              <a:rPr sz="650" spc="-10" dirty="0">
                <a:latin typeface="Carlito"/>
                <a:cs typeface="Carlito"/>
              </a:rPr>
              <a:t>limited/finite </a:t>
            </a:r>
            <a:r>
              <a:rPr sz="650" spc="-5" dirty="0">
                <a:latin typeface="Carlito"/>
                <a:cs typeface="Carlito"/>
              </a:rPr>
              <a:t>number of </a:t>
            </a:r>
            <a:r>
              <a:rPr sz="650" spc="-10" dirty="0">
                <a:latin typeface="Carlito"/>
                <a:cs typeface="Carlito"/>
              </a:rPr>
              <a:t>distinct, clearly  defined </a:t>
            </a:r>
            <a:r>
              <a:rPr sz="650" spc="-15" dirty="0">
                <a:latin typeface="Carlito"/>
                <a:cs typeface="Carlito"/>
              </a:rPr>
              <a:t>percepts </a:t>
            </a:r>
            <a:r>
              <a:rPr sz="650" spc="-5" dirty="0">
                <a:latin typeface="Carlito"/>
                <a:cs typeface="Carlito"/>
              </a:rPr>
              <a:t>and</a:t>
            </a:r>
            <a:r>
              <a:rPr sz="650" spc="5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actions.</a:t>
            </a:r>
            <a:endParaRPr sz="6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10" dirty="0">
                <a:latin typeface="Carlito"/>
                <a:cs typeface="Carlito"/>
              </a:rPr>
              <a:t>Chess </a:t>
            </a:r>
            <a:r>
              <a:rPr sz="550" spc="-5" dirty="0">
                <a:latin typeface="Carlito"/>
                <a:cs typeface="Carlito"/>
              </a:rPr>
              <a:t>is also classified </a:t>
            </a:r>
            <a:r>
              <a:rPr sz="550" dirty="0">
                <a:latin typeface="Carlito"/>
                <a:cs typeface="Carlito"/>
              </a:rPr>
              <a:t>as a </a:t>
            </a:r>
            <a:r>
              <a:rPr sz="550" spc="-5" dirty="0">
                <a:latin typeface="Carlito"/>
                <a:cs typeface="Carlito"/>
              </a:rPr>
              <a:t>discrete AI</a:t>
            </a:r>
            <a:r>
              <a:rPr sz="550" spc="55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problem.</a:t>
            </a:r>
            <a:endParaRPr sz="550">
              <a:latin typeface="Carlito"/>
              <a:cs typeface="Carlito"/>
            </a:endParaRPr>
          </a:p>
          <a:p>
            <a:pPr marL="64135" marR="88900" indent="-52069">
              <a:lnSpc>
                <a:spcPts val="700"/>
              </a:lnSpc>
              <a:spcBef>
                <a:spcPts val="24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Continuous </a:t>
            </a:r>
            <a:r>
              <a:rPr sz="650" dirty="0">
                <a:latin typeface="Carlito"/>
                <a:cs typeface="Carlito"/>
              </a:rPr>
              <a:t>AI </a:t>
            </a:r>
            <a:r>
              <a:rPr sz="650" spc="-10" dirty="0">
                <a:latin typeface="Carlito"/>
                <a:cs typeface="Carlito"/>
              </a:rPr>
              <a:t>environments rely on unknown </a:t>
            </a:r>
            <a:r>
              <a:rPr sz="650" spc="-5" dirty="0">
                <a:latin typeface="Carlito"/>
                <a:cs typeface="Carlito"/>
              </a:rPr>
              <a:t>and </a:t>
            </a:r>
            <a:r>
              <a:rPr sz="650" spc="-10" dirty="0">
                <a:latin typeface="Carlito"/>
                <a:cs typeface="Carlito"/>
              </a:rPr>
              <a:t>rapidly </a:t>
            </a:r>
            <a:r>
              <a:rPr sz="650" spc="-5" dirty="0">
                <a:latin typeface="Carlito"/>
                <a:cs typeface="Carlito"/>
              </a:rPr>
              <a:t>changing  data</a:t>
            </a:r>
            <a:r>
              <a:rPr sz="650" spc="-3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sources.</a:t>
            </a:r>
            <a:endParaRPr sz="650">
              <a:latin typeface="Carlito"/>
              <a:cs typeface="Carlito"/>
            </a:endParaRPr>
          </a:p>
          <a:p>
            <a:pPr marL="171450" marR="240665" lvl="1" indent="-52069">
              <a:lnSpc>
                <a:spcPts val="600"/>
              </a:lnSpc>
              <a:spcBef>
                <a:spcPts val="95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Vision systems in drones or </a:t>
            </a:r>
            <a:r>
              <a:rPr sz="550" spc="-10" dirty="0">
                <a:latin typeface="Carlito"/>
                <a:cs typeface="Carlito"/>
              </a:rPr>
              <a:t>self-driving </a:t>
            </a:r>
            <a:r>
              <a:rPr sz="550" dirty="0">
                <a:latin typeface="Carlito"/>
                <a:cs typeface="Carlito"/>
              </a:rPr>
              <a:t>cars </a:t>
            </a:r>
            <a:r>
              <a:rPr sz="550" spc="-5" dirty="0">
                <a:latin typeface="Carlito"/>
                <a:cs typeface="Carlito"/>
              </a:rPr>
              <a:t>operate on continuous AI  </a:t>
            </a:r>
            <a:r>
              <a:rPr sz="550" spc="-10" dirty="0">
                <a:latin typeface="Carlito"/>
                <a:cs typeface="Carlito"/>
              </a:rPr>
              <a:t>environments.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31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54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0810"/>
            <a:ext cx="12865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60" dirty="0">
                <a:latin typeface="Trebuchet MS"/>
                <a:cs typeface="Trebuchet MS"/>
              </a:rPr>
              <a:t>The </a:t>
            </a:r>
            <a:r>
              <a:rPr sz="1000" b="0" spc="-40" dirty="0">
                <a:latin typeface="Trebuchet MS"/>
                <a:cs typeface="Trebuchet MS"/>
              </a:rPr>
              <a:t>Agent</a:t>
            </a:r>
            <a:r>
              <a:rPr sz="1000" b="0" spc="-145" dirty="0">
                <a:latin typeface="Trebuchet MS"/>
                <a:cs typeface="Trebuchet MS"/>
              </a:rPr>
              <a:t> </a:t>
            </a:r>
            <a:r>
              <a:rPr sz="1000" b="0" spc="-45" dirty="0">
                <a:latin typeface="Trebuchet MS"/>
                <a:cs typeface="Trebuchet MS"/>
              </a:rPr>
              <a:t>Environments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386918"/>
            <a:ext cx="2366010" cy="80962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29"/>
              </a:spcBef>
            </a:pPr>
            <a:r>
              <a:rPr sz="650" b="1" spc="-5" dirty="0">
                <a:latin typeface="Carlito"/>
                <a:cs typeface="Carlito"/>
              </a:rPr>
              <a:t>Competitive vs.</a:t>
            </a:r>
            <a:r>
              <a:rPr sz="650" b="1" spc="-55" dirty="0">
                <a:latin typeface="Carlito"/>
                <a:cs typeface="Carlito"/>
              </a:rPr>
              <a:t> </a:t>
            </a:r>
            <a:r>
              <a:rPr sz="650" b="1" spc="-5" dirty="0">
                <a:latin typeface="Carlito"/>
                <a:cs typeface="Carlito"/>
              </a:rPr>
              <a:t>Collaborative</a:t>
            </a:r>
            <a:endParaRPr sz="650">
              <a:latin typeface="Carlito"/>
              <a:cs typeface="Carlito"/>
            </a:endParaRPr>
          </a:p>
          <a:p>
            <a:pPr marL="64135" marR="135890" indent="-52069">
              <a:lnSpc>
                <a:spcPts val="700"/>
              </a:lnSpc>
              <a:spcBef>
                <a:spcPts val="22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Competitive </a:t>
            </a:r>
            <a:r>
              <a:rPr sz="650" dirty="0">
                <a:latin typeface="Carlito"/>
                <a:cs typeface="Carlito"/>
              </a:rPr>
              <a:t>AI </a:t>
            </a:r>
            <a:r>
              <a:rPr sz="650" spc="-10" dirty="0">
                <a:latin typeface="Carlito"/>
                <a:cs typeface="Carlito"/>
              </a:rPr>
              <a:t>environments </a:t>
            </a:r>
            <a:r>
              <a:rPr sz="650" spc="-15" dirty="0">
                <a:latin typeface="Carlito"/>
                <a:cs typeface="Carlito"/>
              </a:rPr>
              <a:t>face </a:t>
            </a:r>
            <a:r>
              <a:rPr sz="650" dirty="0">
                <a:latin typeface="Carlito"/>
                <a:cs typeface="Carlito"/>
              </a:rPr>
              <a:t>AI </a:t>
            </a:r>
            <a:r>
              <a:rPr sz="650" spc="-5" dirty="0">
                <a:latin typeface="Carlito"/>
                <a:cs typeface="Carlito"/>
              </a:rPr>
              <a:t>agents against </a:t>
            </a:r>
            <a:r>
              <a:rPr sz="650" spc="-10" dirty="0">
                <a:latin typeface="Carlito"/>
                <a:cs typeface="Carlito"/>
              </a:rPr>
              <a:t>each other </a:t>
            </a:r>
            <a:r>
              <a:rPr sz="650" spc="-5" dirty="0">
                <a:latin typeface="Carlito"/>
                <a:cs typeface="Carlito"/>
              </a:rPr>
              <a:t>in  </a:t>
            </a:r>
            <a:r>
              <a:rPr sz="650" spc="-10" dirty="0">
                <a:latin typeface="Carlito"/>
                <a:cs typeface="Carlito"/>
              </a:rPr>
              <a:t>order </a:t>
            </a:r>
            <a:r>
              <a:rPr sz="650" spc="-5" dirty="0">
                <a:latin typeface="Carlito"/>
                <a:cs typeface="Carlito"/>
              </a:rPr>
              <a:t>to </a:t>
            </a:r>
            <a:r>
              <a:rPr sz="650" spc="-10" dirty="0">
                <a:latin typeface="Carlito"/>
                <a:cs typeface="Carlito"/>
              </a:rPr>
              <a:t>optimize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0" dirty="0">
                <a:latin typeface="Carlito"/>
                <a:cs typeface="Carlito"/>
              </a:rPr>
              <a:t>specific</a:t>
            </a:r>
            <a:r>
              <a:rPr sz="650" spc="1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outcome.</a:t>
            </a:r>
            <a:endParaRPr sz="65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Games such </a:t>
            </a:r>
            <a:r>
              <a:rPr sz="550" dirty="0">
                <a:latin typeface="Carlito"/>
                <a:cs typeface="Carlito"/>
              </a:rPr>
              <a:t>as </a:t>
            </a:r>
            <a:r>
              <a:rPr sz="550" spc="5" dirty="0">
                <a:latin typeface="Carlito"/>
                <a:cs typeface="Carlito"/>
              </a:rPr>
              <a:t>GO </a:t>
            </a:r>
            <a:r>
              <a:rPr sz="550" spc="-5" dirty="0">
                <a:latin typeface="Carlito"/>
                <a:cs typeface="Carlito"/>
              </a:rPr>
              <a:t>or </a:t>
            </a:r>
            <a:r>
              <a:rPr sz="550" spc="-10" dirty="0">
                <a:latin typeface="Carlito"/>
                <a:cs typeface="Carlito"/>
              </a:rPr>
              <a:t>Chess </a:t>
            </a:r>
            <a:r>
              <a:rPr sz="550" dirty="0">
                <a:latin typeface="Carlito"/>
                <a:cs typeface="Carlito"/>
              </a:rPr>
              <a:t>are </a:t>
            </a:r>
            <a:r>
              <a:rPr sz="550" spc="-10" dirty="0">
                <a:latin typeface="Carlito"/>
                <a:cs typeface="Carlito"/>
              </a:rPr>
              <a:t>examples </a:t>
            </a:r>
            <a:r>
              <a:rPr sz="550" spc="-5" dirty="0">
                <a:latin typeface="Carlito"/>
                <a:cs typeface="Carlito"/>
              </a:rPr>
              <a:t>of competitive AI</a:t>
            </a:r>
            <a:r>
              <a:rPr sz="550" spc="90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environments.</a:t>
            </a:r>
            <a:endParaRPr sz="550">
              <a:latin typeface="Carlito"/>
              <a:cs typeface="Carlito"/>
            </a:endParaRPr>
          </a:p>
          <a:p>
            <a:pPr marL="64135" marR="187325" indent="-52069">
              <a:lnSpc>
                <a:spcPts val="700"/>
              </a:lnSpc>
              <a:spcBef>
                <a:spcPts val="24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Collaborative </a:t>
            </a:r>
            <a:r>
              <a:rPr sz="650" dirty="0">
                <a:latin typeface="Carlito"/>
                <a:cs typeface="Carlito"/>
              </a:rPr>
              <a:t>AI </a:t>
            </a:r>
            <a:r>
              <a:rPr sz="650" spc="-10" dirty="0">
                <a:latin typeface="Carlito"/>
                <a:cs typeface="Carlito"/>
              </a:rPr>
              <a:t>environments rely on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5" dirty="0">
                <a:latin typeface="Carlito"/>
                <a:cs typeface="Carlito"/>
              </a:rPr>
              <a:t>cooperation </a:t>
            </a:r>
            <a:r>
              <a:rPr sz="650" spc="-10" dirty="0">
                <a:latin typeface="Carlito"/>
                <a:cs typeface="Carlito"/>
              </a:rPr>
              <a:t>between  </a:t>
            </a:r>
            <a:r>
              <a:rPr sz="650" spc="-5" dirty="0">
                <a:latin typeface="Carlito"/>
                <a:cs typeface="Carlito"/>
              </a:rPr>
              <a:t>multiple </a:t>
            </a:r>
            <a:r>
              <a:rPr sz="650" dirty="0">
                <a:latin typeface="Carlito"/>
                <a:cs typeface="Carlito"/>
              </a:rPr>
              <a:t>AI</a:t>
            </a:r>
            <a:r>
              <a:rPr sz="650" spc="-1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agents.</a:t>
            </a:r>
            <a:endParaRPr sz="650">
              <a:latin typeface="Carlito"/>
              <a:cs typeface="Carlito"/>
            </a:endParaRPr>
          </a:p>
          <a:p>
            <a:pPr marL="170815" marR="5080" lvl="1" indent="-52069">
              <a:lnSpc>
                <a:spcPts val="600"/>
              </a:lnSpc>
              <a:spcBef>
                <a:spcPts val="95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Self-driving </a:t>
            </a:r>
            <a:r>
              <a:rPr sz="550" spc="-10" dirty="0">
                <a:latin typeface="Carlito"/>
                <a:cs typeface="Carlito"/>
              </a:rPr>
              <a:t>vehicles </a:t>
            </a:r>
            <a:r>
              <a:rPr sz="550" spc="-5" dirty="0">
                <a:latin typeface="Carlito"/>
                <a:cs typeface="Carlito"/>
              </a:rPr>
              <a:t>or cooperating </a:t>
            </a:r>
            <a:r>
              <a:rPr sz="550" dirty="0">
                <a:latin typeface="Carlito"/>
                <a:cs typeface="Carlito"/>
              </a:rPr>
              <a:t>to </a:t>
            </a:r>
            <a:r>
              <a:rPr sz="550" spc="-5" dirty="0">
                <a:latin typeface="Carlito"/>
                <a:cs typeface="Carlito"/>
              </a:rPr>
              <a:t>avoid collisions or smart home sensors  interactions </a:t>
            </a:r>
            <a:r>
              <a:rPr sz="550" dirty="0">
                <a:latin typeface="Carlito"/>
                <a:cs typeface="Carlito"/>
              </a:rPr>
              <a:t>are </a:t>
            </a:r>
            <a:r>
              <a:rPr sz="550" spc="-10" dirty="0">
                <a:latin typeface="Carlito"/>
                <a:cs typeface="Carlito"/>
              </a:rPr>
              <a:t>examples </a:t>
            </a:r>
            <a:r>
              <a:rPr sz="550" spc="-5" dirty="0">
                <a:latin typeface="Carlito"/>
                <a:cs typeface="Carlito"/>
              </a:rPr>
              <a:t>of collaborative AI</a:t>
            </a:r>
            <a:r>
              <a:rPr sz="550" spc="15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environments.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32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54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1825"/>
            <a:ext cx="12865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60" dirty="0">
                <a:latin typeface="Trebuchet MS"/>
                <a:cs typeface="Trebuchet MS"/>
              </a:rPr>
              <a:t>The </a:t>
            </a:r>
            <a:r>
              <a:rPr sz="1000" b="0" spc="-40" dirty="0">
                <a:latin typeface="Trebuchet MS"/>
                <a:cs typeface="Trebuchet MS"/>
              </a:rPr>
              <a:t>Agent</a:t>
            </a:r>
            <a:r>
              <a:rPr sz="1000" b="0" spc="-135" dirty="0">
                <a:latin typeface="Trebuchet MS"/>
                <a:cs typeface="Trebuchet MS"/>
              </a:rPr>
              <a:t> </a:t>
            </a:r>
            <a:r>
              <a:rPr sz="1000" b="0" spc="-45" dirty="0">
                <a:latin typeface="Trebuchet MS"/>
                <a:cs typeface="Trebuchet MS"/>
              </a:rPr>
              <a:t>Environments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387807"/>
            <a:ext cx="2384425" cy="64452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29"/>
              </a:spcBef>
            </a:pPr>
            <a:r>
              <a:rPr sz="650" b="1" spc="-5" dirty="0">
                <a:latin typeface="Carlito"/>
                <a:cs typeface="Carlito"/>
              </a:rPr>
              <a:t>Static vs. Dynamic</a:t>
            </a:r>
            <a:r>
              <a:rPr sz="650" b="1" spc="-3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–</a:t>
            </a:r>
            <a:endParaRPr sz="650">
              <a:latin typeface="Carlito"/>
              <a:cs typeface="Carlito"/>
            </a:endParaRPr>
          </a:p>
          <a:p>
            <a:pPr marL="64135" marR="144145" indent="-52069">
              <a:lnSpc>
                <a:spcPts val="700"/>
              </a:lnSpc>
              <a:spcBef>
                <a:spcPts val="22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Static </a:t>
            </a:r>
            <a:r>
              <a:rPr sz="650" dirty="0">
                <a:latin typeface="Carlito"/>
                <a:cs typeface="Carlito"/>
              </a:rPr>
              <a:t>AI </a:t>
            </a:r>
            <a:r>
              <a:rPr sz="650" spc="-10" dirty="0">
                <a:latin typeface="Carlito"/>
                <a:cs typeface="Carlito"/>
              </a:rPr>
              <a:t>environments rely on data-knowledge sources </a:t>
            </a:r>
            <a:r>
              <a:rPr sz="650" spc="-5" dirty="0">
                <a:latin typeface="Carlito"/>
                <a:cs typeface="Carlito"/>
              </a:rPr>
              <a:t>that don’t  </a:t>
            </a:r>
            <a:r>
              <a:rPr sz="650" spc="-10" dirty="0">
                <a:latin typeface="Carlito"/>
                <a:cs typeface="Carlito"/>
              </a:rPr>
              <a:t>change frequently over</a:t>
            </a:r>
            <a:r>
              <a:rPr sz="650" spc="2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time.</a:t>
            </a:r>
            <a:endParaRPr sz="6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Speech analysis is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5" dirty="0">
                <a:latin typeface="Carlito"/>
                <a:cs typeface="Carlito"/>
              </a:rPr>
              <a:t>problem </a:t>
            </a:r>
            <a:r>
              <a:rPr sz="550" dirty="0">
                <a:latin typeface="Carlito"/>
                <a:cs typeface="Carlito"/>
              </a:rPr>
              <a:t>that </a:t>
            </a:r>
            <a:r>
              <a:rPr sz="550" spc="-5" dirty="0">
                <a:latin typeface="Carlito"/>
                <a:cs typeface="Carlito"/>
              </a:rPr>
              <a:t>operates on static AI</a:t>
            </a:r>
            <a:r>
              <a:rPr sz="550" spc="30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environments.</a:t>
            </a:r>
            <a:endParaRPr sz="5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4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Dynamic </a:t>
            </a:r>
            <a:r>
              <a:rPr sz="650" dirty="0">
                <a:latin typeface="Carlito"/>
                <a:cs typeface="Carlito"/>
              </a:rPr>
              <a:t>AI </a:t>
            </a:r>
            <a:r>
              <a:rPr sz="650" spc="-10" dirty="0">
                <a:latin typeface="Carlito"/>
                <a:cs typeface="Carlito"/>
              </a:rPr>
              <a:t>environments </a:t>
            </a:r>
            <a:r>
              <a:rPr sz="650" spc="-5" dirty="0">
                <a:latin typeface="Carlito"/>
                <a:cs typeface="Carlito"/>
              </a:rPr>
              <a:t>such as the vision </a:t>
            </a:r>
            <a:r>
              <a:rPr sz="650" dirty="0">
                <a:latin typeface="Carlito"/>
                <a:cs typeface="Carlito"/>
              </a:rPr>
              <a:t>AI </a:t>
            </a:r>
            <a:r>
              <a:rPr sz="650" spc="-5" dirty="0">
                <a:latin typeface="Carlito"/>
                <a:cs typeface="Carlito"/>
              </a:rPr>
              <a:t>systems in </a:t>
            </a:r>
            <a:r>
              <a:rPr sz="650" spc="-10" dirty="0">
                <a:latin typeface="Carlito"/>
                <a:cs typeface="Carlito"/>
              </a:rPr>
              <a:t>drones deal  </a:t>
            </a:r>
            <a:r>
              <a:rPr sz="650" spc="-5" dirty="0">
                <a:latin typeface="Carlito"/>
                <a:cs typeface="Carlito"/>
              </a:rPr>
              <a:t>with data </a:t>
            </a:r>
            <a:r>
              <a:rPr sz="650" spc="-10" dirty="0">
                <a:latin typeface="Carlito"/>
                <a:cs typeface="Carlito"/>
              </a:rPr>
              <a:t>sources </a:t>
            </a:r>
            <a:r>
              <a:rPr sz="650" spc="-5" dirty="0">
                <a:latin typeface="Carlito"/>
                <a:cs typeface="Carlito"/>
              </a:rPr>
              <a:t>that </a:t>
            </a:r>
            <a:r>
              <a:rPr sz="650" spc="-10" dirty="0">
                <a:latin typeface="Carlito"/>
                <a:cs typeface="Carlito"/>
              </a:rPr>
              <a:t>change </a:t>
            </a:r>
            <a:r>
              <a:rPr sz="650" spc="-5" dirty="0">
                <a:latin typeface="Carlito"/>
                <a:cs typeface="Carlito"/>
              </a:rPr>
              <a:t>quite</a:t>
            </a:r>
            <a:r>
              <a:rPr sz="650" spc="-15" dirty="0">
                <a:latin typeface="Carlito"/>
                <a:cs typeface="Carlito"/>
              </a:rPr>
              <a:t> frequently.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33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1142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Single agent vs, multiple</a:t>
            </a:r>
            <a:r>
              <a:rPr spc="-114" dirty="0"/>
              <a:t> </a:t>
            </a:r>
            <a:r>
              <a:rPr spc="-5" dirty="0"/>
              <a:t>agent </a:t>
            </a:r>
            <a:r>
              <a:rPr b="0" spc="-5" dirty="0">
                <a:latin typeface="Carlito"/>
                <a:cs typeface="Carlito"/>
              </a:rPr>
              <a:t>–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70485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pc="-10" dirty="0"/>
              <a:t>When there </a:t>
            </a:r>
            <a:r>
              <a:rPr spc="-5" dirty="0"/>
              <a:t>is </a:t>
            </a:r>
            <a:r>
              <a:rPr spc="-10" dirty="0"/>
              <a:t>only one </a:t>
            </a:r>
            <a:r>
              <a:rPr spc="-5" dirty="0"/>
              <a:t>agent in a </a:t>
            </a:r>
            <a:r>
              <a:rPr spc="-10" dirty="0"/>
              <a:t>defined environment, </a:t>
            </a:r>
            <a:r>
              <a:rPr spc="-5" dirty="0"/>
              <a:t>the  </a:t>
            </a:r>
            <a:r>
              <a:rPr spc="-10" dirty="0"/>
              <a:t>environment </a:t>
            </a:r>
            <a:r>
              <a:rPr spc="-5" dirty="0"/>
              <a:t>is </a:t>
            </a:r>
            <a:r>
              <a:rPr spc="-10" dirty="0"/>
              <a:t>called </a:t>
            </a:r>
            <a:r>
              <a:rPr spc="-5" dirty="0"/>
              <a:t>the single agent</a:t>
            </a:r>
            <a:r>
              <a:rPr spc="-10" dirty="0"/>
              <a:t> environment.</a:t>
            </a:r>
          </a:p>
          <a:p>
            <a:pPr marL="170815" lvl="1" indent="-52069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The agent </a:t>
            </a:r>
            <a:r>
              <a:rPr sz="550" dirty="0">
                <a:latin typeface="Carlito"/>
                <a:cs typeface="Carlito"/>
              </a:rPr>
              <a:t>acts </a:t>
            </a:r>
            <a:r>
              <a:rPr sz="550" spc="-5" dirty="0">
                <a:latin typeface="Carlito"/>
                <a:cs typeface="Carlito"/>
              </a:rPr>
              <a:t>and interacts only with its</a:t>
            </a:r>
            <a:r>
              <a:rPr sz="550" spc="55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environment.</a:t>
            </a:r>
            <a:endParaRPr sz="5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45"/>
              </a:spcBef>
              <a:buFont typeface="Arial"/>
              <a:buChar char="•"/>
              <a:tabLst>
                <a:tab pos="64769" algn="l"/>
              </a:tabLst>
            </a:pPr>
            <a:r>
              <a:rPr spc="-5" dirty="0"/>
              <a:t>If </a:t>
            </a:r>
            <a:r>
              <a:rPr spc="-10" dirty="0"/>
              <a:t>there </a:t>
            </a:r>
            <a:r>
              <a:rPr spc="-5" dirty="0"/>
              <a:t>is </a:t>
            </a:r>
            <a:r>
              <a:rPr spc="-10" dirty="0"/>
              <a:t>more </a:t>
            </a:r>
            <a:r>
              <a:rPr spc="-5" dirty="0"/>
              <a:t>than </a:t>
            </a:r>
            <a:r>
              <a:rPr spc="-10" dirty="0"/>
              <a:t>one </a:t>
            </a:r>
            <a:r>
              <a:rPr spc="-5" dirty="0"/>
              <a:t>agent in the </a:t>
            </a:r>
            <a:r>
              <a:rPr spc="-10" dirty="0"/>
              <a:t>environment, </a:t>
            </a:r>
            <a:r>
              <a:rPr spc="-5" dirty="0"/>
              <a:t>it is </a:t>
            </a:r>
            <a:r>
              <a:rPr spc="-10" dirty="0"/>
              <a:t>called  </a:t>
            </a:r>
            <a:r>
              <a:rPr spc="-5" dirty="0"/>
              <a:t>multiple agent</a:t>
            </a:r>
            <a:r>
              <a:rPr spc="-20" dirty="0"/>
              <a:t> </a:t>
            </a:r>
            <a:r>
              <a:rPr spc="-10" dirty="0"/>
              <a:t>environment.</a:t>
            </a:r>
          </a:p>
          <a:p>
            <a:pPr marL="170815" lvl="1" indent="-52069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The agents interact with each other and their</a:t>
            </a:r>
            <a:r>
              <a:rPr sz="550" spc="50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environment.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34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1142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2714"/>
            <a:ext cx="14452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35" dirty="0">
                <a:latin typeface="Trebuchet MS"/>
                <a:cs typeface="Trebuchet MS"/>
              </a:rPr>
              <a:t>Components </a:t>
            </a:r>
            <a:r>
              <a:rPr sz="1000" b="0" spc="-45" dirty="0">
                <a:latin typeface="Trebuchet MS"/>
                <a:cs typeface="Trebuchet MS"/>
              </a:rPr>
              <a:t>of </a:t>
            </a:r>
            <a:r>
              <a:rPr sz="1000" b="0" spc="-40" dirty="0">
                <a:latin typeface="Trebuchet MS"/>
                <a:cs typeface="Trebuchet MS"/>
              </a:rPr>
              <a:t>an </a:t>
            </a:r>
            <a:r>
              <a:rPr sz="1000" b="0" spc="-25" dirty="0">
                <a:latin typeface="Trebuchet MS"/>
                <a:cs typeface="Trebuchet MS"/>
              </a:rPr>
              <a:t>AI</a:t>
            </a:r>
            <a:r>
              <a:rPr sz="1000" b="0" spc="-215" dirty="0">
                <a:latin typeface="Trebuchet MS"/>
                <a:cs typeface="Trebuchet MS"/>
              </a:rPr>
              <a:t> </a:t>
            </a:r>
            <a:r>
              <a:rPr sz="1000" b="0" spc="-40" dirty="0">
                <a:latin typeface="Trebuchet MS"/>
                <a:cs typeface="Trebuchet MS"/>
              </a:rPr>
              <a:t>Agent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385648"/>
            <a:ext cx="2381250" cy="10191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A means to </a:t>
            </a:r>
            <a:r>
              <a:rPr sz="650" spc="-15" dirty="0">
                <a:latin typeface="Carlito"/>
                <a:cs typeface="Carlito"/>
              </a:rPr>
              <a:t>infer </a:t>
            </a:r>
            <a:r>
              <a:rPr sz="650" spc="-10" dirty="0">
                <a:latin typeface="Carlito"/>
                <a:cs typeface="Carlito"/>
              </a:rPr>
              <a:t>properties of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world from </a:t>
            </a:r>
            <a:r>
              <a:rPr sz="650" spc="-5" dirty="0">
                <a:latin typeface="Carlito"/>
                <a:cs typeface="Carlito"/>
              </a:rPr>
              <a:t>its</a:t>
            </a:r>
            <a:r>
              <a:rPr sz="650" spc="7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percepts.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Information </a:t>
            </a:r>
            <a:r>
              <a:rPr sz="650" spc="-5" dirty="0">
                <a:latin typeface="Carlito"/>
                <a:cs typeface="Carlito"/>
              </a:rPr>
              <a:t>about the way the </a:t>
            </a:r>
            <a:r>
              <a:rPr sz="650" spc="-10" dirty="0">
                <a:latin typeface="Carlito"/>
                <a:cs typeface="Carlito"/>
              </a:rPr>
              <a:t>world</a:t>
            </a:r>
            <a:r>
              <a:rPr sz="650" spc="-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evolves.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Information </a:t>
            </a:r>
            <a:r>
              <a:rPr sz="650" spc="-5" dirty="0">
                <a:latin typeface="Carlito"/>
                <a:cs typeface="Carlito"/>
              </a:rPr>
              <a:t>about what </a:t>
            </a:r>
            <a:r>
              <a:rPr sz="650" spc="-10" dirty="0">
                <a:latin typeface="Carlito"/>
                <a:cs typeface="Carlito"/>
              </a:rPr>
              <a:t>will happen </a:t>
            </a:r>
            <a:r>
              <a:rPr sz="650" spc="-5" dirty="0">
                <a:latin typeface="Carlito"/>
                <a:cs typeface="Carlito"/>
              </a:rPr>
              <a:t>as a </a:t>
            </a:r>
            <a:r>
              <a:rPr sz="650" spc="-10" dirty="0">
                <a:latin typeface="Carlito"/>
                <a:cs typeface="Carlito"/>
              </a:rPr>
              <a:t>result of </a:t>
            </a:r>
            <a:r>
              <a:rPr sz="650" spc="-5" dirty="0">
                <a:latin typeface="Carlito"/>
                <a:cs typeface="Carlito"/>
              </a:rPr>
              <a:t>its possible</a:t>
            </a:r>
            <a:r>
              <a:rPr sz="650" spc="8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actions.</a:t>
            </a:r>
            <a:endParaRPr sz="650">
              <a:latin typeface="Carlito"/>
              <a:cs typeface="Carlito"/>
            </a:endParaRPr>
          </a:p>
          <a:p>
            <a:pPr marL="64135" marR="39370" indent="-52069">
              <a:lnSpc>
                <a:spcPct val="80000"/>
              </a:lnSpc>
              <a:spcBef>
                <a:spcPts val="21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Utility </a:t>
            </a:r>
            <a:r>
              <a:rPr sz="650" spc="-10" dirty="0">
                <a:latin typeface="Carlito"/>
                <a:cs typeface="Carlito"/>
              </a:rPr>
              <a:t>information indicating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desirability of </a:t>
            </a:r>
            <a:r>
              <a:rPr sz="650" spc="-5" dirty="0">
                <a:latin typeface="Carlito"/>
                <a:cs typeface="Carlito"/>
              </a:rPr>
              <a:t>possible </a:t>
            </a:r>
            <a:r>
              <a:rPr sz="650" spc="-10" dirty="0">
                <a:latin typeface="Carlito"/>
                <a:cs typeface="Carlito"/>
              </a:rPr>
              <a:t>world </a:t>
            </a:r>
            <a:r>
              <a:rPr sz="650" spc="-5" dirty="0">
                <a:latin typeface="Carlito"/>
                <a:cs typeface="Carlito"/>
              </a:rPr>
              <a:t>states  and the </a:t>
            </a:r>
            <a:r>
              <a:rPr sz="650" spc="-10" dirty="0">
                <a:latin typeface="Carlito"/>
                <a:cs typeface="Carlito"/>
              </a:rPr>
              <a:t>actions </a:t>
            </a:r>
            <a:r>
              <a:rPr sz="650" spc="-5" dirty="0">
                <a:latin typeface="Carlito"/>
                <a:cs typeface="Carlito"/>
              </a:rPr>
              <a:t>that </a:t>
            </a:r>
            <a:r>
              <a:rPr sz="650" spc="-10" dirty="0">
                <a:latin typeface="Carlito"/>
                <a:cs typeface="Carlito"/>
              </a:rPr>
              <a:t>lead </a:t>
            </a:r>
            <a:r>
              <a:rPr sz="650" spc="-5" dirty="0">
                <a:latin typeface="Carlito"/>
                <a:cs typeface="Carlito"/>
              </a:rPr>
              <a:t>to</a:t>
            </a:r>
            <a:r>
              <a:rPr sz="650" spc="1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them.</a:t>
            </a:r>
            <a:endParaRPr sz="650">
              <a:latin typeface="Carlito"/>
              <a:cs typeface="Carlito"/>
            </a:endParaRPr>
          </a:p>
          <a:p>
            <a:pPr marL="64135" marR="312420" indent="-52069">
              <a:lnSpc>
                <a:spcPct val="80000"/>
              </a:lnSpc>
              <a:spcBef>
                <a:spcPts val="21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Goals that </a:t>
            </a:r>
            <a:r>
              <a:rPr sz="650" spc="-10" dirty="0">
                <a:latin typeface="Carlito"/>
                <a:cs typeface="Carlito"/>
              </a:rPr>
              <a:t>describe </a:t>
            </a:r>
            <a:r>
              <a:rPr sz="650" spc="-5" dirty="0">
                <a:latin typeface="Carlito"/>
                <a:cs typeface="Carlito"/>
              </a:rPr>
              <a:t>the classes </a:t>
            </a:r>
            <a:r>
              <a:rPr sz="650" spc="-10" dirty="0">
                <a:latin typeface="Carlito"/>
                <a:cs typeface="Carlito"/>
              </a:rPr>
              <a:t>of </a:t>
            </a:r>
            <a:r>
              <a:rPr sz="650" spc="-5" dirty="0">
                <a:latin typeface="Carlito"/>
                <a:cs typeface="Carlito"/>
              </a:rPr>
              <a:t>states </a:t>
            </a:r>
            <a:r>
              <a:rPr sz="650" spc="-10" dirty="0">
                <a:latin typeface="Carlito"/>
                <a:cs typeface="Carlito"/>
              </a:rPr>
              <a:t>whose achievement  </a:t>
            </a:r>
            <a:r>
              <a:rPr sz="650" spc="-5" dirty="0">
                <a:latin typeface="Carlito"/>
                <a:cs typeface="Carlito"/>
              </a:rPr>
              <a:t>maximizes the </a:t>
            </a:r>
            <a:r>
              <a:rPr sz="650" spc="-10" dirty="0">
                <a:latin typeface="Carlito"/>
                <a:cs typeface="Carlito"/>
              </a:rPr>
              <a:t>agent’s</a:t>
            </a:r>
            <a:r>
              <a:rPr sz="650" spc="-55" dirty="0">
                <a:latin typeface="Carlito"/>
                <a:cs typeface="Carlito"/>
              </a:rPr>
              <a:t> </a:t>
            </a:r>
            <a:r>
              <a:rPr sz="650" spc="-15" dirty="0">
                <a:latin typeface="Carlito"/>
                <a:cs typeface="Carlito"/>
              </a:rPr>
              <a:t>utility.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A mapping </a:t>
            </a:r>
            <a:r>
              <a:rPr sz="650" spc="-10" dirty="0">
                <a:latin typeface="Carlito"/>
                <a:cs typeface="Carlito"/>
              </a:rPr>
              <a:t>from </a:t>
            </a:r>
            <a:r>
              <a:rPr sz="650" spc="-5" dirty="0">
                <a:latin typeface="Carlito"/>
                <a:cs typeface="Carlito"/>
              </a:rPr>
              <a:t>the above </a:t>
            </a:r>
            <a:r>
              <a:rPr sz="650" spc="-15" dirty="0">
                <a:latin typeface="Carlito"/>
                <a:cs typeface="Carlito"/>
              </a:rPr>
              <a:t>forms </a:t>
            </a:r>
            <a:r>
              <a:rPr sz="650" spc="-10" dirty="0">
                <a:latin typeface="Carlito"/>
                <a:cs typeface="Carlito"/>
              </a:rPr>
              <a:t>of knowledge </a:t>
            </a:r>
            <a:r>
              <a:rPr sz="650" spc="-5" dirty="0">
                <a:latin typeface="Carlito"/>
                <a:cs typeface="Carlito"/>
              </a:rPr>
              <a:t>to its</a:t>
            </a:r>
            <a:r>
              <a:rPr sz="650" spc="3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actions.</a:t>
            </a:r>
            <a:endParaRPr sz="650">
              <a:latin typeface="Carlito"/>
              <a:cs typeface="Carlito"/>
            </a:endParaRPr>
          </a:p>
          <a:p>
            <a:pPr marL="64135" marR="189865" indent="-52069">
              <a:lnSpc>
                <a:spcPct val="80000"/>
              </a:lnSpc>
              <a:spcBef>
                <a:spcPts val="215"/>
              </a:spcBef>
              <a:buFont typeface="Arial"/>
              <a:buChar char="•"/>
              <a:tabLst>
                <a:tab pos="64769" algn="l"/>
              </a:tabLst>
            </a:pPr>
            <a:r>
              <a:rPr sz="650" dirty="0">
                <a:latin typeface="Carlito"/>
                <a:cs typeface="Carlito"/>
              </a:rPr>
              <a:t>An </a:t>
            </a:r>
            <a:r>
              <a:rPr sz="650" spc="-5" dirty="0">
                <a:latin typeface="Carlito"/>
                <a:cs typeface="Carlito"/>
              </a:rPr>
              <a:t>active </a:t>
            </a:r>
            <a:r>
              <a:rPr sz="650" spc="-10" dirty="0">
                <a:latin typeface="Carlito"/>
                <a:cs typeface="Carlito"/>
              </a:rPr>
              <a:t>learning </a:t>
            </a:r>
            <a:r>
              <a:rPr sz="650" spc="-5" dirty="0">
                <a:latin typeface="Carlito"/>
                <a:cs typeface="Carlito"/>
              </a:rPr>
              <a:t>system that </a:t>
            </a:r>
            <a:r>
              <a:rPr sz="650" spc="-10" dirty="0">
                <a:latin typeface="Carlito"/>
                <a:cs typeface="Carlito"/>
              </a:rPr>
              <a:t>will improve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agent’s </a:t>
            </a:r>
            <a:r>
              <a:rPr sz="650" spc="-5" dirty="0">
                <a:latin typeface="Carlito"/>
                <a:cs typeface="Carlito"/>
              </a:rPr>
              <a:t>ability to  </a:t>
            </a:r>
            <a:r>
              <a:rPr sz="650" spc="-15" dirty="0">
                <a:latin typeface="Carlito"/>
                <a:cs typeface="Carlito"/>
              </a:rPr>
              <a:t>perform</a:t>
            </a:r>
            <a:r>
              <a:rPr sz="650" spc="2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well.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35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108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1825"/>
            <a:ext cx="9264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55" dirty="0">
                <a:latin typeface="Trebuchet MS"/>
                <a:cs typeface="Trebuchet MS"/>
              </a:rPr>
              <a:t>Intelligent</a:t>
            </a:r>
            <a:r>
              <a:rPr sz="1000" b="0" spc="-140" dirty="0">
                <a:latin typeface="Trebuchet MS"/>
                <a:cs typeface="Trebuchet MS"/>
              </a:rPr>
              <a:t> </a:t>
            </a:r>
            <a:r>
              <a:rPr sz="1000" b="0" spc="-35" dirty="0">
                <a:latin typeface="Trebuchet MS"/>
                <a:cs typeface="Trebuchet MS"/>
              </a:rPr>
              <a:t>Agents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387807"/>
            <a:ext cx="2345690" cy="96456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29"/>
              </a:spcBef>
            </a:pPr>
            <a:r>
              <a:rPr sz="650" b="1" spc="-5" dirty="0">
                <a:latin typeface="Carlito"/>
                <a:cs typeface="Carlito"/>
              </a:rPr>
              <a:t>For </a:t>
            </a:r>
            <a:r>
              <a:rPr sz="650" b="1" spc="-10" dirty="0">
                <a:latin typeface="Carlito"/>
                <a:cs typeface="Carlito"/>
              </a:rPr>
              <a:t>Automated taxi </a:t>
            </a:r>
            <a:r>
              <a:rPr sz="650" b="1" spc="-5" dirty="0">
                <a:latin typeface="Carlito"/>
                <a:cs typeface="Carlito"/>
              </a:rPr>
              <a:t>driving</a:t>
            </a:r>
            <a:r>
              <a:rPr sz="650" b="1" spc="-40" dirty="0">
                <a:latin typeface="Carlito"/>
                <a:cs typeface="Carlito"/>
              </a:rPr>
              <a:t> </a:t>
            </a:r>
            <a:r>
              <a:rPr sz="650" b="1" spc="-5" dirty="0">
                <a:latin typeface="Carlito"/>
                <a:cs typeface="Carlito"/>
              </a:rPr>
              <a:t>system</a:t>
            </a:r>
            <a:endParaRPr sz="650">
              <a:latin typeface="Carlito"/>
              <a:cs typeface="Carlito"/>
            </a:endParaRPr>
          </a:p>
          <a:p>
            <a:pPr marL="64135" marR="67310" indent="-52069">
              <a:lnSpc>
                <a:spcPts val="700"/>
              </a:lnSpc>
              <a:spcBef>
                <a:spcPts val="225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spc="-5" dirty="0">
                <a:latin typeface="Carlito"/>
                <a:cs typeface="Carlito"/>
              </a:rPr>
              <a:t>Percepts</a:t>
            </a:r>
            <a:r>
              <a:rPr sz="650" spc="-5" dirty="0">
                <a:latin typeface="Carlito"/>
                <a:cs typeface="Carlito"/>
              </a:rPr>
              <a:t>: </a:t>
            </a:r>
            <a:r>
              <a:rPr sz="650" spc="-10" dirty="0">
                <a:latin typeface="Carlito"/>
                <a:cs typeface="Carlito"/>
              </a:rPr>
              <a:t>Video, </a:t>
            </a:r>
            <a:r>
              <a:rPr sz="650" spc="-5" dirty="0">
                <a:latin typeface="Carlito"/>
                <a:cs typeface="Carlito"/>
              </a:rPr>
              <a:t>sonar </a:t>
            </a:r>
            <a:r>
              <a:rPr sz="650" spc="-15" dirty="0">
                <a:latin typeface="Carlito"/>
                <a:cs typeface="Carlito"/>
              </a:rPr>
              <a:t>(for </a:t>
            </a:r>
            <a:r>
              <a:rPr sz="650" spc="-5" dirty="0">
                <a:latin typeface="Carlito"/>
                <a:cs typeface="Carlito"/>
              </a:rPr>
              <a:t>sound navigation), </a:t>
            </a:r>
            <a:r>
              <a:rPr sz="650" spc="-15" dirty="0">
                <a:latin typeface="Carlito"/>
                <a:cs typeface="Carlito"/>
              </a:rPr>
              <a:t>speedometer,  </a:t>
            </a:r>
            <a:r>
              <a:rPr sz="650" spc="-10" dirty="0">
                <a:latin typeface="Carlito"/>
                <a:cs typeface="Carlito"/>
              </a:rPr>
              <a:t>odometer (distance), engine </a:t>
            </a:r>
            <a:r>
              <a:rPr sz="650" spc="-5" dirty="0">
                <a:latin typeface="Carlito"/>
                <a:cs typeface="Carlito"/>
              </a:rPr>
              <a:t>sensors, </a:t>
            </a:r>
            <a:r>
              <a:rPr sz="650" spc="-15" dirty="0">
                <a:latin typeface="Carlito"/>
                <a:cs typeface="Carlito"/>
              </a:rPr>
              <a:t>keyboard </a:t>
            </a:r>
            <a:r>
              <a:rPr sz="650" spc="-5" dirty="0">
                <a:latin typeface="Carlito"/>
                <a:cs typeface="Carlito"/>
              </a:rPr>
              <a:t>input, </a:t>
            </a:r>
            <a:r>
              <a:rPr sz="650" spc="-10" dirty="0">
                <a:latin typeface="Carlito"/>
                <a:cs typeface="Carlito"/>
              </a:rPr>
              <a:t>microphone,  </a:t>
            </a:r>
            <a:r>
              <a:rPr sz="650" spc="-5" dirty="0">
                <a:latin typeface="Carlito"/>
                <a:cs typeface="Carlito"/>
              </a:rPr>
              <a:t>GPS </a:t>
            </a:r>
            <a:r>
              <a:rPr sz="650" spc="-10" dirty="0">
                <a:latin typeface="Carlito"/>
                <a:cs typeface="Carlito"/>
              </a:rPr>
              <a:t>(Global Positioning </a:t>
            </a:r>
            <a:r>
              <a:rPr sz="650" spc="-5" dirty="0">
                <a:latin typeface="Carlito"/>
                <a:cs typeface="Carlito"/>
              </a:rPr>
              <a:t>System),</a:t>
            </a:r>
            <a:r>
              <a:rPr sz="650" spc="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…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spc="-5" dirty="0">
                <a:latin typeface="Carlito"/>
                <a:cs typeface="Carlito"/>
              </a:rPr>
              <a:t>Actions</a:t>
            </a:r>
            <a:r>
              <a:rPr sz="650" spc="-5" dirty="0">
                <a:latin typeface="Carlito"/>
                <a:cs typeface="Carlito"/>
              </a:rPr>
              <a:t>: </a:t>
            </a:r>
            <a:r>
              <a:rPr sz="650" spc="-20" dirty="0">
                <a:latin typeface="Carlito"/>
                <a:cs typeface="Carlito"/>
              </a:rPr>
              <a:t>Steer, </a:t>
            </a:r>
            <a:r>
              <a:rPr sz="650" spc="-15" dirty="0">
                <a:latin typeface="Carlito"/>
                <a:cs typeface="Carlito"/>
              </a:rPr>
              <a:t>accelerate, brake, </a:t>
            </a:r>
            <a:r>
              <a:rPr sz="650" spc="-10" dirty="0">
                <a:latin typeface="Carlito"/>
                <a:cs typeface="Carlito"/>
              </a:rPr>
              <a:t>horn, speak/display,</a:t>
            </a:r>
            <a:r>
              <a:rPr sz="650" spc="2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…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45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dirty="0">
                <a:latin typeface="Carlito"/>
                <a:cs typeface="Carlito"/>
              </a:rPr>
              <a:t>Goals</a:t>
            </a:r>
            <a:r>
              <a:rPr sz="650" dirty="0">
                <a:latin typeface="Carlito"/>
                <a:cs typeface="Carlito"/>
              </a:rPr>
              <a:t>: </a:t>
            </a:r>
            <a:r>
              <a:rPr sz="650" spc="-5" dirty="0">
                <a:latin typeface="Carlito"/>
                <a:cs typeface="Carlito"/>
              </a:rPr>
              <a:t>Maintain </a:t>
            </a:r>
            <a:r>
              <a:rPr sz="650" spc="-15" dirty="0">
                <a:latin typeface="Carlito"/>
                <a:cs typeface="Carlito"/>
              </a:rPr>
              <a:t>safety, </a:t>
            </a:r>
            <a:r>
              <a:rPr sz="650" spc="-10" dirty="0">
                <a:latin typeface="Carlito"/>
                <a:cs typeface="Carlito"/>
              </a:rPr>
              <a:t>reach destination, </a:t>
            </a:r>
            <a:r>
              <a:rPr sz="650" spc="-5" dirty="0">
                <a:latin typeface="Carlito"/>
                <a:cs typeface="Carlito"/>
              </a:rPr>
              <a:t>maximize </a:t>
            </a:r>
            <a:r>
              <a:rPr sz="650" spc="-10" dirty="0">
                <a:latin typeface="Carlito"/>
                <a:cs typeface="Carlito"/>
              </a:rPr>
              <a:t>profits (fuel, tire  wear), obey </a:t>
            </a:r>
            <a:r>
              <a:rPr sz="650" spc="-5" dirty="0">
                <a:latin typeface="Carlito"/>
                <a:cs typeface="Carlito"/>
              </a:rPr>
              <a:t>laws, </a:t>
            </a:r>
            <a:r>
              <a:rPr sz="650" spc="-10" dirty="0">
                <a:latin typeface="Carlito"/>
                <a:cs typeface="Carlito"/>
              </a:rPr>
              <a:t>provide </a:t>
            </a:r>
            <a:r>
              <a:rPr sz="650" spc="-5" dirty="0">
                <a:latin typeface="Carlito"/>
                <a:cs typeface="Carlito"/>
              </a:rPr>
              <a:t>passenger </a:t>
            </a:r>
            <a:r>
              <a:rPr sz="650" spc="-15" dirty="0">
                <a:latin typeface="Carlito"/>
                <a:cs typeface="Carlito"/>
              </a:rPr>
              <a:t>comfort,</a:t>
            </a:r>
            <a:r>
              <a:rPr sz="650" spc="1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…</a:t>
            </a:r>
            <a:endParaRPr sz="650">
              <a:latin typeface="Carlito"/>
              <a:cs typeface="Carlito"/>
            </a:endParaRPr>
          </a:p>
          <a:p>
            <a:pPr marL="64135" marR="22225" indent="-52069">
              <a:lnSpc>
                <a:spcPts val="700"/>
              </a:lnSpc>
              <a:spcBef>
                <a:spcPts val="210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spc="-5" dirty="0">
                <a:latin typeface="Carlito"/>
                <a:cs typeface="Carlito"/>
              </a:rPr>
              <a:t>Environment</a:t>
            </a:r>
            <a:r>
              <a:rPr sz="650" spc="-5" dirty="0">
                <a:latin typeface="Carlito"/>
                <a:cs typeface="Carlito"/>
              </a:rPr>
              <a:t>: </a:t>
            </a:r>
            <a:r>
              <a:rPr sz="650" spc="-10" dirty="0">
                <a:latin typeface="Carlito"/>
                <a:cs typeface="Carlito"/>
              </a:rPr>
              <a:t>Urban streets, freeways, traffic, pedestrians, </a:t>
            </a:r>
            <a:r>
              <a:rPr sz="650" spc="-15" dirty="0">
                <a:latin typeface="Carlito"/>
                <a:cs typeface="Carlito"/>
              </a:rPr>
              <a:t>weather,  </a:t>
            </a:r>
            <a:r>
              <a:rPr sz="650" spc="-10" dirty="0">
                <a:latin typeface="Carlito"/>
                <a:cs typeface="Carlito"/>
              </a:rPr>
              <a:t>customers,</a:t>
            </a:r>
            <a:r>
              <a:rPr sz="650" spc="-3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…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6797" y="1472311"/>
            <a:ext cx="4445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1142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2714"/>
            <a:ext cx="9264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55" dirty="0">
                <a:latin typeface="Trebuchet MS"/>
                <a:cs typeface="Trebuchet MS"/>
              </a:rPr>
              <a:t>Intelligent</a:t>
            </a:r>
            <a:r>
              <a:rPr sz="1000" b="0" spc="-140" dirty="0">
                <a:latin typeface="Trebuchet MS"/>
                <a:cs typeface="Trebuchet MS"/>
              </a:rPr>
              <a:t> </a:t>
            </a:r>
            <a:r>
              <a:rPr sz="1000" b="0" spc="-35" dirty="0">
                <a:latin typeface="Trebuchet MS"/>
                <a:cs typeface="Trebuchet MS"/>
              </a:rPr>
              <a:t>Agents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388696"/>
            <a:ext cx="1605280" cy="6108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650" b="1" spc="-10" dirty="0">
                <a:latin typeface="Carlito"/>
                <a:cs typeface="Carlito"/>
              </a:rPr>
              <a:t>The vacuum-cleaner </a:t>
            </a:r>
            <a:r>
              <a:rPr sz="650" b="1" spc="-5" dirty="0">
                <a:latin typeface="Carlito"/>
                <a:cs typeface="Carlito"/>
              </a:rPr>
              <a:t>world: </a:t>
            </a:r>
            <a:r>
              <a:rPr sz="650" b="1" spc="-10" dirty="0">
                <a:latin typeface="Carlito"/>
                <a:cs typeface="Carlito"/>
              </a:rPr>
              <a:t>Example </a:t>
            </a:r>
            <a:r>
              <a:rPr sz="650" b="1" dirty="0">
                <a:latin typeface="Carlito"/>
                <a:cs typeface="Carlito"/>
              </a:rPr>
              <a:t>of</a:t>
            </a:r>
            <a:r>
              <a:rPr sz="650" b="1" spc="5" dirty="0">
                <a:latin typeface="Carlito"/>
                <a:cs typeface="Carlito"/>
              </a:rPr>
              <a:t> </a:t>
            </a:r>
            <a:r>
              <a:rPr sz="650" b="1" spc="-5" dirty="0">
                <a:latin typeface="Carlito"/>
                <a:cs typeface="Carlito"/>
              </a:rPr>
              <a:t>Agent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spc="-5" dirty="0">
                <a:latin typeface="Carlito"/>
                <a:cs typeface="Carlito"/>
              </a:rPr>
              <a:t>Environment: </a:t>
            </a:r>
            <a:r>
              <a:rPr sz="650" spc="-5" dirty="0">
                <a:latin typeface="Carlito"/>
                <a:cs typeface="Carlito"/>
              </a:rPr>
              <a:t>square A and</a:t>
            </a:r>
            <a:r>
              <a:rPr sz="650" spc="-5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B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spc="-5" dirty="0">
                <a:latin typeface="Carlito"/>
                <a:cs typeface="Carlito"/>
              </a:rPr>
              <a:t>Percepts: </a:t>
            </a:r>
            <a:r>
              <a:rPr sz="650" spc="-10" dirty="0">
                <a:latin typeface="Carlito"/>
                <a:cs typeface="Carlito"/>
              </a:rPr>
              <a:t>[location </a:t>
            </a:r>
            <a:r>
              <a:rPr sz="650" spc="-5" dirty="0">
                <a:latin typeface="Carlito"/>
                <a:cs typeface="Carlito"/>
              </a:rPr>
              <a:t>and </a:t>
            </a:r>
            <a:r>
              <a:rPr sz="650" spc="-10" dirty="0">
                <a:latin typeface="Carlito"/>
                <a:cs typeface="Carlito"/>
              </a:rPr>
              <a:t>content] </a:t>
            </a:r>
            <a:r>
              <a:rPr sz="650" i="1" spc="-5" dirty="0">
                <a:latin typeface="Carlito"/>
                <a:cs typeface="Carlito"/>
              </a:rPr>
              <a:t>E.g. [A,</a:t>
            </a:r>
            <a:r>
              <a:rPr sz="650" i="1" spc="-10" dirty="0">
                <a:latin typeface="Carlito"/>
                <a:cs typeface="Carlito"/>
              </a:rPr>
              <a:t> </a:t>
            </a:r>
            <a:r>
              <a:rPr sz="650" i="1" spc="-5" dirty="0">
                <a:latin typeface="Carlito"/>
                <a:cs typeface="Carlito"/>
              </a:rPr>
              <a:t>Dirty]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spc="-5" dirty="0">
                <a:latin typeface="Carlito"/>
                <a:cs typeface="Carlito"/>
              </a:rPr>
              <a:t>Actions: </a:t>
            </a:r>
            <a:r>
              <a:rPr sz="650" spc="-10" dirty="0">
                <a:latin typeface="Carlito"/>
                <a:cs typeface="Carlito"/>
              </a:rPr>
              <a:t>left, </a:t>
            </a:r>
            <a:r>
              <a:rPr sz="650" spc="-5" dirty="0">
                <a:latin typeface="Carlito"/>
                <a:cs typeface="Carlito"/>
              </a:rPr>
              <a:t>right, </a:t>
            </a:r>
            <a:r>
              <a:rPr sz="650" spc="-10" dirty="0">
                <a:latin typeface="Carlito"/>
                <a:cs typeface="Carlito"/>
              </a:rPr>
              <a:t>suck, </a:t>
            </a:r>
            <a:r>
              <a:rPr sz="650" spc="-5" dirty="0">
                <a:latin typeface="Carlito"/>
                <a:cs typeface="Carlito"/>
              </a:rPr>
              <a:t>and</a:t>
            </a:r>
            <a:r>
              <a:rPr sz="650" spc="1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no-op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spc="-5" dirty="0">
                <a:latin typeface="Carlito"/>
                <a:cs typeface="Carlito"/>
              </a:rPr>
              <a:t>Percept </a:t>
            </a:r>
            <a:r>
              <a:rPr sz="650" b="1" spc="-10" dirty="0">
                <a:latin typeface="Carlito"/>
                <a:cs typeface="Carlito"/>
              </a:rPr>
              <a:t>sequence to</a:t>
            </a:r>
            <a:r>
              <a:rPr sz="650" b="1" spc="-45" dirty="0">
                <a:latin typeface="Carlito"/>
                <a:cs typeface="Carlito"/>
              </a:rPr>
              <a:t> </a:t>
            </a:r>
            <a:r>
              <a:rPr sz="650" b="1" spc="-5" dirty="0">
                <a:latin typeface="Carlito"/>
                <a:cs typeface="Carlito"/>
              </a:rPr>
              <a:t>Action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5273" y="1473200"/>
            <a:ext cx="4445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endParaRPr sz="25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8854" y="1023618"/>
          <a:ext cx="913130" cy="25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28">
                <a:tc>
                  <a:txBody>
                    <a:bodyPr/>
                    <a:lstStyle/>
                    <a:p>
                      <a:pPr marL="15240">
                        <a:lnSpc>
                          <a:spcPts val="220"/>
                        </a:lnSpc>
                        <a:spcBef>
                          <a:spcPts val="5"/>
                        </a:spcBef>
                      </a:pPr>
                      <a:r>
                        <a:rPr sz="250" b="1" spc="10" dirty="0">
                          <a:latin typeface="Times New Roman"/>
                          <a:cs typeface="Times New Roman"/>
                        </a:rPr>
                        <a:t>Percept</a:t>
                      </a:r>
                      <a:r>
                        <a:rPr sz="25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" b="1" spc="15" dirty="0">
                          <a:latin typeface="Times New Roman"/>
                          <a:cs typeface="Times New Roman"/>
                        </a:rPr>
                        <a:t>sequence</a:t>
                      </a:r>
                      <a:endParaRPr sz="2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220"/>
                        </a:lnSpc>
                        <a:spcBef>
                          <a:spcPts val="5"/>
                        </a:spcBef>
                      </a:pPr>
                      <a:r>
                        <a:rPr sz="250" b="1" spc="15" dirty="0">
                          <a:latin typeface="Times New Roman"/>
                          <a:cs typeface="Times New Roman"/>
                        </a:rPr>
                        <a:t>Action</a:t>
                      </a:r>
                      <a:endParaRPr sz="2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3">
                <a:tc>
                  <a:txBody>
                    <a:bodyPr/>
                    <a:lstStyle/>
                    <a:p>
                      <a:pPr marL="15240">
                        <a:lnSpc>
                          <a:spcPts val="220"/>
                        </a:lnSpc>
                        <a:spcBef>
                          <a:spcPts val="5"/>
                        </a:spcBef>
                      </a:pPr>
                      <a:r>
                        <a:rPr sz="250" b="1" spc="15" dirty="0">
                          <a:latin typeface="Times New Roman"/>
                          <a:cs typeface="Times New Roman"/>
                        </a:rPr>
                        <a:t>[A,Clean]</a:t>
                      </a:r>
                      <a:endParaRPr sz="2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220"/>
                        </a:lnSpc>
                        <a:spcBef>
                          <a:spcPts val="5"/>
                        </a:spcBef>
                      </a:pPr>
                      <a:r>
                        <a:rPr sz="250" b="1" spc="15" dirty="0">
                          <a:latin typeface="Times New Roman"/>
                          <a:cs typeface="Times New Roman"/>
                        </a:rPr>
                        <a:t>Right</a:t>
                      </a:r>
                      <a:endParaRPr sz="2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1">
                <a:tc>
                  <a:txBody>
                    <a:bodyPr/>
                    <a:lstStyle/>
                    <a:p>
                      <a:pPr marL="15240">
                        <a:lnSpc>
                          <a:spcPts val="215"/>
                        </a:lnSpc>
                        <a:spcBef>
                          <a:spcPts val="30"/>
                        </a:spcBef>
                      </a:pPr>
                      <a:r>
                        <a:rPr sz="250" b="1" spc="5" dirty="0">
                          <a:latin typeface="Times New Roman"/>
                          <a:cs typeface="Times New Roman"/>
                        </a:rPr>
                        <a:t>[A,</a:t>
                      </a:r>
                      <a:r>
                        <a:rPr sz="25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" b="1" spc="15" dirty="0">
                          <a:latin typeface="Times New Roman"/>
                          <a:cs typeface="Times New Roman"/>
                        </a:rPr>
                        <a:t>Dirty]</a:t>
                      </a:r>
                      <a:endParaRPr sz="2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215"/>
                        </a:lnSpc>
                        <a:spcBef>
                          <a:spcPts val="30"/>
                        </a:spcBef>
                      </a:pPr>
                      <a:r>
                        <a:rPr sz="250" b="1" spc="25" dirty="0">
                          <a:latin typeface="Times New Roman"/>
                          <a:cs typeface="Times New Roman"/>
                        </a:rPr>
                        <a:t>Suck</a:t>
                      </a:r>
                      <a:endParaRPr sz="2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28">
                <a:tc>
                  <a:txBody>
                    <a:bodyPr/>
                    <a:lstStyle/>
                    <a:p>
                      <a:pPr marL="15240">
                        <a:lnSpc>
                          <a:spcPts val="220"/>
                        </a:lnSpc>
                        <a:spcBef>
                          <a:spcPts val="5"/>
                        </a:spcBef>
                      </a:pPr>
                      <a:r>
                        <a:rPr sz="250" b="1" spc="15" dirty="0">
                          <a:latin typeface="Times New Roman"/>
                          <a:cs typeface="Times New Roman"/>
                        </a:rPr>
                        <a:t>[B,</a:t>
                      </a:r>
                      <a:r>
                        <a:rPr sz="25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" b="1" spc="20" dirty="0">
                          <a:latin typeface="Times New Roman"/>
                          <a:cs typeface="Times New Roman"/>
                        </a:rPr>
                        <a:t>Clean]</a:t>
                      </a:r>
                      <a:endParaRPr sz="2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220"/>
                        </a:lnSpc>
                        <a:spcBef>
                          <a:spcPts val="5"/>
                        </a:spcBef>
                      </a:pPr>
                      <a:r>
                        <a:rPr sz="250" b="1" spc="10" dirty="0">
                          <a:latin typeface="Times New Roman"/>
                          <a:cs typeface="Times New Roman"/>
                        </a:rPr>
                        <a:t>Left</a:t>
                      </a:r>
                      <a:endParaRPr sz="2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">
                <a:tc>
                  <a:txBody>
                    <a:bodyPr/>
                    <a:lstStyle/>
                    <a:p>
                      <a:pPr marL="15240">
                        <a:lnSpc>
                          <a:spcPts val="220"/>
                        </a:lnSpc>
                        <a:spcBef>
                          <a:spcPts val="10"/>
                        </a:spcBef>
                      </a:pPr>
                      <a:r>
                        <a:rPr sz="250" b="1" spc="15" dirty="0">
                          <a:latin typeface="Times New Roman"/>
                          <a:cs typeface="Times New Roman"/>
                        </a:rPr>
                        <a:t>[B,</a:t>
                      </a:r>
                      <a:r>
                        <a:rPr sz="25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" b="1" spc="15" dirty="0">
                          <a:latin typeface="Times New Roman"/>
                          <a:cs typeface="Times New Roman"/>
                        </a:rPr>
                        <a:t>Dirty]</a:t>
                      </a:r>
                      <a:endParaRPr sz="2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220"/>
                        </a:lnSpc>
                        <a:spcBef>
                          <a:spcPts val="10"/>
                        </a:spcBef>
                      </a:pPr>
                      <a:r>
                        <a:rPr sz="250" b="1" spc="25" dirty="0">
                          <a:latin typeface="Times New Roman"/>
                          <a:cs typeface="Times New Roman"/>
                        </a:rPr>
                        <a:t>Suck</a:t>
                      </a:r>
                      <a:endParaRPr sz="2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83">
                <a:tc>
                  <a:txBody>
                    <a:bodyPr/>
                    <a:lstStyle/>
                    <a:p>
                      <a:pPr marL="24765">
                        <a:lnSpc>
                          <a:spcPts val="220"/>
                        </a:lnSpc>
                        <a:spcBef>
                          <a:spcPts val="10"/>
                        </a:spcBef>
                      </a:pPr>
                      <a:r>
                        <a:rPr sz="250" b="1" spc="30" dirty="0">
                          <a:latin typeface="Times New Roman"/>
                          <a:cs typeface="Times New Roman"/>
                        </a:rPr>
                        <a:t>……….</a:t>
                      </a:r>
                      <a:endParaRPr sz="2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220"/>
                        </a:lnSpc>
                        <a:spcBef>
                          <a:spcPts val="10"/>
                        </a:spcBef>
                      </a:pPr>
                      <a:r>
                        <a:rPr sz="250" b="1" spc="35" dirty="0">
                          <a:latin typeface="Times New Roman"/>
                          <a:cs typeface="Times New Roman"/>
                        </a:rPr>
                        <a:t>……</a:t>
                      </a:r>
                      <a:endParaRPr sz="2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04" y="2108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2714"/>
            <a:ext cx="8064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40" dirty="0">
                <a:latin typeface="Trebuchet MS"/>
                <a:cs typeface="Trebuchet MS"/>
              </a:rPr>
              <a:t>Agent</a:t>
            </a:r>
            <a:r>
              <a:rPr sz="1000" b="0" spc="-135" dirty="0">
                <a:latin typeface="Trebuchet MS"/>
                <a:cs typeface="Trebuchet MS"/>
              </a:rPr>
              <a:t> </a:t>
            </a:r>
            <a:r>
              <a:rPr sz="1000" b="0" spc="-50" dirty="0">
                <a:latin typeface="Trebuchet MS"/>
                <a:cs typeface="Trebuchet MS"/>
              </a:rPr>
              <a:t>Function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385648"/>
            <a:ext cx="2352040" cy="98869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spc="-5" dirty="0">
                <a:latin typeface="Carlito"/>
                <a:cs typeface="Carlito"/>
              </a:rPr>
              <a:t>Percept: </a:t>
            </a:r>
            <a:r>
              <a:rPr sz="650" spc="-5" dirty="0">
                <a:latin typeface="Carlito"/>
                <a:cs typeface="Carlito"/>
              </a:rPr>
              <a:t>The Agents </a:t>
            </a:r>
            <a:r>
              <a:rPr sz="650" spc="-10" dirty="0">
                <a:latin typeface="Carlito"/>
                <a:cs typeface="Carlito"/>
              </a:rPr>
              <a:t>perceptual </a:t>
            </a:r>
            <a:r>
              <a:rPr sz="650" spc="-5" dirty="0">
                <a:latin typeface="Carlito"/>
                <a:cs typeface="Carlito"/>
              </a:rPr>
              <a:t>inputs at any given</a:t>
            </a:r>
            <a:r>
              <a:rPr sz="650" spc="-2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instant.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ct val="76900"/>
              </a:lnSpc>
              <a:spcBef>
                <a:spcPts val="260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spc="-5" dirty="0">
                <a:latin typeface="Carlito"/>
                <a:cs typeface="Carlito"/>
              </a:rPr>
              <a:t>Percept </a:t>
            </a:r>
            <a:r>
              <a:rPr sz="650" b="1" spc="-10" dirty="0">
                <a:latin typeface="Carlito"/>
                <a:cs typeface="Carlito"/>
              </a:rPr>
              <a:t>Sequence: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complete history of everything </a:t>
            </a:r>
            <a:r>
              <a:rPr sz="650" spc="-5" dirty="0">
                <a:latin typeface="Carlito"/>
                <a:cs typeface="Carlito"/>
              </a:rPr>
              <a:t>the agent has  </a:t>
            </a:r>
            <a:r>
              <a:rPr sz="650" spc="-10" dirty="0">
                <a:latin typeface="Carlito"/>
                <a:cs typeface="Carlito"/>
              </a:rPr>
              <a:t>ever</a:t>
            </a:r>
            <a:r>
              <a:rPr sz="650" spc="5" dirty="0">
                <a:latin typeface="Carlito"/>
                <a:cs typeface="Carlito"/>
              </a:rPr>
              <a:t> </a:t>
            </a:r>
            <a:r>
              <a:rPr sz="650" spc="-15" dirty="0">
                <a:latin typeface="Carlito"/>
                <a:cs typeface="Carlito"/>
              </a:rPr>
              <a:t>perceived.</a:t>
            </a:r>
            <a:endParaRPr sz="650">
              <a:latin typeface="Carlito"/>
              <a:cs typeface="Carlito"/>
            </a:endParaRPr>
          </a:p>
          <a:p>
            <a:pPr marL="64135" marR="188595" indent="-52069">
              <a:lnSpc>
                <a:spcPts val="620"/>
              </a:lnSpc>
              <a:spcBef>
                <a:spcPts val="24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b="1" i="1" spc="-10" dirty="0">
                <a:latin typeface="Carlito"/>
                <a:cs typeface="Carlito"/>
              </a:rPr>
              <a:t>agent </a:t>
            </a:r>
            <a:r>
              <a:rPr sz="650" b="1" i="1" spc="-5" dirty="0">
                <a:latin typeface="Carlito"/>
                <a:cs typeface="Carlito"/>
              </a:rPr>
              <a:t>function </a:t>
            </a:r>
            <a:r>
              <a:rPr sz="650" spc="-5" dirty="0">
                <a:latin typeface="Carlito"/>
                <a:cs typeface="Carlito"/>
              </a:rPr>
              <a:t>is mathematical </a:t>
            </a:r>
            <a:r>
              <a:rPr sz="650" spc="-15" dirty="0">
                <a:latin typeface="Carlito"/>
                <a:cs typeface="Carlito"/>
              </a:rPr>
              <a:t>concept </a:t>
            </a:r>
            <a:r>
              <a:rPr sz="650" spc="-5" dirty="0">
                <a:latin typeface="Carlito"/>
                <a:cs typeface="Carlito"/>
              </a:rPr>
              <a:t>that maps </a:t>
            </a:r>
            <a:r>
              <a:rPr sz="650" spc="-15" dirty="0">
                <a:latin typeface="Carlito"/>
                <a:cs typeface="Carlito"/>
              </a:rPr>
              <a:t>percept  </a:t>
            </a:r>
            <a:r>
              <a:rPr sz="650" spc="-10" dirty="0">
                <a:latin typeface="Carlito"/>
                <a:cs typeface="Carlito"/>
              </a:rPr>
              <a:t>sequence </a:t>
            </a:r>
            <a:r>
              <a:rPr sz="650" spc="-5" dirty="0">
                <a:latin typeface="Carlito"/>
                <a:cs typeface="Carlito"/>
              </a:rPr>
              <a:t>to</a:t>
            </a:r>
            <a:r>
              <a:rPr sz="65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actions.</a:t>
            </a:r>
            <a:endParaRPr sz="650">
              <a:latin typeface="Carlito"/>
              <a:cs typeface="Carlito"/>
            </a:endParaRPr>
          </a:p>
          <a:p>
            <a:pPr marL="433070">
              <a:lnSpc>
                <a:spcPct val="100000"/>
              </a:lnSpc>
              <a:spcBef>
                <a:spcPts val="70"/>
              </a:spcBef>
            </a:pPr>
            <a:r>
              <a:rPr sz="650" i="1" spc="-5" dirty="0">
                <a:latin typeface="Carlito"/>
                <a:cs typeface="Carlito"/>
              </a:rPr>
              <a:t>f </a:t>
            </a:r>
            <a:r>
              <a:rPr sz="650" spc="-5" dirty="0">
                <a:latin typeface="Carlito"/>
                <a:cs typeface="Carlito"/>
              </a:rPr>
              <a:t>: </a:t>
            </a:r>
            <a:r>
              <a:rPr sz="650" i="1" spc="-5" dirty="0">
                <a:latin typeface="Carlito"/>
                <a:cs typeface="Carlito"/>
              </a:rPr>
              <a:t>P</a:t>
            </a:r>
            <a:r>
              <a:rPr sz="650" spc="-5" dirty="0">
                <a:latin typeface="Carlito"/>
                <a:cs typeface="Carlito"/>
              </a:rPr>
              <a:t>* </a:t>
            </a:r>
            <a:r>
              <a:rPr sz="650" spc="-10" dirty="0">
                <a:latin typeface="Carlito"/>
                <a:cs typeface="Carlito"/>
              </a:rPr>
              <a:t>--&gt;</a:t>
            </a:r>
            <a:r>
              <a:rPr sz="650" spc="10" dirty="0">
                <a:latin typeface="Carlito"/>
                <a:cs typeface="Carlito"/>
              </a:rPr>
              <a:t> </a:t>
            </a:r>
            <a:r>
              <a:rPr sz="650" i="1" spc="-5" dirty="0">
                <a:latin typeface="Carlito"/>
                <a:cs typeface="Carlito"/>
              </a:rPr>
              <a:t>A</a:t>
            </a:r>
            <a:endParaRPr sz="650">
              <a:latin typeface="Carlito"/>
              <a:cs typeface="Carlito"/>
            </a:endParaRPr>
          </a:p>
          <a:p>
            <a:pPr marL="64135" marR="224154" indent="-52069">
              <a:lnSpc>
                <a:spcPts val="620"/>
              </a:lnSpc>
              <a:spcBef>
                <a:spcPts val="21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i="1" spc="-5" dirty="0">
                <a:latin typeface="Carlito"/>
                <a:cs typeface="Carlito"/>
              </a:rPr>
              <a:t>agent function </a:t>
            </a:r>
            <a:r>
              <a:rPr sz="650" spc="-10" dirty="0">
                <a:latin typeface="Carlito"/>
                <a:cs typeface="Carlito"/>
              </a:rPr>
              <a:t>will internally </a:t>
            </a:r>
            <a:r>
              <a:rPr sz="650" spc="-5" dirty="0">
                <a:latin typeface="Carlito"/>
                <a:cs typeface="Carlito"/>
              </a:rPr>
              <a:t>be </a:t>
            </a:r>
            <a:r>
              <a:rPr sz="650" spc="-10" dirty="0">
                <a:latin typeface="Carlito"/>
                <a:cs typeface="Carlito"/>
              </a:rPr>
              <a:t>represented </a:t>
            </a:r>
            <a:r>
              <a:rPr sz="650" spc="-5" dirty="0">
                <a:latin typeface="Carlito"/>
                <a:cs typeface="Carlito"/>
              </a:rPr>
              <a:t>by the </a:t>
            </a:r>
            <a:r>
              <a:rPr sz="650" i="1" spc="-5" dirty="0">
                <a:latin typeface="Carlito"/>
                <a:cs typeface="Carlito"/>
              </a:rPr>
              <a:t>agent  program.</a:t>
            </a:r>
            <a:endParaRPr sz="650">
              <a:latin typeface="Carlito"/>
              <a:cs typeface="Carlito"/>
            </a:endParaRPr>
          </a:p>
          <a:p>
            <a:pPr marL="64135" marR="70485" indent="-52069">
              <a:lnSpc>
                <a:spcPct val="80000"/>
              </a:lnSpc>
              <a:spcBef>
                <a:spcPts val="22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The agent </a:t>
            </a:r>
            <a:r>
              <a:rPr sz="650" spc="-10" dirty="0">
                <a:latin typeface="Carlito"/>
                <a:cs typeface="Carlito"/>
              </a:rPr>
              <a:t>program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5" dirty="0">
                <a:latin typeface="Carlito"/>
                <a:cs typeface="Carlito"/>
              </a:rPr>
              <a:t>concrete </a:t>
            </a:r>
            <a:r>
              <a:rPr sz="650" spc="-10" dirty="0">
                <a:latin typeface="Carlito"/>
                <a:cs typeface="Carlito"/>
              </a:rPr>
              <a:t>implementation of </a:t>
            </a:r>
            <a:r>
              <a:rPr sz="650" spc="-5" dirty="0">
                <a:latin typeface="Carlito"/>
                <a:cs typeface="Carlito"/>
              </a:rPr>
              <a:t>agent </a:t>
            </a:r>
            <a:r>
              <a:rPr sz="650" spc="-10" dirty="0">
                <a:latin typeface="Carlito"/>
                <a:cs typeface="Carlito"/>
              </a:rPr>
              <a:t>function </a:t>
            </a:r>
            <a:r>
              <a:rPr sz="650" spc="-5" dirty="0">
                <a:latin typeface="Carlito"/>
                <a:cs typeface="Carlito"/>
              </a:rPr>
              <a:t>it  </a:t>
            </a:r>
            <a:r>
              <a:rPr sz="650" spc="-10" dirty="0">
                <a:latin typeface="Carlito"/>
                <a:cs typeface="Carlito"/>
              </a:rPr>
              <a:t>runs on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physical </a:t>
            </a:r>
            <a:r>
              <a:rPr sz="650" i="1" spc="-5" dirty="0">
                <a:latin typeface="Carlito"/>
                <a:cs typeface="Carlito"/>
              </a:rPr>
              <a:t>architecture </a:t>
            </a:r>
            <a:r>
              <a:rPr sz="650" spc="-5" dirty="0">
                <a:latin typeface="Carlito"/>
                <a:cs typeface="Carlito"/>
              </a:rPr>
              <a:t>to </a:t>
            </a:r>
            <a:r>
              <a:rPr sz="650" spc="-10" dirty="0">
                <a:latin typeface="Carlito"/>
                <a:cs typeface="Carlito"/>
              </a:rPr>
              <a:t>produce</a:t>
            </a:r>
            <a:r>
              <a:rPr sz="650" spc="10" dirty="0">
                <a:latin typeface="Carlito"/>
                <a:cs typeface="Carlito"/>
              </a:rPr>
              <a:t> </a:t>
            </a:r>
            <a:r>
              <a:rPr sz="650" i="1" spc="-10" dirty="0">
                <a:latin typeface="Carlito"/>
                <a:cs typeface="Carlito"/>
              </a:rPr>
              <a:t>f</a:t>
            </a:r>
            <a:r>
              <a:rPr sz="650" spc="-10" dirty="0">
                <a:latin typeface="Carlito"/>
                <a:cs typeface="Carlito"/>
              </a:rPr>
              <a:t>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6797" y="1473200"/>
            <a:ext cx="4445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6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108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0810"/>
            <a:ext cx="5721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60" dirty="0">
                <a:latin typeface="Trebuchet MS"/>
                <a:cs typeface="Trebuchet MS"/>
              </a:rPr>
              <a:t>R</a:t>
            </a:r>
            <a:r>
              <a:rPr sz="1000" b="0" spc="-55" dirty="0">
                <a:latin typeface="Trebuchet MS"/>
                <a:cs typeface="Trebuchet MS"/>
              </a:rPr>
              <a:t>a</a:t>
            </a:r>
            <a:r>
              <a:rPr sz="1000" b="0" spc="-70" dirty="0">
                <a:latin typeface="Trebuchet MS"/>
                <a:cs typeface="Trebuchet MS"/>
              </a:rPr>
              <a:t>t</a:t>
            </a:r>
            <a:r>
              <a:rPr sz="1000" b="0" spc="-75" dirty="0">
                <a:latin typeface="Trebuchet MS"/>
                <a:cs typeface="Trebuchet MS"/>
              </a:rPr>
              <a:t>i</a:t>
            </a:r>
            <a:r>
              <a:rPr sz="1000" b="0" spc="-25" dirty="0">
                <a:latin typeface="Trebuchet MS"/>
                <a:cs typeface="Trebuchet MS"/>
              </a:rPr>
              <a:t>o</a:t>
            </a:r>
            <a:r>
              <a:rPr sz="1000" b="0" spc="-15" dirty="0">
                <a:latin typeface="Trebuchet MS"/>
                <a:cs typeface="Trebuchet MS"/>
              </a:rPr>
              <a:t>n</a:t>
            </a:r>
            <a:r>
              <a:rPr sz="1000" b="0" spc="-55" dirty="0">
                <a:latin typeface="Trebuchet MS"/>
                <a:cs typeface="Trebuchet MS"/>
              </a:rPr>
              <a:t>a</a:t>
            </a:r>
            <a:r>
              <a:rPr sz="1000" b="0" spc="-85" dirty="0">
                <a:latin typeface="Trebuchet MS"/>
                <a:cs typeface="Trebuchet MS"/>
              </a:rPr>
              <a:t>l</a:t>
            </a:r>
            <a:r>
              <a:rPr sz="1000" b="0" spc="-75" dirty="0">
                <a:latin typeface="Trebuchet MS"/>
                <a:cs typeface="Trebuchet MS"/>
              </a:rPr>
              <a:t>i</a:t>
            </a:r>
            <a:r>
              <a:rPr sz="1000" b="0" spc="-70" dirty="0">
                <a:latin typeface="Trebuchet MS"/>
                <a:cs typeface="Trebuchet MS"/>
              </a:rPr>
              <a:t>t</a:t>
            </a:r>
            <a:r>
              <a:rPr sz="1000" b="0" spc="-50" dirty="0">
                <a:latin typeface="Trebuchet MS"/>
                <a:cs typeface="Trebuchet MS"/>
              </a:rPr>
              <a:t>y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386918"/>
            <a:ext cx="2350135" cy="8483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spc="-5" dirty="0">
                <a:latin typeface="Carlito"/>
                <a:cs typeface="Carlito"/>
              </a:rPr>
              <a:t>Rational behavior</a:t>
            </a:r>
            <a:r>
              <a:rPr sz="650" spc="-5" dirty="0">
                <a:latin typeface="Carlito"/>
                <a:cs typeface="Carlito"/>
              </a:rPr>
              <a:t>: </a:t>
            </a:r>
            <a:r>
              <a:rPr sz="650" spc="-10" dirty="0">
                <a:latin typeface="Carlito"/>
                <a:cs typeface="Carlito"/>
              </a:rPr>
              <a:t>doing </a:t>
            </a:r>
            <a:r>
              <a:rPr sz="650" spc="-5" dirty="0">
                <a:latin typeface="Carlito"/>
                <a:cs typeface="Carlito"/>
              </a:rPr>
              <a:t>the right</a:t>
            </a:r>
            <a:r>
              <a:rPr sz="650" spc="-3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thing.</a:t>
            </a:r>
            <a:endParaRPr sz="650">
              <a:latin typeface="Carlito"/>
              <a:cs typeface="Carlito"/>
            </a:endParaRPr>
          </a:p>
          <a:p>
            <a:pPr marL="64135" marR="418465" indent="-52069">
              <a:lnSpc>
                <a:spcPts val="700"/>
              </a:lnSpc>
              <a:spcBef>
                <a:spcPts val="225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spc="-10" dirty="0">
                <a:latin typeface="Carlito"/>
                <a:cs typeface="Carlito"/>
              </a:rPr>
              <a:t>The </a:t>
            </a:r>
            <a:r>
              <a:rPr sz="650" b="1" spc="-5" dirty="0">
                <a:latin typeface="Carlito"/>
                <a:cs typeface="Carlito"/>
              </a:rPr>
              <a:t>right thing</a:t>
            </a:r>
            <a:r>
              <a:rPr sz="650" spc="-5" dirty="0">
                <a:latin typeface="Carlito"/>
                <a:cs typeface="Carlito"/>
              </a:rPr>
              <a:t>: that </a:t>
            </a:r>
            <a:r>
              <a:rPr sz="650" spc="-10" dirty="0">
                <a:latin typeface="Carlito"/>
                <a:cs typeface="Carlito"/>
              </a:rPr>
              <a:t>which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0" dirty="0">
                <a:latin typeface="Carlito"/>
                <a:cs typeface="Carlito"/>
              </a:rPr>
              <a:t>expected </a:t>
            </a:r>
            <a:r>
              <a:rPr sz="650" spc="-5" dirty="0">
                <a:latin typeface="Carlito"/>
                <a:cs typeface="Carlito"/>
              </a:rPr>
              <a:t>to maximize goal  </a:t>
            </a:r>
            <a:r>
              <a:rPr sz="650" spc="-10" dirty="0">
                <a:latin typeface="Carlito"/>
                <a:cs typeface="Carlito"/>
              </a:rPr>
              <a:t>achievement, </a:t>
            </a:r>
            <a:r>
              <a:rPr sz="650" spc="-5" dirty="0">
                <a:latin typeface="Carlito"/>
                <a:cs typeface="Carlito"/>
              </a:rPr>
              <a:t>given the available</a:t>
            </a:r>
            <a:r>
              <a:rPr sz="650" spc="-3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information.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spc="-5" dirty="0">
                <a:latin typeface="Carlito"/>
                <a:cs typeface="Carlito"/>
              </a:rPr>
              <a:t>Rational Agent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0" dirty="0">
                <a:latin typeface="Carlito"/>
                <a:cs typeface="Carlito"/>
              </a:rPr>
              <a:t>one </a:t>
            </a:r>
            <a:r>
              <a:rPr sz="650" spc="-5" dirty="0">
                <a:latin typeface="Carlito"/>
                <a:cs typeface="Carlito"/>
              </a:rPr>
              <a:t>that acts </a:t>
            </a:r>
            <a:r>
              <a:rPr sz="650" dirty="0">
                <a:latin typeface="Carlito"/>
                <a:cs typeface="Carlito"/>
              </a:rPr>
              <a:t>so </a:t>
            </a:r>
            <a:r>
              <a:rPr sz="650" spc="-5" dirty="0">
                <a:latin typeface="Carlito"/>
                <a:cs typeface="Carlito"/>
              </a:rPr>
              <a:t>as to </a:t>
            </a:r>
            <a:r>
              <a:rPr sz="650" spc="-10" dirty="0">
                <a:latin typeface="Carlito"/>
                <a:cs typeface="Carlito"/>
              </a:rPr>
              <a:t>achieve </a:t>
            </a:r>
            <a:r>
              <a:rPr sz="650" spc="-5" dirty="0">
                <a:latin typeface="Carlito"/>
                <a:cs typeface="Carlito"/>
              </a:rPr>
              <a:t>the best </a:t>
            </a:r>
            <a:r>
              <a:rPr sz="650" spc="-10" dirty="0">
                <a:latin typeface="Carlito"/>
                <a:cs typeface="Carlito"/>
              </a:rPr>
              <a:t>outcome </a:t>
            </a:r>
            <a:r>
              <a:rPr sz="650" spc="-25" dirty="0">
                <a:latin typeface="Carlito"/>
                <a:cs typeface="Carlito"/>
              </a:rPr>
              <a:t>or,  </a:t>
            </a:r>
            <a:r>
              <a:rPr sz="650" spc="-10" dirty="0">
                <a:latin typeface="Carlito"/>
                <a:cs typeface="Carlito"/>
              </a:rPr>
              <a:t>when there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5" dirty="0">
                <a:latin typeface="Carlito"/>
                <a:cs typeface="Carlito"/>
              </a:rPr>
              <a:t>uncertainty, </a:t>
            </a:r>
            <a:r>
              <a:rPr sz="650" spc="-5" dirty="0">
                <a:latin typeface="Carlito"/>
                <a:cs typeface="Carlito"/>
              </a:rPr>
              <a:t>the best </a:t>
            </a:r>
            <a:r>
              <a:rPr sz="650" spc="-10" dirty="0">
                <a:latin typeface="Carlito"/>
                <a:cs typeface="Carlito"/>
              </a:rPr>
              <a:t>expected</a:t>
            </a:r>
            <a:r>
              <a:rPr sz="650" spc="6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outcome.</a:t>
            </a:r>
            <a:endParaRPr sz="650">
              <a:latin typeface="Carlito"/>
              <a:cs typeface="Carlito"/>
            </a:endParaRPr>
          </a:p>
          <a:p>
            <a:pPr marL="64135" marR="64769" indent="-52069">
              <a:lnSpc>
                <a:spcPts val="7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0" dirty="0">
                <a:latin typeface="Carlito"/>
                <a:cs typeface="Carlito"/>
              </a:rPr>
              <a:t>rational </a:t>
            </a:r>
            <a:r>
              <a:rPr sz="650" spc="-5" dirty="0">
                <a:latin typeface="Carlito"/>
                <a:cs typeface="Carlito"/>
              </a:rPr>
              <a:t>agent </a:t>
            </a:r>
            <a:r>
              <a:rPr sz="650" spc="-10" dirty="0">
                <a:latin typeface="Carlito"/>
                <a:cs typeface="Carlito"/>
              </a:rPr>
              <a:t>chooses whichever action </a:t>
            </a:r>
            <a:r>
              <a:rPr sz="650" spc="-5" dirty="0">
                <a:latin typeface="Carlito"/>
                <a:cs typeface="Carlito"/>
              </a:rPr>
              <a:t>maximizes the </a:t>
            </a:r>
            <a:r>
              <a:rPr sz="650" spc="-10" dirty="0">
                <a:latin typeface="Carlito"/>
                <a:cs typeface="Carlito"/>
              </a:rPr>
              <a:t>expected  </a:t>
            </a:r>
            <a:r>
              <a:rPr sz="650" spc="-5" dirty="0">
                <a:latin typeface="Carlito"/>
                <a:cs typeface="Carlito"/>
              </a:rPr>
              <a:t>value of the </a:t>
            </a:r>
            <a:r>
              <a:rPr sz="650" spc="-10" dirty="0">
                <a:latin typeface="Carlito"/>
                <a:cs typeface="Carlito"/>
              </a:rPr>
              <a:t>performance </a:t>
            </a:r>
            <a:r>
              <a:rPr sz="650" spc="-5" dirty="0">
                <a:latin typeface="Carlito"/>
                <a:cs typeface="Carlito"/>
              </a:rPr>
              <a:t>measure given the </a:t>
            </a:r>
            <a:r>
              <a:rPr sz="650" spc="-15" dirty="0">
                <a:latin typeface="Carlito"/>
                <a:cs typeface="Carlito"/>
              </a:rPr>
              <a:t>percept </a:t>
            </a:r>
            <a:r>
              <a:rPr sz="650" spc="-10" dirty="0">
                <a:latin typeface="Carlito"/>
                <a:cs typeface="Carlito"/>
              </a:rPr>
              <a:t>sequence </a:t>
            </a:r>
            <a:r>
              <a:rPr sz="650" spc="-5" dirty="0">
                <a:latin typeface="Carlito"/>
                <a:cs typeface="Carlito"/>
              </a:rPr>
              <a:t>to  date and </a:t>
            </a:r>
            <a:r>
              <a:rPr sz="650" spc="-10" dirty="0">
                <a:latin typeface="Carlito"/>
                <a:cs typeface="Carlito"/>
              </a:rPr>
              <a:t>prior environment</a:t>
            </a:r>
            <a:r>
              <a:rPr sz="650" dirty="0">
                <a:latin typeface="Carlito"/>
                <a:cs typeface="Carlito"/>
              </a:rPr>
              <a:t> </a:t>
            </a:r>
            <a:r>
              <a:rPr sz="650" spc="-15" dirty="0">
                <a:latin typeface="Carlito"/>
                <a:cs typeface="Carlito"/>
              </a:rPr>
              <a:t>knowledge.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5273" y="1471422"/>
            <a:ext cx="4445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7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54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0810"/>
            <a:ext cx="5721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60" dirty="0">
                <a:latin typeface="Trebuchet MS"/>
                <a:cs typeface="Trebuchet MS"/>
              </a:rPr>
              <a:t>R</a:t>
            </a:r>
            <a:r>
              <a:rPr sz="1000" b="0" spc="-55" dirty="0">
                <a:latin typeface="Trebuchet MS"/>
                <a:cs typeface="Trebuchet MS"/>
              </a:rPr>
              <a:t>a</a:t>
            </a:r>
            <a:r>
              <a:rPr sz="1000" b="0" spc="-70" dirty="0">
                <a:latin typeface="Trebuchet MS"/>
                <a:cs typeface="Trebuchet MS"/>
              </a:rPr>
              <a:t>t</a:t>
            </a:r>
            <a:r>
              <a:rPr sz="1000" b="0" spc="-75" dirty="0">
                <a:latin typeface="Trebuchet MS"/>
                <a:cs typeface="Trebuchet MS"/>
              </a:rPr>
              <a:t>i</a:t>
            </a:r>
            <a:r>
              <a:rPr sz="1000" b="0" spc="-25" dirty="0">
                <a:latin typeface="Trebuchet MS"/>
                <a:cs typeface="Trebuchet MS"/>
              </a:rPr>
              <a:t>o</a:t>
            </a:r>
            <a:r>
              <a:rPr sz="1000" b="0" spc="-15" dirty="0">
                <a:latin typeface="Trebuchet MS"/>
                <a:cs typeface="Trebuchet MS"/>
              </a:rPr>
              <a:t>n</a:t>
            </a:r>
            <a:r>
              <a:rPr sz="1000" b="0" spc="-55" dirty="0">
                <a:latin typeface="Trebuchet MS"/>
                <a:cs typeface="Trebuchet MS"/>
              </a:rPr>
              <a:t>a</a:t>
            </a:r>
            <a:r>
              <a:rPr sz="1000" b="0" spc="-85" dirty="0">
                <a:latin typeface="Trebuchet MS"/>
                <a:cs typeface="Trebuchet MS"/>
              </a:rPr>
              <a:t>l</a:t>
            </a:r>
            <a:r>
              <a:rPr sz="1000" b="0" spc="-75" dirty="0">
                <a:latin typeface="Trebuchet MS"/>
                <a:cs typeface="Trebuchet MS"/>
              </a:rPr>
              <a:t>i</a:t>
            </a:r>
            <a:r>
              <a:rPr sz="1000" b="0" spc="-70" dirty="0">
                <a:latin typeface="Trebuchet MS"/>
                <a:cs typeface="Trebuchet MS"/>
              </a:rPr>
              <a:t>t</a:t>
            </a:r>
            <a:r>
              <a:rPr sz="1000" b="0" spc="-50" dirty="0">
                <a:latin typeface="Trebuchet MS"/>
                <a:cs typeface="Trebuchet MS"/>
              </a:rPr>
              <a:t>y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403987"/>
            <a:ext cx="2396490" cy="944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3810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i="1" spc="-5" dirty="0">
                <a:latin typeface="Carlito"/>
                <a:cs typeface="Carlito"/>
              </a:rPr>
              <a:t>It is better to </a:t>
            </a:r>
            <a:r>
              <a:rPr sz="650" i="1" dirty="0">
                <a:latin typeface="Carlito"/>
                <a:cs typeface="Carlito"/>
              </a:rPr>
              <a:t>design </a:t>
            </a:r>
            <a:r>
              <a:rPr sz="650" i="1" spc="-10" dirty="0">
                <a:latin typeface="Carlito"/>
                <a:cs typeface="Carlito"/>
              </a:rPr>
              <a:t>Performance </a:t>
            </a:r>
            <a:r>
              <a:rPr sz="650" i="1" spc="-5" dirty="0">
                <a:latin typeface="Carlito"/>
                <a:cs typeface="Carlito"/>
              </a:rPr>
              <a:t>measure according to what is  wanted in the environment instead of how the agents should</a:t>
            </a:r>
            <a:r>
              <a:rPr sz="650" i="1" spc="-95" dirty="0">
                <a:latin typeface="Carlito"/>
                <a:cs typeface="Carlito"/>
              </a:rPr>
              <a:t> </a:t>
            </a:r>
            <a:r>
              <a:rPr sz="650" i="1" spc="-5" dirty="0">
                <a:latin typeface="Carlito"/>
                <a:cs typeface="Carlito"/>
              </a:rPr>
              <a:t>behave.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It is </a:t>
            </a:r>
            <a:r>
              <a:rPr sz="650" spc="-10" dirty="0">
                <a:latin typeface="Carlito"/>
                <a:cs typeface="Carlito"/>
              </a:rPr>
              <a:t>not </a:t>
            </a:r>
            <a:r>
              <a:rPr sz="650" spc="-5" dirty="0">
                <a:latin typeface="Carlito"/>
                <a:cs typeface="Carlito"/>
              </a:rPr>
              <a:t>easy </a:t>
            </a:r>
            <a:r>
              <a:rPr sz="650" dirty="0">
                <a:latin typeface="Carlito"/>
                <a:cs typeface="Carlito"/>
              </a:rPr>
              <a:t>task </a:t>
            </a:r>
            <a:r>
              <a:rPr sz="650" spc="-5" dirty="0">
                <a:latin typeface="Carlito"/>
                <a:cs typeface="Carlito"/>
              </a:rPr>
              <a:t>to </a:t>
            </a:r>
            <a:r>
              <a:rPr sz="650" spc="-10" dirty="0">
                <a:latin typeface="Carlito"/>
                <a:cs typeface="Carlito"/>
              </a:rPr>
              <a:t>choose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5" dirty="0">
                <a:latin typeface="Carlito"/>
                <a:cs typeface="Carlito"/>
              </a:rPr>
              <a:t>performance  </a:t>
            </a:r>
            <a:r>
              <a:rPr sz="650" spc="-5" dirty="0">
                <a:latin typeface="Carlito"/>
                <a:cs typeface="Carlito"/>
              </a:rPr>
              <a:t>measure </a:t>
            </a:r>
            <a:r>
              <a:rPr sz="650" spc="-10" dirty="0">
                <a:latin typeface="Carlito"/>
                <a:cs typeface="Carlito"/>
              </a:rPr>
              <a:t>of </a:t>
            </a:r>
            <a:r>
              <a:rPr sz="650" spc="-5" dirty="0">
                <a:latin typeface="Carlito"/>
                <a:cs typeface="Carlito"/>
              </a:rPr>
              <a:t>an</a:t>
            </a:r>
            <a:r>
              <a:rPr sz="650" spc="-8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agent.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For</a:t>
            </a:r>
            <a:r>
              <a:rPr sz="650" spc="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example</a:t>
            </a:r>
            <a:endParaRPr sz="650">
              <a:latin typeface="Carlito"/>
              <a:cs typeface="Carlito"/>
            </a:endParaRPr>
          </a:p>
          <a:p>
            <a:pPr marL="170815" marR="5080" lvl="1" indent="-52069">
              <a:lnSpc>
                <a:spcPts val="580"/>
              </a:lnSpc>
              <a:spcBef>
                <a:spcPts val="150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if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performance measure for automated vacuum cleaner is </a:t>
            </a:r>
            <a:r>
              <a:rPr sz="550" dirty="0">
                <a:latin typeface="Carlito"/>
                <a:cs typeface="Carlito"/>
              </a:rPr>
              <a:t>“The </a:t>
            </a:r>
            <a:r>
              <a:rPr sz="550" spc="-5" dirty="0">
                <a:latin typeface="Carlito"/>
                <a:cs typeface="Carlito"/>
              </a:rPr>
              <a:t>amount of  dirt cleaned within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5" dirty="0">
                <a:latin typeface="Carlito"/>
                <a:cs typeface="Carlito"/>
              </a:rPr>
              <a:t>certain</a:t>
            </a:r>
            <a:r>
              <a:rPr sz="550" spc="-70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time”</a:t>
            </a:r>
            <a:endParaRPr sz="550">
              <a:latin typeface="Carlito"/>
              <a:cs typeface="Carlito"/>
            </a:endParaRPr>
          </a:p>
          <a:p>
            <a:pPr marL="170815" marR="24130" lvl="1" indent="-52069">
              <a:lnSpc>
                <a:spcPts val="600"/>
              </a:lnSpc>
              <a:spcBef>
                <a:spcPts val="120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10" dirty="0">
                <a:latin typeface="Carlito"/>
                <a:cs typeface="Carlito"/>
              </a:rPr>
              <a:t>Then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5" dirty="0">
                <a:latin typeface="Carlito"/>
                <a:cs typeface="Carlito"/>
              </a:rPr>
              <a:t>rational agent </a:t>
            </a:r>
            <a:r>
              <a:rPr sz="550" dirty="0">
                <a:latin typeface="Carlito"/>
                <a:cs typeface="Carlito"/>
              </a:rPr>
              <a:t>can </a:t>
            </a:r>
            <a:r>
              <a:rPr sz="550" spc="-10" dirty="0">
                <a:latin typeface="Carlito"/>
                <a:cs typeface="Carlito"/>
              </a:rPr>
              <a:t>maximize </a:t>
            </a:r>
            <a:r>
              <a:rPr sz="550" spc="-5" dirty="0">
                <a:latin typeface="Carlito"/>
                <a:cs typeface="Carlito"/>
              </a:rPr>
              <a:t>this performance by cleaning up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dirt </a:t>
            </a:r>
            <a:r>
              <a:rPr sz="550" dirty="0">
                <a:latin typeface="Carlito"/>
                <a:cs typeface="Carlito"/>
              </a:rPr>
              <a:t>,  </a:t>
            </a:r>
            <a:r>
              <a:rPr sz="550" spc="-5" dirty="0">
                <a:latin typeface="Carlito"/>
                <a:cs typeface="Carlito"/>
              </a:rPr>
              <a:t>then dumping it all on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15" dirty="0">
                <a:latin typeface="Carlito"/>
                <a:cs typeface="Carlito"/>
              </a:rPr>
              <a:t>floor, </a:t>
            </a:r>
            <a:r>
              <a:rPr sz="550" spc="-5" dirty="0">
                <a:latin typeface="Carlito"/>
                <a:cs typeface="Carlito"/>
              </a:rPr>
              <a:t>then cleaning it up again </a:t>
            </a:r>
            <a:r>
              <a:rPr sz="550" dirty="0">
                <a:latin typeface="Carlito"/>
                <a:cs typeface="Carlito"/>
              </a:rPr>
              <a:t>, </a:t>
            </a:r>
            <a:r>
              <a:rPr sz="550" spc="-5" dirty="0">
                <a:latin typeface="Carlito"/>
                <a:cs typeface="Carlito"/>
              </a:rPr>
              <a:t>and so on.</a:t>
            </a:r>
            <a:endParaRPr sz="550">
              <a:latin typeface="Carlito"/>
              <a:cs typeface="Carlito"/>
            </a:endParaRPr>
          </a:p>
          <a:p>
            <a:pPr marL="170815" marR="52069" lvl="1" indent="-52069">
              <a:lnSpc>
                <a:spcPts val="580"/>
              </a:lnSpc>
              <a:spcBef>
                <a:spcPts val="135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10" dirty="0">
                <a:latin typeface="Carlito"/>
                <a:cs typeface="Carlito"/>
              </a:rPr>
              <a:t>Therefore </a:t>
            </a:r>
            <a:r>
              <a:rPr sz="550" spc="-5" dirty="0">
                <a:latin typeface="Carlito"/>
                <a:cs typeface="Carlito"/>
              </a:rPr>
              <a:t>“How clean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floor is” is better choice for performance measure  of vacuum</a:t>
            </a:r>
            <a:r>
              <a:rPr sz="550" spc="5" dirty="0">
                <a:latin typeface="Carlito"/>
                <a:cs typeface="Carlito"/>
              </a:rPr>
              <a:t> </a:t>
            </a:r>
            <a:r>
              <a:rPr sz="550" spc="-15" dirty="0">
                <a:latin typeface="Carlito"/>
                <a:cs typeface="Carlito"/>
              </a:rPr>
              <a:t>cleaner.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6797" y="1471422"/>
            <a:ext cx="4445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54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1825"/>
            <a:ext cx="102743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0" spc="-50" dirty="0">
                <a:latin typeface="Trebuchet MS"/>
                <a:cs typeface="Trebuchet MS"/>
              </a:rPr>
              <a:t>Structure </a:t>
            </a:r>
            <a:r>
              <a:rPr sz="1000" b="0" spc="-45" dirty="0">
                <a:latin typeface="Trebuchet MS"/>
                <a:cs typeface="Trebuchet MS"/>
              </a:rPr>
              <a:t>of</a:t>
            </a:r>
            <a:r>
              <a:rPr sz="1000" b="0" spc="-125" dirty="0">
                <a:latin typeface="Trebuchet MS"/>
                <a:cs typeface="Trebuchet MS"/>
              </a:rPr>
              <a:t> </a:t>
            </a:r>
            <a:r>
              <a:rPr sz="1000" b="0" spc="-35" dirty="0">
                <a:latin typeface="Trebuchet MS"/>
                <a:cs typeface="Trebuchet MS"/>
              </a:rPr>
              <a:t>Agents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404875"/>
            <a:ext cx="2391410" cy="6546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36068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dirty="0">
                <a:latin typeface="Carlito"/>
                <a:cs typeface="Carlito"/>
              </a:rPr>
              <a:t>An </a:t>
            </a:r>
            <a:r>
              <a:rPr sz="650" spc="-10" dirty="0">
                <a:latin typeface="Carlito"/>
                <a:cs typeface="Carlito"/>
              </a:rPr>
              <a:t>intelligent </a:t>
            </a:r>
            <a:r>
              <a:rPr sz="650" spc="-5" dirty="0">
                <a:latin typeface="Carlito"/>
                <a:cs typeface="Carlito"/>
              </a:rPr>
              <a:t>agent is a </a:t>
            </a:r>
            <a:r>
              <a:rPr sz="650" spc="-10" dirty="0">
                <a:latin typeface="Carlito"/>
                <a:cs typeface="Carlito"/>
              </a:rPr>
              <a:t>combination </a:t>
            </a:r>
            <a:r>
              <a:rPr sz="650" spc="-5" dirty="0">
                <a:latin typeface="Carlito"/>
                <a:cs typeface="Carlito"/>
              </a:rPr>
              <a:t>of Agent </a:t>
            </a:r>
            <a:r>
              <a:rPr sz="650" spc="-10" dirty="0">
                <a:latin typeface="Carlito"/>
                <a:cs typeface="Carlito"/>
              </a:rPr>
              <a:t>Program </a:t>
            </a:r>
            <a:r>
              <a:rPr sz="650" spc="-5" dirty="0">
                <a:latin typeface="Carlito"/>
                <a:cs typeface="Carlito"/>
              </a:rPr>
              <a:t>and  </a:t>
            </a:r>
            <a:r>
              <a:rPr sz="650" spc="-10" dirty="0">
                <a:latin typeface="Carlito"/>
                <a:cs typeface="Carlito"/>
              </a:rPr>
              <a:t>Architecture.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Intelligent </a:t>
            </a:r>
            <a:r>
              <a:rPr sz="650" spc="-5" dirty="0">
                <a:latin typeface="Carlito"/>
                <a:cs typeface="Carlito"/>
              </a:rPr>
              <a:t>Agent = Agent </a:t>
            </a:r>
            <a:r>
              <a:rPr sz="650" spc="-10" dirty="0">
                <a:latin typeface="Carlito"/>
                <a:cs typeface="Carlito"/>
              </a:rPr>
              <a:t>Program </a:t>
            </a:r>
            <a:r>
              <a:rPr sz="650" spc="-5" dirty="0">
                <a:latin typeface="Carlito"/>
                <a:cs typeface="Carlito"/>
              </a:rPr>
              <a:t>+</a:t>
            </a:r>
            <a:r>
              <a:rPr sz="650" spc="-3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Architecture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4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Agent </a:t>
            </a:r>
            <a:r>
              <a:rPr sz="650" spc="-10" dirty="0">
                <a:latin typeface="Carlito"/>
                <a:cs typeface="Carlito"/>
              </a:rPr>
              <a:t>Program </a:t>
            </a:r>
            <a:r>
              <a:rPr sz="650" spc="-5" dirty="0">
                <a:latin typeface="Carlito"/>
                <a:cs typeface="Carlito"/>
              </a:rPr>
              <a:t>is a </a:t>
            </a:r>
            <a:r>
              <a:rPr sz="650" spc="-10" dirty="0">
                <a:latin typeface="Carlito"/>
                <a:cs typeface="Carlito"/>
              </a:rPr>
              <a:t>function </a:t>
            </a:r>
            <a:r>
              <a:rPr sz="650" spc="-5" dirty="0">
                <a:latin typeface="Carlito"/>
                <a:cs typeface="Carlito"/>
              </a:rPr>
              <a:t>that </a:t>
            </a:r>
            <a:r>
              <a:rPr sz="650" spc="-10" dirty="0">
                <a:latin typeface="Carlito"/>
                <a:cs typeface="Carlito"/>
              </a:rPr>
              <a:t>implements </a:t>
            </a:r>
            <a:r>
              <a:rPr sz="650" spc="-5" dirty="0">
                <a:latin typeface="Carlito"/>
                <a:cs typeface="Carlito"/>
              </a:rPr>
              <a:t>the agent mapping </a:t>
            </a:r>
            <a:r>
              <a:rPr sz="650" spc="-10" dirty="0">
                <a:latin typeface="Carlito"/>
                <a:cs typeface="Carlito"/>
              </a:rPr>
              <a:t>from  </a:t>
            </a:r>
            <a:r>
              <a:rPr sz="650" spc="-15" dirty="0">
                <a:latin typeface="Carlito"/>
                <a:cs typeface="Carlito"/>
              </a:rPr>
              <a:t>percepts </a:t>
            </a:r>
            <a:r>
              <a:rPr sz="650" spc="-5" dirty="0">
                <a:latin typeface="Carlito"/>
                <a:cs typeface="Carlito"/>
              </a:rPr>
              <a:t>to</a:t>
            </a:r>
            <a:r>
              <a:rPr sz="650" spc="2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actions.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Architecture </a:t>
            </a:r>
            <a:r>
              <a:rPr sz="650" spc="-5" dirty="0">
                <a:latin typeface="Carlito"/>
                <a:cs typeface="Carlito"/>
              </a:rPr>
              <a:t>is a computing </a:t>
            </a:r>
            <a:r>
              <a:rPr sz="650" spc="-10" dirty="0">
                <a:latin typeface="Carlito"/>
                <a:cs typeface="Carlito"/>
              </a:rPr>
              <a:t>device </a:t>
            </a:r>
            <a:r>
              <a:rPr sz="650" spc="-5" dirty="0">
                <a:latin typeface="Carlito"/>
                <a:cs typeface="Carlito"/>
              </a:rPr>
              <a:t>used to </a:t>
            </a:r>
            <a:r>
              <a:rPr sz="650" spc="-10" dirty="0">
                <a:latin typeface="Carlito"/>
                <a:cs typeface="Carlito"/>
              </a:rPr>
              <a:t>run </a:t>
            </a:r>
            <a:r>
              <a:rPr sz="650" spc="-5" dirty="0">
                <a:latin typeface="Carlito"/>
                <a:cs typeface="Carlito"/>
              </a:rPr>
              <a:t>the agent</a:t>
            </a:r>
            <a:r>
              <a:rPr sz="650" spc="4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program.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5273" y="1472311"/>
            <a:ext cx="4445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9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1142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2148</Words>
  <Application>Microsoft Office PowerPoint</Application>
  <PresentationFormat>Custom</PresentationFormat>
  <Paragraphs>275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Carlito</vt:lpstr>
      <vt:lpstr>Times New Roman</vt:lpstr>
      <vt:lpstr>Trebuchet MS</vt:lpstr>
      <vt:lpstr>Office Theme</vt:lpstr>
      <vt:lpstr>Chapter 2:  Intelligent Agents</vt:lpstr>
      <vt:lpstr>Intelligent Agents</vt:lpstr>
      <vt:lpstr>Intelligent Agents</vt:lpstr>
      <vt:lpstr>Intelligent Agents</vt:lpstr>
      <vt:lpstr>Intelligent Agents</vt:lpstr>
      <vt:lpstr>Agent Function</vt:lpstr>
      <vt:lpstr>Rationality</vt:lpstr>
      <vt:lpstr>Rationality</vt:lpstr>
      <vt:lpstr>Structure of Agents</vt:lpstr>
      <vt:lpstr>Characteristics of agents</vt:lpstr>
      <vt:lpstr>Characteristics of agents</vt:lpstr>
      <vt:lpstr>PAGE Descriptors of Agent</vt:lpstr>
      <vt:lpstr>PEAS Descriptors of Agent</vt:lpstr>
      <vt:lpstr>PowerPoint Presentation</vt:lpstr>
      <vt:lpstr>Agent: Fully automated taxi</vt:lpstr>
      <vt:lpstr>Agent: Medical diagnosis system</vt:lpstr>
      <vt:lpstr>Agent: Part-picking robot</vt:lpstr>
      <vt:lpstr>Agent: Interactive English tutor</vt:lpstr>
      <vt:lpstr>Types of Agents</vt:lpstr>
      <vt:lpstr>PowerPoint Presentation</vt:lpstr>
      <vt:lpstr>Types of Agents</vt:lpstr>
      <vt:lpstr>PowerPoint Presentation</vt:lpstr>
      <vt:lpstr>Types of Agents</vt:lpstr>
      <vt:lpstr>PowerPoint Presentation</vt:lpstr>
      <vt:lpstr>Types of Agents</vt:lpstr>
      <vt:lpstr>PowerPoint Presentation</vt:lpstr>
      <vt:lpstr>The Agent Environments</vt:lpstr>
      <vt:lpstr>The Agent Environments</vt:lpstr>
      <vt:lpstr>The Agent Environments</vt:lpstr>
      <vt:lpstr>The Agent Environments</vt:lpstr>
      <vt:lpstr>The Agent Environments</vt:lpstr>
      <vt:lpstr>The Agent Environments</vt:lpstr>
      <vt:lpstr>The Agent Environments</vt:lpstr>
      <vt:lpstr>Single agent vs, multiple agent –</vt:lpstr>
      <vt:lpstr>Components of an AI Agent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Sukrit</dc:creator>
  <cp:lastModifiedBy>SHANKAR  LAMICHHANE</cp:lastModifiedBy>
  <cp:revision>2</cp:revision>
  <dcterms:created xsi:type="dcterms:W3CDTF">2020-10-01T01:24:41Z</dcterms:created>
  <dcterms:modified xsi:type="dcterms:W3CDTF">2020-10-01T01:43:46Z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2020-10-01T00:00:00Z</vt:filetime>
  </property>
</Properties>
</file>