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</p:sldIdLst>
  <p:sldSz cx="2806700" cy="1587500"/>
  <p:notesSz cx="2806700" cy="1587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6" d="100"/>
          <a:sy n="326" d="100"/>
        </p:scale>
        <p:origin x="109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816CA-B5BD-4242-823F-3E26C0B55A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1216025" cy="79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9F409-D24B-4BD4-9044-0232B587A2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9088" y="1"/>
            <a:ext cx="1217613" cy="79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3F8E-7656-4891-A1F3-A621389A442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0354B-4A78-4592-B427-822196A143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1508126"/>
            <a:ext cx="1216025" cy="79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F422-56F2-41C0-8EED-7BA2E51555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9088" y="1508126"/>
            <a:ext cx="1217613" cy="79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90CAE-3995-4D03-B300-296348A8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1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1216025" cy="79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9090" y="2"/>
            <a:ext cx="1217613" cy="79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5200D-E773-458C-B980-1720A413E2F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198438"/>
            <a:ext cx="949325" cy="536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0991" y="763588"/>
            <a:ext cx="2244725" cy="62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1508127"/>
            <a:ext cx="1216025" cy="79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9090" y="1508127"/>
            <a:ext cx="1217613" cy="79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585E7-F2D7-45C5-9B40-205E8BB7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92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83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76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623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238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726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1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982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41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272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01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167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419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18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288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50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45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18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3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2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0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1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9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6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0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17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8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69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6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2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8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0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2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8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4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78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70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2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00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5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979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29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8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6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593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0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02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04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77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80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597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52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5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30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773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64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944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01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62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11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10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45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41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32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57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1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75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00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97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74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307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888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464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3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12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36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7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32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6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19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038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12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32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85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97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14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20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99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28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83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854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720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768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889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900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585E7-F2D7-45C5-9B40-205E8BB76B8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3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879" y="130810"/>
            <a:ext cx="2409291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1957" y="889000"/>
            <a:ext cx="1969135" cy="39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41B8-C969-4AA2-A381-F97959F28E83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63DA-922D-42EA-8827-DD3AFBC1B007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0652" y="365125"/>
            <a:ext cx="1223676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448720" y="365125"/>
            <a:ext cx="1223676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428C-81BD-474D-B04D-93E1ED1C90A3}" type="datetime1">
              <a:rPr lang="en-US" smtClean="0"/>
              <a:t>10/2/2020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151E-B4AB-4B22-A029-8CA33B84ED28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4390-9E3A-41AF-875B-EAAD96E291A4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454" y="62864"/>
            <a:ext cx="2406141" cy="31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054" y="403987"/>
            <a:ext cx="2433955" cy="39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6437" y="1476375"/>
            <a:ext cx="900176" cy="7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0652" y="1476375"/>
            <a:ext cx="647001" cy="7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FBE0-F56F-4ED9-91C7-A14A8D04AABA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25396" y="1476375"/>
            <a:ext cx="647001" cy="7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15" y="373507"/>
            <a:ext cx="1906905" cy="5530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ts val="1490"/>
              </a:lnSpc>
              <a:spcBef>
                <a:spcPts val="300"/>
              </a:spcBef>
            </a:pPr>
            <a:r>
              <a:rPr sz="1400" spc="-85" dirty="0"/>
              <a:t>Chapter</a:t>
            </a:r>
            <a:r>
              <a:rPr sz="1400" spc="-195" dirty="0"/>
              <a:t> </a:t>
            </a:r>
            <a:r>
              <a:rPr sz="1400" spc="-45" dirty="0"/>
              <a:t>3:</a:t>
            </a:r>
            <a:r>
              <a:rPr sz="1400" spc="-135" dirty="0"/>
              <a:t> </a:t>
            </a:r>
            <a:r>
              <a:rPr sz="1400" spc="-85" dirty="0"/>
              <a:t>Problem</a:t>
            </a:r>
            <a:r>
              <a:rPr sz="1400" spc="-195" dirty="0"/>
              <a:t> </a:t>
            </a:r>
            <a:r>
              <a:rPr sz="1400" spc="-95" dirty="0"/>
              <a:t>Solving  </a:t>
            </a:r>
            <a:r>
              <a:rPr sz="1400" spc="-65" dirty="0"/>
              <a:t>by</a:t>
            </a:r>
            <a:r>
              <a:rPr sz="1400" spc="-155" dirty="0"/>
              <a:t> </a:t>
            </a:r>
            <a:r>
              <a:rPr sz="1400" spc="-105" dirty="0"/>
              <a:t>Searching</a:t>
            </a:r>
            <a:endParaRPr sz="1400"/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550" spc="-5" dirty="0">
                <a:latin typeface="Carlito"/>
                <a:cs typeface="Carlito"/>
              </a:rPr>
              <a:t>Artificial</a:t>
            </a:r>
            <a:r>
              <a:rPr sz="550" spc="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Intelligence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5273" y="1471422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1825"/>
            <a:ext cx="3448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G</a:t>
            </a:r>
            <a:r>
              <a:rPr spc="-5" dirty="0"/>
              <a:t>r</a:t>
            </a:r>
            <a:r>
              <a:rPr spc="-85" dirty="0"/>
              <a:t>a</a:t>
            </a:r>
            <a:r>
              <a:rPr spc="-35" dirty="0"/>
              <a:t>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87807"/>
            <a:ext cx="2134235" cy="7874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Figure below contains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representation of </a:t>
            </a:r>
            <a:r>
              <a:rPr sz="650" spc="-5" dirty="0">
                <a:latin typeface="Carlito"/>
                <a:cs typeface="Carlito"/>
              </a:rPr>
              <a:t>a</a:t>
            </a:r>
            <a:r>
              <a:rPr sz="650" spc="2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map.</a:t>
            </a:r>
            <a:endParaRPr sz="650" dirty="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nodes represent cities, </a:t>
            </a:r>
            <a:r>
              <a:rPr sz="650" spc="-5" dirty="0">
                <a:latin typeface="Carlito"/>
                <a:cs typeface="Carlito"/>
              </a:rPr>
              <a:t>and the </a:t>
            </a:r>
            <a:r>
              <a:rPr sz="650" spc="-10" dirty="0">
                <a:latin typeface="Carlito"/>
                <a:cs typeface="Carlito"/>
              </a:rPr>
              <a:t>links represent direct road  connections between</a:t>
            </a:r>
            <a:r>
              <a:rPr sz="650" spc="4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cities.</a:t>
            </a:r>
            <a:endParaRPr sz="650" dirty="0">
              <a:latin typeface="Carlito"/>
              <a:cs typeface="Carlito"/>
            </a:endParaRPr>
          </a:p>
          <a:p>
            <a:pPr marL="64135" marR="43180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83185" algn="l"/>
              </a:tabLst>
            </a:pPr>
            <a:r>
              <a:rPr sz="650" spc="-5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number </a:t>
            </a:r>
            <a:r>
              <a:rPr sz="650" spc="-5" dirty="0">
                <a:latin typeface="Carlito"/>
                <a:cs typeface="Carlito"/>
              </a:rPr>
              <a:t>associated to a </a:t>
            </a:r>
            <a:r>
              <a:rPr sz="650" spc="-10" dirty="0">
                <a:latin typeface="Carlito"/>
                <a:cs typeface="Carlito"/>
              </a:rPr>
              <a:t>link represents </a:t>
            </a:r>
            <a:r>
              <a:rPr sz="650" spc="-5" dirty="0">
                <a:latin typeface="Carlito"/>
                <a:cs typeface="Carlito"/>
              </a:rPr>
              <a:t>the length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0" dirty="0">
                <a:latin typeface="Carlito"/>
                <a:cs typeface="Carlito"/>
              </a:rPr>
              <a:t>corresponding</a:t>
            </a:r>
            <a:r>
              <a:rPr sz="650" spc="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road.</a:t>
            </a:r>
            <a:endParaRPr sz="650" dirty="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search problem </a:t>
            </a:r>
            <a:r>
              <a:rPr sz="650" spc="-5" dirty="0">
                <a:latin typeface="Carlito"/>
                <a:cs typeface="Carlito"/>
              </a:rPr>
              <a:t>is to </a:t>
            </a:r>
            <a:r>
              <a:rPr sz="650" spc="-10" dirty="0">
                <a:latin typeface="Carlito"/>
                <a:cs typeface="Carlito"/>
              </a:rPr>
              <a:t>find </a:t>
            </a:r>
            <a:r>
              <a:rPr sz="650" spc="-5" dirty="0">
                <a:latin typeface="Carlito"/>
                <a:cs typeface="Carlito"/>
              </a:rPr>
              <a:t>a path </a:t>
            </a:r>
            <a:r>
              <a:rPr sz="650" spc="-10" dirty="0">
                <a:latin typeface="Carlito"/>
                <a:cs typeface="Carlito"/>
              </a:rPr>
              <a:t>from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city </a:t>
            </a:r>
            <a:r>
              <a:rPr sz="650" spc="-5" dirty="0">
                <a:latin typeface="Carlito"/>
                <a:cs typeface="Carlito"/>
              </a:rPr>
              <a:t>S to a </a:t>
            </a:r>
            <a:r>
              <a:rPr sz="650" spc="-10" dirty="0">
                <a:latin typeface="Carlito"/>
                <a:cs typeface="Carlito"/>
              </a:rPr>
              <a:t>city</a:t>
            </a:r>
            <a:r>
              <a:rPr sz="650" spc="9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</a:t>
            </a:r>
            <a:endParaRPr sz="650" dirty="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graph representation of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dirty="0">
                <a:latin typeface="Carlito"/>
                <a:cs typeface="Carlito"/>
              </a:rPr>
              <a:t>map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shown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below:</a:t>
            </a:r>
            <a:endParaRPr sz="6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9293" y="1205526"/>
            <a:ext cx="769610" cy="323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1825"/>
            <a:ext cx="10337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Hill</a:t>
            </a:r>
            <a:r>
              <a:rPr spc="-240" dirty="0"/>
              <a:t> </a:t>
            </a:r>
            <a:r>
              <a:rPr spc="-50" dirty="0"/>
              <a:t>Climbing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404875"/>
            <a:ext cx="2379980" cy="8318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Hill </a:t>
            </a:r>
            <a:r>
              <a:rPr sz="650" spc="-10" dirty="0">
                <a:latin typeface="Carlito"/>
                <a:cs typeface="Carlito"/>
              </a:rPr>
              <a:t>climbing can </a:t>
            </a:r>
            <a:r>
              <a:rPr sz="650" spc="-5" dirty="0">
                <a:latin typeface="Carlito"/>
                <a:cs typeface="Carlito"/>
              </a:rPr>
              <a:t>be used to solve </a:t>
            </a:r>
            <a:r>
              <a:rPr sz="650" spc="-10" dirty="0">
                <a:latin typeface="Carlito"/>
                <a:cs typeface="Carlito"/>
              </a:rPr>
              <a:t>problems </a:t>
            </a:r>
            <a:r>
              <a:rPr sz="650" spc="-5" dirty="0">
                <a:latin typeface="Carlito"/>
                <a:cs typeface="Carlito"/>
              </a:rPr>
              <a:t>that have many solutions,  some </a:t>
            </a:r>
            <a:r>
              <a:rPr sz="650" spc="-10" dirty="0">
                <a:latin typeface="Carlito"/>
                <a:cs typeface="Carlito"/>
              </a:rPr>
              <a:t>of which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better </a:t>
            </a:r>
            <a:r>
              <a:rPr sz="650" spc="-5" dirty="0">
                <a:latin typeface="Carlito"/>
                <a:cs typeface="Carlito"/>
              </a:rPr>
              <a:t>than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others.</a:t>
            </a:r>
            <a:endParaRPr sz="650">
              <a:latin typeface="Carlito"/>
              <a:cs typeface="Carlito"/>
            </a:endParaRPr>
          </a:p>
          <a:p>
            <a:pPr marL="64135" marR="17780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It starts with a </a:t>
            </a:r>
            <a:r>
              <a:rPr sz="650" b="1" spc="-10" dirty="0">
                <a:latin typeface="Carlito"/>
                <a:cs typeface="Carlito"/>
              </a:rPr>
              <a:t>random </a:t>
            </a:r>
            <a:r>
              <a:rPr sz="650" b="1" spc="-5" dirty="0">
                <a:latin typeface="Carlito"/>
                <a:cs typeface="Carlito"/>
              </a:rPr>
              <a:t>(potentially </a:t>
            </a:r>
            <a:r>
              <a:rPr sz="650" b="1" dirty="0">
                <a:latin typeface="Carlito"/>
                <a:cs typeface="Carlito"/>
              </a:rPr>
              <a:t>poor) </a:t>
            </a:r>
            <a:r>
              <a:rPr sz="650" b="1" spc="-5" dirty="0">
                <a:latin typeface="Carlito"/>
                <a:cs typeface="Carlito"/>
              </a:rPr>
              <a:t>solution, </a:t>
            </a:r>
            <a:r>
              <a:rPr sz="650" b="1" spc="-10" dirty="0">
                <a:latin typeface="Carlito"/>
                <a:cs typeface="Carlito"/>
              </a:rPr>
              <a:t>and </a:t>
            </a:r>
            <a:r>
              <a:rPr sz="650" b="1" spc="-5" dirty="0">
                <a:latin typeface="Carlito"/>
                <a:cs typeface="Carlito"/>
              </a:rPr>
              <a:t>iteratively  </a:t>
            </a:r>
            <a:r>
              <a:rPr sz="650" b="1" spc="-10" dirty="0">
                <a:latin typeface="Carlito"/>
                <a:cs typeface="Carlito"/>
              </a:rPr>
              <a:t>makes </a:t>
            </a:r>
            <a:r>
              <a:rPr sz="650" b="1" spc="-5" dirty="0">
                <a:latin typeface="Carlito"/>
                <a:cs typeface="Carlito"/>
              </a:rPr>
              <a:t>small </a:t>
            </a:r>
            <a:r>
              <a:rPr sz="650" b="1" spc="-10" dirty="0">
                <a:latin typeface="Carlito"/>
                <a:cs typeface="Carlito"/>
              </a:rPr>
              <a:t>changes to the </a:t>
            </a:r>
            <a:r>
              <a:rPr sz="650" b="1" spc="-5" dirty="0">
                <a:latin typeface="Carlito"/>
                <a:cs typeface="Carlito"/>
              </a:rPr>
              <a:t>solution, each time improving </a:t>
            </a:r>
            <a:r>
              <a:rPr sz="650" b="1" dirty="0">
                <a:latin typeface="Carlito"/>
                <a:cs typeface="Carlito"/>
              </a:rPr>
              <a:t>it </a:t>
            </a:r>
            <a:r>
              <a:rPr sz="650" b="1" spc="-5" dirty="0">
                <a:latin typeface="Carlito"/>
                <a:cs typeface="Carlito"/>
              </a:rPr>
              <a:t>a</a:t>
            </a:r>
            <a:r>
              <a:rPr sz="650" b="1" spc="-35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little.</a:t>
            </a:r>
            <a:endParaRPr sz="650">
              <a:latin typeface="Carlito"/>
              <a:cs typeface="Carlito"/>
            </a:endParaRPr>
          </a:p>
          <a:p>
            <a:pPr marL="64135" marR="208279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10" dirty="0">
                <a:latin typeface="Carlito"/>
                <a:cs typeface="Carlito"/>
              </a:rPr>
              <a:t>When the </a:t>
            </a:r>
            <a:r>
              <a:rPr sz="650" b="1" spc="-5" dirty="0">
                <a:latin typeface="Carlito"/>
                <a:cs typeface="Carlito"/>
              </a:rPr>
              <a:t>algorithm </a:t>
            </a:r>
            <a:r>
              <a:rPr sz="650" b="1" spc="-10" dirty="0">
                <a:latin typeface="Carlito"/>
                <a:cs typeface="Carlito"/>
              </a:rPr>
              <a:t>cannot </a:t>
            </a:r>
            <a:r>
              <a:rPr sz="650" b="1" dirty="0">
                <a:latin typeface="Carlito"/>
                <a:cs typeface="Carlito"/>
              </a:rPr>
              <a:t>see </a:t>
            </a:r>
            <a:r>
              <a:rPr sz="650" b="1" spc="-10" dirty="0">
                <a:latin typeface="Carlito"/>
                <a:cs typeface="Carlito"/>
              </a:rPr>
              <a:t>any </a:t>
            </a:r>
            <a:r>
              <a:rPr sz="650" b="1" spc="-5" dirty="0">
                <a:latin typeface="Carlito"/>
                <a:cs typeface="Carlito"/>
              </a:rPr>
              <a:t>improvement anymore, </a:t>
            </a:r>
            <a:r>
              <a:rPr sz="650" b="1" dirty="0">
                <a:latin typeface="Carlito"/>
                <a:cs typeface="Carlito"/>
              </a:rPr>
              <a:t>it  </a:t>
            </a:r>
            <a:r>
              <a:rPr sz="650" b="1" spc="-5" dirty="0">
                <a:latin typeface="Carlito"/>
                <a:cs typeface="Carlito"/>
              </a:rPr>
              <a:t>terminates.</a:t>
            </a:r>
            <a:endParaRPr sz="650">
              <a:latin typeface="Carlito"/>
              <a:cs typeface="Carlito"/>
            </a:endParaRPr>
          </a:p>
          <a:p>
            <a:pPr marL="64135" marR="46355" indent="-52069">
              <a:lnSpc>
                <a:spcPts val="70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not guaranteed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hill climbing will ever come close </a:t>
            </a:r>
            <a:r>
              <a:rPr sz="650" spc="-5" dirty="0">
                <a:latin typeface="Carlito"/>
                <a:cs typeface="Carlito"/>
              </a:rPr>
              <a:t>to the optimal  </a:t>
            </a:r>
            <a:r>
              <a:rPr sz="650" spc="-10" dirty="0">
                <a:latin typeface="Carlito"/>
                <a:cs typeface="Carlito"/>
              </a:rPr>
              <a:t>solution.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221" y="1472311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393573"/>
            <a:ext cx="2321560" cy="964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4135" marR="207645" indent="-52069">
              <a:lnSpc>
                <a:spcPct val="70000"/>
              </a:lnSpc>
              <a:spcBef>
                <a:spcPts val="31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10" dirty="0">
                <a:latin typeface="Carlito"/>
                <a:cs typeface="Carlito"/>
              </a:rPr>
              <a:t>For </a:t>
            </a:r>
            <a:r>
              <a:rPr sz="600" spc="-5" dirty="0">
                <a:latin typeface="Carlito"/>
                <a:cs typeface="Carlito"/>
              </a:rPr>
              <a:t>example, </a:t>
            </a:r>
            <a:r>
              <a:rPr sz="600" dirty="0">
                <a:latin typeface="Carlito"/>
                <a:cs typeface="Carlito"/>
              </a:rPr>
              <a:t>hill climbing can </a:t>
            </a:r>
            <a:r>
              <a:rPr sz="600" spc="-5" dirty="0">
                <a:latin typeface="Carlito"/>
                <a:cs typeface="Carlito"/>
              </a:rPr>
              <a:t>be applied to the </a:t>
            </a:r>
            <a:r>
              <a:rPr sz="600" spc="-10" dirty="0">
                <a:latin typeface="Carlito"/>
                <a:cs typeface="Carlito"/>
              </a:rPr>
              <a:t>traveling </a:t>
            </a:r>
            <a:r>
              <a:rPr sz="600" spc="-5" dirty="0">
                <a:latin typeface="Carlito"/>
                <a:cs typeface="Carlito"/>
              </a:rPr>
              <a:t>salesman  problem.</a:t>
            </a:r>
            <a:endParaRPr sz="600">
              <a:latin typeface="Carlito"/>
              <a:cs typeface="Carlito"/>
            </a:endParaRPr>
          </a:p>
          <a:p>
            <a:pPr marL="64135" marR="93980" indent="-52069">
              <a:lnSpc>
                <a:spcPct val="70000"/>
              </a:lnSpc>
              <a:spcBef>
                <a:spcPts val="21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It </a:t>
            </a:r>
            <a:r>
              <a:rPr sz="600" dirty="0">
                <a:latin typeface="Carlito"/>
                <a:cs typeface="Carlito"/>
              </a:rPr>
              <a:t>is </a:t>
            </a:r>
            <a:r>
              <a:rPr sz="600" spc="-5" dirty="0">
                <a:latin typeface="Carlito"/>
                <a:cs typeface="Carlito"/>
              </a:rPr>
              <a:t>easy to </a:t>
            </a:r>
            <a:r>
              <a:rPr sz="600" dirty="0">
                <a:latin typeface="Carlito"/>
                <a:cs typeface="Carlito"/>
              </a:rPr>
              <a:t>find a </a:t>
            </a:r>
            <a:r>
              <a:rPr sz="600" spc="-5" dirty="0">
                <a:latin typeface="Carlito"/>
                <a:cs typeface="Carlito"/>
              </a:rPr>
              <a:t>solution that visits </a:t>
            </a:r>
            <a:r>
              <a:rPr sz="600" dirty="0">
                <a:latin typeface="Carlito"/>
                <a:cs typeface="Carlito"/>
              </a:rPr>
              <a:t>all </a:t>
            </a:r>
            <a:r>
              <a:rPr sz="600" spc="-5" dirty="0">
                <a:latin typeface="Carlito"/>
                <a:cs typeface="Carlito"/>
              </a:rPr>
              <a:t>the cities but </a:t>
            </a:r>
            <a:r>
              <a:rPr sz="600" dirty="0">
                <a:latin typeface="Carlito"/>
                <a:cs typeface="Carlito"/>
              </a:rPr>
              <a:t>will </a:t>
            </a:r>
            <a:r>
              <a:rPr sz="600" spc="-5" dirty="0">
                <a:latin typeface="Carlito"/>
                <a:cs typeface="Carlito"/>
              </a:rPr>
              <a:t>be very poor  compared to the optimal solution.</a:t>
            </a:r>
            <a:endParaRPr sz="600">
              <a:latin typeface="Carlito"/>
              <a:cs typeface="Carlito"/>
            </a:endParaRPr>
          </a:p>
          <a:p>
            <a:pPr marL="64135" marR="5080" indent="-52069">
              <a:lnSpc>
                <a:spcPct val="700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The </a:t>
            </a:r>
            <a:r>
              <a:rPr sz="600" dirty="0">
                <a:latin typeface="Carlito"/>
                <a:cs typeface="Carlito"/>
              </a:rPr>
              <a:t>algorithm </a:t>
            </a:r>
            <a:r>
              <a:rPr sz="600" spc="-5" dirty="0">
                <a:latin typeface="Carlito"/>
                <a:cs typeface="Carlito"/>
              </a:rPr>
              <a:t>starts with </a:t>
            </a:r>
            <a:r>
              <a:rPr sz="600" dirty="0">
                <a:latin typeface="Carlito"/>
                <a:cs typeface="Carlito"/>
              </a:rPr>
              <a:t>such a </a:t>
            </a:r>
            <a:r>
              <a:rPr sz="600" spc="-5" dirty="0">
                <a:latin typeface="Carlito"/>
                <a:cs typeface="Carlito"/>
              </a:rPr>
              <a:t>solution and </a:t>
            </a:r>
            <a:r>
              <a:rPr sz="600" spc="-10" dirty="0">
                <a:latin typeface="Carlito"/>
                <a:cs typeface="Carlito"/>
              </a:rPr>
              <a:t>makes </a:t>
            </a:r>
            <a:r>
              <a:rPr sz="600" dirty="0">
                <a:latin typeface="Carlito"/>
                <a:cs typeface="Carlito"/>
              </a:rPr>
              <a:t>small </a:t>
            </a:r>
            <a:r>
              <a:rPr sz="600" spc="-5" dirty="0">
                <a:latin typeface="Carlito"/>
                <a:cs typeface="Carlito"/>
              </a:rPr>
              <a:t>improvements  to it, </a:t>
            </a:r>
            <a:r>
              <a:rPr sz="600" dirty="0">
                <a:latin typeface="Carlito"/>
                <a:cs typeface="Carlito"/>
              </a:rPr>
              <a:t>such as </a:t>
            </a:r>
            <a:r>
              <a:rPr sz="600" spc="-5" dirty="0">
                <a:latin typeface="Carlito"/>
                <a:cs typeface="Carlito"/>
              </a:rPr>
              <a:t>switching the order </a:t>
            </a:r>
            <a:r>
              <a:rPr sz="600" dirty="0">
                <a:latin typeface="Carlito"/>
                <a:cs typeface="Carlito"/>
              </a:rPr>
              <a:t>in which </a:t>
            </a:r>
            <a:r>
              <a:rPr sz="600" spc="-5" dirty="0">
                <a:latin typeface="Carlito"/>
                <a:cs typeface="Carlito"/>
              </a:rPr>
              <a:t>two cities </a:t>
            </a:r>
            <a:r>
              <a:rPr sz="600" dirty="0">
                <a:latin typeface="Carlito"/>
                <a:cs typeface="Carlito"/>
              </a:rPr>
              <a:t>are</a:t>
            </a:r>
            <a:r>
              <a:rPr sz="600" spc="-8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visited.</a:t>
            </a:r>
            <a:endParaRPr sz="6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buFont typeface="Arial"/>
              <a:buChar char="•"/>
              <a:tabLst>
                <a:tab pos="64769" algn="l"/>
              </a:tabLst>
            </a:pPr>
            <a:r>
              <a:rPr sz="600" spc="-15" dirty="0">
                <a:latin typeface="Carlito"/>
                <a:cs typeface="Carlito"/>
              </a:rPr>
              <a:t>Eventually, </a:t>
            </a:r>
            <a:r>
              <a:rPr sz="600" dirty="0">
                <a:latin typeface="Carlito"/>
                <a:cs typeface="Carlito"/>
              </a:rPr>
              <a:t>a much </a:t>
            </a:r>
            <a:r>
              <a:rPr sz="600" spc="-10" dirty="0">
                <a:latin typeface="Carlito"/>
                <a:cs typeface="Carlito"/>
              </a:rPr>
              <a:t>better </a:t>
            </a:r>
            <a:r>
              <a:rPr sz="600" spc="-5" dirty="0">
                <a:latin typeface="Carlito"/>
                <a:cs typeface="Carlito"/>
              </a:rPr>
              <a:t>route </a:t>
            </a:r>
            <a:r>
              <a:rPr sz="600" dirty="0">
                <a:latin typeface="Carlito"/>
                <a:cs typeface="Carlito"/>
              </a:rPr>
              <a:t>is</a:t>
            </a:r>
            <a:r>
              <a:rPr sz="600" spc="2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obtained.</a:t>
            </a:r>
            <a:endParaRPr sz="600">
              <a:latin typeface="Carlito"/>
              <a:cs typeface="Carlito"/>
            </a:endParaRPr>
          </a:p>
          <a:p>
            <a:pPr marL="64135" marR="66040" indent="-52069">
              <a:lnSpc>
                <a:spcPct val="66700"/>
              </a:lnSpc>
              <a:spcBef>
                <a:spcPts val="26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In</a:t>
            </a:r>
            <a:r>
              <a:rPr sz="600" dirty="0">
                <a:latin typeface="Carlito"/>
                <a:cs typeface="Carlito"/>
              </a:rPr>
              <a:t> hill</a:t>
            </a:r>
            <a:r>
              <a:rPr sz="600" spc="-10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climbing</a:t>
            </a:r>
            <a:r>
              <a:rPr sz="600" spc="-3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the </a:t>
            </a:r>
            <a:r>
              <a:rPr sz="600" dirty="0">
                <a:latin typeface="Carlito"/>
                <a:cs typeface="Carlito"/>
              </a:rPr>
              <a:t>basic</a:t>
            </a:r>
            <a:r>
              <a:rPr sz="600" spc="-10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idea</a:t>
            </a:r>
            <a:r>
              <a:rPr sz="600" spc="5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is</a:t>
            </a:r>
            <a:r>
              <a:rPr sz="600" spc="-1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to always</a:t>
            </a:r>
            <a:r>
              <a:rPr sz="600" spc="-3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head</a:t>
            </a:r>
            <a:r>
              <a:rPr sz="600" spc="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towards</a:t>
            </a:r>
            <a:r>
              <a:rPr sz="600" spc="-15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a</a:t>
            </a:r>
            <a:r>
              <a:rPr sz="600" spc="-1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state </a:t>
            </a:r>
            <a:r>
              <a:rPr sz="600" dirty="0">
                <a:latin typeface="Carlito"/>
                <a:cs typeface="Carlito"/>
              </a:rPr>
              <a:t>which</a:t>
            </a:r>
            <a:r>
              <a:rPr sz="600" spc="-20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is  </a:t>
            </a:r>
            <a:r>
              <a:rPr sz="600" spc="-10" dirty="0">
                <a:latin typeface="Carlito"/>
                <a:cs typeface="Carlito"/>
              </a:rPr>
              <a:t>better </a:t>
            </a:r>
            <a:r>
              <a:rPr sz="600" spc="-5" dirty="0">
                <a:latin typeface="Carlito"/>
                <a:cs typeface="Carlito"/>
              </a:rPr>
              <a:t>than the current</a:t>
            </a:r>
            <a:r>
              <a:rPr sz="600" spc="2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one.</a:t>
            </a:r>
            <a:endParaRPr sz="600">
              <a:latin typeface="Carlito"/>
              <a:cs typeface="Carlito"/>
            </a:endParaRPr>
          </a:p>
          <a:p>
            <a:pPr marL="64135" marR="34925" indent="-52069">
              <a:lnSpc>
                <a:spcPct val="700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10" dirty="0">
                <a:latin typeface="Carlito"/>
                <a:cs typeface="Carlito"/>
              </a:rPr>
              <a:t>So, </a:t>
            </a:r>
            <a:r>
              <a:rPr sz="600" dirty="0">
                <a:latin typeface="Carlito"/>
                <a:cs typeface="Carlito"/>
              </a:rPr>
              <a:t>if </a:t>
            </a:r>
            <a:r>
              <a:rPr sz="600" spc="-5" dirty="0">
                <a:latin typeface="Carlito"/>
                <a:cs typeface="Carlito"/>
              </a:rPr>
              <a:t>you </a:t>
            </a:r>
            <a:r>
              <a:rPr sz="600" dirty="0">
                <a:latin typeface="Carlito"/>
                <a:cs typeface="Carlito"/>
              </a:rPr>
              <a:t>are at </a:t>
            </a:r>
            <a:r>
              <a:rPr sz="600" spc="-5" dirty="0">
                <a:latin typeface="Carlito"/>
                <a:cs typeface="Carlito"/>
              </a:rPr>
              <a:t>town </a:t>
            </a:r>
            <a:r>
              <a:rPr sz="600" dirty="0">
                <a:latin typeface="Carlito"/>
                <a:cs typeface="Carlito"/>
              </a:rPr>
              <a:t>A </a:t>
            </a:r>
            <a:r>
              <a:rPr sz="600" spc="-5" dirty="0">
                <a:latin typeface="Carlito"/>
                <a:cs typeface="Carlito"/>
              </a:rPr>
              <a:t>and you </a:t>
            </a:r>
            <a:r>
              <a:rPr sz="600" dirty="0">
                <a:latin typeface="Carlito"/>
                <a:cs typeface="Carlito"/>
              </a:rPr>
              <a:t>can </a:t>
            </a:r>
            <a:r>
              <a:rPr sz="600" spc="-5" dirty="0">
                <a:latin typeface="Carlito"/>
                <a:cs typeface="Carlito"/>
              </a:rPr>
              <a:t>get to town </a:t>
            </a:r>
            <a:r>
              <a:rPr sz="600" dirty="0">
                <a:latin typeface="Carlito"/>
                <a:cs typeface="Carlito"/>
              </a:rPr>
              <a:t>B </a:t>
            </a:r>
            <a:r>
              <a:rPr sz="600" spc="-5" dirty="0">
                <a:latin typeface="Carlito"/>
                <a:cs typeface="Carlito"/>
              </a:rPr>
              <a:t>and town </a:t>
            </a:r>
            <a:r>
              <a:rPr sz="600" dirty="0">
                <a:latin typeface="Carlito"/>
                <a:cs typeface="Carlito"/>
              </a:rPr>
              <a:t>C (and </a:t>
            </a:r>
            <a:r>
              <a:rPr sz="600" spc="-5" dirty="0">
                <a:latin typeface="Carlito"/>
                <a:cs typeface="Carlito"/>
              </a:rPr>
              <a:t>your  target </a:t>
            </a:r>
            <a:r>
              <a:rPr sz="600" dirty="0">
                <a:latin typeface="Carlito"/>
                <a:cs typeface="Carlito"/>
              </a:rPr>
              <a:t>is </a:t>
            </a:r>
            <a:r>
              <a:rPr sz="600" spc="-5" dirty="0">
                <a:latin typeface="Carlito"/>
                <a:cs typeface="Carlito"/>
              </a:rPr>
              <a:t>town D) </a:t>
            </a:r>
            <a:r>
              <a:rPr sz="600" spc="-10" dirty="0">
                <a:latin typeface="Carlito"/>
                <a:cs typeface="Carlito"/>
              </a:rPr>
              <a:t>then </a:t>
            </a:r>
            <a:r>
              <a:rPr sz="600" spc="-5" dirty="0">
                <a:latin typeface="Carlito"/>
                <a:cs typeface="Carlito"/>
              </a:rPr>
              <a:t>you should </a:t>
            </a:r>
            <a:r>
              <a:rPr sz="600" spc="-10" dirty="0">
                <a:latin typeface="Carlito"/>
                <a:cs typeface="Carlito"/>
              </a:rPr>
              <a:t>make </a:t>
            </a:r>
            <a:r>
              <a:rPr sz="600" dirty="0">
                <a:latin typeface="Carlito"/>
                <a:cs typeface="Carlito"/>
              </a:rPr>
              <a:t>a </a:t>
            </a:r>
            <a:r>
              <a:rPr sz="600" spc="-5" dirty="0">
                <a:latin typeface="Carlito"/>
                <a:cs typeface="Carlito"/>
              </a:rPr>
              <a:t>move IF town </a:t>
            </a:r>
            <a:r>
              <a:rPr sz="600" dirty="0">
                <a:latin typeface="Carlito"/>
                <a:cs typeface="Carlito"/>
              </a:rPr>
              <a:t>B </a:t>
            </a:r>
            <a:r>
              <a:rPr sz="600" spc="-5" dirty="0">
                <a:latin typeface="Carlito"/>
                <a:cs typeface="Carlito"/>
              </a:rPr>
              <a:t>or </a:t>
            </a:r>
            <a:r>
              <a:rPr sz="600" dirty="0">
                <a:latin typeface="Carlito"/>
                <a:cs typeface="Carlito"/>
              </a:rPr>
              <a:t>C </a:t>
            </a:r>
            <a:r>
              <a:rPr sz="600" spc="-5" dirty="0">
                <a:latin typeface="Carlito"/>
                <a:cs typeface="Carlito"/>
              </a:rPr>
              <a:t>appear  nearer to town </a:t>
            </a:r>
            <a:r>
              <a:rPr sz="600" dirty="0">
                <a:latin typeface="Carlito"/>
                <a:cs typeface="Carlito"/>
              </a:rPr>
              <a:t>D </a:t>
            </a:r>
            <a:r>
              <a:rPr sz="600" spc="-5" dirty="0">
                <a:latin typeface="Carlito"/>
                <a:cs typeface="Carlito"/>
              </a:rPr>
              <a:t>than town </a:t>
            </a:r>
            <a:r>
              <a:rPr sz="600" dirty="0">
                <a:latin typeface="Carlito"/>
                <a:cs typeface="Carlito"/>
              </a:rPr>
              <a:t>A </a:t>
            </a:r>
            <a:r>
              <a:rPr sz="600" spc="-5" dirty="0">
                <a:latin typeface="Carlito"/>
                <a:cs typeface="Carlito"/>
              </a:rPr>
              <a:t>does.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8697" y="1473200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23006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The </a:t>
            </a:r>
            <a:r>
              <a:rPr spc="-15" dirty="0"/>
              <a:t>hill </a:t>
            </a:r>
            <a:r>
              <a:rPr spc="-40" dirty="0"/>
              <a:t>climbing </a:t>
            </a:r>
            <a:r>
              <a:rPr spc="-65" dirty="0"/>
              <a:t>can </a:t>
            </a:r>
            <a:r>
              <a:rPr spc="-50" dirty="0"/>
              <a:t>be described </a:t>
            </a:r>
            <a:r>
              <a:rPr spc="-100" dirty="0"/>
              <a:t>as</a:t>
            </a:r>
            <a:r>
              <a:rPr spc="45" dirty="0"/>
              <a:t> </a:t>
            </a:r>
            <a:r>
              <a:rPr spc="-35" dirty="0"/>
              <a:t>follows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90525"/>
            <a:ext cx="2376170" cy="9550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Start with </a:t>
            </a:r>
            <a:r>
              <a:rPr sz="600" i="1" spc="-5" dirty="0">
                <a:latin typeface="Carlito"/>
                <a:cs typeface="Carlito"/>
              </a:rPr>
              <a:t>current-state </a:t>
            </a:r>
            <a:r>
              <a:rPr sz="600" dirty="0">
                <a:latin typeface="Carlito"/>
                <a:cs typeface="Carlito"/>
              </a:rPr>
              <a:t>=</a:t>
            </a:r>
            <a:r>
              <a:rPr sz="600" spc="-2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initial-state.</a:t>
            </a:r>
            <a:endParaRPr sz="6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Until</a:t>
            </a:r>
            <a:r>
              <a:rPr sz="600" spc="-10" dirty="0">
                <a:latin typeface="Carlito"/>
                <a:cs typeface="Carlito"/>
              </a:rPr>
              <a:t> </a:t>
            </a:r>
            <a:r>
              <a:rPr sz="600" i="1" spc="-5" dirty="0">
                <a:latin typeface="Carlito"/>
                <a:cs typeface="Carlito"/>
              </a:rPr>
              <a:t>current-state</a:t>
            </a:r>
            <a:r>
              <a:rPr sz="600" i="1" spc="-35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= </a:t>
            </a:r>
            <a:r>
              <a:rPr sz="600" spc="-5" dirty="0">
                <a:latin typeface="Carlito"/>
                <a:cs typeface="Carlito"/>
              </a:rPr>
              <a:t>goal-state</a:t>
            </a:r>
            <a:r>
              <a:rPr sz="600" spc="-50" dirty="0">
                <a:latin typeface="Carlito"/>
                <a:cs typeface="Carlito"/>
              </a:rPr>
              <a:t> </a:t>
            </a:r>
            <a:r>
              <a:rPr sz="600" spc="5" dirty="0">
                <a:latin typeface="Carlito"/>
                <a:cs typeface="Carlito"/>
              </a:rPr>
              <a:t>OR</a:t>
            </a:r>
            <a:r>
              <a:rPr sz="600" spc="-10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there</a:t>
            </a:r>
            <a:r>
              <a:rPr sz="600" dirty="0">
                <a:latin typeface="Carlito"/>
                <a:cs typeface="Carlito"/>
              </a:rPr>
              <a:t> is</a:t>
            </a:r>
            <a:r>
              <a:rPr sz="600" spc="-10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no</a:t>
            </a:r>
            <a:r>
              <a:rPr sz="600" spc="5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change</a:t>
            </a:r>
            <a:r>
              <a:rPr sz="600" spc="-25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in</a:t>
            </a:r>
            <a:r>
              <a:rPr sz="600" spc="20" dirty="0">
                <a:latin typeface="Carlito"/>
                <a:cs typeface="Carlito"/>
              </a:rPr>
              <a:t> </a:t>
            </a:r>
            <a:r>
              <a:rPr sz="600" i="1" spc="-5" dirty="0">
                <a:latin typeface="Carlito"/>
                <a:cs typeface="Carlito"/>
              </a:rPr>
              <a:t>current-state</a:t>
            </a:r>
            <a:r>
              <a:rPr sz="600" i="1" spc="-3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do:</a:t>
            </a:r>
            <a:endParaRPr sz="600">
              <a:latin typeface="Carlito"/>
              <a:cs typeface="Carlito"/>
            </a:endParaRPr>
          </a:p>
          <a:p>
            <a:pPr marL="170815" marR="64769" lvl="1" indent="-52069">
              <a:lnSpc>
                <a:spcPts val="500"/>
              </a:lnSpc>
              <a:spcBef>
                <a:spcPts val="10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10" dirty="0">
                <a:latin typeface="Carlito"/>
                <a:cs typeface="Carlito"/>
              </a:rPr>
              <a:t>Get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successors of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current state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use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evaluation function </a:t>
            </a:r>
            <a:r>
              <a:rPr sz="500" dirty="0">
                <a:latin typeface="Carlito"/>
                <a:cs typeface="Carlito"/>
              </a:rPr>
              <a:t>to </a:t>
            </a:r>
            <a:r>
              <a:rPr sz="500" spc="-5" dirty="0">
                <a:latin typeface="Carlito"/>
                <a:cs typeface="Carlito"/>
              </a:rPr>
              <a:t>assign </a:t>
            </a:r>
            <a:r>
              <a:rPr sz="500" dirty="0">
                <a:latin typeface="Carlito"/>
                <a:cs typeface="Carlito"/>
              </a:rPr>
              <a:t>a  </a:t>
            </a:r>
            <a:r>
              <a:rPr sz="500" spc="-5" dirty="0">
                <a:latin typeface="Carlito"/>
                <a:cs typeface="Carlito"/>
              </a:rPr>
              <a:t>score </a:t>
            </a:r>
            <a:r>
              <a:rPr sz="500" dirty="0">
                <a:latin typeface="Carlito"/>
                <a:cs typeface="Carlito"/>
              </a:rPr>
              <a:t>to </a:t>
            </a:r>
            <a:r>
              <a:rPr sz="500" spc="-5" dirty="0">
                <a:latin typeface="Carlito"/>
                <a:cs typeface="Carlito"/>
              </a:rPr>
              <a:t>each</a:t>
            </a:r>
            <a:r>
              <a:rPr sz="500" spc="25" dirty="0">
                <a:latin typeface="Carlito"/>
                <a:cs typeface="Carlito"/>
              </a:rPr>
              <a:t> </a:t>
            </a:r>
            <a:r>
              <a:rPr sz="500" spc="-10" dirty="0">
                <a:latin typeface="Carlito"/>
                <a:cs typeface="Carlito"/>
              </a:rPr>
              <a:t>successor.</a:t>
            </a:r>
            <a:endParaRPr sz="500">
              <a:latin typeface="Carlito"/>
              <a:cs typeface="Carlito"/>
            </a:endParaRPr>
          </a:p>
          <a:p>
            <a:pPr marL="170815" marR="62230" lvl="1" indent="-52069">
              <a:lnSpc>
                <a:spcPct val="80000"/>
              </a:lnSpc>
              <a:spcBef>
                <a:spcPts val="12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If one of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successors has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better score </a:t>
            </a:r>
            <a:r>
              <a:rPr sz="500" dirty="0">
                <a:latin typeface="Carlito"/>
                <a:cs typeface="Carlito"/>
              </a:rPr>
              <a:t>than the </a:t>
            </a:r>
            <a:r>
              <a:rPr sz="500" spc="-5" dirty="0">
                <a:latin typeface="Carlito"/>
                <a:cs typeface="Carlito"/>
              </a:rPr>
              <a:t>current-state then </a:t>
            </a:r>
            <a:r>
              <a:rPr sz="500" spc="-10" dirty="0">
                <a:latin typeface="Carlito"/>
                <a:cs typeface="Carlito"/>
              </a:rPr>
              <a:t>set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new  current-state </a:t>
            </a:r>
            <a:r>
              <a:rPr sz="500" dirty="0">
                <a:latin typeface="Carlito"/>
                <a:cs typeface="Carlito"/>
              </a:rPr>
              <a:t>to </a:t>
            </a:r>
            <a:r>
              <a:rPr sz="500" spc="-5" dirty="0">
                <a:latin typeface="Carlito"/>
                <a:cs typeface="Carlito"/>
              </a:rPr>
              <a:t>be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successor </a:t>
            </a:r>
            <a:r>
              <a:rPr sz="500" dirty="0">
                <a:latin typeface="Carlito"/>
                <a:cs typeface="Carlito"/>
              </a:rPr>
              <a:t>with the </a:t>
            </a:r>
            <a:r>
              <a:rPr sz="500" spc="-10" dirty="0">
                <a:latin typeface="Carlito"/>
                <a:cs typeface="Carlito"/>
              </a:rPr>
              <a:t>best</a:t>
            </a:r>
            <a:r>
              <a:rPr sz="500" spc="6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score.</a:t>
            </a:r>
            <a:endParaRPr sz="500">
              <a:latin typeface="Carlito"/>
              <a:cs typeface="Carlito"/>
            </a:endParaRPr>
          </a:p>
          <a:p>
            <a:pPr marL="64135" marR="30480" indent="-52069">
              <a:lnSpc>
                <a:spcPct val="80000"/>
              </a:lnSpc>
              <a:spcBef>
                <a:spcPts val="215"/>
              </a:spcBef>
              <a:buFont typeface="Arial"/>
              <a:buChar char="•"/>
              <a:tabLst>
                <a:tab pos="64769" algn="l"/>
              </a:tabLst>
            </a:pPr>
            <a:r>
              <a:rPr sz="600" dirty="0">
                <a:latin typeface="Carlito"/>
                <a:cs typeface="Carlito"/>
              </a:rPr>
              <a:t>Hill climbing </a:t>
            </a:r>
            <a:r>
              <a:rPr sz="600" spc="-5" dirty="0">
                <a:latin typeface="Carlito"/>
                <a:cs typeface="Carlito"/>
              </a:rPr>
              <a:t>terminates when there </a:t>
            </a:r>
            <a:r>
              <a:rPr sz="600" dirty="0">
                <a:latin typeface="Carlito"/>
                <a:cs typeface="Carlito"/>
              </a:rPr>
              <a:t>are </a:t>
            </a:r>
            <a:r>
              <a:rPr sz="600" spc="-5" dirty="0">
                <a:latin typeface="Carlito"/>
                <a:cs typeface="Carlito"/>
              </a:rPr>
              <a:t>no successors of the current state  </a:t>
            </a:r>
            <a:r>
              <a:rPr sz="600" dirty="0">
                <a:latin typeface="Carlito"/>
                <a:cs typeface="Carlito"/>
              </a:rPr>
              <a:t>which are </a:t>
            </a:r>
            <a:r>
              <a:rPr sz="600" spc="-10" dirty="0">
                <a:latin typeface="Carlito"/>
                <a:cs typeface="Carlito"/>
              </a:rPr>
              <a:t>better </a:t>
            </a:r>
            <a:r>
              <a:rPr sz="600" spc="-5" dirty="0">
                <a:latin typeface="Carlito"/>
                <a:cs typeface="Carlito"/>
              </a:rPr>
              <a:t>than the current state</a:t>
            </a:r>
            <a:r>
              <a:rPr sz="600" spc="-50" dirty="0">
                <a:latin typeface="Carlito"/>
                <a:cs typeface="Carlito"/>
              </a:rPr>
              <a:t> </a:t>
            </a:r>
            <a:r>
              <a:rPr sz="600" spc="-10" dirty="0">
                <a:latin typeface="Carlito"/>
                <a:cs typeface="Carlito"/>
              </a:rPr>
              <a:t>itself.</a:t>
            </a:r>
            <a:endParaRPr sz="600">
              <a:latin typeface="Carlito"/>
              <a:cs typeface="Carlito"/>
            </a:endParaRPr>
          </a:p>
          <a:p>
            <a:pPr marL="64135" marR="171450" indent="-52069">
              <a:lnSpc>
                <a:spcPts val="58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00" b="1" i="1" spc="-5" dirty="0">
                <a:latin typeface="Carlito"/>
                <a:cs typeface="Carlito"/>
              </a:rPr>
              <a:t>Hill climbing is depth-first search </a:t>
            </a:r>
            <a:r>
              <a:rPr sz="600" b="1" i="1" dirty="0">
                <a:latin typeface="Carlito"/>
                <a:cs typeface="Carlito"/>
              </a:rPr>
              <a:t>with a </a:t>
            </a:r>
            <a:r>
              <a:rPr sz="600" b="1" i="1" spc="-5" dirty="0">
                <a:latin typeface="Carlito"/>
                <a:cs typeface="Carlito"/>
              </a:rPr>
              <a:t>heuristic measurement that  orders </a:t>
            </a:r>
            <a:r>
              <a:rPr sz="600" b="1" i="1" spc="-10" dirty="0">
                <a:latin typeface="Carlito"/>
                <a:cs typeface="Carlito"/>
              </a:rPr>
              <a:t>choices </a:t>
            </a:r>
            <a:r>
              <a:rPr sz="600" b="1" i="1" spc="-5" dirty="0">
                <a:latin typeface="Carlito"/>
                <a:cs typeface="Carlito"/>
              </a:rPr>
              <a:t>as nodes are</a:t>
            </a:r>
            <a:r>
              <a:rPr sz="600" b="1" i="1" spc="60" dirty="0">
                <a:latin typeface="Carlito"/>
                <a:cs typeface="Carlito"/>
              </a:rPr>
              <a:t> </a:t>
            </a:r>
            <a:r>
              <a:rPr sz="600" b="1" i="1" spc="-10" dirty="0">
                <a:latin typeface="Carlito"/>
                <a:cs typeface="Carlito"/>
              </a:rPr>
              <a:t>expanded.</a:t>
            </a:r>
            <a:endParaRPr sz="6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4769" algn="l"/>
              </a:tabLst>
            </a:pPr>
            <a:r>
              <a:rPr sz="600" b="1" i="1" dirty="0">
                <a:latin typeface="Carlito"/>
                <a:cs typeface="Carlito"/>
              </a:rPr>
              <a:t>It </a:t>
            </a:r>
            <a:r>
              <a:rPr sz="600" b="1" i="1" spc="-5" dirty="0">
                <a:latin typeface="Carlito"/>
                <a:cs typeface="Carlito"/>
              </a:rPr>
              <a:t>always selects </a:t>
            </a:r>
            <a:r>
              <a:rPr sz="600" b="1" i="1" dirty="0">
                <a:latin typeface="Carlito"/>
                <a:cs typeface="Carlito"/>
              </a:rPr>
              <a:t>the </a:t>
            </a:r>
            <a:r>
              <a:rPr sz="600" b="1" i="1" spc="-5" dirty="0">
                <a:latin typeface="Carlito"/>
                <a:cs typeface="Carlito"/>
              </a:rPr>
              <a:t>most promising successor of </a:t>
            </a:r>
            <a:r>
              <a:rPr sz="600" b="1" i="1" dirty="0">
                <a:latin typeface="Carlito"/>
                <a:cs typeface="Carlito"/>
              </a:rPr>
              <a:t>the </a:t>
            </a:r>
            <a:r>
              <a:rPr sz="600" b="1" i="1" spc="-5" dirty="0">
                <a:latin typeface="Carlito"/>
                <a:cs typeface="Carlito"/>
              </a:rPr>
              <a:t>node last</a:t>
            </a:r>
            <a:r>
              <a:rPr sz="600" b="1" i="1" spc="-20" dirty="0">
                <a:latin typeface="Carlito"/>
                <a:cs typeface="Carlito"/>
              </a:rPr>
              <a:t> </a:t>
            </a:r>
            <a:r>
              <a:rPr sz="600" b="1" i="1" spc="-10" dirty="0">
                <a:latin typeface="Carlito"/>
                <a:cs typeface="Carlito"/>
              </a:rPr>
              <a:t>expanded.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221" y="1473200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403987"/>
            <a:ext cx="2362835" cy="5454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5" dirty="0">
                <a:latin typeface="Carlito"/>
                <a:cs typeface="Carlito"/>
              </a:rPr>
              <a:t>difference </a:t>
            </a:r>
            <a:r>
              <a:rPr sz="650" spc="-10" dirty="0">
                <a:latin typeface="Carlito"/>
                <a:cs typeface="Carlito"/>
              </a:rPr>
              <a:t>between </a:t>
            </a:r>
            <a:r>
              <a:rPr sz="650" spc="-5" dirty="0">
                <a:latin typeface="Carlito"/>
                <a:cs typeface="Carlito"/>
              </a:rPr>
              <a:t>the hill </a:t>
            </a:r>
            <a:r>
              <a:rPr sz="650" spc="-10" dirty="0">
                <a:latin typeface="Carlito"/>
                <a:cs typeface="Carlito"/>
              </a:rPr>
              <a:t>climbing search method </a:t>
            </a:r>
            <a:r>
              <a:rPr sz="650" spc="-5" dirty="0">
                <a:latin typeface="Carlito"/>
                <a:cs typeface="Carlito"/>
              </a:rPr>
              <a:t>and the best  </a:t>
            </a:r>
            <a:r>
              <a:rPr sz="650" spc="-10" dirty="0">
                <a:latin typeface="Carlito"/>
                <a:cs typeface="Carlito"/>
              </a:rPr>
              <a:t>first search </a:t>
            </a:r>
            <a:r>
              <a:rPr sz="650" spc="-5" dirty="0">
                <a:latin typeface="Carlito"/>
                <a:cs typeface="Carlito"/>
              </a:rPr>
              <a:t>method is the </a:t>
            </a:r>
            <a:r>
              <a:rPr sz="650" spc="-10" dirty="0">
                <a:latin typeface="Carlito"/>
                <a:cs typeface="Carlito"/>
              </a:rPr>
              <a:t>following</a:t>
            </a:r>
            <a:r>
              <a:rPr sz="650" spc="1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one:</a:t>
            </a:r>
            <a:endParaRPr sz="650">
              <a:latin typeface="Carlito"/>
              <a:cs typeface="Carlito"/>
            </a:endParaRPr>
          </a:p>
          <a:p>
            <a:pPr marL="171450" marR="83820" lvl="1" indent="-52069">
              <a:lnSpc>
                <a:spcPts val="580"/>
              </a:lnSpc>
              <a:spcBef>
                <a:spcPts val="135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best </a:t>
            </a:r>
            <a:r>
              <a:rPr sz="550" spc="-5" dirty="0">
                <a:latin typeface="Carlito"/>
                <a:cs typeface="Carlito"/>
              </a:rPr>
              <a:t>first search method selects for </a:t>
            </a:r>
            <a:r>
              <a:rPr sz="550" spc="-10" dirty="0">
                <a:latin typeface="Carlito"/>
                <a:cs typeface="Carlito"/>
              </a:rPr>
              <a:t>expansion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most promising </a:t>
            </a:r>
            <a:r>
              <a:rPr sz="550" spc="-10" dirty="0">
                <a:latin typeface="Carlito"/>
                <a:cs typeface="Carlito"/>
              </a:rPr>
              <a:t>leaf  </a:t>
            </a:r>
            <a:r>
              <a:rPr sz="550" spc="-5" dirty="0">
                <a:latin typeface="Carlito"/>
                <a:cs typeface="Carlito"/>
              </a:rPr>
              <a:t>node 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current search</a:t>
            </a:r>
            <a:r>
              <a:rPr sz="550" spc="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tree;</a:t>
            </a:r>
            <a:endParaRPr sz="550">
              <a:latin typeface="Carlito"/>
              <a:cs typeface="Carlito"/>
            </a:endParaRPr>
          </a:p>
          <a:p>
            <a:pPr marL="171450" marR="114935" lvl="1" indent="-52069">
              <a:lnSpc>
                <a:spcPts val="600"/>
              </a:lnSpc>
              <a:spcBef>
                <a:spcPts val="120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hill </a:t>
            </a:r>
            <a:r>
              <a:rPr sz="550" spc="-5" dirty="0">
                <a:latin typeface="Carlito"/>
                <a:cs typeface="Carlito"/>
              </a:rPr>
              <a:t>climbing search method selects for </a:t>
            </a:r>
            <a:r>
              <a:rPr sz="550" spc="-10" dirty="0">
                <a:latin typeface="Carlito"/>
                <a:cs typeface="Carlito"/>
              </a:rPr>
              <a:t>expansion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most promising  successor 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node last</a:t>
            </a:r>
            <a:r>
              <a:rPr sz="550" spc="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expanded.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8697" y="1471422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14179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Problems</a:t>
            </a:r>
            <a:r>
              <a:rPr spc="-125" dirty="0"/>
              <a:t> </a:t>
            </a:r>
            <a:r>
              <a:rPr spc="5" dirty="0"/>
              <a:t>with</a:t>
            </a:r>
            <a:r>
              <a:rPr spc="-140" dirty="0"/>
              <a:t> </a:t>
            </a:r>
            <a:r>
              <a:rPr spc="-15" dirty="0"/>
              <a:t>Hill</a:t>
            </a:r>
            <a:r>
              <a:rPr spc="-130" dirty="0"/>
              <a:t> </a:t>
            </a:r>
            <a:r>
              <a:rPr spc="-50" dirty="0"/>
              <a:t>Climbing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403987"/>
            <a:ext cx="2399030" cy="5937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16510" indent="-52069" algn="just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Gets stuck at </a:t>
            </a:r>
            <a:r>
              <a:rPr sz="650" b="1" spc="-5" dirty="0">
                <a:latin typeface="Carlito"/>
                <a:cs typeface="Carlito"/>
              </a:rPr>
              <a:t>local minima </a:t>
            </a:r>
            <a:r>
              <a:rPr sz="650" spc="-10" dirty="0">
                <a:latin typeface="Carlito"/>
                <a:cs typeface="Carlito"/>
              </a:rPr>
              <a:t>when we reach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position where there </a:t>
            </a:r>
            <a:r>
              <a:rPr sz="650" spc="-5" dirty="0">
                <a:latin typeface="Carlito"/>
                <a:cs typeface="Carlito"/>
              </a:rPr>
              <a:t>are  no </a:t>
            </a:r>
            <a:r>
              <a:rPr sz="650" spc="-10" dirty="0">
                <a:latin typeface="Carlito"/>
                <a:cs typeface="Carlito"/>
              </a:rPr>
              <a:t>better neighbors, </a:t>
            </a:r>
            <a:r>
              <a:rPr sz="650" spc="-5" dirty="0">
                <a:latin typeface="Carlito"/>
                <a:cs typeface="Carlito"/>
              </a:rPr>
              <a:t>it is </a:t>
            </a:r>
            <a:r>
              <a:rPr sz="650" spc="-10" dirty="0">
                <a:latin typeface="Carlito"/>
                <a:cs typeface="Carlito"/>
              </a:rPr>
              <a:t>not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guarantee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we </a:t>
            </a:r>
            <a:r>
              <a:rPr sz="650" spc="-5" dirty="0">
                <a:latin typeface="Carlito"/>
                <a:cs typeface="Carlito"/>
              </a:rPr>
              <a:t>have </a:t>
            </a:r>
            <a:r>
              <a:rPr sz="650" spc="-15" dirty="0">
                <a:latin typeface="Carlito"/>
                <a:cs typeface="Carlito"/>
              </a:rPr>
              <a:t>found </a:t>
            </a:r>
            <a:r>
              <a:rPr sz="650" spc="-5" dirty="0">
                <a:latin typeface="Carlito"/>
                <a:cs typeface="Carlito"/>
              </a:rPr>
              <a:t>the best  </a:t>
            </a:r>
            <a:r>
              <a:rPr sz="650" spc="-10" dirty="0">
                <a:latin typeface="Carlito"/>
                <a:cs typeface="Carlito"/>
              </a:rPr>
              <a:t>solution. </a:t>
            </a:r>
            <a:r>
              <a:rPr sz="650" b="1" spc="-5" dirty="0">
                <a:latin typeface="Carlito"/>
                <a:cs typeface="Carlito"/>
              </a:rPr>
              <a:t>Ridge </a:t>
            </a:r>
            <a:r>
              <a:rPr sz="650" spc="-5" dirty="0">
                <a:latin typeface="Carlito"/>
                <a:cs typeface="Carlito"/>
              </a:rPr>
              <a:t>is a </a:t>
            </a:r>
            <a:r>
              <a:rPr sz="650" spc="-10" dirty="0">
                <a:latin typeface="Carlito"/>
                <a:cs typeface="Carlito"/>
              </a:rPr>
              <a:t>sequence of local</a:t>
            </a:r>
            <a:r>
              <a:rPr sz="650" spc="30" dirty="0">
                <a:latin typeface="Carlito"/>
                <a:cs typeface="Carlito"/>
              </a:rPr>
              <a:t> </a:t>
            </a:r>
            <a:r>
              <a:rPr sz="650" dirty="0">
                <a:latin typeface="Carlito"/>
                <a:cs typeface="Carlito"/>
              </a:rPr>
              <a:t>maxima.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04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Another </a:t>
            </a:r>
            <a:r>
              <a:rPr sz="650" spc="-5" dirty="0">
                <a:latin typeface="Carlito"/>
                <a:cs typeface="Carlito"/>
              </a:rPr>
              <a:t>type </a:t>
            </a:r>
            <a:r>
              <a:rPr sz="650" spc="-10" dirty="0">
                <a:latin typeface="Carlito"/>
                <a:cs typeface="Carlito"/>
              </a:rPr>
              <a:t>of problem we </a:t>
            </a:r>
            <a:r>
              <a:rPr sz="650" dirty="0">
                <a:latin typeface="Carlito"/>
                <a:cs typeface="Carlito"/>
              </a:rPr>
              <a:t>may </a:t>
            </a:r>
            <a:r>
              <a:rPr sz="650" spc="-10" dirty="0">
                <a:latin typeface="Carlito"/>
                <a:cs typeface="Carlito"/>
              </a:rPr>
              <a:t>find </a:t>
            </a:r>
            <a:r>
              <a:rPr sz="650" spc="-5" dirty="0">
                <a:latin typeface="Carlito"/>
                <a:cs typeface="Carlito"/>
              </a:rPr>
              <a:t>with hill </a:t>
            </a:r>
            <a:r>
              <a:rPr sz="650" spc="-10" dirty="0">
                <a:latin typeface="Carlito"/>
                <a:cs typeface="Carlito"/>
              </a:rPr>
              <a:t>climbing searches </a:t>
            </a:r>
            <a:r>
              <a:rPr sz="650" spc="-5" dirty="0">
                <a:latin typeface="Carlito"/>
                <a:cs typeface="Carlito"/>
              </a:rPr>
              <a:t>is  </a:t>
            </a:r>
            <a:r>
              <a:rPr sz="650" spc="-10" dirty="0">
                <a:latin typeface="Carlito"/>
                <a:cs typeface="Carlito"/>
              </a:rPr>
              <a:t>finding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b="1" i="1" spc="-10" dirty="0">
                <a:latin typeface="Carlito"/>
                <a:cs typeface="Carlito"/>
              </a:rPr>
              <a:t>plateau. </a:t>
            </a:r>
            <a:r>
              <a:rPr sz="650" spc="-5" dirty="0">
                <a:latin typeface="Carlito"/>
                <a:cs typeface="Carlito"/>
              </a:rPr>
              <a:t>This is an </a:t>
            </a:r>
            <a:r>
              <a:rPr sz="650" spc="-10" dirty="0">
                <a:latin typeface="Carlito"/>
                <a:cs typeface="Carlito"/>
              </a:rPr>
              <a:t>area where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spc="-5" dirty="0">
                <a:latin typeface="Carlito"/>
                <a:cs typeface="Carlito"/>
              </a:rPr>
              <a:t>space is flat </a:t>
            </a:r>
            <a:r>
              <a:rPr sz="650" dirty="0">
                <a:latin typeface="Carlito"/>
                <a:cs typeface="Carlito"/>
              </a:rPr>
              <a:t>so </a:t>
            </a:r>
            <a:r>
              <a:rPr sz="650" spc="-5" dirty="0">
                <a:latin typeface="Carlito"/>
                <a:cs typeface="Carlito"/>
              </a:rPr>
              <a:t>that  all </a:t>
            </a:r>
            <a:r>
              <a:rPr sz="650" spc="-10" dirty="0">
                <a:latin typeface="Carlito"/>
                <a:cs typeface="Carlito"/>
              </a:rPr>
              <a:t>neighbors return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dirty="0">
                <a:latin typeface="Carlito"/>
                <a:cs typeface="Carlito"/>
              </a:rPr>
              <a:t>same </a:t>
            </a:r>
            <a:r>
              <a:rPr sz="650" spc="-10" dirty="0">
                <a:latin typeface="Carlito"/>
                <a:cs typeface="Carlito"/>
              </a:rPr>
              <a:t>evaluation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221" y="1471422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10731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Simulated</a:t>
            </a:r>
            <a:r>
              <a:rPr spc="-155" dirty="0"/>
              <a:t> </a:t>
            </a:r>
            <a:r>
              <a:rPr spc="-50" dirty="0"/>
              <a:t>Annealing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395731"/>
            <a:ext cx="2378075" cy="94741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4135" marR="45085" indent="-52069">
              <a:lnSpc>
                <a:spcPts val="620"/>
              </a:lnSpc>
              <a:spcBef>
                <a:spcPts val="25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It is motivated by the </a:t>
            </a:r>
            <a:r>
              <a:rPr sz="650" spc="-10" dirty="0">
                <a:latin typeface="Carlito"/>
                <a:cs typeface="Carlito"/>
              </a:rPr>
              <a:t>physical </a:t>
            </a:r>
            <a:r>
              <a:rPr sz="650" spc="-5" dirty="0">
                <a:latin typeface="Carlito"/>
                <a:cs typeface="Carlito"/>
              </a:rPr>
              <a:t>annealing </a:t>
            </a:r>
            <a:r>
              <a:rPr sz="650" spc="-10" dirty="0">
                <a:latin typeface="Carlito"/>
                <a:cs typeface="Carlito"/>
              </a:rPr>
              <a:t>process </a:t>
            </a: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which </a:t>
            </a:r>
            <a:r>
              <a:rPr sz="650" spc="-5" dirty="0">
                <a:latin typeface="Carlito"/>
                <a:cs typeface="Carlito"/>
              </a:rPr>
              <a:t>material is  </a:t>
            </a:r>
            <a:r>
              <a:rPr sz="650" spc="-10" dirty="0">
                <a:latin typeface="Carlito"/>
                <a:cs typeface="Carlito"/>
              </a:rPr>
              <a:t>heated </a:t>
            </a:r>
            <a:r>
              <a:rPr sz="650" spc="-5" dirty="0">
                <a:latin typeface="Carlito"/>
                <a:cs typeface="Carlito"/>
              </a:rPr>
              <a:t>and slowly </a:t>
            </a:r>
            <a:r>
              <a:rPr sz="650" spc="-10" dirty="0">
                <a:latin typeface="Carlito"/>
                <a:cs typeface="Carlito"/>
              </a:rPr>
              <a:t>cooled </a:t>
            </a:r>
            <a:r>
              <a:rPr sz="650" spc="-5" dirty="0">
                <a:latin typeface="Carlito"/>
                <a:cs typeface="Carlito"/>
              </a:rPr>
              <a:t>into a </a:t>
            </a:r>
            <a:r>
              <a:rPr sz="650" spc="-15" dirty="0">
                <a:latin typeface="Carlito"/>
                <a:cs typeface="Carlito"/>
              </a:rPr>
              <a:t>uniform</a:t>
            </a:r>
            <a:r>
              <a:rPr sz="650" spc="6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structure.</a:t>
            </a:r>
            <a:endParaRPr sz="650">
              <a:latin typeface="Carlito"/>
              <a:cs typeface="Carlito"/>
            </a:endParaRPr>
          </a:p>
          <a:p>
            <a:pPr marL="64135" marR="231775" indent="-52069">
              <a:lnSpc>
                <a:spcPct val="800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Compared </a:t>
            </a:r>
            <a:r>
              <a:rPr sz="650" spc="-5" dirty="0">
                <a:latin typeface="Carlito"/>
                <a:cs typeface="Carlito"/>
              </a:rPr>
              <a:t>to hill </a:t>
            </a:r>
            <a:r>
              <a:rPr sz="650" spc="-10" dirty="0">
                <a:latin typeface="Carlito"/>
                <a:cs typeface="Carlito"/>
              </a:rPr>
              <a:t>climbing </a:t>
            </a:r>
            <a:r>
              <a:rPr sz="650" spc="-5" dirty="0">
                <a:latin typeface="Carlito"/>
                <a:cs typeface="Carlito"/>
              </a:rPr>
              <a:t>the main </a:t>
            </a:r>
            <a:r>
              <a:rPr sz="650" spc="-15" dirty="0">
                <a:latin typeface="Carlito"/>
                <a:cs typeface="Carlito"/>
              </a:rPr>
              <a:t>difference </a:t>
            </a:r>
            <a:r>
              <a:rPr sz="650" spc="-5" dirty="0">
                <a:latin typeface="Carlito"/>
                <a:cs typeface="Carlito"/>
              </a:rPr>
              <a:t>is that </a:t>
            </a:r>
            <a:r>
              <a:rPr sz="650" spc="-10" dirty="0">
                <a:latin typeface="Carlito"/>
                <a:cs typeface="Carlito"/>
              </a:rPr>
              <a:t>SA allows  downwards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steps.</a:t>
            </a:r>
            <a:endParaRPr sz="650">
              <a:latin typeface="Carlito"/>
              <a:cs typeface="Carlito"/>
            </a:endParaRPr>
          </a:p>
          <a:p>
            <a:pPr marL="64135" marR="91440" indent="-52069">
              <a:lnSpc>
                <a:spcPct val="76900"/>
              </a:lnSpc>
              <a:spcBef>
                <a:spcPts val="26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Simulated </a:t>
            </a:r>
            <a:r>
              <a:rPr sz="650" spc="-10" dirty="0">
                <a:latin typeface="Carlito"/>
                <a:cs typeface="Carlito"/>
              </a:rPr>
              <a:t>annealing </a:t>
            </a:r>
            <a:r>
              <a:rPr sz="650" spc="-5" dirty="0">
                <a:latin typeface="Carlito"/>
                <a:cs typeface="Carlito"/>
              </a:rPr>
              <a:t>also </a:t>
            </a:r>
            <a:r>
              <a:rPr sz="650" spc="-15" dirty="0">
                <a:latin typeface="Carlito"/>
                <a:cs typeface="Carlito"/>
              </a:rPr>
              <a:t>differs </a:t>
            </a:r>
            <a:r>
              <a:rPr sz="650" spc="-10" dirty="0">
                <a:latin typeface="Carlito"/>
                <a:cs typeface="Carlito"/>
              </a:rPr>
              <a:t>from </a:t>
            </a:r>
            <a:r>
              <a:rPr sz="650" spc="-5" dirty="0">
                <a:latin typeface="Carlito"/>
                <a:cs typeface="Carlito"/>
              </a:rPr>
              <a:t>hill </a:t>
            </a:r>
            <a:r>
              <a:rPr sz="650" spc="-10" dirty="0">
                <a:latin typeface="Carlito"/>
                <a:cs typeface="Carlito"/>
              </a:rPr>
              <a:t>climbing </a:t>
            </a:r>
            <a:r>
              <a:rPr sz="650" spc="-5" dirty="0">
                <a:latin typeface="Carlito"/>
                <a:cs typeface="Carlito"/>
              </a:rPr>
              <a:t>in that a move is  </a:t>
            </a:r>
            <a:r>
              <a:rPr sz="650" spc="-10" dirty="0">
                <a:latin typeface="Carlito"/>
                <a:cs typeface="Carlito"/>
              </a:rPr>
              <a:t>selected </a:t>
            </a:r>
            <a:r>
              <a:rPr sz="650" spc="-5" dirty="0">
                <a:latin typeface="Carlito"/>
                <a:cs typeface="Carlito"/>
              </a:rPr>
              <a:t>at </a:t>
            </a:r>
            <a:r>
              <a:rPr sz="650" spc="-10" dirty="0">
                <a:latin typeface="Carlito"/>
                <a:cs typeface="Carlito"/>
              </a:rPr>
              <a:t>random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then decides whether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accept </a:t>
            </a:r>
            <a:r>
              <a:rPr sz="650" spc="-15" dirty="0">
                <a:latin typeface="Carlito"/>
                <a:cs typeface="Carlito"/>
              </a:rPr>
              <a:t>it.</a:t>
            </a:r>
            <a:endParaRPr sz="650">
              <a:latin typeface="Carlito"/>
              <a:cs typeface="Carlito"/>
            </a:endParaRPr>
          </a:p>
          <a:p>
            <a:pPr marL="64135" marR="296545" indent="-52069">
              <a:lnSpc>
                <a:spcPct val="76900"/>
              </a:lnSpc>
              <a:spcBef>
                <a:spcPts val="26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If the move is </a:t>
            </a:r>
            <a:r>
              <a:rPr sz="650" spc="-10" dirty="0">
                <a:latin typeface="Carlito"/>
                <a:cs typeface="Carlito"/>
              </a:rPr>
              <a:t>better </a:t>
            </a:r>
            <a:r>
              <a:rPr sz="650" spc="-5" dirty="0">
                <a:latin typeface="Carlito"/>
                <a:cs typeface="Carlito"/>
              </a:rPr>
              <a:t>than its </a:t>
            </a:r>
            <a:r>
              <a:rPr sz="650" spc="-15" dirty="0">
                <a:latin typeface="Carlito"/>
                <a:cs typeface="Carlito"/>
              </a:rPr>
              <a:t>current </a:t>
            </a:r>
            <a:r>
              <a:rPr sz="650" spc="-10" dirty="0">
                <a:latin typeface="Carlito"/>
                <a:cs typeface="Carlito"/>
              </a:rPr>
              <a:t>position then </a:t>
            </a:r>
            <a:r>
              <a:rPr sz="650" spc="-5" dirty="0">
                <a:latin typeface="Carlito"/>
                <a:cs typeface="Carlito"/>
              </a:rPr>
              <a:t>simulated  annealing </a:t>
            </a:r>
            <a:r>
              <a:rPr sz="650" spc="-10" dirty="0">
                <a:latin typeface="Carlito"/>
                <a:cs typeface="Carlito"/>
              </a:rPr>
              <a:t>will </a:t>
            </a:r>
            <a:r>
              <a:rPr sz="650" spc="-5" dirty="0">
                <a:latin typeface="Carlito"/>
                <a:cs typeface="Carlito"/>
              </a:rPr>
              <a:t>always </a:t>
            </a:r>
            <a:r>
              <a:rPr sz="650" spc="-10" dirty="0">
                <a:latin typeface="Carlito"/>
                <a:cs typeface="Carlito"/>
              </a:rPr>
              <a:t>take </a:t>
            </a:r>
            <a:r>
              <a:rPr sz="650" spc="-5" dirty="0">
                <a:latin typeface="Carlito"/>
                <a:cs typeface="Carlito"/>
              </a:rPr>
              <a:t>it.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ct val="76900"/>
              </a:lnSpc>
              <a:spcBef>
                <a:spcPts val="26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If the move is </a:t>
            </a:r>
            <a:r>
              <a:rPr sz="650" spc="-10" dirty="0">
                <a:latin typeface="Carlito"/>
                <a:cs typeface="Carlito"/>
              </a:rPr>
              <a:t>worse (i.e. </a:t>
            </a:r>
            <a:r>
              <a:rPr sz="650" spc="-5" dirty="0">
                <a:latin typeface="Carlito"/>
                <a:cs typeface="Carlito"/>
              </a:rPr>
              <a:t>lesser quality) </a:t>
            </a:r>
            <a:r>
              <a:rPr sz="650" spc="-10" dirty="0">
                <a:latin typeface="Carlito"/>
                <a:cs typeface="Carlito"/>
              </a:rPr>
              <a:t>then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will </a:t>
            </a:r>
            <a:r>
              <a:rPr sz="650" spc="-5" dirty="0">
                <a:latin typeface="Carlito"/>
                <a:cs typeface="Carlito"/>
              </a:rPr>
              <a:t>be </a:t>
            </a:r>
            <a:r>
              <a:rPr sz="650" spc="-10" dirty="0">
                <a:latin typeface="Carlito"/>
                <a:cs typeface="Carlito"/>
              </a:rPr>
              <a:t>accepted </a:t>
            </a:r>
            <a:r>
              <a:rPr sz="650" spc="-5" dirty="0">
                <a:latin typeface="Carlito"/>
                <a:cs typeface="Carlito"/>
              </a:rPr>
              <a:t>based  on </a:t>
            </a:r>
            <a:r>
              <a:rPr sz="650" dirty="0">
                <a:latin typeface="Carlito"/>
                <a:cs typeface="Carlito"/>
              </a:rPr>
              <a:t>some</a:t>
            </a:r>
            <a:r>
              <a:rPr sz="650" spc="-2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probability.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8697" y="1472311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387807"/>
            <a:ext cx="2268855" cy="2571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probability of accepting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worse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is given by the</a:t>
            </a:r>
            <a:r>
              <a:rPr sz="650" spc="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equation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P = </a:t>
            </a:r>
            <a:r>
              <a:rPr sz="650" spc="-10" dirty="0">
                <a:latin typeface="Carlito"/>
                <a:cs typeface="Carlito"/>
              </a:rPr>
              <a:t>exponential(-</a:t>
            </a:r>
            <a:r>
              <a:rPr sz="650" i="1" spc="-10" dirty="0">
                <a:latin typeface="Carlito"/>
                <a:cs typeface="Carlito"/>
              </a:rPr>
              <a:t>c </a:t>
            </a:r>
            <a:r>
              <a:rPr sz="650" spc="-10" dirty="0">
                <a:latin typeface="Carlito"/>
                <a:cs typeface="Carlito"/>
              </a:rPr>
              <a:t>/</a:t>
            </a:r>
            <a:r>
              <a:rPr sz="650" i="1" spc="-10" dirty="0">
                <a:latin typeface="Carlito"/>
                <a:cs typeface="Carlito"/>
              </a:rPr>
              <a:t>t</a:t>
            </a:r>
            <a:r>
              <a:rPr sz="650" spc="-10" dirty="0">
                <a:latin typeface="Carlito"/>
                <a:cs typeface="Carlito"/>
              </a:rPr>
              <a:t>) </a:t>
            </a:r>
            <a:r>
              <a:rPr sz="650" spc="-5" dirty="0">
                <a:latin typeface="Carlito"/>
                <a:cs typeface="Carlito"/>
              </a:rPr>
              <a:t>&gt;</a:t>
            </a:r>
            <a:r>
              <a:rPr sz="650" spc="4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r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134" y="620064"/>
            <a:ext cx="164465" cy="2971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4769" algn="l"/>
              </a:tabLst>
            </a:pPr>
            <a:r>
              <a:rPr sz="550" i="1" dirty="0">
                <a:latin typeface="Carlito"/>
                <a:cs typeface="Carlito"/>
              </a:rPr>
              <a:t>c</a:t>
            </a:r>
            <a:r>
              <a:rPr sz="550" i="1" spc="-5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=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4769" algn="l"/>
              </a:tabLst>
            </a:pPr>
            <a:r>
              <a:rPr sz="550" i="1" dirty="0">
                <a:latin typeface="Carlito"/>
                <a:cs typeface="Carlito"/>
              </a:rPr>
              <a:t>t</a:t>
            </a:r>
            <a:r>
              <a:rPr sz="550" i="1" spc="-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=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4769" algn="l"/>
              </a:tabLst>
            </a:pPr>
            <a:r>
              <a:rPr sz="550" i="1" dirty="0">
                <a:latin typeface="Carlito"/>
                <a:cs typeface="Carlito"/>
              </a:rPr>
              <a:t>r</a:t>
            </a:r>
            <a:r>
              <a:rPr sz="550" i="1" spc="-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=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32" y="620064"/>
            <a:ext cx="1085850" cy="29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" dirty="0">
                <a:latin typeface="Carlito"/>
                <a:cs typeface="Carlito"/>
              </a:rPr>
              <a:t>the change </a:t>
            </a:r>
            <a:r>
              <a:rPr sz="550" spc="-5" dirty="0">
                <a:latin typeface="Carlito"/>
                <a:cs typeface="Carlito"/>
              </a:rPr>
              <a:t>in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evaluation function 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current</a:t>
            </a:r>
            <a:r>
              <a:rPr sz="550" spc="-2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value</a:t>
            </a:r>
            <a:endParaRPr sz="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random </a:t>
            </a:r>
            <a:r>
              <a:rPr sz="550" spc="-10" dirty="0">
                <a:latin typeface="Carlito"/>
                <a:cs typeface="Carlito"/>
              </a:rPr>
              <a:t>number between </a:t>
            </a:r>
            <a:r>
              <a:rPr sz="550" dirty="0">
                <a:latin typeface="Carlito"/>
                <a:cs typeface="Carlito"/>
              </a:rPr>
              <a:t>0 </a:t>
            </a:r>
            <a:r>
              <a:rPr sz="550" spc="-5" dirty="0">
                <a:latin typeface="Carlito"/>
                <a:cs typeface="Carlito"/>
              </a:rPr>
              <a:t>and</a:t>
            </a:r>
            <a:r>
              <a:rPr sz="550" spc="6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1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54" y="910843"/>
            <a:ext cx="2275840" cy="50545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probability of accepting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worse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is a </a:t>
            </a:r>
            <a:r>
              <a:rPr sz="650" spc="-10" dirty="0">
                <a:latin typeface="Carlito"/>
                <a:cs typeface="Carlito"/>
              </a:rPr>
              <a:t>function of </a:t>
            </a:r>
            <a:r>
              <a:rPr sz="650" spc="-5" dirty="0">
                <a:latin typeface="Carlito"/>
                <a:cs typeface="Carlito"/>
              </a:rPr>
              <a:t>both the  </a:t>
            </a:r>
            <a:r>
              <a:rPr sz="650" spc="-15" dirty="0">
                <a:latin typeface="Carlito"/>
                <a:cs typeface="Carlito"/>
              </a:rPr>
              <a:t>current </a:t>
            </a:r>
            <a:r>
              <a:rPr sz="650" spc="-5" dirty="0">
                <a:latin typeface="Carlito"/>
                <a:cs typeface="Carlito"/>
              </a:rPr>
              <a:t>value and the change in the </a:t>
            </a:r>
            <a:r>
              <a:rPr sz="650" spc="-10" dirty="0">
                <a:latin typeface="Carlito"/>
                <a:cs typeface="Carlito"/>
              </a:rPr>
              <a:t>cost</a:t>
            </a:r>
            <a:r>
              <a:rPr sz="650" spc="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function.</a:t>
            </a:r>
            <a:endParaRPr sz="650">
              <a:latin typeface="Carlito"/>
              <a:cs typeface="Carlito"/>
            </a:endParaRPr>
          </a:p>
          <a:p>
            <a:pPr marL="64135" marR="53340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most </a:t>
            </a:r>
            <a:r>
              <a:rPr sz="650" spc="-10" dirty="0">
                <a:latin typeface="Carlito"/>
                <a:cs typeface="Carlito"/>
              </a:rPr>
              <a:t>common </a:t>
            </a:r>
            <a:r>
              <a:rPr sz="650" spc="-5" dirty="0">
                <a:latin typeface="Carlito"/>
                <a:cs typeface="Carlito"/>
              </a:rPr>
              <a:t>way </a:t>
            </a:r>
            <a:r>
              <a:rPr sz="650" spc="-10" dirty="0">
                <a:latin typeface="Carlito"/>
                <a:cs typeface="Carlito"/>
              </a:rPr>
              <a:t>of implementing </a:t>
            </a:r>
            <a:r>
              <a:rPr sz="650" spc="-5" dirty="0">
                <a:latin typeface="Carlito"/>
                <a:cs typeface="Carlito"/>
              </a:rPr>
              <a:t>an </a:t>
            </a:r>
            <a:r>
              <a:rPr sz="650" spc="-10" dirty="0">
                <a:latin typeface="Carlito"/>
                <a:cs typeface="Carlito"/>
              </a:rPr>
              <a:t>SA algorithm </a:t>
            </a:r>
            <a:r>
              <a:rPr sz="650" spc="-5" dirty="0">
                <a:latin typeface="Carlito"/>
                <a:cs typeface="Carlito"/>
              </a:rPr>
              <a:t>is to  </a:t>
            </a:r>
            <a:r>
              <a:rPr sz="650" spc="-10" dirty="0">
                <a:latin typeface="Carlito"/>
                <a:cs typeface="Carlito"/>
              </a:rPr>
              <a:t>implement </a:t>
            </a:r>
            <a:r>
              <a:rPr sz="650" spc="-5" dirty="0">
                <a:latin typeface="Carlito"/>
                <a:cs typeface="Carlito"/>
              </a:rPr>
              <a:t>hill </a:t>
            </a:r>
            <a:r>
              <a:rPr sz="650" spc="-10" dirty="0">
                <a:latin typeface="Carlito"/>
                <a:cs typeface="Carlito"/>
              </a:rPr>
              <a:t>climbing </a:t>
            </a:r>
            <a:r>
              <a:rPr sz="650" spc="-5" dirty="0">
                <a:latin typeface="Carlito"/>
                <a:cs typeface="Carlito"/>
              </a:rPr>
              <a:t>with an </a:t>
            </a:r>
            <a:r>
              <a:rPr sz="650" spc="-10" dirty="0">
                <a:latin typeface="Carlito"/>
                <a:cs typeface="Carlito"/>
              </a:rPr>
              <a:t>accept function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modify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5" dirty="0">
                <a:latin typeface="Carlito"/>
                <a:cs typeface="Carlito"/>
              </a:rPr>
              <a:t>for  </a:t>
            </a:r>
            <a:r>
              <a:rPr sz="650" spc="-5" dirty="0">
                <a:latin typeface="Carlito"/>
                <a:cs typeface="Carlito"/>
              </a:rPr>
              <a:t>Simulated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Annealing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221" y="1472311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405765"/>
            <a:ext cx="2399665" cy="9779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By </a:t>
            </a:r>
            <a:r>
              <a:rPr sz="650" spc="-5" dirty="0">
                <a:latin typeface="Carlito"/>
                <a:cs typeface="Carlito"/>
              </a:rPr>
              <a:t>analogy with this </a:t>
            </a:r>
            <a:r>
              <a:rPr sz="650" spc="-10" dirty="0">
                <a:latin typeface="Carlito"/>
                <a:cs typeface="Carlito"/>
              </a:rPr>
              <a:t>physical process, each </a:t>
            </a:r>
            <a:r>
              <a:rPr sz="650" spc="-5" dirty="0">
                <a:latin typeface="Carlito"/>
                <a:cs typeface="Carlito"/>
              </a:rPr>
              <a:t>step of the </a:t>
            </a:r>
            <a:r>
              <a:rPr sz="650" spc="-10" dirty="0">
                <a:latin typeface="Carlito"/>
                <a:cs typeface="Carlito"/>
              </a:rPr>
              <a:t>SA </a:t>
            </a:r>
            <a:r>
              <a:rPr sz="650" spc="-5" dirty="0">
                <a:latin typeface="Carlito"/>
                <a:cs typeface="Carlito"/>
              </a:rPr>
              <a:t>algorithm  </a:t>
            </a:r>
            <a:r>
              <a:rPr sz="650" spc="-10" dirty="0">
                <a:latin typeface="Carlito"/>
                <a:cs typeface="Carlito"/>
              </a:rPr>
              <a:t>replaces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5" dirty="0">
                <a:latin typeface="Carlito"/>
                <a:cs typeface="Carlito"/>
              </a:rPr>
              <a:t>current </a:t>
            </a:r>
            <a:r>
              <a:rPr sz="650" spc="-5" dirty="0">
                <a:latin typeface="Carlito"/>
                <a:cs typeface="Carlito"/>
              </a:rPr>
              <a:t>solution by a </a:t>
            </a:r>
            <a:r>
              <a:rPr sz="650" spc="-10" dirty="0">
                <a:latin typeface="Carlito"/>
                <a:cs typeface="Carlito"/>
              </a:rPr>
              <a:t>random "nearby" </a:t>
            </a:r>
            <a:r>
              <a:rPr sz="650" spc="-5" dirty="0">
                <a:latin typeface="Carlito"/>
                <a:cs typeface="Carlito"/>
              </a:rPr>
              <a:t>solution, </a:t>
            </a:r>
            <a:r>
              <a:rPr sz="650" spc="-10" dirty="0">
                <a:latin typeface="Carlito"/>
                <a:cs typeface="Carlito"/>
              </a:rPr>
              <a:t>chosen  </a:t>
            </a:r>
            <a:r>
              <a:rPr sz="650" spc="-5" dirty="0">
                <a:latin typeface="Carlito"/>
                <a:cs typeface="Carlito"/>
              </a:rPr>
              <a:t>with a </a:t>
            </a:r>
            <a:r>
              <a:rPr sz="650" spc="-10" dirty="0">
                <a:latin typeface="Carlito"/>
                <a:cs typeface="Carlito"/>
              </a:rPr>
              <a:t>probability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depends </a:t>
            </a:r>
            <a:r>
              <a:rPr sz="650" spc="-5" dirty="0">
                <a:latin typeface="Carlito"/>
                <a:cs typeface="Carlito"/>
              </a:rPr>
              <a:t>on the </a:t>
            </a:r>
            <a:r>
              <a:rPr sz="650" spc="-15" dirty="0">
                <a:latin typeface="Carlito"/>
                <a:cs typeface="Carlito"/>
              </a:rPr>
              <a:t>difference </a:t>
            </a:r>
            <a:r>
              <a:rPr sz="650" spc="-10" dirty="0">
                <a:latin typeface="Carlito"/>
                <a:cs typeface="Carlito"/>
              </a:rPr>
              <a:t>between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0" dirty="0">
                <a:latin typeface="Carlito"/>
                <a:cs typeface="Carlito"/>
              </a:rPr>
              <a:t>corresponding function values </a:t>
            </a:r>
            <a:r>
              <a:rPr sz="650" spc="-5" dirty="0">
                <a:latin typeface="Carlito"/>
                <a:cs typeface="Carlito"/>
              </a:rPr>
              <a:t>and on a global </a:t>
            </a:r>
            <a:r>
              <a:rPr sz="650" spc="-10" dirty="0">
                <a:latin typeface="Carlito"/>
                <a:cs typeface="Carlito"/>
              </a:rPr>
              <a:t>parameter </a:t>
            </a:r>
            <a:r>
              <a:rPr sz="650" i="1" spc="-5" dirty="0">
                <a:latin typeface="Carlito"/>
                <a:cs typeface="Carlito"/>
              </a:rPr>
              <a:t>T </a:t>
            </a:r>
            <a:r>
              <a:rPr sz="650" spc="-10" dirty="0">
                <a:latin typeface="Carlito"/>
                <a:cs typeface="Carlito"/>
              </a:rPr>
              <a:t>(called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i="1" spc="-5" dirty="0">
                <a:latin typeface="Carlito"/>
                <a:cs typeface="Carlito"/>
              </a:rPr>
              <a:t>temperature</a:t>
            </a:r>
            <a:r>
              <a:rPr sz="650" spc="-5" dirty="0">
                <a:latin typeface="Carlito"/>
                <a:cs typeface="Carlito"/>
              </a:rPr>
              <a:t>), that </a:t>
            </a:r>
            <a:r>
              <a:rPr sz="650" spc="-10" dirty="0">
                <a:latin typeface="Carlito"/>
                <a:cs typeface="Carlito"/>
              </a:rPr>
              <a:t>is gradually decreased during </a:t>
            </a:r>
            <a:r>
              <a:rPr sz="650" spc="-5" dirty="0">
                <a:latin typeface="Carlito"/>
                <a:cs typeface="Carlito"/>
              </a:rPr>
              <a:t>the</a:t>
            </a:r>
            <a:r>
              <a:rPr sz="650" spc="4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process.</a:t>
            </a:r>
            <a:endParaRPr sz="650">
              <a:latin typeface="Carlito"/>
              <a:cs typeface="Carlito"/>
            </a:endParaRPr>
          </a:p>
          <a:p>
            <a:pPr marL="64135" marR="154940" indent="-52069" algn="just">
              <a:lnSpc>
                <a:spcPts val="700"/>
              </a:lnSpc>
              <a:spcBef>
                <a:spcPts val="19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dependency </a:t>
            </a:r>
            <a:r>
              <a:rPr sz="650" spc="-5" dirty="0">
                <a:latin typeface="Carlito"/>
                <a:cs typeface="Carlito"/>
              </a:rPr>
              <a:t>is such that the </a:t>
            </a:r>
            <a:r>
              <a:rPr sz="650" spc="-15" dirty="0">
                <a:latin typeface="Carlito"/>
                <a:cs typeface="Carlito"/>
              </a:rPr>
              <a:t>current </a:t>
            </a:r>
            <a:r>
              <a:rPr sz="650" spc="-10" dirty="0">
                <a:latin typeface="Carlito"/>
                <a:cs typeface="Carlito"/>
              </a:rPr>
              <a:t>solution changes </a:t>
            </a:r>
            <a:r>
              <a:rPr sz="650" spc="-5" dirty="0">
                <a:latin typeface="Carlito"/>
                <a:cs typeface="Carlito"/>
              </a:rPr>
              <a:t>almost  </a:t>
            </a:r>
            <a:r>
              <a:rPr sz="650" spc="-10" dirty="0">
                <a:latin typeface="Carlito"/>
                <a:cs typeface="Carlito"/>
              </a:rPr>
              <a:t>randomly when </a:t>
            </a:r>
            <a:r>
              <a:rPr sz="650" i="1" spc="-5" dirty="0">
                <a:latin typeface="Carlito"/>
                <a:cs typeface="Carlito"/>
              </a:rPr>
              <a:t>T </a:t>
            </a:r>
            <a:r>
              <a:rPr sz="650" spc="-5" dirty="0">
                <a:latin typeface="Carlito"/>
                <a:cs typeface="Carlito"/>
              </a:rPr>
              <a:t>is large, but </a:t>
            </a:r>
            <a:r>
              <a:rPr sz="650" spc="-10" dirty="0">
                <a:latin typeface="Carlito"/>
                <a:cs typeface="Carlito"/>
              </a:rPr>
              <a:t>increasingly "downhill" </a:t>
            </a:r>
            <a:r>
              <a:rPr sz="650" spc="-5" dirty="0">
                <a:latin typeface="Carlito"/>
                <a:cs typeface="Carlito"/>
              </a:rPr>
              <a:t>as </a:t>
            </a:r>
            <a:r>
              <a:rPr sz="650" i="1" spc="-5" dirty="0">
                <a:latin typeface="Carlito"/>
                <a:cs typeface="Carlito"/>
              </a:rPr>
              <a:t>T </a:t>
            </a:r>
            <a:r>
              <a:rPr sz="650" spc="-10" dirty="0">
                <a:latin typeface="Carlito"/>
                <a:cs typeface="Carlito"/>
              </a:rPr>
              <a:t>goes </a:t>
            </a:r>
            <a:r>
              <a:rPr sz="650" spc="-5" dirty="0">
                <a:latin typeface="Carlito"/>
                <a:cs typeface="Carlito"/>
              </a:rPr>
              <a:t>to  </a:t>
            </a:r>
            <a:r>
              <a:rPr sz="650" spc="-15" dirty="0">
                <a:latin typeface="Carlito"/>
                <a:cs typeface="Carlito"/>
              </a:rPr>
              <a:t>zero.</a:t>
            </a:r>
            <a:endParaRPr sz="650">
              <a:latin typeface="Carlito"/>
              <a:cs typeface="Carlito"/>
            </a:endParaRPr>
          </a:p>
          <a:p>
            <a:pPr marL="64135" marR="103505" indent="-52069" algn="just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allowance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"uphill" </a:t>
            </a:r>
            <a:r>
              <a:rPr sz="650" spc="-10" dirty="0">
                <a:latin typeface="Carlito"/>
                <a:cs typeface="Carlito"/>
              </a:rPr>
              <a:t>moves </a:t>
            </a:r>
            <a:r>
              <a:rPr sz="650" spc="-5" dirty="0">
                <a:latin typeface="Carlito"/>
                <a:cs typeface="Carlito"/>
              </a:rPr>
              <a:t>saves the </a:t>
            </a:r>
            <a:r>
              <a:rPr sz="650" spc="-10" dirty="0">
                <a:latin typeface="Carlito"/>
                <a:cs typeface="Carlito"/>
              </a:rPr>
              <a:t>method from becoming  </a:t>
            </a:r>
            <a:r>
              <a:rPr sz="650" spc="-5" dirty="0">
                <a:latin typeface="Carlito"/>
                <a:cs typeface="Carlito"/>
              </a:rPr>
              <a:t>stuck at </a:t>
            </a:r>
            <a:r>
              <a:rPr sz="650" spc="-10" dirty="0">
                <a:latin typeface="Carlito"/>
                <a:cs typeface="Carlito"/>
              </a:rPr>
              <a:t>local </a:t>
            </a:r>
            <a:r>
              <a:rPr sz="650" spc="-15" dirty="0">
                <a:latin typeface="Carlito"/>
                <a:cs typeface="Carlito"/>
              </a:rPr>
              <a:t>optima</a:t>
            </a:r>
            <a:r>
              <a:rPr sz="650" spc="-15" dirty="0">
                <a:latin typeface="Aegean"/>
                <a:cs typeface="Aegean"/>
              </a:rPr>
              <a:t>—</a:t>
            </a:r>
            <a:r>
              <a:rPr sz="650" spc="-15" dirty="0">
                <a:latin typeface="Carlito"/>
                <a:cs typeface="Carlito"/>
              </a:rPr>
              <a:t>which </a:t>
            </a:r>
            <a:r>
              <a:rPr sz="650" spc="-5" dirty="0">
                <a:latin typeface="Carlito"/>
                <a:cs typeface="Carlito"/>
              </a:rPr>
              <a:t>are the bane </a:t>
            </a:r>
            <a:r>
              <a:rPr sz="650" spc="-10" dirty="0">
                <a:latin typeface="Carlito"/>
                <a:cs typeface="Carlito"/>
              </a:rPr>
              <a:t>of greedier</a:t>
            </a:r>
            <a:r>
              <a:rPr sz="650" spc="4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methods.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8697" y="1473200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7042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Game</a:t>
            </a:r>
            <a:r>
              <a:rPr spc="-170" dirty="0"/>
              <a:t>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96621"/>
            <a:ext cx="23082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indent="-52069">
              <a:lnSpc>
                <a:spcPts val="775"/>
              </a:lnSpc>
              <a:spcBef>
                <a:spcPts val="9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Games are a </a:t>
            </a:r>
            <a:r>
              <a:rPr sz="650" spc="-20" dirty="0">
                <a:latin typeface="Carlito"/>
                <a:cs typeface="Carlito"/>
              </a:rPr>
              <a:t>form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i="1" spc="-5" dirty="0">
                <a:latin typeface="Carlito"/>
                <a:cs typeface="Carlito"/>
              </a:rPr>
              <a:t>multi-agent</a:t>
            </a:r>
            <a:r>
              <a:rPr sz="650" i="1" spc="20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environment</a:t>
            </a:r>
            <a:endParaRPr sz="650">
              <a:latin typeface="Carlito"/>
              <a:cs typeface="Carlito"/>
            </a:endParaRPr>
          </a:p>
          <a:p>
            <a:pPr marL="170815" lvl="1" indent="-52069">
              <a:lnSpc>
                <a:spcPts val="650"/>
              </a:lnSpc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What do other agents do and how do they </a:t>
            </a:r>
            <a:r>
              <a:rPr sz="550" spc="-10" dirty="0">
                <a:latin typeface="Carlito"/>
                <a:cs typeface="Carlito"/>
              </a:rPr>
              <a:t>affect </a:t>
            </a:r>
            <a:r>
              <a:rPr sz="550" spc="-5" dirty="0">
                <a:latin typeface="Carlito"/>
                <a:cs typeface="Carlito"/>
              </a:rPr>
              <a:t>our</a:t>
            </a:r>
            <a:r>
              <a:rPr sz="550" spc="7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success?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ts val="650"/>
              </a:lnSpc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Cooperative vs. competitive multi-agent</a:t>
            </a:r>
            <a:r>
              <a:rPr sz="550" spc="4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environments.</a:t>
            </a:r>
            <a:endParaRPr sz="550">
              <a:latin typeface="Carlito"/>
              <a:cs typeface="Carlito"/>
            </a:endParaRPr>
          </a:p>
          <a:p>
            <a:pPr marL="170815" marR="5080" lvl="1" indent="-52069">
              <a:lnSpc>
                <a:spcPts val="530"/>
              </a:lnSpc>
              <a:spcBef>
                <a:spcPts val="12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Competitive multi-agent </a:t>
            </a:r>
            <a:r>
              <a:rPr sz="550" spc="-10" dirty="0">
                <a:latin typeface="Carlito"/>
                <a:cs typeface="Carlito"/>
              </a:rPr>
              <a:t>environments </a:t>
            </a:r>
            <a:r>
              <a:rPr sz="550" spc="-5" dirty="0">
                <a:latin typeface="Carlito"/>
                <a:cs typeface="Carlito"/>
              </a:rPr>
              <a:t>give rise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adversarial search often  </a:t>
            </a:r>
            <a:r>
              <a:rPr sz="550" spc="-10" dirty="0">
                <a:latin typeface="Carlito"/>
                <a:cs typeface="Carlito"/>
              </a:rPr>
              <a:t>known </a:t>
            </a:r>
            <a:r>
              <a:rPr sz="550" dirty="0">
                <a:latin typeface="Carlito"/>
                <a:cs typeface="Carlito"/>
              </a:rPr>
              <a:t>as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games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ts val="775"/>
              </a:lnSpc>
              <a:spcBef>
                <a:spcPts val="6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Games </a:t>
            </a:r>
            <a:r>
              <a:rPr sz="650" spc="-5" dirty="0">
                <a:latin typeface="Aegean"/>
                <a:cs typeface="Aegean"/>
              </a:rPr>
              <a:t>–</a:t>
            </a:r>
            <a:r>
              <a:rPr sz="650" spc="-25" dirty="0">
                <a:latin typeface="Aegean"/>
                <a:cs typeface="Aegean"/>
              </a:rPr>
              <a:t> </a:t>
            </a:r>
            <a:r>
              <a:rPr sz="650" spc="-10" dirty="0">
                <a:latin typeface="Carlito"/>
                <a:cs typeface="Carlito"/>
              </a:rPr>
              <a:t>adversary</a:t>
            </a:r>
            <a:endParaRPr sz="650">
              <a:latin typeface="Carlito"/>
              <a:cs typeface="Carlito"/>
            </a:endParaRPr>
          </a:p>
          <a:p>
            <a:pPr marL="170815" marR="80010" lvl="1" indent="-52069">
              <a:lnSpc>
                <a:spcPct val="80000"/>
              </a:lnSpc>
              <a:spcBef>
                <a:spcPts val="13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Solution is strategy (strategy </a:t>
            </a:r>
            <a:r>
              <a:rPr sz="550" spc="-10" dirty="0">
                <a:latin typeface="Carlito"/>
                <a:cs typeface="Carlito"/>
              </a:rPr>
              <a:t>specifies move </a:t>
            </a:r>
            <a:r>
              <a:rPr sz="550" spc="-5" dirty="0">
                <a:latin typeface="Carlito"/>
                <a:cs typeface="Carlito"/>
              </a:rPr>
              <a:t>for </a:t>
            </a:r>
            <a:r>
              <a:rPr sz="550" spc="-10" dirty="0">
                <a:latin typeface="Carlito"/>
                <a:cs typeface="Carlito"/>
              </a:rPr>
              <a:t>every </a:t>
            </a:r>
            <a:r>
              <a:rPr sz="550" spc="-5" dirty="0">
                <a:latin typeface="Carlito"/>
                <a:cs typeface="Carlito"/>
              </a:rPr>
              <a:t>possible opponent  </a:t>
            </a:r>
            <a:r>
              <a:rPr sz="550" spc="-10" dirty="0">
                <a:latin typeface="Carlito"/>
                <a:cs typeface="Carlito"/>
              </a:rPr>
              <a:t>reply).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ts val="640"/>
              </a:lnSpc>
              <a:buFont typeface="Arial"/>
              <a:buChar char="•"/>
              <a:tabLst>
                <a:tab pos="171450" algn="l"/>
              </a:tabLst>
            </a:pPr>
            <a:r>
              <a:rPr sz="550" spc="-10" dirty="0">
                <a:latin typeface="Carlito"/>
                <a:cs typeface="Carlito"/>
              </a:rPr>
              <a:t>Time limits </a:t>
            </a:r>
            <a:r>
              <a:rPr sz="550" spc="-5" dirty="0">
                <a:latin typeface="Carlito"/>
                <a:cs typeface="Carlito"/>
              </a:rPr>
              <a:t>force </a:t>
            </a:r>
            <a:r>
              <a:rPr sz="550" dirty="0">
                <a:latin typeface="Carlito"/>
                <a:cs typeface="Carlito"/>
              </a:rPr>
              <a:t>an </a:t>
            </a:r>
            <a:r>
              <a:rPr sz="550" i="1" spc="-5" dirty="0">
                <a:latin typeface="Carlito"/>
                <a:cs typeface="Carlito"/>
              </a:rPr>
              <a:t>approximate</a:t>
            </a:r>
            <a:r>
              <a:rPr sz="550" i="1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solution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ts val="650"/>
              </a:lnSpc>
              <a:buFont typeface="Arial"/>
              <a:buChar char="•"/>
              <a:tabLst>
                <a:tab pos="171450" algn="l"/>
              </a:tabLst>
            </a:pPr>
            <a:r>
              <a:rPr sz="550" spc="-35" dirty="0">
                <a:latin typeface="Aegean"/>
                <a:cs typeface="Aegean"/>
              </a:rPr>
              <a:t>Evaluation </a:t>
            </a:r>
            <a:r>
              <a:rPr sz="550" spc="-10" dirty="0">
                <a:latin typeface="Aegean"/>
                <a:cs typeface="Aegean"/>
              </a:rPr>
              <a:t>function: </a:t>
            </a:r>
            <a:r>
              <a:rPr sz="550" spc="-30" dirty="0">
                <a:latin typeface="Aegean"/>
                <a:cs typeface="Aegean"/>
              </a:rPr>
              <a:t>evaluate </a:t>
            </a:r>
            <a:r>
              <a:rPr sz="550" spc="-5" dirty="0">
                <a:latin typeface="Aegean"/>
                <a:cs typeface="Aegean"/>
              </a:rPr>
              <a:t>―</a:t>
            </a:r>
            <a:r>
              <a:rPr sz="550" spc="-5" dirty="0">
                <a:latin typeface="Carlito"/>
                <a:cs typeface="Carlito"/>
              </a:rPr>
              <a:t>goondess</a:t>
            </a:r>
            <a:r>
              <a:rPr sz="550" spc="-5" dirty="0">
                <a:latin typeface="Aegean"/>
                <a:cs typeface="Aegean"/>
              </a:rPr>
              <a:t>‖ </a:t>
            </a:r>
            <a:r>
              <a:rPr sz="550" spc="-35" dirty="0">
                <a:latin typeface="Aegean"/>
                <a:cs typeface="Aegean"/>
              </a:rPr>
              <a:t>of </a:t>
            </a:r>
            <a:r>
              <a:rPr sz="550" spc="40" dirty="0">
                <a:latin typeface="Aegean"/>
                <a:cs typeface="Aegean"/>
              </a:rPr>
              <a:t>game</a:t>
            </a:r>
            <a:r>
              <a:rPr sz="550" spc="-25" dirty="0">
                <a:latin typeface="Aegean"/>
                <a:cs typeface="Aegean"/>
              </a:rPr>
              <a:t> </a:t>
            </a:r>
            <a:r>
              <a:rPr sz="550" spc="-10" dirty="0">
                <a:latin typeface="Aegean"/>
                <a:cs typeface="Aegean"/>
              </a:rPr>
              <a:t>position</a:t>
            </a:r>
            <a:endParaRPr sz="550">
              <a:latin typeface="Aegean"/>
              <a:cs typeface="Aegean"/>
            </a:endParaRPr>
          </a:p>
          <a:p>
            <a:pPr marL="170815" lvl="1" indent="-52069">
              <a:lnSpc>
                <a:spcPts val="655"/>
              </a:lnSpc>
              <a:buFont typeface="Arial"/>
              <a:buChar char="•"/>
              <a:tabLst>
                <a:tab pos="171450" algn="l"/>
              </a:tabLst>
            </a:pPr>
            <a:r>
              <a:rPr sz="550" spc="-10" dirty="0">
                <a:latin typeface="Carlito"/>
                <a:cs typeface="Carlito"/>
              </a:rPr>
              <a:t>Examples: </a:t>
            </a:r>
            <a:r>
              <a:rPr sz="550" spc="-5" dirty="0">
                <a:latin typeface="Carlito"/>
                <a:cs typeface="Carlito"/>
              </a:rPr>
              <a:t>chess, </a:t>
            </a:r>
            <a:r>
              <a:rPr sz="550" spc="-10" dirty="0">
                <a:latin typeface="Carlito"/>
                <a:cs typeface="Carlito"/>
              </a:rPr>
              <a:t>checkers, Othello,</a:t>
            </a:r>
            <a:r>
              <a:rPr sz="550" spc="9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backgammon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221" y="1473200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403987"/>
            <a:ext cx="2370455" cy="50545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Difference </a:t>
            </a:r>
            <a:r>
              <a:rPr sz="650" spc="-10" dirty="0">
                <a:latin typeface="Carlito"/>
                <a:cs typeface="Carlito"/>
              </a:rPr>
              <a:t>between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spc="-5" dirty="0">
                <a:latin typeface="Carlito"/>
                <a:cs typeface="Carlito"/>
              </a:rPr>
              <a:t>space of a </a:t>
            </a:r>
            <a:r>
              <a:rPr sz="650" dirty="0">
                <a:latin typeface="Carlito"/>
                <a:cs typeface="Carlito"/>
              </a:rPr>
              <a:t>game </a:t>
            </a:r>
            <a:r>
              <a:rPr sz="650" spc="-5" dirty="0">
                <a:latin typeface="Carlito"/>
                <a:cs typeface="Carlito"/>
              </a:rPr>
              <a:t>and the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spc="-5" dirty="0">
                <a:latin typeface="Carlito"/>
                <a:cs typeface="Carlito"/>
              </a:rPr>
              <a:t>space  of a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problem:</a:t>
            </a:r>
            <a:endParaRPr sz="650">
              <a:latin typeface="Carlito"/>
              <a:cs typeface="Carlito"/>
            </a:endParaRPr>
          </a:p>
          <a:p>
            <a:pPr marL="64135" marR="147320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 the </a:t>
            </a:r>
            <a:r>
              <a:rPr sz="650" spc="-10" dirty="0">
                <a:latin typeface="Carlito"/>
                <a:cs typeface="Carlito"/>
              </a:rPr>
              <a:t>first </a:t>
            </a:r>
            <a:r>
              <a:rPr sz="650" spc="-5" dirty="0">
                <a:latin typeface="Carlito"/>
                <a:cs typeface="Carlito"/>
              </a:rPr>
              <a:t>case it </a:t>
            </a:r>
            <a:r>
              <a:rPr sz="650" spc="-10" dirty="0">
                <a:latin typeface="Carlito"/>
                <a:cs typeface="Carlito"/>
              </a:rPr>
              <a:t>represents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moves of </a:t>
            </a:r>
            <a:r>
              <a:rPr sz="650" spc="-5" dirty="0">
                <a:latin typeface="Carlito"/>
                <a:cs typeface="Carlito"/>
              </a:rPr>
              <a:t>two </a:t>
            </a:r>
            <a:r>
              <a:rPr sz="650" spc="-10" dirty="0">
                <a:latin typeface="Carlito"/>
                <a:cs typeface="Carlito"/>
              </a:rPr>
              <a:t>(or more) players,  whereas </a:t>
            </a:r>
            <a:r>
              <a:rPr sz="650" spc="-5" dirty="0">
                <a:latin typeface="Carlito"/>
                <a:cs typeface="Carlito"/>
              </a:rPr>
              <a:t>in the latter case it </a:t>
            </a:r>
            <a:r>
              <a:rPr sz="650" spc="-10" dirty="0">
                <a:latin typeface="Carlito"/>
                <a:cs typeface="Carlito"/>
              </a:rPr>
              <a:t>represents </a:t>
            </a:r>
            <a:r>
              <a:rPr sz="650" spc="-5" dirty="0">
                <a:latin typeface="Carlito"/>
                <a:cs typeface="Carlito"/>
              </a:rPr>
              <a:t>the "moves" of a single  </a:t>
            </a:r>
            <a:r>
              <a:rPr sz="650" spc="-10" dirty="0">
                <a:latin typeface="Carlito"/>
                <a:cs typeface="Carlito"/>
              </a:rPr>
              <a:t>problem-solving</a:t>
            </a:r>
            <a:r>
              <a:rPr sz="650" spc="-5" dirty="0">
                <a:latin typeface="Carlito"/>
                <a:cs typeface="Carlito"/>
              </a:rPr>
              <a:t> agent.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8697" y="1471422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109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6604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Search</a:t>
            </a:r>
            <a:r>
              <a:rPr spc="-170" dirty="0"/>
              <a:t> </a:t>
            </a:r>
            <a:r>
              <a:rPr spc="-3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405765"/>
            <a:ext cx="2321560" cy="8318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3429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dirty="0">
                <a:latin typeface="Carlito"/>
                <a:cs typeface="Carlito"/>
              </a:rPr>
              <a:t>map </a:t>
            </a:r>
            <a:r>
              <a:rPr sz="650" spc="-5" dirty="0">
                <a:latin typeface="Carlito"/>
                <a:cs typeface="Carlito"/>
              </a:rPr>
              <a:t>of all paths within a state-space is a </a:t>
            </a:r>
            <a:r>
              <a:rPr sz="650" i="1" spc="-5" dirty="0">
                <a:latin typeface="Carlito"/>
                <a:cs typeface="Carlito"/>
              </a:rPr>
              <a:t>graph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i="1" spc="-5" dirty="0">
                <a:latin typeface="Carlito"/>
                <a:cs typeface="Carlito"/>
              </a:rPr>
              <a:t>nodes </a:t>
            </a:r>
            <a:r>
              <a:rPr sz="650" spc="-10" dirty="0">
                <a:latin typeface="Carlito"/>
                <a:cs typeface="Carlito"/>
              </a:rPr>
              <a:t>which 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connected </a:t>
            </a:r>
            <a:r>
              <a:rPr sz="650" spc="-5" dirty="0">
                <a:latin typeface="Carlito"/>
                <a:cs typeface="Carlito"/>
              </a:rPr>
              <a:t>by</a:t>
            </a:r>
            <a:r>
              <a:rPr sz="650" spc="15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links</a:t>
            </a:r>
            <a:r>
              <a:rPr sz="650" spc="-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64135" marR="34925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We </a:t>
            </a:r>
            <a:r>
              <a:rPr sz="650" spc="-10" dirty="0">
                <a:latin typeface="Carlito"/>
                <a:cs typeface="Carlito"/>
              </a:rPr>
              <a:t>can trace out </a:t>
            </a:r>
            <a:r>
              <a:rPr sz="650" spc="-5" dirty="0">
                <a:latin typeface="Carlito"/>
                <a:cs typeface="Carlito"/>
              </a:rPr>
              <a:t>all possible paths </a:t>
            </a:r>
            <a:r>
              <a:rPr sz="650" spc="-10" dirty="0">
                <a:latin typeface="Carlito"/>
                <a:cs typeface="Carlito"/>
              </a:rPr>
              <a:t>through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graph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produce </a:t>
            </a:r>
            <a:r>
              <a:rPr sz="650" spc="-5" dirty="0">
                <a:latin typeface="Carlito"/>
                <a:cs typeface="Carlito"/>
              </a:rPr>
              <a:t>a 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i="1" spc="-5" dirty="0">
                <a:latin typeface="Carlito"/>
                <a:cs typeface="Carlito"/>
              </a:rPr>
              <a:t>tree</a:t>
            </a:r>
            <a:r>
              <a:rPr sz="650" spc="-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Like </a:t>
            </a:r>
            <a:r>
              <a:rPr sz="650" spc="-10" dirty="0">
                <a:latin typeface="Carlito"/>
                <a:cs typeface="Carlito"/>
              </a:rPr>
              <a:t>graphs, trees </a:t>
            </a:r>
            <a:r>
              <a:rPr sz="650" spc="-5" dirty="0">
                <a:latin typeface="Carlito"/>
                <a:cs typeface="Carlito"/>
              </a:rPr>
              <a:t>have </a:t>
            </a:r>
            <a:r>
              <a:rPr sz="650" spc="-10" dirty="0">
                <a:latin typeface="Carlito"/>
                <a:cs typeface="Carlito"/>
              </a:rPr>
              <a:t>nodes, </a:t>
            </a:r>
            <a:r>
              <a:rPr sz="650" spc="-5" dirty="0">
                <a:latin typeface="Carlito"/>
                <a:cs typeface="Carlito"/>
              </a:rPr>
              <a:t>but </a:t>
            </a:r>
            <a:r>
              <a:rPr sz="650" spc="-10" dirty="0">
                <a:latin typeface="Carlito"/>
                <a:cs typeface="Carlito"/>
              </a:rPr>
              <a:t>they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5" dirty="0">
                <a:latin typeface="Carlito"/>
                <a:cs typeface="Carlito"/>
              </a:rPr>
              <a:t>linked </a:t>
            </a:r>
            <a:r>
              <a:rPr sz="650" spc="-5" dirty="0">
                <a:latin typeface="Carlito"/>
                <a:cs typeface="Carlito"/>
              </a:rPr>
              <a:t>by </a:t>
            </a:r>
            <a:r>
              <a:rPr sz="650" i="1" spc="-5" dirty="0">
                <a:latin typeface="Carlito"/>
                <a:cs typeface="Carlito"/>
              </a:rPr>
              <a:t>branches</a:t>
            </a:r>
            <a:r>
              <a:rPr sz="650" spc="-5" dirty="0">
                <a:latin typeface="Carlito"/>
                <a:cs typeface="Carlito"/>
              </a:rPr>
              <a:t>. The  start </a:t>
            </a:r>
            <a:r>
              <a:rPr sz="650" spc="-10" dirty="0">
                <a:latin typeface="Carlito"/>
                <a:cs typeface="Carlito"/>
              </a:rPr>
              <a:t>node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called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i="1" spc="-5" dirty="0">
                <a:latin typeface="Carlito"/>
                <a:cs typeface="Carlito"/>
              </a:rPr>
              <a:t>root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nodes </a:t>
            </a:r>
            <a:r>
              <a:rPr sz="650" spc="-5" dirty="0">
                <a:latin typeface="Carlito"/>
                <a:cs typeface="Carlito"/>
              </a:rPr>
              <a:t>at the </a:t>
            </a:r>
            <a:r>
              <a:rPr sz="650" spc="-10" dirty="0">
                <a:latin typeface="Carlito"/>
                <a:cs typeface="Carlito"/>
              </a:rPr>
              <a:t>other ends </a:t>
            </a:r>
            <a:r>
              <a:rPr sz="650" spc="-5" dirty="0">
                <a:latin typeface="Carlito"/>
                <a:cs typeface="Carlito"/>
              </a:rPr>
              <a:t>are</a:t>
            </a:r>
            <a:r>
              <a:rPr sz="650" spc="100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leaves</a:t>
            </a:r>
            <a:r>
              <a:rPr sz="650" spc="-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64135" marR="245110" indent="-52069">
              <a:lnSpc>
                <a:spcPts val="70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Nodes </a:t>
            </a:r>
            <a:r>
              <a:rPr sz="650" spc="-5" dirty="0">
                <a:latin typeface="Carlito"/>
                <a:cs typeface="Carlito"/>
              </a:rPr>
              <a:t>have </a:t>
            </a:r>
            <a:r>
              <a:rPr sz="650" i="1" spc="-5" dirty="0">
                <a:latin typeface="Carlito"/>
                <a:cs typeface="Carlito"/>
              </a:rPr>
              <a:t>generations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i="1" dirty="0">
                <a:latin typeface="Carlito"/>
                <a:cs typeface="Carlito"/>
              </a:rPr>
              <a:t>descendants</a:t>
            </a:r>
            <a:r>
              <a:rPr sz="650" dirty="0">
                <a:latin typeface="Carlito"/>
                <a:cs typeface="Carlito"/>
              </a:rPr>
              <a:t>.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first generation  </a:t>
            </a:r>
            <a:r>
              <a:rPr sz="650" spc="-5" dirty="0">
                <a:latin typeface="Carlito"/>
                <a:cs typeface="Carlito"/>
              </a:rPr>
              <a:t>are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children</a:t>
            </a:r>
            <a:r>
              <a:rPr sz="650" spc="-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576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Tic-tac-toe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91794"/>
            <a:ext cx="2388870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indent="-52069">
              <a:lnSpc>
                <a:spcPts val="570"/>
              </a:lnSpc>
              <a:spcBef>
                <a:spcPts val="100"/>
              </a:spcBef>
              <a:buFont typeface="Arial"/>
              <a:buChar char="•"/>
              <a:tabLst>
                <a:tab pos="64769" algn="l"/>
              </a:tabLst>
            </a:pPr>
            <a:r>
              <a:rPr sz="550" spc="-10" dirty="0">
                <a:latin typeface="Carlito"/>
                <a:cs typeface="Carlito"/>
              </a:rPr>
              <a:t>There </a:t>
            </a:r>
            <a:r>
              <a:rPr sz="550" dirty="0">
                <a:latin typeface="Carlito"/>
                <a:cs typeface="Carlito"/>
              </a:rPr>
              <a:t>are </a:t>
            </a:r>
            <a:r>
              <a:rPr sz="550" spc="-5" dirty="0">
                <a:latin typeface="Carlito"/>
                <a:cs typeface="Carlito"/>
              </a:rPr>
              <a:t>two </a:t>
            </a:r>
            <a:r>
              <a:rPr sz="550" spc="-10" dirty="0">
                <a:latin typeface="Carlito"/>
                <a:cs typeface="Carlito"/>
              </a:rPr>
              <a:t>players </a:t>
            </a:r>
            <a:r>
              <a:rPr sz="550" spc="-5" dirty="0">
                <a:latin typeface="Carlito"/>
                <a:cs typeface="Carlito"/>
              </a:rPr>
              <a:t>denoted by </a:t>
            </a:r>
            <a:r>
              <a:rPr sz="550" dirty="0">
                <a:latin typeface="Carlito"/>
                <a:cs typeface="Carlito"/>
              </a:rPr>
              <a:t>X </a:t>
            </a:r>
            <a:r>
              <a:rPr sz="550" spc="-5" dirty="0">
                <a:latin typeface="Carlito"/>
                <a:cs typeface="Carlito"/>
              </a:rPr>
              <a:t>and O. </a:t>
            </a:r>
            <a:r>
              <a:rPr sz="550" spc="-10" dirty="0">
                <a:latin typeface="Carlito"/>
                <a:cs typeface="Carlito"/>
              </a:rPr>
              <a:t>They </a:t>
            </a:r>
            <a:r>
              <a:rPr sz="550" dirty="0">
                <a:latin typeface="Carlito"/>
                <a:cs typeface="Carlito"/>
              </a:rPr>
              <a:t>are </a:t>
            </a:r>
            <a:r>
              <a:rPr sz="550" spc="-5" dirty="0">
                <a:latin typeface="Carlito"/>
                <a:cs typeface="Carlito"/>
              </a:rPr>
              <a:t>alternatively writing</a:t>
            </a:r>
            <a:r>
              <a:rPr sz="550" spc="10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their</a:t>
            </a:r>
            <a:endParaRPr sz="550">
              <a:latin typeface="Carlito"/>
              <a:cs typeface="Carlito"/>
            </a:endParaRPr>
          </a:p>
          <a:p>
            <a:pPr marL="64135" marR="40640">
              <a:lnSpc>
                <a:spcPct val="69100"/>
              </a:lnSpc>
              <a:spcBef>
                <a:spcPts val="114"/>
              </a:spcBef>
            </a:pPr>
            <a:r>
              <a:rPr sz="550" spc="-5" dirty="0">
                <a:latin typeface="Carlito"/>
                <a:cs typeface="Carlito"/>
              </a:rPr>
              <a:t>letter in one of </a:t>
            </a:r>
            <a:r>
              <a:rPr sz="550" dirty="0">
                <a:latin typeface="Carlito"/>
                <a:cs typeface="Carlito"/>
              </a:rPr>
              <a:t>the 9 </a:t>
            </a:r>
            <a:r>
              <a:rPr sz="550" spc="-10" dirty="0">
                <a:latin typeface="Carlito"/>
                <a:cs typeface="Carlito"/>
              </a:rPr>
              <a:t>cells </a:t>
            </a:r>
            <a:r>
              <a:rPr sz="550" spc="-5" dirty="0">
                <a:latin typeface="Carlito"/>
                <a:cs typeface="Carlito"/>
              </a:rPr>
              <a:t>of </a:t>
            </a:r>
            <a:r>
              <a:rPr sz="550" dirty="0">
                <a:latin typeface="Carlito"/>
                <a:cs typeface="Carlito"/>
              </a:rPr>
              <a:t>a 3 </a:t>
            </a:r>
            <a:r>
              <a:rPr sz="550" spc="-5" dirty="0">
                <a:latin typeface="Carlito"/>
                <a:cs typeface="Carlito"/>
              </a:rPr>
              <a:t>by </a:t>
            </a:r>
            <a:r>
              <a:rPr sz="550" dirty="0">
                <a:latin typeface="Carlito"/>
                <a:cs typeface="Carlito"/>
              </a:rPr>
              <a:t>3 </a:t>
            </a:r>
            <a:r>
              <a:rPr sz="550" spc="-5" dirty="0">
                <a:latin typeface="Carlito"/>
                <a:cs typeface="Carlito"/>
              </a:rPr>
              <a:t>board. The </a:t>
            </a:r>
            <a:r>
              <a:rPr sz="550" spc="-10" dirty="0">
                <a:latin typeface="Carlito"/>
                <a:cs typeface="Carlito"/>
              </a:rPr>
              <a:t>winner </a:t>
            </a:r>
            <a:r>
              <a:rPr sz="550" spc="-5" dirty="0">
                <a:latin typeface="Carlito"/>
                <a:cs typeface="Carlito"/>
              </a:rPr>
              <a:t>is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one </a:t>
            </a:r>
            <a:r>
              <a:rPr sz="550" spc="-10" dirty="0">
                <a:latin typeface="Carlito"/>
                <a:cs typeface="Carlito"/>
              </a:rPr>
              <a:t>who </a:t>
            </a:r>
            <a:r>
              <a:rPr sz="550" spc="-5" dirty="0">
                <a:latin typeface="Carlito"/>
                <a:cs typeface="Carlito"/>
              </a:rPr>
              <a:t>succeeds  in writing three letters in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line.</a:t>
            </a:r>
            <a:endParaRPr sz="550">
              <a:latin typeface="Carlito"/>
              <a:cs typeface="Carlito"/>
            </a:endParaRPr>
          </a:p>
          <a:p>
            <a:pPr marL="64135" marR="58419" indent="-52069">
              <a:lnSpc>
                <a:spcPct val="691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550" spc="-5" dirty="0">
                <a:latin typeface="Carlito"/>
                <a:cs typeface="Carlito"/>
              </a:rPr>
              <a:t>The game begins with </a:t>
            </a:r>
            <a:r>
              <a:rPr sz="550" dirty="0">
                <a:latin typeface="Carlito"/>
                <a:cs typeface="Carlito"/>
              </a:rPr>
              <a:t>an </a:t>
            </a:r>
            <a:r>
              <a:rPr sz="550" spc="-5" dirty="0">
                <a:latin typeface="Carlito"/>
                <a:cs typeface="Carlito"/>
              </a:rPr>
              <a:t>empty board. </a:t>
            </a:r>
            <a:r>
              <a:rPr sz="550" dirty="0">
                <a:latin typeface="Carlito"/>
                <a:cs typeface="Carlito"/>
              </a:rPr>
              <a:t>It </a:t>
            </a:r>
            <a:r>
              <a:rPr sz="550" spc="-10" dirty="0">
                <a:latin typeface="Carlito"/>
                <a:cs typeface="Carlito"/>
              </a:rPr>
              <a:t>ends </a:t>
            </a:r>
            <a:r>
              <a:rPr sz="550" spc="-5" dirty="0">
                <a:latin typeface="Carlito"/>
                <a:cs typeface="Carlito"/>
              </a:rPr>
              <a:t>in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10" dirty="0">
                <a:latin typeface="Carlito"/>
                <a:cs typeface="Carlito"/>
              </a:rPr>
              <a:t>win </a:t>
            </a:r>
            <a:r>
              <a:rPr sz="550" spc="-5" dirty="0">
                <a:latin typeface="Carlito"/>
                <a:cs typeface="Carlito"/>
              </a:rPr>
              <a:t>for one </a:t>
            </a:r>
            <a:r>
              <a:rPr sz="550" spc="-10" dirty="0">
                <a:latin typeface="Carlito"/>
                <a:cs typeface="Carlito"/>
              </a:rPr>
              <a:t>player </a:t>
            </a:r>
            <a:r>
              <a:rPr sz="550" spc="-5" dirty="0">
                <a:latin typeface="Carlito"/>
                <a:cs typeface="Carlito"/>
              </a:rPr>
              <a:t>and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10" dirty="0">
                <a:latin typeface="Carlito"/>
                <a:cs typeface="Carlito"/>
              </a:rPr>
              <a:t>loss  </a:t>
            </a:r>
            <a:r>
              <a:rPr sz="550" spc="-5" dirty="0">
                <a:latin typeface="Carlito"/>
                <a:cs typeface="Carlito"/>
              </a:rPr>
              <a:t>for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5" dirty="0">
                <a:latin typeface="Carlito"/>
                <a:cs typeface="Carlito"/>
              </a:rPr>
              <a:t>other, </a:t>
            </a:r>
            <a:r>
              <a:rPr sz="550" spc="-5" dirty="0">
                <a:latin typeface="Carlito"/>
                <a:cs typeface="Carlito"/>
              </a:rPr>
              <a:t>or possibly in </a:t>
            </a:r>
            <a:r>
              <a:rPr sz="550" dirty="0">
                <a:latin typeface="Carlito"/>
                <a:cs typeface="Carlito"/>
              </a:rPr>
              <a:t>a</a:t>
            </a:r>
            <a:r>
              <a:rPr sz="550" spc="-7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draw.</a:t>
            </a:r>
            <a:endParaRPr sz="550">
              <a:latin typeface="Carlito"/>
              <a:cs typeface="Carlito"/>
            </a:endParaRPr>
          </a:p>
          <a:p>
            <a:pPr marL="64135" marR="7620" indent="-52069">
              <a:lnSpc>
                <a:spcPct val="72700"/>
              </a:lnSpc>
              <a:spcBef>
                <a:spcPts val="215"/>
              </a:spcBef>
              <a:buFont typeface="Arial"/>
              <a:buChar char="•"/>
              <a:tabLst>
                <a:tab pos="64769" algn="l"/>
              </a:tabLst>
            </a:pP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complete tree is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representation of all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possible </a:t>
            </a:r>
            <a:r>
              <a:rPr sz="550" spc="-10" dirty="0">
                <a:latin typeface="Carlito"/>
                <a:cs typeface="Carlito"/>
              </a:rPr>
              <a:t>plays </a:t>
            </a:r>
            <a:r>
              <a:rPr sz="550" spc="-5" dirty="0">
                <a:latin typeface="Carlito"/>
                <a:cs typeface="Carlito"/>
              </a:rPr>
              <a:t>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game. The root  node is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initial state, in which it is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first </a:t>
            </a:r>
            <a:r>
              <a:rPr sz="550" spc="-10" dirty="0">
                <a:latin typeface="Carlito"/>
                <a:cs typeface="Carlito"/>
              </a:rPr>
              <a:t>player's </a:t>
            </a:r>
            <a:r>
              <a:rPr sz="550" dirty="0">
                <a:latin typeface="Carlito"/>
                <a:cs typeface="Carlito"/>
              </a:rPr>
              <a:t>turn to </a:t>
            </a:r>
            <a:r>
              <a:rPr sz="550" spc="-10" dirty="0">
                <a:latin typeface="Carlito"/>
                <a:cs typeface="Carlito"/>
              </a:rPr>
              <a:t>move </a:t>
            </a:r>
            <a:r>
              <a:rPr sz="550" spc="-5" dirty="0">
                <a:latin typeface="Carlito"/>
                <a:cs typeface="Carlito"/>
              </a:rPr>
              <a:t>(the </a:t>
            </a:r>
            <a:r>
              <a:rPr sz="550" spc="-10" dirty="0">
                <a:latin typeface="Carlito"/>
                <a:cs typeface="Carlito"/>
              </a:rPr>
              <a:t>player </a:t>
            </a:r>
            <a:r>
              <a:rPr sz="550" dirty="0">
                <a:latin typeface="Carlito"/>
                <a:cs typeface="Carlito"/>
              </a:rPr>
              <a:t>X).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ts val="570"/>
              </a:lnSpc>
              <a:spcBef>
                <a:spcPts val="15"/>
              </a:spcBef>
              <a:buFont typeface="Arial"/>
              <a:buChar char="•"/>
              <a:tabLst>
                <a:tab pos="64769" algn="l"/>
              </a:tabLst>
            </a:pPr>
            <a:r>
              <a:rPr sz="550" spc="-5" dirty="0">
                <a:latin typeface="Carlito"/>
                <a:cs typeface="Carlito"/>
              </a:rPr>
              <a:t>The successors 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initial </a:t>
            </a:r>
            <a:r>
              <a:rPr sz="550" dirty="0">
                <a:latin typeface="Carlito"/>
                <a:cs typeface="Carlito"/>
              </a:rPr>
              <a:t>state are the </a:t>
            </a:r>
            <a:r>
              <a:rPr sz="550" spc="-5" dirty="0">
                <a:latin typeface="Carlito"/>
                <a:cs typeface="Carlito"/>
              </a:rPr>
              <a:t>states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player </a:t>
            </a:r>
            <a:r>
              <a:rPr sz="550" dirty="0">
                <a:latin typeface="Carlito"/>
                <a:cs typeface="Carlito"/>
              </a:rPr>
              <a:t>can </a:t>
            </a:r>
            <a:r>
              <a:rPr sz="550" spc="-5" dirty="0">
                <a:latin typeface="Carlito"/>
                <a:cs typeface="Carlito"/>
              </a:rPr>
              <a:t>reach in one</a:t>
            </a:r>
            <a:r>
              <a:rPr sz="550" spc="-10" dirty="0">
                <a:latin typeface="Carlito"/>
                <a:cs typeface="Carlito"/>
              </a:rPr>
              <a:t> move,</a:t>
            </a:r>
            <a:endParaRPr sz="550">
              <a:latin typeface="Carlito"/>
              <a:cs typeface="Carlito"/>
            </a:endParaRPr>
          </a:p>
          <a:p>
            <a:pPr marL="64135" marR="62865">
              <a:lnSpc>
                <a:spcPct val="69100"/>
              </a:lnSpc>
              <a:spcBef>
                <a:spcPts val="110"/>
              </a:spcBef>
            </a:pPr>
            <a:r>
              <a:rPr sz="550" spc="-5" dirty="0">
                <a:latin typeface="Carlito"/>
                <a:cs typeface="Carlito"/>
              </a:rPr>
              <a:t>their successors </a:t>
            </a:r>
            <a:r>
              <a:rPr sz="550" dirty="0">
                <a:latin typeface="Carlito"/>
                <a:cs typeface="Carlito"/>
              </a:rPr>
              <a:t>are the </a:t>
            </a:r>
            <a:r>
              <a:rPr sz="550" spc="-5" dirty="0">
                <a:latin typeface="Carlito"/>
                <a:cs typeface="Carlito"/>
              </a:rPr>
              <a:t>states resulting 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other </a:t>
            </a:r>
            <a:r>
              <a:rPr sz="550" spc="-10" dirty="0">
                <a:latin typeface="Carlito"/>
                <a:cs typeface="Carlito"/>
              </a:rPr>
              <a:t>player's </a:t>
            </a:r>
            <a:r>
              <a:rPr sz="550" spc="-5" dirty="0">
                <a:latin typeface="Carlito"/>
                <a:cs typeface="Carlito"/>
              </a:rPr>
              <a:t>possible </a:t>
            </a:r>
            <a:r>
              <a:rPr sz="550" spc="-10" dirty="0">
                <a:latin typeface="Carlito"/>
                <a:cs typeface="Carlito"/>
              </a:rPr>
              <a:t>replies,  </a:t>
            </a:r>
            <a:r>
              <a:rPr sz="550" spc="-5" dirty="0">
                <a:latin typeface="Carlito"/>
                <a:cs typeface="Carlito"/>
              </a:rPr>
              <a:t>and so</a:t>
            </a:r>
            <a:r>
              <a:rPr sz="550" spc="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on.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4769" algn="l"/>
              </a:tabLst>
            </a:pPr>
            <a:r>
              <a:rPr sz="550" spc="-15" dirty="0">
                <a:latin typeface="Carlito"/>
                <a:cs typeface="Carlito"/>
              </a:rPr>
              <a:t>Terminal </a:t>
            </a:r>
            <a:r>
              <a:rPr sz="550" spc="-5" dirty="0">
                <a:latin typeface="Carlito"/>
                <a:cs typeface="Carlito"/>
              </a:rPr>
              <a:t>states </a:t>
            </a:r>
            <a:r>
              <a:rPr sz="550" dirty="0">
                <a:latin typeface="Carlito"/>
                <a:cs typeface="Carlito"/>
              </a:rPr>
              <a:t>are </a:t>
            </a:r>
            <a:r>
              <a:rPr sz="550" spc="-5" dirty="0">
                <a:latin typeface="Carlito"/>
                <a:cs typeface="Carlito"/>
              </a:rPr>
              <a:t>those representing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10" dirty="0">
                <a:latin typeface="Carlito"/>
                <a:cs typeface="Carlito"/>
              </a:rPr>
              <a:t>win </a:t>
            </a:r>
            <a:r>
              <a:rPr sz="550" spc="-5" dirty="0">
                <a:latin typeface="Carlito"/>
                <a:cs typeface="Carlito"/>
              </a:rPr>
              <a:t>for </a:t>
            </a:r>
            <a:r>
              <a:rPr sz="550" dirty="0">
                <a:latin typeface="Carlito"/>
                <a:cs typeface="Carlito"/>
              </a:rPr>
              <a:t>X, </a:t>
            </a:r>
            <a:r>
              <a:rPr sz="550" spc="-5" dirty="0">
                <a:latin typeface="Carlito"/>
                <a:cs typeface="Carlito"/>
              </a:rPr>
              <a:t>loss for </a:t>
            </a:r>
            <a:r>
              <a:rPr sz="550" dirty="0">
                <a:latin typeface="Carlito"/>
                <a:cs typeface="Carlito"/>
              </a:rPr>
              <a:t>X, </a:t>
            </a:r>
            <a:r>
              <a:rPr sz="550" spc="-5" dirty="0">
                <a:latin typeface="Carlito"/>
                <a:cs typeface="Carlito"/>
              </a:rPr>
              <a:t>or </a:t>
            </a:r>
            <a:r>
              <a:rPr sz="550" dirty="0">
                <a:latin typeface="Carlito"/>
                <a:cs typeface="Carlito"/>
              </a:rPr>
              <a:t>a</a:t>
            </a:r>
            <a:r>
              <a:rPr sz="550" spc="-4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draw.</a:t>
            </a:r>
            <a:endParaRPr sz="550">
              <a:latin typeface="Carlito"/>
              <a:cs typeface="Carlito"/>
            </a:endParaRPr>
          </a:p>
          <a:p>
            <a:pPr marL="64135" marR="48260" indent="-52069">
              <a:lnSpc>
                <a:spcPct val="691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550" spc="-5" dirty="0">
                <a:latin typeface="Carlito"/>
                <a:cs typeface="Carlito"/>
              </a:rPr>
              <a:t>Each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5" dirty="0">
                <a:latin typeface="Carlito"/>
                <a:cs typeface="Carlito"/>
              </a:rPr>
              <a:t>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root node </a:t>
            </a:r>
            <a:r>
              <a:rPr sz="550" dirty="0">
                <a:latin typeface="Carlito"/>
                <a:cs typeface="Carlito"/>
              </a:rPr>
              <a:t>to a </a:t>
            </a:r>
            <a:r>
              <a:rPr sz="550" spc="-5" dirty="0">
                <a:latin typeface="Carlito"/>
                <a:cs typeface="Carlito"/>
              </a:rPr>
              <a:t>terminal node </a:t>
            </a:r>
            <a:r>
              <a:rPr sz="550" spc="-10" dirty="0">
                <a:latin typeface="Carlito"/>
                <a:cs typeface="Carlito"/>
              </a:rPr>
              <a:t>gives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10" dirty="0">
                <a:latin typeface="Carlito"/>
                <a:cs typeface="Carlito"/>
              </a:rPr>
              <a:t>different </a:t>
            </a:r>
            <a:r>
              <a:rPr sz="550" spc="-5" dirty="0">
                <a:latin typeface="Carlito"/>
                <a:cs typeface="Carlito"/>
              </a:rPr>
              <a:t>complete play  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game. Figure </a:t>
            </a:r>
            <a:r>
              <a:rPr sz="550" spc="-10" dirty="0">
                <a:latin typeface="Carlito"/>
                <a:cs typeface="Carlito"/>
              </a:rPr>
              <a:t>given below </a:t>
            </a:r>
            <a:r>
              <a:rPr sz="550" spc="-5" dirty="0">
                <a:latin typeface="Carlito"/>
                <a:cs typeface="Carlito"/>
              </a:rPr>
              <a:t>shows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initial search space of</a:t>
            </a:r>
            <a:r>
              <a:rPr sz="550" spc="100" dirty="0">
                <a:latin typeface="Carlito"/>
                <a:cs typeface="Carlito"/>
              </a:rPr>
              <a:t> </a:t>
            </a:r>
            <a:r>
              <a:rPr sz="550" spc="-15" dirty="0">
                <a:latin typeface="Carlito"/>
                <a:cs typeface="Carlito"/>
              </a:rPr>
              <a:t>Tic-Tac-Toe.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221" y="1471422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110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8697" y="1472311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111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6" name="object 6"/>
            <p:cNvSpPr/>
            <p:nvPr/>
          </p:nvSpPr>
          <p:spPr>
            <a:xfrm>
              <a:off x="192023" y="45719"/>
              <a:ext cx="1959864" cy="1374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" y="1142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4477"/>
            <a:ext cx="2386965" cy="2927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204"/>
              </a:spcBef>
            </a:pPr>
            <a:r>
              <a:rPr sz="900" spc="-90" dirty="0"/>
              <a:t>A </a:t>
            </a:r>
            <a:r>
              <a:rPr sz="900" spc="-65" dirty="0"/>
              <a:t>game </a:t>
            </a:r>
            <a:r>
              <a:rPr sz="900" spc="-55" dirty="0"/>
              <a:t>can </a:t>
            </a:r>
            <a:r>
              <a:rPr sz="900" spc="-40" dirty="0"/>
              <a:t>be </a:t>
            </a:r>
            <a:r>
              <a:rPr sz="900" spc="-25" dirty="0"/>
              <a:t>formally defined </a:t>
            </a:r>
            <a:r>
              <a:rPr sz="900" spc="-85" dirty="0"/>
              <a:t>as </a:t>
            </a:r>
            <a:r>
              <a:rPr sz="900" spc="-75" dirty="0"/>
              <a:t>a </a:t>
            </a:r>
            <a:r>
              <a:rPr sz="900" spc="-30" dirty="0"/>
              <a:t>kind </a:t>
            </a:r>
            <a:r>
              <a:rPr sz="900" spc="-5" dirty="0"/>
              <a:t>of </a:t>
            </a:r>
            <a:r>
              <a:rPr sz="900" spc="-55" dirty="0"/>
              <a:t>search  </a:t>
            </a:r>
            <a:r>
              <a:rPr sz="900" spc="-25" dirty="0"/>
              <a:t>problem </a:t>
            </a:r>
            <a:r>
              <a:rPr sz="900" spc="-85" dirty="0"/>
              <a:t>as</a:t>
            </a:r>
            <a:r>
              <a:rPr sz="900" spc="-40" dirty="0"/>
              <a:t> </a:t>
            </a:r>
            <a:r>
              <a:rPr sz="900" spc="-25" dirty="0"/>
              <a:t>below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03454" y="404875"/>
            <a:ext cx="2402205" cy="916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Initial state: It </a:t>
            </a:r>
            <a:r>
              <a:rPr sz="650" spc="-10" dirty="0">
                <a:latin typeface="Carlito"/>
                <a:cs typeface="Carlito"/>
              </a:rPr>
              <a:t>includes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board </a:t>
            </a:r>
            <a:r>
              <a:rPr sz="650" spc="-5" dirty="0">
                <a:latin typeface="Carlito"/>
                <a:cs typeface="Carlito"/>
              </a:rPr>
              <a:t>position and </a:t>
            </a:r>
            <a:r>
              <a:rPr sz="650" spc="-10" dirty="0">
                <a:latin typeface="Carlito"/>
                <a:cs typeface="Carlito"/>
              </a:rPr>
              <a:t>identifies </a:t>
            </a:r>
            <a:r>
              <a:rPr sz="650" spc="-5" dirty="0">
                <a:latin typeface="Carlito"/>
                <a:cs typeface="Carlito"/>
              </a:rPr>
              <a:t>the playesr to  </a:t>
            </a:r>
            <a:r>
              <a:rPr sz="650" spc="-10" dirty="0">
                <a:latin typeface="Carlito"/>
                <a:cs typeface="Carlito"/>
              </a:rPr>
              <a:t>move.</a:t>
            </a:r>
            <a:endParaRPr sz="650">
              <a:latin typeface="Carlito"/>
              <a:cs typeface="Carlito"/>
            </a:endParaRPr>
          </a:p>
          <a:p>
            <a:pPr marL="64135" marR="27305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Successor function: </a:t>
            </a:r>
            <a:r>
              <a:rPr sz="650" spc="-5" dirty="0">
                <a:latin typeface="Carlito"/>
                <a:cs typeface="Carlito"/>
              </a:rPr>
              <a:t>It gives a list </a:t>
            </a:r>
            <a:r>
              <a:rPr sz="650" spc="-10" dirty="0">
                <a:latin typeface="Carlito"/>
                <a:cs typeface="Carlito"/>
              </a:rPr>
              <a:t>of (move, </a:t>
            </a:r>
            <a:r>
              <a:rPr sz="650" spc="-5" dirty="0">
                <a:latin typeface="Carlito"/>
                <a:cs typeface="Carlito"/>
              </a:rPr>
              <a:t>state) </a:t>
            </a:r>
            <a:r>
              <a:rPr sz="650" spc="-10" dirty="0">
                <a:latin typeface="Carlito"/>
                <a:cs typeface="Carlito"/>
              </a:rPr>
              <a:t>pairs each indicating  </a:t>
            </a:r>
            <a:r>
              <a:rPr sz="650" spc="-5" dirty="0">
                <a:latin typeface="Carlito"/>
                <a:cs typeface="Carlito"/>
              </a:rPr>
              <a:t>a legal move and </a:t>
            </a:r>
            <a:r>
              <a:rPr sz="650" spc="-10" dirty="0">
                <a:latin typeface="Carlito"/>
                <a:cs typeface="Carlito"/>
              </a:rPr>
              <a:t>resulting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state.</a:t>
            </a:r>
            <a:endParaRPr sz="650">
              <a:latin typeface="Carlito"/>
              <a:cs typeface="Carlito"/>
            </a:endParaRPr>
          </a:p>
          <a:p>
            <a:pPr marL="64135" marR="98425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Terminal </a:t>
            </a:r>
            <a:r>
              <a:rPr sz="650" spc="-5" dirty="0">
                <a:latin typeface="Carlito"/>
                <a:cs typeface="Carlito"/>
              </a:rPr>
              <a:t>test: This </a:t>
            </a:r>
            <a:r>
              <a:rPr sz="650" spc="-10" dirty="0">
                <a:latin typeface="Carlito"/>
                <a:cs typeface="Carlito"/>
              </a:rPr>
              <a:t>determines when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dirty="0">
                <a:latin typeface="Carlito"/>
                <a:cs typeface="Carlito"/>
              </a:rPr>
              <a:t>game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25" dirty="0">
                <a:latin typeface="Carlito"/>
                <a:cs typeface="Carlito"/>
              </a:rPr>
              <a:t>over. </a:t>
            </a:r>
            <a:r>
              <a:rPr sz="650" spc="-5" dirty="0">
                <a:latin typeface="Carlito"/>
                <a:cs typeface="Carlito"/>
              </a:rPr>
              <a:t>States </a:t>
            </a:r>
            <a:r>
              <a:rPr sz="650" spc="-10" dirty="0">
                <a:latin typeface="Carlito"/>
                <a:cs typeface="Carlito"/>
              </a:rPr>
              <a:t>where 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dirty="0">
                <a:latin typeface="Carlito"/>
                <a:cs typeface="Carlito"/>
              </a:rPr>
              <a:t>game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ended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called terminal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states.</a:t>
            </a:r>
            <a:endParaRPr sz="650">
              <a:latin typeface="Carlito"/>
              <a:cs typeface="Carlito"/>
            </a:endParaRPr>
          </a:p>
          <a:p>
            <a:pPr marL="64135" marR="120650" indent="-52069">
              <a:lnSpc>
                <a:spcPct val="877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Utility </a:t>
            </a:r>
            <a:r>
              <a:rPr sz="650" spc="-10" dirty="0">
                <a:latin typeface="Carlito"/>
                <a:cs typeface="Carlito"/>
              </a:rPr>
              <a:t>function: </a:t>
            </a:r>
            <a:r>
              <a:rPr sz="650" spc="-5" dirty="0">
                <a:latin typeface="Carlito"/>
                <a:cs typeface="Carlito"/>
              </a:rPr>
              <a:t>It gives </a:t>
            </a:r>
            <a:r>
              <a:rPr sz="650" spc="-10" dirty="0">
                <a:latin typeface="Carlito"/>
                <a:cs typeface="Carlito"/>
              </a:rPr>
              <a:t>numerical </a:t>
            </a:r>
            <a:r>
              <a:rPr sz="650" spc="-5" dirty="0">
                <a:latin typeface="Carlito"/>
                <a:cs typeface="Carlito"/>
              </a:rPr>
              <a:t>value </a:t>
            </a:r>
            <a:r>
              <a:rPr sz="650" spc="-10" dirty="0">
                <a:latin typeface="Carlito"/>
                <a:cs typeface="Carlito"/>
              </a:rPr>
              <a:t>of terminal </a:t>
            </a:r>
            <a:r>
              <a:rPr sz="650" spc="-5" dirty="0">
                <a:latin typeface="Carlito"/>
                <a:cs typeface="Carlito"/>
              </a:rPr>
              <a:t>states. E.g. </a:t>
            </a:r>
            <a:r>
              <a:rPr sz="650" spc="-10" dirty="0">
                <a:latin typeface="Carlito"/>
                <a:cs typeface="Carlito"/>
              </a:rPr>
              <a:t>win  </a:t>
            </a:r>
            <a:r>
              <a:rPr sz="650" spc="-5" dirty="0">
                <a:latin typeface="Carlito"/>
                <a:cs typeface="Carlito"/>
              </a:rPr>
              <a:t>(+1), loose (- </a:t>
            </a:r>
            <a:r>
              <a:rPr sz="650" dirty="0">
                <a:latin typeface="Carlito"/>
                <a:cs typeface="Carlito"/>
              </a:rPr>
              <a:t>1)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5" dirty="0">
                <a:latin typeface="Carlito"/>
                <a:cs typeface="Carlito"/>
              </a:rPr>
              <a:t>draw </a:t>
            </a:r>
            <a:r>
              <a:rPr sz="650" spc="-5" dirty="0">
                <a:latin typeface="Carlito"/>
                <a:cs typeface="Carlito"/>
              </a:rPr>
              <a:t>(0). Some games have a </a:t>
            </a:r>
            <a:r>
              <a:rPr sz="650" spc="-10" dirty="0">
                <a:latin typeface="Carlito"/>
                <a:cs typeface="Carlito"/>
              </a:rPr>
              <a:t>wider variety of  </a:t>
            </a:r>
            <a:r>
              <a:rPr sz="650" spc="-5" dirty="0">
                <a:latin typeface="Carlito"/>
                <a:cs typeface="Carlito"/>
              </a:rPr>
              <a:t>possible </a:t>
            </a:r>
            <a:r>
              <a:rPr sz="650" spc="-10" dirty="0">
                <a:latin typeface="Carlito"/>
                <a:cs typeface="Carlito"/>
              </a:rPr>
              <a:t>outcomes </a:t>
            </a:r>
            <a:r>
              <a:rPr sz="650" spc="-5" dirty="0">
                <a:latin typeface="Carlito"/>
                <a:cs typeface="Carlito"/>
              </a:rPr>
              <a:t>eg. </a:t>
            </a:r>
            <a:r>
              <a:rPr sz="650" spc="-10" dirty="0">
                <a:latin typeface="Carlito"/>
                <a:cs typeface="Carlito"/>
              </a:rPr>
              <a:t>ranging from </a:t>
            </a:r>
            <a:r>
              <a:rPr sz="650" spc="-5" dirty="0">
                <a:latin typeface="Carlito"/>
                <a:cs typeface="Carlito"/>
              </a:rPr>
              <a:t>+92 to</a:t>
            </a:r>
            <a:r>
              <a:rPr sz="650" spc="15" dirty="0">
                <a:latin typeface="Carlito"/>
                <a:cs typeface="Carlito"/>
              </a:rPr>
              <a:t> </a:t>
            </a:r>
            <a:r>
              <a:rPr sz="650" dirty="0">
                <a:latin typeface="Carlito"/>
                <a:cs typeface="Carlito"/>
              </a:rPr>
              <a:t>-192.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221" y="1472311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112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1232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The </a:t>
            </a:r>
            <a:r>
              <a:rPr spc="-35" dirty="0"/>
              <a:t>Minimax</a:t>
            </a:r>
            <a:r>
              <a:rPr spc="-40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405765"/>
            <a:ext cx="2402840" cy="8382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10033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Let </a:t>
            </a:r>
            <a:r>
              <a:rPr sz="650" spc="-5" dirty="0">
                <a:latin typeface="Carlito"/>
                <a:cs typeface="Carlito"/>
              </a:rPr>
              <a:t>us </a:t>
            </a:r>
            <a:r>
              <a:rPr sz="650" dirty="0">
                <a:latin typeface="Carlito"/>
                <a:cs typeface="Carlito"/>
              </a:rPr>
              <a:t>assign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following values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the game: 1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10" dirty="0">
                <a:latin typeface="Carlito"/>
                <a:cs typeface="Carlito"/>
              </a:rPr>
              <a:t>win </a:t>
            </a:r>
            <a:r>
              <a:rPr sz="650" spc="-5" dirty="0">
                <a:latin typeface="Carlito"/>
                <a:cs typeface="Carlito"/>
              </a:rPr>
              <a:t>by X, 0 </a:t>
            </a:r>
            <a:r>
              <a:rPr sz="650" spc="-15" dirty="0">
                <a:latin typeface="Carlito"/>
                <a:cs typeface="Carlito"/>
              </a:rPr>
              <a:t>for  </a:t>
            </a:r>
            <a:r>
              <a:rPr sz="650" spc="-25" dirty="0">
                <a:latin typeface="Carlito"/>
                <a:cs typeface="Carlito"/>
              </a:rPr>
              <a:t>draw, </a:t>
            </a:r>
            <a:r>
              <a:rPr sz="650" spc="-10" dirty="0">
                <a:latin typeface="Carlito"/>
                <a:cs typeface="Carlito"/>
              </a:rPr>
              <a:t>-1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loss by</a:t>
            </a:r>
            <a:r>
              <a:rPr sz="650" spc="5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X.</a:t>
            </a:r>
            <a:endParaRPr sz="650">
              <a:latin typeface="Carlito"/>
              <a:cs typeface="Carlito"/>
            </a:endParaRPr>
          </a:p>
          <a:p>
            <a:pPr marL="64135" marR="13970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Given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values </a:t>
            </a:r>
            <a:r>
              <a:rPr sz="650" spc="-5" dirty="0">
                <a:latin typeface="Carlito"/>
                <a:cs typeface="Carlito"/>
              </a:rPr>
              <a:t>of the </a:t>
            </a:r>
            <a:r>
              <a:rPr sz="650" spc="-10" dirty="0">
                <a:latin typeface="Carlito"/>
                <a:cs typeface="Carlito"/>
              </a:rPr>
              <a:t>terminal nodes (win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X (1), loss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X </a:t>
            </a:r>
            <a:r>
              <a:rPr sz="650" spc="-10" dirty="0">
                <a:latin typeface="Carlito"/>
                <a:cs typeface="Carlito"/>
              </a:rPr>
              <a:t>(-1), or  </a:t>
            </a:r>
            <a:r>
              <a:rPr sz="650" spc="-15" dirty="0">
                <a:latin typeface="Carlito"/>
                <a:cs typeface="Carlito"/>
              </a:rPr>
              <a:t>draw </a:t>
            </a:r>
            <a:r>
              <a:rPr sz="650" spc="-5" dirty="0">
                <a:latin typeface="Carlito"/>
                <a:cs typeface="Carlito"/>
              </a:rPr>
              <a:t>(0)), the </a:t>
            </a:r>
            <a:r>
              <a:rPr sz="650" spc="-10" dirty="0">
                <a:latin typeface="Carlito"/>
                <a:cs typeface="Carlito"/>
              </a:rPr>
              <a:t>values </a:t>
            </a:r>
            <a:r>
              <a:rPr sz="650" spc="-5" dirty="0">
                <a:latin typeface="Carlito"/>
                <a:cs typeface="Carlito"/>
              </a:rPr>
              <a:t>of the </a:t>
            </a:r>
            <a:r>
              <a:rPr sz="650" spc="-10" dirty="0">
                <a:latin typeface="Carlito"/>
                <a:cs typeface="Carlito"/>
              </a:rPr>
              <a:t>non-terminal nodes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computed </a:t>
            </a:r>
            <a:r>
              <a:rPr sz="650" spc="-5" dirty="0">
                <a:latin typeface="Carlito"/>
                <a:cs typeface="Carlito"/>
              </a:rPr>
              <a:t>as  </a:t>
            </a:r>
            <a:r>
              <a:rPr sz="650" spc="-10" dirty="0">
                <a:latin typeface="Carlito"/>
                <a:cs typeface="Carlito"/>
              </a:rPr>
              <a:t>follows:</a:t>
            </a:r>
            <a:endParaRPr sz="650">
              <a:latin typeface="Carlito"/>
              <a:cs typeface="Carlito"/>
            </a:endParaRPr>
          </a:p>
          <a:p>
            <a:pPr marL="171450" marR="5080" lvl="1" indent="-52069">
              <a:lnSpc>
                <a:spcPts val="600"/>
              </a:lnSpc>
              <a:spcBef>
                <a:spcPts val="114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value of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node </a:t>
            </a:r>
            <a:r>
              <a:rPr sz="550" spc="-10" dirty="0">
                <a:latin typeface="Carlito"/>
                <a:cs typeface="Carlito"/>
              </a:rPr>
              <a:t>where </a:t>
            </a:r>
            <a:r>
              <a:rPr sz="550" spc="-5" dirty="0">
                <a:latin typeface="Carlito"/>
                <a:cs typeface="Carlito"/>
              </a:rPr>
              <a:t>it is </a:t>
            </a:r>
            <a:r>
              <a:rPr sz="550" dirty="0">
                <a:latin typeface="Carlito"/>
                <a:cs typeface="Carlito"/>
              </a:rPr>
              <a:t>the turn </a:t>
            </a:r>
            <a:r>
              <a:rPr sz="550" spc="-5" dirty="0">
                <a:latin typeface="Carlito"/>
                <a:cs typeface="Carlito"/>
              </a:rPr>
              <a:t>of </a:t>
            </a:r>
            <a:r>
              <a:rPr sz="550" spc="-10" dirty="0">
                <a:latin typeface="Carlito"/>
                <a:cs typeface="Carlito"/>
              </a:rPr>
              <a:t>player </a:t>
            </a:r>
            <a:r>
              <a:rPr sz="550" dirty="0">
                <a:latin typeface="Carlito"/>
                <a:cs typeface="Carlito"/>
              </a:rPr>
              <a:t>X to </a:t>
            </a:r>
            <a:r>
              <a:rPr sz="550" spc="-10" dirty="0">
                <a:latin typeface="Carlito"/>
                <a:cs typeface="Carlito"/>
              </a:rPr>
              <a:t>move </a:t>
            </a:r>
            <a:r>
              <a:rPr sz="550" spc="-5" dirty="0">
                <a:latin typeface="Carlito"/>
                <a:cs typeface="Carlito"/>
              </a:rPr>
              <a:t>is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maximum of 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values </a:t>
            </a:r>
            <a:r>
              <a:rPr sz="550" spc="-5" dirty="0">
                <a:latin typeface="Carlito"/>
                <a:cs typeface="Carlito"/>
              </a:rPr>
              <a:t>of its successors (because </a:t>
            </a:r>
            <a:r>
              <a:rPr sz="550" dirty="0">
                <a:latin typeface="Carlito"/>
                <a:cs typeface="Carlito"/>
              </a:rPr>
              <a:t>X </a:t>
            </a:r>
            <a:r>
              <a:rPr sz="550" spc="-5" dirty="0">
                <a:latin typeface="Carlito"/>
                <a:cs typeface="Carlito"/>
              </a:rPr>
              <a:t>tries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10" dirty="0">
                <a:latin typeface="Carlito"/>
                <a:cs typeface="Carlito"/>
              </a:rPr>
              <a:t>maximize </a:t>
            </a:r>
            <a:r>
              <a:rPr sz="550" spc="-5" dirty="0">
                <a:latin typeface="Carlito"/>
                <a:cs typeface="Carlito"/>
              </a:rPr>
              <a:t>its</a:t>
            </a:r>
            <a:r>
              <a:rPr sz="550" spc="-4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outcome);</a:t>
            </a:r>
            <a:endParaRPr sz="550">
              <a:latin typeface="Carlito"/>
              <a:cs typeface="Carlito"/>
            </a:endParaRPr>
          </a:p>
          <a:p>
            <a:pPr marL="171450" marR="7620" lvl="1" indent="-52069">
              <a:lnSpc>
                <a:spcPts val="580"/>
              </a:lnSpc>
              <a:spcBef>
                <a:spcPts val="135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value of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node </a:t>
            </a:r>
            <a:r>
              <a:rPr sz="550" spc="-10" dirty="0">
                <a:latin typeface="Carlito"/>
                <a:cs typeface="Carlito"/>
              </a:rPr>
              <a:t>where </a:t>
            </a:r>
            <a:r>
              <a:rPr sz="550" spc="-5" dirty="0">
                <a:latin typeface="Carlito"/>
                <a:cs typeface="Carlito"/>
              </a:rPr>
              <a:t>it is </a:t>
            </a:r>
            <a:r>
              <a:rPr sz="550" dirty="0">
                <a:latin typeface="Carlito"/>
                <a:cs typeface="Carlito"/>
              </a:rPr>
              <a:t>the turn </a:t>
            </a:r>
            <a:r>
              <a:rPr sz="550" spc="-5" dirty="0">
                <a:latin typeface="Carlito"/>
                <a:cs typeface="Carlito"/>
              </a:rPr>
              <a:t>of </a:t>
            </a:r>
            <a:r>
              <a:rPr sz="550" spc="-10" dirty="0">
                <a:latin typeface="Carlito"/>
                <a:cs typeface="Carlito"/>
              </a:rPr>
              <a:t>player </a:t>
            </a:r>
            <a:r>
              <a:rPr sz="550" dirty="0">
                <a:latin typeface="Carlito"/>
                <a:cs typeface="Carlito"/>
              </a:rPr>
              <a:t>O to </a:t>
            </a:r>
            <a:r>
              <a:rPr sz="550" spc="-10" dirty="0">
                <a:latin typeface="Carlito"/>
                <a:cs typeface="Carlito"/>
              </a:rPr>
              <a:t>move </a:t>
            </a:r>
            <a:r>
              <a:rPr sz="550" spc="-5" dirty="0">
                <a:latin typeface="Carlito"/>
                <a:cs typeface="Carlito"/>
              </a:rPr>
              <a:t>is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minimum </a:t>
            </a:r>
            <a:r>
              <a:rPr sz="550" spc="-5" dirty="0">
                <a:latin typeface="Carlito"/>
                <a:cs typeface="Carlito"/>
              </a:rPr>
              <a:t>of 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values </a:t>
            </a:r>
            <a:r>
              <a:rPr sz="550" spc="-5" dirty="0">
                <a:latin typeface="Carlito"/>
                <a:cs typeface="Carlito"/>
              </a:rPr>
              <a:t>of its successors (because </a:t>
            </a:r>
            <a:r>
              <a:rPr sz="550" dirty="0">
                <a:latin typeface="Carlito"/>
                <a:cs typeface="Carlito"/>
              </a:rPr>
              <a:t>O </a:t>
            </a:r>
            <a:r>
              <a:rPr sz="550" spc="-5" dirty="0">
                <a:latin typeface="Carlito"/>
                <a:cs typeface="Carlito"/>
              </a:rPr>
              <a:t>tries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10" dirty="0">
                <a:latin typeface="Carlito"/>
                <a:cs typeface="Carlito"/>
              </a:rPr>
              <a:t>minimize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outcome of</a:t>
            </a:r>
            <a:r>
              <a:rPr sz="550" spc="-2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X).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8697" y="1473200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113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405765"/>
            <a:ext cx="2366010" cy="57340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Figure below </a:t>
            </a:r>
            <a:r>
              <a:rPr sz="650" spc="-5" dirty="0">
                <a:latin typeface="Carlito"/>
                <a:cs typeface="Carlito"/>
              </a:rPr>
              <a:t>shows </a:t>
            </a:r>
            <a:r>
              <a:rPr sz="650" spc="-10" dirty="0">
                <a:latin typeface="Carlito"/>
                <a:cs typeface="Carlito"/>
              </a:rPr>
              <a:t>how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values 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nodes 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search tree 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computed from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values 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leaves 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tree.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values of 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leaves 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tree </a:t>
            </a:r>
            <a:r>
              <a:rPr sz="650" spc="-5" dirty="0">
                <a:latin typeface="Carlito"/>
                <a:cs typeface="Carlito"/>
              </a:rPr>
              <a:t>are given by the </a:t>
            </a:r>
            <a:r>
              <a:rPr sz="650" spc="-10" dirty="0">
                <a:latin typeface="Carlito"/>
                <a:cs typeface="Carlito"/>
              </a:rPr>
              <a:t>rules of </a:t>
            </a:r>
            <a:r>
              <a:rPr sz="650" spc="-5" dirty="0">
                <a:latin typeface="Carlito"/>
                <a:cs typeface="Carlito"/>
              </a:rPr>
              <a:t>the game:</a:t>
            </a:r>
            <a:r>
              <a:rPr sz="650" spc="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·</a:t>
            </a:r>
            <a:endParaRPr sz="650">
              <a:latin typeface="Carlito"/>
              <a:cs typeface="Carlito"/>
            </a:endParaRPr>
          </a:p>
          <a:p>
            <a:pPr marL="186055" lvl="1" indent="-6731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86690" algn="l"/>
              </a:tabLst>
            </a:pPr>
            <a:r>
              <a:rPr sz="550" dirty="0">
                <a:latin typeface="Carlito"/>
                <a:cs typeface="Carlito"/>
              </a:rPr>
              <a:t>1 </a:t>
            </a:r>
            <a:r>
              <a:rPr sz="550" spc="-5" dirty="0">
                <a:latin typeface="Carlito"/>
                <a:cs typeface="Carlito"/>
              </a:rPr>
              <a:t>if there </a:t>
            </a:r>
            <a:r>
              <a:rPr sz="550" dirty="0">
                <a:latin typeface="Carlito"/>
                <a:cs typeface="Carlito"/>
              </a:rPr>
              <a:t>are </a:t>
            </a:r>
            <a:r>
              <a:rPr sz="550" spc="-5" dirty="0">
                <a:latin typeface="Carlito"/>
                <a:cs typeface="Carlito"/>
              </a:rPr>
              <a:t>three </a:t>
            </a:r>
            <a:r>
              <a:rPr sz="550" dirty="0">
                <a:latin typeface="Carlito"/>
                <a:cs typeface="Carlito"/>
              </a:rPr>
              <a:t>X </a:t>
            </a:r>
            <a:r>
              <a:rPr sz="550" spc="-5" dirty="0">
                <a:latin typeface="Carlito"/>
                <a:cs typeface="Carlito"/>
              </a:rPr>
              <a:t>in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20" dirty="0">
                <a:latin typeface="Carlito"/>
                <a:cs typeface="Carlito"/>
              </a:rPr>
              <a:t>row, </a:t>
            </a:r>
            <a:r>
              <a:rPr sz="550" spc="-5" dirty="0">
                <a:latin typeface="Carlito"/>
                <a:cs typeface="Carlito"/>
              </a:rPr>
              <a:t>column or</a:t>
            </a:r>
            <a:r>
              <a:rPr sz="550" spc="3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diagonal;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-1 if there </a:t>
            </a:r>
            <a:r>
              <a:rPr sz="550" dirty="0">
                <a:latin typeface="Carlito"/>
                <a:cs typeface="Carlito"/>
              </a:rPr>
              <a:t>are </a:t>
            </a:r>
            <a:r>
              <a:rPr sz="550" spc="-5" dirty="0">
                <a:latin typeface="Carlito"/>
                <a:cs typeface="Carlito"/>
              </a:rPr>
              <a:t>three </a:t>
            </a:r>
            <a:r>
              <a:rPr sz="550" dirty="0">
                <a:latin typeface="Carlito"/>
                <a:cs typeface="Carlito"/>
              </a:rPr>
              <a:t>O </a:t>
            </a:r>
            <a:r>
              <a:rPr sz="550" spc="-5" dirty="0">
                <a:latin typeface="Carlito"/>
                <a:cs typeface="Carlito"/>
              </a:rPr>
              <a:t>in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20" dirty="0">
                <a:latin typeface="Carlito"/>
                <a:cs typeface="Carlito"/>
              </a:rPr>
              <a:t>row, </a:t>
            </a:r>
            <a:r>
              <a:rPr sz="550" spc="-5" dirty="0">
                <a:latin typeface="Carlito"/>
                <a:cs typeface="Carlito"/>
              </a:rPr>
              <a:t>column or</a:t>
            </a:r>
            <a:r>
              <a:rPr sz="550" spc="3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diagonal;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1450" algn="l"/>
              </a:tabLst>
            </a:pPr>
            <a:r>
              <a:rPr sz="550" dirty="0">
                <a:latin typeface="Carlito"/>
                <a:cs typeface="Carlito"/>
              </a:rPr>
              <a:t>0</a:t>
            </a:r>
            <a:r>
              <a:rPr sz="550" spc="-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otherwise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221" y="1473200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114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0810"/>
            <a:ext cx="6286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An</a:t>
            </a:r>
            <a:r>
              <a:rPr spc="-145" dirty="0"/>
              <a:t> </a:t>
            </a: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403987"/>
            <a:ext cx="2278380" cy="2127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Consider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following </a:t>
            </a:r>
            <a:r>
              <a:rPr sz="650" dirty="0">
                <a:latin typeface="Carlito"/>
                <a:cs typeface="Carlito"/>
              </a:rPr>
              <a:t>game </a:t>
            </a:r>
            <a:r>
              <a:rPr sz="650" spc="-10" dirty="0">
                <a:latin typeface="Carlito"/>
                <a:cs typeface="Carlito"/>
              </a:rPr>
              <a:t>tree </a:t>
            </a:r>
            <a:r>
              <a:rPr sz="650" spc="-15" dirty="0">
                <a:latin typeface="Carlito"/>
                <a:cs typeface="Carlito"/>
              </a:rPr>
              <a:t>(drawn </a:t>
            </a:r>
            <a:r>
              <a:rPr sz="650" spc="-10" dirty="0">
                <a:latin typeface="Carlito"/>
                <a:cs typeface="Carlito"/>
              </a:rPr>
              <a:t>from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point of view of  </a:t>
            </a:r>
            <a:r>
              <a:rPr sz="650" spc="-5" dirty="0">
                <a:latin typeface="Carlito"/>
                <a:cs typeface="Carlito"/>
              </a:rPr>
              <a:t>the Maximizing</a:t>
            </a:r>
            <a:r>
              <a:rPr sz="650" spc="-4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player):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8697" y="1471422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115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8" name="object 8"/>
            <p:cNvSpPr/>
            <p:nvPr/>
          </p:nvSpPr>
          <p:spPr>
            <a:xfrm>
              <a:off x="647842" y="713406"/>
              <a:ext cx="1439674" cy="6321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" y="254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403987"/>
            <a:ext cx="2261235" cy="3289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Show </a:t>
            </a:r>
            <a:r>
              <a:rPr sz="650" spc="-5" dirty="0">
                <a:latin typeface="Carlito"/>
                <a:cs typeface="Carlito"/>
              </a:rPr>
              <a:t>what </a:t>
            </a:r>
            <a:r>
              <a:rPr sz="650" spc="-10" dirty="0">
                <a:latin typeface="Carlito"/>
                <a:cs typeface="Carlito"/>
              </a:rPr>
              <a:t>moves </a:t>
            </a:r>
            <a:r>
              <a:rPr sz="650" spc="-5" dirty="0">
                <a:latin typeface="Carlito"/>
                <a:cs typeface="Carlito"/>
              </a:rPr>
              <a:t>should be </a:t>
            </a:r>
            <a:r>
              <a:rPr sz="650" spc="-10" dirty="0">
                <a:latin typeface="Carlito"/>
                <a:cs typeface="Carlito"/>
              </a:rPr>
              <a:t>chosen </a:t>
            </a:r>
            <a:r>
              <a:rPr sz="650" spc="-5" dirty="0">
                <a:latin typeface="Carlito"/>
                <a:cs typeface="Carlito"/>
              </a:rPr>
              <a:t>by the two </a:t>
            </a:r>
            <a:r>
              <a:rPr sz="650" spc="-10" dirty="0">
                <a:latin typeface="Carlito"/>
                <a:cs typeface="Carlito"/>
              </a:rPr>
              <a:t>players, </a:t>
            </a:r>
            <a:r>
              <a:rPr sz="650" spc="-5" dirty="0">
                <a:latin typeface="Carlito"/>
                <a:cs typeface="Carlito"/>
              </a:rPr>
              <a:t>assuming  that </a:t>
            </a:r>
            <a:r>
              <a:rPr sz="650" spc="-10" dirty="0">
                <a:latin typeface="Carlito"/>
                <a:cs typeface="Carlito"/>
              </a:rPr>
              <a:t>both </a:t>
            </a:r>
            <a:r>
              <a:rPr sz="650" spc="-5" dirty="0">
                <a:latin typeface="Carlito"/>
                <a:cs typeface="Carlito"/>
              </a:rPr>
              <a:t>are using the mini-max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procedure.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Solution: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221" y="1471422"/>
            <a:ext cx="8064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116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788005" y="803268"/>
              <a:ext cx="1075771" cy="5591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254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396621"/>
            <a:ext cx="2319020" cy="94741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4135" marR="5080" indent="-52069">
              <a:lnSpc>
                <a:spcPts val="620"/>
              </a:lnSpc>
              <a:spcBef>
                <a:spcPts val="25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These </a:t>
            </a:r>
            <a:r>
              <a:rPr sz="650" spc="-10" dirty="0">
                <a:latin typeface="Carlito"/>
                <a:cs typeface="Carlito"/>
              </a:rPr>
              <a:t>children </a:t>
            </a:r>
            <a:r>
              <a:rPr sz="650" spc="-5" dirty="0">
                <a:latin typeface="Carlito"/>
                <a:cs typeface="Carlito"/>
              </a:rPr>
              <a:t>have a single </a:t>
            </a:r>
            <a:r>
              <a:rPr sz="650" i="1" spc="-5" dirty="0">
                <a:latin typeface="Carlito"/>
                <a:cs typeface="Carlito"/>
              </a:rPr>
              <a:t>parent </a:t>
            </a:r>
            <a:r>
              <a:rPr sz="650" spc="-10" dirty="0">
                <a:latin typeface="Carlito"/>
                <a:cs typeface="Carlito"/>
              </a:rPr>
              <a:t>node, </a:t>
            </a:r>
            <a:r>
              <a:rPr sz="650" spc="-5" dirty="0">
                <a:latin typeface="Carlito"/>
                <a:cs typeface="Carlito"/>
              </a:rPr>
              <a:t>and the list </a:t>
            </a:r>
            <a:r>
              <a:rPr sz="650" spc="-10" dirty="0">
                <a:latin typeface="Carlito"/>
                <a:cs typeface="Carlito"/>
              </a:rPr>
              <a:t>of nodes </a:t>
            </a:r>
            <a:r>
              <a:rPr sz="650" spc="-5" dirty="0">
                <a:latin typeface="Carlito"/>
                <a:cs typeface="Carlito"/>
              </a:rPr>
              <a:t>back  to the </a:t>
            </a:r>
            <a:r>
              <a:rPr sz="650" spc="-10" dirty="0">
                <a:latin typeface="Carlito"/>
                <a:cs typeface="Carlito"/>
              </a:rPr>
              <a:t>root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their</a:t>
            </a:r>
            <a:r>
              <a:rPr sz="650" spc="25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ancestry</a:t>
            </a:r>
            <a:r>
              <a:rPr sz="650" spc="-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node </a:t>
            </a:r>
            <a:r>
              <a:rPr sz="650" spc="-5" dirty="0">
                <a:latin typeface="Carlito"/>
                <a:cs typeface="Carlito"/>
              </a:rPr>
              <a:t>and its </a:t>
            </a:r>
            <a:r>
              <a:rPr sz="650" spc="-10" dirty="0">
                <a:latin typeface="Carlito"/>
                <a:cs typeface="Carlito"/>
              </a:rPr>
              <a:t>descendants </a:t>
            </a:r>
            <a:r>
              <a:rPr sz="650" spc="-15" dirty="0">
                <a:latin typeface="Carlito"/>
                <a:cs typeface="Carlito"/>
              </a:rPr>
              <a:t>form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i="1" spc="-5" dirty="0">
                <a:latin typeface="Carlito"/>
                <a:cs typeface="Carlito"/>
              </a:rPr>
              <a:t>subtree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node's</a:t>
            </a:r>
            <a:r>
              <a:rPr sz="650" spc="10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parent.</a:t>
            </a:r>
            <a:endParaRPr sz="650">
              <a:latin typeface="Carlito"/>
              <a:cs typeface="Carlito"/>
            </a:endParaRPr>
          </a:p>
          <a:p>
            <a:pPr marL="64135" marR="81915" indent="-52069">
              <a:lnSpc>
                <a:spcPts val="62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If a </a:t>
            </a:r>
            <a:r>
              <a:rPr sz="650" spc="-10" dirty="0">
                <a:latin typeface="Carlito"/>
                <a:cs typeface="Carlito"/>
              </a:rPr>
              <a:t>node's subtrees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unexplored or only </a:t>
            </a:r>
            <a:r>
              <a:rPr sz="650" spc="-5" dirty="0">
                <a:latin typeface="Carlito"/>
                <a:cs typeface="Carlito"/>
              </a:rPr>
              <a:t>partially </a:t>
            </a:r>
            <a:r>
              <a:rPr sz="650" spc="-10" dirty="0">
                <a:latin typeface="Carlito"/>
                <a:cs typeface="Carlito"/>
              </a:rPr>
              <a:t>explored,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0" dirty="0">
                <a:latin typeface="Carlito"/>
                <a:cs typeface="Carlito"/>
              </a:rPr>
              <a:t>node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i="1" spc="-5" dirty="0">
                <a:latin typeface="Carlito"/>
                <a:cs typeface="Carlito"/>
              </a:rPr>
              <a:t>open</a:t>
            </a:r>
            <a:r>
              <a:rPr sz="650" spc="-5" dirty="0">
                <a:latin typeface="Carlito"/>
                <a:cs typeface="Carlito"/>
              </a:rPr>
              <a:t>, </a:t>
            </a:r>
            <a:r>
              <a:rPr sz="650" spc="-10" dirty="0">
                <a:latin typeface="Carlito"/>
                <a:cs typeface="Carlito"/>
              </a:rPr>
              <a:t>otherwise </a:t>
            </a:r>
            <a:r>
              <a:rPr sz="650" spc="-5" dirty="0">
                <a:latin typeface="Carlito"/>
                <a:cs typeface="Carlito"/>
              </a:rPr>
              <a:t>it is</a:t>
            </a:r>
            <a:r>
              <a:rPr sz="650" spc="25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closed</a:t>
            </a:r>
            <a:r>
              <a:rPr sz="650" spc="-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64135" marR="215900" indent="-52069">
              <a:lnSpc>
                <a:spcPts val="620"/>
              </a:lnSpc>
              <a:spcBef>
                <a:spcPts val="2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If all </a:t>
            </a:r>
            <a:r>
              <a:rPr sz="650" spc="-10" dirty="0">
                <a:latin typeface="Carlito"/>
                <a:cs typeface="Carlito"/>
              </a:rPr>
              <a:t>nodes </a:t>
            </a:r>
            <a:r>
              <a:rPr sz="650" spc="-5" dirty="0">
                <a:latin typeface="Carlito"/>
                <a:cs typeface="Carlito"/>
              </a:rPr>
              <a:t>have the </a:t>
            </a:r>
            <a:r>
              <a:rPr sz="650" dirty="0">
                <a:latin typeface="Carlito"/>
                <a:cs typeface="Carlito"/>
              </a:rPr>
              <a:t>same </a:t>
            </a:r>
            <a:r>
              <a:rPr sz="650" spc="-10" dirty="0">
                <a:latin typeface="Carlito"/>
                <a:cs typeface="Carlito"/>
              </a:rPr>
              <a:t>number of children, </a:t>
            </a:r>
            <a:r>
              <a:rPr sz="650" spc="-5" dirty="0">
                <a:latin typeface="Carlito"/>
                <a:cs typeface="Carlito"/>
              </a:rPr>
              <a:t>this </a:t>
            </a:r>
            <a:r>
              <a:rPr sz="650" spc="-10" dirty="0">
                <a:latin typeface="Carlito"/>
                <a:cs typeface="Carlito"/>
              </a:rPr>
              <a:t>number </a:t>
            </a:r>
            <a:r>
              <a:rPr sz="650" spc="-5" dirty="0">
                <a:latin typeface="Carlito"/>
                <a:cs typeface="Carlito"/>
              </a:rPr>
              <a:t>is  the </a:t>
            </a:r>
            <a:r>
              <a:rPr sz="650" i="1" spc="-5" dirty="0">
                <a:latin typeface="Carlito"/>
                <a:cs typeface="Carlito"/>
              </a:rPr>
              <a:t>branching</a:t>
            </a:r>
            <a:r>
              <a:rPr sz="650" i="1" spc="-15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factor</a:t>
            </a:r>
            <a:r>
              <a:rPr sz="650" spc="-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64135" marR="100330" indent="-52069">
              <a:lnSpc>
                <a:spcPct val="785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aim </a:t>
            </a:r>
            <a:r>
              <a:rPr sz="650" spc="-10" dirty="0">
                <a:latin typeface="Carlito"/>
                <a:cs typeface="Carlito"/>
              </a:rPr>
              <a:t>of search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i="1" spc="-5" dirty="0">
                <a:latin typeface="Carlito"/>
                <a:cs typeface="Carlito"/>
              </a:rPr>
              <a:t>not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produce complete physical trees </a:t>
            </a:r>
            <a:r>
              <a:rPr sz="650" spc="-5" dirty="0">
                <a:latin typeface="Carlito"/>
                <a:cs typeface="Carlito"/>
              </a:rPr>
              <a:t>in  </a:t>
            </a:r>
            <a:r>
              <a:rPr sz="650" spc="-15" dirty="0">
                <a:latin typeface="Carlito"/>
                <a:cs typeface="Carlito"/>
              </a:rPr>
              <a:t>memory, </a:t>
            </a:r>
            <a:r>
              <a:rPr sz="650" spc="-5" dirty="0">
                <a:latin typeface="Carlito"/>
                <a:cs typeface="Carlito"/>
              </a:rPr>
              <a:t>but </a:t>
            </a:r>
            <a:r>
              <a:rPr sz="650" spc="-10" dirty="0">
                <a:latin typeface="Carlito"/>
                <a:cs typeface="Carlito"/>
              </a:rPr>
              <a:t>rather explore </a:t>
            </a:r>
            <a:r>
              <a:rPr sz="650" spc="-5" dirty="0">
                <a:latin typeface="Carlito"/>
                <a:cs typeface="Carlito"/>
              </a:rPr>
              <a:t>as little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virtual tree looking </a:t>
            </a:r>
            <a:r>
              <a:rPr sz="650" spc="-15" dirty="0">
                <a:latin typeface="Carlito"/>
                <a:cs typeface="Carlito"/>
              </a:rPr>
              <a:t>for  </a:t>
            </a:r>
            <a:r>
              <a:rPr sz="650" spc="-10" dirty="0">
                <a:latin typeface="Carlito"/>
                <a:cs typeface="Carlito"/>
              </a:rPr>
              <a:t>root-goal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paths.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28" y="411631"/>
            <a:ext cx="2107790" cy="91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403986"/>
            <a:ext cx="2385695" cy="9836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4135" marR="5080" indent="-52069">
              <a:lnSpc>
                <a:spcPts val="650"/>
              </a:lnSpc>
              <a:spcBef>
                <a:spcPts val="18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Some of the most popularly used problem solving with the help of </a:t>
            </a:r>
            <a:r>
              <a:rPr sz="600" dirty="0">
                <a:latin typeface="Carlito"/>
                <a:cs typeface="Carlito"/>
              </a:rPr>
              <a:t>artificial  </a:t>
            </a:r>
            <a:r>
              <a:rPr sz="600" spc="-5" dirty="0">
                <a:latin typeface="Carlito"/>
                <a:cs typeface="Carlito"/>
              </a:rPr>
              <a:t>intelligence</a:t>
            </a:r>
            <a:r>
              <a:rPr sz="600" spc="-3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are:</a:t>
            </a:r>
            <a:endParaRPr sz="6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1450" algn="l"/>
              </a:tabLst>
            </a:pPr>
            <a:r>
              <a:rPr sz="500" dirty="0">
                <a:latin typeface="Carlito"/>
                <a:cs typeface="Carlito"/>
              </a:rPr>
              <a:t>Sudoku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10" dirty="0">
                <a:latin typeface="Carlito"/>
                <a:cs typeface="Carlito"/>
              </a:rPr>
              <a:t>Chess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10" dirty="0">
                <a:latin typeface="Carlito"/>
                <a:cs typeface="Carlito"/>
              </a:rPr>
              <a:t>Travelling </a:t>
            </a:r>
            <a:r>
              <a:rPr sz="500" dirty="0">
                <a:latin typeface="Carlito"/>
                <a:cs typeface="Carlito"/>
              </a:rPr>
              <a:t>Salesman</a:t>
            </a:r>
            <a:r>
              <a:rPr sz="500" spc="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Problem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10" dirty="0">
                <a:latin typeface="Carlito"/>
                <a:cs typeface="Carlito"/>
              </a:rPr>
              <a:t>Water-Jug</a:t>
            </a:r>
            <a:r>
              <a:rPr sz="500" spc="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Problem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N-Queen</a:t>
            </a:r>
            <a:r>
              <a:rPr sz="500" spc="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Problem</a:t>
            </a:r>
            <a:endParaRPr sz="5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Search problems </a:t>
            </a:r>
            <a:r>
              <a:rPr sz="600" dirty="0">
                <a:latin typeface="Carlito"/>
                <a:cs typeface="Carlito"/>
              </a:rPr>
              <a:t>are part </a:t>
            </a:r>
            <a:r>
              <a:rPr sz="600" spc="-5" dirty="0">
                <a:latin typeface="Carlito"/>
                <a:cs typeface="Carlito"/>
              </a:rPr>
              <a:t>of </a:t>
            </a:r>
            <a:r>
              <a:rPr sz="600" dirty="0">
                <a:latin typeface="Carlito"/>
                <a:cs typeface="Carlito"/>
              </a:rPr>
              <a:t>a large </a:t>
            </a:r>
            <a:r>
              <a:rPr sz="600" spc="-5" dirty="0">
                <a:latin typeface="Carlito"/>
                <a:cs typeface="Carlito"/>
              </a:rPr>
              <a:t>number of real </a:t>
            </a:r>
            <a:r>
              <a:rPr sz="600" dirty="0">
                <a:latin typeface="Carlito"/>
                <a:cs typeface="Carlito"/>
              </a:rPr>
              <a:t>world</a:t>
            </a:r>
            <a:r>
              <a:rPr sz="600" spc="-8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applications:</a:t>
            </a:r>
            <a:endParaRPr sz="6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171450" algn="l"/>
              </a:tabLst>
            </a:pPr>
            <a:r>
              <a:rPr sz="500" dirty="0">
                <a:latin typeface="Carlito"/>
                <a:cs typeface="Carlito"/>
              </a:rPr>
              <a:t>Path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planning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Robot</a:t>
            </a:r>
            <a:r>
              <a:rPr sz="50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navigation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1450" algn="l"/>
              </a:tabLst>
            </a:pPr>
            <a:r>
              <a:rPr sz="500" dirty="0">
                <a:latin typeface="Carlito"/>
                <a:cs typeface="Carlito"/>
              </a:rPr>
              <a:t>VLSI layout,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etc.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387807"/>
            <a:ext cx="2402205" cy="5530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general, searching </a:t>
            </a:r>
            <a:r>
              <a:rPr sz="650" spc="-20" dirty="0">
                <a:latin typeface="Carlito"/>
                <a:cs typeface="Carlito"/>
              </a:rPr>
              <a:t>refers </a:t>
            </a:r>
            <a:r>
              <a:rPr sz="650" spc="-5" dirty="0">
                <a:latin typeface="Carlito"/>
                <a:cs typeface="Carlito"/>
              </a:rPr>
              <a:t>to as </a:t>
            </a:r>
            <a:r>
              <a:rPr sz="650" spc="-10" dirty="0">
                <a:latin typeface="Carlito"/>
                <a:cs typeface="Carlito"/>
              </a:rPr>
              <a:t>finding information </a:t>
            </a:r>
            <a:r>
              <a:rPr sz="650" spc="-5" dirty="0">
                <a:latin typeface="Carlito"/>
                <a:cs typeface="Carlito"/>
              </a:rPr>
              <a:t>one</a:t>
            </a:r>
            <a:r>
              <a:rPr sz="650" spc="10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needs.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Searching </a:t>
            </a:r>
            <a:r>
              <a:rPr sz="650" spc="-5" dirty="0">
                <a:latin typeface="Carlito"/>
                <a:cs typeface="Carlito"/>
              </a:rPr>
              <a:t>is the </a:t>
            </a:r>
            <a:r>
              <a:rPr sz="650" dirty="0">
                <a:latin typeface="Carlito"/>
                <a:cs typeface="Carlito"/>
              </a:rPr>
              <a:t>most </a:t>
            </a:r>
            <a:r>
              <a:rPr sz="650" spc="-5" dirty="0">
                <a:latin typeface="Carlito"/>
                <a:cs typeface="Carlito"/>
              </a:rPr>
              <a:t>commonly used </a:t>
            </a:r>
            <a:r>
              <a:rPr sz="650" spc="-10" dirty="0">
                <a:latin typeface="Carlito"/>
                <a:cs typeface="Carlito"/>
              </a:rPr>
              <a:t>technique </a:t>
            </a:r>
            <a:r>
              <a:rPr sz="650" spc="-5" dirty="0">
                <a:latin typeface="Carlito"/>
                <a:cs typeface="Carlito"/>
              </a:rPr>
              <a:t>of </a:t>
            </a:r>
            <a:r>
              <a:rPr sz="650" spc="-10" dirty="0">
                <a:latin typeface="Carlito"/>
                <a:cs typeface="Carlito"/>
              </a:rPr>
              <a:t>problem </a:t>
            </a:r>
            <a:r>
              <a:rPr sz="650" spc="-5" dirty="0">
                <a:latin typeface="Carlito"/>
                <a:cs typeface="Carlito"/>
              </a:rPr>
              <a:t>solving in  </a:t>
            </a:r>
            <a:r>
              <a:rPr sz="650" spc="-10" dirty="0">
                <a:latin typeface="Carlito"/>
                <a:cs typeface="Carlito"/>
              </a:rPr>
              <a:t>artificial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intelligence.</a:t>
            </a:r>
            <a:endParaRPr sz="650">
              <a:latin typeface="Carlito"/>
              <a:cs typeface="Carlito"/>
            </a:endParaRPr>
          </a:p>
          <a:p>
            <a:pPr marL="64135" marR="90805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searching </a:t>
            </a:r>
            <a:r>
              <a:rPr sz="650" spc="-5" dirty="0">
                <a:latin typeface="Carlito"/>
                <a:cs typeface="Carlito"/>
              </a:rPr>
              <a:t>algorithm </a:t>
            </a:r>
            <a:r>
              <a:rPr sz="650" spc="-10" dirty="0">
                <a:latin typeface="Carlito"/>
                <a:cs typeface="Carlito"/>
              </a:rPr>
              <a:t>helps </a:t>
            </a:r>
            <a:r>
              <a:rPr sz="650" spc="-5" dirty="0">
                <a:latin typeface="Carlito"/>
                <a:cs typeface="Carlito"/>
              </a:rPr>
              <a:t>us to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solution of </a:t>
            </a:r>
            <a:r>
              <a:rPr sz="650" spc="-10" dirty="0">
                <a:latin typeface="Carlito"/>
                <a:cs typeface="Carlito"/>
              </a:rPr>
              <a:t>particular  problem.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1825"/>
            <a:ext cx="20974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Measuring</a:t>
            </a:r>
            <a:r>
              <a:rPr spc="-140" dirty="0"/>
              <a:t> </a:t>
            </a:r>
            <a:r>
              <a:rPr spc="-25" dirty="0"/>
              <a:t>problem</a:t>
            </a:r>
            <a:r>
              <a:rPr spc="-150" dirty="0"/>
              <a:t> </a:t>
            </a:r>
            <a:r>
              <a:rPr spc="-60" dirty="0"/>
              <a:t>Solving</a:t>
            </a:r>
            <a:r>
              <a:rPr spc="-145" dirty="0"/>
              <a:t> </a:t>
            </a:r>
            <a:r>
              <a:rPr spc="-50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83540"/>
            <a:ext cx="2313305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600" spc="-15" dirty="0">
                <a:latin typeface="Carlito"/>
                <a:cs typeface="Carlito"/>
              </a:rPr>
              <a:t>We </a:t>
            </a:r>
            <a:r>
              <a:rPr sz="600" dirty="0">
                <a:latin typeface="Carlito"/>
                <a:cs typeface="Carlito"/>
              </a:rPr>
              <a:t>will </a:t>
            </a:r>
            <a:r>
              <a:rPr sz="600" spc="-5" dirty="0">
                <a:latin typeface="Carlito"/>
                <a:cs typeface="Carlito"/>
              </a:rPr>
              <a:t>evaluate the performance of </a:t>
            </a:r>
            <a:r>
              <a:rPr sz="600" dirty="0">
                <a:latin typeface="Carlito"/>
                <a:cs typeface="Carlito"/>
              </a:rPr>
              <a:t>a </a:t>
            </a:r>
            <a:r>
              <a:rPr sz="600" spc="-5" dirty="0">
                <a:latin typeface="Carlito"/>
                <a:cs typeface="Carlito"/>
              </a:rPr>
              <a:t>search </a:t>
            </a:r>
            <a:r>
              <a:rPr sz="600" dirty="0">
                <a:latin typeface="Carlito"/>
                <a:cs typeface="Carlito"/>
              </a:rPr>
              <a:t>algorithm in </a:t>
            </a:r>
            <a:r>
              <a:rPr sz="600" spc="-10" dirty="0">
                <a:latin typeface="Carlito"/>
                <a:cs typeface="Carlito"/>
              </a:rPr>
              <a:t>four</a:t>
            </a:r>
            <a:r>
              <a:rPr sz="600" spc="-70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ways</a:t>
            </a:r>
            <a:endParaRPr sz="600">
              <a:latin typeface="Carlito"/>
              <a:cs typeface="Carlito"/>
            </a:endParaRPr>
          </a:p>
          <a:p>
            <a:pPr marL="64135" marR="78740" indent="-52069">
              <a:lnSpc>
                <a:spcPts val="650"/>
              </a:lnSpc>
              <a:spcBef>
                <a:spcPts val="250"/>
              </a:spcBef>
              <a:buFont typeface="Arial"/>
              <a:buChar char="•"/>
              <a:tabLst>
                <a:tab pos="64769" algn="l"/>
              </a:tabLst>
            </a:pPr>
            <a:r>
              <a:rPr sz="600" b="1" spc="-5" dirty="0">
                <a:latin typeface="Carlito"/>
                <a:cs typeface="Carlito"/>
              </a:rPr>
              <a:t>Completeness: </a:t>
            </a:r>
            <a:r>
              <a:rPr sz="600" spc="-10" dirty="0">
                <a:latin typeface="Carlito"/>
                <a:cs typeface="Carlito"/>
              </a:rPr>
              <a:t>An </a:t>
            </a:r>
            <a:r>
              <a:rPr sz="600" dirty="0">
                <a:latin typeface="Carlito"/>
                <a:cs typeface="Carlito"/>
              </a:rPr>
              <a:t>algorithm is said </a:t>
            </a:r>
            <a:r>
              <a:rPr sz="600" spc="-5" dirty="0">
                <a:latin typeface="Carlito"/>
                <a:cs typeface="Carlito"/>
              </a:rPr>
              <a:t>to be complete </a:t>
            </a:r>
            <a:r>
              <a:rPr sz="600" dirty="0">
                <a:latin typeface="Carlito"/>
                <a:cs typeface="Carlito"/>
              </a:rPr>
              <a:t>if it </a:t>
            </a:r>
            <a:r>
              <a:rPr sz="600" spc="-5" dirty="0">
                <a:latin typeface="Carlito"/>
                <a:cs typeface="Carlito"/>
              </a:rPr>
              <a:t>definitely </a:t>
            </a:r>
            <a:r>
              <a:rPr sz="600" dirty="0">
                <a:latin typeface="Carlito"/>
                <a:cs typeface="Carlito"/>
              </a:rPr>
              <a:t>finds  </a:t>
            </a:r>
            <a:r>
              <a:rPr sz="600" spc="-5" dirty="0">
                <a:latin typeface="Carlito"/>
                <a:cs typeface="Carlito"/>
              </a:rPr>
              <a:t>solution to the problem, </a:t>
            </a:r>
            <a:r>
              <a:rPr sz="600" dirty="0">
                <a:latin typeface="Carlito"/>
                <a:cs typeface="Carlito"/>
              </a:rPr>
              <a:t>if</a:t>
            </a:r>
            <a:r>
              <a:rPr sz="600" spc="-2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exist.</a:t>
            </a:r>
            <a:endParaRPr sz="600">
              <a:latin typeface="Carlito"/>
              <a:cs typeface="Carlito"/>
            </a:endParaRPr>
          </a:p>
          <a:p>
            <a:pPr marL="64135" marR="5080" indent="-52069">
              <a:lnSpc>
                <a:spcPts val="65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00" b="1" spc="-10" dirty="0">
                <a:latin typeface="Carlito"/>
                <a:cs typeface="Carlito"/>
              </a:rPr>
              <a:t>Time Complexity: </a:t>
            </a:r>
            <a:r>
              <a:rPr sz="600" dirty="0">
                <a:latin typeface="Carlito"/>
                <a:cs typeface="Carlito"/>
              </a:rPr>
              <a:t>How </a:t>
            </a:r>
            <a:r>
              <a:rPr sz="600" spc="-5" dirty="0">
                <a:latin typeface="Carlito"/>
                <a:cs typeface="Carlito"/>
              </a:rPr>
              <a:t>long </a:t>
            </a:r>
            <a:r>
              <a:rPr sz="600" dirty="0">
                <a:latin typeface="Carlito"/>
                <a:cs typeface="Carlito"/>
              </a:rPr>
              <a:t>(worst </a:t>
            </a:r>
            <a:r>
              <a:rPr sz="600" spc="-5" dirty="0">
                <a:latin typeface="Carlito"/>
                <a:cs typeface="Carlito"/>
              </a:rPr>
              <a:t>or </a:t>
            </a:r>
            <a:r>
              <a:rPr sz="600" spc="-10" dirty="0">
                <a:latin typeface="Carlito"/>
                <a:cs typeface="Carlito"/>
              </a:rPr>
              <a:t>average </a:t>
            </a:r>
            <a:r>
              <a:rPr sz="600" spc="-5" dirty="0">
                <a:latin typeface="Carlito"/>
                <a:cs typeface="Carlito"/>
              </a:rPr>
              <a:t>case) </a:t>
            </a:r>
            <a:r>
              <a:rPr sz="600" spc="-10" dirty="0">
                <a:latin typeface="Carlito"/>
                <a:cs typeface="Carlito"/>
              </a:rPr>
              <a:t>does </a:t>
            </a:r>
            <a:r>
              <a:rPr sz="600" dirty="0">
                <a:latin typeface="Carlito"/>
                <a:cs typeface="Carlito"/>
              </a:rPr>
              <a:t>it </a:t>
            </a:r>
            <a:r>
              <a:rPr sz="600" spc="-15" dirty="0">
                <a:latin typeface="Carlito"/>
                <a:cs typeface="Carlito"/>
              </a:rPr>
              <a:t>take </a:t>
            </a:r>
            <a:r>
              <a:rPr sz="600" spc="-5" dirty="0">
                <a:latin typeface="Carlito"/>
                <a:cs typeface="Carlito"/>
              </a:rPr>
              <a:t>to </a:t>
            </a:r>
            <a:r>
              <a:rPr sz="600" dirty="0">
                <a:latin typeface="Carlito"/>
                <a:cs typeface="Carlito"/>
              </a:rPr>
              <a:t>find a  </a:t>
            </a:r>
            <a:r>
              <a:rPr sz="600" spc="-5" dirty="0">
                <a:latin typeface="Carlito"/>
                <a:cs typeface="Carlito"/>
              </a:rPr>
              <a:t>solution? </a:t>
            </a:r>
            <a:r>
              <a:rPr sz="600" dirty="0">
                <a:latin typeface="Carlito"/>
                <a:cs typeface="Carlito"/>
              </a:rPr>
              <a:t>Usually </a:t>
            </a:r>
            <a:r>
              <a:rPr sz="600" spc="-5" dirty="0">
                <a:latin typeface="Carlito"/>
                <a:cs typeface="Carlito"/>
              </a:rPr>
              <a:t>measured </a:t>
            </a:r>
            <a:r>
              <a:rPr sz="600" dirty="0">
                <a:latin typeface="Carlito"/>
                <a:cs typeface="Carlito"/>
              </a:rPr>
              <a:t>in </a:t>
            </a:r>
            <a:r>
              <a:rPr sz="600" spc="-5" dirty="0">
                <a:latin typeface="Carlito"/>
                <a:cs typeface="Carlito"/>
              </a:rPr>
              <a:t>terms of the </a:t>
            </a:r>
            <a:r>
              <a:rPr sz="600" b="1" spc="-10" dirty="0">
                <a:latin typeface="Carlito"/>
                <a:cs typeface="Carlito"/>
              </a:rPr>
              <a:t>number of nodes</a:t>
            </a:r>
            <a:r>
              <a:rPr sz="600" b="1" spc="-4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expanded</a:t>
            </a:r>
            <a:endParaRPr sz="600">
              <a:latin typeface="Carlito"/>
              <a:cs typeface="Carlito"/>
            </a:endParaRPr>
          </a:p>
          <a:p>
            <a:pPr marL="64135" marR="76200" indent="-52069" algn="just">
              <a:lnSpc>
                <a:spcPct val="883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00" b="1" spc="-10" dirty="0">
                <a:latin typeface="Carlito"/>
                <a:cs typeface="Carlito"/>
              </a:rPr>
              <a:t>Space Complexity: </a:t>
            </a:r>
            <a:r>
              <a:rPr sz="600" dirty="0">
                <a:latin typeface="Carlito"/>
                <a:cs typeface="Carlito"/>
              </a:rPr>
              <a:t>How much space is </a:t>
            </a:r>
            <a:r>
              <a:rPr sz="600" spc="-5" dirty="0">
                <a:latin typeface="Carlito"/>
                <a:cs typeface="Carlito"/>
              </a:rPr>
              <a:t>used by the </a:t>
            </a:r>
            <a:r>
              <a:rPr sz="600" dirty="0">
                <a:latin typeface="Carlito"/>
                <a:cs typeface="Carlito"/>
              </a:rPr>
              <a:t>algorithm? Usually  </a:t>
            </a:r>
            <a:r>
              <a:rPr sz="600" spc="-5" dirty="0">
                <a:latin typeface="Carlito"/>
                <a:cs typeface="Carlito"/>
              </a:rPr>
              <a:t>measured </a:t>
            </a:r>
            <a:r>
              <a:rPr sz="600" dirty="0">
                <a:latin typeface="Carlito"/>
                <a:cs typeface="Carlito"/>
              </a:rPr>
              <a:t>in </a:t>
            </a:r>
            <a:r>
              <a:rPr sz="600" spc="-5" dirty="0">
                <a:latin typeface="Carlito"/>
                <a:cs typeface="Carlito"/>
              </a:rPr>
              <a:t>terms of the </a:t>
            </a:r>
            <a:r>
              <a:rPr sz="600" b="1" spc="-10" dirty="0">
                <a:latin typeface="Carlito"/>
                <a:cs typeface="Carlito"/>
              </a:rPr>
              <a:t>maximum number of nodes </a:t>
            </a:r>
            <a:r>
              <a:rPr sz="600" b="1" spc="-5" dirty="0">
                <a:latin typeface="Carlito"/>
                <a:cs typeface="Carlito"/>
              </a:rPr>
              <a:t>in memory at </a:t>
            </a:r>
            <a:r>
              <a:rPr sz="600" b="1" dirty="0">
                <a:latin typeface="Carlito"/>
                <a:cs typeface="Carlito"/>
              </a:rPr>
              <a:t>a  </a:t>
            </a:r>
            <a:r>
              <a:rPr sz="600" b="1" spc="-5" dirty="0">
                <a:latin typeface="Carlito"/>
                <a:cs typeface="Carlito"/>
              </a:rPr>
              <a:t>time</a:t>
            </a:r>
            <a:endParaRPr sz="600">
              <a:latin typeface="Carlito"/>
              <a:cs typeface="Carlito"/>
            </a:endParaRPr>
          </a:p>
          <a:p>
            <a:pPr marL="64135" marR="25400" indent="-52069" algn="just">
              <a:lnSpc>
                <a:spcPts val="650"/>
              </a:lnSpc>
              <a:spcBef>
                <a:spcPts val="250"/>
              </a:spcBef>
              <a:buFont typeface="Arial"/>
              <a:buChar char="•"/>
              <a:tabLst>
                <a:tab pos="64769" algn="l"/>
              </a:tabLst>
            </a:pPr>
            <a:r>
              <a:rPr sz="600" b="1" spc="-5" dirty="0">
                <a:latin typeface="Carlito"/>
                <a:cs typeface="Carlito"/>
              </a:rPr>
              <a:t>Optimality/Admissibility: </a:t>
            </a:r>
            <a:r>
              <a:rPr sz="600" spc="-5" dirty="0">
                <a:latin typeface="Carlito"/>
                <a:cs typeface="Carlito"/>
              </a:rPr>
              <a:t>If </a:t>
            </a:r>
            <a:r>
              <a:rPr sz="600" dirty="0">
                <a:latin typeface="Carlito"/>
                <a:cs typeface="Carlito"/>
              </a:rPr>
              <a:t>a </a:t>
            </a:r>
            <a:r>
              <a:rPr sz="600" spc="-5" dirty="0">
                <a:latin typeface="Carlito"/>
                <a:cs typeface="Carlito"/>
              </a:rPr>
              <a:t>solution </a:t>
            </a:r>
            <a:r>
              <a:rPr sz="600" dirty="0">
                <a:latin typeface="Carlito"/>
                <a:cs typeface="Carlito"/>
              </a:rPr>
              <a:t>is </a:t>
            </a:r>
            <a:r>
              <a:rPr sz="600" spc="-10" dirty="0">
                <a:latin typeface="Carlito"/>
                <a:cs typeface="Carlito"/>
              </a:rPr>
              <a:t>found, </a:t>
            </a:r>
            <a:r>
              <a:rPr sz="600" dirty="0">
                <a:latin typeface="Carlito"/>
                <a:cs typeface="Carlito"/>
              </a:rPr>
              <a:t>is it </a:t>
            </a:r>
            <a:r>
              <a:rPr sz="600" spc="-10" dirty="0">
                <a:latin typeface="Carlito"/>
                <a:cs typeface="Carlito"/>
              </a:rPr>
              <a:t>guaranteed </a:t>
            </a:r>
            <a:r>
              <a:rPr sz="600" spc="-5" dirty="0">
                <a:latin typeface="Carlito"/>
                <a:cs typeface="Carlito"/>
              </a:rPr>
              <a:t>to be </a:t>
            </a:r>
            <a:r>
              <a:rPr sz="600" dirty="0">
                <a:latin typeface="Carlito"/>
                <a:cs typeface="Carlito"/>
              </a:rPr>
              <a:t>an  </a:t>
            </a:r>
            <a:r>
              <a:rPr sz="600" spc="-5" dirty="0">
                <a:latin typeface="Carlito"/>
                <a:cs typeface="Carlito"/>
              </a:rPr>
              <a:t>optimal </a:t>
            </a:r>
            <a:r>
              <a:rPr sz="600" spc="-10" dirty="0">
                <a:latin typeface="Carlito"/>
                <a:cs typeface="Carlito"/>
              </a:rPr>
              <a:t>one? For </a:t>
            </a:r>
            <a:r>
              <a:rPr sz="600" spc="-5" dirty="0">
                <a:latin typeface="Carlito"/>
                <a:cs typeface="Carlito"/>
              </a:rPr>
              <a:t>example, </a:t>
            </a:r>
            <a:r>
              <a:rPr sz="600" dirty="0">
                <a:latin typeface="Carlito"/>
                <a:cs typeface="Carlito"/>
              </a:rPr>
              <a:t>is it </a:t>
            </a:r>
            <a:r>
              <a:rPr sz="600" spc="-5" dirty="0">
                <a:latin typeface="Carlito"/>
                <a:cs typeface="Carlito"/>
              </a:rPr>
              <a:t>the one with </a:t>
            </a:r>
            <a:r>
              <a:rPr sz="600" dirty="0">
                <a:latin typeface="Carlito"/>
                <a:cs typeface="Carlito"/>
              </a:rPr>
              <a:t>minimum</a:t>
            </a:r>
            <a:r>
              <a:rPr sz="600" spc="-15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cost?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396462"/>
            <a:ext cx="2237105" cy="4819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4769" algn="l"/>
              </a:tabLst>
            </a:pPr>
            <a:r>
              <a:rPr sz="650" i="1" spc="-10" dirty="0">
                <a:latin typeface="Carlito"/>
                <a:cs typeface="Carlito"/>
              </a:rPr>
              <a:t>Time </a:t>
            </a:r>
            <a:r>
              <a:rPr sz="650" i="1" spc="-5" dirty="0">
                <a:latin typeface="Carlito"/>
                <a:cs typeface="Carlito"/>
              </a:rPr>
              <a:t>and space </a:t>
            </a:r>
            <a:r>
              <a:rPr sz="650" i="1" spc="-10" dirty="0">
                <a:latin typeface="Carlito"/>
                <a:cs typeface="Carlito"/>
              </a:rPr>
              <a:t>complexity </a:t>
            </a:r>
            <a:r>
              <a:rPr sz="650" i="1" spc="-5" dirty="0">
                <a:latin typeface="Carlito"/>
                <a:cs typeface="Carlito"/>
              </a:rPr>
              <a:t>are measured in terms</a:t>
            </a:r>
            <a:r>
              <a:rPr sz="650" i="1" spc="-40" dirty="0">
                <a:latin typeface="Carlito"/>
                <a:cs typeface="Carlito"/>
              </a:rPr>
              <a:t> </a:t>
            </a:r>
            <a:r>
              <a:rPr sz="650" i="1" dirty="0">
                <a:latin typeface="Carlito"/>
                <a:cs typeface="Carlito"/>
              </a:rPr>
              <a:t>of</a:t>
            </a:r>
            <a:endParaRPr sz="650">
              <a:latin typeface="Carlito"/>
              <a:cs typeface="Carlito"/>
            </a:endParaRPr>
          </a:p>
          <a:p>
            <a:pPr marL="171450" marR="5080" lvl="1" indent="-52069">
              <a:lnSpc>
                <a:spcPts val="580"/>
              </a:lnSpc>
              <a:spcBef>
                <a:spcPts val="150"/>
              </a:spcBef>
              <a:buFont typeface="Arial"/>
              <a:buChar char="•"/>
              <a:tabLst>
                <a:tab pos="172085" algn="l"/>
              </a:tabLst>
            </a:pPr>
            <a:r>
              <a:rPr sz="550" b="1" i="1" dirty="0">
                <a:latin typeface="Carlito"/>
                <a:cs typeface="Carlito"/>
              </a:rPr>
              <a:t>b </a:t>
            </a:r>
            <a:r>
              <a:rPr sz="550" i="1" spc="-5" dirty="0">
                <a:latin typeface="Carlito"/>
                <a:cs typeface="Carlito"/>
              </a:rPr>
              <a:t>-- maximum </a:t>
            </a:r>
            <a:r>
              <a:rPr sz="550" i="1" dirty="0">
                <a:latin typeface="Carlito"/>
                <a:cs typeface="Carlito"/>
              </a:rPr>
              <a:t>branching factor </a:t>
            </a:r>
            <a:r>
              <a:rPr sz="550" i="1" spc="-5" dirty="0">
                <a:latin typeface="Carlito"/>
                <a:cs typeface="Carlito"/>
              </a:rPr>
              <a:t>(number </a:t>
            </a:r>
            <a:r>
              <a:rPr sz="550" i="1" dirty="0">
                <a:latin typeface="Carlito"/>
                <a:cs typeface="Carlito"/>
              </a:rPr>
              <a:t>of successor of any node) of the  search</a:t>
            </a:r>
            <a:r>
              <a:rPr sz="550" i="1" spc="-30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tree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2085" algn="l"/>
              </a:tabLst>
            </a:pPr>
            <a:r>
              <a:rPr sz="550" b="1" i="1" dirty="0">
                <a:latin typeface="Carlito"/>
                <a:cs typeface="Carlito"/>
              </a:rPr>
              <a:t>d </a:t>
            </a:r>
            <a:r>
              <a:rPr sz="550" i="1" spc="-5" dirty="0">
                <a:latin typeface="Carlito"/>
                <a:cs typeface="Carlito"/>
              </a:rPr>
              <a:t>-- </a:t>
            </a:r>
            <a:r>
              <a:rPr sz="550" i="1" dirty="0">
                <a:latin typeface="Carlito"/>
                <a:cs typeface="Carlito"/>
              </a:rPr>
              <a:t>depth of the </a:t>
            </a:r>
            <a:r>
              <a:rPr sz="550" i="1" spc="-5" dirty="0">
                <a:latin typeface="Carlito"/>
                <a:cs typeface="Carlito"/>
              </a:rPr>
              <a:t>least-cost</a:t>
            </a:r>
            <a:r>
              <a:rPr sz="550" i="1" spc="-70" dirty="0">
                <a:latin typeface="Carlito"/>
                <a:cs typeface="Carlito"/>
              </a:rPr>
              <a:t> </a:t>
            </a:r>
            <a:r>
              <a:rPr sz="550" i="1" spc="-5" dirty="0">
                <a:latin typeface="Carlito"/>
                <a:cs typeface="Carlito"/>
              </a:rPr>
              <a:t>solution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b="1" i="1" dirty="0">
                <a:latin typeface="Carlito"/>
                <a:cs typeface="Carlito"/>
              </a:rPr>
              <a:t>m </a:t>
            </a:r>
            <a:r>
              <a:rPr sz="550" i="1" spc="-5" dirty="0">
                <a:latin typeface="Carlito"/>
                <a:cs typeface="Carlito"/>
              </a:rPr>
              <a:t>-- maximum </a:t>
            </a:r>
            <a:r>
              <a:rPr sz="550" i="1" dirty="0">
                <a:latin typeface="Carlito"/>
                <a:cs typeface="Carlito"/>
              </a:rPr>
              <a:t>length of any path </a:t>
            </a:r>
            <a:r>
              <a:rPr sz="550" i="1" spc="-5" dirty="0">
                <a:latin typeface="Carlito"/>
                <a:cs typeface="Carlito"/>
              </a:rPr>
              <a:t>in </a:t>
            </a:r>
            <a:r>
              <a:rPr sz="550" i="1" dirty="0">
                <a:latin typeface="Carlito"/>
                <a:cs typeface="Carlito"/>
              </a:rPr>
              <a:t>the</a:t>
            </a:r>
            <a:r>
              <a:rPr sz="550" i="1" spc="-75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space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13677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Uninformed</a:t>
            </a:r>
            <a:r>
              <a:rPr spc="-150" dirty="0"/>
              <a:t> </a:t>
            </a:r>
            <a:r>
              <a:rPr spc="-35" dirty="0"/>
              <a:t>(Blind)</a:t>
            </a:r>
            <a:r>
              <a:rPr spc="-135" dirty="0"/>
              <a:t> </a:t>
            </a:r>
            <a:r>
              <a:rPr spc="-8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405765"/>
            <a:ext cx="2365375" cy="9601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 the case </a:t>
            </a:r>
            <a:r>
              <a:rPr sz="650" spc="-10" dirty="0">
                <a:latin typeface="Carlito"/>
                <a:cs typeface="Carlito"/>
              </a:rPr>
              <a:t>of uninformed search </a:t>
            </a:r>
            <a:r>
              <a:rPr sz="650" spc="-5" dirty="0">
                <a:latin typeface="Carlito"/>
                <a:cs typeface="Carlito"/>
              </a:rPr>
              <a:t>methods, the </a:t>
            </a:r>
            <a:r>
              <a:rPr sz="650" spc="-10" dirty="0">
                <a:latin typeface="Carlito"/>
                <a:cs typeface="Carlito"/>
              </a:rPr>
              <a:t>order </a:t>
            </a: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which  potential solution </a:t>
            </a:r>
            <a:r>
              <a:rPr sz="650" spc="-5" dirty="0">
                <a:latin typeface="Carlito"/>
                <a:cs typeface="Carlito"/>
              </a:rPr>
              <a:t>paths are </a:t>
            </a:r>
            <a:r>
              <a:rPr sz="650" spc="-10" dirty="0">
                <a:latin typeface="Carlito"/>
                <a:cs typeface="Carlito"/>
              </a:rPr>
              <a:t>considered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5" dirty="0">
                <a:latin typeface="Carlito"/>
                <a:cs typeface="Carlito"/>
              </a:rPr>
              <a:t>arbitrary, </a:t>
            </a:r>
            <a:r>
              <a:rPr sz="650" spc="-5" dirty="0">
                <a:latin typeface="Carlito"/>
                <a:cs typeface="Carlito"/>
              </a:rPr>
              <a:t>using no domain-  </a:t>
            </a:r>
            <a:r>
              <a:rPr sz="650" spc="-10" dirty="0">
                <a:latin typeface="Carlito"/>
                <a:cs typeface="Carlito"/>
              </a:rPr>
              <a:t>specific information </a:t>
            </a:r>
            <a:r>
              <a:rPr sz="650" spc="-5" dirty="0">
                <a:latin typeface="Carlito"/>
                <a:cs typeface="Carlito"/>
              </a:rPr>
              <a:t>to judge </a:t>
            </a:r>
            <a:r>
              <a:rPr sz="650" spc="-10" dirty="0">
                <a:latin typeface="Carlito"/>
                <a:cs typeface="Carlito"/>
              </a:rPr>
              <a:t>where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solution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5" dirty="0">
                <a:latin typeface="Carlito"/>
                <a:cs typeface="Carlito"/>
              </a:rPr>
              <a:t>likely </a:t>
            </a:r>
            <a:r>
              <a:rPr sz="650" spc="-5" dirty="0">
                <a:latin typeface="Carlito"/>
                <a:cs typeface="Carlito"/>
              </a:rPr>
              <a:t>to</a:t>
            </a:r>
            <a:r>
              <a:rPr sz="650" spc="9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lie.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Various </a:t>
            </a:r>
            <a:r>
              <a:rPr sz="650" spc="-5" dirty="0">
                <a:latin typeface="Carlito"/>
                <a:cs typeface="Carlito"/>
              </a:rPr>
              <a:t>blind </a:t>
            </a:r>
            <a:r>
              <a:rPr sz="650" spc="-10" dirty="0">
                <a:latin typeface="Carlito"/>
                <a:cs typeface="Carlito"/>
              </a:rPr>
              <a:t>searches</a:t>
            </a:r>
            <a:r>
              <a:rPr sz="650" spc="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are:</a:t>
            </a:r>
            <a:endParaRPr sz="6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Depth First</a:t>
            </a:r>
            <a:r>
              <a:rPr sz="550" spc="-1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Search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1450" algn="l"/>
              </a:tabLst>
            </a:pPr>
            <a:r>
              <a:rPr sz="550" dirty="0">
                <a:latin typeface="Carlito"/>
                <a:cs typeface="Carlito"/>
              </a:rPr>
              <a:t>Breadth </a:t>
            </a:r>
            <a:r>
              <a:rPr sz="550" spc="-5" dirty="0">
                <a:latin typeface="Carlito"/>
                <a:cs typeface="Carlito"/>
              </a:rPr>
              <a:t>First</a:t>
            </a:r>
            <a:r>
              <a:rPr sz="550" spc="-3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Search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Depth Limited</a:t>
            </a:r>
            <a:r>
              <a:rPr sz="550" spc="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Search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Iterative </a:t>
            </a:r>
            <a:r>
              <a:rPr sz="550" spc="-10" dirty="0">
                <a:latin typeface="Carlito"/>
                <a:cs typeface="Carlito"/>
              </a:rPr>
              <a:t>Deepening</a:t>
            </a:r>
            <a:r>
              <a:rPr sz="550" spc="3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Search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Uniform Cost</a:t>
            </a:r>
            <a:r>
              <a:rPr sz="550" spc="-8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Search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Bidirectional</a:t>
            </a:r>
            <a:r>
              <a:rPr sz="550" spc="-5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Search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0810"/>
            <a:ext cx="14211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Informed</a:t>
            </a:r>
            <a:r>
              <a:rPr spc="-175" dirty="0"/>
              <a:t> </a:t>
            </a:r>
            <a:r>
              <a:rPr spc="-35" dirty="0"/>
              <a:t>(Heuristic)</a:t>
            </a:r>
            <a:r>
              <a:rPr spc="-160" dirty="0"/>
              <a:t>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403986"/>
            <a:ext cx="2341245" cy="9836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4135" marR="129539" indent="-52069">
              <a:lnSpc>
                <a:spcPts val="650"/>
              </a:lnSpc>
              <a:spcBef>
                <a:spcPts val="18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In the </a:t>
            </a:r>
            <a:r>
              <a:rPr sz="600" dirty="0">
                <a:latin typeface="Carlito"/>
                <a:cs typeface="Carlito"/>
              </a:rPr>
              <a:t>case </a:t>
            </a:r>
            <a:r>
              <a:rPr sz="600" spc="-5" dirty="0">
                <a:latin typeface="Carlito"/>
                <a:cs typeface="Carlito"/>
              </a:rPr>
              <a:t>of informed search methods, one uses domain-dependent  (heuristic) information </a:t>
            </a:r>
            <a:r>
              <a:rPr sz="600" dirty="0">
                <a:latin typeface="Carlito"/>
                <a:cs typeface="Carlito"/>
              </a:rPr>
              <a:t>in </a:t>
            </a:r>
            <a:r>
              <a:rPr sz="600" spc="-5" dirty="0">
                <a:latin typeface="Carlito"/>
                <a:cs typeface="Carlito"/>
              </a:rPr>
              <a:t>order to search the </a:t>
            </a:r>
            <a:r>
              <a:rPr sz="600" dirty="0">
                <a:latin typeface="Carlito"/>
                <a:cs typeface="Carlito"/>
              </a:rPr>
              <a:t>space more</a:t>
            </a:r>
            <a:r>
              <a:rPr sz="600" spc="-60" dirty="0">
                <a:latin typeface="Carlito"/>
                <a:cs typeface="Carlito"/>
              </a:rPr>
              <a:t> </a:t>
            </a:r>
            <a:r>
              <a:rPr sz="600" spc="-10" dirty="0">
                <a:latin typeface="Carlito"/>
                <a:cs typeface="Carlito"/>
              </a:rPr>
              <a:t>efficiently.</a:t>
            </a:r>
            <a:endParaRPr sz="6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00" b="1" spc="-10" dirty="0">
                <a:latin typeface="Carlito"/>
                <a:cs typeface="Carlito"/>
              </a:rPr>
              <a:t>Ways of </a:t>
            </a:r>
            <a:r>
              <a:rPr sz="600" b="1" spc="-5" dirty="0">
                <a:latin typeface="Carlito"/>
                <a:cs typeface="Carlito"/>
              </a:rPr>
              <a:t>using heuristic</a:t>
            </a:r>
            <a:r>
              <a:rPr sz="600" b="1" spc="1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information:</a:t>
            </a:r>
            <a:endParaRPr sz="600">
              <a:latin typeface="Carlito"/>
              <a:cs typeface="Carlito"/>
            </a:endParaRPr>
          </a:p>
          <a:p>
            <a:pPr marL="171450" marR="89535" lvl="1" indent="-52069">
              <a:lnSpc>
                <a:spcPts val="550"/>
              </a:lnSpc>
              <a:spcBef>
                <a:spcPts val="110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Deciding </a:t>
            </a:r>
            <a:r>
              <a:rPr sz="500" dirty="0">
                <a:latin typeface="Carlito"/>
                <a:cs typeface="Carlito"/>
              </a:rPr>
              <a:t>which </a:t>
            </a:r>
            <a:r>
              <a:rPr sz="500" spc="-5" dirty="0">
                <a:latin typeface="Carlito"/>
                <a:cs typeface="Carlito"/>
              </a:rPr>
              <a:t>node </a:t>
            </a:r>
            <a:r>
              <a:rPr sz="500" dirty="0">
                <a:latin typeface="Carlito"/>
                <a:cs typeface="Carlito"/>
              </a:rPr>
              <a:t>to </a:t>
            </a:r>
            <a:r>
              <a:rPr sz="500" spc="-5" dirty="0">
                <a:latin typeface="Carlito"/>
                <a:cs typeface="Carlito"/>
              </a:rPr>
              <a:t>expand next, instead of doing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expansion </a:t>
            </a:r>
            <a:r>
              <a:rPr sz="500" dirty="0">
                <a:latin typeface="Carlito"/>
                <a:cs typeface="Carlito"/>
              </a:rPr>
              <a:t>in a </a:t>
            </a:r>
            <a:r>
              <a:rPr sz="500" spc="-5" dirty="0">
                <a:latin typeface="Carlito"/>
                <a:cs typeface="Carlito"/>
              </a:rPr>
              <a:t>strictly  breadth-first or </a:t>
            </a:r>
            <a:r>
              <a:rPr sz="500" spc="-10" dirty="0">
                <a:latin typeface="Carlito"/>
                <a:cs typeface="Carlito"/>
              </a:rPr>
              <a:t>depth-first</a:t>
            </a:r>
            <a:r>
              <a:rPr sz="500" spc="75" dirty="0">
                <a:latin typeface="Carlito"/>
                <a:cs typeface="Carlito"/>
              </a:rPr>
              <a:t> </a:t>
            </a:r>
            <a:r>
              <a:rPr sz="500" spc="-10" dirty="0">
                <a:latin typeface="Carlito"/>
                <a:cs typeface="Carlito"/>
              </a:rPr>
              <a:t>order;</a:t>
            </a:r>
            <a:endParaRPr sz="500">
              <a:latin typeface="Carlito"/>
              <a:cs typeface="Carlito"/>
            </a:endParaRPr>
          </a:p>
          <a:p>
            <a:pPr marL="171450" marR="163830" lvl="1" indent="-52069">
              <a:lnSpc>
                <a:spcPts val="530"/>
              </a:lnSpc>
              <a:spcBef>
                <a:spcPts val="140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In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course of expanding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node, deciding </a:t>
            </a:r>
            <a:r>
              <a:rPr sz="500" dirty="0">
                <a:latin typeface="Carlito"/>
                <a:cs typeface="Carlito"/>
              </a:rPr>
              <a:t>which </a:t>
            </a:r>
            <a:r>
              <a:rPr sz="500" spc="-5" dirty="0">
                <a:latin typeface="Carlito"/>
                <a:cs typeface="Carlito"/>
              </a:rPr>
              <a:t>successor or successors </a:t>
            </a:r>
            <a:r>
              <a:rPr sz="500" dirty="0">
                <a:latin typeface="Carlito"/>
                <a:cs typeface="Carlito"/>
              </a:rPr>
              <a:t>to  </a:t>
            </a:r>
            <a:r>
              <a:rPr sz="500" spc="-10" dirty="0">
                <a:latin typeface="Carlito"/>
                <a:cs typeface="Carlito"/>
              </a:rPr>
              <a:t>generate, </a:t>
            </a:r>
            <a:r>
              <a:rPr sz="500" spc="-5" dirty="0">
                <a:latin typeface="Carlito"/>
                <a:cs typeface="Carlito"/>
              </a:rPr>
              <a:t>instead of blindly generating </a:t>
            </a:r>
            <a:r>
              <a:rPr sz="500" dirty="0">
                <a:latin typeface="Carlito"/>
                <a:cs typeface="Carlito"/>
              </a:rPr>
              <a:t>all </a:t>
            </a:r>
            <a:r>
              <a:rPr sz="500" spc="-5" dirty="0">
                <a:latin typeface="Carlito"/>
                <a:cs typeface="Carlito"/>
              </a:rPr>
              <a:t>possible successors </a:t>
            </a:r>
            <a:r>
              <a:rPr sz="500" dirty="0">
                <a:latin typeface="Carlito"/>
                <a:cs typeface="Carlito"/>
              </a:rPr>
              <a:t>at </a:t>
            </a:r>
            <a:r>
              <a:rPr sz="500" spc="-5" dirty="0">
                <a:latin typeface="Carlito"/>
                <a:cs typeface="Carlito"/>
              </a:rPr>
              <a:t>one</a:t>
            </a:r>
            <a:r>
              <a:rPr sz="500" spc="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time;</a:t>
            </a:r>
            <a:endParaRPr sz="50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Deciding </a:t>
            </a:r>
            <a:r>
              <a:rPr sz="500" dirty="0">
                <a:latin typeface="Carlito"/>
                <a:cs typeface="Carlito"/>
              </a:rPr>
              <a:t>that </a:t>
            </a:r>
            <a:r>
              <a:rPr sz="500" spc="-5" dirty="0">
                <a:latin typeface="Carlito"/>
                <a:cs typeface="Carlito"/>
              </a:rPr>
              <a:t>certain nodes should be discarded, or </a:t>
            </a:r>
            <a:r>
              <a:rPr sz="500" i="1" dirty="0">
                <a:latin typeface="Carlito"/>
                <a:cs typeface="Carlito"/>
              </a:rPr>
              <a:t>pruned</a:t>
            </a:r>
            <a:r>
              <a:rPr sz="500" dirty="0">
                <a:latin typeface="Carlito"/>
                <a:cs typeface="Carlito"/>
              </a:rPr>
              <a:t>, </a:t>
            </a:r>
            <a:r>
              <a:rPr sz="500" spc="-5" dirty="0">
                <a:latin typeface="Carlito"/>
                <a:cs typeface="Carlito"/>
              </a:rPr>
              <a:t>from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search</a:t>
            </a:r>
            <a:r>
              <a:rPr sz="500" spc="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space.</a:t>
            </a:r>
            <a:endParaRPr sz="5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00" b="1" dirty="0">
                <a:latin typeface="Carlito"/>
                <a:cs typeface="Carlito"/>
              </a:rPr>
              <a:t>Why </a:t>
            </a:r>
            <a:r>
              <a:rPr sz="600" b="1" spc="-5" dirty="0">
                <a:latin typeface="Carlito"/>
                <a:cs typeface="Carlito"/>
              </a:rPr>
              <a:t>Use Heuristic</a:t>
            </a:r>
            <a:r>
              <a:rPr sz="600" b="1" spc="-25" dirty="0">
                <a:latin typeface="Carlito"/>
                <a:cs typeface="Carlito"/>
              </a:rPr>
              <a:t> </a:t>
            </a:r>
            <a:r>
              <a:rPr sz="600" b="1" spc="-5" dirty="0">
                <a:latin typeface="Carlito"/>
                <a:cs typeface="Carlito"/>
              </a:rPr>
              <a:t>Searches?</a:t>
            </a:r>
            <a:endParaRPr sz="60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It </a:t>
            </a:r>
            <a:r>
              <a:rPr sz="500" dirty="0">
                <a:latin typeface="Carlito"/>
                <a:cs typeface="Carlito"/>
              </a:rPr>
              <a:t>may </a:t>
            </a:r>
            <a:r>
              <a:rPr sz="500" spc="-5" dirty="0">
                <a:latin typeface="Carlito"/>
                <a:cs typeface="Carlito"/>
              </a:rPr>
              <a:t>be </a:t>
            </a:r>
            <a:r>
              <a:rPr sz="500" dirty="0">
                <a:latin typeface="Carlito"/>
                <a:cs typeface="Carlito"/>
              </a:rPr>
              <a:t>too </a:t>
            </a:r>
            <a:r>
              <a:rPr sz="500" spc="-10" dirty="0">
                <a:latin typeface="Carlito"/>
                <a:cs typeface="Carlito"/>
              </a:rPr>
              <a:t>resource </a:t>
            </a:r>
            <a:r>
              <a:rPr sz="500" spc="-5" dirty="0">
                <a:latin typeface="Carlito"/>
                <a:cs typeface="Carlito"/>
              </a:rPr>
              <a:t>intensive (both </a:t>
            </a:r>
            <a:r>
              <a:rPr sz="500" dirty="0">
                <a:latin typeface="Carlito"/>
                <a:cs typeface="Carlito"/>
              </a:rPr>
              <a:t>time and </a:t>
            </a:r>
            <a:r>
              <a:rPr sz="500" spc="-5" dirty="0">
                <a:latin typeface="Carlito"/>
                <a:cs typeface="Carlito"/>
              </a:rPr>
              <a:t>space) </a:t>
            </a:r>
            <a:r>
              <a:rPr sz="500" dirty="0">
                <a:latin typeface="Carlito"/>
                <a:cs typeface="Carlito"/>
              </a:rPr>
              <a:t>to </a:t>
            </a:r>
            <a:r>
              <a:rPr sz="500" spc="-5" dirty="0">
                <a:latin typeface="Carlito"/>
                <a:cs typeface="Carlito"/>
              </a:rPr>
              <a:t>use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blind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search</a:t>
            </a:r>
            <a:endParaRPr sz="50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10" dirty="0">
                <a:latin typeface="Carlito"/>
                <a:cs typeface="Carlito"/>
              </a:rPr>
              <a:t>Even </a:t>
            </a:r>
            <a:r>
              <a:rPr sz="500" dirty="0">
                <a:latin typeface="Carlito"/>
                <a:cs typeface="Carlito"/>
              </a:rPr>
              <a:t>if a </a:t>
            </a:r>
            <a:r>
              <a:rPr sz="500" spc="-5" dirty="0">
                <a:latin typeface="Carlito"/>
                <a:cs typeface="Carlito"/>
              </a:rPr>
              <a:t>blind search </a:t>
            </a:r>
            <a:r>
              <a:rPr sz="500" dirty="0">
                <a:latin typeface="Carlito"/>
                <a:cs typeface="Carlito"/>
              </a:rPr>
              <a:t>will </a:t>
            </a:r>
            <a:r>
              <a:rPr sz="500" spc="-5" dirty="0">
                <a:latin typeface="Carlito"/>
                <a:cs typeface="Carlito"/>
              </a:rPr>
              <a:t>work </a:t>
            </a:r>
            <a:r>
              <a:rPr sz="500" dirty="0">
                <a:latin typeface="Carlito"/>
                <a:cs typeface="Carlito"/>
              </a:rPr>
              <a:t>we may </a:t>
            </a:r>
            <a:r>
              <a:rPr sz="500" spc="-5" dirty="0">
                <a:latin typeface="Carlito"/>
                <a:cs typeface="Carlito"/>
              </a:rPr>
              <a:t>want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more efficient search</a:t>
            </a:r>
            <a:r>
              <a:rPr sz="500" spc="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method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19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6642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</a:t>
            </a:r>
            <a:r>
              <a:rPr spc="-10" dirty="0"/>
              <a:t>n</a:t>
            </a:r>
            <a:r>
              <a:rPr spc="50" dirty="0"/>
              <a:t>t</a:t>
            </a:r>
            <a:r>
              <a:rPr spc="-25" dirty="0"/>
              <a:t>r</a:t>
            </a:r>
            <a:r>
              <a:rPr spc="-40" dirty="0"/>
              <a:t>o</a:t>
            </a:r>
            <a:r>
              <a:rPr spc="-55" dirty="0"/>
              <a:t>d</a:t>
            </a:r>
            <a:r>
              <a:rPr spc="-35" dirty="0"/>
              <a:t>u</a:t>
            </a:r>
            <a:r>
              <a:rPr spc="-100" dirty="0"/>
              <a:t>c</a:t>
            </a:r>
            <a:r>
              <a:rPr spc="50" dirty="0"/>
              <a:t>t</a:t>
            </a:r>
            <a:r>
              <a:rPr spc="-10" dirty="0"/>
              <a:t>i</a:t>
            </a:r>
            <a:r>
              <a:rPr spc="-40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86918"/>
            <a:ext cx="2199005" cy="5530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Problems are </a:t>
            </a:r>
            <a:r>
              <a:rPr sz="650" b="1" spc="-10" dirty="0">
                <a:latin typeface="Carlito"/>
                <a:cs typeface="Carlito"/>
              </a:rPr>
              <a:t>the </a:t>
            </a:r>
            <a:r>
              <a:rPr sz="650" b="1" spc="-5" dirty="0">
                <a:latin typeface="Carlito"/>
                <a:cs typeface="Carlito"/>
              </a:rPr>
              <a:t>issues </a:t>
            </a:r>
            <a:r>
              <a:rPr sz="650" b="1" spc="-10" dirty="0">
                <a:latin typeface="Carlito"/>
                <a:cs typeface="Carlito"/>
              </a:rPr>
              <a:t>which </a:t>
            </a:r>
            <a:r>
              <a:rPr sz="650" b="1" spc="-5" dirty="0">
                <a:latin typeface="Carlito"/>
                <a:cs typeface="Carlito"/>
              </a:rPr>
              <a:t>comes across</a:t>
            </a:r>
            <a:r>
              <a:rPr sz="650" b="1" spc="-105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any </a:t>
            </a:r>
            <a:r>
              <a:rPr sz="650" b="1" spc="-5" dirty="0">
                <a:latin typeface="Carlito"/>
                <a:cs typeface="Carlito"/>
              </a:rPr>
              <a:t>system.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A solution </a:t>
            </a:r>
            <a:r>
              <a:rPr sz="650" b="1" dirty="0">
                <a:latin typeface="Carlito"/>
                <a:cs typeface="Carlito"/>
              </a:rPr>
              <a:t>is </a:t>
            </a:r>
            <a:r>
              <a:rPr sz="650" b="1" spc="-5" dirty="0">
                <a:latin typeface="Carlito"/>
                <a:cs typeface="Carlito"/>
              </a:rPr>
              <a:t>needed </a:t>
            </a:r>
            <a:r>
              <a:rPr sz="650" b="1" spc="-10" dirty="0">
                <a:latin typeface="Carlito"/>
                <a:cs typeface="Carlito"/>
              </a:rPr>
              <a:t>to </a:t>
            </a:r>
            <a:r>
              <a:rPr sz="650" b="1" dirty="0">
                <a:latin typeface="Carlito"/>
                <a:cs typeface="Carlito"/>
              </a:rPr>
              <a:t>solve </a:t>
            </a:r>
            <a:r>
              <a:rPr sz="650" b="1" spc="-10" dirty="0">
                <a:latin typeface="Carlito"/>
                <a:cs typeface="Carlito"/>
              </a:rPr>
              <a:t>that particular</a:t>
            </a:r>
            <a:r>
              <a:rPr sz="650" b="1" spc="-80" dirty="0">
                <a:latin typeface="Carlito"/>
                <a:cs typeface="Carlito"/>
              </a:rPr>
              <a:t> </a:t>
            </a:r>
            <a:r>
              <a:rPr sz="650" b="1" dirty="0">
                <a:latin typeface="Carlito"/>
                <a:cs typeface="Carlito"/>
              </a:rPr>
              <a:t>problem.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Problem </a:t>
            </a:r>
            <a:r>
              <a:rPr sz="650" spc="-5" dirty="0">
                <a:latin typeface="Carlito"/>
                <a:cs typeface="Carlito"/>
              </a:rPr>
              <a:t>solving, </a:t>
            </a:r>
            <a:r>
              <a:rPr sz="650" spc="-10" dirty="0">
                <a:latin typeface="Carlito"/>
                <a:cs typeface="Carlito"/>
              </a:rPr>
              <a:t>particularly </a:t>
            </a: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artificial intelligence, </a:t>
            </a:r>
            <a:r>
              <a:rPr sz="650" dirty="0">
                <a:latin typeface="Carlito"/>
                <a:cs typeface="Carlito"/>
              </a:rPr>
              <a:t>may </a:t>
            </a:r>
            <a:r>
              <a:rPr sz="650" spc="-5" dirty="0">
                <a:latin typeface="Carlito"/>
                <a:cs typeface="Carlito"/>
              </a:rPr>
              <a:t>be  </a:t>
            </a:r>
            <a:r>
              <a:rPr sz="650" spc="-15" dirty="0">
                <a:latin typeface="Carlito"/>
                <a:cs typeface="Carlito"/>
              </a:rPr>
              <a:t>characterized </a:t>
            </a:r>
            <a:r>
              <a:rPr sz="650" spc="-5" dirty="0">
                <a:latin typeface="Carlito"/>
                <a:cs typeface="Carlito"/>
              </a:rPr>
              <a:t>as a systematic </a:t>
            </a:r>
            <a:r>
              <a:rPr sz="650" spc="-10" dirty="0">
                <a:latin typeface="Carlito"/>
                <a:cs typeface="Carlito"/>
              </a:rPr>
              <a:t>search through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range of </a:t>
            </a:r>
            <a:r>
              <a:rPr sz="650" spc="-5" dirty="0">
                <a:latin typeface="Carlito"/>
                <a:cs typeface="Carlito"/>
              </a:rPr>
              <a:t>possible  </a:t>
            </a:r>
            <a:r>
              <a:rPr sz="650" spc="-10" dirty="0">
                <a:latin typeface="Carlito"/>
                <a:cs typeface="Carlito"/>
              </a:rPr>
              <a:t>actions </a:t>
            </a: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order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reach </a:t>
            </a:r>
            <a:r>
              <a:rPr sz="650" spc="-5" dirty="0">
                <a:latin typeface="Carlito"/>
                <a:cs typeface="Carlito"/>
              </a:rPr>
              <a:t>some </a:t>
            </a:r>
            <a:r>
              <a:rPr sz="650" spc="-10" dirty="0">
                <a:latin typeface="Carlito"/>
                <a:cs typeface="Carlito"/>
              </a:rPr>
              <a:t>predefined </a:t>
            </a:r>
            <a:r>
              <a:rPr sz="650" spc="-5" dirty="0">
                <a:latin typeface="Carlito"/>
                <a:cs typeface="Carlito"/>
              </a:rPr>
              <a:t>goal </a:t>
            </a:r>
            <a:r>
              <a:rPr sz="650" spc="-10" dirty="0">
                <a:latin typeface="Carlito"/>
                <a:cs typeface="Carlito"/>
              </a:rPr>
              <a:t>or</a:t>
            </a:r>
            <a:r>
              <a:rPr sz="650" spc="5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solution.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797" y="1471422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397891"/>
            <a:ext cx="2331085" cy="949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4135" marR="22225" indent="-52069">
              <a:lnSpc>
                <a:spcPts val="58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10" dirty="0">
                <a:latin typeface="Carlito"/>
                <a:cs typeface="Carlito"/>
              </a:rPr>
              <a:t>Informed </a:t>
            </a:r>
            <a:r>
              <a:rPr sz="600" spc="-5" dirty="0">
                <a:latin typeface="Carlito"/>
                <a:cs typeface="Carlito"/>
              </a:rPr>
              <a:t>Search uses domain </a:t>
            </a:r>
            <a:r>
              <a:rPr sz="600" dirty="0">
                <a:latin typeface="Carlito"/>
                <a:cs typeface="Carlito"/>
              </a:rPr>
              <a:t>specific </a:t>
            </a:r>
            <a:r>
              <a:rPr sz="600" spc="-5" dirty="0">
                <a:latin typeface="Carlito"/>
                <a:cs typeface="Carlito"/>
              </a:rPr>
              <a:t>information to improve the search  pattern</a:t>
            </a:r>
            <a:endParaRPr sz="6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Define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heuristic function, h(n), </a:t>
            </a:r>
            <a:r>
              <a:rPr sz="500" dirty="0">
                <a:latin typeface="Carlito"/>
                <a:cs typeface="Carlito"/>
              </a:rPr>
              <a:t>that </a:t>
            </a:r>
            <a:r>
              <a:rPr sz="500" spc="-5" dirty="0">
                <a:latin typeface="Carlito"/>
                <a:cs typeface="Carlito"/>
              </a:rPr>
              <a:t>estimates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"goodness" of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node</a:t>
            </a:r>
            <a:r>
              <a:rPr sz="500" spc="4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n.</a:t>
            </a:r>
            <a:endParaRPr sz="500">
              <a:latin typeface="Carlito"/>
              <a:cs typeface="Carlito"/>
            </a:endParaRPr>
          </a:p>
          <a:p>
            <a:pPr marL="170815" marR="57785" lvl="1" indent="-52069">
              <a:lnSpc>
                <a:spcPct val="80000"/>
              </a:lnSpc>
              <a:spcBef>
                <a:spcPts val="120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Specifically, </a:t>
            </a:r>
            <a:r>
              <a:rPr sz="500" b="1" spc="-5" dirty="0">
                <a:latin typeface="Carlito"/>
                <a:cs typeface="Carlito"/>
              </a:rPr>
              <a:t>h(n) </a:t>
            </a:r>
            <a:r>
              <a:rPr sz="500" b="1" dirty="0">
                <a:latin typeface="Carlito"/>
                <a:cs typeface="Carlito"/>
              </a:rPr>
              <a:t>= </a:t>
            </a:r>
            <a:r>
              <a:rPr sz="500" b="1" spc="-5" dirty="0">
                <a:latin typeface="Carlito"/>
                <a:cs typeface="Carlito"/>
              </a:rPr>
              <a:t>estimated cost </a:t>
            </a:r>
            <a:r>
              <a:rPr sz="500" b="1" dirty="0">
                <a:latin typeface="Carlito"/>
                <a:cs typeface="Carlito"/>
              </a:rPr>
              <a:t>(or </a:t>
            </a:r>
            <a:r>
              <a:rPr sz="500" b="1" spc="-5" dirty="0">
                <a:latin typeface="Carlito"/>
                <a:cs typeface="Carlito"/>
              </a:rPr>
              <a:t>distance) of minimal cost </a:t>
            </a:r>
            <a:r>
              <a:rPr sz="500" b="1" spc="-10" dirty="0">
                <a:latin typeface="Carlito"/>
                <a:cs typeface="Carlito"/>
              </a:rPr>
              <a:t>path </a:t>
            </a:r>
            <a:r>
              <a:rPr sz="500" b="1" spc="-5" dirty="0">
                <a:latin typeface="Carlito"/>
                <a:cs typeface="Carlito"/>
              </a:rPr>
              <a:t>from </a:t>
            </a:r>
            <a:r>
              <a:rPr sz="500" b="1" dirty="0">
                <a:latin typeface="Carlito"/>
                <a:cs typeface="Carlito"/>
              </a:rPr>
              <a:t>n </a:t>
            </a:r>
            <a:r>
              <a:rPr sz="500" b="1" spc="-5" dirty="0">
                <a:latin typeface="Carlito"/>
                <a:cs typeface="Carlito"/>
              </a:rPr>
              <a:t>to </a:t>
            </a:r>
            <a:r>
              <a:rPr sz="500" b="1" dirty="0">
                <a:latin typeface="Carlito"/>
                <a:cs typeface="Carlito"/>
              </a:rPr>
              <a:t>a  </a:t>
            </a:r>
            <a:r>
              <a:rPr sz="500" b="1" spc="-5" dirty="0">
                <a:latin typeface="Carlito"/>
                <a:cs typeface="Carlito"/>
              </a:rPr>
              <a:t>goal state.</a:t>
            </a:r>
            <a:endParaRPr sz="500">
              <a:latin typeface="Carlito"/>
              <a:cs typeface="Carlito"/>
            </a:endParaRPr>
          </a:p>
          <a:p>
            <a:pPr marL="170815" marR="5080" lvl="1" indent="-52069">
              <a:lnSpc>
                <a:spcPct val="80000"/>
              </a:lnSpc>
              <a:spcBef>
                <a:spcPts val="120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The </a:t>
            </a:r>
            <a:r>
              <a:rPr sz="500" b="1" spc="-10" dirty="0">
                <a:latin typeface="Carlito"/>
                <a:cs typeface="Carlito"/>
              </a:rPr>
              <a:t>heuristic </a:t>
            </a:r>
            <a:r>
              <a:rPr sz="500" b="1" spc="-5" dirty="0">
                <a:latin typeface="Carlito"/>
                <a:cs typeface="Carlito"/>
              </a:rPr>
              <a:t>function </a:t>
            </a:r>
            <a:r>
              <a:rPr sz="500" dirty="0">
                <a:latin typeface="Carlito"/>
                <a:cs typeface="Carlito"/>
              </a:rPr>
              <a:t>is an </a:t>
            </a:r>
            <a:r>
              <a:rPr sz="500" spc="-5" dirty="0">
                <a:latin typeface="Carlito"/>
                <a:cs typeface="Carlito"/>
              </a:rPr>
              <a:t>estimate, </a:t>
            </a:r>
            <a:r>
              <a:rPr sz="500" spc="-10" dirty="0">
                <a:latin typeface="Carlito"/>
                <a:cs typeface="Carlito"/>
              </a:rPr>
              <a:t>based </a:t>
            </a:r>
            <a:r>
              <a:rPr sz="500" spc="-5" dirty="0">
                <a:latin typeface="Carlito"/>
                <a:cs typeface="Carlito"/>
              </a:rPr>
              <a:t>on domain-specific information </a:t>
            </a:r>
            <a:r>
              <a:rPr sz="500" dirty="0">
                <a:latin typeface="Carlito"/>
                <a:cs typeface="Carlito"/>
              </a:rPr>
              <a:t>that is  </a:t>
            </a:r>
            <a:r>
              <a:rPr sz="500" spc="-5" dirty="0">
                <a:latin typeface="Carlito"/>
                <a:cs typeface="Carlito"/>
              </a:rPr>
              <a:t>computable from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current state description, of how close </a:t>
            </a:r>
            <a:r>
              <a:rPr sz="500" dirty="0">
                <a:latin typeface="Carlito"/>
                <a:cs typeface="Carlito"/>
              </a:rPr>
              <a:t>we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are </a:t>
            </a:r>
            <a:r>
              <a:rPr sz="500" dirty="0">
                <a:latin typeface="Carlito"/>
                <a:cs typeface="Carlito"/>
              </a:rPr>
              <a:t>to a goal.</a:t>
            </a:r>
            <a:endParaRPr sz="5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Various </a:t>
            </a:r>
            <a:r>
              <a:rPr sz="600" spc="-10" dirty="0">
                <a:latin typeface="Carlito"/>
                <a:cs typeface="Carlito"/>
              </a:rPr>
              <a:t>Informed </a:t>
            </a:r>
            <a:r>
              <a:rPr sz="600" spc="-5" dirty="0">
                <a:latin typeface="Carlito"/>
                <a:cs typeface="Carlito"/>
              </a:rPr>
              <a:t>Search </a:t>
            </a:r>
            <a:r>
              <a:rPr sz="600" spc="-10" dirty="0">
                <a:latin typeface="Carlito"/>
                <a:cs typeface="Carlito"/>
              </a:rPr>
              <a:t>Techniques </a:t>
            </a:r>
            <a:r>
              <a:rPr sz="600" spc="-5" dirty="0">
                <a:latin typeface="Carlito"/>
                <a:cs typeface="Carlito"/>
              </a:rPr>
              <a:t>are:</a:t>
            </a:r>
            <a:endParaRPr sz="6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10" dirty="0">
                <a:latin typeface="Carlito"/>
                <a:cs typeface="Carlito"/>
              </a:rPr>
              <a:t>Greedy Best </a:t>
            </a:r>
            <a:r>
              <a:rPr sz="500" spc="-5" dirty="0">
                <a:latin typeface="Carlito"/>
                <a:cs typeface="Carlito"/>
              </a:rPr>
              <a:t>First</a:t>
            </a:r>
            <a:r>
              <a:rPr sz="500" spc="-4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Search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A*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Search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500" dirty="0">
                <a:latin typeface="Carlito"/>
                <a:cs typeface="Carlito"/>
              </a:rPr>
              <a:t>Hill Climbing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Search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500" dirty="0">
                <a:latin typeface="Carlito"/>
                <a:cs typeface="Carlito"/>
              </a:rPr>
              <a:t>Simulated </a:t>
            </a:r>
            <a:r>
              <a:rPr sz="500" spc="-5" dirty="0">
                <a:latin typeface="Carlito"/>
                <a:cs typeface="Carlito"/>
              </a:rPr>
              <a:t>Annealing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Search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17068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Game</a:t>
            </a:r>
            <a:r>
              <a:rPr spc="-145" dirty="0"/>
              <a:t> </a:t>
            </a:r>
            <a:r>
              <a:rPr spc="-55" dirty="0"/>
              <a:t>Search/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150" dirty="0"/>
              <a:t>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395572"/>
            <a:ext cx="2357120" cy="9848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Games are a </a:t>
            </a:r>
            <a:r>
              <a:rPr sz="650" spc="-20" dirty="0">
                <a:latin typeface="Carlito"/>
                <a:cs typeface="Carlito"/>
              </a:rPr>
              <a:t>form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i="1" spc="-5" dirty="0">
                <a:latin typeface="Carlito"/>
                <a:cs typeface="Carlito"/>
              </a:rPr>
              <a:t>multi-agent</a:t>
            </a:r>
            <a:r>
              <a:rPr sz="650" i="1" spc="15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environment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What do other agents do and how do they </a:t>
            </a:r>
            <a:r>
              <a:rPr sz="550" spc="-10" dirty="0">
                <a:latin typeface="Carlito"/>
                <a:cs typeface="Carlito"/>
              </a:rPr>
              <a:t>affect </a:t>
            </a:r>
            <a:r>
              <a:rPr sz="550" spc="-5" dirty="0">
                <a:latin typeface="Carlito"/>
                <a:cs typeface="Carlito"/>
              </a:rPr>
              <a:t>our</a:t>
            </a:r>
            <a:r>
              <a:rPr sz="550" spc="7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success?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Cooperative vs. competitive multi-agent</a:t>
            </a:r>
            <a:r>
              <a:rPr sz="550" spc="4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environments.</a:t>
            </a:r>
            <a:endParaRPr sz="5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Competitive </a:t>
            </a:r>
            <a:r>
              <a:rPr sz="650" spc="-5" dirty="0">
                <a:latin typeface="Carlito"/>
                <a:cs typeface="Carlito"/>
              </a:rPr>
              <a:t>multi-agent </a:t>
            </a:r>
            <a:r>
              <a:rPr sz="650" spc="-10" dirty="0">
                <a:latin typeface="Carlito"/>
                <a:cs typeface="Carlito"/>
              </a:rPr>
              <a:t>environments </a:t>
            </a:r>
            <a:r>
              <a:rPr sz="650" spc="-5" dirty="0">
                <a:latin typeface="Carlito"/>
                <a:cs typeface="Carlito"/>
              </a:rPr>
              <a:t>give rise to </a:t>
            </a:r>
            <a:r>
              <a:rPr sz="650" spc="-10" dirty="0">
                <a:latin typeface="Carlito"/>
                <a:cs typeface="Carlito"/>
              </a:rPr>
              <a:t>adversarial search  often known </a:t>
            </a:r>
            <a:r>
              <a:rPr sz="650" spc="-5" dirty="0">
                <a:latin typeface="Carlito"/>
                <a:cs typeface="Carlito"/>
              </a:rPr>
              <a:t>as</a:t>
            </a:r>
            <a:r>
              <a:rPr sz="650" spc="20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games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Games </a:t>
            </a:r>
            <a:r>
              <a:rPr sz="650" spc="-5" dirty="0">
                <a:latin typeface="Aegean"/>
                <a:cs typeface="Aegean"/>
              </a:rPr>
              <a:t>–</a:t>
            </a:r>
            <a:r>
              <a:rPr sz="650" spc="-30" dirty="0">
                <a:latin typeface="Aegean"/>
                <a:cs typeface="Aegean"/>
              </a:rPr>
              <a:t> </a:t>
            </a:r>
            <a:r>
              <a:rPr sz="650" spc="-10" dirty="0">
                <a:latin typeface="Carlito"/>
                <a:cs typeface="Carlito"/>
              </a:rPr>
              <a:t>adversary</a:t>
            </a:r>
            <a:endParaRPr sz="650">
              <a:latin typeface="Carlito"/>
              <a:cs typeface="Carlito"/>
            </a:endParaRPr>
          </a:p>
          <a:p>
            <a:pPr marL="171450" marR="128270" lvl="1" indent="-52069">
              <a:lnSpc>
                <a:spcPts val="600"/>
              </a:lnSpc>
              <a:spcBef>
                <a:spcPts val="13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Solution is strategy (strategy </a:t>
            </a:r>
            <a:r>
              <a:rPr sz="550" spc="-10" dirty="0">
                <a:latin typeface="Carlito"/>
                <a:cs typeface="Carlito"/>
              </a:rPr>
              <a:t>specifies move </a:t>
            </a:r>
            <a:r>
              <a:rPr sz="550" spc="-5" dirty="0">
                <a:latin typeface="Carlito"/>
                <a:cs typeface="Carlito"/>
              </a:rPr>
              <a:t>for </a:t>
            </a:r>
            <a:r>
              <a:rPr sz="550" spc="-10" dirty="0">
                <a:latin typeface="Carlito"/>
                <a:cs typeface="Carlito"/>
              </a:rPr>
              <a:t>every </a:t>
            </a:r>
            <a:r>
              <a:rPr sz="550" spc="-5" dirty="0">
                <a:latin typeface="Carlito"/>
                <a:cs typeface="Carlito"/>
              </a:rPr>
              <a:t>possible opponent  </a:t>
            </a:r>
            <a:r>
              <a:rPr sz="550" spc="-10" dirty="0">
                <a:latin typeface="Carlito"/>
                <a:cs typeface="Carlito"/>
              </a:rPr>
              <a:t>reply).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10" dirty="0">
                <a:latin typeface="Carlito"/>
                <a:cs typeface="Carlito"/>
              </a:rPr>
              <a:t>Time limits </a:t>
            </a:r>
            <a:r>
              <a:rPr sz="550" spc="-5" dirty="0">
                <a:latin typeface="Carlito"/>
                <a:cs typeface="Carlito"/>
              </a:rPr>
              <a:t>force </a:t>
            </a:r>
            <a:r>
              <a:rPr sz="550" dirty="0">
                <a:latin typeface="Carlito"/>
                <a:cs typeface="Carlito"/>
              </a:rPr>
              <a:t>an </a:t>
            </a:r>
            <a:r>
              <a:rPr sz="550" i="1" spc="-5" dirty="0">
                <a:latin typeface="Carlito"/>
                <a:cs typeface="Carlito"/>
              </a:rPr>
              <a:t>approximate</a:t>
            </a:r>
            <a:r>
              <a:rPr sz="550" i="1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solution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10" dirty="0">
                <a:latin typeface="Carlito"/>
                <a:cs typeface="Carlito"/>
              </a:rPr>
              <a:t>Evaluation </a:t>
            </a:r>
            <a:r>
              <a:rPr sz="550" spc="-5" dirty="0">
                <a:latin typeface="Carlito"/>
                <a:cs typeface="Carlito"/>
              </a:rPr>
              <a:t>function: evaluate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goodness of game</a:t>
            </a:r>
            <a:r>
              <a:rPr sz="550" spc="5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position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387807"/>
            <a:ext cx="2298700" cy="7334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 algn="just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Examples: chess, </a:t>
            </a:r>
            <a:r>
              <a:rPr sz="650" spc="-15" dirty="0">
                <a:latin typeface="Carlito"/>
                <a:cs typeface="Carlito"/>
              </a:rPr>
              <a:t>checkers, </a:t>
            </a:r>
            <a:r>
              <a:rPr sz="650" spc="-10" dirty="0">
                <a:latin typeface="Carlito"/>
                <a:cs typeface="Carlito"/>
              </a:rPr>
              <a:t>Othello,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etc.</a:t>
            </a:r>
            <a:endParaRPr sz="650">
              <a:latin typeface="Carlito"/>
              <a:cs typeface="Carlito"/>
            </a:endParaRPr>
          </a:p>
          <a:p>
            <a:pPr marL="64135" marR="5080" indent="-52069" algn="just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spc="-5" dirty="0">
                <a:latin typeface="Carlito"/>
                <a:cs typeface="Carlito"/>
              </a:rPr>
              <a:t>space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dirty="0">
                <a:latin typeface="Carlito"/>
                <a:cs typeface="Carlito"/>
              </a:rPr>
              <a:t>game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represents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moves of </a:t>
            </a:r>
            <a:r>
              <a:rPr sz="650" spc="-5" dirty="0">
                <a:latin typeface="Carlito"/>
                <a:cs typeface="Carlito"/>
              </a:rPr>
              <a:t>two </a:t>
            </a:r>
            <a:r>
              <a:rPr sz="650" spc="-10" dirty="0">
                <a:latin typeface="Carlito"/>
                <a:cs typeface="Carlito"/>
              </a:rPr>
              <a:t>(or more)  players, whereas </a:t>
            </a:r>
            <a:r>
              <a:rPr sz="650" spc="-5" dirty="0">
                <a:latin typeface="Carlito"/>
                <a:cs typeface="Carlito"/>
              </a:rPr>
              <a:t>in the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spc="-5" dirty="0">
                <a:latin typeface="Carlito"/>
                <a:cs typeface="Carlito"/>
              </a:rPr>
              <a:t>space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problem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represents </a:t>
            </a:r>
            <a:r>
              <a:rPr sz="650" spc="-5" dirty="0">
                <a:latin typeface="Carlito"/>
                <a:cs typeface="Carlito"/>
              </a:rPr>
              <a:t>the  "moves"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a single </a:t>
            </a:r>
            <a:r>
              <a:rPr sz="650" spc="-10" dirty="0">
                <a:latin typeface="Carlito"/>
                <a:cs typeface="Carlito"/>
              </a:rPr>
              <a:t>problem-solving</a:t>
            </a:r>
            <a:r>
              <a:rPr sz="650" spc="-3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agent.</a:t>
            </a:r>
            <a:endParaRPr sz="650">
              <a:latin typeface="Carlito"/>
              <a:cs typeface="Carlito"/>
            </a:endParaRPr>
          </a:p>
          <a:p>
            <a:pPr marL="64135" indent="-52069" algn="just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Various </a:t>
            </a:r>
            <a:r>
              <a:rPr sz="650" spc="-5" dirty="0">
                <a:latin typeface="Carlito"/>
                <a:cs typeface="Carlito"/>
              </a:rPr>
              <a:t>Adversarial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spc="-15" dirty="0">
                <a:latin typeface="Carlito"/>
                <a:cs typeface="Carlito"/>
              </a:rPr>
              <a:t>Techniques</a:t>
            </a:r>
            <a:r>
              <a:rPr sz="650" spc="-9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are:</a:t>
            </a:r>
            <a:endParaRPr sz="650">
              <a:latin typeface="Carlito"/>
              <a:cs typeface="Carlito"/>
            </a:endParaRPr>
          </a:p>
          <a:p>
            <a:pPr marL="170815" lvl="1" indent="-52069" algn="just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Mini-max</a:t>
            </a:r>
            <a:r>
              <a:rPr sz="550" spc="1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Search</a:t>
            </a:r>
            <a:endParaRPr sz="550">
              <a:latin typeface="Carlito"/>
              <a:cs typeface="Carlito"/>
            </a:endParaRPr>
          </a:p>
          <a:p>
            <a:pPr marL="170815" lvl="1" indent="-52069" algn="just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Alpha-Beta</a:t>
            </a:r>
            <a:r>
              <a:rPr sz="550" spc="-1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Pruning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10534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Breadth </a:t>
            </a:r>
            <a:r>
              <a:rPr spc="-45" dirty="0"/>
              <a:t>First</a:t>
            </a:r>
            <a:r>
              <a:rPr spc="-235" dirty="0"/>
              <a:t> </a:t>
            </a:r>
            <a:r>
              <a:rPr spc="-7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405765"/>
            <a:ext cx="2379345" cy="7708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All </a:t>
            </a:r>
            <a:r>
              <a:rPr sz="650" spc="-10" dirty="0">
                <a:latin typeface="Carlito"/>
                <a:cs typeface="Carlito"/>
              </a:rPr>
              <a:t>nodes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expanded </a:t>
            </a:r>
            <a:r>
              <a:rPr sz="650" spc="-5" dirty="0">
                <a:latin typeface="Carlito"/>
                <a:cs typeface="Carlito"/>
              </a:rPr>
              <a:t>at a given </a:t>
            </a:r>
            <a:r>
              <a:rPr sz="650" spc="-10" dirty="0">
                <a:latin typeface="Carlito"/>
                <a:cs typeface="Carlito"/>
              </a:rPr>
              <a:t>depth </a:t>
            </a:r>
            <a:r>
              <a:rPr sz="650" spc="-5" dirty="0">
                <a:latin typeface="Carlito"/>
                <a:cs typeface="Carlito"/>
              </a:rPr>
              <a:t>in the </a:t>
            </a:r>
            <a:r>
              <a:rPr sz="650" spc="-10" dirty="0">
                <a:latin typeface="Carlito"/>
                <a:cs typeface="Carlito"/>
              </a:rPr>
              <a:t>search tree </a:t>
            </a:r>
            <a:r>
              <a:rPr sz="650" spc="-15" dirty="0">
                <a:latin typeface="Carlito"/>
                <a:cs typeface="Carlito"/>
              </a:rPr>
              <a:t>before </a:t>
            </a:r>
            <a:r>
              <a:rPr sz="650" spc="-5" dirty="0">
                <a:latin typeface="Carlito"/>
                <a:cs typeface="Carlito"/>
              </a:rPr>
              <a:t>any  </a:t>
            </a:r>
            <a:r>
              <a:rPr sz="650" spc="-10" dirty="0">
                <a:latin typeface="Carlito"/>
                <a:cs typeface="Carlito"/>
              </a:rPr>
              <a:t>nodes </a:t>
            </a:r>
            <a:r>
              <a:rPr sz="650" spc="-5" dirty="0">
                <a:latin typeface="Carlito"/>
                <a:cs typeface="Carlito"/>
              </a:rPr>
              <a:t>at the next </a:t>
            </a:r>
            <a:r>
              <a:rPr sz="650" spc="-10" dirty="0">
                <a:latin typeface="Carlito"/>
                <a:cs typeface="Carlito"/>
              </a:rPr>
              <a:t>level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expanded </a:t>
            </a:r>
            <a:r>
              <a:rPr sz="650" spc="-5" dirty="0">
                <a:latin typeface="Carlito"/>
                <a:cs typeface="Carlito"/>
              </a:rPr>
              <a:t>until the goal</a:t>
            </a:r>
            <a:r>
              <a:rPr sz="650" spc="20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reached.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Expand </a:t>
            </a:r>
            <a:r>
              <a:rPr sz="650" i="1" spc="-5" dirty="0">
                <a:latin typeface="Carlito"/>
                <a:cs typeface="Carlito"/>
              </a:rPr>
              <a:t>shallowest </a:t>
            </a:r>
            <a:r>
              <a:rPr sz="650" spc="-10" dirty="0">
                <a:latin typeface="Carlito"/>
                <a:cs typeface="Carlito"/>
              </a:rPr>
              <a:t>unexpanded node (node </a:t>
            </a:r>
            <a:r>
              <a:rPr sz="650" spc="-5" dirty="0">
                <a:latin typeface="Carlito"/>
                <a:cs typeface="Carlito"/>
              </a:rPr>
              <a:t>with least</a:t>
            </a:r>
            <a:r>
              <a:rPr sz="650" spc="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depth).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implemented </a:t>
            </a:r>
            <a:r>
              <a:rPr sz="650" spc="-5" dirty="0">
                <a:latin typeface="Carlito"/>
                <a:cs typeface="Carlito"/>
              </a:rPr>
              <a:t>as a </a:t>
            </a:r>
            <a:r>
              <a:rPr sz="650" spc="-10" dirty="0">
                <a:latin typeface="Carlito"/>
                <a:cs typeface="Carlito"/>
              </a:rPr>
              <a:t>FIFO</a:t>
            </a:r>
            <a:r>
              <a:rPr sz="650" spc="-2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queue</a:t>
            </a:r>
            <a:endParaRPr sz="650">
              <a:latin typeface="Carlito"/>
              <a:cs typeface="Carlito"/>
            </a:endParaRPr>
          </a:p>
          <a:p>
            <a:pPr marL="64135" marR="74295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 this </a:t>
            </a:r>
            <a:r>
              <a:rPr sz="650" spc="-10" dirty="0">
                <a:latin typeface="Carlito"/>
                <a:cs typeface="Carlito"/>
              </a:rPr>
              <a:t>technique you search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the goal </a:t>
            </a:r>
            <a:r>
              <a:rPr sz="650" spc="-10" dirty="0">
                <a:latin typeface="Carlito"/>
                <a:cs typeface="Carlito"/>
              </a:rPr>
              <a:t>node </a:t>
            </a:r>
            <a:r>
              <a:rPr sz="650" spc="-5" dirty="0">
                <a:latin typeface="Carlito"/>
                <a:cs typeface="Carlito"/>
              </a:rPr>
              <a:t>among all </a:t>
            </a:r>
            <a:r>
              <a:rPr sz="650" spc="-10" dirty="0">
                <a:latin typeface="Carlito"/>
                <a:cs typeface="Carlito"/>
              </a:rPr>
              <a:t>nodes </a:t>
            </a:r>
            <a:r>
              <a:rPr sz="650" spc="-5" dirty="0">
                <a:latin typeface="Carlito"/>
                <a:cs typeface="Carlito"/>
              </a:rPr>
              <a:t>of a  </a:t>
            </a:r>
            <a:r>
              <a:rPr sz="650" spc="-10" dirty="0">
                <a:latin typeface="Carlito"/>
                <a:cs typeface="Carlito"/>
              </a:rPr>
              <a:t>particular generation </a:t>
            </a:r>
            <a:r>
              <a:rPr sz="650" spc="-15" dirty="0">
                <a:latin typeface="Carlito"/>
                <a:cs typeface="Carlito"/>
              </a:rPr>
              <a:t>before </a:t>
            </a:r>
            <a:r>
              <a:rPr sz="650" spc="-10" dirty="0">
                <a:latin typeface="Carlito"/>
                <a:cs typeface="Carlito"/>
              </a:rPr>
              <a:t>expanding</a:t>
            </a:r>
            <a:r>
              <a:rPr sz="650" spc="65" dirty="0">
                <a:latin typeface="Carlito"/>
                <a:cs typeface="Carlito"/>
              </a:rPr>
              <a:t> </a:t>
            </a:r>
            <a:r>
              <a:rPr sz="650" spc="-20" dirty="0">
                <a:latin typeface="Carlito"/>
                <a:cs typeface="Carlito"/>
              </a:rPr>
              <a:t>further.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This </a:t>
            </a:r>
            <a:r>
              <a:rPr sz="650" spc="-5" dirty="0">
                <a:latin typeface="Carlito"/>
                <a:cs typeface="Carlito"/>
              </a:rPr>
              <a:t>way </a:t>
            </a:r>
            <a:r>
              <a:rPr sz="650" spc="-10" dirty="0">
                <a:latin typeface="Carlito"/>
                <a:cs typeface="Carlito"/>
              </a:rPr>
              <a:t>you </a:t>
            </a:r>
            <a:r>
              <a:rPr sz="650" spc="-5" dirty="0">
                <a:latin typeface="Carlito"/>
                <a:cs typeface="Carlito"/>
              </a:rPr>
              <a:t>always </a:t>
            </a:r>
            <a:r>
              <a:rPr sz="650" spc="-10" dirty="0">
                <a:latin typeface="Carlito"/>
                <a:cs typeface="Carlito"/>
              </a:rPr>
              <a:t>catch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node nearest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root </a:t>
            </a:r>
            <a:r>
              <a:rPr sz="650" spc="-5" dirty="0">
                <a:latin typeface="Carlito"/>
                <a:cs typeface="Carlito"/>
              </a:rPr>
              <a:t>in</a:t>
            </a:r>
            <a:r>
              <a:rPr sz="650" spc="3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generations.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2714"/>
            <a:ext cx="13284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35" dirty="0">
                <a:latin typeface="Arial"/>
                <a:cs typeface="Arial"/>
              </a:rPr>
              <a:t>Breadth-first </a:t>
            </a:r>
            <a:r>
              <a:rPr sz="1000" spc="-65" dirty="0">
                <a:latin typeface="Arial"/>
                <a:cs typeface="Arial"/>
              </a:rPr>
              <a:t>search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(BFS)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86" y="405765"/>
            <a:ext cx="113538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Carlito"/>
                <a:cs typeface="Carlito"/>
              </a:rPr>
              <a:t>BFS: Expand </a:t>
            </a:r>
            <a:r>
              <a:rPr sz="650" i="1" spc="-5" dirty="0">
                <a:solidFill>
                  <a:srgbClr val="FF0000"/>
                </a:solidFill>
                <a:latin typeface="Carlito"/>
                <a:cs typeface="Carlito"/>
              </a:rPr>
              <a:t>shallowest </a:t>
            </a:r>
            <a:r>
              <a:rPr sz="650" spc="-10" dirty="0">
                <a:latin typeface="Carlito"/>
                <a:cs typeface="Carlito"/>
              </a:rPr>
              <a:t>node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first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24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8" name="object 8"/>
            <p:cNvSpPr/>
            <p:nvPr/>
          </p:nvSpPr>
          <p:spPr>
            <a:xfrm>
              <a:off x="655465" y="591342"/>
              <a:ext cx="1357608" cy="860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" y="2108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403987"/>
            <a:ext cx="2237740" cy="393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As </a:t>
            </a:r>
            <a:r>
              <a:rPr sz="650" spc="-5" dirty="0">
                <a:latin typeface="Carlito"/>
                <a:cs typeface="Carlito"/>
              </a:rPr>
              <a:t>the name BFS suggests, </a:t>
            </a:r>
            <a:r>
              <a:rPr sz="650" spc="-10" dirty="0">
                <a:latin typeface="Carlito"/>
                <a:cs typeface="Carlito"/>
              </a:rPr>
              <a:t>you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5" dirty="0">
                <a:latin typeface="Carlito"/>
                <a:cs typeface="Carlito"/>
              </a:rPr>
              <a:t>required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traverse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graph  breadthwise </a:t>
            </a:r>
            <a:r>
              <a:rPr sz="650" spc="-5" dirty="0">
                <a:latin typeface="Carlito"/>
                <a:cs typeface="Carlito"/>
              </a:rPr>
              <a:t>as</a:t>
            </a:r>
            <a:r>
              <a:rPr sz="650" spc="-10" dirty="0">
                <a:latin typeface="Carlito"/>
                <a:cs typeface="Carlito"/>
              </a:rPr>
              <a:t> follows: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First </a:t>
            </a:r>
            <a:r>
              <a:rPr sz="550" spc="-10" dirty="0">
                <a:latin typeface="Carlito"/>
                <a:cs typeface="Carlito"/>
              </a:rPr>
              <a:t>move horizontally </a:t>
            </a:r>
            <a:r>
              <a:rPr sz="550" spc="-5" dirty="0">
                <a:latin typeface="Carlito"/>
                <a:cs typeface="Carlito"/>
              </a:rPr>
              <a:t>and </a:t>
            </a:r>
            <a:r>
              <a:rPr sz="550" spc="-10" dirty="0">
                <a:latin typeface="Carlito"/>
                <a:cs typeface="Carlito"/>
              </a:rPr>
              <a:t>visit </a:t>
            </a:r>
            <a:r>
              <a:rPr sz="550" spc="-5" dirty="0">
                <a:latin typeface="Carlito"/>
                <a:cs typeface="Carlito"/>
              </a:rPr>
              <a:t>all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nodes 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current </a:t>
            </a:r>
            <a:r>
              <a:rPr sz="550" spc="-10" dirty="0">
                <a:latin typeface="Carlito"/>
                <a:cs typeface="Carlito"/>
              </a:rPr>
              <a:t>layer</a:t>
            </a:r>
            <a:r>
              <a:rPr sz="550" spc="-8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(level)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Move </a:t>
            </a:r>
            <a:r>
              <a:rPr sz="550" dirty="0">
                <a:latin typeface="Carlito"/>
                <a:cs typeface="Carlito"/>
              </a:rPr>
              <a:t>to the </a:t>
            </a:r>
            <a:r>
              <a:rPr sz="550" spc="-10" dirty="0">
                <a:latin typeface="Carlito"/>
                <a:cs typeface="Carlito"/>
              </a:rPr>
              <a:t>next layer</a:t>
            </a:r>
            <a:r>
              <a:rPr sz="550" spc="-2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(level)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7655" y="768096"/>
            <a:ext cx="1725168" cy="73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1202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Breadth-first</a:t>
            </a:r>
            <a:r>
              <a:rPr spc="5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94843"/>
            <a:ext cx="1262380" cy="10204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4135" marR="135255" indent="-52069">
              <a:lnSpc>
                <a:spcPct val="80000"/>
              </a:lnSpc>
              <a:spcBef>
                <a:spcPts val="250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1. </a:t>
            </a:r>
            <a:r>
              <a:rPr sz="650" spc="-10" dirty="0">
                <a:latin typeface="Carlito"/>
                <a:cs typeface="Carlito"/>
              </a:rPr>
              <a:t>Form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one element queue </a:t>
            </a:r>
            <a:r>
              <a:rPr sz="650" spc="-5" dirty="0">
                <a:latin typeface="Carlito"/>
                <a:cs typeface="Carlito"/>
              </a:rPr>
              <a:t>Q  consisting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root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node.</a:t>
            </a:r>
            <a:endParaRPr sz="650">
              <a:latin typeface="Carlito"/>
              <a:cs typeface="Carlito"/>
            </a:endParaRPr>
          </a:p>
          <a:p>
            <a:pPr marL="64135" marR="24765" indent="-52069">
              <a:lnSpc>
                <a:spcPct val="80000"/>
              </a:lnSpc>
              <a:spcBef>
                <a:spcPts val="220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2. </a:t>
            </a:r>
            <a:r>
              <a:rPr sz="650" spc="-10" dirty="0">
                <a:latin typeface="Carlito"/>
                <a:cs typeface="Carlito"/>
              </a:rPr>
              <a:t>Until </a:t>
            </a:r>
            <a:r>
              <a:rPr sz="650" spc="-5" dirty="0">
                <a:latin typeface="Carlito"/>
                <a:cs typeface="Carlito"/>
              </a:rPr>
              <a:t>the Q is empty </a:t>
            </a:r>
            <a:r>
              <a:rPr sz="650" spc="-10" dirty="0">
                <a:latin typeface="Carlito"/>
                <a:cs typeface="Carlito"/>
              </a:rPr>
              <a:t>or </a:t>
            </a:r>
            <a:r>
              <a:rPr sz="650" spc="-5" dirty="0">
                <a:latin typeface="Carlito"/>
                <a:cs typeface="Carlito"/>
              </a:rPr>
              <a:t>the goal  has </a:t>
            </a:r>
            <a:r>
              <a:rPr sz="650" spc="-10" dirty="0">
                <a:latin typeface="Carlito"/>
                <a:cs typeface="Carlito"/>
              </a:rPr>
              <a:t>been reached, determine </a:t>
            </a:r>
            <a:r>
              <a:rPr sz="650" spc="-5" dirty="0">
                <a:latin typeface="Carlito"/>
                <a:cs typeface="Carlito"/>
              </a:rPr>
              <a:t>if the  </a:t>
            </a:r>
            <a:r>
              <a:rPr sz="650" spc="-10" dirty="0">
                <a:latin typeface="Carlito"/>
                <a:cs typeface="Carlito"/>
              </a:rPr>
              <a:t>first element </a:t>
            </a:r>
            <a:r>
              <a:rPr sz="650" spc="-5" dirty="0">
                <a:latin typeface="Carlito"/>
                <a:cs typeface="Carlito"/>
              </a:rPr>
              <a:t>in the Q is the</a:t>
            </a:r>
            <a:r>
              <a:rPr sz="650" spc="-2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goal.</a:t>
            </a:r>
            <a:endParaRPr sz="650">
              <a:latin typeface="Carlito"/>
              <a:cs typeface="Carlito"/>
            </a:endParaRPr>
          </a:p>
          <a:p>
            <a:pPr marL="170815" lvl="1" indent="-52069">
              <a:lnSpc>
                <a:spcPts val="645"/>
              </a:lnSpc>
              <a:buFont typeface="Arial"/>
              <a:buChar char="•"/>
              <a:tabLst>
                <a:tab pos="171450" algn="l"/>
              </a:tabLst>
            </a:pPr>
            <a:r>
              <a:rPr sz="550" dirty="0">
                <a:latin typeface="Carlito"/>
                <a:cs typeface="Carlito"/>
              </a:rPr>
              <a:t>2a. If </a:t>
            </a:r>
            <a:r>
              <a:rPr sz="550" spc="-5" dirty="0">
                <a:latin typeface="Carlito"/>
                <a:cs typeface="Carlito"/>
              </a:rPr>
              <a:t>it is, do</a:t>
            </a:r>
            <a:r>
              <a:rPr sz="550" spc="-2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nothing.</a:t>
            </a:r>
            <a:endParaRPr sz="550">
              <a:latin typeface="Carlito"/>
              <a:cs typeface="Carlito"/>
            </a:endParaRPr>
          </a:p>
          <a:p>
            <a:pPr marL="170815" marR="5080" lvl="1" indent="-52069">
              <a:lnSpc>
                <a:spcPts val="530"/>
              </a:lnSpc>
              <a:spcBef>
                <a:spcPts val="120"/>
              </a:spcBef>
              <a:buFont typeface="Arial"/>
              <a:buChar char="•"/>
              <a:tabLst>
                <a:tab pos="171450" algn="l"/>
              </a:tabLst>
            </a:pPr>
            <a:r>
              <a:rPr sz="550" dirty="0">
                <a:latin typeface="Carlito"/>
                <a:cs typeface="Carlito"/>
              </a:rPr>
              <a:t>2b. If </a:t>
            </a:r>
            <a:r>
              <a:rPr sz="550" spc="-5" dirty="0">
                <a:latin typeface="Carlito"/>
                <a:cs typeface="Carlito"/>
              </a:rPr>
              <a:t>is isn't, </a:t>
            </a:r>
            <a:r>
              <a:rPr sz="550" spc="-10" dirty="0">
                <a:latin typeface="Carlito"/>
                <a:cs typeface="Carlito"/>
              </a:rPr>
              <a:t>remove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first </a:t>
            </a:r>
            <a:r>
              <a:rPr sz="550" spc="-10" dirty="0">
                <a:latin typeface="Carlito"/>
                <a:cs typeface="Carlito"/>
              </a:rPr>
              <a:t>element  </a:t>
            </a:r>
            <a:r>
              <a:rPr sz="550" spc="-5" dirty="0">
                <a:latin typeface="Carlito"/>
                <a:cs typeface="Carlito"/>
              </a:rPr>
              <a:t>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5" dirty="0">
                <a:latin typeface="Carlito"/>
                <a:cs typeface="Carlito"/>
              </a:rPr>
              <a:t>Q, </a:t>
            </a:r>
            <a:r>
              <a:rPr sz="550" spc="-5" dirty="0">
                <a:latin typeface="Carlito"/>
                <a:cs typeface="Carlito"/>
              </a:rPr>
              <a:t>and add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first  </a:t>
            </a:r>
            <a:r>
              <a:rPr sz="550" spc="-10" dirty="0">
                <a:latin typeface="Carlito"/>
                <a:cs typeface="Carlito"/>
              </a:rPr>
              <a:t>element's </a:t>
            </a:r>
            <a:r>
              <a:rPr sz="550" spc="-5" dirty="0">
                <a:latin typeface="Carlito"/>
                <a:cs typeface="Carlito"/>
              </a:rPr>
              <a:t>children, if </a:t>
            </a:r>
            <a:r>
              <a:rPr sz="550" spc="-20" dirty="0">
                <a:latin typeface="Carlito"/>
                <a:cs typeface="Carlito"/>
              </a:rPr>
              <a:t>any, </a:t>
            </a:r>
            <a:r>
              <a:rPr sz="550" dirty="0">
                <a:latin typeface="Carlito"/>
                <a:cs typeface="Carlito"/>
              </a:rPr>
              <a:t>to the </a:t>
            </a:r>
            <a:r>
              <a:rPr sz="550" spc="-5" dirty="0">
                <a:latin typeface="Carlito"/>
                <a:cs typeface="Carlito"/>
              </a:rPr>
              <a:t>BACK  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Q.</a:t>
            </a:r>
            <a:endParaRPr sz="550">
              <a:latin typeface="Carlito"/>
              <a:cs typeface="Carlito"/>
            </a:endParaRPr>
          </a:p>
          <a:p>
            <a:pPr marL="64135" marR="111125" indent="-52069">
              <a:lnSpc>
                <a:spcPct val="800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3. </a:t>
            </a:r>
            <a:r>
              <a:rPr sz="650" spc="-5" dirty="0">
                <a:latin typeface="Carlito"/>
                <a:cs typeface="Carlito"/>
              </a:rPr>
              <a:t>If the goal is </a:t>
            </a:r>
            <a:r>
              <a:rPr sz="650" spc="-10" dirty="0">
                <a:latin typeface="Carlito"/>
                <a:cs typeface="Carlito"/>
              </a:rPr>
              <a:t>reached, success;  </a:t>
            </a:r>
            <a:r>
              <a:rPr sz="650" spc="-5" dirty="0">
                <a:latin typeface="Carlito"/>
                <a:cs typeface="Carlito"/>
              </a:rPr>
              <a:t>else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failure.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2664" y="332232"/>
            <a:ext cx="1182624" cy="1179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7683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BFS</a:t>
            </a:r>
            <a:r>
              <a:rPr spc="-114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179" y="395731"/>
            <a:ext cx="2395855" cy="101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 indent="-52069">
              <a:lnSpc>
                <a:spcPts val="775"/>
              </a:lnSpc>
              <a:spcBef>
                <a:spcPts val="95"/>
              </a:spcBef>
              <a:buFont typeface="Arial"/>
              <a:buChar char="•"/>
              <a:tabLst>
                <a:tab pos="77470" algn="l"/>
              </a:tabLst>
            </a:pPr>
            <a:r>
              <a:rPr sz="650" spc="-10" dirty="0">
                <a:latin typeface="Carlito"/>
                <a:cs typeface="Carlito"/>
              </a:rPr>
              <a:t>Completeness:</a:t>
            </a:r>
            <a:endParaRPr sz="650">
              <a:latin typeface="Carlito"/>
              <a:cs typeface="Carlito"/>
            </a:endParaRPr>
          </a:p>
          <a:p>
            <a:pPr marL="184150" lvl="1" indent="-52705">
              <a:lnSpc>
                <a:spcPts val="650"/>
              </a:lnSpc>
              <a:buFont typeface="Arial"/>
              <a:buChar char="•"/>
              <a:tabLst>
                <a:tab pos="184785" algn="l"/>
              </a:tabLst>
            </a:pPr>
            <a:r>
              <a:rPr sz="550" i="1" spc="-5" dirty="0">
                <a:latin typeface="Carlito"/>
                <a:cs typeface="Carlito"/>
              </a:rPr>
              <a:t>Does it always find </a:t>
            </a:r>
            <a:r>
              <a:rPr sz="550" i="1" dirty="0">
                <a:latin typeface="Carlito"/>
                <a:cs typeface="Carlito"/>
              </a:rPr>
              <a:t>a </a:t>
            </a:r>
            <a:r>
              <a:rPr sz="550" i="1" spc="-5" dirty="0">
                <a:latin typeface="Carlito"/>
                <a:cs typeface="Carlito"/>
              </a:rPr>
              <a:t>solution if </a:t>
            </a:r>
            <a:r>
              <a:rPr sz="550" i="1" dirty="0">
                <a:latin typeface="Carlito"/>
                <a:cs typeface="Carlito"/>
              </a:rPr>
              <a:t>one</a:t>
            </a:r>
            <a:r>
              <a:rPr sz="550" i="1" spc="10" dirty="0">
                <a:latin typeface="Carlito"/>
                <a:cs typeface="Carlito"/>
              </a:rPr>
              <a:t> </a:t>
            </a:r>
            <a:r>
              <a:rPr sz="550" i="1" spc="-5" dirty="0">
                <a:latin typeface="Carlito"/>
                <a:cs typeface="Carlito"/>
              </a:rPr>
              <a:t>exists?</a:t>
            </a:r>
            <a:endParaRPr sz="550">
              <a:latin typeface="Carlito"/>
              <a:cs typeface="Carlito"/>
            </a:endParaRPr>
          </a:p>
          <a:p>
            <a:pPr marL="184150" lvl="1" indent="-52705">
              <a:lnSpc>
                <a:spcPts val="590"/>
              </a:lnSpc>
              <a:buFont typeface="Arial"/>
              <a:buChar char="•"/>
              <a:tabLst>
                <a:tab pos="184785" algn="l"/>
              </a:tabLst>
            </a:pPr>
            <a:r>
              <a:rPr sz="550" dirty="0">
                <a:latin typeface="Carlito"/>
                <a:cs typeface="Carlito"/>
              </a:rPr>
              <a:t>YES</a:t>
            </a:r>
            <a:r>
              <a:rPr sz="350" dirty="0">
                <a:latin typeface="Carlito"/>
                <a:cs typeface="Carlito"/>
              </a:rPr>
              <a:t>, </a:t>
            </a:r>
            <a:r>
              <a:rPr sz="550" spc="-5" dirty="0">
                <a:latin typeface="Carlito"/>
                <a:cs typeface="Carlito"/>
              </a:rPr>
              <a:t>if </a:t>
            </a:r>
            <a:r>
              <a:rPr sz="550" spc="-10" dirty="0">
                <a:latin typeface="Carlito"/>
                <a:cs typeface="Carlito"/>
              </a:rPr>
              <a:t>shallowest  </a:t>
            </a:r>
            <a:r>
              <a:rPr sz="550" spc="-5" dirty="0">
                <a:latin typeface="Carlito"/>
                <a:cs typeface="Carlito"/>
              </a:rPr>
              <a:t>goal node is </a:t>
            </a:r>
            <a:r>
              <a:rPr sz="550" dirty="0">
                <a:latin typeface="Carlito"/>
                <a:cs typeface="Carlito"/>
              </a:rPr>
              <a:t>at </a:t>
            </a:r>
            <a:r>
              <a:rPr sz="550" spc="-5" dirty="0">
                <a:latin typeface="Carlito"/>
                <a:cs typeface="Carlito"/>
              </a:rPr>
              <a:t>some finite depth </a:t>
            </a:r>
            <a:r>
              <a:rPr sz="550" dirty="0">
                <a:latin typeface="Carlito"/>
                <a:cs typeface="Carlito"/>
              </a:rPr>
              <a:t>d </a:t>
            </a:r>
            <a:r>
              <a:rPr sz="550" spc="-5" dirty="0">
                <a:latin typeface="Carlito"/>
                <a:cs typeface="Carlito"/>
              </a:rPr>
              <a:t>and if branching factor</a:t>
            </a:r>
            <a:r>
              <a:rPr sz="550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b</a:t>
            </a:r>
            <a:endParaRPr sz="550">
              <a:latin typeface="Carlito"/>
              <a:cs typeface="Carlito"/>
            </a:endParaRPr>
          </a:p>
          <a:p>
            <a:pPr marL="184150">
              <a:lnSpc>
                <a:spcPts val="595"/>
              </a:lnSpc>
            </a:pPr>
            <a:r>
              <a:rPr sz="550" spc="-10" dirty="0">
                <a:latin typeface="Carlito"/>
                <a:cs typeface="Carlito"/>
              </a:rPr>
              <a:t>i</a:t>
            </a:r>
            <a:r>
              <a:rPr sz="550" dirty="0">
                <a:latin typeface="Carlito"/>
                <a:cs typeface="Carlito"/>
              </a:rPr>
              <a:t>s</a:t>
            </a:r>
            <a:r>
              <a:rPr sz="550" spc="-5" dirty="0">
                <a:latin typeface="Carlito"/>
                <a:cs typeface="Carlito"/>
              </a:rPr>
              <a:t> f</a:t>
            </a:r>
            <a:r>
              <a:rPr sz="550" spc="-10" dirty="0">
                <a:latin typeface="Carlito"/>
                <a:cs typeface="Carlito"/>
              </a:rPr>
              <a:t>i</a:t>
            </a:r>
            <a:r>
              <a:rPr sz="550" spc="-5" dirty="0">
                <a:latin typeface="Carlito"/>
                <a:cs typeface="Carlito"/>
              </a:rPr>
              <a:t>n</a:t>
            </a:r>
            <a:r>
              <a:rPr sz="550" spc="-10" dirty="0">
                <a:latin typeface="Carlito"/>
                <a:cs typeface="Carlito"/>
              </a:rPr>
              <a:t>i</a:t>
            </a:r>
            <a:r>
              <a:rPr sz="550" spc="5" dirty="0">
                <a:latin typeface="Carlito"/>
                <a:cs typeface="Carlito"/>
              </a:rPr>
              <a:t>t</a:t>
            </a:r>
            <a:r>
              <a:rPr sz="550" dirty="0">
                <a:latin typeface="Carlito"/>
                <a:cs typeface="Carlito"/>
              </a:rPr>
              <a:t>e</a:t>
            </a:r>
            <a:endParaRPr sz="550">
              <a:latin typeface="Carlito"/>
              <a:cs typeface="Carlito"/>
            </a:endParaRPr>
          </a:p>
          <a:p>
            <a:pPr marL="76835" indent="-52069">
              <a:lnSpc>
                <a:spcPts val="775"/>
              </a:lnSpc>
              <a:spcBef>
                <a:spcPts val="60"/>
              </a:spcBef>
              <a:buFont typeface="Arial"/>
              <a:buChar char="•"/>
              <a:tabLst>
                <a:tab pos="77470" algn="l"/>
              </a:tabLst>
            </a:pPr>
            <a:r>
              <a:rPr sz="650" spc="-5" dirty="0">
                <a:latin typeface="Carlito"/>
                <a:cs typeface="Carlito"/>
              </a:rPr>
              <a:t>Time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complexity:</a:t>
            </a:r>
            <a:endParaRPr sz="650">
              <a:latin typeface="Carlito"/>
              <a:cs typeface="Carlito"/>
            </a:endParaRPr>
          </a:p>
          <a:p>
            <a:pPr marL="184150" lvl="1" indent="-52705">
              <a:lnSpc>
                <a:spcPts val="650"/>
              </a:lnSpc>
              <a:buFont typeface="Arial"/>
              <a:buChar char="•"/>
              <a:tabLst>
                <a:tab pos="184785" algn="l"/>
              </a:tabLst>
            </a:pPr>
            <a:r>
              <a:rPr sz="550" spc="-10" dirty="0">
                <a:latin typeface="Carlito"/>
                <a:cs typeface="Carlito"/>
              </a:rPr>
              <a:t>Assume </a:t>
            </a:r>
            <a:r>
              <a:rPr sz="550" dirty="0">
                <a:latin typeface="Carlito"/>
                <a:cs typeface="Carlito"/>
              </a:rPr>
              <a:t>a state </a:t>
            </a:r>
            <a:r>
              <a:rPr sz="550" spc="-5" dirty="0">
                <a:latin typeface="Carlito"/>
                <a:cs typeface="Carlito"/>
              </a:rPr>
              <a:t>space </a:t>
            </a:r>
            <a:r>
              <a:rPr sz="550" spc="-10" dirty="0">
                <a:latin typeface="Carlito"/>
                <a:cs typeface="Carlito"/>
              </a:rPr>
              <a:t>where every </a:t>
            </a:r>
            <a:r>
              <a:rPr sz="550" dirty="0">
                <a:latin typeface="Carlito"/>
                <a:cs typeface="Carlito"/>
              </a:rPr>
              <a:t>state </a:t>
            </a:r>
            <a:r>
              <a:rPr sz="550" spc="-5" dirty="0">
                <a:latin typeface="Carlito"/>
                <a:cs typeface="Carlito"/>
              </a:rPr>
              <a:t>has </a:t>
            </a:r>
            <a:r>
              <a:rPr sz="550" i="1" dirty="0">
                <a:latin typeface="Carlito"/>
                <a:cs typeface="Carlito"/>
              </a:rPr>
              <a:t>b </a:t>
            </a:r>
            <a:r>
              <a:rPr sz="550" spc="-5" dirty="0">
                <a:latin typeface="Carlito"/>
                <a:cs typeface="Carlito"/>
              </a:rPr>
              <a:t>successors.</a:t>
            </a:r>
            <a:endParaRPr sz="550">
              <a:latin typeface="Carlito"/>
              <a:cs typeface="Carlito"/>
            </a:endParaRPr>
          </a:p>
          <a:p>
            <a:pPr marL="184150" marR="149860" lvl="1" indent="-52069">
              <a:lnSpc>
                <a:spcPct val="80000"/>
              </a:lnSpc>
              <a:spcBef>
                <a:spcPts val="125"/>
              </a:spcBef>
              <a:buFont typeface="Arial"/>
              <a:buChar char="•"/>
              <a:tabLst>
                <a:tab pos="184785" algn="l"/>
              </a:tabLst>
            </a:pPr>
            <a:r>
              <a:rPr sz="550" spc="-5" dirty="0">
                <a:latin typeface="Carlito"/>
                <a:cs typeface="Carlito"/>
              </a:rPr>
              <a:t>root has </a:t>
            </a:r>
            <a:r>
              <a:rPr sz="550" i="1" dirty="0">
                <a:latin typeface="Carlito"/>
                <a:cs typeface="Carlito"/>
              </a:rPr>
              <a:t>b </a:t>
            </a:r>
            <a:r>
              <a:rPr sz="550" spc="-5" dirty="0">
                <a:latin typeface="Carlito"/>
                <a:cs typeface="Carlito"/>
              </a:rPr>
              <a:t>successors, each node </a:t>
            </a:r>
            <a:r>
              <a:rPr sz="550" dirty="0">
                <a:latin typeface="Carlito"/>
                <a:cs typeface="Carlito"/>
              </a:rPr>
              <a:t>at the </a:t>
            </a:r>
            <a:r>
              <a:rPr sz="550" spc="-10" dirty="0">
                <a:latin typeface="Carlito"/>
                <a:cs typeface="Carlito"/>
              </a:rPr>
              <a:t>next level </a:t>
            </a:r>
            <a:r>
              <a:rPr sz="550" spc="-5" dirty="0">
                <a:latin typeface="Carlito"/>
                <a:cs typeface="Carlito"/>
              </a:rPr>
              <a:t>has again </a:t>
            </a:r>
            <a:r>
              <a:rPr sz="550" dirty="0">
                <a:latin typeface="Carlito"/>
                <a:cs typeface="Carlito"/>
              </a:rPr>
              <a:t>b </a:t>
            </a:r>
            <a:r>
              <a:rPr sz="550" spc="-5" dirty="0">
                <a:latin typeface="Carlito"/>
                <a:cs typeface="Carlito"/>
              </a:rPr>
              <a:t>successors  </a:t>
            </a:r>
            <a:r>
              <a:rPr sz="550" dirty="0">
                <a:latin typeface="Carlito"/>
                <a:cs typeface="Carlito"/>
              </a:rPr>
              <a:t>(total </a:t>
            </a:r>
            <a:r>
              <a:rPr sz="550" i="1" spc="-10" dirty="0">
                <a:latin typeface="Carlito"/>
                <a:cs typeface="Carlito"/>
              </a:rPr>
              <a:t>b</a:t>
            </a:r>
            <a:r>
              <a:rPr sz="525" i="1" spc="-15" baseline="23809" dirty="0">
                <a:latin typeface="Carlito"/>
                <a:cs typeface="Carlito"/>
              </a:rPr>
              <a:t>2</a:t>
            </a:r>
            <a:r>
              <a:rPr sz="550" spc="-10" dirty="0">
                <a:latin typeface="Aegean"/>
                <a:cs typeface="Aegean"/>
              </a:rPr>
              <a:t>),</a:t>
            </a:r>
            <a:r>
              <a:rPr sz="550" spc="-30" dirty="0">
                <a:latin typeface="Aegean"/>
                <a:cs typeface="Aegean"/>
              </a:rPr>
              <a:t> </a:t>
            </a:r>
            <a:r>
              <a:rPr sz="550" spc="50" dirty="0">
                <a:latin typeface="Aegean"/>
                <a:cs typeface="Aegean"/>
              </a:rPr>
              <a:t>…</a:t>
            </a:r>
            <a:endParaRPr sz="550">
              <a:latin typeface="Aegean"/>
              <a:cs typeface="Aegean"/>
            </a:endParaRPr>
          </a:p>
          <a:p>
            <a:pPr marL="184150" lvl="1" indent="-52705">
              <a:lnSpc>
                <a:spcPts val="640"/>
              </a:lnSpc>
              <a:buFont typeface="Arial"/>
              <a:buChar char="•"/>
              <a:tabLst>
                <a:tab pos="184785" algn="l"/>
              </a:tabLst>
            </a:pPr>
            <a:r>
              <a:rPr sz="550" spc="-10" dirty="0">
                <a:latin typeface="Carlito"/>
                <a:cs typeface="Carlito"/>
              </a:rPr>
              <a:t>Assume </a:t>
            </a:r>
            <a:r>
              <a:rPr sz="550" spc="-5" dirty="0">
                <a:latin typeface="Carlito"/>
                <a:cs typeface="Carlito"/>
              </a:rPr>
              <a:t>solution is </a:t>
            </a:r>
            <a:r>
              <a:rPr sz="550" dirty="0">
                <a:latin typeface="Carlito"/>
                <a:cs typeface="Carlito"/>
              </a:rPr>
              <a:t>at </a:t>
            </a:r>
            <a:r>
              <a:rPr sz="550" spc="-5" dirty="0">
                <a:latin typeface="Carlito"/>
                <a:cs typeface="Carlito"/>
              </a:rPr>
              <a:t>depth</a:t>
            </a:r>
            <a:r>
              <a:rPr sz="550" spc="50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d</a:t>
            </a:r>
            <a:endParaRPr sz="550">
              <a:latin typeface="Carlito"/>
              <a:cs typeface="Carlito"/>
            </a:endParaRPr>
          </a:p>
          <a:p>
            <a:pPr marL="184150" lvl="1" indent="-52705">
              <a:lnSpc>
                <a:spcPts val="650"/>
              </a:lnSpc>
              <a:buFont typeface="Arial"/>
              <a:buChar char="•"/>
              <a:tabLst>
                <a:tab pos="184785" algn="l"/>
              </a:tabLst>
            </a:pPr>
            <a:r>
              <a:rPr sz="550" spc="-10" dirty="0">
                <a:latin typeface="Carlito"/>
                <a:cs typeface="Carlito"/>
              </a:rPr>
              <a:t>Worst </a:t>
            </a:r>
            <a:r>
              <a:rPr sz="550" spc="-5" dirty="0">
                <a:latin typeface="Carlito"/>
                <a:cs typeface="Carlito"/>
              </a:rPr>
              <a:t>case; expand all </a:t>
            </a:r>
            <a:r>
              <a:rPr sz="550" spc="-10" dirty="0">
                <a:latin typeface="Carlito"/>
                <a:cs typeface="Carlito"/>
              </a:rPr>
              <a:t>except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last node </a:t>
            </a:r>
            <a:r>
              <a:rPr sz="550" dirty="0">
                <a:latin typeface="Carlito"/>
                <a:cs typeface="Carlito"/>
              </a:rPr>
              <a:t>at </a:t>
            </a:r>
            <a:r>
              <a:rPr sz="550" spc="-5" dirty="0">
                <a:latin typeface="Carlito"/>
                <a:cs typeface="Carlito"/>
              </a:rPr>
              <a:t>depth</a:t>
            </a:r>
            <a:r>
              <a:rPr sz="550" spc="40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d</a:t>
            </a:r>
            <a:endParaRPr sz="550">
              <a:latin typeface="Carlito"/>
              <a:cs typeface="Carlito"/>
            </a:endParaRPr>
          </a:p>
          <a:p>
            <a:pPr marL="184150" lvl="1" indent="-52705">
              <a:lnSpc>
                <a:spcPts val="655"/>
              </a:lnSpc>
              <a:buFont typeface="Arial"/>
              <a:buChar char="•"/>
              <a:tabLst>
                <a:tab pos="184785" algn="l"/>
              </a:tabLst>
            </a:pPr>
            <a:r>
              <a:rPr sz="550" spc="-15" dirty="0">
                <a:latin typeface="Carlito"/>
                <a:cs typeface="Carlito"/>
              </a:rPr>
              <a:t>Total </a:t>
            </a:r>
            <a:r>
              <a:rPr sz="550" spc="-5" dirty="0">
                <a:latin typeface="Carlito"/>
                <a:cs typeface="Carlito"/>
              </a:rPr>
              <a:t>no. of nodes</a:t>
            </a:r>
            <a:r>
              <a:rPr sz="550" spc="1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generated:</a:t>
            </a:r>
            <a:endParaRPr sz="550">
              <a:latin typeface="Carlito"/>
              <a:cs typeface="Carlito"/>
            </a:endParaRPr>
          </a:p>
          <a:p>
            <a:pPr marL="287655" lvl="2" indent="-5270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88290" algn="l"/>
              </a:tabLst>
            </a:pPr>
            <a:r>
              <a:rPr sz="450" dirty="0">
                <a:latin typeface="Carlito"/>
                <a:cs typeface="Carlito"/>
              </a:rPr>
              <a:t>b + b</a:t>
            </a:r>
            <a:r>
              <a:rPr sz="450" baseline="27777" dirty="0">
                <a:latin typeface="Carlito"/>
                <a:cs typeface="Carlito"/>
              </a:rPr>
              <a:t>2 </a:t>
            </a:r>
            <a:r>
              <a:rPr sz="450" dirty="0">
                <a:latin typeface="Carlito"/>
                <a:cs typeface="Carlito"/>
              </a:rPr>
              <a:t>+ b</a:t>
            </a:r>
            <a:r>
              <a:rPr sz="450" baseline="27777" dirty="0">
                <a:latin typeface="Carlito"/>
                <a:cs typeface="Carlito"/>
              </a:rPr>
              <a:t>3 </a:t>
            </a:r>
            <a:r>
              <a:rPr sz="450" spc="-40" dirty="0">
                <a:latin typeface="Aegean"/>
                <a:cs typeface="Aegean"/>
              </a:rPr>
              <a:t>+ </a:t>
            </a:r>
            <a:r>
              <a:rPr sz="450" spc="35" dirty="0">
                <a:latin typeface="Aegean"/>
                <a:cs typeface="Aegean"/>
              </a:rPr>
              <a:t>………………….. </a:t>
            </a:r>
            <a:r>
              <a:rPr sz="450" dirty="0">
                <a:latin typeface="Carlito"/>
                <a:cs typeface="Carlito"/>
              </a:rPr>
              <a:t>b</a:t>
            </a:r>
            <a:r>
              <a:rPr sz="450" baseline="27777" dirty="0">
                <a:latin typeface="Carlito"/>
                <a:cs typeface="Carlito"/>
              </a:rPr>
              <a:t>d </a:t>
            </a:r>
            <a:r>
              <a:rPr sz="450" dirty="0">
                <a:latin typeface="Carlito"/>
                <a:cs typeface="Carlito"/>
              </a:rPr>
              <a:t>+ ( b</a:t>
            </a:r>
            <a:r>
              <a:rPr sz="450" baseline="27777" dirty="0">
                <a:latin typeface="Carlito"/>
                <a:cs typeface="Carlito"/>
              </a:rPr>
              <a:t>d+1 </a:t>
            </a:r>
            <a:r>
              <a:rPr sz="450" spc="-5" dirty="0">
                <a:latin typeface="Aegean"/>
                <a:cs typeface="Aegean"/>
              </a:rPr>
              <a:t>–</a:t>
            </a:r>
            <a:r>
              <a:rPr sz="450" spc="-5" dirty="0">
                <a:latin typeface="Carlito"/>
                <a:cs typeface="Carlito"/>
              </a:rPr>
              <a:t>b) </a:t>
            </a:r>
            <a:r>
              <a:rPr sz="450" dirty="0">
                <a:latin typeface="Carlito"/>
                <a:cs typeface="Carlito"/>
              </a:rPr>
              <a:t>=</a:t>
            </a:r>
            <a:r>
              <a:rPr sz="450" spc="-15" dirty="0">
                <a:latin typeface="Carlito"/>
                <a:cs typeface="Carlito"/>
              </a:rPr>
              <a:t> </a:t>
            </a:r>
            <a:r>
              <a:rPr sz="450" b="1" dirty="0">
                <a:latin typeface="Carlito"/>
                <a:cs typeface="Carlito"/>
              </a:rPr>
              <a:t>O(b</a:t>
            </a:r>
            <a:r>
              <a:rPr sz="450" b="1" baseline="27777" dirty="0">
                <a:latin typeface="Carlito"/>
                <a:cs typeface="Carlito"/>
              </a:rPr>
              <a:t>d+1</a:t>
            </a:r>
            <a:r>
              <a:rPr sz="450" b="1" dirty="0">
                <a:latin typeface="Carlito"/>
                <a:cs typeface="Carlito"/>
              </a:rPr>
              <a:t>)</a:t>
            </a:r>
            <a:endParaRPr sz="4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054" y="395572"/>
            <a:ext cx="2329180" cy="9359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895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0" dirty="0">
                <a:latin typeface="Carlito"/>
                <a:cs typeface="Carlito"/>
              </a:rPr>
              <a:t>Space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complexity:</a:t>
            </a:r>
            <a:endParaRPr sz="650">
              <a:latin typeface="Carlito"/>
              <a:cs typeface="Carlito"/>
            </a:endParaRPr>
          </a:p>
          <a:p>
            <a:pPr marL="196215" lvl="1" indent="-52069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96850" algn="l"/>
              </a:tabLst>
            </a:pPr>
            <a:r>
              <a:rPr sz="550" spc="-5" dirty="0">
                <a:latin typeface="Carlito"/>
                <a:cs typeface="Carlito"/>
              </a:rPr>
              <a:t>Each node </a:t>
            </a:r>
            <a:r>
              <a:rPr sz="550" dirty="0">
                <a:latin typeface="Carlito"/>
                <a:cs typeface="Carlito"/>
              </a:rPr>
              <a:t>that </a:t>
            </a:r>
            <a:r>
              <a:rPr sz="550" spc="-5" dirty="0">
                <a:latin typeface="Carlito"/>
                <a:cs typeface="Carlito"/>
              </a:rPr>
              <a:t>is generated must remain in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memory</a:t>
            </a:r>
            <a:endParaRPr sz="550">
              <a:latin typeface="Carlito"/>
              <a:cs typeface="Carlito"/>
            </a:endParaRPr>
          </a:p>
          <a:p>
            <a:pPr marL="196215" lvl="1" indent="-52069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96850" algn="l"/>
              </a:tabLst>
            </a:pPr>
            <a:r>
              <a:rPr sz="550" spc="-15" dirty="0">
                <a:latin typeface="Carlito"/>
                <a:cs typeface="Carlito"/>
              </a:rPr>
              <a:t>Total </a:t>
            </a:r>
            <a:r>
              <a:rPr sz="550" spc="-5" dirty="0">
                <a:latin typeface="Carlito"/>
                <a:cs typeface="Carlito"/>
              </a:rPr>
              <a:t>no. of nodes in</a:t>
            </a:r>
            <a:r>
              <a:rPr sz="550" spc="3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memory:</a:t>
            </a:r>
            <a:endParaRPr sz="550">
              <a:latin typeface="Carlito"/>
              <a:cs typeface="Carlito"/>
            </a:endParaRPr>
          </a:p>
          <a:p>
            <a:pPr marL="300355" lvl="2" indent="-527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00990" algn="l"/>
              </a:tabLst>
            </a:pPr>
            <a:r>
              <a:rPr sz="450" spc="10" dirty="0">
                <a:latin typeface="Carlito"/>
                <a:cs typeface="Carlito"/>
              </a:rPr>
              <a:t>1+ </a:t>
            </a:r>
            <a:r>
              <a:rPr sz="450" spc="15" dirty="0">
                <a:latin typeface="Carlito"/>
                <a:cs typeface="Carlito"/>
              </a:rPr>
              <a:t>b </a:t>
            </a:r>
            <a:r>
              <a:rPr sz="450" spc="10" dirty="0">
                <a:latin typeface="Carlito"/>
                <a:cs typeface="Carlito"/>
              </a:rPr>
              <a:t>+ </a:t>
            </a:r>
            <a:r>
              <a:rPr sz="450" spc="15" dirty="0">
                <a:latin typeface="Carlito"/>
                <a:cs typeface="Carlito"/>
              </a:rPr>
              <a:t>b</a:t>
            </a:r>
            <a:r>
              <a:rPr sz="450" spc="22" baseline="27777" dirty="0">
                <a:latin typeface="Carlito"/>
                <a:cs typeface="Carlito"/>
              </a:rPr>
              <a:t>2 </a:t>
            </a:r>
            <a:r>
              <a:rPr sz="450" spc="10" dirty="0">
                <a:latin typeface="Carlito"/>
                <a:cs typeface="Carlito"/>
              </a:rPr>
              <a:t>+ </a:t>
            </a:r>
            <a:r>
              <a:rPr sz="450" spc="15" dirty="0">
                <a:latin typeface="Carlito"/>
                <a:cs typeface="Carlito"/>
              </a:rPr>
              <a:t>b</a:t>
            </a:r>
            <a:r>
              <a:rPr sz="450" spc="22" baseline="27777" dirty="0">
                <a:latin typeface="Carlito"/>
                <a:cs typeface="Carlito"/>
              </a:rPr>
              <a:t>3 </a:t>
            </a:r>
            <a:r>
              <a:rPr sz="450" spc="-30" dirty="0">
                <a:latin typeface="Aegean"/>
                <a:cs typeface="Aegean"/>
              </a:rPr>
              <a:t>+ </a:t>
            </a:r>
            <a:r>
              <a:rPr sz="450" spc="55" dirty="0">
                <a:latin typeface="Aegean"/>
                <a:cs typeface="Aegean"/>
              </a:rPr>
              <a:t>………………….. </a:t>
            </a:r>
            <a:r>
              <a:rPr sz="450" spc="15" dirty="0">
                <a:latin typeface="Carlito"/>
                <a:cs typeface="Carlito"/>
              </a:rPr>
              <a:t>b</a:t>
            </a:r>
            <a:r>
              <a:rPr sz="450" spc="22" baseline="27777" dirty="0">
                <a:latin typeface="Carlito"/>
                <a:cs typeface="Carlito"/>
              </a:rPr>
              <a:t>d </a:t>
            </a:r>
            <a:r>
              <a:rPr sz="450" spc="10" dirty="0">
                <a:latin typeface="Carlito"/>
                <a:cs typeface="Carlito"/>
              </a:rPr>
              <a:t>+ </a:t>
            </a:r>
            <a:r>
              <a:rPr sz="450" spc="5" dirty="0">
                <a:latin typeface="Carlito"/>
                <a:cs typeface="Carlito"/>
              </a:rPr>
              <a:t>( b</a:t>
            </a:r>
            <a:r>
              <a:rPr sz="450" spc="7" baseline="27777" dirty="0">
                <a:latin typeface="Carlito"/>
                <a:cs typeface="Carlito"/>
              </a:rPr>
              <a:t>d+1 </a:t>
            </a:r>
            <a:r>
              <a:rPr sz="450" spc="15" dirty="0">
                <a:latin typeface="Aegean"/>
                <a:cs typeface="Aegean"/>
              </a:rPr>
              <a:t>–</a:t>
            </a:r>
            <a:r>
              <a:rPr sz="450" spc="15" dirty="0">
                <a:latin typeface="Carlito"/>
                <a:cs typeface="Carlito"/>
              </a:rPr>
              <a:t>b) </a:t>
            </a:r>
            <a:r>
              <a:rPr sz="450" spc="10" dirty="0">
                <a:latin typeface="Carlito"/>
                <a:cs typeface="Carlito"/>
              </a:rPr>
              <a:t>=</a:t>
            </a:r>
            <a:r>
              <a:rPr sz="450" spc="-60" dirty="0">
                <a:latin typeface="Carlito"/>
                <a:cs typeface="Carlito"/>
              </a:rPr>
              <a:t> </a:t>
            </a:r>
            <a:r>
              <a:rPr sz="450" b="1" spc="5" dirty="0">
                <a:latin typeface="Carlito"/>
                <a:cs typeface="Carlito"/>
              </a:rPr>
              <a:t>O(b</a:t>
            </a:r>
            <a:r>
              <a:rPr sz="450" b="1" spc="7" baseline="27777" dirty="0">
                <a:latin typeface="Carlito"/>
                <a:cs typeface="Carlito"/>
              </a:rPr>
              <a:t>d+1</a:t>
            </a:r>
            <a:r>
              <a:rPr sz="450" b="1" spc="5" dirty="0">
                <a:latin typeface="Carlito"/>
                <a:cs typeface="Carlito"/>
              </a:rPr>
              <a:t>)</a:t>
            </a:r>
            <a:endParaRPr sz="450">
              <a:latin typeface="Carlito"/>
              <a:cs typeface="Carlito"/>
            </a:endParaRPr>
          </a:p>
          <a:p>
            <a:pPr marL="89535" indent="-5206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Optimal (i.e.,</a:t>
            </a:r>
            <a:r>
              <a:rPr sz="650" spc="-3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admissible):</a:t>
            </a:r>
            <a:endParaRPr sz="650">
              <a:latin typeface="Carlito"/>
              <a:cs typeface="Carlito"/>
            </a:endParaRPr>
          </a:p>
          <a:p>
            <a:pPr marL="196215" lvl="1" indent="-52069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96850" algn="l"/>
              </a:tabLst>
            </a:pPr>
            <a:r>
              <a:rPr sz="550" spc="-5" dirty="0">
                <a:latin typeface="Carlito"/>
                <a:cs typeface="Carlito"/>
              </a:rPr>
              <a:t>Optimal only if all paths have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same</a:t>
            </a:r>
            <a:r>
              <a:rPr sz="550" spc="3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cost.</a:t>
            </a:r>
            <a:endParaRPr sz="550">
              <a:latin typeface="Carlito"/>
              <a:cs typeface="Carlito"/>
            </a:endParaRPr>
          </a:p>
          <a:p>
            <a:pPr marL="196215" marR="219710" lvl="1" indent="-52069">
              <a:lnSpc>
                <a:spcPts val="580"/>
              </a:lnSpc>
              <a:spcBef>
                <a:spcPts val="145"/>
              </a:spcBef>
              <a:buFont typeface="Arial"/>
              <a:buChar char="•"/>
              <a:tabLst>
                <a:tab pos="196850" algn="l"/>
              </a:tabLst>
            </a:pPr>
            <a:r>
              <a:rPr sz="550" spc="-10" dirty="0">
                <a:latin typeface="Carlito"/>
                <a:cs typeface="Carlito"/>
              </a:rPr>
              <a:t>Otherwise, </a:t>
            </a:r>
            <a:r>
              <a:rPr sz="550" spc="-5" dirty="0">
                <a:latin typeface="Carlito"/>
                <a:cs typeface="Carlito"/>
              </a:rPr>
              <a:t>not optimal but finds solution with shortest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5" dirty="0">
                <a:latin typeface="Carlito"/>
                <a:cs typeface="Carlito"/>
              </a:rPr>
              <a:t>length  </a:t>
            </a:r>
            <a:r>
              <a:rPr sz="550" spc="-10" dirty="0">
                <a:latin typeface="Carlito"/>
                <a:cs typeface="Carlito"/>
              </a:rPr>
              <a:t>(shallowest</a:t>
            </a:r>
            <a:r>
              <a:rPr sz="550" spc="2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solution).</a:t>
            </a:r>
            <a:endParaRPr sz="550">
              <a:latin typeface="Carlito"/>
              <a:cs typeface="Carlito"/>
            </a:endParaRPr>
          </a:p>
          <a:p>
            <a:pPr marL="196215" marR="30480" lvl="1" indent="-52069">
              <a:lnSpc>
                <a:spcPts val="600"/>
              </a:lnSpc>
              <a:spcBef>
                <a:spcPts val="120"/>
              </a:spcBef>
              <a:buFont typeface="Arial"/>
              <a:buChar char="•"/>
              <a:tabLst>
                <a:tab pos="196850" algn="l"/>
              </a:tabLst>
            </a:pPr>
            <a:r>
              <a:rPr sz="550" dirty="0">
                <a:latin typeface="Carlito"/>
                <a:cs typeface="Carlito"/>
              </a:rPr>
              <a:t>If </a:t>
            </a:r>
            <a:r>
              <a:rPr sz="550" spc="-5" dirty="0">
                <a:latin typeface="Carlito"/>
                <a:cs typeface="Carlito"/>
              </a:rPr>
              <a:t>each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10" dirty="0">
                <a:latin typeface="Carlito"/>
                <a:cs typeface="Carlito"/>
              </a:rPr>
              <a:t>does </a:t>
            </a:r>
            <a:r>
              <a:rPr sz="550" spc="-5" dirty="0">
                <a:latin typeface="Carlito"/>
                <a:cs typeface="Carlito"/>
              </a:rPr>
              <a:t>not have same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5" dirty="0">
                <a:latin typeface="Carlito"/>
                <a:cs typeface="Carlito"/>
              </a:rPr>
              <a:t>cost </a:t>
            </a:r>
            <a:r>
              <a:rPr sz="550" spc="-10" dirty="0">
                <a:latin typeface="Carlito"/>
                <a:cs typeface="Carlito"/>
              </a:rPr>
              <a:t>shallowest </a:t>
            </a:r>
            <a:r>
              <a:rPr sz="550" spc="-5" dirty="0">
                <a:latin typeface="Carlito"/>
                <a:cs typeface="Carlito"/>
              </a:rPr>
              <a:t>solution may not be  optimal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396462"/>
            <a:ext cx="2263140" cy="8686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Two </a:t>
            </a:r>
            <a:r>
              <a:rPr sz="650" spc="-5" dirty="0">
                <a:latin typeface="Carlito"/>
                <a:cs typeface="Carlito"/>
              </a:rPr>
              <a:t>lessons: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Memory </a:t>
            </a:r>
            <a:r>
              <a:rPr sz="550" spc="-10" dirty="0">
                <a:latin typeface="Carlito"/>
                <a:cs typeface="Carlito"/>
              </a:rPr>
              <a:t>requirements </a:t>
            </a:r>
            <a:r>
              <a:rPr sz="550" dirty="0">
                <a:latin typeface="Carlito"/>
                <a:cs typeface="Carlito"/>
              </a:rPr>
              <a:t>are a </a:t>
            </a:r>
            <a:r>
              <a:rPr sz="550" spc="-5" dirty="0">
                <a:latin typeface="Carlito"/>
                <a:cs typeface="Carlito"/>
              </a:rPr>
              <a:t>bigger problem </a:t>
            </a:r>
            <a:r>
              <a:rPr sz="550" dirty="0">
                <a:latin typeface="Carlito"/>
                <a:cs typeface="Carlito"/>
              </a:rPr>
              <a:t>than </a:t>
            </a:r>
            <a:r>
              <a:rPr sz="550" spc="-5" dirty="0">
                <a:latin typeface="Carlito"/>
                <a:cs typeface="Carlito"/>
              </a:rPr>
              <a:t>its </a:t>
            </a:r>
            <a:r>
              <a:rPr sz="550" spc="-10" dirty="0">
                <a:latin typeface="Carlito"/>
                <a:cs typeface="Carlito"/>
              </a:rPr>
              <a:t>execution</a:t>
            </a:r>
            <a:r>
              <a:rPr sz="550" spc="-2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time.</a:t>
            </a:r>
            <a:endParaRPr sz="550">
              <a:latin typeface="Carlito"/>
              <a:cs typeface="Carlito"/>
            </a:endParaRPr>
          </a:p>
          <a:p>
            <a:pPr marL="171450" marR="5080" lvl="1" indent="-52069">
              <a:lnSpc>
                <a:spcPts val="600"/>
              </a:lnSpc>
              <a:spcBef>
                <a:spcPts val="10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Exponential complexity search </a:t>
            </a:r>
            <a:r>
              <a:rPr sz="550" spc="-10" dirty="0">
                <a:latin typeface="Carlito"/>
                <a:cs typeface="Carlito"/>
              </a:rPr>
              <a:t>problems </a:t>
            </a:r>
            <a:r>
              <a:rPr sz="550" spc="-5" dirty="0">
                <a:latin typeface="Carlito"/>
                <a:cs typeface="Carlito"/>
              </a:rPr>
              <a:t>cannot be </a:t>
            </a:r>
            <a:r>
              <a:rPr sz="550" spc="-10" dirty="0">
                <a:latin typeface="Carlito"/>
                <a:cs typeface="Carlito"/>
              </a:rPr>
              <a:t>solved </a:t>
            </a:r>
            <a:r>
              <a:rPr sz="550" spc="-5" dirty="0">
                <a:latin typeface="Carlito"/>
                <a:cs typeface="Carlito"/>
              </a:rPr>
              <a:t>by uninformed  search methods for any but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smallest</a:t>
            </a:r>
            <a:r>
              <a:rPr sz="550" spc="2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instances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Performance</a:t>
            </a:r>
            <a:r>
              <a:rPr sz="650" spc="2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Measures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10" dirty="0">
                <a:latin typeface="Carlito"/>
                <a:cs typeface="Carlito"/>
              </a:rPr>
              <a:t>Completeness:</a:t>
            </a:r>
            <a:r>
              <a:rPr sz="550" spc="-15" dirty="0">
                <a:latin typeface="Carlito"/>
                <a:cs typeface="Carlito"/>
              </a:rPr>
              <a:t> </a:t>
            </a:r>
            <a:r>
              <a:rPr sz="550" spc="-25" dirty="0">
                <a:latin typeface="Carlito"/>
                <a:cs typeface="Carlito"/>
              </a:rPr>
              <a:t>Yes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10" dirty="0">
                <a:latin typeface="Carlito"/>
                <a:cs typeface="Carlito"/>
              </a:rPr>
              <a:t>Time efficiency:</a:t>
            </a:r>
            <a:r>
              <a:rPr sz="550" spc="2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No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Space </a:t>
            </a:r>
            <a:r>
              <a:rPr sz="550" spc="-10" dirty="0">
                <a:latin typeface="Carlito"/>
                <a:cs typeface="Carlito"/>
              </a:rPr>
              <a:t>efficiency:</a:t>
            </a:r>
            <a:r>
              <a:rPr sz="550" spc="-4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No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Optimality:</a:t>
            </a:r>
            <a:r>
              <a:rPr sz="550" spc="1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No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19500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Four</a:t>
            </a:r>
            <a:r>
              <a:rPr spc="-135" dirty="0"/>
              <a:t> </a:t>
            </a:r>
            <a:r>
              <a:rPr spc="-45" dirty="0"/>
              <a:t>general</a:t>
            </a:r>
            <a:r>
              <a:rPr spc="-150" dirty="0"/>
              <a:t> </a:t>
            </a:r>
            <a:r>
              <a:rPr spc="-55" dirty="0"/>
              <a:t>steps</a:t>
            </a:r>
            <a:r>
              <a:rPr spc="-125" dirty="0"/>
              <a:t> </a:t>
            </a:r>
            <a:r>
              <a:rPr spc="-10" dirty="0"/>
              <a:t>in</a:t>
            </a:r>
            <a:r>
              <a:rPr spc="-90" dirty="0"/>
              <a:t> </a:t>
            </a:r>
            <a:r>
              <a:rPr spc="-30" dirty="0"/>
              <a:t>problem</a:t>
            </a:r>
            <a:r>
              <a:rPr spc="-145" dirty="0"/>
              <a:t> </a:t>
            </a:r>
            <a:r>
              <a:rPr spc="-40" dirty="0"/>
              <a:t>solving: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392684"/>
            <a:ext cx="239903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indent="-52069">
              <a:lnSpc>
                <a:spcPts val="645"/>
              </a:lnSpc>
              <a:spcBef>
                <a:spcPts val="100"/>
              </a:spcBef>
              <a:buFont typeface="Arial"/>
              <a:buChar char="•"/>
              <a:tabLst>
                <a:tab pos="64769" algn="l"/>
              </a:tabLst>
            </a:pPr>
            <a:r>
              <a:rPr sz="550" b="1" spc="-5" dirty="0">
                <a:latin typeface="Carlito"/>
                <a:cs typeface="Carlito"/>
              </a:rPr>
              <a:t>Goal formulation</a:t>
            </a:r>
            <a:endParaRPr sz="550">
              <a:latin typeface="Carlito"/>
              <a:cs typeface="Carlito"/>
            </a:endParaRPr>
          </a:p>
          <a:p>
            <a:pPr marL="171450" marR="104139" lvl="1" indent="-52069">
              <a:lnSpc>
                <a:spcPct val="71100"/>
              </a:lnSpc>
              <a:spcBef>
                <a:spcPts val="140"/>
              </a:spcBef>
              <a:buFont typeface="Arial"/>
              <a:buChar char="•"/>
              <a:tabLst>
                <a:tab pos="172085" algn="l"/>
              </a:tabLst>
            </a:pPr>
            <a:r>
              <a:rPr sz="450" spc="-5" dirty="0">
                <a:latin typeface="Carlito"/>
                <a:cs typeface="Carlito"/>
              </a:rPr>
              <a:t>Helps to </a:t>
            </a:r>
            <a:r>
              <a:rPr sz="450" dirty="0">
                <a:latin typeface="Carlito"/>
                <a:cs typeface="Carlito"/>
              </a:rPr>
              <a:t>organize </a:t>
            </a:r>
            <a:r>
              <a:rPr sz="450" spc="-5" dirty="0">
                <a:latin typeface="Carlito"/>
                <a:cs typeface="Carlito"/>
              </a:rPr>
              <a:t>behavior </a:t>
            </a:r>
            <a:r>
              <a:rPr sz="450" dirty="0">
                <a:latin typeface="Carlito"/>
                <a:cs typeface="Carlito"/>
              </a:rPr>
              <a:t>by </a:t>
            </a:r>
            <a:r>
              <a:rPr sz="450" spc="-5" dirty="0">
                <a:latin typeface="Carlito"/>
                <a:cs typeface="Carlito"/>
              </a:rPr>
              <a:t>isolating and representing the </a:t>
            </a:r>
            <a:r>
              <a:rPr sz="450" dirty="0">
                <a:latin typeface="Carlito"/>
                <a:cs typeface="Carlito"/>
              </a:rPr>
              <a:t>task </a:t>
            </a:r>
            <a:r>
              <a:rPr sz="450" spc="-5" dirty="0">
                <a:latin typeface="Carlito"/>
                <a:cs typeface="Carlito"/>
              </a:rPr>
              <a:t>knowledge </a:t>
            </a:r>
            <a:r>
              <a:rPr sz="450" dirty="0">
                <a:latin typeface="Carlito"/>
                <a:cs typeface="Carlito"/>
              </a:rPr>
              <a:t>necessary </a:t>
            </a:r>
            <a:r>
              <a:rPr sz="450" spc="-5" dirty="0">
                <a:latin typeface="Carlito"/>
                <a:cs typeface="Carlito"/>
              </a:rPr>
              <a:t>to  </a:t>
            </a:r>
            <a:r>
              <a:rPr sz="450" dirty="0">
                <a:latin typeface="Carlito"/>
                <a:cs typeface="Carlito"/>
              </a:rPr>
              <a:t>solve</a:t>
            </a:r>
            <a:r>
              <a:rPr sz="450" spc="-25" dirty="0">
                <a:latin typeface="Carlito"/>
                <a:cs typeface="Carlito"/>
              </a:rPr>
              <a:t> </a:t>
            </a:r>
            <a:r>
              <a:rPr sz="450" spc="-5" dirty="0">
                <a:latin typeface="Carlito"/>
                <a:cs typeface="Carlito"/>
              </a:rPr>
              <a:t>problem,</a:t>
            </a:r>
            <a:endParaRPr sz="450">
              <a:latin typeface="Carlito"/>
              <a:cs typeface="Carlito"/>
            </a:endParaRPr>
          </a:p>
          <a:p>
            <a:pPr marL="171450" lvl="1" indent="-52705">
              <a:lnSpc>
                <a:spcPts val="505"/>
              </a:lnSpc>
              <a:buFont typeface="Arial"/>
              <a:buChar char="•"/>
              <a:tabLst>
                <a:tab pos="172085" algn="l"/>
              </a:tabLst>
            </a:pPr>
            <a:r>
              <a:rPr sz="450" dirty="0">
                <a:latin typeface="Carlito"/>
                <a:cs typeface="Carlito"/>
              </a:rPr>
              <a:t>What are </a:t>
            </a:r>
            <a:r>
              <a:rPr sz="450" spc="-5" dirty="0">
                <a:latin typeface="Carlito"/>
                <a:cs typeface="Carlito"/>
              </a:rPr>
              <a:t>the </a:t>
            </a:r>
            <a:r>
              <a:rPr sz="450" dirty="0">
                <a:latin typeface="Carlito"/>
                <a:cs typeface="Carlito"/>
              </a:rPr>
              <a:t>successful world</a:t>
            </a:r>
            <a:r>
              <a:rPr sz="450" spc="-5" dirty="0">
                <a:latin typeface="Carlito"/>
                <a:cs typeface="Carlito"/>
              </a:rPr>
              <a:t> states</a:t>
            </a:r>
            <a:endParaRPr sz="450">
              <a:latin typeface="Carlito"/>
              <a:cs typeface="Carlito"/>
            </a:endParaRPr>
          </a:p>
          <a:p>
            <a:pPr marL="64135" indent="-52069">
              <a:lnSpc>
                <a:spcPts val="645"/>
              </a:lnSpc>
              <a:spcBef>
                <a:spcPts val="35"/>
              </a:spcBef>
              <a:buFont typeface="Arial"/>
              <a:buChar char="•"/>
              <a:tabLst>
                <a:tab pos="64769" algn="l"/>
              </a:tabLst>
            </a:pPr>
            <a:r>
              <a:rPr sz="550" b="1" spc="-5" dirty="0">
                <a:latin typeface="Carlito"/>
                <a:cs typeface="Carlito"/>
              </a:rPr>
              <a:t>Problem formulation</a:t>
            </a:r>
            <a:endParaRPr sz="550">
              <a:latin typeface="Carlito"/>
              <a:cs typeface="Carlito"/>
            </a:endParaRPr>
          </a:p>
          <a:p>
            <a:pPr marL="171450" marR="54610" lvl="1" indent="-52069">
              <a:lnSpc>
                <a:spcPct val="71100"/>
              </a:lnSpc>
              <a:spcBef>
                <a:spcPts val="140"/>
              </a:spcBef>
              <a:buFont typeface="Arial"/>
              <a:buChar char="•"/>
              <a:tabLst>
                <a:tab pos="172085" algn="l"/>
              </a:tabLst>
            </a:pPr>
            <a:r>
              <a:rPr sz="450" dirty="0">
                <a:latin typeface="Carlito"/>
                <a:cs typeface="Carlito"/>
              </a:rPr>
              <a:t>What </a:t>
            </a:r>
            <a:r>
              <a:rPr sz="450" spc="-5" dirty="0">
                <a:latin typeface="Carlito"/>
                <a:cs typeface="Carlito"/>
              </a:rPr>
              <a:t>actions and states to </a:t>
            </a:r>
            <a:r>
              <a:rPr sz="450" dirty="0">
                <a:latin typeface="Carlito"/>
                <a:cs typeface="Carlito"/>
              </a:rPr>
              <a:t>consider </a:t>
            </a:r>
            <a:r>
              <a:rPr sz="450" spc="-5" dirty="0">
                <a:latin typeface="Carlito"/>
                <a:cs typeface="Carlito"/>
              </a:rPr>
              <a:t>given the goal, Define the problem precisely with </a:t>
            </a:r>
            <a:r>
              <a:rPr sz="450" spc="-10" dirty="0">
                <a:latin typeface="Carlito"/>
                <a:cs typeface="Carlito"/>
              </a:rPr>
              <a:t>initial  </a:t>
            </a:r>
            <a:r>
              <a:rPr sz="450" spc="-5" dirty="0">
                <a:latin typeface="Carlito"/>
                <a:cs typeface="Carlito"/>
              </a:rPr>
              <a:t>states, final state and acceptable</a:t>
            </a:r>
            <a:r>
              <a:rPr sz="450" spc="5" dirty="0">
                <a:latin typeface="Carlito"/>
                <a:cs typeface="Carlito"/>
              </a:rPr>
              <a:t> </a:t>
            </a:r>
            <a:r>
              <a:rPr sz="450" spc="-5" dirty="0">
                <a:latin typeface="Carlito"/>
                <a:cs typeface="Carlito"/>
              </a:rPr>
              <a:t>solutions.</a:t>
            </a:r>
            <a:endParaRPr sz="450">
              <a:latin typeface="Carlito"/>
              <a:cs typeface="Carlito"/>
            </a:endParaRPr>
          </a:p>
          <a:p>
            <a:pPr marL="64135" indent="-52069">
              <a:lnSpc>
                <a:spcPts val="645"/>
              </a:lnSpc>
              <a:spcBef>
                <a:spcPts val="30"/>
              </a:spcBef>
              <a:buFont typeface="Arial"/>
              <a:buChar char="•"/>
              <a:tabLst>
                <a:tab pos="64769" algn="l"/>
              </a:tabLst>
            </a:pPr>
            <a:r>
              <a:rPr sz="550" b="1" dirty="0">
                <a:latin typeface="Carlito"/>
                <a:cs typeface="Carlito"/>
              </a:rPr>
              <a:t>Search</a:t>
            </a:r>
            <a:endParaRPr sz="550">
              <a:latin typeface="Carlito"/>
              <a:cs typeface="Carlito"/>
            </a:endParaRPr>
          </a:p>
          <a:p>
            <a:pPr marL="171450" marR="26670" lvl="1" indent="-52069">
              <a:lnSpc>
                <a:spcPct val="71100"/>
              </a:lnSpc>
              <a:spcBef>
                <a:spcPts val="140"/>
              </a:spcBef>
              <a:buFont typeface="Arial"/>
              <a:buChar char="•"/>
              <a:tabLst>
                <a:tab pos="172085" algn="l"/>
              </a:tabLst>
            </a:pPr>
            <a:r>
              <a:rPr sz="450" spc="-5" dirty="0">
                <a:latin typeface="Carlito"/>
                <a:cs typeface="Carlito"/>
              </a:rPr>
              <a:t>Determine the </a:t>
            </a:r>
            <a:r>
              <a:rPr sz="450" dirty="0">
                <a:latin typeface="Carlito"/>
                <a:cs typeface="Carlito"/>
              </a:rPr>
              <a:t>possible </a:t>
            </a:r>
            <a:r>
              <a:rPr sz="450" spc="-5" dirty="0">
                <a:latin typeface="Carlito"/>
                <a:cs typeface="Carlito"/>
              </a:rPr>
              <a:t>sequence </a:t>
            </a:r>
            <a:r>
              <a:rPr sz="450" dirty="0">
                <a:latin typeface="Carlito"/>
                <a:cs typeface="Carlito"/>
              </a:rPr>
              <a:t>of </a:t>
            </a:r>
            <a:r>
              <a:rPr sz="450" spc="-5" dirty="0">
                <a:latin typeface="Carlito"/>
                <a:cs typeface="Carlito"/>
              </a:rPr>
              <a:t>actions that lead to the states </a:t>
            </a:r>
            <a:r>
              <a:rPr sz="450" dirty="0">
                <a:latin typeface="Carlito"/>
                <a:cs typeface="Carlito"/>
              </a:rPr>
              <a:t>of known </a:t>
            </a:r>
            <a:r>
              <a:rPr sz="450" spc="-5" dirty="0">
                <a:latin typeface="Carlito"/>
                <a:cs typeface="Carlito"/>
              </a:rPr>
              <a:t>values and then  </a:t>
            </a:r>
            <a:r>
              <a:rPr sz="450" dirty="0">
                <a:latin typeface="Carlito"/>
                <a:cs typeface="Carlito"/>
              </a:rPr>
              <a:t>choosing </a:t>
            </a:r>
            <a:r>
              <a:rPr sz="450" spc="-5" dirty="0">
                <a:latin typeface="Carlito"/>
                <a:cs typeface="Carlito"/>
              </a:rPr>
              <a:t>the </a:t>
            </a:r>
            <a:r>
              <a:rPr sz="450" dirty="0">
                <a:latin typeface="Carlito"/>
                <a:cs typeface="Carlito"/>
              </a:rPr>
              <a:t>best</a:t>
            </a:r>
            <a:r>
              <a:rPr sz="450" spc="25" dirty="0">
                <a:latin typeface="Carlito"/>
                <a:cs typeface="Carlito"/>
              </a:rPr>
              <a:t> </a:t>
            </a:r>
            <a:r>
              <a:rPr sz="450" spc="-5" dirty="0">
                <a:latin typeface="Carlito"/>
                <a:cs typeface="Carlito"/>
              </a:rPr>
              <a:t>sequence.</a:t>
            </a:r>
            <a:endParaRPr sz="450">
              <a:latin typeface="Carlito"/>
              <a:cs typeface="Carlito"/>
            </a:endParaRPr>
          </a:p>
          <a:p>
            <a:pPr marL="64135" indent="-52069">
              <a:lnSpc>
                <a:spcPts val="645"/>
              </a:lnSpc>
              <a:spcBef>
                <a:spcPts val="30"/>
              </a:spcBef>
              <a:buFont typeface="Arial"/>
              <a:buChar char="•"/>
              <a:tabLst>
                <a:tab pos="64769" algn="l"/>
              </a:tabLst>
            </a:pPr>
            <a:r>
              <a:rPr sz="550" b="1" spc="-5" dirty="0">
                <a:latin typeface="Carlito"/>
                <a:cs typeface="Carlito"/>
              </a:rPr>
              <a:t>Execute</a:t>
            </a:r>
            <a:endParaRPr sz="550">
              <a:latin typeface="Carlito"/>
              <a:cs typeface="Carlito"/>
            </a:endParaRPr>
          </a:p>
          <a:p>
            <a:pPr marL="171450" marR="5080" lvl="1" indent="-52069">
              <a:lnSpc>
                <a:spcPct val="71100"/>
              </a:lnSpc>
              <a:spcBef>
                <a:spcPts val="140"/>
              </a:spcBef>
              <a:buFont typeface="Arial"/>
              <a:buChar char="•"/>
              <a:tabLst>
                <a:tab pos="172085" algn="l"/>
              </a:tabLst>
            </a:pPr>
            <a:r>
              <a:rPr sz="450" dirty="0">
                <a:latin typeface="Carlito"/>
                <a:cs typeface="Carlito"/>
              </a:rPr>
              <a:t>Once </a:t>
            </a:r>
            <a:r>
              <a:rPr sz="450" spc="-5" dirty="0">
                <a:latin typeface="Carlito"/>
                <a:cs typeface="Carlito"/>
              </a:rPr>
              <a:t>the </a:t>
            </a:r>
            <a:r>
              <a:rPr sz="450" dirty="0">
                <a:latin typeface="Carlito"/>
                <a:cs typeface="Carlito"/>
              </a:rPr>
              <a:t>search </a:t>
            </a:r>
            <a:r>
              <a:rPr sz="450" spc="-5" dirty="0">
                <a:latin typeface="Carlito"/>
                <a:cs typeface="Carlito"/>
              </a:rPr>
              <a:t>algorithm returns </a:t>
            </a:r>
            <a:r>
              <a:rPr sz="450" dirty="0">
                <a:latin typeface="Carlito"/>
                <a:cs typeface="Carlito"/>
              </a:rPr>
              <a:t>a </a:t>
            </a:r>
            <a:r>
              <a:rPr sz="450" spc="-5" dirty="0">
                <a:latin typeface="Carlito"/>
                <a:cs typeface="Carlito"/>
              </a:rPr>
              <a:t>solution to the problem, the solution is then </a:t>
            </a:r>
            <a:r>
              <a:rPr sz="450" spc="-10" dirty="0">
                <a:latin typeface="Carlito"/>
                <a:cs typeface="Carlito"/>
              </a:rPr>
              <a:t>executed </a:t>
            </a:r>
            <a:r>
              <a:rPr sz="450" spc="-5" dirty="0">
                <a:latin typeface="Carlito"/>
                <a:cs typeface="Carlito"/>
              </a:rPr>
              <a:t>by  the</a:t>
            </a:r>
            <a:r>
              <a:rPr sz="450" dirty="0">
                <a:latin typeface="Carlito"/>
                <a:cs typeface="Carlito"/>
              </a:rPr>
              <a:t> </a:t>
            </a:r>
            <a:r>
              <a:rPr sz="450" spc="-5" dirty="0">
                <a:latin typeface="Carlito"/>
                <a:cs typeface="Carlito"/>
              </a:rPr>
              <a:t>agent</a:t>
            </a:r>
            <a:endParaRPr sz="450">
              <a:latin typeface="Carlito"/>
              <a:cs typeface="Carlito"/>
            </a:endParaRPr>
          </a:p>
          <a:p>
            <a:pPr marL="171450" lvl="1" indent="-52705">
              <a:lnSpc>
                <a:spcPts val="505"/>
              </a:lnSpc>
              <a:buFont typeface="Arial"/>
              <a:buChar char="•"/>
              <a:tabLst>
                <a:tab pos="172085" algn="l"/>
              </a:tabLst>
            </a:pPr>
            <a:r>
              <a:rPr sz="450" dirty="0">
                <a:latin typeface="Carlito"/>
                <a:cs typeface="Carlito"/>
              </a:rPr>
              <a:t>Give </a:t>
            </a:r>
            <a:r>
              <a:rPr sz="450" spc="-5" dirty="0">
                <a:latin typeface="Carlito"/>
                <a:cs typeface="Carlito"/>
              </a:rPr>
              <a:t>the solution </a:t>
            </a:r>
            <a:r>
              <a:rPr sz="450" dirty="0">
                <a:latin typeface="Carlito"/>
                <a:cs typeface="Carlito"/>
              </a:rPr>
              <a:t>perform </a:t>
            </a:r>
            <a:r>
              <a:rPr sz="450" spc="-5" dirty="0">
                <a:latin typeface="Carlito"/>
                <a:cs typeface="Carlito"/>
              </a:rPr>
              <a:t>the</a:t>
            </a:r>
            <a:r>
              <a:rPr sz="450" spc="-45" dirty="0">
                <a:latin typeface="Carlito"/>
                <a:cs typeface="Carlito"/>
              </a:rPr>
              <a:t> </a:t>
            </a:r>
            <a:r>
              <a:rPr sz="450" spc="-5" dirty="0">
                <a:latin typeface="Carlito"/>
                <a:cs typeface="Carlito"/>
              </a:rPr>
              <a:t>actions.</a:t>
            </a:r>
            <a:endParaRPr sz="4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273" y="1472311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957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Depth</a:t>
            </a:r>
            <a:r>
              <a:rPr spc="-175" dirty="0"/>
              <a:t> </a:t>
            </a:r>
            <a:r>
              <a:rPr spc="-40" dirty="0"/>
              <a:t>First</a:t>
            </a:r>
            <a:r>
              <a:rPr spc="-145" dirty="0"/>
              <a:t>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99669"/>
            <a:ext cx="2392680" cy="10160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4135" marR="55880" indent="-52069">
              <a:lnSpc>
                <a:spcPts val="58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Looks </a:t>
            </a:r>
            <a:r>
              <a:rPr sz="600" spc="-10" dirty="0">
                <a:latin typeface="Carlito"/>
                <a:cs typeface="Carlito"/>
              </a:rPr>
              <a:t>for </a:t>
            </a:r>
            <a:r>
              <a:rPr sz="600" spc="-5" dirty="0">
                <a:latin typeface="Carlito"/>
                <a:cs typeface="Carlito"/>
              </a:rPr>
              <a:t>the </a:t>
            </a:r>
            <a:r>
              <a:rPr sz="600" dirty="0">
                <a:latin typeface="Carlito"/>
                <a:cs typeface="Carlito"/>
              </a:rPr>
              <a:t>goal </a:t>
            </a:r>
            <a:r>
              <a:rPr sz="600" spc="-5" dirty="0">
                <a:latin typeface="Carlito"/>
                <a:cs typeface="Carlito"/>
              </a:rPr>
              <a:t>node among </a:t>
            </a:r>
            <a:r>
              <a:rPr sz="600" dirty="0">
                <a:latin typeface="Carlito"/>
                <a:cs typeface="Carlito"/>
              </a:rPr>
              <a:t>all </a:t>
            </a:r>
            <a:r>
              <a:rPr sz="600" spc="-5" dirty="0">
                <a:latin typeface="Carlito"/>
                <a:cs typeface="Carlito"/>
              </a:rPr>
              <a:t>the children of the current node </a:t>
            </a:r>
            <a:r>
              <a:rPr sz="600" spc="-10" dirty="0">
                <a:latin typeface="Carlito"/>
                <a:cs typeface="Carlito"/>
              </a:rPr>
              <a:t>before  </a:t>
            </a:r>
            <a:r>
              <a:rPr sz="600" spc="-5" dirty="0">
                <a:latin typeface="Carlito"/>
                <a:cs typeface="Carlito"/>
              </a:rPr>
              <a:t>using the </a:t>
            </a:r>
            <a:r>
              <a:rPr sz="600" dirty="0">
                <a:latin typeface="Carlito"/>
                <a:cs typeface="Carlito"/>
              </a:rPr>
              <a:t>sibling </a:t>
            </a:r>
            <a:r>
              <a:rPr sz="600" spc="-5" dirty="0">
                <a:latin typeface="Carlito"/>
                <a:cs typeface="Carlito"/>
              </a:rPr>
              <a:t>of this node i.e. </a:t>
            </a:r>
            <a:r>
              <a:rPr sz="600" b="1" spc="-10" dirty="0">
                <a:latin typeface="Carlito"/>
                <a:cs typeface="Carlito"/>
              </a:rPr>
              <a:t>expand </a:t>
            </a:r>
            <a:r>
              <a:rPr sz="600" b="1" i="1" spc="-10" dirty="0">
                <a:latin typeface="Carlito"/>
                <a:cs typeface="Carlito"/>
              </a:rPr>
              <a:t>deepest </a:t>
            </a:r>
            <a:r>
              <a:rPr sz="600" b="1" spc="-10" dirty="0">
                <a:latin typeface="Carlito"/>
                <a:cs typeface="Carlito"/>
              </a:rPr>
              <a:t>unexpanded</a:t>
            </a:r>
            <a:r>
              <a:rPr sz="600" b="1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node.</a:t>
            </a:r>
            <a:endParaRPr sz="6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implemented </a:t>
            </a:r>
            <a:r>
              <a:rPr sz="600" dirty="0">
                <a:latin typeface="Carlito"/>
                <a:cs typeface="Carlito"/>
              </a:rPr>
              <a:t>as a </a:t>
            </a:r>
            <a:r>
              <a:rPr sz="600" spc="-5" dirty="0">
                <a:latin typeface="Carlito"/>
                <a:cs typeface="Carlito"/>
              </a:rPr>
              <a:t>LIFO </a:t>
            </a:r>
            <a:r>
              <a:rPr sz="600" spc="-10" dirty="0">
                <a:latin typeface="Carlito"/>
                <a:cs typeface="Carlito"/>
              </a:rPr>
              <a:t>queue</a:t>
            </a:r>
            <a:r>
              <a:rPr sz="600" spc="-1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(=stack)</a:t>
            </a:r>
            <a:endParaRPr sz="600">
              <a:latin typeface="Carlito"/>
              <a:cs typeface="Carlito"/>
            </a:endParaRPr>
          </a:p>
          <a:p>
            <a:pPr marL="64135" marR="381635" indent="-52069">
              <a:lnSpc>
                <a:spcPct val="800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The </a:t>
            </a:r>
            <a:r>
              <a:rPr sz="600" spc="-10" dirty="0">
                <a:latin typeface="Carlito"/>
                <a:cs typeface="Carlito"/>
              </a:rPr>
              <a:t>DFS </a:t>
            </a:r>
            <a:r>
              <a:rPr sz="600" dirty="0">
                <a:latin typeface="Carlito"/>
                <a:cs typeface="Carlito"/>
              </a:rPr>
              <a:t>algorithm is a </a:t>
            </a:r>
            <a:r>
              <a:rPr sz="600" spc="-5" dirty="0">
                <a:latin typeface="Carlito"/>
                <a:cs typeface="Carlito"/>
              </a:rPr>
              <a:t>recursive </a:t>
            </a:r>
            <a:r>
              <a:rPr sz="600" dirty="0">
                <a:latin typeface="Carlito"/>
                <a:cs typeface="Carlito"/>
              </a:rPr>
              <a:t>algorithm </a:t>
            </a:r>
            <a:r>
              <a:rPr sz="600" spc="-5" dirty="0">
                <a:latin typeface="Carlito"/>
                <a:cs typeface="Carlito"/>
              </a:rPr>
              <a:t>that uses the idea of  backtracking.</a:t>
            </a:r>
            <a:endParaRPr sz="600">
              <a:latin typeface="Carlito"/>
              <a:cs typeface="Carlito"/>
            </a:endParaRPr>
          </a:p>
          <a:p>
            <a:pPr marL="64135" marR="38735" indent="-52069">
              <a:lnSpc>
                <a:spcPct val="80000"/>
              </a:lnSpc>
              <a:spcBef>
                <a:spcPts val="219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It involves exhaustive searches of </a:t>
            </a:r>
            <a:r>
              <a:rPr sz="600" dirty="0">
                <a:latin typeface="Carlito"/>
                <a:cs typeface="Carlito"/>
              </a:rPr>
              <a:t>all </a:t>
            </a:r>
            <a:r>
              <a:rPr sz="600" spc="-5" dirty="0">
                <a:latin typeface="Carlito"/>
                <a:cs typeface="Carlito"/>
              </a:rPr>
              <a:t>the </a:t>
            </a:r>
            <a:r>
              <a:rPr sz="600" spc="-10" dirty="0">
                <a:latin typeface="Carlito"/>
                <a:cs typeface="Carlito"/>
              </a:rPr>
              <a:t>nodes </a:t>
            </a:r>
            <a:r>
              <a:rPr sz="600" spc="-5" dirty="0">
                <a:latin typeface="Carlito"/>
                <a:cs typeface="Carlito"/>
              </a:rPr>
              <a:t>by </a:t>
            </a:r>
            <a:r>
              <a:rPr sz="600" dirty="0">
                <a:latin typeface="Carlito"/>
                <a:cs typeface="Carlito"/>
              </a:rPr>
              <a:t>going </a:t>
            </a:r>
            <a:r>
              <a:rPr sz="600" spc="-5" dirty="0">
                <a:latin typeface="Carlito"/>
                <a:cs typeface="Carlito"/>
              </a:rPr>
              <a:t>ahead, </a:t>
            </a:r>
            <a:r>
              <a:rPr sz="600" dirty="0">
                <a:latin typeface="Carlito"/>
                <a:cs typeface="Carlito"/>
              </a:rPr>
              <a:t>if </a:t>
            </a:r>
            <a:r>
              <a:rPr sz="600" spc="-5" dirty="0">
                <a:latin typeface="Carlito"/>
                <a:cs typeface="Carlito"/>
              </a:rPr>
              <a:t>possible,  else by backtracking.</a:t>
            </a:r>
            <a:endParaRPr sz="600">
              <a:latin typeface="Carlito"/>
              <a:cs typeface="Carlito"/>
            </a:endParaRPr>
          </a:p>
          <a:p>
            <a:pPr marL="170815" marR="5080" lvl="1" indent="-52069">
              <a:lnSpc>
                <a:spcPct val="82000"/>
              </a:lnSpc>
              <a:spcBef>
                <a:spcPts val="110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10" dirty="0">
                <a:latin typeface="Carlito"/>
                <a:cs typeface="Carlito"/>
              </a:rPr>
              <a:t>Here,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word </a:t>
            </a:r>
            <a:r>
              <a:rPr sz="500" dirty="0">
                <a:latin typeface="Carlito"/>
                <a:cs typeface="Carlito"/>
              </a:rPr>
              <a:t>backtracking </a:t>
            </a:r>
            <a:r>
              <a:rPr sz="500" spc="-5" dirty="0">
                <a:latin typeface="Carlito"/>
                <a:cs typeface="Carlito"/>
              </a:rPr>
              <a:t>means </a:t>
            </a:r>
            <a:r>
              <a:rPr sz="500" dirty="0">
                <a:latin typeface="Carlito"/>
                <a:cs typeface="Carlito"/>
              </a:rPr>
              <a:t>that </a:t>
            </a:r>
            <a:r>
              <a:rPr sz="500" spc="-5" dirty="0">
                <a:latin typeface="Carlito"/>
                <a:cs typeface="Carlito"/>
              </a:rPr>
              <a:t>when </a:t>
            </a:r>
            <a:r>
              <a:rPr sz="500" dirty="0">
                <a:latin typeface="Carlito"/>
                <a:cs typeface="Carlito"/>
              </a:rPr>
              <a:t>you </a:t>
            </a:r>
            <a:r>
              <a:rPr sz="500" spc="-5" dirty="0">
                <a:latin typeface="Carlito"/>
                <a:cs typeface="Carlito"/>
              </a:rPr>
              <a:t>are moving forward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there are  no more nodes along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current path, </a:t>
            </a:r>
            <a:r>
              <a:rPr sz="500" dirty="0">
                <a:latin typeface="Carlito"/>
                <a:cs typeface="Carlito"/>
              </a:rPr>
              <a:t>you </a:t>
            </a:r>
            <a:r>
              <a:rPr sz="500" spc="-5" dirty="0">
                <a:latin typeface="Carlito"/>
                <a:cs typeface="Carlito"/>
              </a:rPr>
              <a:t>move backwards on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same path </a:t>
            </a:r>
            <a:r>
              <a:rPr sz="500" dirty="0">
                <a:latin typeface="Carlito"/>
                <a:cs typeface="Carlito"/>
              </a:rPr>
              <a:t>to  </a:t>
            </a:r>
            <a:r>
              <a:rPr sz="500" spc="-5" dirty="0">
                <a:latin typeface="Carlito"/>
                <a:cs typeface="Carlito"/>
              </a:rPr>
              <a:t>find nodes </a:t>
            </a:r>
            <a:r>
              <a:rPr sz="500" dirty="0">
                <a:latin typeface="Carlito"/>
                <a:cs typeface="Carlito"/>
              </a:rPr>
              <a:t>to</a:t>
            </a:r>
            <a:r>
              <a:rPr sz="500" spc="35" dirty="0">
                <a:latin typeface="Carlito"/>
                <a:cs typeface="Carlito"/>
              </a:rPr>
              <a:t> </a:t>
            </a:r>
            <a:r>
              <a:rPr sz="500" spc="-10" dirty="0">
                <a:latin typeface="Carlito"/>
                <a:cs typeface="Carlito"/>
              </a:rPr>
              <a:t>traverse.</a:t>
            </a:r>
            <a:endParaRPr sz="500">
              <a:latin typeface="Carlito"/>
              <a:cs typeface="Carlito"/>
            </a:endParaRPr>
          </a:p>
          <a:p>
            <a:pPr marL="64135" marR="61594" indent="-52069">
              <a:lnSpc>
                <a:spcPct val="800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All the </a:t>
            </a:r>
            <a:r>
              <a:rPr sz="600" spc="-10" dirty="0">
                <a:latin typeface="Carlito"/>
                <a:cs typeface="Carlito"/>
              </a:rPr>
              <a:t>nodes </a:t>
            </a:r>
            <a:r>
              <a:rPr sz="600" dirty="0">
                <a:latin typeface="Carlito"/>
                <a:cs typeface="Carlito"/>
              </a:rPr>
              <a:t>will </a:t>
            </a:r>
            <a:r>
              <a:rPr sz="600" spc="-5" dirty="0">
                <a:latin typeface="Carlito"/>
                <a:cs typeface="Carlito"/>
              </a:rPr>
              <a:t>be visited on the current path </a:t>
            </a:r>
            <a:r>
              <a:rPr sz="600" dirty="0">
                <a:latin typeface="Carlito"/>
                <a:cs typeface="Carlito"/>
              </a:rPr>
              <a:t>till all </a:t>
            </a:r>
            <a:r>
              <a:rPr sz="600" spc="-5" dirty="0">
                <a:latin typeface="Carlito"/>
                <a:cs typeface="Carlito"/>
              </a:rPr>
              <a:t>the unvisited </a:t>
            </a:r>
            <a:r>
              <a:rPr sz="600" spc="-10" dirty="0">
                <a:latin typeface="Carlito"/>
                <a:cs typeface="Carlito"/>
              </a:rPr>
              <a:t>nodes  </a:t>
            </a:r>
            <a:r>
              <a:rPr sz="600" spc="-5" dirty="0">
                <a:latin typeface="Carlito"/>
                <a:cs typeface="Carlito"/>
              </a:rPr>
              <a:t>have </a:t>
            </a:r>
            <a:r>
              <a:rPr sz="600" spc="-10" dirty="0">
                <a:latin typeface="Carlito"/>
                <a:cs typeface="Carlito"/>
              </a:rPr>
              <a:t>been traversed </a:t>
            </a:r>
            <a:r>
              <a:rPr sz="600" spc="-5" dirty="0">
                <a:latin typeface="Carlito"/>
                <a:cs typeface="Carlito"/>
              </a:rPr>
              <a:t>after </a:t>
            </a:r>
            <a:r>
              <a:rPr sz="600" dirty="0">
                <a:latin typeface="Carlito"/>
                <a:cs typeface="Carlito"/>
              </a:rPr>
              <a:t>which </a:t>
            </a:r>
            <a:r>
              <a:rPr sz="600" spc="-5" dirty="0">
                <a:latin typeface="Carlito"/>
                <a:cs typeface="Carlito"/>
              </a:rPr>
              <a:t>the next path </a:t>
            </a:r>
            <a:r>
              <a:rPr sz="600" dirty="0">
                <a:latin typeface="Carlito"/>
                <a:cs typeface="Carlito"/>
              </a:rPr>
              <a:t>will </a:t>
            </a:r>
            <a:r>
              <a:rPr sz="600" spc="-5" dirty="0">
                <a:latin typeface="Carlito"/>
                <a:cs typeface="Carlito"/>
              </a:rPr>
              <a:t>be</a:t>
            </a:r>
            <a:r>
              <a:rPr sz="600" spc="-2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selected.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0810"/>
            <a:ext cx="12522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30" dirty="0">
                <a:latin typeface="Arial"/>
                <a:cs typeface="Arial"/>
              </a:rPr>
              <a:t>Depth-first </a:t>
            </a:r>
            <a:r>
              <a:rPr sz="1000" spc="-80" dirty="0">
                <a:latin typeface="Arial"/>
                <a:cs typeface="Arial"/>
              </a:rPr>
              <a:t>Search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14" dirty="0">
                <a:latin typeface="Arial"/>
                <a:cs typeface="Arial"/>
              </a:rPr>
              <a:t>(DFS)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11" y="403987"/>
            <a:ext cx="105029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Carlito"/>
                <a:cs typeface="Carlito"/>
              </a:rPr>
              <a:t>DFS: Expand </a:t>
            </a:r>
            <a:r>
              <a:rPr sz="650" i="1" dirty="0">
                <a:solidFill>
                  <a:srgbClr val="FF0000"/>
                </a:solidFill>
                <a:latin typeface="Carlito"/>
                <a:cs typeface="Carlito"/>
              </a:rPr>
              <a:t>deepest </a:t>
            </a:r>
            <a:r>
              <a:rPr sz="650" spc="-10" dirty="0">
                <a:latin typeface="Carlito"/>
                <a:cs typeface="Carlito"/>
              </a:rPr>
              <a:t>node</a:t>
            </a:r>
            <a:r>
              <a:rPr sz="650" spc="-9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first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31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8" name="object 8"/>
            <p:cNvSpPr/>
            <p:nvPr/>
          </p:nvSpPr>
          <p:spPr>
            <a:xfrm>
              <a:off x="684348" y="559330"/>
              <a:ext cx="1389686" cy="874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" y="254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7772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DFS</a:t>
            </a:r>
            <a:r>
              <a:rPr spc="-114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054" y="394843"/>
            <a:ext cx="2381250" cy="934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indent="-52069">
              <a:lnSpc>
                <a:spcPts val="775"/>
              </a:lnSpc>
              <a:spcBef>
                <a:spcPts val="95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0" dirty="0">
                <a:latin typeface="Carlito"/>
                <a:cs typeface="Carlito"/>
              </a:rPr>
              <a:t>Completeness: </a:t>
            </a:r>
            <a:r>
              <a:rPr sz="650" i="1" dirty="0">
                <a:latin typeface="Carlito"/>
                <a:cs typeface="Carlito"/>
              </a:rPr>
              <a:t>Does </a:t>
            </a:r>
            <a:r>
              <a:rPr sz="650" i="1" spc="-5" dirty="0">
                <a:latin typeface="Carlito"/>
                <a:cs typeface="Carlito"/>
              </a:rPr>
              <a:t>it always find a solution if one</a:t>
            </a:r>
            <a:r>
              <a:rPr sz="650" i="1" spc="-45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exists?</a:t>
            </a:r>
            <a:endParaRPr sz="650">
              <a:latin typeface="Carlito"/>
              <a:cs typeface="Carlito"/>
            </a:endParaRPr>
          </a:p>
          <a:p>
            <a:pPr marL="196215" marR="30480" lvl="1" indent="-52069">
              <a:lnSpc>
                <a:spcPct val="80000"/>
              </a:lnSpc>
              <a:spcBef>
                <a:spcPts val="130"/>
              </a:spcBef>
              <a:buFont typeface="Arial"/>
              <a:buChar char="•"/>
              <a:tabLst>
                <a:tab pos="196850" algn="l"/>
              </a:tabLst>
            </a:pPr>
            <a:r>
              <a:rPr sz="550" spc="-10" dirty="0">
                <a:latin typeface="Carlito"/>
                <a:cs typeface="Carlito"/>
              </a:rPr>
              <a:t>NO, </a:t>
            </a:r>
            <a:r>
              <a:rPr sz="550" spc="-5" dirty="0">
                <a:latin typeface="Carlito"/>
                <a:cs typeface="Carlito"/>
              </a:rPr>
              <a:t>if search space is infinite and search space contains loops then </a:t>
            </a:r>
            <a:r>
              <a:rPr sz="550" dirty="0">
                <a:latin typeface="Carlito"/>
                <a:cs typeface="Carlito"/>
              </a:rPr>
              <a:t>DFS </a:t>
            </a:r>
            <a:r>
              <a:rPr sz="550" spc="-5" dirty="0">
                <a:latin typeface="Carlito"/>
                <a:cs typeface="Carlito"/>
              </a:rPr>
              <a:t>may  not find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solution.</a:t>
            </a:r>
            <a:endParaRPr sz="550">
              <a:latin typeface="Carlito"/>
              <a:cs typeface="Carlito"/>
            </a:endParaRPr>
          </a:p>
          <a:p>
            <a:pPr marL="89535" indent="-52069">
              <a:lnSpc>
                <a:spcPts val="765"/>
              </a:lnSpc>
              <a:spcBef>
                <a:spcPts val="8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Time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complexity;</a:t>
            </a:r>
            <a:endParaRPr sz="650">
              <a:latin typeface="Carlito"/>
              <a:cs typeface="Carlito"/>
            </a:endParaRPr>
          </a:p>
          <a:p>
            <a:pPr marL="196215" lvl="1" indent="-52069">
              <a:lnSpc>
                <a:spcPts val="640"/>
              </a:lnSpc>
              <a:buFont typeface="Arial"/>
              <a:buChar char="•"/>
              <a:tabLst>
                <a:tab pos="196850" algn="l"/>
              </a:tabLst>
            </a:pPr>
            <a:r>
              <a:rPr sz="550" spc="-5" dirty="0">
                <a:latin typeface="Carlito"/>
                <a:cs typeface="Carlito"/>
              </a:rPr>
              <a:t>Let </a:t>
            </a:r>
            <a:r>
              <a:rPr sz="550" dirty="0">
                <a:latin typeface="Carlito"/>
                <a:cs typeface="Carlito"/>
              </a:rPr>
              <a:t>m </a:t>
            </a:r>
            <a:r>
              <a:rPr sz="550" spc="-5" dirty="0">
                <a:latin typeface="Carlito"/>
                <a:cs typeface="Carlito"/>
              </a:rPr>
              <a:t>is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maximum depth 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search</a:t>
            </a:r>
            <a:r>
              <a:rPr sz="550" spc="1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tree.</a:t>
            </a:r>
            <a:endParaRPr sz="550">
              <a:latin typeface="Carlito"/>
              <a:cs typeface="Carlito"/>
            </a:endParaRPr>
          </a:p>
          <a:p>
            <a:pPr marL="196215" lvl="1" indent="-52069">
              <a:lnSpc>
                <a:spcPts val="650"/>
              </a:lnSpc>
              <a:buFont typeface="Arial"/>
              <a:buChar char="•"/>
              <a:tabLst>
                <a:tab pos="196850" algn="l"/>
              </a:tabLst>
            </a:pPr>
            <a:r>
              <a:rPr sz="550" dirty="0">
                <a:latin typeface="Carlito"/>
                <a:cs typeface="Carlito"/>
              </a:rPr>
              <a:t>In the </a:t>
            </a:r>
            <a:r>
              <a:rPr sz="550" spc="-5" dirty="0">
                <a:latin typeface="Carlito"/>
                <a:cs typeface="Carlito"/>
              </a:rPr>
              <a:t>worst case, Solution may </a:t>
            </a:r>
            <a:r>
              <a:rPr sz="550" spc="-10" dirty="0">
                <a:latin typeface="Carlito"/>
                <a:cs typeface="Carlito"/>
              </a:rPr>
              <a:t>exist </a:t>
            </a:r>
            <a:r>
              <a:rPr sz="550" dirty="0">
                <a:latin typeface="Carlito"/>
                <a:cs typeface="Carlito"/>
              </a:rPr>
              <a:t>at </a:t>
            </a:r>
            <a:r>
              <a:rPr sz="550" spc="-5" dirty="0">
                <a:latin typeface="Carlito"/>
                <a:cs typeface="Carlito"/>
              </a:rPr>
              <a:t>depth</a:t>
            </a:r>
            <a:r>
              <a:rPr sz="550" spc="-1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m.</a:t>
            </a:r>
            <a:endParaRPr sz="550">
              <a:latin typeface="Carlito"/>
              <a:cs typeface="Carlito"/>
            </a:endParaRPr>
          </a:p>
          <a:p>
            <a:pPr marL="196215" marR="122555" lvl="1" indent="-52069">
              <a:lnSpc>
                <a:spcPct val="80000"/>
              </a:lnSpc>
              <a:spcBef>
                <a:spcPts val="125"/>
              </a:spcBef>
              <a:buFont typeface="Arial"/>
              <a:buChar char="•"/>
              <a:tabLst>
                <a:tab pos="196850" algn="l"/>
              </a:tabLst>
            </a:pPr>
            <a:r>
              <a:rPr sz="550" spc="-5" dirty="0">
                <a:latin typeface="Carlito"/>
                <a:cs typeface="Carlito"/>
              </a:rPr>
              <a:t>root has </a:t>
            </a:r>
            <a:r>
              <a:rPr sz="550" i="1" dirty="0">
                <a:latin typeface="Carlito"/>
                <a:cs typeface="Carlito"/>
              </a:rPr>
              <a:t>b </a:t>
            </a:r>
            <a:r>
              <a:rPr sz="550" spc="-5" dirty="0">
                <a:latin typeface="Carlito"/>
                <a:cs typeface="Carlito"/>
              </a:rPr>
              <a:t>successors, each node </a:t>
            </a:r>
            <a:r>
              <a:rPr sz="550" dirty="0">
                <a:latin typeface="Carlito"/>
                <a:cs typeface="Carlito"/>
              </a:rPr>
              <a:t>at the </a:t>
            </a:r>
            <a:r>
              <a:rPr sz="550" spc="-10" dirty="0">
                <a:latin typeface="Carlito"/>
                <a:cs typeface="Carlito"/>
              </a:rPr>
              <a:t>next level </a:t>
            </a:r>
            <a:r>
              <a:rPr sz="550" spc="-5" dirty="0">
                <a:latin typeface="Carlito"/>
                <a:cs typeface="Carlito"/>
              </a:rPr>
              <a:t>has again </a:t>
            </a:r>
            <a:r>
              <a:rPr sz="550" dirty="0">
                <a:latin typeface="Carlito"/>
                <a:cs typeface="Carlito"/>
              </a:rPr>
              <a:t>b </a:t>
            </a:r>
            <a:r>
              <a:rPr sz="550" spc="-5" dirty="0">
                <a:latin typeface="Carlito"/>
                <a:cs typeface="Carlito"/>
              </a:rPr>
              <a:t>successors  </a:t>
            </a:r>
            <a:r>
              <a:rPr sz="550" dirty="0">
                <a:latin typeface="Carlito"/>
                <a:cs typeface="Carlito"/>
              </a:rPr>
              <a:t>(total </a:t>
            </a:r>
            <a:r>
              <a:rPr sz="550" i="1" spc="-10" dirty="0">
                <a:latin typeface="Carlito"/>
                <a:cs typeface="Carlito"/>
              </a:rPr>
              <a:t>b</a:t>
            </a:r>
            <a:r>
              <a:rPr sz="525" i="1" spc="-15" baseline="23809" dirty="0">
                <a:latin typeface="Carlito"/>
                <a:cs typeface="Carlito"/>
              </a:rPr>
              <a:t>2</a:t>
            </a:r>
            <a:r>
              <a:rPr sz="550" spc="-10" dirty="0">
                <a:latin typeface="Aegean"/>
                <a:cs typeface="Aegean"/>
              </a:rPr>
              <a:t>),</a:t>
            </a:r>
            <a:r>
              <a:rPr sz="550" spc="-30" dirty="0">
                <a:latin typeface="Aegean"/>
                <a:cs typeface="Aegean"/>
              </a:rPr>
              <a:t> </a:t>
            </a:r>
            <a:r>
              <a:rPr sz="550" spc="50" dirty="0">
                <a:latin typeface="Aegean"/>
                <a:cs typeface="Aegean"/>
              </a:rPr>
              <a:t>…</a:t>
            </a:r>
            <a:endParaRPr sz="550">
              <a:latin typeface="Aegean"/>
              <a:cs typeface="Aegean"/>
            </a:endParaRPr>
          </a:p>
          <a:p>
            <a:pPr marL="196215" lvl="1" indent="-52069">
              <a:lnSpc>
                <a:spcPts val="640"/>
              </a:lnSpc>
              <a:buFont typeface="Arial"/>
              <a:buChar char="•"/>
              <a:tabLst>
                <a:tab pos="196850" algn="l"/>
              </a:tabLst>
            </a:pPr>
            <a:r>
              <a:rPr sz="550" spc="-10" dirty="0">
                <a:latin typeface="Carlito"/>
                <a:cs typeface="Carlito"/>
              </a:rPr>
              <a:t>Worst </a:t>
            </a:r>
            <a:r>
              <a:rPr sz="550" spc="-5" dirty="0">
                <a:latin typeface="Carlito"/>
                <a:cs typeface="Carlito"/>
              </a:rPr>
              <a:t>case; expand all </a:t>
            </a:r>
            <a:r>
              <a:rPr sz="550" spc="-10" dirty="0">
                <a:latin typeface="Carlito"/>
                <a:cs typeface="Carlito"/>
              </a:rPr>
              <a:t>except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last node </a:t>
            </a:r>
            <a:r>
              <a:rPr sz="550" dirty="0">
                <a:latin typeface="Carlito"/>
                <a:cs typeface="Carlito"/>
              </a:rPr>
              <a:t>at </a:t>
            </a:r>
            <a:r>
              <a:rPr sz="550" spc="-5" dirty="0">
                <a:latin typeface="Carlito"/>
                <a:cs typeface="Carlito"/>
              </a:rPr>
              <a:t>depth</a:t>
            </a:r>
            <a:r>
              <a:rPr sz="550" spc="45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m</a:t>
            </a:r>
            <a:endParaRPr sz="550">
              <a:latin typeface="Carlito"/>
              <a:cs typeface="Carlito"/>
            </a:endParaRPr>
          </a:p>
          <a:p>
            <a:pPr marL="196215" lvl="1" indent="-52069">
              <a:lnSpc>
                <a:spcPts val="650"/>
              </a:lnSpc>
              <a:buFont typeface="Arial"/>
              <a:buChar char="•"/>
              <a:tabLst>
                <a:tab pos="196850" algn="l"/>
              </a:tabLst>
            </a:pPr>
            <a:r>
              <a:rPr sz="550" spc="-15" dirty="0">
                <a:latin typeface="Carlito"/>
                <a:cs typeface="Carlito"/>
              </a:rPr>
              <a:t>Total </a:t>
            </a:r>
            <a:r>
              <a:rPr sz="550" spc="-5" dirty="0">
                <a:latin typeface="Carlito"/>
                <a:cs typeface="Carlito"/>
              </a:rPr>
              <a:t>no. of nodes</a:t>
            </a:r>
            <a:r>
              <a:rPr sz="550" spc="1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generated:</a:t>
            </a:r>
            <a:endParaRPr sz="550">
              <a:latin typeface="Carlito"/>
              <a:cs typeface="Carlito"/>
            </a:endParaRPr>
          </a:p>
          <a:p>
            <a:pPr marL="300355" lvl="2" indent="-52705">
              <a:lnSpc>
                <a:spcPts val="595"/>
              </a:lnSpc>
              <a:buFont typeface="Arial"/>
              <a:buChar char="•"/>
              <a:tabLst>
                <a:tab pos="300990" algn="l"/>
              </a:tabLst>
            </a:pPr>
            <a:r>
              <a:rPr sz="500" dirty="0">
                <a:latin typeface="Carlito"/>
                <a:cs typeface="Carlito"/>
              </a:rPr>
              <a:t>b + </a:t>
            </a:r>
            <a:r>
              <a:rPr sz="500" spc="10" dirty="0">
                <a:latin typeface="Carlito"/>
                <a:cs typeface="Carlito"/>
              </a:rPr>
              <a:t>b</a:t>
            </a:r>
            <a:r>
              <a:rPr sz="450" spc="15" baseline="27777" dirty="0">
                <a:latin typeface="Carlito"/>
                <a:cs typeface="Carlito"/>
              </a:rPr>
              <a:t>2 </a:t>
            </a:r>
            <a:r>
              <a:rPr sz="500" dirty="0">
                <a:latin typeface="Carlito"/>
                <a:cs typeface="Carlito"/>
              </a:rPr>
              <a:t>+ </a:t>
            </a:r>
            <a:r>
              <a:rPr sz="500" spc="5" dirty="0">
                <a:latin typeface="Carlito"/>
                <a:cs typeface="Carlito"/>
              </a:rPr>
              <a:t>b</a:t>
            </a:r>
            <a:r>
              <a:rPr sz="450" spc="7" baseline="27777" dirty="0">
                <a:latin typeface="Carlito"/>
                <a:cs typeface="Carlito"/>
              </a:rPr>
              <a:t>3 </a:t>
            </a:r>
            <a:r>
              <a:rPr sz="500" spc="-45" dirty="0">
                <a:latin typeface="Aegean"/>
                <a:cs typeface="Aegean"/>
              </a:rPr>
              <a:t>+ </a:t>
            </a:r>
            <a:r>
              <a:rPr sz="500" spc="50" dirty="0">
                <a:latin typeface="Aegean"/>
                <a:cs typeface="Aegean"/>
              </a:rPr>
              <a:t>………………….. </a:t>
            </a:r>
            <a:r>
              <a:rPr sz="500" spc="10" dirty="0">
                <a:latin typeface="Carlito"/>
                <a:cs typeface="Carlito"/>
              </a:rPr>
              <a:t>b</a:t>
            </a:r>
            <a:r>
              <a:rPr sz="450" spc="15" baseline="27777" dirty="0">
                <a:latin typeface="Carlito"/>
                <a:cs typeface="Carlito"/>
              </a:rPr>
              <a:t>m </a:t>
            </a:r>
            <a:r>
              <a:rPr sz="500" dirty="0">
                <a:latin typeface="Carlito"/>
                <a:cs typeface="Carlito"/>
              </a:rPr>
              <a:t>=</a:t>
            </a:r>
            <a:r>
              <a:rPr sz="500" spc="40" dirty="0">
                <a:latin typeface="Carlito"/>
                <a:cs typeface="Carlito"/>
              </a:rPr>
              <a:t> </a:t>
            </a:r>
            <a:r>
              <a:rPr sz="500" b="1" dirty="0">
                <a:latin typeface="Carlito"/>
                <a:cs typeface="Carlito"/>
              </a:rPr>
              <a:t>O(b</a:t>
            </a:r>
            <a:r>
              <a:rPr sz="450" b="1" baseline="27777" dirty="0">
                <a:latin typeface="Carlito"/>
                <a:cs typeface="Carlito"/>
              </a:rPr>
              <a:t>m</a:t>
            </a:r>
            <a:r>
              <a:rPr sz="500" b="1" dirty="0">
                <a:latin typeface="Carlito"/>
                <a:cs typeface="Carlito"/>
              </a:rPr>
              <a:t>)</a:t>
            </a:r>
            <a:endParaRPr sz="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62200" y="5969"/>
            <a:ext cx="439420" cy="509270"/>
            <a:chOff x="2362200" y="5969"/>
            <a:chExt cx="439420" cy="509270"/>
          </a:xfrm>
        </p:grpSpPr>
        <p:sp>
          <p:nvSpPr>
            <p:cNvPr id="5" name="object 5"/>
            <p:cNvSpPr/>
            <p:nvPr/>
          </p:nvSpPr>
          <p:spPr>
            <a:xfrm>
              <a:off x="2545080" y="9144"/>
              <a:ext cx="253365" cy="116205"/>
            </a:xfrm>
            <a:custGeom>
              <a:avLst/>
              <a:gdLst/>
              <a:ahLst/>
              <a:cxnLst/>
              <a:rect l="l" t="t" r="r" b="b"/>
              <a:pathLst>
                <a:path w="253364" h="116205">
                  <a:moveTo>
                    <a:pt x="216408" y="17272"/>
                  </a:moveTo>
                  <a:lnTo>
                    <a:pt x="217677" y="25019"/>
                  </a:lnTo>
                  <a:lnTo>
                    <a:pt x="221487" y="31242"/>
                  </a:lnTo>
                  <a:lnTo>
                    <a:pt x="227202" y="35051"/>
                  </a:lnTo>
                  <a:lnTo>
                    <a:pt x="234696" y="36449"/>
                  </a:lnTo>
                  <a:lnTo>
                    <a:pt x="242188" y="35051"/>
                  </a:lnTo>
                  <a:lnTo>
                    <a:pt x="247904" y="31242"/>
                  </a:lnTo>
                  <a:lnTo>
                    <a:pt x="251587" y="25019"/>
                  </a:lnTo>
                  <a:lnTo>
                    <a:pt x="252857" y="17272"/>
                  </a:lnTo>
                  <a:lnTo>
                    <a:pt x="251587" y="10414"/>
                  </a:lnTo>
                  <a:lnTo>
                    <a:pt x="247904" y="4952"/>
                  </a:lnTo>
                  <a:lnTo>
                    <a:pt x="242188" y="1270"/>
                  </a:lnTo>
                  <a:lnTo>
                    <a:pt x="234696" y="0"/>
                  </a:lnTo>
                  <a:lnTo>
                    <a:pt x="227202" y="1270"/>
                  </a:lnTo>
                  <a:lnTo>
                    <a:pt x="221487" y="4952"/>
                  </a:lnTo>
                  <a:lnTo>
                    <a:pt x="217677" y="10414"/>
                  </a:lnTo>
                  <a:lnTo>
                    <a:pt x="216408" y="17272"/>
                  </a:lnTo>
                </a:path>
                <a:path w="253364" h="116205">
                  <a:moveTo>
                    <a:pt x="18161" y="79248"/>
                  </a:moveTo>
                  <a:lnTo>
                    <a:pt x="10795" y="80645"/>
                  </a:lnTo>
                  <a:lnTo>
                    <a:pt x="4952" y="84200"/>
                  </a:lnTo>
                  <a:lnTo>
                    <a:pt x="1270" y="89789"/>
                  </a:lnTo>
                  <a:lnTo>
                    <a:pt x="0" y="96647"/>
                  </a:lnTo>
                  <a:lnTo>
                    <a:pt x="1270" y="104394"/>
                  </a:lnTo>
                  <a:lnTo>
                    <a:pt x="4952" y="110490"/>
                  </a:lnTo>
                  <a:lnTo>
                    <a:pt x="10795" y="114300"/>
                  </a:lnTo>
                  <a:lnTo>
                    <a:pt x="18161" y="115697"/>
                  </a:lnTo>
                  <a:lnTo>
                    <a:pt x="25654" y="114300"/>
                  </a:lnTo>
                  <a:lnTo>
                    <a:pt x="31496" y="110490"/>
                  </a:lnTo>
                  <a:lnTo>
                    <a:pt x="35179" y="104394"/>
                  </a:lnTo>
                  <a:lnTo>
                    <a:pt x="36449" y="96647"/>
                  </a:lnTo>
                  <a:lnTo>
                    <a:pt x="35179" y="89789"/>
                  </a:lnTo>
                  <a:lnTo>
                    <a:pt x="31496" y="84200"/>
                  </a:lnTo>
                  <a:lnTo>
                    <a:pt x="25654" y="80645"/>
                  </a:lnTo>
                  <a:lnTo>
                    <a:pt x="18161" y="792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8796" y="89916"/>
              <a:ext cx="216535" cy="85725"/>
            </a:xfrm>
            <a:custGeom>
              <a:avLst/>
              <a:gdLst/>
              <a:ahLst/>
              <a:cxnLst/>
              <a:rect l="l" t="t" r="r" b="b"/>
              <a:pathLst>
                <a:path w="216535" h="85725">
                  <a:moveTo>
                    <a:pt x="6096" y="0"/>
                  </a:moveTo>
                  <a:lnTo>
                    <a:pt x="216408" y="0"/>
                  </a:lnTo>
                </a:path>
                <a:path w="216535" h="85725">
                  <a:moveTo>
                    <a:pt x="0" y="36575"/>
                  </a:moveTo>
                  <a:lnTo>
                    <a:pt x="0" y="85344"/>
                  </a:lnTo>
                </a:path>
                <a:path w="216535" h="85725">
                  <a:moveTo>
                    <a:pt x="12192" y="36575"/>
                  </a:moveTo>
                  <a:lnTo>
                    <a:pt x="124968" y="792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3160" y="173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35178" y="25146"/>
                  </a:moveTo>
                  <a:lnTo>
                    <a:pt x="36449" y="17399"/>
                  </a:lnTo>
                  <a:lnTo>
                    <a:pt x="35178" y="10540"/>
                  </a:lnTo>
                  <a:lnTo>
                    <a:pt x="31368" y="4952"/>
                  </a:lnTo>
                  <a:lnTo>
                    <a:pt x="25653" y="1397"/>
                  </a:lnTo>
                  <a:lnTo>
                    <a:pt x="18160" y="0"/>
                  </a:lnTo>
                  <a:lnTo>
                    <a:pt x="10794" y="1397"/>
                  </a:lnTo>
                  <a:lnTo>
                    <a:pt x="4952" y="4952"/>
                  </a:lnTo>
                  <a:lnTo>
                    <a:pt x="1269" y="10540"/>
                  </a:lnTo>
                  <a:lnTo>
                    <a:pt x="0" y="17399"/>
                  </a:lnTo>
                  <a:lnTo>
                    <a:pt x="1269" y="25146"/>
                  </a:lnTo>
                  <a:lnTo>
                    <a:pt x="4952" y="31242"/>
                  </a:lnTo>
                  <a:lnTo>
                    <a:pt x="10794" y="35051"/>
                  </a:lnTo>
                  <a:lnTo>
                    <a:pt x="18160" y="36575"/>
                  </a:lnTo>
                  <a:lnTo>
                    <a:pt x="25653" y="35051"/>
                  </a:lnTo>
                  <a:lnTo>
                    <a:pt x="31368" y="31242"/>
                  </a:lnTo>
                  <a:lnTo>
                    <a:pt x="35178" y="2514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200" y="210310"/>
              <a:ext cx="155321" cy="974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0320" y="12192"/>
              <a:ext cx="231648" cy="67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9990" y="118870"/>
              <a:ext cx="102041" cy="396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0695" y="405384"/>
              <a:ext cx="42672" cy="1096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9256" y="304798"/>
              <a:ext cx="134112" cy="1005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2868" y="315468"/>
              <a:ext cx="170815" cy="161925"/>
            </a:xfrm>
            <a:custGeom>
              <a:avLst/>
              <a:gdLst/>
              <a:ahLst/>
              <a:cxnLst/>
              <a:rect l="l" t="t" r="r" b="b"/>
              <a:pathLst>
                <a:path w="170814" h="161925">
                  <a:moveTo>
                    <a:pt x="170687" y="88392"/>
                  </a:moveTo>
                  <a:lnTo>
                    <a:pt x="170687" y="161544"/>
                  </a:lnTo>
                </a:path>
                <a:path w="170814" h="161925">
                  <a:moveTo>
                    <a:pt x="0" y="0"/>
                  </a:moveTo>
                  <a:lnTo>
                    <a:pt x="24384" y="0"/>
                  </a:lnTo>
                </a:path>
                <a:path w="170814" h="161925">
                  <a:moveTo>
                    <a:pt x="64008" y="94488"/>
                  </a:moveTo>
                  <a:lnTo>
                    <a:pt x="88392" y="944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395572"/>
            <a:ext cx="2316480" cy="8261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Space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complexity:</a:t>
            </a:r>
            <a:endParaRPr sz="650">
              <a:latin typeface="Carlito"/>
              <a:cs typeface="Carlito"/>
            </a:endParaRPr>
          </a:p>
          <a:p>
            <a:pPr marL="171450" marR="5080" lvl="1" indent="-52069" algn="just">
              <a:lnSpc>
                <a:spcPts val="580"/>
              </a:lnSpc>
              <a:spcBef>
                <a:spcPts val="150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It </a:t>
            </a:r>
            <a:r>
              <a:rPr sz="550" spc="-10" dirty="0">
                <a:latin typeface="Carlito"/>
                <a:cs typeface="Carlito"/>
              </a:rPr>
              <a:t>needs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store only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single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5" dirty="0">
                <a:latin typeface="Carlito"/>
                <a:cs typeface="Carlito"/>
              </a:rPr>
              <a:t>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root node </a:t>
            </a:r>
            <a:r>
              <a:rPr sz="550" dirty="0">
                <a:latin typeface="Carlito"/>
                <a:cs typeface="Carlito"/>
              </a:rPr>
              <a:t>to a </a:t>
            </a:r>
            <a:r>
              <a:rPr sz="550" spc="-10" dirty="0">
                <a:latin typeface="Carlito"/>
                <a:cs typeface="Carlito"/>
              </a:rPr>
              <a:t>leaf node, </a:t>
            </a:r>
            <a:r>
              <a:rPr sz="550" spc="-5" dirty="0">
                <a:latin typeface="Carlito"/>
                <a:cs typeface="Carlito"/>
              </a:rPr>
              <a:t>along  with </a:t>
            </a:r>
            <a:r>
              <a:rPr sz="550" spc="-10" dirty="0">
                <a:latin typeface="Carlito"/>
                <a:cs typeface="Carlito"/>
              </a:rPr>
              <a:t>remaining unexpanded sibling </a:t>
            </a:r>
            <a:r>
              <a:rPr sz="550" spc="-5" dirty="0">
                <a:latin typeface="Carlito"/>
                <a:cs typeface="Carlito"/>
              </a:rPr>
              <a:t>nodes for each node on </a:t>
            </a:r>
            <a:r>
              <a:rPr sz="550" dirty="0">
                <a:latin typeface="Carlito"/>
                <a:cs typeface="Carlito"/>
              </a:rPr>
              <a:t>the</a:t>
            </a:r>
            <a:r>
              <a:rPr sz="550" spc="4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path.</a:t>
            </a:r>
            <a:endParaRPr sz="550">
              <a:latin typeface="Carlito"/>
              <a:cs typeface="Carlito"/>
            </a:endParaRPr>
          </a:p>
          <a:p>
            <a:pPr marL="171450" lvl="1" indent="-52705" algn="just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15" dirty="0">
                <a:latin typeface="Carlito"/>
                <a:cs typeface="Carlito"/>
              </a:rPr>
              <a:t>Total </a:t>
            </a:r>
            <a:r>
              <a:rPr sz="550" spc="-5" dirty="0">
                <a:latin typeface="Carlito"/>
                <a:cs typeface="Carlito"/>
              </a:rPr>
              <a:t>no. of nodes in</a:t>
            </a:r>
            <a:r>
              <a:rPr sz="550" spc="3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memory:</a:t>
            </a:r>
            <a:endParaRPr sz="550">
              <a:latin typeface="Carlito"/>
              <a:cs typeface="Carlito"/>
            </a:endParaRPr>
          </a:p>
          <a:p>
            <a:pPr marL="274955" lvl="2" indent="-527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75590" algn="l"/>
              </a:tabLst>
            </a:pPr>
            <a:r>
              <a:rPr sz="450" spc="-40" dirty="0">
                <a:latin typeface="Aegean"/>
                <a:cs typeface="Aegean"/>
              </a:rPr>
              <a:t>1+</a:t>
            </a:r>
            <a:r>
              <a:rPr sz="450" spc="-10" dirty="0">
                <a:latin typeface="Aegean"/>
                <a:cs typeface="Aegean"/>
              </a:rPr>
              <a:t> </a:t>
            </a:r>
            <a:r>
              <a:rPr sz="450" spc="50" dirty="0">
                <a:latin typeface="Aegean"/>
                <a:cs typeface="Aegean"/>
              </a:rPr>
              <a:t>b</a:t>
            </a:r>
            <a:r>
              <a:rPr sz="450" spc="-20" dirty="0">
                <a:latin typeface="Aegean"/>
                <a:cs typeface="Aegean"/>
              </a:rPr>
              <a:t> </a:t>
            </a:r>
            <a:r>
              <a:rPr sz="450" spc="-40" dirty="0">
                <a:latin typeface="Aegean"/>
                <a:cs typeface="Aegean"/>
              </a:rPr>
              <a:t>+</a:t>
            </a:r>
            <a:r>
              <a:rPr sz="450" spc="-5" dirty="0">
                <a:latin typeface="Aegean"/>
                <a:cs typeface="Aegean"/>
              </a:rPr>
              <a:t> </a:t>
            </a:r>
            <a:r>
              <a:rPr sz="450" spc="50" dirty="0">
                <a:latin typeface="Aegean"/>
                <a:cs typeface="Aegean"/>
              </a:rPr>
              <a:t>b</a:t>
            </a:r>
            <a:r>
              <a:rPr sz="450" spc="-20" dirty="0">
                <a:latin typeface="Aegean"/>
                <a:cs typeface="Aegean"/>
              </a:rPr>
              <a:t> </a:t>
            </a:r>
            <a:r>
              <a:rPr sz="450" spc="-40" dirty="0">
                <a:latin typeface="Aegean"/>
                <a:cs typeface="Aegean"/>
              </a:rPr>
              <a:t>+</a:t>
            </a:r>
            <a:r>
              <a:rPr sz="450" spc="-5" dirty="0">
                <a:latin typeface="Aegean"/>
                <a:cs typeface="Aegean"/>
              </a:rPr>
              <a:t> </a:t>
            </a:r>
            <a:r>
              <a:rPr sz="450" spc="50" dirty="0">
                <a:latin typeface="Aegean"/>
                <a:cs typeface="Aegean"/>
              </a:rPr>
              <a:t>b</a:t>
            </a:r>
            <a:r>
              <a:rPr sz="450" spc="5" dirty="0">
                <a:latin typeface="Aegean"/>
                <a:cs typeface="Aegean"/>
              </a:rPr>
              <a:t> </a:t>
            </a:r>
            <a:r>
              <a:rPr sz="450" spc="-40" dirty="0">
                <a:latin typeface="Aegean"/>
                <a:cs typeface="Aegean"/>
              </a:rPr>
              <a:t>+</a:t>
            </a:r>
            <a:r>
              <a:rPr sz="450" spc="-30" dirty="0">
                <a:latin typeface="Aegean"/>
                <a:cs typeface="Aegean"/>
              </a:rPr>
              <a:t> </a:t>
            </a:r>
            <a:r>
              <a:rPr sz="450" spc="35" dirty="0">
                <a:latin typeface="Aegean"/>
                <a:cs typeface="Aegean"/>
              </a:rPr>
              <a:t>………………….. </a:t>
            </a:r>
            <a:r>
              <a:rPr sz="450" spc="50" dirty="0">
                <a:latin typeface="Aegean"/>
                <a:cs typeface="Aegean"/>
              </a:rPr>
              <a:t>b</a:t>
            </a:r>
            <a:r>
              <a:rPr sz="450" spc="-20" dirty="0">
                <a:latin typeface="Aegean"/>
                <a:cs typeface="Aegean"/>
              </a:rPr>
              <a:t> </a:t>
            </a:r>
            <a:r>
              <a:rPr sz="450" spc="125" dirty="0">
                <a:latin typeface="Aegean"/>
                <a:cs typeface="Aegean"/>
              </a:rPr>
              <a:t>m</a:t>
            </a:r>
            <a:r>
              <a:rPr sz="450" dirty="0">
                <a:latin typeface="Aegean"/>
                <a:cs typeface="Aegean"/>
              </a:rPr>
              <a:t> </a:t>
            </a:r>
            <a:r>
              <a:rPr sz="450" spc="10" dirty="0">
                <a:latin typeface="Aegean"/>
                <a:cs typeface="Aegean"/>
              </a:rPr>
              <a:t>times</a:t>
            </a:r>
            <a:r>
              <a:rPr sz="450" spc="20" dirty="0">
                <a:latin typeface="Aegean"/>
                <a:cs typeface="Aegean"/>
              </a:rPr>
              <a:t> </a:t>
            </a:r>
            <a:r>
              <a:rPr sz="450" spc="-40" dirty="0">
                <a:latin typeface="Aegean"/>
                <a:cs typeface="Aegean"/>
              </a:rPr>
              <a:t>=</a:t>
            </a:r>
            <a:r>
              <a:rPr sz="450" dirty="0">
                <a:latin typeface="Aegean"/>
                <a:cs typeface="Aegean"/>
              </a:rPr>
              <a:t> </a:t>
            </a:r>
            <a:r>
              <a:rPr sz="450" b="1" spc="-5" dirty="0">
                <a:latin typeface="Carlito"/>
                <a:cs typeface="Carlito"/>
              </a:rPr>
              <a:t>O(bm)</a:t>
            </a:r>
            <a:endParaRPr sz="4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Optimal (i.e.,</a:t>
            </a:r>
            <a:r>
              <a:rPr sz="650" spc="-3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admissible):</a:t>
            </a:r>
            <a:endParaRPr sz="650">
              <a:latin typeface="Carlito"/>
              <a:cs typeface="Carlito"/>
            </a:endParaRPr>
          </a:p>
          <a:p>
            <a:pPr marL="171450" marR="33020" lvl="1" indent="-52069" algn="just">
              <a:lnSpc>
                <a:spcPct val="89100"/>
              </a:lnSpc>
              <a:spcBef>
                <a:spcPts val="140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DFS </a:t>
            </a:r>
            <a:r>
              <a:rPr sz="550" spc="-5" dirty="0">
                <a:latin typeface="Carlito"/>
                <a:cs typeface="Carlito"/>
              </a:rPr>
              <a:t>expand </a:t>
            </a:r>
            <a:r>
              <a:rPr sz="550" spc="-10" dirty="0">
                <a:latin typeface="Carlito"/>
                <a:cs typeface="Carlito"/>
              </a:rPr>
              <a:t>deepest </a:t>
            </a:r>
            <a:r>
              <a:rPr sz="550" spc="-5" dirty="0">
                <a:latin typeface="Carlito"/>
                <a:cs typeface="Carlito"/>
              </a:rPr>
              <a:t>node first, if expands entire </a:t>
            </a:r>
            <a:r>
              <a:rPr sz="550" spc="-10" dirty="0">
                <a:latin typeface="Carlito"/>
                <a:cs typeface="Carlito"/>
              </a:rPr>
              <a:t>left </a:t>
            </a:r>
            <a:r>
              <a:rPr sz="550" spc="-5" dirty="0">
                <a:latin typeface="Carlito"/>
                <a:cs typeface="Carlito"/>
              </a:rPr>
              <a:t>sub-tree </a:t>
            </a:r>
            <a:r>
              <a:rPr sz="550" spc="-10" dirty="0">
                <a:latin typeface="Carlito"/>
                <a:cs typeface="Carlito"/>
              </a:rPr>
              <a:t>even </a:t>
            </a:r>
            <a:r>
              <a:rPr sz="550" spc="-5" dirty="0">
                <a:latin typeface="Carlito"/>
                <a:cs typeface="Carlito"/>
              </a:rPr>
              <a:t>if right  sub-tree contains goal nodes </a:t>
            </a:r>
            <a:r>
              <a:rPr sz="550" dirty="0">
                <a:latin typeface="Carlito"/>
                <a:cs typeface="Carlito"/>
              </a:rPr>
              <a:t>at </a:t>
            </a:r>
            <a:r>
              <a:rPr sz="550" spc="-10" dirty="0">
                <a:latin typeface="Carlito"/>
                <a:cs typeface="Carlito"/>
              </a:rPr>
              <a:t>levels </a:t>
            </a:r>
            <a:r>
              <a:rPr sz="550" dirty="0">
                <a:latin typeface="Carlito"/>
                <a:cs typeface="Carlito"/>
              </a:rPr>
              <a:t>2 </a:t>
            </a:r>
            <a:r>
              <a:rPr sz="550" spc="-5" dirty="0">
                <a:latin typeface="Carlito"/>
                <a:cs typeface="Carlito"/>
              </a:rPr>
              <a:t>or </a:t>
            </a:r>
            <a:r>
              <a:rPr sz="550" dirty="0">
                <a:latin typeface="Carlito"/>
                <a:cs typeface="Carlito"/>
              </a:rPr>
              <a:t>3. </a:t>
            </a:r>
            <a:r>
              <a:rPr sz="550" spc="-5" dirty="0">
                <a:latin typeface="Carlito"/>
                <a:cs typeface="Carlito"/>
              </a:rPr>
              <a:t>Thus </a:t>
            </a:r>
            <a:r>
              <a:rPr sz="550" spc="-10" dirty="0">
                <a:latin typeface="Carlito"/>
                <a:cs typeface="Carlito"/>
              </a:rPr>
              <a:t>we </a:t>
            </a:r>
            <a:r>
              <a:rPr sz="550" dirty="0">
                <a:latin typeface="Carlito"/>
                <a:cs typeface="Carlito"/>
              </a:rPr>
              <a:t>can </a:t>
            </a:r>
            <a:r>
              <a:rPr sz="550" spc="-5" dirty="0">
                <a:latin typeface="Carlito"/>
                <a:cs typeface="Carlito"/>
              </a:rPr>
              <a:t>say </a:t>
            </a:r>
            <a:r>
              <a:rPr sz="550" dirty="0">
                <a:latin typeface="Carlito"/>
                <a:cs typeface="Carlito"/>
              </a:rPr>
              <a:t>DFS </a:t>
            </a:r>
            <a:r>
              <a:rPr sz="550" spc="-5" dirty="0">
                <a:latin typeface="Carlito"/>
                <a:cs typeface="Carlito"/>
              </a:rPr>
              <a:t>may not  </a:t>
            </a:r>
            <a:r>
              <a:rPr sz="550" spc="-10" dirty="0">
                <a:latin typeface="Carlito"/>
                <a:cs typeface="Carlito"/>
              </a:rPr>
              <a:t>always </a:t>
            </a:r>
            <a:r>
              <a:rPr sz="550" spc="-5" dirty="0">
                <a:latin typeface="Carlito"/>
                <a:cs typeface="Carlito"/>
              </a:rPr>
              <a:t>give optimal</a:t>
            </a:r>
            <a:r>
              <a:rPr sz="550" spc="2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solution.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1825"/>
            <a:ext cx="45465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In</a:t>
            </a:r>
            <a:r>
              <a:rPr spc="-100" dirty="0"/>
              <a:t> </a:t>
            </a:r>
            <a:r>
              <a:rPr spc="-25" dirty="0"/>
              <a:t>short: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404875"/>
            <a:ext cx="2259965" cy="6616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Depth-first search </a:t>
            </a:r>
            <a:r>
              <a:rPr sz="650" spc="-5" dirty="0">
                <a:latin typeface="Carlito"/>
                <a:cs typeface="Carlito"/>
              </a:rPr>
              <a:t>is simple, but is </a:t>
            </a:r>
            <a:r>
              <a:rPr sz="650" spc="-10" dirty="0">
                <a:latin typeface="Carlito"/>
                <a:cs typeface="Carlito"/>
              </a:rPr>
              <a:t>very unsatisfactory </a:t>
            </a:r>
            <a:r>
              <a:rPr sz="650" spc="-5" dirty="0">
                <a:latin typeface="Carlito"/>
                <a:cs typeface="Carlito"/>
              </a:rPr>
              <a:t>if the </a:t>
            </a:r>
            <a:r>
              <a:rPr sz="650" spc="-10" dirty="0">
                <a:latin typeface="Carlito"/>
                <a:cs typeface="Carlito"/>
              </a:rPr>
              <a:t>tree </a:t>
            </a:r>
            <a:r>
              <a:rPr sz="650" spc="-5" dirty="0">
                <a:latin typeface="Carlito"/>
                <a:cs typeface="Carlito"/>
              </a:rPr>
              <a:t>is  </a:t>
            </a:r>
            <a:r>
              <a:rPr sz="650" spc="-10" dirty="0">
                <a:latin typeface="Carlito"/>
                <a:cs typeface="Carlito"/>
              </a:rPr>
              <a:t>unbalanced, </a:t>
            </a:r>
            <a:r>
              <a:rPr sz="650" spc="-5" dirty="0">
                <a:latin typeface="Carlito"/>
                <a:cs typeface="Carlito"/>
              </a:rPr>
              <a:t>with some </a:t>
            </a:r>
            <a:r>
              <a:rPr sz="650" spc="-10" dirty="0">
                <a:latin typeface="Carlito"/>
                <a:cs typeface="Carlito"/>
              </a:rPr>
              <a:t>leaves being </a:t>
            </a:r>
            <a:r>
              <a:rPr sz="650" spc="-5" dirty="0">
                <a:latin typeface="Carlito"/>
                <a:cs typeface="Carlito"/>
              </a:rPr>
              <a:t>at the </a:t>
            </a:r>
            <a:r>
              <a:rPr sz="650" spc="-10" dirty="0">
                <a:latin typeface="Carlito"/>
                <a:cs typeface="Carlito"/>
              </a:rPr>
              <a:t>end of </a:t>
            </a:r>
            <a:r>
              <a:rPr sz="650" spc="-5" dirty="0">
                <a:latin typeface="Carlito"/>
                <a:cs typeface="Carlito"/>
              </a:rPr>
              <a:t>much </a:t>
            </a:r>
            <a:r>
              <a:rPr sz="650" spc="-10" dirty="0">
                <a:latin typeface="Carlito"/>
                <a:cs typeface="Carlito"/>
              </a:rPr>
              <a:t>longer  </a:t>
            </a:r>
            <a:r>
              <a:rPr sz="650" spc="-15" dirty="0">
                <a:latin typeface="Carlito"/>
                <a:cs typeface="Carlito"/>
              </a:rPr>
              <a:t>branches </a:t>
            </a:r>
            <a:r>
              <a:rPr sz="650" spc="-5" dirty="0">
                <a:latin typeface="Carlito"/>
                <a:cs typeface="Carlito"/>
              </a:rPr>
              <a:t>than</a:t>
            </a:r>
            <a:r>
              <a:rPr sz="650" spc="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others.</a:t>
            </a:r>
            <a:endParaRPr sz="6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10" dirty="0">
                <a:latin typeface="Carlito"/>
                <a:cs typeface="Carlito"/>
              </a:rPr>
              <a:t>Completeness:</a:t>
            </a:r>
            <a:r>
              <a:rPr sz="550" spc="3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No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10" dirty="0">
                <a:latin typeface="Carlito"/>
                <a:cs typeface="Carlito"/>
              </a:rPr>
              <a:t>Time efficiency:</a:t>
            </a:r>
            <a:r>
              <a:rPr sz="550" spc="-6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No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1450" algn="l"/>
              </a:tabLst>
            </a:pPr>
            <a:r>
              <a:rPr sz="550" dirty="0">
                <a:latin typeface="Carlito"/>
                <a:cs typeface="Carlito"/>
              </a:rPr>
              <a:t>Space </a:t>
            </a:r>
            <a:r>
              <a:rPr sz="550" spc="-10" dirty="0">
                <a:latin typeface="Carlito"/>
                <a:cs typeface="Carlito"/>
              </a:rPr>
              <a:t>efficiency: </a:t>
            </a:r>
            <a:r>
              <a:rPr sz="550" spc="-25" dirty="0">
                <a:latin typeface="Carlito"/>
                <a:cs typeface="Carlito"/>
              </a:rPr>
              <a:t>Yes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Optimality:</a:t>
            </a:r>
            <a:r>
              <a:rPr sz="550" spc="1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No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2714"/>
            <a:ext cx="683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80" dirty="0">
                <a:latin typeface="Arial"/>
                <a:cs typeface="Arial"/>
              </a:rPr>
              <a:t>BFS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35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7" name="object 7"/>
            <p:cNvSpPr/>
            <p:nvPr/>
          </p:nvSpPr>
          <p:spPr>
            <a:xfrm>
              <a:off x="931531" y="420723"/>
              <a:ext cx="962456" cy="815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2108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2714"/>
            <a:ext cx="683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80" dirty="0">
                <a:latin typeface="Arial"/>
                <a:cs typeface="Arial"/>
              </a:rPr>
              <a:t>BFS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36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963528" y="391756"/>
              <a:ext cx="967224" cy="920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2108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0810"/>
            <a:ext cx="683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80" dirty="0">
                <a:latin typeface="Arial"/>
                <a:cs typeface="Arial"/>
              </a:rPr>
              <a:t>BFS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37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7" name="object 7"/>
            <p:cNvSpPr/>
            <p:nvPr/>
          </p:nvSpPr>
          <p:spPr>
            <a:xfrm>
              <a:off x="963643" y="385833"/>
              <a:ext cx="962389" cy="923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254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0810"/>
            <a:ext cx="683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80" dirty="0">
                <a:latin typeface="Arial"/>
                <a:cs typeface="Arial"/>
              </a:rPr>
              <a:t>BFS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38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949863" y="385797"/>
              <a:ext cx="967039" cy="923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254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1825"/>
            <a:ext cx="683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80" dirty="0">
                <a:latin typeface="Arial"/>
                <a:cs typeface="Arial"/>
              </a:rPr>
              <a:t>BFS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39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7" name="object 7"/>
            <p:cNvSpPr/>
            <p:nvPr/>
          </p:nvSpPr>
          <p:spPr>
            <a:xfrm>
              <a:off x="968147" y="381127"/>
              <a:ext cx="962563" cy="923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1142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1825"/>
            <a:ext cx="10820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Problem</a:t>
            </a:r>
            <a:r>
              <a:rPr spc="-165" dirty="0"/>
              <a:t> </a:t>
            </a:r>
            <a:r>
              <a:rPr spc="-25" dirty="0"/>
              <a:t>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98779"/>
            <a:ext cx="2251710" cy="10102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4135" marR="253365" indent="-52069">
              <a:lnSpc>
                <a:spcPts val="58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Well-defined problems: Problems where the </a:t>
            </a:r>
            <a:r>
              <a:rPr sz="600" dirty="0">
                <a:latin typeface="Carlito"/>
                <a:cs typeface="Carlito"/>
              </a:rPr>
              <a:t>goal </a:t>
            </a:r>
            <a:r>
              <a:rPr sz="600" spc="-5" dirty="0">
                <a:latin typeface="Carlito"/>
                <a:cs typeface="Carlito"/>
              </a:rPr>
              <a:t>or solution </a:t>
            </a:r>
            <a:r>
              <a:rPr sz="600" dirty="0">
                <a:latin typeface="Carlito"/>
                <a:cs typeface="Carlito"/>
              </a:rPr>
              <a:t>is  </a:t>
            </a:r>
            <a:r>
              <a:rPr sz="600" spc="-5" dirty="0">
                <a:latin typeface="Carlito"/>
                <a:cs typeface="Carlito"/>
              </a:rPr>
              <a:t>recognizable--where there </a:t>
            </a:r>
            <a:r>
              <a:rPr sz="600" dirty="0">
                <a:latin typeface="Carlito"/>
                <a:cs typeface="Carlito"/>
              </a:rPr>
              <a:t>is a right</a:t>
            </a:r>
            <a:r>
              <a:rPr sz="600" spc="-100" dirty="0">
                <a:latin typeface="Carlito"/>
                <a:cs typeface="Carlito"/>
              </a:rPr>
              <a:t> </a:t>
            </a:r>
            <a:r>
              <a:rPr sz="600" spc="-15" dirty="0">
                <a:latin typeface="Carlito"/>
                <a:cs typeface="Carlito"/>
              </a:rPr>
              <a:t>answer.</a:t>
            </a:r>
            <a:endParaRPr sz="6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4769" algn="l"/>
              </a:tabLst>
            </a:pPr>
            <a:r>
              <a:rPr sz="600" dirty="0">
                <a:latin typeface="Carlito"/>
                <a:cs typeface="Carlito"/>
              </a:rPr>
              <a:t>A </a:t>
            </a:r>
            <a:r>
              <a:rPr sz="600" spc="-5" dirty="0">
                <a:latin typeface="Carlito"/>
                <a:cs typeface="Carlito"/>
              </a:rPr>
              <a:t>problem </a:t>
            </a:r>
            <a:r>
              <a:rPr sz="600" dirty="0">
                <a:latin typeface="Carlito"/>
                <a:cs typeface="Carlito"/>
              </a:rPr>
              <a:t>is </a:t>
            </a:r>
            <a:r>
              <a:rPr sz="600" spc="-5" dirty="0">
                <a:latin typeface="Carlito"/>
                <a:cs typeface="Carlito"/>
              </a:rPr>
              <a:t>defined</a:t>
            </a:r>
            <a:r>
              <a:rPr sz="600" spc="-3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by:</a:t>
            </a:r>
            <a:endParaRPr sz="6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1450" algn="l"/>
              </a:tabLst>
            </a:pPr>
            <a:r>
              <a:rPr sz="500" b="1" dirty="0">
                <a:latin typeface="Carlito"/>
                <a:cs typeface="Carlito"/>
              </a:rPr>
              <a:t>An </a:t>
            </a:r>
            <a:r>
              <a:rPr sz="500" b="1" spc="-10" dirty="0">
                <a:latin typeface="Carlito"/>
                <a:cs typeface="Carlito"/>
              </a:rPr>
              <a:t>initial </a:t>
            </a:r>
            <a:r>
              <a:rPr sz="500" b="1" spc="-5" dirty="0">
                <a:latin typeface="Carlito"/>
                <a:cs typeface="Carlito"/>
              </a:rPr>
              <a:t>state</a:t>
            </a:r>
            <a:r>
              <a:rPr sz="500" spc="-5" dirty="0">
                <a:latin typeface="Carlito"/>
                <a:cs typeface="Carlito"/>
              </a:rPr>
              <a:t>: </a:t>
            </a:r>
            <a:r>
              <a:rPr sz="500" dirty="0">
                <a:latin typeface="Carlito"/>
                <a:cs typeface="Carlito"/>
              </a:rPr>
              <a:t>State </a:t>
            </a:r>
            <a:r>
              <a:rPr sz="500" spc="-5" dirty="0">
                <a:latin typeface="Carlito"/>
                <a:cs typeface="Carlito"/>
              </a:rPr>
              <a:t>from </a:t>
            </a:r>
            <a:r>
              <a:rPr sz="500" dirty="0">
                <a:latin typeface="Carlito"/>
                <a:cs typeface="Carlito"/>
              </a:rPr>
              <a:t>which </a:t>
            </a:r>
            <a:r>
              <a:rPr sz="500" spc="-5" dirty="0">
                <a:latin typeface="Carlito"/>
                <a:cs typeface="Carlito"/>
              </a:rPr>
              <a:t>agent</a:t>
            </a:r>
            <a:r>
              <a:rPr sz="500" spc="-6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start</a:t>
            </a:r>
            <a:endParaRPr sz="500">
              <a:latin typeface="Carlito"/>
              <a:cs typeface="Carlito"/>
            </a:endParaRPr>
          </a:p>
          <a:p>
            <a:pPr marL="170815" marR="5080" lvl="1" indent="-52069">
              <a:lnSpc>
                <a:spcPts val="500"/>
              </a:lnSpc>
              <a:spcBef>
                <a:spcPts val="100"/>
              </a:spcBef>
              <a:buFont typeface="Arial"/>
              <a:buChar char="•"/>
              <a:tabLst>
                <a:tab pos="171450" algn="l"/>
              </a:tabLst>
            </a:pPr>
            <a:r>
              <a:rPr sz="500" b="1" spc="-5" dirty="0">
                <a:latin typeface="Carlito"/>
                <a:cs typeface="Carlito"/>
              </a:rPr>
              <a:t>Operator or Successor function</a:t>
            </a:r>
            <a:r>
              <a:rPr sz="500" spc="-5" dirty="0">
                <a:latin typeface="Carlito"/>
                <a:cs typeface="Carlito"/>
              </a:rPr>
              <a:t>: Description of possible </a:t>
            </a:r>
            <a:r>
              <a:rPr sz="500" dirty="0">
                <a:latin typeface="Carlito"/>
                <a:cs typeface="Carlito"/>
              </a:rPr>
              <a:t>actions </a:t>
            </a:r>
            <a:r>
              <a:rPr sz="500" spc="-5" dirty="0">
                <a:latin typeface="Carlito"/>
                <a:cs typeface="Carlito"/>
              </a:rPr>
              <a:t>available </a:t>
            </a:r>
            <a:r>
              <a:rPr sz="500" dirty="0">
                <a:latin typeface="Carlito"/>
                <a:cs typeface="Carlito"/>
              </a:rPr>
              <a:t>to the  </a:t>
            </a:r>
            <a:r>
              <a:rPr sz="500" spc="-5" dirty="0">
                <a:latin typeface="Carlito"/>
                <a:cs typeface="Carlito"/>
              </a:rPr>
              <a:t>agent.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1450" algn="l"/>
              </a:tabLst>
            </a:pPr>
            <a:r>
              <a:rPr sz="500" b="1" spc="-10" dirty="0">
                <a:latin typeface="Carlito"/>
                <a:cs typeface="Carlito"/>
              </a:rPr>
              <a:t>Goal </a:t>
            </a:r>
            <a:r>
              <a:rPr sz="500" b="1" spc="-5" dirty="0">
                <a:latin typeface="Carlito"/>
                <a:cs typeface="Carlito"/>
              </a:rPr>
              <a:t>test</a:t>
            </a:r>
            <a:r>
              <a:rPr sz="500" spc="-5" dirty="0">
                <a:latin typeface="Carlito"/>
                <a:cs typeface="Carlito"/>
              </a:rPr>
              <a:t>: Determine whether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given state </a:t>
            </a:r>
            <a:r>
              <a:rPr sz="500" dirty="0">
                <a:latin typeface="Carlito"/>
                <a:cs typeface="Carlito"/>
              </a:rPr>
              <a:t>is goal </a:t>
            </a:r>
            <a:r>
              <a:rPr sz="500" spc="-5" dirty="0">
                <a:latin typeface="Carlito"/>
                <a:cs typeface="Carlito"/>
              </a:rPr>
              <a:t>state or not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500" b="1" spc="-5" dirty="0">
                <a:latin typeface="Carlito"/>
                <a:cs typeface="Carlito"/>
              </a:rPr>
              <a:t>Path cost</a:t>
            </a:r>
            <a:r>
              <a:rPr sz="500" spc="-5" dirty="0">
                <a:latin typeface="Carlito"/>
                <a:cs typeface="Carlito"/>
              </a:rPr>
              <a:t>: </a:t>
            </a:r>
            <a:r>
              <a:rPr sz="500" dirty="0">
                <a:latin typeface="Carlito"/>
                <a:cs typeface="Carlito"/>
              </a:rPr>
              <a:t>Sum </a:t>
            </a:r>
            <a:r>
              <a:rPr sz="500" spc="-5" dirty="0">
                <a:latin typeface="Carlito"/>
                <a:cs typeface="Carlito"/>
              </a:rPr>
              <a:t>of cost of each path from </a:t>
            </a:r>
            <a:r>
              <a:rPr sz="500" dirty="0">
                <a:latin typeface="Carlito"/>
                <a:cs typeface="Carlito"/>
              </a:rPr>
              <a:t>initial </a:t>
            </a:r>
            <a:r>
              <a:rPr sz="500" spc="-5" dirty="0">
                <a:latin typeface="Carlito"/>
                <a:cs typeface="Carlito"/>
              </a:rPr>
              <a:t>state </a:t>
            </a:r>
            <a:r>
              <a:rPr sz="500" dirty="0">
                <a:latin typeface="Carlito"/>
                <a:cs typeface="Carlito"/>
              </a:rPr>
              <a:t>to the </a:t>
            </a:r>
            <a:r>
              <a:rPr sz="500" spc="-5" dirty="0">
                <a:latin typeface="Carlito"/>
                <a:cs typeface="Carlito"/>
              </a:rPr>
              <a:t>given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state.</a:t>
            </a:r>
            <a:endParaRPr sz="500">
              <a:latin typeface="Carlito"/>
              <a:cs typeface="Carlito"/>
            </a:endParaRPr>
          </a:p>
          <a:p>
            <a:pPr marL="64135" marR="10160" indent="-52069">
              <a:lnSpc>
                <a:spcPct val="800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00" dirty="0">
                <a:latin typeface="Carlito"/>
                <a:cs typeface="Carlito"/>
              </a:rPr>
              <a:t>A </a:t>
            </a:r>
            <a:r>
              <a:rPr sz="600" spc="-5" dirty="0">
                <a:latin typeface="Carlito"/>
                <a:cs typeface="Carlito"/>
              </a:rPr>
              <a:t>problem when defined with </a:t>
            </a:r>
            <a:r>
              <a:rPr sz="600" spc="-10" dirty="0">
                <a:latin typeface="Carlito"/>
                <a:cs typeface="Carlito"/>
              </a:rPr>
              <a:t>these </a:t>
            </a:r>
            <a:r>
              <a:rPr sz="600" spc="-5" dirty="0">
                <a:latin typeface="Carlito"/>
                <a:cs typeface="Carlito"/>
              </a:rPr>
              <a:t>components </a:t>
            </a:r>
            <a:r>
              <a:rPr sz="600" dirty="0">
                <a:latin typeface="Carlito"/>
                <a:cs typeface="Carlito"/>
              </a:rPr>
              <a:t>is called </a:t>
            </a:r>
            <a:r>
              <a:rPr sz="600" b="1" i="1" spc="-5" dirty="0">
                <a:latin typeface="Carlito"/>
                <a:cs typeface="Carlito"/>
              </a:rPr>
              <a:t>well defined  problem</a:t>
            </a:r>
            <a:r>
              <a:rPr sz="600" spc="-5" dirty="0">
                <a:latin typeface="Carlito"/>
                <a:cs typeface="Carlito"/>
              </a:rPr>
              <a:t>.</a:t>
            </a:r>
            <a:endParaRPr sz="600">
              <a:latin typeface="Carlito"/>
              <a:cs typeface="Carlito"/>
            </a:endParaRPr>
          </a:p>
          <a:p>
            <a:pPr marL="64135" marR="85090" indent="-52069">
              <a:lnSpc>
                <a:spcPts val="58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00" dirty="0">
                <a:latin typeface="Carlito"/>
                <a:cs typeface="Carlito"/>
              </a:rPr>
              <a:t>A </a:t>
            </a:r>
            <a:r>
              <a:rPr sz="600" spc="-5" dirty="0">
                <a:latin typeface="Carlito"/>
                <a:cs typeface="Carlito"/>
              </a:rPr>
              <a:t>solution </a:t>
            </a:r>
            <a:r>
              <a:rPr sz="600" dirty="0">
                <a:latin typeface="Carlito"/>
                <a:cs typeface="Carlito"/>
              </a:rPr>
              <a:t>is a </a:t>
            </a:r>
            <a:r>
              <a:rPr sz="600" spc="-5" dirty="0">
                <a:latin typeface="Carlito"/>
                <a:cs typeface="Carlito"/>
              </a:rPr>
              <a:t>sequence of actions </a:t>
            </a:r>
            <a:r>
              <a:rPr sz="600" dirty="0">
                <a:latin typeface="Carlito"/>
                <a:cs typeface="Carlito"/>
              </a:rPr>
              <a:t>from initial </a:t>
            </a:r>
            <a:r>
              <a:rPr sz="600" spc="-5" dirty="0">
                <a:latin typeface="Carlito"/>
                <a:cs typeface="Carlito"/>
              </a:rPr>
              <a:t>to </a:t>
            </a:r>
            <a:r>
              <a:rPr sz="600" dirty="0">
                <a:latin typeface="Carlito"/>
                <a:cs typeface="Carlito"/>
              </a:rPr>
              <a:t>goal </a:t>
            </a:r>
            <a:r>
              <a:rPr sz="600" spc="-10" dirty="0">
                <a:latin typeface="Carlito"/>
                <a:cs typeface="Carlito"/>
              </a:rPr>
              <a:t>state. </a:t>
            </a:r>
            <a:r>
              <a:rPr sz="600" dirty="0">
                <a:latin typeface="Carlito"/>
                <a:cs typeface="Carlito"/>
              </a:rPr>
              <a:t>Optimal  </a:t>
            </a:r>
            <a:r>
              <a:rPr sz="600" spc="-5" dirty="0">
                <a:latin typeface="Carlito"/>
                <a:cs typeface="Carlito"/>
              </a:rPr>
              <a:t>solution has the lowest path</a:t>
            </a:r>
            <a:r>
              <a:rPr sz="600" spc="-10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cost.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797" y="1472311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1825"/>
            <a:ext cx="683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80" dirty="0">
                <a:latin typeface="Arial"/>
                <a:cs typeface="Arial"/>
              </a:rPr>
              <a:t>BFS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40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951532" y="382598"/>
              <a:ext cx="959181" cy="924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1142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2714"/>
            <a:ext cx="683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80" dirty="0">
                <a:latin typeface="Arial"/>
                <a:cs typeface="Arial"/>
              </a:rPr>
              <a:t>BFS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41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7" name="object 7"/>
            <p:cNvSpPr/>
            <p:nvPr/>
          </p:nvSpPr>
          <p:spPr>
            <a:xfrm>
              <a:off x="934396" y="387264"/>
              <a:ext cx="965869" cy="9232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2108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2714"/>
            <a:ext cx="683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80" dirty="0">
                <a:latin typeface="Arial"/>
                <a:cs typeface="Arial"/>
              </a:rPr>
              <a:t>BFS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42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925397" y="387200"/>
              <a:ext cx="967091" cy="9248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2108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0810"/>
            <a:ext cx="683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80" dirty="0">
                <a:latin typeface="Arial"/>
                <a:cs typeface="Arial"/>
              </a:rPr>
              <a:t>BFS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43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7" name="object 7"/>
            <p:cNvSpPr/>
            <p:nvPr/>
          </p:nvSpPr>
          <p:spPr>
            <a:xfrm>
              <a:off x="917646" y="379624"/>
              <a:ext cx="971890" cy="9216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254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0810"/>
            <a:ext cx="692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75" dirty="0">
                <a:latin typeface="Arial"/>
                <a:cs typeface="Arial"/>
              </a:rPr>
              <a:t>DFS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898" y="422467"/>
            <a:ext cx="963611" cy="808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1825"/>
            <a:ext cx="692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75" dirty="0">
                <a:latin typeface="Arial"/>
                <a:cs typeface="Arial"/>
              </a:rPr>
              <a:t>DFS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45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7" name="object 7"/>
            <p:cNvSpPr/>
            <p:nvPr/>
          </p:nvSpPr>
          <p:spPr>
            <a:xfrm>
              <a:off x="933301" y="370477"/>
              <a:ext cx="963512" cy="9216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1142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1825"/>
            <a:ext cx="692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75" dirty="0">
                <a:latin typeface="Arial"/>
                <a:cs typeface="Arial"/>
              </a:rPr>
              <a:t>DFS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46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927042" y="387177"/>
              <a:ext cx="962267" cy="924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1142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2714"/>
            <a:ext cx="692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75" dirty="0">
                <a:latin typeface="Arial"/>
                <a:cs typeface="Arial"/>
              </a:rPr>
              <a:t>DFS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47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7" name="object 7"/>
            <p:cNvSpPr/>
            <p:nvPr/>
          </p:nvSpPr>
          <p:spPr>
            <a:xfrm>
              <a:off x="914727" y="371989"/>
              <a:ext cx="959354" cy="926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2108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2714"/>
            <a:ext cx="692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75" dirty="0">
                <a:latin typeface="Arial"/>
                <a:cs typeface="Arial"/>
              </a:rPr>
              <a:t>DFS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48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974616" y="381277"/>
              <a:ext cx="963465" cy="922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2108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0810"/>
            <a:ext cx="692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75" dirty="0">
                <a:latin typeface="Arial"/>
                <a:cs typeface="Arial"/>
              </a:rPr>
              <a:t>DFS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49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7" name="object 7"/>
            <p:cNvSpPr/>
            <p:nvPr/>
          </p:nvSpPr>
          <p:spPr>
            <a:xfrm>
              <a:off x="930107" y="365868"/>
              <a:ext cx="962253" cy="9262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254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13963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State </a:t>
            </a:r>
            <a:r>
              <a:rPr spc="-90" dirty="0"/>
              <a:t>Space</a:t>
            </a:r>
            <a:r>
              <a:rPr spc="-240" dirty="0"/>
              <a:t> </a:t>
            </a:r>
            <a:r>
              <a:rPr spc="-3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405765"/>
            <a:ext cx="2251075" cy="4171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 algn="just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space is commonly </a:t>
            </a:r>
            <a:r>
              <a:rPr sz="650" spc="-10" dirty="0">
                <a:latin typeface="Carlito"/>
                <a:cs typeface="Carlito"/>
              </a:rPr>
              <a:t>defined </a:t>
            </a:r>
            <a:r>
              <a:rPr sz="650" spc="-5" dirty="0">
                <a:latin typeface="Carlito"/>
                <a:cs typeface="Carlito"/>
              </a:rPr>
              <a:t>as a </a:t>
            </a:r>
            <a:r>
              <a:rPr sz="650" spc="-10" dirty="0">
                <a:latin typeface="Carlito"/>
                <a:cs typeface="Carlito"/>
              </a:rPr>
              <a:t>directed graph </a:t>
            </a: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which  each node </a:t>
            </a:r>
            <a:r>
              <a:rPr sz="650" spc="-5" dirty="0">
                <a:latin typeface="Carlito"/>
                <a:cs typeface="Carlito"/>
              </a:rPr>
              <a:t>is a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each </a:t>
            </a:r>
            <a:r>
              <a:rPr sz="650" spc="-5" dirty="0">
                <a:latin typeface="Carlito"/>
                <a:cs typeface="Carlito"/>
              </a:rPr>
              <a:t>arc </a:t>
            </a:r>
            <a:r>
              <a:rPr sz="650" spc="-10" dirty="0">
                <a:latin typeface="Carlito"/>
                <a:cs typeface="Carlito"/>
              </a:rPr>
              <a:t>represents </a:t>
            </a:r>
            <a:r>
              <a:rPr sz="650" spc="-5" dirty="0">
                <a:latin typeface="Carlito"/>
                <a:cs typeface="Carlito"/>
              </a:rPr>
              <a:t>the application of an  </a:t>
            </a:r>
            <a:r>
              <a:rPr sz="650" spc="-10" dirty="0">
                <a:latin typeface="Carlito"/>
                <a:cs typeface="Carlito"/>
              </a:rPr>
              <a:t>operator transforming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to a </a:t>
            </a:r>
            <a:r>
              <a:rPr sz="650" spc="-10" dirty="0">
                <a:latin typeface="Carlito"/>
                <a:cs typeface="Carlito"/>
              </a:rPr>
              <a:t>successor</a:t>
            </a:r>
            <a:r>
              <a:rPr sz="650" spc="-3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state.</a:t>
            </a:r>
            <a:endParaRPr sz="650">
              <a:latin typeface="Carlito"/>
              <a:cs typeface="Carlito"/>
            </a:endParaRPr>
          </a:p>
          <a:p>
            <a:pPr marL="64135" indent="-52069" algn="just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solution is a path </a:t>
            </a:r>
            <a:r>
              <a:rPr sz="650" spc="-10" dirty="0">
                <a:latin typeface="Carlito"/>
                <a:cs typeface="Carlito"/>
              </a:rPr>
              <a:t>from </a:t>
            </a:r>
            <a:r>
              <a:rPr sz="650" spc="-5" dirty="0">
                <a:latin typeface="Carlito"/>
                <a:cs typeface="Carlito"/>
              </a:rPr>
              <a:t>the initial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to a goal</a:t>
            </a:r>
            <a:r>
              <a:rPr sz="650" spc="-9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state.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273" y="1473200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0810"/>
            <a:ext cx="692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75" dirty="0">
                <a:latin typeface="Arial"/>
                <a:cs typeface="Arial"/>
              </a:rPr>
              <a:t>DFS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50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937866" y="394982"/>
              <a:ext cx="963561" cy="923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254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1825"/>
            <a:ext cx="692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75" dirty="0">
                <a:latin typeface="Arial"/>
                <a:cs typeface="Arial"/>
              </a:rPr>
              <a:t>DFS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51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7" name="object 7"/>
            <p:cNvSpPr/>
            <p:nvPr/>
          </p:nvSpPr>
          <p:spPr>
            <a:xfrm>
              <a:off x="911480" y="393380"/>
              <a:ext cx="961346" cy="9262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1142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1825"/>
            <a:ext cx="692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Exercise: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75" dirty="0">
                <a:latin typeface="Arial"/>
                <a:cs typeface="Arial"/>
              </a:rPr>
              <a:t>DFS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52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7" name="object 7"/>
            <p:cNvSpPr/>
            <p:nvPr/>
          </p:nvSpPr>
          <p:spPr>
            <a:xfrm>
              <a:off x="899501" y="353762"/>
              <a:ext cx="971523" cy="927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1142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11182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Depth</a:t>
            </a:r>
            <a:r>
              <a:rPr spc="-175" dirty="0"/>
              <a:t> </a:t>
            </a:r>
            <a:r>
              <a:rPr spc="-30" dirty="0"/>
              <a:t>Limited</a:t>
            </a:r>
            <a:r>
              <a:rPr spc="-155" dirty="0"/>
              <a:t>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405765"/>
            <a:ext cx="2405380" cy="9474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90805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problem </a:t>
            </a:r>
            <a:r>
              <a:rPr sz="650" spc="-5" dirty="0">
                <a:latin typeface="Carlito"/>
                <a:cs typeface="Carlito"/>
              </a:rPr>
              <a:t>of </a:t>
            </a:r>
            <a:r>
              <a:rPr sz="650" spc="-10" dirty="0">
                <a:latin typeface="Carlito"/>
                <a:cs typeface="Carlito"/>
              </a:rPr>
              <a:t>unbounded trees can </a:t>
            </a:r>
            <a:r>
              <a:rPr sz="650" spc="-5" dirty="0">
                <a:latin typeface="Carlito"/>
                <a:cs typeface="Carlito"/>
              </a:rPr>
              <a:t>be solved by </a:t>
            </a:r>
            <a:r>
              <a:rPr sz="650" spc="-10" dirty="0">
                <a:latin typeface="Carlito"/>
                <a:cs typeface="Carlito"/>
              </a:rPr>
              <a:t>supplying </a:t>
            </a:r>
            <a:r>
              <a:rPr sz="650" spc="-15" dirty="0">
                <a:latin typeface="Carlito"/>
                <a:cs typeface="Carlito"/>
              </a:rPr>
              <a:t>depth-  </a:t>
            </a:r>
            <a:r>
              <a:rPr sz="650" spc="-10" dirty="0">
                <a:latin typeface="Carlito"/>
                <a:cs typeface="Carlito"/>
              </a:rPr>
              <a:t>first search </a:t>
            </a:r>
            <a:r>
              <a:rPr sz="650" spc="-5" dirty="0">
                <a:latin typeface="Carlito"/>
                <a:cs typeface="Carlito"/>
              </a:rPr>
              <a:t>with a </a:t>
            </a:r>
            <a:r>
              <a:rPr sz="650" spc="-10" dirty="0">
                <a:latin typeface="Carlito"/>
                <a:cs typeface="Carlito"/>
              </a:rPr>
              <a:t>determined depth</a:t>
            </a:r>
            <a:r>
              <a:rPr sz="650" spc="4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limit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nodes </a:t>
            </a:r>
            <a:r>
              <a:rPr sz="650" spc="-5" dirty="0">
                <a:latin typeface="Carlito"/>
                <a:cs typeface="Carlito"/>
              </a:rPr>
              <a:t>at </a:t>
            </a:r>
            <a:r>
              <a:rPr sz="650" spc="-10" dirty="0">
                <a:latin typeface="Carlito"/>
                <a:cs typeface="Carlito"/>
              </a:rPr>
              <a:t>certain depth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treated </a:t>
            </a:r>
            <a:r>
              <a:rPr sz="650" spc="-5" dirty="0">
                <a:latin typeface="Carlito"/>
                <a:cs typeface="Carlito"/>
              </a:rPr>
              <a:t>as </a:t>
            </a:r>
            <a:r>
              <a:rPr sz="650" spc="-10" dirty="0">
                <a:latin typeface="Carlito"/>
                <a:cs typeface="Carlito"/>
              </a:rPr>
              <a:t>they have </a:t>
            </a:r>
            <a:r>
              <a:rPr sz="650" spc="-5" dirty="0">
                <a:latin typeface="Carlito"/>
                <a:cs typeface="Carlito"/>
              </a:rPr>
              <a:t>no</a:t>
            </a:r>
            <a:r>
              <a:rPr sz="650" spc="6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successors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is an </a:t>
            </a:r>
            <a:r>
              <a:rPr sz="650" spc="-10" dirty="0">
                <a:latin typeface="Carlito"/>
                <a:cs typeface="Carlito"/>
              </a:rPr>
              <a:t>uninformed</a:t>
            </a:r>
            <a:r>
              <a:rPr sz="650" spc="1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search</a:t>
            </a:r>
            <a:endParaRPr sz="650">
              <a:latin typeface="Carlito"/>
              <a:cs typeface="Carlito"/>
            </a:endParaRPr>
          </a:p>
          <a:p>
            <a:pPr marL="64135" marR="210185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modification </a:t>
            </a:r>
            <a:r>
              <a:rPr sz="650" spc="-10" dirty="0">
                <a:latin typeface="Carlito"/>
                <a:cs typeface="Carlito"/>
              </a:rPr>
              <a:t>of depth-first search </a:t>
            </a:r>
            <a:r>
              <a:rPr sz="650" spc="-5" dirty="0">
                <a:latin typeface="Carlito"/>
                <a:cs typeface="Carlito"/>
              </a:rPr>
              <a:t>and is used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example in the  </a:t>
            </a:r>
            <a:r>
              <a:rPr sz="650" spc="-10" dirty="0">
                <a:latin typeface="Carlito"/>
                <a:cs typeface="Carlito"/>
              </a:rPr>
              <a:t>iterative deepening depth-first search</a:t>
            </a:r>
            <a:r>
              <a:rPr sz="650" spc="6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algorithm.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works exactly </a:t>
            </a:r>
            <a:r>
              <a:rPr sz="650" spc="-15" dirty="0">
                <a:latin typeface="Carlito"/>
                <a:cs typeface="Carlito"/>
              </a:rPr>
              <a:t>like </a:t>
            </a:r>
            <a:r>
              <a:rPr sz="650" spc="-10" dirty="0">
                <a:latin typeface="Carlito"/>
                <a:cs typeface="Carlito"/>
              </a:rPr>
              <a:t>depth-first search, </a:t>
            </a:r>
            <a:r>
              <a:rPr sz="650" spc="-5" dirty="0">
                <a:latin typeface="Carlito"/>
                <a:cs typeface="Carlito"/>
              </a:rPr>
              <a:t>but avoids its </a:t>
            </a:r>
            <a:r>
              <a:rPr sz="650" spc="-10" dirty="0">
                <a:latin typeface="Carlito"/>
                <a:cs typeface="Carlito"/>
              </a:rPr>
              <a:t>drawbacks  regarding completeness </a:t>
            </a:r>
            <a:r>
              <a:rPr sz="650" spc="-5" dirty="0">
                <a:latin typeface="Carlito"/>
                <a:cs typeface="Carlito"/>
              </a:rPr>
              <a:t>by imposing a </a:t>
            </a:r>
            <a:r>
              <a:rPr sz="650" dirty="0">
                <a:latin typeface="Carlito"/>
                <a:cs typeface="Carlito"/>
              </a:rPr>
              <a:t>maximum </a:t>
            </a:r>
            <a:r>
              <a:rPr sz="650" spc="-5" dirty="0">
                <a:latin typeface="Carlito"/>
                <a:cs typeface="Carlito"/>
              </a:rPr>
              <a:t>limit on the </a:t>
            </a:r>
            <a:r>
              <a:rPr sz="650" spc="-10" dirty="0">
                <a:latin typeface="Carlito"/>
                <a:cs typeface="Carlito"/>
              </a:rPr>
              <a:t>depth </a:t>
            </a:r>
            <a:r>
              <a:rPr sz="650" spc="-5" dirty="0">
                <a:latin typeface="Carlito"/>
                <a:cs typeface="Carlito"/>
              </a:rPr>
              <a:t>of  the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search.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405765"/>
            <a:ext cx="2393315" cy="62420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Even </a:t>
            </a:r>
            <a:r>
              <a:rPr sz="650" spc="-5" dirty="0">
                <a:latin typeface="Carlito"/>
                <a:cs typeface="Carlito"/>
              </a:rPr>
              <a:t>if the </a:t>
            </a:r>
            <a:r>
              <a:rPr sz="650" spc="-10" dirty="0">
                <a:latin typeface="Carlito"/>
                <a:cs typeface="Carlito"/>
              </a:rPr>
              <a:t>search could </a:t>
            </a:r>
            <a:r>
              <a:rPr sz="650" spc="-5" dirty="0">
                <a:latin typeface="Carlito"/>
                <a:cs typeface="Carlito"/>
              </a:rPr>
              <a:t>still expand a </a:t>
            </a:r>
            <a:r>
              <a:rPr sz="650" spc="-10" dirty="0">
                <a:latin typeface="Carlito"/>
                <a:cs typeface="Carlito"/>
              </a:rPr>
              <a:t>vertex beyond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depth,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will  not </a:t>
            </a:r>
            <a:r>
              <a:rPr sz="650" spc="-5" dirty="0">
                <a:latin typeface="Carlito"/>
                <a:cs typeface="Carlito"/>
              </a:rPr>
              <a:t>do </a:t>
            </a:r>
            <a:r>
              <a:rPr sz="650" dirty="0">
                <a:latin typeface="Carlito"/>
                <a:cs typeface="Carlito"/>
              </a:rPr>
              <a:t>so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thereby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will not </a:t>
            </a:r>
            <a:r>
              <a:rPr sz="650" spc="-15" dirty="0">
                <a:latin typeface="Carlito"/>
                <a:cs typeface="Carlito"/>
              </a:rPr>
              <a:t>follow </a:t>
            </a:r>
            <a:r>
              <a:rPr sz="650" spc="-10" dirty="0">
                <a:latin typeface="Carlito"/>
                <a:cs typeface="Carlito"/>
              </a:rPr>
              <a:t>infinitely deep </a:t>
            </a:r>
            <a:r>
              <a:rPr sz="650" spc="-5" dirty="0">
                <a:latin typeface="Carlito"/>
                <a:cs typeface="Carlito"/>
              </a:rPr>
              <a:t>paths </a:t>
            </a:r>
            <a:r>
              <a:rPr sz="650" spc="-10" dirty="0">
                <a:latin typeface="Carlito"/>
                <a:cs typeface="Carlito"/>
              </a:rPr>
              <a:t>or </a:t>
            </a:r>
            <a:r>
              <a:rPr sz="650" spc="-5" dirty="0">
                <a:latin typeface="Carlito"/>
                <a:cs typeface="Carlito"/>
              </a:rPr>
              <a:t>get  stuck in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cycles.</a:t>
            </a:r>
            <a:endParaRPr sz="650">
              <a:latin typeface="Carlito"/>
              <a:cs typeface="Carlito"/>
            </a:endParaRPr>
          </a:p>
          <a:p>
            <a:pPr marL="64135" marR="109855" indent="-52069">
              <a:lnSpc>
                <a:spcPts val="700"/>
              </a:lnSpc>
              <a:spcBef>
                <a:spcPts val="204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5" dirty="0">
                <a:latin typeface="Carlito"/>
                <a:cs typeface="Carlito"/>
              </a:rPr>
              <a:t>Therefore </a:t>
            </a:r>
            <a:r>
              <a:rPr sz="650" spc="-10" dirty="0">
                <a:latin typeface="Carlito"/>
                <a:cs typeface="Carlito"/>
              </a:rPr>
              <a:t>depth-limited search will find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solution </a:t>
            </a:r>
            <a:r>
              <a:rPr sz="650" spc="-5" dirty="0">
                <a:latin typeface="Carlito"/>
                <a:cs typeface="Carlito"/>
              </a:rPr>
              <a:t>if it is </a:t>
            </a:r>
            <a:r>
              <a:rPr sz="650" spc="-10" dirty="0">
                <a:latin typeface="Carlito"/>
                <a:cs typeface="Carlito"/>
              </a:rPr>
              <a:t>within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0" dirty="0">
                <a:latin typeface="Carlito"/>
                <a:cs typeface="Carlito"/>
              </a:rPr>
              <a:t>depth </a:t>
            </a:r>
            <a:r>
              <a:rPr sz="650" spc="-5" dirty="0">
                <a:latin typeface="Carlito"/>
                <a:cs typeface="Carlito"/>
              </a:rPr>
              <a:t>limit, </a:t>
            </a:r>
            <a:r>
              <a:rPr sz="650" spc="-10" dirty="0">
                <a:latin typeface="Carlito"/>
                <a:cs typeface="Carlito"/>
              </a:rPr>
              <a:t>which guarantees </a:t>
            </a:r>
            <a:r>
              <a:rPr sz="650" spc="-5" dirty="0">
                <a:latin typeface="Carlito"/>
                <a:cs typeface="Carlito"/>
              </a:rPr>
              <a:t>at least </a:t>
            </a:r>
            <a:r>
              <a:rPr sz="650" spc="-10" dirty="0">
                <a:latin typeface="Carlito"/>
                <a:cs typeface="Carlito"/>
              </a:rPr>
              <a:t>completeness on </a:t>
            </a:r>
            <a:r>
              <a:rPr sz="650" spc="-5" dirty="0">
                <a:latin typeface="Carlito"/>
                <a:cs typeface="Carlito"/>
              </a:rPr>
              <a:t>all</a:t>
            </a:r>
            <a:r>
              <a:rPr sz="650" spc="8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graphs.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solves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infinite-path problem of</a:t>
            </a:r>
            <a:r>
              <a:rPr sz="650" spc="3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DFS.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79" y="403987"/>
            <a:ext cx="2364740" cy="7461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9535" marR="304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25" dirty="0">
                <a:latin typeface="Carlito"/>
                <a:cs typeface="Carlito"/>
              </a:rPr>
              <a:t>Yet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introduces </a:t>
            </a:r>
            <a:r>
              <a:rPr sz="650" spc="-5" dirty="0">
                <a:latin typeface="Carlito"/>
                <a:cs typeface="Carlito"/>
              </a:rPr>
              <a:t>another </a:t>
            </a:r>
            <a:r>
              <a:rPr sz="650" spc="-10" dirty="0">
                <a:latin typeface="Carlito"/>
                <a:cs typeface="Carlito"/>
              </a:rPr>
              <a:t>source </a:t>
            </a:r>
            <a:r>
              <a:rPr sz="650" spc="-5" dirty="0">
                <a:latin typeface="Carlito"/>
                <a:cs typeface="Carlito"/>
              </a:rPr>
              <a:t>of </a:t>
            </a:r>
            <a:r>
              <a:rPr sz="650" spc="-10" dirty="0">
                <a:latin typeface="Carlito"/>
                <a:cs typeface="Carlito"/>
              </a:rPr>
              <a:t>problem </a:t>
            </a:r>
            <a:r>
              <a:rPr sz="650" spc="-5" dirty="0">
                <a:latin typeface="Carlito"/>
                <a:cs typeface="Carlito"/>
              </a:rPr>
              <a:t>if </a:t>
            </a:r>
            <a:r>
              <a:rPr sz="650" spc="-10" dirty="0">
                <a:latin typeface="Carlito"/>
                <a:cs typeface="Carlito"/>
              </a:rPr>
              <a:t>we </a:t>
            </a:r>
            <a:r>
              <a:rPr sz="650" spc="-5" dirty="0">
                <a:latin typeface="Carlito"/>
                <a:cs typeface="Carlito"/>
              </a:rPr>
              <a:t>are unable to </a:t>
            </a:r>
            <a:r>
              <a:rPr sz="650" spc="-10" dirty="0">
                <a:latin typeface="Carlito"/>
                <a:cs typeface="Carlito"/>
              </a:rPr>
              <a:t>find  </a:t>
            </a:r>
            <a:r>
              <a:rPr sz="650" spc="-5" dirty="0">
                <a:latin typeface="Carlito"/>
                <a:cs typeface="Carlito"/>
              </a:rPr>
              <a:t>good </a:t>
            </a:r>
            <a:r>
              <a:rPr sz="650" b="1" spc="-5" dirty="0">
                <a:latin typeface="Carlito"/>
                <a:cs typeface="Carlito"/>
              </a:rPr>
              <a:t>guess </a:t>
            </a:r>
            <a:r>
              <a:rPr sz="650" b="1" dirty="0">
                <a:latin typeface="Carlito"/>
                <a:cs typeface="Carlito"/>
              </a:rPr>
              <a:t>of </a:t>
            </a:r>
            <a:r>
              <a:rPr sz="650" b="1" spc="-10" dirty="0">
                <a:latin typeface="Carlito"/>
                <a:cs typeface="Carlito"/>
              </a:rPr>
              <a:t>maximum </a:t>
            </a:r>
            <a:r>
              <a:rPr sz="650" b="1" i="1" spc="-5" dirty="0">
                <a:latin typeface="Carlito"/>
                <a:cs typeface="Carlito"/>
              </a:rPr>
              <a:t>level </a:t>
            </a:r>
            <a:r>
              <a:rPr sz="650" b="1" i="1" spc="-10" dirty="0">
                <a:latin typeface="Carlito"/>
                <a:cs typeface="Carlito"/>
              </a:rPr>
              <a:t>of depth</a:t>
            </a:r>
            <a:r>
              <a:rPr sz="650" b="1" i="1" spc="-45" dirty="0">
                <a:latin typeface="Carlito"/>
                <a:cs typeface="Carlito"/>
              </a:rPr>
              <a:t> </a:t>
            </a:r>
            <a:r>
              <a:rPr sz="650" b="1" i="1" spc="5" dirty="0">
                <a:latin typeface="Carlito"/>
                <a:cs typeface="Carlito"/>
              </a:rPr>
              <a:t>l</a:t>
            </a:r>
            <a:r>
              <a:rPr sz="650" i="1" spc="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895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0" dirty="0">
                <a:latin typeface="Carlito"/>
                <a:cs typeface="Carlito"/>
              </a:rPr>
              <a:t>Let </a:t>
            </a:r>
            <a:r>
              <a:rPr sz="650" b="1" spc="-5" dirty="0">
                <a:latin typeface="Carlito"/>
                <a:cs typeface="Carlito"/>
              </a:rPr>
              <a:t>d </a:t>
            </a:r>
            <a:r>
              <a:rPr sz="650" b="1" dirty="0">
                <a:latin typeface="Carlito"/>
                <a:cs typeface="Carlito"/>
              </a:rPr>
              <a:t>is </a:t>
            </a:r>
            <a:r>
              <a:rPr sz="650" b="1" spc="-10" dirty="0">
                <a:latin typeface="Carlito"/>
                <a:cs typeface="Carlito"/>
              </a:rPr>
              <a:t>the depth </a:t>
            </a:r>
            <a:r>
              <a:rPr sz="650" b="1" dirty="0">
                <a:latin typeface="Carlito"/>
                <a:cs typeface="Carlito"/>
              </a:rPr>
              <a:t>of </a:t>
            </a:r>
            <a:r>
              <a:rPr sz="650" b="1" spc="-5" dirty="0">
                <a:latin typeface="Carlito"/>
                <a:cs typeface="Carlito"/>
              </a:rPr>
              <a:t>shallowest solution </a:t>
            </a:r>
            <a:r>
              <a:rPr sz="650" b="1" spc="-10" dirty="0">
                <a:latin typeface="Carlito"/>
                <a:cs typeface="Carlito"/>
              </a:rPr>
              <a:t>(depth </a:t>
            </a:r>
            <a:r>
              <a:rPr sz="650" b="1" dirty="0">
                <a:latin typeface="Carlito"/>
                <a:cs typeface="Carlito"/>
              </a:rPr>
              <a:t>of </a:t>
            </a:r>
            <a:r>
              <a:rPr sz="650" b="1" spc="-5" dirty="0">
                <a:latin typeface="Carlito"/>
                <a:cs typeface="Carlito"/>
              </a:rPr>
              <a:t>goal</a:t>
            </a:r>
            <a:r>
              <a:rPr sz="650" b="1" spc="-60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node)</a:t>
            </a:r>
            <a:r>
              <a:rPr sz="650" spc="-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  <a:p>
            <a:pPr marL="1968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97485" algn="l"/>
              </a:tabLst>
            </a:pPr>
            <a:r>
              <a:rPr sz="550" dirty="0">
                <a:latin typeface="Carlito"/>
                <a:cs typeface="Carlito"/>
              </a:rPr>
              <a:t>If </a:t>
            </a:r>
            <a:r>
              <a:rPr sz="550" b="1" i="1" dirty="0">
                <a:latin typeface="Carlito"/>
                <a:cs typeface="Carlito"/>
              </a:rPr>
              <a:t>l &lt; d </a:t>
            </a:r>
            <a:r>
              <a:rPr sz="550" spc="-5" dirty="0">
                <a:latin typeface="Carlito"/>
                <a:cs typeface="Carlito"/>
              </a:rPr>
              <a:t>then </a:t>
            </a:r>
            <a:r>
              <a:rPr sz="550" spc="-10" dirty="0">
                <a:latin typeface="Carlito"/>
                <a:cs typeface="Carlito"/>
              </a:rPr>
              <a:t>incompleteness</a:t>
            </a:r>
            <a:r>
              <a:rPr sz="550" spc="2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results.</a:t>
            </a:r>
            <a:endParaRPr sz="550">
              <a:latin typeface="Carlito"/>
              <a:cs typeface="Carlito"/>
            </a:endParaRPr>
          </a:p>
          <a:p>
            <a:pPr marL="1968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97485" algn="l"/>
              </a:tabLst>
            </a:pPr>
            <a:r>
              <a:rPr sz="550" dirty="0">
                <a:latin typeface="Carlito"/>
                <a:cs typeface="Carlito"/>
              </a:rPr>
              <a:t>If </a:t>
            </a:r>
            <a:r>
              <a:rPr sz="550" b="1" i="1" dirty="0">
                <a:latin typeface="Carlito"/>
                <a:cs typeface="Carlito"/>
              </a:rPr>
              <a:t>l &gt; d </a:t>
            </a:r>
            <a:r>
              <a:rPr sz="550" spc="-5" dirty="0">
                <a:latin typeface="Carlito"/>
                <a:cs typeface="Carlito"/>
              </a:rPr>
              <a:t>then not</a:t>
            </a:r>
            <a:r>
              <a:rPr sz="550" spc="-2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optimal.</a:t>
            </a:r>
            <a:endParaRPr sz="550">
              <a:latin typeface="Carlito"/>
              <a:cs typeface="Carlito"/>
            </a:endParaRPr>
          </a:p>
          <a:p>
            <a:pPr marL="89535" indent="-52069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Time </a:t>
            </a:r>
            <a:r>
              <a:rPr sz="650" spc="-10" dirty="0">
                <a:latin typeface="Carlito"/>
                <a:cs typeface="Carlito"/>
              </a:rPr>
              <a:t>complexity: </a:t>
            </a:r>
            <a:r>
              <a:rPr sz="650" b="1" spc="-10" dirty="0">
                <a:latin typeface="Carlito"/>
                <a:cs typeface="Carlito"/>
              </a:rPr>
              <a:t>O( </a:t>
            </a:r>
            <a:r>
              <a:rPr sz="650" b="1" spc="-5" dirty="0">
                <a:latin typeface="Carlito"/>
                <a:cs typeface="Carlito"/>
              </a:rPr>
              <a:t>b</a:t>
            </a:r>
            <a:r>
              <a:rPr sz="600" b="1" i="1" spc="-7" baseline="27777" dirty="0">
                <a:latin typeface="Carlito"/>
                <a:cs typeface="Carlito"/>
              </a:rPr>
              <a:t>l</a:t>
            </a:r>
            <a:r>
              <a:rPr sz="600" b="1" i="1" spc="97" baseline="27777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)</a:t>
            </a:r>
            <a:endParaRPr sz="650">
              <a:latin typeface="Carlito"/>
              <a:cs typeface="Carlito"/>
            </a:endParaRPr>
          </a:p>
          <a:p>
            <a:pPr marL="895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0" dirty="0">
                <a:latin typeface="Carlito"/>
                <a:cs typeface="Carlito"/>
              </a:rPr>
              <a:t>Space complexity: </a:t>
            </a:r>
            <a:r>
              <a:rPr sz="650" b="1" spc="-5" dirty="0">
                <a:latin typeface="Carlito"/>
                <a:cs typeface="Carlito"/>
              </a:rPr>
              <a:t>O ( </a:t>
            </a:r>
            <a:r>
              <a:rPr sz="650" b="1" spc="-10" dirty="0">
                <a:latin typeface="Carlito"/>
                <a:cs typeface="Carlito"/>
              </a:rPr>
              <a:t>b</a:t>
            </a:r>
            <a:r>
              <a:rPr sz="650" b="1" i="1" spc="-10" dirty="0">
                <a:latin typeface="Carlito"/>
                <a:cs typeface="Carlito"/>
              </a:rPr>
              <a:t>l</a:t>
            </a:r>
            <a:r>
              <a:rPr sz="650" b="1" i="1" spc="20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)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19824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Iterative</a:t>
            </a:r>
            <a:r>
              <a:rPr spc="-135" dirty="0"/>
              <a:t> </a:t>
            </a:r>
            <a:r>
              <a:rPr spc="-55" dirty="0"/>
              <a:t>Deepening</a:t>
            </a:r>
            <a:r>
              <a:rPr spc="-135" dirty="0"/>
              <a:t> </a:t>
            </a:r>
            <a:r>
              <a:rPr spc="-35" dirty="0"/>
              <a:t>Depth</a:t>
            </a:r>
            <a:r>
              <a:rPr spc="-135" dirty="0"/>
              <a:t> </a:t>
            </a:r>
            <a:r>
              <a:rPr spc="-40" dirty="0"/>
              <a:t>First</a:t>
            </a:r>
            <a:r>
              <a:rPr spc="-114" dirty="0"/>
              <a:t>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403987"/>
            <a:ext cx="2398395" cy="100520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4191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 this </a:t>
            </a:r>
            <a:r>
              <a:rPr sz="650" spc="-15" dirty="0">
                <a:latin typeface="Carlito"/>
                <a:cs typeface="Carlito"/>
              </a:rPr>
              <a:t>strategy, </a:t>
            </a:r>
            <a:r>
              <a:rPr sz="650" spc="-10" dirty="0">
                <a:latin typeface="Carlito"/>
                <a:cs typeface="Carlito"/>
              </a:rPr>
              <a:t>depth-limited search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run </a:t>
            </a:r>
            <a:r>
              <a:rPr sz="650" spc="-15" dirty="0">
                <a:latin typeface="Carlito"/>
                <a:cs typeface="Carlito"/>
              </a:rPr>
              <a:t>repeatedly, </a:t>
            </a:r>
            <a:r>
              <a:rPr sz="650" spc="-10" dirty="0">
                <a:latin typeface="Carlito"/>
                <a:cs typeface="Carlito"/>
              </a:rPr>
              <a:t>increasing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0" dirty="0">
                <a:latin typeface="Carlito"/>
                <a:cs typeface="Carlito"/>
              </a:rPr>
              <a:t>depth </a:t>
            </a:r>
            <a:r>
              <a:rPr sz="650" spc="-5" dirty="0">
                <a:latin typeface="Carlito"/>
                <a:cs typeface="Carlito"/>
              </a:rPr>
              <a:t>limit with </a:t>
            </a:r>
            <a:r>
              <a:rPr sz="650" spc="-10" dirty="0">
                <a:latin typeface="Carlito"/>
                <a:cs typeface="Carlito"/>
              </a:rPr>
              <a:t>each iteration </a:t>
            </a:r>
            <a:r>
              <a:rPr sz="650" spc="-5" dirty="0">
                <a:latin typeface="Carlito"/>
                <a:cs typeface="Carlito"/>
              </a:rPr>
              <a:t>until it </a:t>
            </a:r>
            <a:r>
              <a:rPr sz="650" spc="-10" dirty="0">
                <a:latin typeface="Carlito"/>
                <a:cs typeface="Carlito"/>
              </a:rPr>
              <a:t>reaches </a:t>
            </a:r>
            <a:r>
              <a:rPr sz="650" i="1" spc="-5" dirty="0">
                <a:latin typeface="Carlito"/>
                <a:cs typeface="Carlito"/>
              </a:rPr>
              <a:t>d</a:t>
            </a:r>
            <a:r>
              <a:rPr sz="650" spc="-5" dirty="0">
                <a:latin typeface="Carlito"/>
                <a:cs typeface="Carlito"/>
              </a:rPr>
              <a:t>, the </a:t>
            </a:r>
            <a:r>
              <a:rPr sz="650" spc="-10" dirty="0">
                <a:latin typeface="Carlito"/>
                <a:cs typeface="Carlito"/>
              </a:rPr>
              <a:t>depth of </a:t>
            </a:r>
            <a:r>
              <a:rPr sz="650" spc="-5" dirty="0">
                <a:latin typeface="Carlito"/>
                <a:cs typeface="Carlito"/>
              </a:rPr>
              <a:t>the  shallowest goal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state.</a:t>
            </a:r>
            <a:endParaRPr sz="650">
              <a:latin typeface="Carlito"/>
              <a:cs typeface="Carlito"/>
            </a:endParaRPr>
          </a:p>
          <a:p>
            <a:pPr marL="64135" marR="90805" indent="-52069">
              <a:lnSpc>
                <a:spcPts val="700"/>
              </a:lnSpc>
              <a:spcBef>
                <a:spcPts val="204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On </a:t>
            </a:r>
            <a:r>
              <a:rPr sz="650" spc="-10" dirty="0">
                <a:latin typeface="Carlito"/>
                <a:cs typeface="Carlito"/>
              </a:rPr>
              <a:t>each iteration, </a:t>
            </a:r>
            <a:r>
              <a:rPr sz="650" spc="-5" dirty="0">
                <a:latin typeface="Carlito"/>
                <a:cs typeface="Carlito"/>
              </a:rPr>
              <a:t>IDDFS visits the </a:t>
            </a:r>
            <a:r>
              <a:rPr sz="650" spc="-10" dirty="0">
                <a:latin typeface="Carlito"/>
                <a:cs typeface="Carlito"/>
              </a:rPr>
              <a:t>nodes </a:t>
            </a:r>
            <a:r>
              <a:rPr sz="650" spc="-5" dirty="0">
                <a:latin typeface="Carlito"/>
                <a:cs typeface="Carlito"/>
              </a:rPr>
              <a:t>in the </a:t>
            </a:r>
            <a:r>
              <a:rPr sz="650" spc="-10" dirty="0">
                <a:latin typeface="Carlito"/>
                <a:cs typeface="Carlito"/>
              </a:rPr>
              <a:t>search tree </a:t>
            </a:r>
            <a:r>
              <a:rPr sz="650" spc="-5" dirty="0">
                <a:latin typeface="Carlito"/>
                <a:cs typeface="Carlito"/>
              </a:rPr>
              <a:t>in the  </a:t>
            </a:r>
            <a:r>
              <a:rPr sz="650" dirty="0">
                <a:latin typeface="Carlito"/>
                <a:cs typeface="Carlito"/>
              </a:rPr>
              <a:t>same </a:t>
            </a:r>
            <a:r>
              <a:rPr sz="650" spc="-10" dirty="0">
                <a:latin typeface="Carlito"/>
                <a:cs typeface="Carlito"/>
              </a:rPr>
              <a:t>order </a:t>
            </a:r>
            <a:r>
              <a:rPr sz="650" spc="-5" dirty="0">
                <a:latin typeface="Carlito"/>
                <a:cs typeface="Carlito"/>
              </a:rPr>
              <a:t>as </a:t>
            </a:r>
            <a:r>
              <a:rPr sz="650" spc="-10" dirty="0">
                <a:latin typeface="Carlito"/>
                <a:cs typeface="Carlito"/>
              </a:rPr>
              <a:t>depth-first search, </a:t>
            </a:r>
            <a:r>
              <a:rPr sz="650" spc="-5" dirty="0">
                <a:latin typeface="Carlito"/>
                <a:cs typeface="Carlito"/>
              </a:rPr>
              <a:t>but the cumulative </a:t>
            </a:r>
            <a:r>
              <a:rPr sz="650" spc="-10" dirty="0">
                <a:latin typeface="Carlito"/>
                <a:cs typeface="Carlito"/>
              </a:rPr>
              <a:t>order </a:t>
            </a: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which  nodes </a:t>
            </a:r>
            <a:r>
              <a:rPr sz="650" spc="-5" dirty="0">
                <a:latin typeface="Carlito"/>
                <a:cs typeface="Carlito"/>
              </a:rPr>
              <a:t>are </a:t>
            </a:r>
            <a:r>
              <a:rPr sz="650" spc="-10" dirty="0">
                <a:latin typeface="Carlito"/>
                <a:cs typeface="Carlito"/>
              </a:rPr>
              <a:t>first </a:t>
            </a:r>
            <a:r>
              <a:rPr sz="650" spc="-5" dirty="0">
                <a:latin typeface="Carlito"/>
                <a:cs typeface="Carlito"/>
              </a:rPr>
              <a:t>visited is </a:t>
            </a:r>
            <a:r>
              <a:rPr sz="650" spc="-15" dirty="0">
                <a:latin typeface="Carlito"/>
                <a:cs typeface="Carlito"/>
              </a:rPr>
              <a:t>effectively</a:t>
            </a:r>
            <a:r>
              <a:rPr sz="650" spc="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breadth-first.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IDDFS </a:t>
            </a:r>
            <a:r>
              <a:rPr sz="650" spc="-10" dirty="0">
                <a:latin typeface="Carlito"/>
                <a:cs typeface="Carlito"/>
              </a:rPr>
              <a:t>combines depth-first search's space-efficiency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breadth-first  search's completeness (when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branching factor </a:t>
            </a:r>
            <a:r>
              <a:rPr sz="650" spc="-5" dirty="0">
                <a:latin typeface="Carlito"/>
                <a:cs typeface="Carlito"/>
              </a:rPr>
              <a:t>is</a:t>
            </a:r>
            <a:r>
              <a:rPr sz="650" spc="10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finite).</a:t>
            </a:r>
            <a:endParaRPr sz="650">
              <a:latin typeface="Carlito"/>
              <a:cs typeface="Carlito"/>
            </a:endParaRPr>
          </a:p>
          <a:p>
            <a:pPr marL="64135" marR="104775" indent="-52069">
              <a:lnSpc>
                <a:spcPts val="700"/>
              </a:lnSpc>
              <a:spcBef>
                <a:spcPts val="204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It is optimal </a:t>
            </a:r>
            <a:r>
              <a:rPr sz="650" spc="-10" dirty="0">
                <a:latin typeface="Carlito"/>
                <a:cs typeface="Carlito"/>
              </a:rPr>
              <a:t>when </a:t>
            </a:r>
            <a:r>
              <a:rPr sz="650" spc="-5" dirty="0">
                <a:latin typeface="Carlito"/>
                <a:cs typeface="Carlito"/>
              </a:rPr>
              <a:t>the path </a:t>
            </a:r>
            <a:r>
              <a:rPr sz="650" spc="-10" dirty="0">
                <a:latin typeface="Carlito"/>
                <a:cs typeface="Carlito"/>
              </a:rPr>
              <a:t>cost </a:t>
            </a:r>
            <a:r>
              <a:rPr sz="650" spc="-5" dirty="0">
                <a:latin typeface="Carlito"/>
                <a:cs typeface="Carlito"/>
              </a:rPr>
              <a:t>is a </a:t>
            </a:r>
            <a:r>
              <a:rPr sz="650" spc="-10" dirty="0">
                <a:latin typeface="Carlito"/>
                <a:cs typeface="Carlito"/>
              </a:rPr>
              <a:t>non-decreasing function of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0" dirty="0">
                <a:latin typeface="Carlito"/>
                <a:cs typeface="Carlito"/>
              </a:rPr>
              <a:t>depth of </a:t>
            </a:r>
            <a:r>
              <a:rPr sz="650" spc="-5" dirty="0">
                <a:latin typeface="Carlito"/>
                <a:cs typeface="Carlito"/>
              </a:rPr>
              <a:t>the</a:t>
            </a:r>
            <a:r>
              <a:rPr sz="650" spc="2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node.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404875"/>
            <a:ext cx="2372995" cy="9969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8001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i="1" spc="-5" dirty="0">
                <a:latin typeface="Carlito"/>
                <a:cs typeface="Carlito"/>
              </a:rPr>
              <a:t>Iterative deepening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depth-first search </a:t>
            </a:r>
            <a:r>
              <a:rPr sz="650" spc="-5" dirty="0">
                <a:latin typeface="Carlito"/>
                <a:cs typeface="Carlito"/>
              </a:rPr>
              <a:t>to a </a:t>
            </a:r>
            <a:r>
              <a:rPr sz="650" spc="-15" dirty="0">
                <a:latin typeface="Carlito"/>
                <a:cs typeface="Carlito"/>
              </a:rPr>
              <a:t>fixed </a:t>
            </a:r>
            <a:r>
              <a:rPr sz="650" spc="-10" dirty="0">
                <a:latin typeface="Carlito"/>
                <a:cs typeface="Carlito"/>
              </a:rPr>
              <a:t>depth </a:t>
            </a:r>
            <a:r>
              <a:rPr sz="650" spc="-5" dirty="0">
                <a:latin typeface="Carlito"/>
                <a:cs typeface="Carlito"/>
              </a:rPr>
              <a:t>in the </a:t>
            </a:r>
            <a:r>
              <a:rPr sz="650" spc="-10" dirty="0">
                <a:latin typeface="Carlito"/>
                <a:cs typeface="Carlito"/>
              </a:rPr>
              <a:t>tree  being</a:t>
            </a:r>
            <a:r>
              <a:rPr sz="650" spc="-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searched.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If no </a:t>
            </a:r>
            <a:r>
              <a:rPr sz="650" spc="-10" dirty="0">
                <a:latin typeface="Carlito"/>
                <a:cs typeface="Carlito"/>
              </a:rPr>
              <a:t>solution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5" dirty="0">
                <a:latin typeface="Carlito"/>
                <a:cs typeface="Carlito"/>
              </a:rPr>
              <a:t>found </a:t>
            </a:r>
            <a:r>
              <a:rPr sz="650" spc="-5" dirty="0">
                <a:latin typeface="Carlito"/>
                <a:cs typeface="Carlito"/>
              </a:rPr>
              <a:t>up to this </a:t>
            </a:r>
            <a:r>
              <a:rPr sz="650" spc="-10" dirty="0">
                <a:latin typeface="Carlito"/>
                <a:cs typeface="Carlito"/>
              </a:rPr>
              <a:t>depth then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depth </a:t>
            </a:r>
            <a:r>
              <a:rPr sz="650" spc="-5" dirty="0">
                <a:latin typeface="Carlito"/>
                <a:cs typeface="Carlito"/>
              </a:rPr>
              <a:t>to be </a:t>
            </a:r>
            <a:r>
              <a:rPr sz="650" spc="-10" dirty="0">
                <a:latin typeface="Carlito"/>
                <a:cs typeface="Carlito"/>
              </a:rPr>
              <a:t>searched 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increased </a:t>
            </a:r>
            <a:r>
              <a:rPr sz="650" spc="-5" dirty="0">
                <a:latin typeface="Carlito"/>
                <a:cs typeface="Carlito"/>
              </a:rPr>
              <a:t>and the </a:t>
            </a:r>
            <a:r>
              <a:rPr sz="650" spc="-10" dirty="0">
                <a:latin typeface="Carlito"/>
                <a:cs typeface="Carlito"/>
              </a:rPr>
              <a:t>whole `bounded' depth-first search </a:t>
            </a:r>
            <a:r>
              <a:rPr sz="650" spc="-5" dirty="0">
                <a:latin typeface="Carlito"/>
                <a:cs typeface="Carlito"/>
              </a:rPr>
              <a:t>begun</a:t>
            </a:r>
            <a:r>
              <a:rPr sz="650" spc="12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again.</a:t>
            </a:r>
            <a:endParaRPr sz="650">
              <a:latin typeface="Carlito"/>
              <a:cs typeface="Carlito"/>
            </a:endParaRPr>
          </a:p>
          <a:p>
            <a:pPr marL="64135" marR="43180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works </a:t>
            </a:r>
            <a:r>
              <a:rPr sz="650" spc="-5" dirty="0">
                <a:latin typeface="Carlito"/>
                <a:cs typeface="Carlito"/>
              </a:rPr>
              <a:t>by setting a </a:t>
            </a:r>
            <a:r>
              <a:rPr sz="650" spc="-10" dirty="0">
                <a:latin typeface="Carlito"/>
                <a:cs typeface="Carlito"/>
              </a:rPr>
              <a:t>depth of search </a:t>
            </a:r>
            <a:r>
              <a:rPr sz="650" spc="-15" dirty="0">
                <a:latin typeface="Carlito"/>
                <a:cs typeface="Carlito"/>
              </a:rPr>
              <a:t>-say, </a:t>
            </a:r>
            <a:r>
              <a:rPr sz="650" spc="-10" dirty="0">
                <a:latin typeface="Carlito"/>
                <a:cs typeface="Carlito"/>
              </a:rPr>
              <a:t>depth </a:t>
            </a:r>
            <a:r>
              <a:rPr sz="650" dirty="0">
                <a:latin typeface="Carlito"/>
                <a:cs typeface="Carlito"/>
              </a:rPr>
              <a:t>1-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doing depth-  first search </a:t>
            </a:r>
            <a:r>
              <a:rPr sz="650" spc="-5" dirty="0">
                <a:latin typeface="Carlito"/>
                <a:cs typeface="Carlito"/>
              </a:rPr>
              <a:t>to that</a:t>
            </a:r>
            <a:r>
              <a:rPr sz="650" spc="-3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depth.</a:t>
            </a:r>
            <a:endParaRPr sz="650">
              <a:latin typeface="Carlito"/>
              <a:cs typeface="Carlito"/>
            </a:endParaRPr>
          </a:p>
          <a:p>
            <a:pPr marL="64135" marR="37465" indent="-52069">
              <a:lnSpc>
                <a:spcPts val="70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If a </a:t>
            </a:r>
            <a:r>
              <a:rPr sz="650" spc="-10" dirty="0">
                <a:latin typeface="Carlito"/>
                <a:cs typeface="Carlito"/>
              </a:rPr>
              <a:t>solution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5" dirty="0">
                <a:latin typeface="Carlito"/>
                <a:cs typeface="Carlito"/>
              </a:rPr>
              <a:t>found </a:t>
            </a:r>
            <a:r>
              <a:rPr sz="650" spc="-10" dirty="0">
                <a:latin typeface="Carlito"/>
                <a:cs typeface="Carlito"/>
              </a:rPr>
              <a:t>then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process </a:t>
            </a:r>
            <a:r>
              <a:rPr sz="650" spc="-5" dirty="0">
                <a:latin typeface="Carlito"/>
                <a:cs typeface="Carlito"/>
              </a:rPr>
              <a:t>stops </a:t>
            </a:r>
            <a:r>
              <a:rPr sz="650" spc="-10" dirty="0">
                <a:latin typeface="Carlito"/>
                <a:cs typeface="Carlito"/>
              </a:rPr>
              <a:t>-otherwise, increase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0" dirty="0">
                <a:latin typeface="Carlito"/>
                <a:cs typeface="Carlito"/>
              </a:rPr>
              <a:t>depth </a:t>
            </a:r>
            <a:r>
              <a:rPr sz="650" spc="-25" dirty="0">
                <a:latin typeface="Carlito"/>
                <a:cs typeface="Carlito"/>
              </a:rPr>
              <a:t>by, </a:t>
            </a:r>
            <a:r>
              <a:rPr sz="650" spc="-15" dirty="0">
                <a:latin typeface="Carlito"/>
                <a:cs typeface="Carlito"/>
              </a:rPr>
              <a:t>say, </a:t>
            </a:r>
            <a:r>
              <a:rPr sz="650" spc="-5" dirty="0">
                <a:latin typeface="Carlito"/>
                <a:cs typeface="Carlito"/>
              </a:rPr>
              <a:t>1 and </a:t>
            </a:r>
            <a:r>
              <a:rPr sz="650" spc="-10" dirty="0">
                <a:latin typeface="Carlito"/>
                <a:cs typeface="Carlito"/>
              </a:rPr>
              <a:t>repeat </a:t>
            </a:r>
            <a:r>
              <a:rPr sz="650" spc="-5" dirty="0">
                <a:latin typeface="Carlito"/>
                <a:cs typeface="Carlito"/>
              </a:rPr>
              <a:t>until a solution is</a:t>
            </a:r>
            <a:r>
              <a:rPr sz="650" spc="40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found.</a:t>
            </a:r>
            <a:endParaRPr sz="650">
              <a:latin typeface="Carlito"/>
              <a:cs typeface="Carlito"/>
            </a:endParaRPr>
          </a:p>
          <a:p>
            <a:pPr marL="171450" marR="36830" lvl="1" indent="-52069">
              <a:lnSpc>
                <a:spcPts val="600"/>
              </a:lnSpc>
              <a:spcBef>
                <a:spcPts val="95"/>
              </a:spcBef>
              <a:buFont typeface="Arial"/>
              <a:buChar char="•"/>
              <a:tabLst>
                <a:tab pos="172085" algn="l"/>
              </a:tabLst>
            </a:pPr>
            <a:r>
              <a:rPr sz="550" i="1" dirty="0">
                <a:latin typeface="Carlito"/>
                <a:cs typeface="Carlito"/>
              </a:rPr>
              <a:t>Note that </a:t>
            </a:r>
            <a:r>
              <a:rPr sz="550" i="1" spc="-5" dirty="0">
                <a:latin typeface="Carlito"/>
                <a:cs typeface="Carlito"/>
              </a:rPr>
              <a:t>every time </a:t>
            </a:r>
            <a:r>
              <a:rPr sz="550" i="1" spc="-10" dirty="0">
                <a:latin typeface="Carlito"/>
                <a:cs typeface="Carlito"/>
              </a:rPr>
              <a:t>we </a:t>
            </a:r>
            <a:r>
              <a:rPr sz="550" i="1" dirty="0">
                <a:latin typeface="Carlito"/>
                <a:cs typeface="Carlito"/>
              </a:rPr>
              <a:t>start up a new bounded depth search </a:t>
            </a:r>
            <a:r>
              <a:rPr sz="550" i="1" spc="-10" dirty="0">
                <a:latin typeface="Carlito"/>
                <a:cs typeface="Carlito"/>
              </a:rPr>
              <a:t>we </a:t>
            </a:r>
            <a:r>
              <a:rPr sz="550" i="1" dirty="0">
                <a:latin typeface="Carlito"/>
                <a:cs typeface="Carlito"/>
              </a:rPr>
              <a:t>start </a:t>
            </a:r>
            <a:r>
              <a:rPr sz="550" i="1" spc="-5" dirty="0">
                <a:latin typeface="Carlito"/>
                <a:cs typeface="Carlito"/>
              </a:rPr>
              <a:t>from  </a:t>
            </a:r>
            <a:r>
              <a:rPr sz="550" i="1" dirty="0">
                <a:latin typeface="Carlito"/>
                <a:cs typeface="Carlito"/>
              </a:rPr>
              <a:t>scratch - </a:t>
            </a:r>
            <a:r>
              <a:rPr sz="550" i="1" spc="-5" dirty="0">
                <a:latin typeface="Carlito"/>
                <a:cs typeface="Carlito"/>
              </a:rPr>
              <a:t>i.e. </a:t>
            </a:r>
            <a:r>
              <a:rPr sz="550" i="1" spc="-10" dirty="0">
                <a:latin typeface="Carlito"/>
                <a:cs typeface="Carlito"/>
              </a:rPr>
              <a:t>we </a:t>
            </a:r>
            <a:r>
              <a:rPr sz="550" i="1" dirty="0">
                <a:latin typeface="Carlito"/>
                <a:cs typeface="Carlito"/>
              </a:rPr>
              <a:t>throw </a:t>
            </a:r>
            <a:r>
              <a:rPr sz="550" i="1" spc="-5" dirty="0">
                <a:latin typeface="Carlito"/>
                <a:cs typeface="Carlito"/>
              </a:rPr>
              <a:t>away </a:t>
            </a:r>
            <a:r>
              <a:rPr sz="550" i="1" dirty="0">
                <a:latin typeface="Carlito"/>
                <a:cs typeface="Carlito"/>
              </a:rPr>
              <a:t>any results </a:t>
            </a:r>
            <a:r>
              <a:rPr sz="550" i="1" spc="-5" dirty="0">
                <a:latin typeface="Carlito"/>
                <a:cs typeface="Carlito"/>
              </a:rPr>
              <a:t>from </a:t>
            </a:r>
            <a:r>
              <a:rPr sz="550" i="1" dirty="0">
                <a:latin typeface="Carlito"/>
                <a:cs typeface="Carlito"/>
              </a:rPr>
              <a:t>the </a:t>
            </a:r>
            <a:r>
              <a:rPr sz="550" i="1" spc="-5" dirty="0">
                <a:latin typeface="Carlito"/>
                <a:cs typeface="Carlito"/>
              </a:rPr>
              <a:t>previous</a:t>
            </a:r>
            <a:r>
              <a:rPr sz="550" i="1" spc="-85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search.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398779"/>
            <a:ext cx="2354580" cy="9613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4135" marR="5080" indent="-52069">
              <a:lnSpc>
                <a:spcPts val="58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Depth-first search </a:t>
            </a:r>
            <a:r>
              <a:rPr sz="600" dirty="0">
                <a:latin typeface="Carlito"/>
                <a:cs typeface="Carlito"/>
              </a:rPr>
              <a:t>can </a:t>
            </a:r>
            <a:r>
              <a:rPr sz="600" spc="-5" dirty="0">
                <a:latin typeface="Carlito"/>
                <a:cs typeface="Carlito"/>
              </a:rPr>
              <a:t>be implemented to be </a:t>
            </a:r>
            <a:r>
              <a:rPr sz="600" dirty="0">
                <a:latin typeface="Carlito"/>
                <a:cs typeface="Carlito"/>
              </a:rPr>
              <a:t>much </a:t>
            </a:r>
            <a:r>
              <a:rPr sz="600" spc="-5" dirty="0">
                <a:latin typeface="Carlito"/>
                <a:cs typeface="Carlito"/>
              </a:rPr>
              <a:t>cheaper than breadth-  </a:t>
            </a:r>
            <a:r>
              <a:rPr sz="600" dirty="0">
                <a:latin typeface="Carlito"/>
                <a:cs typeface="Carlito"/>
              </a:rPr>
              <a:t>first </a:t>
            </a:r>
            <a:r>
              <a:rPr sz="600" spc="-5" dirty="0">
                <a:latin typeface="Carlito"/>
                <a:cs typeface="Carlito"/>
              </a:rPr>
              <a:t>search </a:t>
            </a:r>
            <a:r>
              <a:rPr sz="600" dirty="0">
                <a:latin typeface="Carlito"/>
                <a:cs typeface="Carlito"/>
              </a:rPr>
              <a:t>in </a:t>
            </a:r>
            <a:r>
              <a:rPr sz="600" spc="-5" dirty="0">
                <a:latin typeface="Carlito"/>
                <a:cs typeface="Carlito"/>
              </a:rPr>
              <a:t>terms of memory</a:t>
            </a:r>
            <a:r>
              <a:rPr sz="600" spc="-80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usage</a:t>
            </a:r>
            <a:endParaRPr sz="600">
              <a:latin typeface="Carlito"/>
              <a:cs typeface="Carlito"/>
            </a:endParaRPr>
          </a:p>
          <a:p>
            <a:pPr marL="170815" marR="41910" lvl="1" indent="-52069">
              <a:lnSpc>
                <a:spcPct val="80000"/>
              </a:lnSpc>
              <a:spcBef>
                <a:spcPts val="12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15" dirty="0">
                <a:latin typeface="Carlito"/>
                <a:cs typeface="Carlito"/>
              </a:rPr>
              <a:t>However, </a:t>
            </a:r>
            <a:r>
              <a:rPr sz="500" spc="-10" dirty="0">
                <a:latin typeface="Carlito"/>
                <a:cs typeface="Carlito"/>
              </a:rPr>
              <a:t>depth-first </a:t>
            </a:r>
            <a:r>
              <a:rPr sz="500" spc="-5" dirty="0">
                <a:latin typeface="Carlito"/>
                <a:cs typeface="Carlito"/>
              </a:rPr>
              <a:t>search </a:t>
            </a:r>
            <a:r>
              <a:rPr sz="500" dirty="0">
                <a:latin typeface="Carlito"/>
                <a:cs typeface="Carlito"/>
              </a:rPr>
              <a:t>is </a:t>
            </a:r>
            <a:r>
              <a:rPr sz="500" spc="-5" dirty="0">
                <a:latin typeface="Carlito"/>
                <a:cs typeface="Carlito"/>
              </a:rPr>
              <a:t>not guaranteed </a:t>
            </a:r>
            <a:r>
              <a:rPr sz="500" dirty="0">
                <a:latin typeface="Carlito"/>
                <a:cs typeface="Carlito"/>
              </a:rPr>
              <a:t>to </a:t>
            </a:r>
            <a:r>
              <a:rPr sz="500" spc="-5" dirty="0">
                <a:latin typeface="Carlito"/>
                <a:cs typeface="Carlito"/>
              </a:rPr>
              <a:t>find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solution </a:t>
            </a:r>
            <a:r>
              <a:rPr sz="500" spc="-10" dirty="0">
                <a:latin typeface="Carlito"/>
                <a:cs typeface="Carlito"/>
              </a:rPr>
              <a:t>even </a:t>
            </a:r>
            <a:r>
              <a:rPr sz="500" spc="-5" dirty="0">
                <a:latin typeface="Carlito"/>
                <a:cs typeface="Carlito"/>
              </a:rPr>
              <a:t>where one </a:t>
            </a:r>
            <a:r>
              <a:rPr sz="500" dirty="0">
                <a:latin typeface="Carlito"/>
                <a:cs typeface="Carlito"/>
              </a:rPr>
              <a:t>is  </a:t>
            </a:r>
            <a:r>
              <a:rPr sz="500" spc="-5" dirty="0">
                <a:latin typeface="Carlito"/>
                <a:cs typeface="Carlito"/>
              </a:rPr>
              <a:t>guaranteed.</a:t>
            </a:r>
            <a:endParaRPr sz="500">
              <a:latin typeface="Carlito"/>
              <a:cs typeface="Carlito"/>
            </a:endParaRPr>
          </a:p>
          <a:p>
            <a:pPr marL="64135" marR="15875" indent="-52069">
              <a:lnSpc>
                <a:spcPct val="789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5" dirty="0">
                <a:latin typeface="Carlito"/>
                <a:cs typeface="Carlito"/>
              </a:rPr>
              <a:t>On </a:t>
            </a:r>
            <a:r>
              <a:rPr sz="600" spc="-5" dirty="0">
                <a:latin typeface="Carlito"/>
                <a:cs typeface="Carlito"/>
              </a:rPr>
              <a:t>the </a:t>
            </a:r>
            <a:r>
              <a:rPr sz="600" spc="-10" dirty="0">
                <a:latin typeface="Carlito"/>
                <a:cs typeface="Carlito"/>
              </a:rPr>
              <a:t>other </a:t>
            </a:r>
            <a:r>
              <a:rPr sz="600" spc="-5" dirty="0">
                <a:latin typeface="Carlito"/>
                <a:cs typeface="Carlito"/>
              </a:rPr>
              <a:t>hand, breadth-first search </a:t>
            </a:r>
            <a:r>
              <a:rPr sz="600" dirty="0">
                <a:latin typeface="Carlito"/>
                <a:cs typeface="Carlito"/>
              </a:rPr>
              <a:t>can </a:t>
            </a:r>
            <a:r>
              <a:rPr sz="600" spc="-5" dirty="0">
                <a:latin typeface="Carlito"/>
                <a:cs typeface="Carlito"/>
              </a:rPr>
              <a:t>be </a:t>
            </a:r>
            <a:r>
              <a:rPr sz="600" spc="-10" dirty="0">
                <a:latin typeface="Carlito"/>
                <a:cs typeface="Carlito"/>
              </a:rPr>
              <a:t>guaranteed </a:t>
            </a:r>
            <a:r>
              <a:rPr sz="600" spc="-5" dirty="0">
                <a:latin typeface="Carlito"/>
                <a:cs typeface="Carlito"/>
              </a:rPr>
              <a:t>to terminate </a:t>
            </a:r>
            <a:r>
              <a:rPr sz="600" dirty="0">
                <a:latin typeface="Carlito"/>
                <a:cs typeface="Carlito"/>
              </a:rPr>
              <a:t>if  </a:t>
            </a:r>
            <a:r>
              <a:rPr sz="600" spc="-5" dirty="0">
                <a:latin typeface="Carlito"/>
                <a:cs typeface="Carlito"/>
              </a:rPr>
              <a:t>there </a:t>
            </a:r>
            <a:r>
              <a:rPr sz="600" dirty="0">
                <a:latin typeface="Carlito"/>
                <a:cs typeface="Carlito"/>
              </a:rPr>
              <a:t>is a </a:t>
            </a:r>
            <a:r>
              <a:rPr sz="600" spc="-5" dirty="0">
                <a:latin typeface="Carlito"/>
                <a:cs typeface="Carlito"/>
              </a:rPr>
              <a:t>winning state to be </a:t>
            </a:r>
            <a:r>
              <a:rPr sz="600" spc="-10" dirty="0">
                <a:latin typeface="Carlito"/>
                <a:cs typeface="Carlito"/>
              </a:rPr>
              <a:t>found </a:t>
            </a:r>
            <a:r>
              <a:rPr sz="600" spc="-5" dirty="0">
                <a:latin typeface="Carlito"/>
                <a:cs typeface="Carlito"/>
              </a:rPr>
              <a:t>and </a:t>
            </a:r>
            <a:r>
              <a:rPr sz="600" dirty="0">
                <a:latin typeface="Carlito"/>
                <a:cs typeface="Carlito"/>
              </a:rPr>
              <a:t>will </a:t>
            </a:r>
            <a:r>
              <a:rPr sz="600" spc="-5" dirty="0">
                <a:latin typeface="Carlito"/>
                <a:cs typeface="Carlito"/>
              </a:rPr>
              <a:t>always </a:t>
            </a:r>
            <a:r>
              <a:rPr sz="600" dirty="0">
                <a:latin typeface="Carlito"/>
                <a:cs typeface="Carlito"/>
              </a:rPr>
              <a:t>find </a:t>
            </a:r>
            <a:r>
              <a:rPr sz="600" spc="-5" dirty="0">
                <a:latin typeface="Carlito"/>
                <a:cs typeface="Carlito"/>
              </a:rPr>
              <a:t>the </a:t>
            </a:r>
            <a:r>
              <a:rPr sz="600" spc="-10" dirty="0">
                <a:latin typeface="Carlito"/>
                <a:cs typeface="Carlito"/>
              </a:rPr>
              <a:t>`quickest'  </a:t>
            </a:r>
            <a:r>
              <a:rPr sz="600" spc="-5" dirty="0">
                <a:latin typeface="Carlito"/>
                <a:cs typeface="Carlito"/>
              </a:rPr>
              <a:t>solution </a:t>
            </a:r>
            <a:r>
              <a:rPr sz="600" dirty="0">
                <a:latin typeface="Carlito"/>
                <a:cs typeface="Carlito"/>
              </a:rPr>
              <a:t>(in </a:t>
            </a:r>
            <a:r>
              <a:rPr sz="600" spc="-5" dirty="0">
                <a:latin typeface="Carlito"/>
                <a:cs typeface="Carlito"/>
              </a:rPr>
              <a:t>terms of how many </a:t>
            </a:r>
            <a:r>
              <a:rPr sz="600" spc="-10" dirty="0">
                <a:latin typeface="Carlito"/>
                <a:cs typeface="Carlito"/>
              </a:rPr>
              <a:t>steps need </a:t>
            </a:r>
            <a:r>
              <a:rPr sz="600" spc="-5" dirty="0">
                <a:latin typeface="Carlito"/>
                <a:cs typeface="Carlito"/>
              </a:rPr>
              <a:t>to be </a:t>
            </a:r>
            <a:r>
              <a:rPr sz="600" spc="-15" dirty="0">
                <a:latin typeface="Carlito"/>
                <a:cs typeface="Carlito"/>
              </a:rPr>
              <a:t>taken </a:t>
            </a:r>
            <a:r>
              <a:rPr sz="600" dirty="0">
                <a:latin typeface="Carlito"/>
                <a:cs typeface="Carlito"/>
              </a:rPr>
              <a:t>from </a:t>
            </a:r>
            <a:r>
              <a:rPr sz="600" spc="-5" dirty="0">
                <a:latin typeface="Carlito"/>
                <a:cs typeface="Carlito"/>
              </a:rPr>
              <a:t>the root  node).</a:t>
            </a:r>
            <a:endParaRPr sz="600">
              <a:latin typeface="Carlito"/>
              <a:cs typeface="Carlito"/>
            </a:endParaRPr>
          </a:p>
          <a:p>
            <a:pPr marL="170815" marR="82550" lvl="1" indent="-52069">
              <a:lnSpc>
                <a:spcPts val="500"/>
              </a:lnSpc>
              <a:spcBef>
                <a:spcPts val="105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It is, </a:t>
            </a:r>
            <a:r>
              <a:rPr sz="500" spc="-15" dirty="0">
                <a:latin typeface="Carlito"/>
                <a:cs typeface="Carlito"/>
              </a:rPr>
              <a:t>however, </a:t>
            </a:r>
            <a:r>
              <a:rPr sz="500" spc="-5" dirty="0">
                <a:latin typeface="Carlito"/>
                <a:cs typeface="Carlito"/>
              </a:rPr>
              <a:t>breadth-first search </a:t>
            </a:r>
            <a:r>
              <a:rPr sz="500" dirty="0">
                <a:latin typeface="Carlito"/>
                <a:cs typeface="Carlito"/>
              </a:rPr>
              <a:t>is </a:t>
            </a:r>
            <a:r>
              <a:rPr sz="500" spc="-10" dirty="0">
                <a:latin typeface="Carlito"/>
                <a:cs typeface="Carlito"/>
              </a:rPr>
              <a:t>very expensive </a:t>
            </a:r>
            <a:r>
              <a:rPr sz="500" spc="-5" dirty="0">
                <a:latin typeface="Carlito"/>
                <a:cs typeface="Carlito"/>
              </a:rPr>
              <a:t>method </a:t>
            </a:r>
            <a:r>
              <a:rPr sz="500" dirty="0">
                <a:latin typeface="Carlito"/>
                <a:cs typeface="Carlito"/>
              </a:rPr>
              <a:t>in </a:t>
            </a:r>
            <a:r>
              <a:rPr sz="500" spc="-5" dirty="0">
                <a:latin typeface="Carlito"/>
                <a:cs typeface="Carlito"/>
              </a:rPr>
              <a:t>terms of memory  usage.</a:t>
            </a:r>
            <a:endParaRPr sz="500">
              <a:latin typeface="Carlito"/>
              <a:cs typeface="Carlito"/>
            </a:endParaRPr>
          </a:p>
          <a:p>
            <a:pPr marL="64135" marR="5715" indent="-52069">
              <a:lnSpc>
                <a:spcPts val="58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00" i="1" spc="-5" dirty="0">
                <a:latin typeface="Carlito"/>
                <a:cs typeface="Carlito"/>
              </a:rPr>
              <a:t>Iterative </a:t>
            </a:r>
            <a:r>
              <a:rPr sz="600" i="1" dirty="0">
                <a:latin typeface="Carlito"/>
                <a:cs typeface="Carlito"/>
              </a:rPr>
              <a:t>deepening </a:t>
            </a:r>
            <a:r>
              <a:rPr sz="600" dirty="0">
                <a:latin typeface="Carlito"/>
                <a:cs typeface="Carlito"/>
              </a:rPr>
              <a:t>is </a:t>
            </a:r>
            <a:r>
              <a:rPr sz="600" spc="-10" dirty="0">
                <a:latin typeface="Carlito"/>
                <a:cs typeface="Carlito"/>
              </a:rPr>
              <a:t>liked </a:t>
            </a:r>
            <a:r>
              <a:rPr sz="600" spc="-5" dirty="0">
                <a:latin typeface="Carlito"/>
                <a:cs typeface="Carlito"/>
              </a:rPr>
              <a:t>because </a:t>
            </a:r>
            <a:r>
              <a:rPr sz="600" dirty="0">
                <a:latin typeface="Carlito"/>
                <a:cs typeface="Carlito"/>
              </a:rPr>
              <a:t>it is an </a:t>
            </a:r>
            <a:r>
              <a:rPr sz="600" spc="-10" dirty="0">
                <a:latin typeface="Carlito"/>
                <a:cs typeface="Carlito"/>
              </a:rPr>
              <a:t>effective </a:t>
            </a:r>
            <a:r>
              <a:rPr sz="600" dirty="0">
                <a:latin typeface="Carlito"/>
                <a:cs typeface="Carlito"/>
              </a:rPr>
              <a:t>compromise </a:t>
            </a:r>
            <a:r>
              <a:rPr sz="600" spc="-10" dirty="0">
                <a:latin typeface="Carlito"/>
                <a:cs typeface="Carlito"/>
              </a:rPr>
              <a:t>between  </a:t>
            </a:r>
            <a:r>
              <a:rPr sz="600" spc="-5" dirty="0">
                <a:latin typeface="Carlito"/>
                <a:cs typeface="Carlito"/>
              </a:rPr>
              <a:t>the two </a:t>
            </a:r>
            <a:r>
              <a:rPr sz="600" spc="-10" dirty="0">
                <a:latin typeface="Carlito"/>
                <a:cs typeface="Carlito"/>
              </a:rPr>
              <a:t>other methods </a:t>
            </a:r>
            <a:r>
              <a:rPr sz="600" spc="-5" dirty="0">
                <a:latin typeface="Carlito"/>
                <a:cs typeface="Carlito"/>
              </a:rPr>
              <a:t>of</a:t>
            </a:r>
            <a:r>
              <a:rPr sz="600" spc="-70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search.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396621"/>
            <a:ext cx="2381885" cy="9874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4135" marR="15240" indent="-52069">
              <a:lnSpc>
                <a:spcPts val="620"/>
              </a:lnSpc>
              <a:spcBef>
                <a:spcPts val="25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It is a </a:t>
            </a:r>
            <a:r>
              <a:rPr sz="650" spc="-15" dirty="0">
                <a:latin typeface="Carlito"/>
                <a:cs typeface="Carlito"/>
              </a:rPr>
              <a:t>form </a:t>
            </a:r>
            <a:r>
              <a:rPr sz="650" spc="-10" dirty="0">
                <a:latin typeface="Carlito"/>
                <a:cs typeface="Carlito"/>
              </a:rPr>
              <a:t>of depth-first search </a:t>
            </a:r>
            <a:r>
              <a:rPr sz="650" spc="-5" dirty="0">
                <a:latin typeface="Carlito"/>
                <a:cs typeface="Carlito"/>
              </a:rPr>
              <a:t>with a </a:t>
            </a:r>
            <a:r>
              <a:rPr sz="650" spc="-10" dirty="0">
                <a:latin typeface="Carlito"/>
                <a:cs typeface="Carlito"/>
              </a:rPr>
              <a:t>lower bound on how deep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0" dirty="0">
                <a:latin typeface="Carlito"/>
                <a:cs typeface="Carlito"/>
              </a:rPr>
              <a:t>search can </a:t>
            </a:r>
            <a:r>
              <a:rPr sz="650" spc="-5" dirty="0">
                <a:latin typeface="Carlito"/>
                <a:cs typeface="Carlito"/>
              </a:rPr>
              <a:t>go.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ts val="655"/>
              </a:lnSpc>
              <a:spcBef>
                <a:spcPts val="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Iterative </a:t>
            </a:r>
            <a:r>
              <a:rPr sz="550" spc="-10" dirty="0">
                <a:latin typeface="Carlito"/>
                <a:cs typeface="Carlito"/>
              </a:rPr>
              <a:t>deepening </a:t>
            </a:r>
            <a:r>
              <a:rPr sz="550" spc="-5" dirty="0">
                <a:latin typeface="Carlito"/>
                <a:cs typeface="Carlito"/>
              </a:rPr>
              <a:t>terminates if there is </a:t>
            </a:r>
            <a:r>
              <a:rPr sz="550" dirty="0">
                <a:latin typeface="Carlito"/>
                <a:cs typeface="Carlito"/>
              </a:rPr>
              <a:t>a</a:t>
            </a:r>
            <a:r>
              <a:rPr sz="550" spc="-5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solution.</a:t>
            </a:r>
            <a:endParaRPr sz="550">
              <a:latin typeface="Carlito"/>
              <a:cs typeface="Carlito"/>
            </a:endParaRPr>
          </a:p>
          <a:p>
            <a:pPr marL="171450" marR="5080" lvl="1" indent="-52069">
              <a:lnSpc>
                <a:spcPct val="80000"/>
              </a:lnSpc>
              <a:spcBef>
                <a:spcPts val="125"/>
              </a:spcBef>
              <a:buFont typeface="Arial"/>
              <a:buChar char="•"/>
              <a:tabLst>
                <a:tab pos="172085" algn="l"/>
              </a:tabLst>
            </a:pPr>
            <a:r>
              <a:rPr sz="550" dirty="0">
                <a:latin typeface="Carlito"/>
                <a:cs typeface="Carlito"/>
              </a:rPr>
              <a:t>It can </a:t>
            </a:r>
            <a:r>
              <a:rPr sz="550" spc="-5" dirty="0">
                <a:latin typeface="Carlito"/>
                <a:cs typeface="Carlito"/>
              </a:rPr>
              <a:t>produce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same solution </a:t>
            </a:r>
            <a:r>
              <a:rPr sz="550" dirty="0">
                <a:latin typeface="Carlito"/>
                <a:cs typeface="Carlito"/>
              </a:rPr>
              <a:t>that </a:t>
            </a:r>
            <a:r>
              <a:rPr sz="550" spc="-5" dirty="0">
                <a:latin typeface="Carlito"/>
                <a:cs typeface="Carlito"/>
              </a:rPr>
              <a:t>breadth-first search </a:t>
            </a:r>
            <a:r>
              <a:rPr sz="550" spc="-10" dirty="0">
                <a:latin typeface="Carlito"/>
                <a:cs typeface="Carlito"/>
              </a:rPr>
              <a:t>would </a:t>
            </a:r>
            <a:r>
              <a:rPr sz="550" spc="-5" dirty="0">
                <a:latin typeface="Carlito"/>
                <a:cs typeface="Carlito"/>
              </a:rPr>
              <a:t>produce but  </a:t>
            </a:r>
            <a:r>
              <a:rPr sz="550" spc="-10" dirty="0">
                <a:latin typeface="Carlito"/>
                <a:cs typeface="Carlito"/>
              </a:rPr>
              <a:t>does </a:t>
            </a:r>
            <a:r>
              <a:rPr sz="550" spc="-5" dirty="0">
                <a:latin typeface="Carlito"/>
                <a:cs typeface="Carlito"/>
              </a:rPr>
              <a:t>not require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same </a:t>
            </a:r>
            <a:r>
              <a:rPr sz="550" spc="-10" dirty="0">
                <a:latin typeface="Carlito"/>
                <a:cs typeface="Carlito"/>
              </a:rPr>
              <a:t>memory </a:t>
            </a:r>
            <a:r>
              <a:rPr sz="550" spc="-5" dirty="0">
                <a:latin typeface="Carlito"/>
                <a:cs typeface="Carlito"/>
              </a:rPr>
              <a:t>usage (as for breadth-first</a:t>
            </a:r>
            <a:r>
              <a:rPr sz="550" spc="-3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search).</a:t>
            </a:r>
            <a:endParaRPr sz="550">
              <a:latin typeface="Carlito"/>
              <a:cs typeface="Carlito"/>
            </a:endParaRPr>
          </a:p>
          <a:p>
            <a:pPr marL="64135" marR="53340" indent="-52069">
              <a:lnSpc>
                <a:spcPct val="800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Note that </a:t>
            </a:r>
            <a:r>
              <a:rPr sz="650" spc="-10" dirty="0">
                <a:latin typeface="Carlito"/>
                <a:cs typeface="Carlito"/>
              </a:rPr>
              <a:t>depth-first search achieves </a:t>
            </a:r>
            <a:r>
              <a:rPr sz="650" spc="-5" dirty="0">
                <a:latin typeface="Carlito"/>
                <a:cs typeface="Carlito"/>
              </a:rPr>
              <a:t>its </a:t>
            </a:r>
            <a:r>
              <a:rPr sz="650" spc="-15" dirty="0">
                <a:latin typeface="Carlito"/>
                <a:cs typeface="Carlito"/>
              </a:rPr>
              <a:t>efficiency </a:t>
            </a:r>
            <a:r>
              <a:rPr sz="650" spc="-5" dirty="0">
                <a:latin typeface="Carlito"/>
                <a:cs typeface="Carlito"/>
              </a:rPr>
              <a:t>by </a:t>
            </a:r>
            <a:r>
              <a:rPr sz="650" spc="-10" dirty="0">
                <a:latin typeface="Carlito"/>
                <a:cs typeface="Carlito"/>
              </a:rPr>
              <a:t>generating </a:t>
            </a:r>
            <a:r>
              <a:rPr sz="650" spc="-5" dirty="0">
                <a:latin typeface="Carlito"/>
                <a:cs typeface="Carlito"/>
              </a:rPr>
              <a:t>the  next </a:t>
            </a:r>
            <a:r>
              <a:rPr sz="650" spc="-10" dirty="0">
                <a:latin typeface="Carlito"/>
                <a:cs typeface="Carlito"/>
              </a:rPr>
              <a:t>node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explore only when </a:t>
            </a:r>
            <a:r>
              <a:rPr sz="650" spc="-5" dirty="0">
                <a:latin typeface="Carlito"/>
                <a:cs typeface="Carlito"/>
              </a:rPr>
              <a:t>this</a:t>
            </a:r>
            <a:r>
              <a:rPr sz="650" spc="35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needed.</a:t>
            </a:r>
            <a:endParaRPr sz="650">
              <a:latin typeface="Carlito"/>
              <a:cs typeface="Carlito"/>
            </a:endParaRPr>
          </a:p>
          <a:p>
            <a:pPr marL="171450" marR="49530" lvl="1" indent="-52069">
              <a:lnSpc>
                <a:spcPts val="530"/>
              </a:lnSpc>
              <a:spcBef>
                <a:spcPts val="12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The breadth-first search algorithm has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grow all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search paths available  until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solution is found -and this </a:t>
            </a:r>
            <a:r>
              <a:rPr sz="550" spc="-10" dirty="0">
                <a:latin typeface="Carlito"/>
                <a:cs typeface="Carlito"/>
              </a:rPr>
              <a:t>takes </a:t>
            </a:r>
            <a:r>
              <a:rPr sz="550" spc="-5" dirty="0">
                <a:latin typeface="Carlito"/>
                <a:cs typeface="Carlito"/>
              </a:rPr>
              <a:t>up</a:t>
            </a:r>
            <a:r>
              <a:rPr sz="550" spc="25" dirty="0">
                <a:latin typeface="Carlito"/>
                <a:cs typeface="Carlito"/>
              </a:rPr>
              <a:t> </a:t>
            </a:r>
            <a:r>
              <a:rPr sz="550" spc="-15" dirty="0">
                <a:latin typeface="Carlito"/>
                <a:cs typeface="Carlito"/>
              </a:rPr>
              <a:t>memory.</a:t>
            </a:r>
            <a:endParaRPr sz="550">
              <a:latin typeface="Carlito"/>
              <a:cs typeface="Carlito"/>
            </a:endParaRPr>
          </a:p>
          <a:p>
            <a:pPr marL="171450" marR="43180" lvl="1" indent="-52069">
              <a:lnSpc>
                <a:spcPct val="80000"/>
              </a:lnSpc>
              <a:spcBef>
                <a:spcPts val="12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Iterative </a:t>
            </a:r>
            <a:r>
              <a:rPr sz="550" spc="-10" dirty="0">
                <a:latin typeface="Carlito"/>
                <a:cs typeface="Carlito"/>
              </a:rPr>
              <a:t>deepening achieves </a:t>
            </a:r>
            <a:r>
              <a:rPr sz="550" spc="-5" dirty="0">
                <a:latin typeface="Carlito"/>
                <a:cs typeface="Carlito"/>
              </a:rPr>
              <a:t>its </a:t>
            </a:r>
            <a:r>
              <a:rPr sz="550" spc="-10" dirty="0">
                <a:latin typeface="Carlito"/>
                <a:cs typeface="Carlito"/>
              </a:rPr>
              <a:t>memory </a:t>
            </a:r>
            <a:r>
              <a:rPr sz="550" spc="-5" dirty="0">
                <a:latin typeface="Carlito"/>
                <a:cs typeface="Carlito"/>
              </a:rPr>
              <a:t>saving in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same way </a:t>
            </a:r>
            <a:r>
              <a:rPr sz="550" dirty="0">
                <a:latin typeface="Carlito"/>
                <a:cs typeface="Carlito"/>
              </a:rPr>
              <a:t>that </a:t>
            </a:r>
            <a:r>
              <a:rPr sz="550" spc="-5" dirty="0">
                <a:latin typeface="Carlito"/>
                <a:cs typeface="Carlito"/>
              </a:rPr>
              <a:t>depth-  first search </a:t>
            </a:r>
            <a:r>
              <a:rPr sz="550" spc="-10" dirty="0">
                <a:latin typeface="Carlito"/>
                <a:cs typeface="Carlito"/>
              </a:rPr>
              <a:t>does </a:t>
            </a:r>
            <a:r>
              <a:rPr sz="550" spc="-5" dirty="0">
                <a:latin typeface="Carlito"/>
                <a:cs typeface="Carlito"/>
              </a:rPr>
              <a:t>-at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expense </a:t>
            </a:r>
            <a:r>
              <a:rPr sz="550" spc="-5" dirty="0">
                <a:latin typeface="Carlito"/>
                <a:cs typeface="Carlito"/>
              </a:rPr>
              <a:t>of redoing some computations again and  again (a time cost rather </a:t>
            </a:r>
            <a:r>
              <a:rPr sz="550" dirty="0">
                <a:latin typeface="Carlito"/>
                <a:cs typeface="Carlito"/>
              </a:rPr>
              <a:t>than a </a:t>
            </a:r>
            <a:r>
              <a:rPr sz="550" spc="-10" dirty="0">
                <a:latin typeface="Carlito"/>
                <a:cs typeface="Carlito"/>
              </a:rPr>
              <a:t>memory</a:t>
            </a:r>
            <a:r>
              <a:rPr sz="55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one).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59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5"/>
              </a:spcBef>
            </a:pPr>
            <a:r>
              <a:rPr spc="-50" dirty="0"/>
              <a:t>State</a:t>
            </a:r>
            <a:r>
              <a:rPr spc="-135" dirty="0"/>
              <a:t> </a:t>
            </a:r>
            <a:r>
              <a:rPr spc="-90" dirty="0"/>
              <a:t>Space</a:t>
            </a:r>
            <a:r>
              <a:rPr spc="-125" dirty="0"/>
              <a:t> </a:t>
            </a:r>
            <a:r>
              <a:rPr spc="-35" dirty="0"/>
              <a:t>representation</a:t>
            </a:r>
            <a:r>
              <a:rPr spc="-130" dirty="0"/>
              <a:t> </a:t>
            </a:r>
            <a:r>
              <a:rPr spc="5" dirty="0"/>
              <a:t>of</a:t>
            </a:r>
            <a:r>
              <a:rPr spc="-100" dirty="0"/>
              <a:t> </a:t>
            </a:r>
            <a:r>
              <a:rPr spc="-70" dirty="0"/>
              <a:t>Vacuum</a:t>
            </a:r>
            <a:r>
              <a:rPr spc="-145" dirty="0"/>
              <a:t> </a:t>
            </a:r>
            <a:r>
              <a:rPr spc="-25" dirty="0"/>
              <a:t>World  </a:t>
            </a:r>
            <a:r>
              <a:rPr spc="-45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301752" y="432816"/>
            <a:ext cx="2173224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797" y="1473200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388696"/>
            <a:ext cx="2116455" cy="4648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Complete </a:t>
            </a:r>
            <a:r>
              <a:rPr sz="650" spc="-15" dirty="0">
                <a:latin typeface="Carlito"/>
                <a:cs typeface="Carlito"/>
              </a:rPr>
              <a:t>(like</a:t>
            </a:r>
            <a:r>
              <a:rPr sz="650" spc="-5" dirty="0">
                <a:latin typeface="Carlito"/>
                <a:cs typeface="Carlito"/>
              </a:rPr>
              <a:t> BFS)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Has </a:t>
            </a:r>
            <a:r>
              <a:rPr sz="650" spc="-10" dirty="0">
                <a:latin typeface="Carlito"/>
                <a:cs typeface="Carlito"/>
              </a:rPr>
              <a:t>linear memory requirements </a:t>
            </a:r>
            <a:r>
              <a:rPr sz="650" spc="-15" dirty="0">
                <a:latin typeface="Carlito"/>
                <a:cs typeface="Carlito"/>
              </a:rPr>
              <a:t>(like</a:t>
            </a:r>
            <a:r>
              <a:rPr sz="650" spc="5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DFS)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This is the </a:t>
            </a:r>
            <a:r>
              <a:rPr sz="650" spc="-15" dirty="0">
                <a:latin typeface="Carlito"/>
                <a:cs typeface="Carlito"/>
              </a:rPr>
              <a:t>preferred </a:t>
            </a:r>
            <a:r>
              <a:rPr sz="650" spc="-10" dirty="0">
                <a:latin typeface="Carlito"/>
                <a:cs typeface="Carlito"/>
              </a:rPr>
              <a:t>method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large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spaces, </a:t>
            </a:r>
            <a:r>
              <a:rPr sz="650" spc="-10" dirty="0">
                <a:latin typeface="Carlito"/>
                <a:cs typeface="Carlito"/>
              </a:rPr>
              <a:t>where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0" dirty="0">
                <a:latin typeface="Carlito"/>
                <a:cs typeface="Carlito"/>
              </a:rPr>
              <a:t>solution </a:t>
            </a:r>
            <a:r>
              <a:rPr sz="650" spc="-5" dirty="0">
                <a:latin typeface="Carlito"/>
                <a:cs typeface="Carlito"/>
              </a:rPr>
              <a:t>path length is</a:t>
            </a:r>
            <a:r>
              <a:rPr sz="650" spc="-10" dirty="0">
                <a:latin typeface="Carlito"/>
                <a:cs typeface="Carlito"/>
              </a:rPr>
              <a:t> unknown.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8328" y="923544"/>
            <a:ext cx="2136648" cy="5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0810"/>
            <a:ext cx="194563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Iterative</a:t>
            </a:r>
            <a:r>
              <a:rPr spc="-135" dirty="0"/>
              <a:t> </a:t>
            </a:r>
            <a:r>
              <a:rPr spc="-55" dirty="0"/>
              <a:t>Deepening</a:t>
            </a:r>
            <a:r>
              <a:rPr spc="-135" dirty="0"/>
              <a:t> </a:t>
            </a:r>
            <a:r>
              <a:rPr spc="-60" dirty="0"/>
              <a:t>search</a:t>
            </a:r>
            <a:r>
              <a:rPr spc="-120" dirty="0"/>
              <a:t> </a:t>
            </a:r>
            <a:r>
              <a:rPr spc="-4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479" y="394684"/>
            <a:ext cx="2181225" cy="5213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895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0" dirty="0">
                <a:latin typeface="Carlito"/>
                <a:cs typeface="Carlito"/>
              </a:rPr>
              <a:t>Completeness:</a:t>
            </a:r>
            <a:endParaRPr sz="650">
              <a:latin typeface="Carlito"/>
              <a:cs typeface="Carlito"/>
            </a:endParaRPr>
          </a:p>
          <a:p>
            <a:pPr marL="1968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97485" algn="l"/>
              </a:tabLst>
            </a:pPr>
            <a:r>
              <a:rPr sz="550" spc="-10" dirty="0">
                <a:latin typeface="Carlito"/>
                <a:cs typeface="Carlito"/>
              </a:rPr>
              <a:t>YES </a:t>
            </a:r>
            <a:r>
              <a:rPr sz="550" spc="-5" dirty="0">
                <a:latin typeface="Carlito"/>
                <a:cs typeface="Carlito"/>
              </a:rPr>
              <a:t>(no infinite</a:t>
            </a:r>
            <a:r>
              <a:rPr sz="550" spc="1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paths)</a:t>
            </a:r>
            <a:endParaRPr sz="550">
              <a:latin typeface="Carlito"/>
              <a:cs typeface="Carlito"/>
            </a:endParaRPr>
          </a:p>
          <a:p>
            <a:pPr marL="89535" indent="-52069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Time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complexity:</a:t>
            </a:r>
            <a:endParaRPr sz="650">
              <a:latin typeface="Carlito"/>
              <a:cs typeface="Carlito"/>
            </a:endParaRPr>
          </a:p>
          <a:p>
            <a:pPr marL="1968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97485" algn="l"/>
              </a:tabLst>
            </a:pPr>
            <a:r>
              <a:rPr sz="550" spc="-5" dirty="0">
                <a:latin typeface="Carlito"/>
                <a:cs typeface="Carlito"/>
              </a:rPr>
              <a:t>Algorithm </a:t>
            </a:r>
            <a:r>
              <a:rPr sz="550" spc="-10" dirty="0">
                <a:latin typeface="Carlito"/>
                <a:cs typeface="Carlito"/>
              </a:rPr>
              <a:t>seems </a:t>
            </a:r>
            <a:r>
              <a:rPr sz="550" spc="-5" dirty="0">
                <a:latin typeface="Carlito"/>
                <a:cs typeface="Carlito"/>
              </a:rPr>
              <a:t>costly due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repeated generation of certain</a:t>
            </a:r>
            <a:r>
              <a:rPr sz="550" spc="6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states.</a:t>
            </a:r>
            <a:endParaRPr sz="550">
              <a:latin typeface="Carlito"/>
              <a:cs typeface="Carlito"/>
            </a:endParaRPr>
          </a:p>
          <a:p>
            <a:pPr marL="196850" lvl="1" indent="-5270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97485" algn="l"/>
              </a:tabLst>
            </a:pPr>
            <a:r>
              <a:rPr sz="550" spc="-15" dirty="0">
                <a:latin typeface="Carlito"/>
                <a:cs typeface="Carlito"/>
              </a:rPr>
              <a:t>Total </a:t>
            </a:r>
            <a:r>
              <a:rPr sz="550" spc="-5" dirty="0">
                <a:latin typeface="Carlito"/>
                <a:cs typeface="Carlito"/>
              </a:rPr>
              <a:t>no. of nodes generated:</a:t>
            </a:r>
            <a:r>
              <a:rPr sz="550" spc="30" dirty="0">
                <a:latin typeface="Carlito"/>
                <a:cs typeface="Carlito"/>
              </a:rPr>
              <a:t> </a:t>
            </a:r>
            <a:r>
              <a:rPr sz="550" b="1" spc="-5" dirty="0">
                <a:latin typeface="Carlito"/>
                <a:cs typeface="Carlito"/>
              </a:rPr>
              <a:t>O(b</a:t>
            </a:r>
            <a:r>
              <a:rPr sz="525" b="1" spc="-7" baseline="23809" dirty="0">
                <a:latin typeface="Carlito"/>
                <a:cs typeface="Carlito"/>
              </a:rPr>
              <a:t>d</a:t>
            </a:r>
            <a:r>
              <a:rPr sz="550" b="1" spc="-5" dirty="0">
                <a:latin typeface="Carlito"/>
                <a:cs typeface="Carlito"/>
              </a:rPr>
              <a:t>)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394684"/>
            <a:ext cx="2351405" cy="9690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Space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complexity:</a:t>
            </a:r>
            <a:endParaRPr sz="650">
              <a:latin typeface="Carlito"/>
              <a:cs typeface="Carlito"/>
            </a:endParaRPr>
          </a:p>
          <a:p>
            <a:pPr marL="170815" marR="39370" lvl="1" indent="-52069">
              <a:lnSpc>
                <a:spcPts val="580"/>
              </a:lnSpc>
              <a:spcBef>
                <a:spcPts val="150"/>
              </a:spcBef>
              <a:buFont typeface="Arial"/>
              <a:buChar char="•"/>
              <a:tabLst>
                <a:tab pos="171450" algn="l"/>
              </a:tabLst>
            </a:pPr>
            <a:r>
              <a:rPr sz="550" dirty="0">
                <a:latin typeface="Carlito"/>
                <a:cs typeface="Carlito"/>
              </a:rPr>
              <a:t>It </a:t>
            </a:r>
            <a:r>
              <a:rPr sz="550" spc="-10" dirty="0">
                <a:latin typeface="Carlito"/>
                <a:cs typeface="Carlito"/>
              </a:rPr>
              <a:t>needs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store only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single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5" dirty="0">
                <a:latin typeface="Carlito"/>
                <a:cs typeface="Carlito"/>
              </a:rPr>
              <a:t>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root node </a:t>
            </a:r>
            <a:r>
              <a:rPr sz="550" dirty="0">
                <a:latin typeface="Carlito"/>
                <a:cs typeface="Carlito"/>
              </a:rPr>
              <a:t>to a </a:t>
            </a:r>
            <a:r>
              <a:rPr sz="550" spc="-10" dirty="0">
                <a:latin typeface="Carlito"/>
                <a:cs typeface="Carlito"/>
              </a:rPr>
              <a:t>leaf node, </a:t>
            </a:r>
            <a:r>
              <a:rPr sz="550" spc="-5" dirty="0">
                <a:latin typeface="Carlito"/>
                <a:cs typeface="Carlito"/>
              </a:rPr>
              <a:t>along  with </a:t>
            </a:r>
            <a:r>
              <a:rPr sz="550" spc="-10" dirty="0">
                <a:latin typeface="Carlito"/>
                <a:cs typeface="Carlito"/>
              </a:rPr>
              <a:t>remaining unexpanded sibling </a:t>
            </a:r>
            <a:r>
              <a:rPr sz="550" spc="-5" dirty="0">
                <a:latin typeface="Carlito"/>
                <a:cs typeface="Carlito"/>
              </a:rPr>
              <a:t>nodes for each node on </a:t>
            </a:r>
            <a:r>
              <a:rPr sz="550" dirty="0">
                <a:latin typeface="Carlito"/>
                <a:cs typeface="Carlito"/>
              </a:rPr>
              <a:t>the</a:t>
            </a:r>
            <a:r>
              <a:rPr sz="550" spc="4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path.</a:t>
            </a:r>
            <a:endParaRPr sz="5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15" dirty="0">
                <a:latin typeface="Carlito"/>
                <a:cs typeface="Carlito"/>
              </a:rPr>
              <a:t>Total </a:t>
            </a:r>
            <a:r>
              <a:rPr sz="550" spc="-5" dirty="0">
                <a:latin typeface="Carlito"/>
                <a:cs typeface="Carlito"/>
              </a:rPr>
              <a:t>no. of nodes in</a:t>
            </a:r>
            <a:r>
              <a:rPr sz="550" spc="3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memory:</a:t>
            </a:r>
            <a:endParaRPr sz="550">
              <a:latin typeface="Carlito"/>
              <a:cs typeface="Carlito"/>
            </a:endParaRPr>
          </a:p>
          <a:p>
            <a:pPr marL="274955" lvl="2" indent="-527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75590" algn="l"/>
              </a:tabLst>
            </a:pPr>
            <a:r>
              <a:rPr sz="450" spc="-40" dirty="0">
                <a:latin typeface="Aegean"/>
                <a:cs typeface="Aegean"/>
              </a:rPr>
              <a:t>1+ </a:t>
            </a:r>
            <a:r>
              <a:rPr sz="450" spc="50" dirty="0">
                <a:latin typeface="Aegean"/>
                <a:cs typeface="Aegean"/>
              </a:rPr>
              <a:t>b </a:t>
            </a:r>
            <a:r>
              <a:rPr sz="450" spc="-40" dirty="0">
                <a:latin typeface="Aegean"/>
                <a:cs typeface="Aegean"/>
              </a:rPr>
              <a:t>+ </a:t>
            </a:r>
            <a:r>
              <a:rPr sz="450" spc="50" dirty="0">
                <a:latin typeface="Aegean"/>
                <a:cs typeface="Aegean"/>
              </a:rPr>
              <a:t>b </a:t>
            </a:r>
            <a:r>
              <a:rPr sz="450" spc="-40" dirty="0">
                <a:latin typeface="Aegean"/>
                <a:cs typeface="Aegean"/>
              </a:rPr>
              <a:t>+ </a:t>
            </a:r>
            <a:r>
              <a:rPr sz="450" spc="50" dirty="0">
                <a:latin typeface="Aegean"/>
                <a:cs typeface="Aegean"/>
              </a:rPr>
              <a:t>b </a:t>
            </a:r>
            <a:r>
              <a:rPr sz="450" spc="-40" dirty="0">
                <a:latin typeface="Aegean"/>
                <a:cs typeface="Aegean"/>
              </a:rPr>
              <a:t>+ </a:t>
            </a:r>
            <a:r>
              <a:rPr sz="450" spc="35" dirty="0">
                <a:latin typeface="Aegean"/>
                <a:cs typeface="Aegean"/>
              </a:rPr>
              <a:t>………………….. </a:t>
            </a:r>
            <a:r>
              <a:rPr sz="450" spc="50" dirty="0">
                <a:latin typeface="Aegean"/>
                <a:cs typeface="Aegean"/>
              </a:rPr>
              <a:t>b</a:t>
            </a:r>
            <a:r>
              <a:rPr sz="450" spc="-75" dirty="0">
                <a:latin typeface="Aegean"/>
                <a:cs typeface="Aegean"/>
              </a:rPr>
              <a:t> </a:t>
            </a:r>
            <a:r>
              <a:rPr sz="450" spc="30" dirty="0">
                <a:latin typeface="Aegean"/>
                <a:cs typeface="Aegean"/>
              </a:rPr>
              <a:t>d </a:t>
            </a:r>
            <a:r>
              <a:rPr sz="450" spc="10" dirty="0">
                <a:latin typeface="Aegean"/>
                <a:cs typeface="Aegean"/>
              </a:rPr>
              <a:t>times </a:t>
            </a:r>
            <a:r>
              <a:rPr sz="450" spc="-40" dirty="0">
                <a:latin typeface="Aegean"/>
                <a:cs typeface="Aegean"/>
              </a:rPr>
              <a:t>= </a:t>
            </a:r>
            <a:r>
              <a:rPr sz="450" b="1" dirty="0">
                <a:latin typeface="Carlito"/>
                <a:cs typeface="Carlito"/>
              </a:rPr>
              <a:t>O(bd)</a:t>
            </a:r>
            <a:endParaRPr sz="4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Optimality:</a:t>
            </a:r>
            <a:endParaRPr sz="650">
              <a:latin typeface="Carlito"/>
              <a:cs typeface="Carlito"/>
            </a:endParaRPr>
          </a:p>
          <a:p>
            <a:pPr marL="170815" lvl="1" indent="-52069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10" dirty="0">
                <a:latin typeface="Carlito"/>
                <a:cs typeface="Carlito"/>
              </a:rPr>
              <a:t>YES </a:t>
            </a:r>
            <a:r>
              <a:rPr sz="550" spc="-5" dirty="0">
                <a:latin typeface="Carlito"/>
                <a:cs typeface="Carlito"/>
              </a:rPr>
              <a:t>if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5" dirty="0">
                <a:latin typeface="Carlito"/>
                <a:cs typeface="Carlito"/>
              </a:rPr>
              <a:t>cost is non-decreasing function 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depth of </a:t>
            </a:r>
            <a:r>
              <a:rPr sz="550" dirty="0">
                <a:latin typeface="Carlito"/>
                <a:cs typeface="Carlito"/>
              </a:rPr>
              <a:t>the</a:t>
            </a:r>
            <a:r>
              <a:rPr sz="550" spc="3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node.</a:t>
            </a:r>
            <a:endParaRPr sz="5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20"/>
              </a:spcBef>
              <a:buFont typeface="Arial"/>
              <a:buChar char="•"/>
              <a:tabLst>
                <a:tab pos="64769" algn="l"/>
              </a:tabLst>
            </a:pPr>
            <a:r>
              <a:rPr sz="650" i="1" spc="-10" dirty="0">
                <a:latin typeface="Carlito"/>
                <a:cs typeface="Carlito"/>
              </a:rPr>
              <a:t>Notice </a:t>
            </a:r>
            <a:r>
              <a:rPr sz="650" i="1" spc="-5" dirty="0">
                <a:latin typeface="Carlito"/>
                <a:cs typeface="Carlito"/>
              </a:rPr>
              <a:t>that BFS generates some nodes at depth d+1, whereas </a:t>
            </a:r>
            <a:r>
              <a:rPr sz="650" i="1" dirty="0">
                <a:latin typeface="Carlito"/>
                <a:cs typeface="Carlito"/>
              </a:rPr>
              <a:t>IDS  </a:t>
            </a:r>
            <a:r>
              <a:rPr sz="650" i="1" spc="-5" dirty="0">
                <a:latin typeface="Carlito"/>
                <a:cs typeface="Carlito"/>
              </a:rPr>
              <a:t>does not. The result is that </a:t>
            </a:r>
            <a:r>
              <a:rPr sz="650" i="1" dirty="0">
                <a:latin typeface="Carlito"/>
                <a:cs typeface="Carlito"/>
              </a:rPr>
              <a:t>IDS </a:t>
            </a:r>
            <a:r>
              <a:rPr sz="650" i="1" spc="-5" dirty="0">
                <a:latin typeface="Carlito"/>
                <a:cs typeface="Carlito"/>
              </a:rPr>
              <a:t>is actually faster than BFS, despite the  repeated generation of</a:t>
            </a:r>
            <a:r>
              <a:rPr sz="650" i="1" spc="-55" dirty="0">
                <a:latin typeface="Carlito"/>
                <a:cs typeface="Carlito"/>
              </a:rPr>
              <a:t> </a:t>
            </a:r>
            <a:r>
              <a:rPr sz="650" i="1" dirty="0">
                <a:latin typeface="Carlito"/>
                <a:cs typeface="Carlito"/>
              </a:rPr>
              <a:t>node.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10369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Bidirectional</a:t>
            </a:r>
            <a:r>
              <a:rPr spc="-155" dirty="0"/>
              <a:t>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404875"/>
            <a:ext cx="2372360" cy="834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This </a:t>
            </a:r>
            <a:r>
              <a:rPr sz="650" spc="-5" dirty="0">
                <a:latin typeface="Carlito"/>
                <a:cs typeface="Carlito"/>
              </a:rPr>
              <a:t>is a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spc="-5" dirty="0">
                <a:latin typeface="Carlito"/>
                <a:cs typeface="Carlito"/>
              </a:rPr>
              <a:t>algorithm </a:t>
            </a:r>
            <a:r>
              <a:rPr sz="650" spc="-10" dirty="0">
                <a:latin typeface="Carlito"/>
                <a:cs typeface="Carlito"/>
              </a:rPr>
              <a:t>which replaces </a:t>
            </a:r>
            <a:r>
              <a:rPr sz="650" spc="-5" dirty="0">
                <a:latin typeface="Carlito"/>
                <a:cs typeface="Carlito"/>
              </a:rPr>
              <a:t>a single </a:t>
            </a:r>
            <a:r>
              <a:rPr sz="650" spc="-10" dirty="0">
                <a:latin typeface="Carlito"/>
                <a:cs typeface="Carlito"/>
              </a:rPr>
              <a:t>search graph, which 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5" dirty="0">
                <a:latin typeface="Carlito"/>
                <a:cs typeface="Carlito"/>
              </a:rPr>
              <a:t>likely </a:t>
            </a:r>
            <a:r>
              <a:rPr sz="650" spc="-5" dirty="0">
                <a:latin typeface="Carlito"/>
                <a:cs typeface="Carlito"/>
              </a:rPr>
              <a:t>to with two smaller </a:t>
            </a:r>
            <a:r>
              <a:rPr sz="650" spc="-10" dirty="0">
                <a:latin typeface="Carlito"/>
                <a:cs typeface="Carlito"/>
              </a:rPr>
              <a:t>graphs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5" dirty="0">
                <a:latin typeface="Aegean"/>
                <a:cs typeface="Aegean"/>
              </a:rPr>
              <a:t>–</a:t>
            </a:r>
            <a:endParaRPr sz="650">
              <a:latin typeface="Aegean"/>
              <a:cs typeface="Aegean"/>
            </a:endParaRPr>
          </a:p>
          <a:p>
            <a:pPr marL="171450" lvl="1" indent="-5270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One starting 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initial </a:t>
            </a:r>
            <a:r>
              <a:rPr sz="550" dirty="0">
                <a:latin typeface="Carlito"/>
                <a:cs typeface="Carlito"/>
              </a:rPr>
              <a:t>state</a:t>
            </a:r>
            <a:r>
              <a:rPr sz="550" spc="-4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and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Another one starting 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goal</a:t>
            </a:r>
            <a:r>
              <a:rPr sz="550" spc="-10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state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then, </a:t>
            </a:r>
            <a:r>
              <a:rPr sz="650" spc="-5" dirty="0">
                <a:latin typeface="Carlito"/>
                <a:cs typeface="Carlito"/>
              </a:rPr>
              <a:t>expands </a:t>
            </a:r>
            <a:r>
              <a:rPr sz="650" spc="-10" dirty="0">
                <a:latin typeface="Carlito"/>
                <a:cs typeface="Carlito"/>
              </a:rPr>
              <a:t>nodes from </a:t>
            </a:r>
            <a:r>
              <a:rPr sz="650" spc="-5" dirty="0">
                <a:latin typeface="Carlito"/>
                <a:cs typeface="Carlito"/>
              </a:rPr>
              <a:t>the start and goal </a:t>
            </a:r>
            <a:r>
              <a:rPr sz="650" dirty="0">
                <a:latin typeface="Carlito"/>
                <a:cs typeface="Carlito"/>
              </a:rPr>
              <a:t>state</a:t>
            </a:r>
            <a:r>
              <a:rPr sz="650" spc="-2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simultaneously.</a:t>
            </a:r>
            <a:endParaRPr sz="650">
              <a:latin typeface="Carlito"/>
              <a:cs typeface="Carlito"/>
            </a:endParaRPr>
          </a:p>
          <a:p>
            <a:pPr marL="64135" marR="58419" indent="-52069">
              <a:lnSpc>
                <a:spcPts val="700"/>
              </a:lnSpc>
              <a:spcBef>
                <a:spcPts val="22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Check </a:t>
            </a:r>
            <a:r>
              <a:rPr sz="650" spc="-5" dirty="0">
                <a:latin typeface="Carlito"/>
                <a:cs typeface="Carlito"/>
              </a:rPr>
              <a:t>at </a:t>
            </a:r>
            <a:r>
              <a:rPr sz="650" spc="-10" dirty="0">
                <a:latin typeface="Carlito"/>
                <a:cs typeface="Carlito"/>
              </a:rPr>
              <a:t>each </a:t>
            </a:r>
            <a:r>
              <a:rPr sz="650" dirty="0">
                <a:latin typeface="Carlito"/>
                <a:cs typeface="Carlito"/>
              </a:rPr>
              <a:t>stage </a:t>
            </a:r>
            <a:r>
              <a:rPr sz="650" spc="-5" dirty="0">
                <a:latin typeface="Carlito"/>
                <a:cs typeface="Carlito"/>
              </a:rPr>
              <a:t>if the </a:t>
            </a:r>
            <a:r>
              <a:rPr sz="650" spc="-10" dirty="0">
                <a:latin typeface="Carlito"/>
                <a:cs typeface="Carlito"/>
              </a:rPr>
              <a:t>nodes of one </a:t>
            </a:r>
            <a:r>
              <a:rPr sz="650" spc="-5" dirty="0">
                <a:latin typeface="Carlito"/>
                <a:cs typeface="Carlito"/>
              </a:rPr>
              <a:t>have </a:t>
            </a:r>
            <a:r>
              <a:rPr sz="650" spc="-10" dirty="0">
                <a:latin typeface="Carlito"/>
                <a:cs typeface="Carlito"/>
              </a:rPr>
              <a:t>been generated </a:t>
            </a:r>
            <a:r>
              <a:rPr sz="650" spc="-5" dirty="0">
                <a:latin typeface="Carlito"/>
                <a:cs typeface="Carlito"/>
              </a:rPr>
              <a:t>by the  </a:t>
            </a:r>
            <a:r>
              <a:rPr sz="650" spc="-15" dirty="0">
                <a:latin typeface="Carlito"/>
                <a:cs typeface="Carlito"/>
              </a:rPr>
              <a:t>other, </a:t>
            </a:r>
            <a:r>
              <a:rPr sz="650" spc="-5" dirty="0">
                <a:latin typeface="Carlito"/>
                <a:cs typeface="Carlito"/>
              </a:rPr>
              <a:t>i.e, </a:t>
            </a:r>
            <a:r>
              <a:rPr sz="650" spc="-10" dirty="0">
                <a:latin typeface="Carlito"/>
                <a:cs typeface="Carlito"/>
              </a:rPr>
              <a:t>they meet </a:t>
            </a:r>
            <a:r>
              <a:rPr sz="650" spc="-5" dirty="0">
                <a:latin typeface="Carlito"/>
                <a:cs typeface="Carlito"/>
              </a:rPr>
              <a:t>in the</a:t>
            </a:r>
            <a:r>
              <a:rPr sz="650" spc="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middle.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If so, the path </a:t>
            </a:r>
            <a:r>
              <a:rPr sz="650" spc="-10" dirty="0">
                <a:latin typeface="Carlito"/>
                <a:cs typeface="Carlito"/>
              </a:rPr>
              <a:t>concatenation </a:t>
            </a:r>
            <a:r>
              <a:rPr sz="650" spc="-5" dirty="0">
                <a:latin typeface="Carlito"/>
                <a:cs typeface="Carlito"/>
              </a:rPr>
              <a:t>is the</a:t>
            </a:r>
            <a:r>
              <a:rPr sz="650" spc="-3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solution.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0" y="454151"/>
            <a:ext cx="1536191" cy="963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8054" y="387807"/>
            <a:ext cx="981075" cy="760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895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0" dirty="0">
                <a:latin typeface="Carlito"/>
                <a:cs typeface="Carlito"/>
              </a:rPr>
              <a:t>Completeness: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YES</a:t>
            </a:r>
            <a:endParaRPr sz="650">
              <a:latin typeface="Carlito"/>
              <a:cs typeface="Carlito"/>
            </a:endParaRPr>
          </a:p>
          <a:p>
            <a:pPr marL="89535" marR="30480" indent="-52069">
              <a:lnSpc>
                <a:spcPts val="700"/>
              </a:lnSpc>
              <a:spcBef>
                <a:spcPts val="225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Optimality: YES (If </a:t>
            </a:r>
            <a:r>
              <a:rPr sz="650" spc="-10" dirty="0">
                <a:latin typeface="Carlito"/>
                <a:cs typeface="Carlito"/>
              </a:rPr>
              <a:t>done  </a:t>
            </a:r>
            <a:r>
              <a:rPr sz="650" spc="-5" dirty="0">
                <a:latin typeface="Carlito"/>
                <a:cs typeface="Carlito"/>
              </a:rPr>
              <a:t>with </a:t>
            </a:r>
            <a:r>
              <a:rPr sz="650" spc="-15" dirty="0">
                <a:latin typeface="Carlito"/>
                <a:cs typeface="Carlito"/>
              </a:rPr>
              <a:t>correct </a:t>
            </a:r>
            <a:r>
              <a:rPr sz="650" spc="-10" dirty="0">
                <a:latin typeface="Carlito"/>
                <a:cs typeface="Carlito"/>
              </a:rPr>
              <a:t>strategy- </a:t>
            </a:r>
            <a:r>
              <a:rPr sz="650" spc="-5" dirty="0">
                <a:latin typeface="Carlito"/>
                <a:cs typeface="Carlito"/>
              </a:rPr>
              <a:t>e.g.  </a:t>
            </a:r>
            <a:r>
              <a:rPr sz="650" spc="-10" dirty="0">
                <a:latin typeface="Carlito"/>
                <a:cs typeface="Carlito"/>
              </a:rPr>
              <a:t>breadth first </a:t>
            </a:r>
            <a:r>
              <a:rPr sz="650" spc="-5" dirty="0">
                <a:latin typeface="Carlito"/>
                <a:cs typeface="Carlito"/>
              </a:rPr>
              <a:t>and paths  have the </a:t>
            </a:r>
            <a:r>
              <a:rPr sz="650" dirty="0">
                <a:latin typeface="Carlito"/>
                <a:cs typeface="Carlito"/>
              </a:rPr>
              <a:t>same</a:t>
            </a:r>
            <a:r>
              <a:rPr sz="650" spc="-8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cost)</a:t>
            </a:r>
            <a:endParaRPr sz="650">
              <a:latin typeface="Carlito"/>
              <a:cs typeface="Carlito"/>
            </a:endParaRPr>
          </a:p>
          <a:p>
            <a:pPr marL="89535" indent="-5206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Time </a:t>
            </a:r>
            <a:r>
              <a:rPr sz="650" spc="-10" dirty="0">
                <a:latin typeface="Carlito"/>
                <a:cs typeface="Carlito"/>
              </a:rPr>
              <a:t>complexity: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dirty="0">
                <a:latin typeface="Carlito"/>
                <a:cs typeface="Carlito"/>
              </a:rPr>
              <a:t>O(b</a:t>
            </a:r>
            <a:r>
              <a:rPr sz="600" baseline="27777" dirty="0">
                <a:latin typeface="Carlito"/>
                <a:cs typeface="Carlito"/>
              </a:rPr>
              <a:t>d/2</a:t>
            </a:r>
            <a:r>
              <a:rPr sz="650" dirty="0">
                <a:latin typeface="Carlito"/>
                <a:cs typeface="Carlito"/>
              </a:rPr>
              <a:t>)</a:t>
            </a:r>
            <a:endParaRPr sz="650">
              <a:latin typeface="Carlito"/>
              <a:cs typeface="Carlito"/>
            </a:endParaRPr>
          </a:p>
          <a:p>
            <a:pPr marL="89535" indent="-5206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0" dirty="0">
                <a:latin typeface="Carlito"/>
                <a:cs typeface="Carlito"/>
              </a:rPr>
              <a:t>Space complexity: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dirty="0">
                <a:latin typeface="Carlito"/>
                <a:cs typeface="Carlito"/>
              </a:rPr>
              <a:t>O(b</a:t>
            </a:r>
            <a:r>
              <a:rPr sz="600" baseline="27777" dirty="0">
                <a:latin typeface="Carlito"/>
                <a:cs typeface="Carlito"/>
              </a:rPr>
              <a:t>d/2</a:t>
            </a:r>
            <a:r>
              <a:rPr sz="650" dirty="0">
                <a:latin typeface="Carlito"/>
                <a:cs typeface="Carlito"/>
              </a:rPr>
              <a:t>)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2714"/>
            <a:ext cx="16846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Drawbacks</a:t>
            </a:r>
            <a:r>
              <a:rPr spc="-130" dirty="0"/>
              <a:t> </a:t>
            </a:r>
            <a:r>
              <a:rPr spc="5" dirty="0"/>
              <a:t>of</a:t>
            </a:r>
            <a:r>
              <a:rPr spc="-105" dirty="0"/>
              <a:t> </a:t>
            </a:r>
            <a:r>
              <a:rPr spc="-25" dirty="0"/>
              <a:t>uniformed</a:t>
            </a:r>
            <a:r>
              <a:rPr spc="-140" dirty="0"/>
              <a:t> </a:t>
            </a:r>
            <a:r>
              <a:rPr spc="-60" dirty="0"/>
              <a:t>search</a:t>
            </a:r>
            <a:r>
              <a:rPr spc="-125" dirty="0"/>
              <a:t> </a:t>
            </a:r>
            <a:r>
              <a:rPr spc="-1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405765"/>
            <a:ext cx="2376805" cy="8013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121285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Criterion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choose </a:t>
            </a:r>
            <a:r>
              <a:rPr sz="650" spc="-5" dirty="0">
                <a:latin typeface="Carlito"/>
                <a:cs typeface="Carlito"/>
              </a:rPr>
              <a:t>next </a:t>
            </a:r>
            <a:r>
              <a:rPr sz="650" spc="-10" dirty="0">
                <a:latin typeface="Carlito"/>
                <a:cs typeface="Carlito"/>
              </a:rPr>
              <a:t>node </a:t>
            </a:r>
            <a:r>
              <a:rPr sz="650" spc="-5" dirty="0">
                <a:latin typeface="Carlito"/>
                <a:cs typeface="Carlito"/>
              </a:rPr>
              <a:t>to expand </a:t>
            </a:r>
            <a:r>
              <a:rPr sz="650" spc="-10" dirty="0">
                <a:latin typeface="Carlito"/>
                <a:cs typeface="Carlito"/>
              </a:rPr>
              <a:t>depends only on </a:t>
            </a:r>
            <a:r>
              <a:rPr sz="650" spc="-5" dirty="0">
                <a:latin typeface="Carlito"/>
                <a:cs typeface="Carlito"/>
              </a:rPr>
              <a:t>a global  </a:t>
            </a:r>
            <a:r>
              <a:rPr sz="650" spc="-10" dirty="0">
                <a:latin typeface="Carlito"/>
                <a:cs typeface="Carlito"/>
              </a:rPr>
              <a:t>criterion: level or</a:t>
            </a:r>
            <a:r>
              <a:rPr sz="650" spc="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depth.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One </a:t>
            </a:r>
            <a:r>
              <a:rPr sz="650" dirty="0">
                <a:latin typeface="Carlito"/>
                <a:cs typeface="Carlito"/>
              </a:rPr>
              <a:t>may </a:t>
            </a:r>
            <a:r>
              <a:rPr sz="650" spc="-15" dirty="0">
                <a:latin typeface="Carlito"/>
                <a:cs typeface="Carlito"/>
              </a:rPr>
              <a:t>prefer </a:t>
            </a:r>
            <a:r>
              <a:rPr sz="650" spc="-5" dirty="0">
                <a:latin typeface="Carlito"/>
                <a:cs typeface="Carlito"/>
              </a:rPr>
              <a:t>to use a </a:t>
            </a:r>
            <a:r>
              <a:rPr sz="650" spc="-10" dirty="0">
                <a:latin typeface="Carlito"/>
                <a:cs typeface="Carlito"/>
              </a:rPr>
              <a:t>more flexible rule,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5" dirty="0">
                <a:latin typeface="Carlito"/>
                <a:cs typeface="Carlito"/>
              </a:rPr>
              <a:t>takes </a:t>
            </a:r>
            <a:r>
              <a:rPr sz="650" spc="-5" dirty="0">
                <a:latin typeface="Carlito"/>
                <a:cs typeface="Carlito"/>
              </a:rPr>
              <a:t>advantage </a:t>
            </a:r>
            <a:r>
              <a:rPr sz="650" spc="-10" dirty="0">
                <a:latin typeface="Carlito"/>
                <a:cs typeface="Carlito"/>
              </a:rPr>
              <a:t>of  what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being discovered </a:t>
            </a:r>
            <a:r>
              <a:rPr sz="650" spc="-5" dirty="0">
                <a:latin typeface="Carlito"/>
                <a:cs typeface="Carlito"/>
              </a:rPr>
              <a:t>on the </a:t>
            </a:r>
            <a:r>
              <a:rPr sz="650" spc="-20" dirty="0">
                <a:latin typeface="Carlito"/>
                <a:cs typeface="Carlito"/>
              </a:rPr>
              <a:t>way,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hunches </a:t>
            </a:r>
            <a:r>
              <a:rPr sz="650" spc="-5" dirty="0">
                <a:latin typeface="Carlito"/>
                <a:cs typeface="Carlito"/>
              </a:rPr>
              <a:t>about </a:t>
            </a:r>
            <a:r>
              <a:rPr sz="650" spc="-10" dirty="0">
                <a:latin typeface="Carlito"/>
                <a:cs typeface="Carlito"/>
              </a:rPr>
              <a:t>what can be  </a:t>
            </a:r>
            <a:r>
              <a:rPr sz="650" spc="-5" dirty="0">
                <a:latin typeface="Carlito"/>
                <a:cs typeface="Carlito"/>
              </a:rPr>
              <a:t>a good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move.</a:t>
            </a:r>
            <a:endParaRPr sz="650">
              <a:latin typeface="Carlito"/>
              <a:cs typeface="Carlito"/>
            </a:endParaRPr>
          </a:p>
          <a:p>
            <a:pPr marL="64135" marR="72390" indent="-52069">
              <a:lnSpc>
                <a:spcPts val="7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20" dirty="0">
                <a:latin typeface="Carlito"/>
                <a:cs typeface="Carlito"/>
              </a:rPr>
              <a:t>Very </a:t>
            </a:r>
            <a:r>
              <a:rPr sz="650" spc="-10" dirty="0">
                <a:latin typeface="Carlito"/>
                <a:cs typeface="Carlito"/>
              </a:rPr>
              <a:t>often, we can select which rule </a:t>
            </a:r>
            <a:r>
              <a:rPr sz="650" spc="-5" dirty="0">
                <a:latin typeface="Carlito"/>
                <a:cs typeface="Carlito"/>
              </a:rPr>
              <a:t>to apply by </a:t>
            </a:r>
            <a:r>
              <a:rPr sz="650" spc="-10" dirty="0">
                <a:latin typeface="Carlito"/>
                <a:cs typeface="Carlito"/>
              </a:rPr>
              <a:t>comparing </a:t>
            </a:r>
            <a:r>
              <a:rPr sz="650" spc="-5" dirty="0">
                <a:latin typeface="Carlito"/>
                <a:cs typeface="Carlito"/>
              </a:rPr>
              <a:t>the  </a:t>
            </a:r>
            <a:r>
              <a:rPr sz="650" spc="-15" dirty="0">
                <a:latin typeface="Carlito"/>
                <a:cs typeface="Carlito"/>
              </a:rPr>
              <a:t>current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and the </a:t>
            </a:r>
            <a:r>
              <a:rPr sz="650" spc="-10" dirty="0">
                <a:latin typeface="Carlito"/>
                <a:cs typeface="Carlito"/>
              </a:rPr>
              <a:t>desired </a:t>
            </a:r>
            <a:r>
              <a:rPr sz="650" dirty="0">
                <a:latin typeface="Carlito"/>
                <a:cs typeface="Carlito"/>
              </a:rPr>
              <a:t>state </a:t>
            </a:r>
            <a:r>
              <a:rPr sz="650" spc="-5" dirty="0">
                <a:latin typeface="Carlito"/>
                <a:cs typeface="Carlito"/>
              </a:rPr>
              <a:t>but </a:t>
            </a:r>
            <a:r>
              <a:rPr sz="650" spc="-10" dirty="0">
                <a:latin typeface="Carlito"/>
                <a:cs typeface="Carlito"/>
              </a:rPr>
              <a:t>uninformed search does not  provide </a:t>
            </a:r>
            <a:r>
              <a:rPr sz="650" spc="-5" dirty="0">
                <a:latin typeface="Carlito"/>
                <a:cs typeface="Carlito"/>
              </a:rPr>
              <a:t>this</a:t>
            </a:r>
            <a:r>
              <a:rPr sz="650" spc="15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feature.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88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Heuristic</a:t>
            </a:r>
            <a:r>
              <a:rPr spc="-155" dirty="0"/>
              <a:t> </a:t>
            </a:r>
            <a:r>
              <a:rPr spc="-65" dirty="0"/>
              <a:t>Search: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405765"/>
            <a:ext cx="2366010" cy="8293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8001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Heuristic Search Uses domain-dependent (heuristic) information </a:t>
            </a:r>
            <a:r>
              <a:rPr sz="650" spc="-5" dirty="0">
                <a:latin typeface="Carlito"/>
                <a:cs typeface="Carlito"/>
              </a:rPr>
              <a:t>in  </a:t>
            </a:r>
            <a:r>
              <a:rPr sz="650" spc="-10" dirty="0">
                <a:latin typeface="Carlito"/>
                <a:cs typeface="Carlito"/>
              </a:rPr>
              <a:t>order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search </a:t>
            </a:r>
            <a:r>
              <a:rPr sz="650" spc="-5" dirty="0">
                <a:latin typeface="Carlito"/>
                <a:cs typeface="Carlito"/>
              </a:rPr>
              <a:t>the space </a:t>
            </a:r>
            <a:r>
              <a:rPr sz="650" spc="-10" dirty="0">
                <a:latin typeface="Carlito"/>
                <a:cs typeface="Carlito"/>
              </a:rPr>
              <a:t>more</a:t>
            </a:r>
            <a:r>
              <a:rPr sz="650" spc="-5" dirty="0">
                <a:latin typeface="Carlito"/>
                <a:cs typeface="Carlito"/>
              </a:rPr>
              <a:t> </a:t>
            </a:r>
            <a:r>
              <a:rPr sz="650" spc="-15" dirty="0">
                <a:latin typeface="Carlito"/>
                <a:cs typeface="Carlito"/>
              </a:rPr>
              <a:t>efficiently.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i="1" spc="-10" dirty="0">
                <a:latin typeface="Carlito"/>
                <a:cs typeface="Carlito"/>
              </a:rPr>
              <a:t>Ways </a:t>
            </a:r>
            <a:r>
              <a:rPr sz="650" i="1" spc="-5" dirty="0">
                <a:latin typeface="Carlito"/>
                <a:cs typeface="Carlito"/>
              </a:rPr>
              <a:t>of </a:t>
            </a:r>
            <a:r>
              <a:rPr sz="650" i="1" dirty="0">
                <a:latin typeface="Carlito"/>
                <a:cs typeface="Carlito"/>
              </a:rPr>
              <a:t>using </a:t>
            </a:r>
            <a:r>
              <a:rPr sz="650" i="1" spc="-5" dirty="0">
                <a:latin typeface="Carlito"/>
                <a:cs typeface="Carlito"/>
              </a:rPr>
              <a:t>heuristic</a:t>
            </a:r>
            <a:r>
              <a:rPr sz="650" i="1" spc="-80" dirty="0">
                <a:latin typeface="Carlito"/>
                <a:cs typeface="Carlito"/>
              </a:rPr>
              <a:t> </a:t>
            </a:r>
            <a:r>
              <a:rPr sz="650" i="1" spc="-5" dirty="0">
                <a:latin typeface="Carlito"/>
                <a:cs typeface="Carlito"/>
              </a:rPr>
              <a:t>information:</a:t>
            </a:r>
            <a:endParaRPr sz="650">
              <a:latin typeface="Carlito"/>
              <a:cs typeface="Carlito"/>
            </a:endParaRPr>
          </a:p>
          <a:p>
            <a:pPr marL="170815" marR="130175" lvl="1" indent="-52069">
              <a:lnSpc>
                <a:spcPts val="600"/>
              </a:lnSpc>
              <a:spcBef>
                <a:spcPts val="13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Deciding which node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expand next, instead of doing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expansion </a:t>
            </a:r>
            <a:r>
              <a:rPr sz="550" spc="-5" dirty="0">
                <a:latin typeface="Carlito"/>
                <a:cs typeface="Carlito"/>
              </a:rPr>
              <a:t>in </a:t>
            </a:r>
            <a:r>
              <a:rPr sz="550" dirty="0">
                <a:latin typeface="Carlito"/>
                <a:cs typeface="Carlito"/>
              </a:rPr>
              <a:t>a  </a:t>
            </a:r>
            <a:r>
              <a:rPr sz="550" spc="-5" dirty="0">
                <a:latin typeface="Carlito"/>
                <a:cs typeface="Carlito"/>
              </a:rPr>
              <a:t>strictly breadth-first or depth-first order;</a:t>
            </a:r>
            <a:endParaRPr sz="550">
              <a:latin typeface="Carlito"/>
              <a:cs typeface="Carlito"/>
            </a:endParaRPr>
          </a:p>
          <a:p>
            <a:pPr marL="170815" marR="5080" lvl="1" indent="-52069">
              <a:lnSpc>
                <a:spcPts val="580"/>
              </a:lnSpc>
              <a:spcBef>
                <a:spcPts val="135"/>
              </a:spcBef>
              <a:buFont typeface="Arial"/>
              <a:buChar char="•"/>
              <a:tabLst>
                <a:tab pos="171450" algn="l"/>
              </a:tabLst>
            </a:pPr>
            <a:r>
              <a:rPr sz="550" dirty="0">
                <a:latin typeface="Carlito"/>
                <a:cs typeface="Carlito"/>
              </a:rPr>
              <a:t>In the course </a:t>
            </a:r>
            <a:r>
              <a:rPr sz="550" spc="-5" dirty="0">
                <a:latin typeface="Carlito"/>
                <a:cs typeface="Carlito"/>
              </a:rPr>
              <a:t>of </a:t>
            </a:r>
            <a:r>
              <a:rPr sz="550" spc="-10" dirty="0">
                <a:latin typeface="Carlito"/>
                <a:cs typeface="Carlito"/>
              </a:rPr>
              <a:t>expanding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10" dirty="0">
                <a:latin typeface="Carlito"/>
                <a:cs typeface="Carlito"/>
              </a:rPr>
              <a:t>node, </a:t>
            </a:r>
            <a:r>
              <a:rPr sz="550" spc="-5" dirty="0">
                <a:latin typeface="Carlito"/>
                <a:cs typeface="Carlito"/>
              </a:rPr>
              <a:t>deciding which successor or successors </a:t>
            </a:r>
            <a:r>
              <a:rPr sz="550" dirty="0">
                <a:latin typeface="Carlito"/>
                <a:cs typeface="Carlito"/>
              </a:rPr>
              <a:t>to  </a:t>
            </a:r>
            <a:r>
              <a:rPr sz="550" spc="-5" dirty="0">
                <a:latin typeface="Carlito"/>
                <a:cs typeface="Carlito"/>
              </a:rPr>
              <a:t>generate, instead of </a:t>
            </a:r>
            <a:r>
              <a:rPr sz="550" spc="-10" dirty="0">
                <a:latin typeface="Carlito"/>
                <a:cs typeface="Carlito"/>
              </a:rPr>
              <a:t>blindly </a:t>
            </a:r>
            <a:r>
              <a:rPr sz="550" spc="-5" dirty="0">
                <a:latin typeface="Carlito"/>
                <a:cs typeface="Carlito"/>
              </a:rPr>
              <a:t>generating all possible successors </a:t>
            </a:r>
            <a:r>
              <a:rPr sz="550" dirty="0">
                <a:latin typeface="Carlito"/>
                <a:cs typeface="Carlito"/>
              </a:rPr>
              <a:t>at </a:t>
            </a:r>
            <a:r>
              <a:rPr sz="550" spc="-5" dirty="0">
                <a:latin typeface="Carlito"/>
                <a:cs typeface="Carlito"/>
              </a:rPr>
              <a:t>one</a:t>
            </a:r>
            <a:r>
              <a:rPr sz="550" spc="-3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time;</a:t>
            </a:r>
            <a:endParaRPr sz="550">
              <a:latin typeface="Carlito"/>
              <a:cs typeface="Carlito"/>
            </a:endParaRPr>
          </a:p>
          <a:p>
            <a:pPr marL="170815" marR="22225" lvl="1" indent="-52069">
              <a:lnSpc>
                <a:spcPts val="600"/>
              </a:lnSpc>
              <a:spcBef>
                <a:spcPts val="12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Deciding </a:t>
            </a:r>
            <a:r>
              <a:rPr sz="550" dirty="0">
                <a:latin typeface="Carlito"/>
                <a:cs typeface="Carlito"/>
              </a:rPr>
              <a:t>that </a:t>
            </a:r>
            <a:r>
              <a:rPr sz="550" spc="-5" dirty="0">
                <a:latin typeface="Carlito"/>
                <a:cs typeface="Carlito"/>
              </a:rPr>
              <a:t>certain nodes should be discarded, or </a:t>
            </a:r>
            <a:r>
              <a:rPr sz="550" i="1" dirty="0">
                <a:latin typeface="Carlito"/>
                <a:cs typeface="Carlito"/>
              </a:rPr>
              <a:t>pruned</a:t>
            </a:r>
            <a:r>
              <a:rPr sz="550" dirty="0">
                <a:latin typeface="Carlito"/>
                <a:cs typeface="Carlito"/>
              </a:rPr>
              <a:t>, </a:t>
            </a:r>
            <a:r>
              <a:rPr sz="550" spc="-5" dirty="0">
                <a:latin typeface="Carlito"/>
                <a:cs typeface="Carlito"/>
              </a:rPr>
              <a:t>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search  space.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0810"/>
            <a:ext cx="15671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Heuristic</a:t>
            </a:r>
            <a:r>
              <a:rPr spc="-140" dirty="0"/>
              <a:t> </a:t>
            </a:r>
            <a:r>
              <a:rPr spc="-80" dirty="0"/>
              <a:t>Searches</a:t>
            </a:r>
            <a:r>
              <a:rPr spc="-130" dirty="0"/>
              <a:t> </a:t>
            </a:r>
            <a:r>
              <a:rPr spc="-25" dirty="0"/>
              <a:t>-</a:t>
            </a:r>
            <a:r>
              <a:rPr spc="-60" dirty="0"/>
              <a:t> </a:t>
            </a:r>
            <a:r>
              <a:rPr spc="-45" dirty="0"/>
              <a:t>Why</a:t>
            </a:r>
            <a:r>
              <a:rPr spc="-130" dirty="0"/>
              <a:t> </a:t>
            </a:r>
            <a:r>
              <a:rPr spc="-75" dirty="0"/>
              <a:t>Use?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397891"/>
            <a:ext cx="2397760" cy="10007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4135" marR="213995" indent="-52069">
              <a:lnSpc>
                <a:spcPts val="58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It </a:t>
            </a:r>
            <a:r>
              <a:rPr sz="600" dirty="0">
                <a:latin typeface="Carlito"/>
                <a:cs typeface="Carlito"/>
              </a:rPr>
              <a:t>may </a:t>
            </a:r>
            <a:r>
              <a:rPr sz="600" spc="-5" dirty="0">
                <a:latin typeface="Carlito"/>
                <a:cs typeface="Carlito"/>
              </a:rPr>
              <a:t>be too resource intensive (both time and space) to use </a:t>
            </a:r>
            <a:r>
              <a:rPr sz="600" dirty="0">
                <a:latin typeface="Carlito"/>
                <a:cs typeface="Carlito"/>
              </a:rPr>
              <a:t>a blind  </a:t>
            </a:r>
            <a:r>
              <a:rPr sz="600" spc="-5" dirty="0">
                <a:latin typeface="Carlito"/>
                <a:cs typeface="Carlito"/>
              </a:rPr>
              <a:t>search</a:t>
            </a:r>
            <a:endParaRPr sz="600">
              <a:latin typeface="Carlito"/>
              <a:cs typeface="Carlito"/>
            </a:endParaRPr>
          </a:p>
          <a:p>
            <a:pPr marL="64135" marR="227965" indent="-52069">
              <a:lnSpc>
                <a:spcPts val="580"/>
              </a:lnSpc>
              <a:spcBef>
                <a:spcPts val="204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15" dirty="0">
                <a:latin typeface="Carlito"/>
                <a:cs typeface="Carlito"/>
              </a:rPr>
              <a:t>Even </a:t>
            </a:r>
            <a:r>
              <a:rPr sz="600" dirty="0">
                <a:latin typeface="Carlito"/>
                <a:cs typeface="Carlito"/>
              </a:rPr>
              <a:t>if a blind </a:t>
            </a:r>
            <a:r>
              <a:rPr sz="600" spc="-5" dirty="0">
                <a:latin typeface="Carlito"/>
                <a:cs typeface="Carlito"/>
              </a:rPr>
              <a:t>search </a:t>
            </a:r>
            <a:r>
              <a:rPr sz="600" dirty="0">
                <a:latin typeface="Carlito"/>
                <a:cs typeface="Carlito"/>
              </a:rPr>
              <a:t>will work we may </a:t>
            </a:r>
            <a:r>
              <a:rPr sz="600" spc="-5" dirty="0">
                <a:latin typeface="Carlito"/>
                <a:cs typeface="Carlito"/>
              </a:rPr>
              <a:t>want </a:t>
            </a:r>
            <a:r>
              <a:rPr sz="600" dirty="0">
                <a:latin typeface="Carlito"/>
                <a:cs typeface="Carlito"/>
              </a:rPr>
              <a:t>a more </a:t>
            </a:r>
            <a:r>
              <a:rPr sz="600" spc="-5" dirty="0">
                <a:latin typeface="Carlito"/>
                <a:cs typeface="Carlito"/>
              </a:rPr>
              <a:t>efficient search  </a:t>
            </a:r>
            <a:r>
              <a:rPr sz="600" spc="-10" dirty="0">
                <a:latin typeface="Carlito"/>
                <a:cs typeface="Carlito"/>
              </a:rPr>
              <a:t>method</a:t>
            </a:r>
            <a:endParaRPr sz="600">
              <a:latin typeface="Carlito"/>
              <a:cs typeface="Carlito"/>
            </a:endParaRPr>
          </a:p>
          <a:p>
            <a:pPr marL="64135" marR="88265" indent="-52069">
              <a:lnSpc>
                <a:spcPts val="58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10" dirty="0">
                <a:latin typeface="Carlito"/>
                <a:cs typeface="Carlito"/>
              </a:rPr>
              <a:t>Informed </a:t>
            </a:r>
            <a:r>
              <a:rPr sz="600" spc="-5" dirty="0">
                <a:latin typeface="Carlito"/>
                <a:cs typeface="Carlito"/>
              </a:rPr>
              <a:t>Search uses domain </a:t>
            </a:r>
            <a:r>
              <a:rPr sz="600" dirty="0">
                <a:latin typeface="Carlito"/>
                <a:cs typeface="Carlito"/>
              </a:rPr>
              <a:t>specific </a:t>
            </a:r>
            <a:r>
              <a:rPr sz="600" spc="-5" dirty="0">
                <a:latin typeface="Carlito"/>
                <a:cs typeface="Carlito"/>
              </a:rPr>
              <a:t>information to improve the search  pattern</a:t>
            </a:r>
            <a:endParaRPr sz="60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Define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heuristic function, h(n), </a:t>
            </a:r>
            <a:r>
              <a:rPr sz="500" dirty="0">
                <a:latin typeface="Carlito"/>
                <a:cs typeface="Carlito"/>
              </a:rPr>
              <a:t>that </a:t>
            </a:r>
            <a:r>
              <a:rPr sz="500" spc="-5" dirty="0">
                <a:latin typeface="Carlito"/>
                <a:cs typeface="Carlito"/>
              </a:rPr>
              <a:t>estimates </a:t>
            </a: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"goodness" of </a:t>
            </a:r>
            <a:r>
              <a:rPr sz="500" dirty="0">
                <a:latin typeface="Carlito"/>
                <a:cs typeface="Carlito"/>
              </a:rPr>
              <a:t>a </a:t>
            </a:r>
            <a:r>
              <a:rPr sz="500" spc="-5" dirty="0">
                <a:latin typeface="Carlito"/>
                <a:cs typeface="Carlito"/>
              </a:rPr>
              <a:t>node</a:t>
            </a:r>
            <a:r>
              <a:rPr sz="500" spc="4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n.</a:t>
            </a:r>
            <a:endParaRPr sz="500">
              <a:latin typeface="Carlito"/>
              <a:cs typeface="Carlito"/>
            </a:endParaRPr>
          </a:p>
          <a:p>
            <a:pPr marL="171450" marR="41275" lvl="1" indent="-52069">
              <a:lnSpc>
                <a:spcPts val="480"/>
              </a:lnSpc>
              <a:spcBef>
                <a:spcPts val="114"/>
              </a:spcBef>
              <a:buFont typeface="Arial"/>
              <a:buChar char="•"/>
              <a:tabLst>
                <a:tab pos="172085" algn="l"/>
              </a:tabLst>
            </a:pPr>
            <a:r>
              <a:rPr sz="500" spc="-5" dirty="0">
                <a:latin typeface="Carlito"/>
                <a:cs typeface="Carlito"/>
              </a:rPr>
              <a:t>Specifically, h(n) </a:t>
            </a:r>
            <a:r>
              <a:rPr sz="500" dirty="0">
                <a:latin typeface="Carlito"/>
                <a:cs typeface="Carlito"/>
              </a:rPr>
              <a:t>= </a:t>
            </a:r>
            <a:r>
              <a:rPr sz="500" spc="-5" dirty="0">
                <a:latin typeface="Carlito"/>
                <a:cs typeface="Carlito"/>
              </a:rPr>
              <a:t>estimated cost (or distance) of </a:t>
            </a:r>
            <a:r>
              <a:rPr sz="500" dirty="0">
                <a:latin typeface="Carlito"/>
                <a:cs typeface="Carlito"/>
              </a:rPr>
              <a:t>minimal </a:t>
            </a:r>
            <a:r>
              <a:rPr sz="500" spc="-5" dirty="0">
                <a:latin typeface="Carlito"/>
                <a:cs typeface="Carlito"/>
              </a:rPr>
              <a:t>cost path from </a:t>
            </a:r>
            <a:r>
              <a:rPr sz="500" dirty="0">
                <a:latin typeface="Carlito"/>
                <a:cs typeface="Carlito"/>
              </a:rPr>
              <a:t>n to a goal  </a:t>
            </a:r>
            <a:r>
              <a:rPr sz="500" spc="-5" dirty="0">
                <a:latin typeface="Carlito"/>
                <a:cs typeface="Carlito"/>
              </a:rPr>
              <a:t>state.</a:t>
            </a:r>
            <a:endParaRPr sz="500">
              <a:latin typeface="Carlito"/>
              <a:cs typeface="Carlito"/>
            </a:endParaRPr>
          </a:p>
          <a:p>
            <a:pPr marL="64135" marR="5080" indent="-52069">
              <a:lnSpc>
                <a:spcPct val="78300"/>
              </a:lnSpc>
              <a:spcBef>
                <a:spcPts val="250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The heuristic function </a:t>
            </a:r>
            <a:r>
              <a:rPr sz="600" dirty="0">
                <a:latin typeface="Carlito"/>
                <a:cs typeface="Carlito"/>
              </a:rPr>
              <a:t>is an </a:t>
            </a:r>
            <a:r>
              <a:rPr sz="600" spc="-5" dirty="0">
                <a:latin typeface="Carlito"/>
                <a:cs typeface="Carlito"/>
              </a:rPr>
              <a:t>estimate, based on </a:t>
            </a:r>
            <a:r>
              <a:rPr sz="600" dirty="0">
                <a:latin typeface="Carlito"/>
                <a:cs typeface="Carlito"/>
              </a:rPr>
              <a:t>domain-specific </a:t>
            </a:r>
            <a:r>
              <a:rPr sz="600" spc="-5" dirty="0">
                <a:latin typeface="Carlito"/>
                <a:cs typeface="Carlito"/>
              </a:rPr>
              <a:t>information  that </a:t>
            </a:r>
            <a:r>
              <a:rPr sz="600" dirty="0">
                <a:latin typeface="Carlito"/>
                <a:cs typeface="Carlito"/>
              </a:rPr>
              <a:t>is </a:t>
            </a:r>
            <a:r>
              <a:rPr sz="600" spc="-5" dirty="0">
                <a:latin typeface="Carlito"/>
                <a:cs typeface="Carlito"/>
              </a:rPr>
              <a:t>computable </a:t>
            </a:r>
            <a:r>
              <a:rPr sz="600" dirty="0">
                <a:latin typeface="Carlito"/>
                <a:cs typeface="Carlito"/>
              </a:rPr>
              <a:t>from </a:t>
            </a:r>
            <a:r>
              <a:rPr sz="600" spc="-5" dirty="0">
                <a:latin typeface="Carlito"/>
                <a:cs typeface="Carlito"/>
              </a:rPr>
              <a:t>the current state description, of how </a:t>
            </a:r>
            <a:r>
              <a:rPr sz="600" dirty="0">
                <a:latin typeface="Carlito"/>
                <a:cs typeface="Carlito"/>
              </a:rPr>
              <a:t>close we are  </a:t>
            </a:r>
            <a:r>
              <a:rPr sz="600" spc="-5" dirty="0">
                <a:latin typeface="Carlito"/>
                <a:cs typeface="Carlito"/>
              </a:rPr>
              <a:t>to </a:t>
            </a:r>
            <a:r>
              <a:rPr sz="600" dirty="0">
                <a:latin typeface="Carlito"/>
                <a:cs typeface="Carlito"/>
              </a:rPr>
              <a:t>a</a:t>
            </a:r>
            <a:r>
              <a:rPr sz="600" spc="5" dirty="0">
                <a:latin typeface="Carlito"/>
                <a:cs typeface="Carlito"/>
              </a:rPr>
              <a:t> </a:t>
            </a:r>
            <a:r>
              <a:rPr sz="600" dirty="0">
                <a:latin typeface="Carlito"/>
                <a:cs typeface="Carlito"/>
              </a:rPr>
              <a:t>goal.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8782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Best-First</a:t>
            </a:r>
            <a:r>
              <a:rPr spc="-130" dirty="0"/>
              <a:t>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91795"/>
            <a:ext cx="2398395" cy="96964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4135" marR="26670" indent="-52069">
              <a:lnSpc>
                <a:spcPct val="70000"/>
              </a:lnSpc>
              <a:spcBef>
                <a:spcPts val="315"/>
              </a:spcBef>
              <a:buFont typeface="Arial"/>
              <a:buChar char="•"/>
              <a:tabLst>
                <a:tab pos="64769" algn="l"/>
              </a:tabLst>
            </a:pPr>
            <a:r>
              <a:rPr sz="600" b="1" spc="-5" dirty="0">
                <a:latin typeface="Carlito"/>
                <a:cs typeface="Carlito"/>
              </a:rPr>
              <a:t>Idea: </a:t>
            </a:r>
            <a:r>
              <a:rPr sz="600" spc="-5" dirty="0">
                <a:latin typeface="Carlito"/>
                <a:cs typeface="Carlito"/>
              </a:rPr>
              <a:t>use </a:t>
            </a:r>
            <a:r>
              <a:rPr sz="600" dirty="0">
                <a:latin typeface="Carlito"/>
                <a:cs typeface="Carlito"/>
              </a:rPr>
              <a:t>an </a:t>
            </a:r>
            <a:r>
              <a:rPr sz="600" i="1" spc="-5" dirty="0">
                <a:latin typeface="Carlito"/>
                <a:cs typeface="Carlito"/>
              </a:rPr>
              <a:t>evaluation function </a:t>
            </a:r>
            <a:r>
              <a:rPr sz="600" i="1" dirty="0">
                <a:latin typeface="Carlito"/>
                <a:cs typeface="Carlito"/>
              </a:rPr>
              <a:t>f(n) </a:t>
            </a:r>
            <a:r>
              <a:rPr sz="600" spc="-5" dirty="0">
                <a:latin typeface="Carlito"/>
                <a:cs typeface="Carlito"/>
              </a:rPr>
              <a:t>that gives </a:t>
            </a:r>
            <a:r>
              <a:rPr sz="600" dirty="0">
                <a:latin typeface="Carlito"/>
                <a:cs typeface="Carlito"/>
              </a:rPr>
              <a:t>an </a:t>
            </a:r>
            <a:r>
              <a:rPr sz="600" spc="-5" dirty="0">
                <a:latin typeface="Carlito"/>
                <a:cs typeface="Carlito"/>
              </a:rPr>
              <a:t>indication of </a:t>
            </a:r>
            <a:r>
              <a:rPr sz="600" dirty="0">
                <a:latin typeface="Carlito"/>
                <a:cs typeface="Carlito"/>
              </a:rPr>
              <a:t>which </a:t>
            </a:r>
            <a:r>
              <a:rPr sz="600" spc="-5" dirty="0">
                <a:latin typeface="Carlito"/>
                <a:cs typeface="Carlito"/>
              </a:rPr>
              <a:t>node  to expand next </a:t>
            </a:r>
            <a:r>
              <a:rPr sz="600" spc="-10" dirty="0">
                <a:latin typeface="Carlito"/>
                <a:cs typeface="Carlito"/>
              </a:rPr>
              <a:t>for </a:t>
            </a:r>
            <a:r>
              <a:rPr sz="600" spc="-5" dirty="0">
                <a:latin typeface="Carlito"/>
                <a:cs typeface="Carlito"/>
              </a:rPr>
              <a:t>each</a:t>
            </a:r>
            <a:r>
              <a:rPr sz="600" spc="-15" dirty="0">
                <a:latin typeface="Carlito"/>
                <a:cs typeface="Carlito"/>
              </a:rPr>
              <a:t> </a:t>
            </a:r>
            <a:r>
              <a:rPr sz="600" spc="-10" dirty="0">
                <a:latin typeface="Carlito"/>
                <a:cs typeface="Carlito"/>
              </a:rPr>
              <a:t>node.</a:t>
            </a:r>
            <a:endParaRPr sz="600">
              <a:latin typeface="Carlito"/>
              <a:cs typeface="Carlito"/>
            </a:endParaRPr>
          </a:p>
          <a:p>
            <a:pPr marL="170815" lvl="1" indent="-52069">
              <a:lnSpc>
                <a:spcPts val="495"/>
              </a:lnSpc>
              <a:buFont typeface="Arial"/>
              <a:buChar char="•"/>
              <a:tabLst>
                <a:tab pos="171450" algn="l"/>
              </a:tabLst>
            </a:pPr>
            <a:r>
              <a:rPr sz="500" spc="-5" dirty="0">
                <a:latin typeface="Carlito"/>
                <a:cs typeface="Carlito"/>
              </a:rPr>
              <a:t>usually gives </a:t>
            </a:r>
            <a:r>
              <a:rPr sz="500" dirty="0">
                <a:latin typeface="Carlito"/>
                <a:cs typeface="Carlito"/>
              </a:rPr>
              <a:t>an </a:t>
            </a:r>
            <a:r>
              <a:rPr sz="500" spc="-5" dirty="0">
                <a:latin typeface="Carlito"/>
                <a:cs typeface="Carlito"/>
              </a:rPr>
              <a:t>estimate </a:t>
            </a:r>
            <a:r>
              <a:rPr sz="500" dirty="0">
                <a:latin typeface="Carlito"/>
                <a:cs typeface="Carlito"/>
              </a:rPr>
              <a:t>to the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goal.</a:t>
            </a:r>
            <a:endParaRPr sz="500">
              <a:latin typeface="Carlito"/>
              <a:cs typeface="Carlito"/>
            </a:endParaRPr>
          </a:p>
          <a:p>
            <a:pPr marL="170815" lvl="1" indent="-52069">
              <a:lnSpc>
                <a:spcPts val="565"/>
              </a:lnSpc>
              <a:buFont typeface="Arial"/>
              <a:buChar char="•"/>
              <a:tabLst>
                <a:tab pos="171450" algn="l"/>
              </a:tabLst>
            </a:pPr>
            <a:r>
              <a:rPr sz="500" dirty="0">
                <a:latin typeface="Carlito"/>
                <a:cs typeface="Carlito"/>
              </a:rPr>
              <a:t>the </a:t>
            </a:r>
            <a:r>
              <a:rPr sz="500" spc="-5" dirty="0">
                <a:latin typeface="Carlito"/>
                <a:cs typeface="Carlito"/>
              </a:rPr>
              <a:t>node </a:t>
            </a:r>
            <a:r>
              <a:rPr sz="500" dirty="0">
                <a:latin typeface="Carlito"/>
                <a:cs typeface="Carlito"/>
              </a:rPr>
              <a:t>with the </a:t>
            </a:r>
            <a:r>
              <a:rPr sz="500" spc="-5" dirty="0">
                <a:latin typeface="Carlito"/>
                <a:cs typeface="Carlito"/>
              </a:rPr>
              <a:t>lowest value </a:t>
            </a:r>
            <a:r>
              <a:rPr sz="500" dirty="0">
                <a:latin typeface="Carlito"/>
                <a:cs typeface="Carlito"/>
              </a:rPr>
              <a:t>is </a:t>
            </a:r>
            <a:r>
              <a:rPr sz="500" spc="-5" dirty="0">
                <a:latin typeface="Carlito"/>
                <a:cs typeface="Carlito"/>
              </a:rPr>
              <a:t>expanded</a:t>
            </a:r>
            <a:r>
              <a:rPr sz="500" spc="3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first.</a:t>
            </a:r>
            <a:endParaRPr sz="500">
              <a:latin typeface="Carlito"/>
              <a:cs typeface="Carlito"/>
            </a:endParaRPr>
          </a:p>
          <a:p>
            <a:pPr marL="64135" marR="100965" indent="-52069">
              <a:lnSpc>
                <a:spcPct val="7000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00" dirty="0">
                <a:latin typeface="Carlito"/>
                <a:cs typeface="Carlito"/>
              </a:rPr>
              <a:t>A </a:t>
            </a:r>
            <a:r>
              <a:rPr sz="600" spc="-20" dirty="0">
                <a:latin typeface="Carlito"/>
                <a:cs typeface="Carlito"/>
              </a:rPr>
              <a:t>key </a:t>
            </a:r>
            <a:r>
              <a:rPr sz="600" spc="-5" dirty="0">
                <a:latin typeface="Carlito"/>
                <a:cs typeface="Carlito"/>
              </a:rPr>
              <a:t>component of </a:t>
            </a:r>
            <a:r>
              <a:rPr sz="600" i="1" dirty="0">
                <a:latin typeface="Carlito"/>
                <a:cs typeface="Carlito"/>
              </a:rPr>
              <a:t>f(n</a:t>
            </a:r>
            <a:r>
              <a:rPr sz="600" dirty="0">
                <a:latin typeface="Carlito"/>
                <a:cs typeface="Carlito"/>
              </a:rPr>
              <a:t>) is a </a:t>
            </a:r>
            <a:r>
              <a:rPr sz="600" spc="-5" dirty="0">
                <a:latin typeface="Carlito"/>
                <a:cs typeface="Carlito"/>
              </a:rPr>
              <a:t>heuristic function, </a:t>
            </a:r>
            <a:r>
              <a:rPr sz="600" i="1" dirty="0">
                <a:latin typeface="Carlito"/>
                <a:cs typeface="Carlito"/>
              </a:rPr>
              <a:t>h(n),</a:t>
            </a:r>
            <a:r>
              <a:rPr sz="600" dirty="0">
                <a:latin typeface="Carlito"/>
                <a:cs typeface="Carlito"/>
              </a:rPr>
              <a:t>which is a </a:t>
            </a:r>
            <a:r>
              <a:rPr sz="600" spc="-5" dirty="0">
                <a:latin typeface="Carlito"/>
                <a:cs typeface="Carlito"/>
              </a:rPr>
              <a:t>additional  knowledge of the</a:t>
            </a:r>
            <a:r>
              <a:rPr sz="600" spc="10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problem.</a:t>
            </a:r>
            <a:endParaRPr sz="600">
              <a:latin typeface="Carlito"/>
              <a:cs typeface="Carlito"/>
            </a:endParaRPr>
          </a:p>
          <a:p>
            <a:pPr marL="170815" marR="289560" lvl="1" indent="-52069">
              <a:lnSpc>
                <a:spcPct val="72000"/>
              </a:lnSpc>
              <a:spcBef>
                <a:spcPts val="100"/>
              </a:spcBef>
              <a:buFont typeface="Arial"/>
              <a:buChar char="•"/>
              <a:tabLst>
                <a:tab pos="171450" algn="l"/>
              </a:tabLst>
            </a:pPr>
            <a:r>
              <a:rPr sz="500" spc="-10" dirty="0">
                <a:latin typeface="Carlito"/>
                <a:cs typeface="Carlito"/>
              </a:rPr>
              <a:t>There </a:t>
            </a:r>
            <a:r>
              <a:rPr sz="500" dirty="0">
                <a:latin typeface="Carlito"/>
                <a:cs typeface="Carlito"/>
              </a:rPr>
              <a:t>is a whole family </a:t>
            </a:r>
            <a:r>
              <a:rPr sz="500" spc="-5" dirty="0">
                <a:latin typeface="Carlito"/>
                <a:cs typeface="Carlito"/>
              </a:rPr>
              <a:t>of </a:t>
            </a:r>
            <a:r>
              <a:rPr sz="500" spc="-10" dirty="0">
                <a:latin typeface="Carlito"/>
                <a:cs typeface="Carlito"/>
              </a:rPr>
              <a:t>best-first </a:t>
            </a:r>
            <a:r>
              <a:rPr sz="500" spc="-5" dirty="0">
                <a:latin typeface="Carlito"/>
                <a:cs typeface="Carlito"/>
              </a:rPr>
              <a:t>search strategies, each </a:t>
            </a:r>
            <a:r>
              <a:rPr sz="500" dirty="0">
                <a:latin typeface="Carlito"/>
                <a:cs typeface="Carlito"/>
              </a:rPr>
              <a:t>with a </a:t>
            </a:r>
            <a:r>
              <a:rPr sz="500" spc="-10" dirty="0">
                <a:latin typeface="Carlito"/>
                <a:cs typeface="Carlito"/>
              </a:rPr>
              <a:t>different  </a:t>
            </a:r>
            <a:r>
              <a:rPr sz="500" spc="-5" dirty="0">
                <a:latin typeface="Carlito"/>
                <a:cs typeface="Carlito"/>
              </a:rPr>
              <a:t>evaluation</a:t>
            </a:r>
            <a:r>
              <a:rPr sz="50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function.</a:t>
            </a:r>
            <a:endParaRPr sz="500">
              <a:latin typeface="Carlito"/>
              <a:cs typeface="Carlito"/>
            </a:endParaRPr>
          </a:p>
          <a:p>
            <a:pPr marL="64135" marR="5080" indent="-52069">
              <a:lnSpc>
                <a:spcPct val="70000"/>
              </a:lnSpc>
              <a:spcBef>
                <a:spcPts val="235"/>
              </a:spcBef>
              <a:buFont typeface="Arial"/>
              <a:buChar char="•"/>
              <a:tabLst>
                <a:tab pos="64769" algn="l"/>
              </a:tabLst>
            </a:pPr>
            <a:r>
              <a:rPr sz="600" spc="-10" dirty="0">
                <a:latin typeface="Carlito"/>
                <a:cs typeface="Carlito"/>
              </a:rPr>
              <a:t>Typically, strategies </a:t>
            </a:r>
            <a:r>
              <a:rPr sz="600" spc="-5" dirty="0">
                <a:latin typeface="Carlito"/>
                <a:cs typeface="Carlito"/>
              </a:rPr>
              <a:t>use estimates of the </a:t>
            </a:r>
            <a:r>
              <a:rPr sz="600" dirty="0">
                <a:latin typeface="Carlito"/>
                <a:cs typeface="Carlito"/>
              </a:rPr>
              <a:t>cost </a:t>
            </a:r>
            <a:r>
              <a:rPr sz="600" spc="-5" dirty="0">
                <a:latin typeface="Carlito"/>
                <a:cs typeface="Carlito"/>
              </a:rPr>
              <a:t>of reaching the </a:t>
            </a:r>
            <a:r>
              <a:rPr sz="600" dirty="0">
                <a:latin typeface="Carlito"/>
                <a:cs typeface="Carlito"/>
              </a:rPr>
              <a:t>goal </a:t>
            </a:r>
            <a:r>
              <a:rPr sz="600" spc="-5" dirty="0">
                <a:latin typeface="Carlito"/>
                <a:cs typeface="Carlito"/>
              </a:rPr>
              <a:t>and try to  minimize</a:t>
            </a:r>
            <a:r>
              <a:rPr sz="600" spc="-35" dirty="0">
                <a:latin typeface="Carlito"/>
                <a:cs typeface="Carlito"/>
              </a:rPr>
              <a:t> </a:t>
            </a:r>
            <a:r>
              <a:rPr sz="600" spc="-5" dirty="0">
                <a:latin typeface="Carlito"/>
                <a:cs typeface="Carlito"/>
              </a:rPr>
              <a:t>it.</a:t>
            </a:r>
            <a:endParaRPr sz="6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buFont typeface="Arial"/>
              <a:buChar char="•"/>
              <a:tabLst>
                <a:tab pos="64769" algn="l"/>
              </a:tabLst>
            </a:pPr>
            <a:r>
              <a:rPr sz="600" spc="-5" dirty="0">
                <a:latin typeface="Carlito"/>
                <a:cs typeface="Carlito"/>
              </a:rPr>
              <a:t>Special cases: based on the evaluation function.</a:t>
            </a:r>
            <a:endParaRPr sz="600">
              <a:latin typeface="Carlito"/>
              <a:cs typeface="Carlito"/>
            </a:endParaRPr>
          </a:p>
          <a:p>
            <a:pPr marL="274955" lvl="1" indent="-5270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75590" algn="l"/>
              </a:tabLst>
            </a:pPr>
            <a:r>
              <a:rPr sz="400" spc="5" dirty="0">
                <a:latin typeface="Carlito"/>
                <a:cs typeface="Carlito"/>
              </a:rPr>
              <a:t>Greedy </a:t>
            </a:r>
            <a:r>
              <a:rPr sz="400" spc="10" dirty="0">
                <a:latin typeface="Carlito"/>
                <a:cs typeface="Carlito"/>
              </a:rPr>
              <a:t>best-first</a:t>
            </a:r>
            <a:r>
              <a:rPr sz="400" spc="-60" dirty="0">
                <a:latin typeface="Carlito"/>
                <a:cs typeface="Carlito"/>
              </a:rPr>
              <a:t> </a:t>
            </a:r>
            <a:r>
              <a:rPr sz="400" spc="10" dirty="0">
                <a:latin typeface="Carlito"/>
                <a:cs typeface="Carlito"/>
              </a:rPr>
              <a:t>search</a:t>
            </a:r>
            <a:endParaRPr sz="400">
              <a:latin typeface="Carlito"/>
              <a:cs typeface="Carlito"/>
            </a:endParaRPr>
          </a:p>
          <a:p>
            <a:pPr marL="274955" lvl="1" indent="-52705">
              <a:lnSpc>
                <a:spcPct val="100000"/>
              </a:lnSpc>
              <a:buFont typeface="Arial"/>
              <a:buChar char="•"/>
              <a:tabLst>
                <a:tab pos="275590" algn="l"/>
              </a:tabLst>
            </a:pPr>
            <a:r>
              <a:rPr sz="400" spc="10" dirty="0">
                <a:latin typeface="Carlito"/>
                <a:cs typeface="Carlito"/>
              </a:rPr>
              <a:t>A*search</a:t>
            </a:r>
            <a:endParaRPr sz="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12630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Greedy</a:t>
            </a:r>
            <a:r>
              <a:rPr spc="-140" dirty="0"/>
              <a:t> </a:t>
            </a:r>
            <a:r>
              <a:rPr spc="-60" dirty="0"/>
              <a:t>Best</a:t>
            </a:r>
            <a:r>
              <a:rPr spc="-130" dirty="0"/>
              <a:t> </a:t>
            </a:r>
            <a:r>
              <a:rPr spc="-40" dirty="0"/>
              <a:t>First</a:t>
            </a:r>
            <a:r>
              <a:rPr spc="-135" dirty="0"/>
              <a:t> </a:t>
            </a:r>
            <a:r>
              <a:rPr spc="-7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479" y="404875"/>
            <a:ext cx="2447925" cy="1008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9535" marR="206375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best-first search </a:t>
            </a:r>
            <a:r>
              <a:rPr sz="650" spc="-5" dirty="0">
                <a:latin typeface="Carlito"/>
                <a:cs typeface="Carlito"/>
              </a:rPr>
              <a:t>part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dirty="0">
                <a:latin typeface="Carlito"/>
                <a:cs typeface="Carlito"/>
              </a:rPr>
              <a:t>name </a:t>
            </a:r>
            <a:r>
              <a:rPr sz="650" spc="-5" dirty="0">
                <a:latin typeface="Carlito"/>
                <a:cs typeface="Carlito"/>
              </a:rPr>
              <a:t>means that it uses an  </a:t>
            </a:r>
            <a:r>
              <a:rPr sz="650" spc="-10" dirty="0">
                <a:latin typeface="Carlito"/>
                <a:cs typeface="Carlito"/>
              </a:rPr>
              <a:t>evaluation function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select which node </a:t>
            </a:r>
            <a:r>
              <a:rPr sz="650" spc="-5" dirty="0">
                <a:latin typeface="Carlito"/>
                <a:cs typeface="Carlito"/>
              </a:rPr>
              <a:t>is to be </a:t>
            </a:r>
            <a:r>
              <a:rPr sz="650" spc="-10" dirty="0">
                <a:latin typeface="Carlito"/>
                <a:cs typeface="Carlito"/>
              </a:rPr>
              <a:t>expanded</a:t>
            </a:r>
            <a:r>
              <a:rPr sz="650" spc="10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next.</a:t>
            </a:r>
            <a:endParaRPr sz="650">
              <a:latin typeface="Carlito"/>
              <a:cs typeface="Carlito"/>
            </a:endParaRPr>
          </a:p>
          <a:p>
            <a:pPr marL="89535" marR="30480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node </a:t>
            </a:r>
            <a:r>
              <a:rPr sz="650" spc="-5" dirty="0">
                <a:latin typeface="Carlito"/>
                <a:cs typeface="Carlito"/>
              </a:rPr>
              <a:t>with the </a:t>
            </a:r>
            <a:r>
              <a:rPr sz="650" spc="-10" dirty="0">
                <a:latin typeface="Carlito"/>
                <a:cs typeface="Carlito"/>
              </a:rPr>
              <a:t>lowest evaluation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selected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expansion  </a:t>
            </a:r>
            <a:r>
              <a:rPr sz="650" spc="-10" dirty="0">
                <a:latin typeface="Carlito"/>
                <a:cs typeface="Carlito"/>
              </a:rPr>
              <a:t>because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is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i="1" dirty="0">
                <a:latin typeface="Carlito"/>
                <a:cs typeface="Carlito"/>
              </a:rPr>
              <a:t>best </a:t>
            </a:r>
            <a:r>
              <a:rPr sz="650" spc="-10" dirty="0">
                <a:latin typeface="Carlito"/>
                <a:cs typeface="Carlito"/>
              </a:rPr>
              <a:t>node, </a:t>
            </a:r>
            <a:r>
              <a:rPr sz="650" spc="-5" dirty="0">
                <a:latin typeface="Carlito"/>
                <a:cs typeface="Carlito"/>
              </a:rPr>
              <a:t>since it supposedly has the </a:t>
            </a:r>
            <a:r>
              <a:rPr sz="650" spc="-10" dirty="0">
                <a:latin typeface="Carlito"/>
                <a:cs typeface="Carlito"/>
              </a:rPr>
              <a:t>closest </a:t>
            </a:r>
            <a:r>
              <a:rPr sz="650" spc="-5" dirty="0">
                <a:latin typeface="Carlito"/>
                <a:cs typeface="Carlito"/>
              </a:rPr>
              <a:t>path  to the goal (if the </a:t>
            </a:r>
            <a:r>
              <a:rPr sz="650" spc="-10" dirty="0">
                <a:latin typeface="Carlito"/>
                <a:cs typeface="Carlito"/>
              </a:rPr>
              <a:t>heuristic </a:t>
            </a:r>
            <a:r>
              <a:rPr sz="650" spc="-5" dirty="0">
                <a:latin typeface="Carlito"/>
                <a:cs typeface="Carlito"/>
              </a:rPr>
              <a:t>is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good).</a:t>
            </a:r>
            <a:endParaRPr sz="650">
              <a:latin typeface="Carlito"/>
              <a:cs typeface="Carlito"/>
            </a:endParaRPr>
          </a:p>
          <a:p>
            <a:pPr marL="89535" indent="-52069">
              <a:lnSpc>
                <a:spcPts val="740"/>
              </a:lnSpc>
              <a:spcBef>
                <a:spcPts val="14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0" dirty="0">
                <a:latin typeface="Carlito"/>
                <a:cs typeface="Carlito"/>
              </a:rPr>
              <a:t>Evaluation function </a:t>
            </a:r>
            <a:r>
              <a:rPr sz="650" i="1" spc="-5" dirty="0">
                <a:latin typeface="Carlito"/>
                <a:cs typeface="Carlito"/>
              </a:rPr>
              <a:t>f(n) = h(n) </a:t>
            </a:r>
            <a:r>
              <a:rPr sz="650" spc="-10" dirty="0">
                <a:latin typeface="Carlito"/>
                <a:cs typeface="Carlito"/>
              </a:rPr>
              <a:t>(heuristic) </a:t>
            </a:r>
            <a:r>
              <a:rPr sz="650" spc="-5" dirty="0">
                <a:latin typeface="Carlito"/>
                <a:cs typeface="Carlito"/>
              </a:rPr>
              <a:t>= estimate </a:t>
            </a:r>
            <a:r>
              <a:rPr sz="650" spc="-10" dirty="0">
                <a:latin typeface="Carlito"/>
                <a:cs typeface="Carlito"/>
              </a:rPr>
              <a:t>of cost from </a:t>
            </a:r>
            <a:r>
              <a:rPr sz="650" i="1" spc="-5" dirty="0">
                <a:latin typeface="Carlito"/>
                <a:cs typeface="Carlito"/>
              </a:rPr>
              <a:t>n</a:t>
            </a:r>
            <a:r>
              <a:rPr sz="650" i="1" spc="6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to</a:t>
            </a:r>
            <a:endParaRPr sz="650">
              <a:latin typeface="Carlito"/>
              <a:cs typeface="Carlito"/>
            </a:endParaRPr>
          </a:p>
          <a:p>
            <a:pPr marL="89535">
              <a:lnSpc>
                <a:spcPts val="740"/>
              </a:lnSpc>
            </a:pPr>
            <a:r>
              <a:rPr sz="650" i="1" spc="-5" dirty="0">
                <a:latin typeface="Carlito"/>
                <a:cs typeface="Carlito"/>
              </a:rPr>
              <a:t>goal.</a:t>
            </a:r>
            <a:endParaRPr sz="650">
              <a:latin typeface="Carlito"/>
              <a:cs typeface="Carlito"/>
            </a:endParaRPr>
          </a:p>
          <a:p>
            <a:pPr marL="1968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97485" algn="l"/>
              </a:tabLst>
            </a:pPr>
            <a:r>
              <a:rPr sz="550" spc="-5" dirty="0">
                <a:latin typeface="Carlito"/>
                <a:cs typeface="Carlito"/>
              </a:rPr>
              <a:t>e.g., </a:t>
            </a:r>
            <a:r>
              <a:rPr sz="550" i="1" spc="-5" dirty="0">
                <a:latin typeface="Carlito"/>
                <a:cs typeface="Carlito"/>
              </a:rPr>
              <a:t>h</a:t>
            </a:r>
            <a:r>
              <a:rPr sz="525" i="1" spc="-7" baseline="-15873" dirty="0">
                <a:latin typeface="Carlito"/>
                <a:cs typeface="Carlito"/>
              </a:rPr>
              <a:t>SLD</a:t>
            </a:r>
            <a:r>
              <a:rPr sz="550" i="1" spc="-5" dirty="0">
                <a:latin typeface="Carlito"/>
                <a:cs typeface="Carlito"/>
              </a:rPr>
              <a:t>(n) </a:t>
            </a:r>
            <a:r>
              <a:rPr sz="550" dirty="0">
                <a:latin typeface="Carlito"/>
                <a:cs typeface="Carlito"/>
              </a:rPr>
              <a:t>= </a:t>
            </a:r>
            <a:r>
              <a:rPr sz="550" spc="-5" dirty="0">
                <a:latin typeface="Carlito"/>
                <a:cs typeface="Carlito"/>
              </a:rPr>
              <a:t>straight-line distance from </a:t>
            </a:r>
            <a:r>
              <a:rPr sz="550" i="1" dirty="0">
                <a:latin typeface="Carlito"/>
                <a:cs typeface="Carlito"/>
              </a:rPr>
              <a:t>n </a:t>
            </a:r>
            <a:r>
              <a:rPr sz="550" dirty="0">
                <a:latin typeface="Carlito"/>
                <a:cs typeface="Carlito"/>
              </a:rPr>
              <a:t>to</a:t>
            </a:r>
            <a:r>
              <a:rPr sz="550" spc="-4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goal</a:t>
            </a:r>
            <a:endParaRPr sz="550">
              <a:latin typeface="Carlito"/>
              <a:cs typeface="Carlito"/>
            </a:endParaRPr>
          </a:p>
          <a:p>
            <a:pPr marL="89535" marR="73660" indent="-52069">
              <a:lnSpc>
                <a:spcPts val="700"/>
              </a:lnSpc>
              <a:spcBef>
                <a:spcPts val="22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0" dirty="0">
                <a:latin typeface="Carlito"/>
                <a:cs typeface="Carlito"/>
              </a:rPr>
              <a:t>Greedy best-first search </a:t>
            </a:r>
            <a:r>
              <a:rPr sz="650" spc="-5" dirty="0">
                <a:latin typeface="Carlito"/>
                <a:cs typeface="Carlito"/>
              </a:rPr>
              <a:t>expands the </a:t>
            </a:r>
            <a:r>
              <a:rPr sz="650" spc="-10" dirty="0">
                <a:latin typeface="Carlito"/>
                <a:cs typeface="Carlito"/>
              </a:rPr>
              <a:t>node </a:t>
            </a:r>
            <a:r>
              <a:rPr sz="650" spc="-5" dirty="0">
                <a:latin typeface="Carlito"/>
                <a:cs typeface="Carlito"/>
              </a:rPr>
              <a:t>that </a:t>
            </a:r>
            <a:r>
              <a:rPr sz="650" spc="-10" dirty="0">
                <a:latin typeface="Carlito"/>
                <a:cs typeface="Carlito"/>
              </a:rPr>
              <a:t>appears </a:t>
            </a:r>
            <a:r>
              <a:rPr sz="650" spc="-5" dirty="0">
                <a:latin typeface="Carlito"/>
                <a:cs typeface="Carlito"/>
              </a:rPr>
              <a:t>to be </a:t>
            </a:r>
            <a:r>
              <a:rPr sz="650" spc="-10" dirty="0">
                <a:latin typeface="Carlito"/>
                <a:cs typeface="Carlito"/>
              </a:rPr>
              <a:t>closest  </a:t>
            </a:r>
            <a:r>
              <a:rPr sz="650" spc="-5" dirty="0">
                <a:latin typeface="Carlito"/>
                <a:cs typeface="Carlito"/>
              </a:rPr>
              <a:t>to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goal.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69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61087"/>
            <a:ext cx="2009139" cy="319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5"/>
              </a:spcBef>
            </a:pPr>
            <a:r>
              <a:rPr spc="-45" dirty="0"/>
              <a:t>Problem</a:t>
            </a:r>
            <a:r>
              <a:rPr spc="-150" dirty="0"/>
              <a:t> </a:t>
            </a:r>
            <a:r>
              <a:rPr spc="-35" dirty="0"/>
              <a:t>Formulation</a:t>
            </a:r>
            <a:r>
              <a:rPr spc="-160" dirty="0"/>
              <a:t> </a:t>
            </a:r>
            <a:r>
              <a:rPr spc="5" dirty="0"/>
              <a:t>of</a:t>
            </a:r>
            <a:r>
              <a:rPr spc="-85" dirty="0"/>
              <a:t> </a:t>
            </a:r>
            <a:r>
              <a:rPr spc="-70" dirty="0"/>
              <a:t>Vacuum</a:t>
            </a:r>
            <a:r>
              <a:rPr spc="-145" dirty="0"/>
              <a:t> </a:t>
            </a:r>
            <a:r>
              <a:rPr spc="-25" dirty="0"/>
              <a:t>World</a:t>
            </a:r>
          </a:p>
          <a:p>
            <a:pPr marL="12700">
              <a:lnSpc>
                <a:spcPts val="1150"/>
              </a:lnSpc>
            </a:pPr>
            <a:r>
              <a:rPr spc="-4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179" y="394684"/>
            <a:ext cx="2063114" cy="6946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768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77470" algn="l"/>
              </a:tabLst>
            </a:pPr>
            <a:r>
              <a:rPr sz="650" spc="-5" dirty="0">
                <a:latin typeface="Carlito"/>
                <a:cs typeface="Carlito"/>
              </a:rPr>
              <a:t>States?? two </a:t>
            </a:r>
            <a:r>
              <a:rPr sz="650" spc="-10" dirty="0">
                <a:latin typeface="Carlito"/>
                <a:cs typeface="Carlito"/>
              </a:rPr>
              <a:t>locations </a:t>
            </a:r>
            <a:r>
              <a:rPr sz="650" spc="-5" dirty="0">
                <a:latin typeface="Carlito"/>
                <a:cs typeface="Carlito"/>
              </a:rPr>
              <a:t>with or </a:t>
            </a:r>
            <a:r>
              <a:rPr sz="650" spc="-10" dirty="0">
                <a:latin typeface="Carlito"/>
                <a:cs typeface="Carlito"/>
              </a:rPr>
              <a:t>without dirt: </a:t>
            </a:r>
            <a:r>
              <a:rPr sz="650" spc="-5" dirty="0">
                <a:latin typeface="Carlito"/>
                <a:cs typeface="Carlito"/>
              </a:rPr>
              <a:t>2 x 2</a:t>
            </a:r>
            <a:r>
              <a:rPr sz="600" spc="-7" baseline="27777" dirty="0">
                <a:latin typeface="Carlito"/>
                <a:cs typeface="Carlito"/>
              </a:rPr>
              <a:t>2</a:t>
            </a:r>
            <a:r>
              <a:rPr sz="650" spc="-5" dirty="0">
                <a:latin typeface="Carlito"/>
                <a:cs typeface="Carlito"/>
              </a:rPr>
              <a:t>=8</a:t>
            </a:r>
            <a:r>
              <a:rPr sz="650" spc="6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states.</a:t>
            </a:r>
            <a:endParaRPr sz="650">
              <a:latin typeface="Carlito"/>
              <a:cs typeface="Carlito"/>
            </a:endParaRPr>
          </a:p>
          <a:p>
            <a:pPr marL="1841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84785" algn="l"/>
              </a:tabLst>
            </a:pPr>
            <a:r>
              <a:rPr sz="550" spc="-5" dirty="0">
                <a:latin typeface="Carlito"/>
                <a:cs typeface="Carlito"/>
              </a:rPr>
              <a:t>Eg</a:t>
            </a:r>
            <a:r>
              <a:rPr sz="550" spc="-1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[A,Dirty]</a:t>
            </a:r>
            <a:endParaRPr sz="550">
              <a:latin typeface="Carlito"/>
              <a:cs typeface="Carlito"/>
            </a:endParaRPr>
          </a:p>
          <a:p>
            <a:pPr marL="76835" indent="-52069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77470" algn="l"/>
              </a:tabLst>
            </a:pPr>
            <a:r>
              <a:rPr sz="650" spc="-5" dirty="0">
                <a:latin typeface="Carlito"/>
                <a:cs typeface="Carlito"/>
              </a:rPr>
              <a:t>Initial</a:t>
            </a:r>
            <a:r>
              <a:rPr sz="650" spc="-1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state??</a:t>
            </a:r>
            <a:r>
              <a:rPr sz="650" spc="-4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Any</a:t>
            </a:r>
            <a:r>
              <a:rPr sz="650" spc="-35" dirty="0">
                <a:latin typeface="Carlito"/>
                <a:cs typeface="Carlito"/>
              </a:rPr>
              <a:t> </a:t>
            </a:r>
            <a:r>
              <a:rPr sz="650" dirty="0">
                <a:latin typeface="Carlito"/>
                <a:cs typeface="Carlito"/>
              </a:rPr>
              <a:t>state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can </a:t>
            </a:r>
            <a:r>
              <a:rPr sz="650" spc="-5" dirty="0">
                <a:latin typeface="Carlito"/>
                <a:cs typeface="Carlito"/>
              </a:rPr>
              <a:t>be</a:t>
            </a:r>
            <a:r>
              <a:rPr sz="650" spc="-1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initial</a:t>
            </a:r>
            <a:endParaRPr sz="650">
              <a:latin typeface="Carlito"/>
              <a:cs typeface="Carlito"/>
            </a:endParaRPr>
          </a:p>
          <a:p>
            <a:pPr marL="76835" indent="-5206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77470" algn="l"/>
              </a:tabLst>
            </a:pPr>
            <a:r>
              <a:rPr sz="650" spc="-5" dirty="0">
                <a:latin typeface="Carlito"/>
                <a:cs typeface="Carlito"/>
              </a:rPr>
              <a:t>Actions?? </a:t>
            </a:r>
            <a:r>
              <a:rPr sz="650" spc="-10" dirty="0">
                <a:latin typeface="Carlito"/>
                <a:cs typeface="Carlito"/>
              </a:rPr>
              <a:t>{</a:t>
            </a:r>
            <a:r>
              <a:rPr sz="650" i="1" spc="-10" dirty="0">
                <a:latin typeface="Carlito"/>
                <a:cs typeface="Carlito"/>
              </a:rPr>
              <a:t>Left</a:t>
            </a:r>
            <a:r>
              <a:rPr sz="650" spc="-10" dirty="0">
                <a:latin typeface="Carlito"/>
                <a:cs typeface="Carlito"/>
              </a:rPr>
              <a:t>, </a:t>
            </a:r>
            <a:r>
              <a:rPr sz="650" i="1" spc="-5" dirty="0">
                <a:latin typeface="Carlito"/>
                <a:cs typeface="Carlito"/>
              </a:rPr>
              <a:t>Right</a:t>
            </a:r>
            <a:r>
              <a:rPr sz="650" spc="-5" dirty="0">
                <a:latin typeface="Carlito"/>
                <a:cs typeface="Carlito"/>
              </a:rPr>
              <a:t>,</a:t>
            </a:r>
            <a:r>
              <a:rPr sz="650" spc="-35" dirty="0">
                <a:latin typeface="Carlito"/>
                <a:cs typeface="Carlito"/>
              </a:rPr>
              <a:t> </a:t>
            </a:r>
            <a:r>
              <a:rPr sz="650" i="1" spc="-10" dirty="0">
                <a:latin typeface="Carlito"/>
                <a:cs typeface="Carlito"/>
              </a:rPr>
              <a:t>Vacuum</a:t>
            </a:r>
            <a:r>
              <a:rPr sz="650" spc="-10" dirty="0">
                <a:latin typeface="Carlito"/>
                <a:cs typeface="Carlito"/>
              </a:rPr>
              <a:t>}</a:t>
            </a:r>
            <a:endParaRPr sz="650">
              <a:latin typeface="Carlito"/>
              <a:cs typeface="Carlito"/>
            </a:endParaRPr>
          </a:p>
          <a:p>
            <a:pPr marL="76835" indent="-5206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77470" algn="l"/>
              </a:tabLst>
            </a:pPr>
            <a:r>
              <a:rPr sz="650" spc="-5" dirty="0">
                <a:latin typeface="Carlito"/>
                <a:cs typeface="Carlito"/>
              </a:rPr>
              <a:t>Goal test?? </a:t>
            </a:r>
            <a:r>
              <a:rPr sz="650" spc="-10" dirty="0">
                <a:latin typeface="Carlito"/>
                <a:cs typeface="Carlito"/>
              </a:rPr>
              <a:t>Check  whether squares </a:t>
            </a:r>
            <a:r>
              <a:rPr sz="650" spc="-5" dirty="0">
                <a:latin typeface="Carlito"/>
                <a:cs typeface="Carlito"/>
              </a:rPr>
              <a:t>are</a:t>
            </a:r>
            <a:r>
              <a:rPr sz="650" spc="-11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clean.</a:t>
            </a:r>
            <a:endParaRPr sz="650">
              <a:latin typeface="Carlito"/>
              <a:cs typeface="Carlito"/>
            </a:endParaRPr>
          </a:p>
          <a:p>
            <a:pPr marL="768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77470" algn="l"/>
              </a:tabLst>
            </a:pPr>
            <a:r>
              <a:rPr sz="650" spc="-10" dirty="0">
                <a:latin typeface="Carlito"/>
                <a:cs typeface="Carlito"/>
              </a:rPr>
              <a:t>Path </a:t>
            </a:r>
            <a:r>
              <a:rPr sz="650" spc="-5" dirty="0">
                <a:latin typeface="Carlito"/>
                <a:cs typeface="Carlito"/>
              </a:rPr>
              <a:t>cost?? </a:t>
            </a:r>
            <a:r>
              <a:rPr sz="650" spc="-10" dirty="0">
                <a:latin typeface="Carlito"/>
                <a:cs typeface="Carlito"/>
              </a:rPr>
              <a:t>Number of actions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reach</a:t>
            </a:r>
            <a:r>
              <a:rPr sz="650" spc="4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goal.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273" y="1471422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054" y="395731"/>
            <a:ext cx="2427605" cy="9658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89535" marR="60325" indent="-52069" algn="just">
              <a:lnSpc>
                <a:spcPts val="620"/>
              </a:lnSpc>
              <a:spcBef>
                <a:spcPts val="25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greedy best-first search algorithm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dirty="0">
                <a:latin typeface="Carlito"/>
                <a:cs typeface="Carlito"/>
              </a:rPr>
              <a:t>O(b</a:t>
            </a:r>
            <a:r>
              <a:rPr sz="600" baseline="27777" dirty="0">
                <a:latin typeface="Carlito"/>
                <a:cs typeface="Carlito"/>
              </a:rPr>
              <a:t>m</a:t>
            </a:r>
            <a:r>
              <a:rPr sz="650" dirty="0">
                <a:latin typeface="Carlito"/>
                <a:cs typeface="Carlito"/>
              </a:rPr>
              <a:t>) </a:t>
            </a:r>
            <a:r>
              <a:rPr sz="650" spc="-5" dirty="0">
                <a:latin typeface="Carlito"/>
                <a:cs typeface="Carlito"/>
              </a:rPr>
              <a:t>in terms of space and  time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complexity.</a:t>
            </a:r>
            <a:endParaRPr sz="650">
              <a:latin typeface="Carlito"/>
              <a:cs typeface="Carlito"/>
            </a:endParaRPr>
          </a:p>
          <a:p>
            <a:pPr marL="196215" marR="93980" lvl="1" indent="-52069" algn="just">
              <a:lnSpc>
                <a:spcPct val="80000"/>
              </a:lnSpc>
              <a:spcBef>
                <a:spcPts val="135"/>
              </a:spcBef>
              <a:buFont typeface="Arial"/>
              <a:buChar char="•"/>
              <a:tabLst>
                <a:tab pos="196850" algn="l"/>
              </a:tabLst>
            </a:pPr>
            <a:r>
              <a:rPr sz="550" i="1" dirty="0">
                <a:latin typeface="Carlito"/>
                <a:cs typeface="Carlito"/>
              </a:rPr>
              <a:t>b </a:t>
            </a:r>
            <a:r>
              <a:rPr sz="550" spc="-5" dirty="0">
                <a:latin typeface="Carlito"/>
                <a:cs typeface="Carlito"/>
              </a:rPr>
              <a:t>is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average branching factor (the average </a:t>
            </a:r>
            <a:r>
              <a:rPr sz="550" spc="-10" dirty="0">
                <a:latin typeface="Carlito"/>
                <a:cs typeface="Carlito"/>
              </a:rPr>
              <a:t>number </a:t>
            </a:r>
            <a:r>
              <a:rPr sz="550" spc="-5" dirty="0">
                <a:latin typeface="Carlito"/>
                <a:cs typeface="Carlito"/>
              </a:rPr>
              <a:t>of successors from </a:t>
            </a:r>
            <a:r>
              <a:rPr sz="550" dirty="0">
                <a:latin typeface="Carlito"/>
                <a:cs typeface="Carlito"/>
              </a:rPr>
              <a:t>a  </a:t>
            </a:r>
            <a:r>
              <a:rPr sz="550" spc="-5" dirty="0">
                <a:latin typeface="Carlito"/>
                <a:cs typeface="Carlito"/>
              </a:rPr>
              <a:t>state),</a:t>
            </a:r>
            <a:r>
              <a:rPr sz="550" spc="-3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and</a:t>
            </a:r>
            <a:endParaRPr sz="550">
              <a:latin typeface="Carlito"/>
              <a:cs typeface="Carlito"/>
            </a:endParaRPr>
          </a:p>
          <a:p>
            <a:pPr marL="196215" lvl="1" indent="-52069" algn="just">
              <a:lnSpc>
                <a:spcPts val="650"/>
              </a:lnSpc>
              <a:buFont typeface="Arial"/>
              <a:buChar char="•"/>
              <a:tabLst>
                <a:tab pos="196850" algn="l"/>
              </a:tabLst>
            </a:pPr>
            <a:r>
              <a:rPr sz="550" i="1" dirty="0">
                <a:latin typeface="Carlito"/>
                <a:cs typeface="Carlito"/>
              </a:rPr>
              <a:t>m </a:t>
            </a:r>
            <a:r>
              <a:rPr sz="550" spc="-5" dirty="0">
                <a:latin typeface="Carlito"/>
                <a:cs typeface="Carlito"/>
              </a:rPr>
              <a:t>is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maximum depth of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search</a:t>
            </a:r>
            <a:r>
              <a:rPr sz="550" spc="1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tree.)</a:t>
            </a:r>
            <a:endParaRPr sz="550">
              <a:latin typeface="Carlito"/>
              <a:cs typeface="Carlito"/>
            </a:endParaRPr>
          </a:p>
          <a:p>
            <a:pPr marL="89535" marR="38100" indent="-52069" algn="just">
              <a:lnSpc>
                <a:spcPts val="620"/>
              </a:lnSpc>
              <a:spcBef>
                <a:spcPts val="210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15" dirty="0">
                <a:latin typeface="Carlito"/>
                <a:cs typeface="Carlito"/>
              </a:rPr>
              <a:t>Unlike </a:t>
            </a:r>
            <a:r>
              <a:rPr sz="650" dirty="0">
                <a:latin typeface="Carlito"/>
                <a:cs typeface="Carlito"/>
              </a:rPr>
              <a:t>A* </a:t>
            </a:r>
            <a:r>
              <a:rPr sz="650" spc="-10" dirty="0">
                <a:latin typeface="Carlito"/>
                <a:cs typeface="Carlito"/>
              </a:rPr>
              <a:t>which </a:t>
            </a:r>
            <a:r>
              <a:rPr sz="650" spc="-5" dirty="0">
                <a:latin typeface="Carlito"/>
                <a:cs typeface="Carlito"/>
              </a:rPr>
              <a:t>uses both the link costs and a </a:t>
            </a:r>
            <a:r>
              <a:rPr sz="650" spc="-10" dirty="0">
                <a:latin typeface="Carlito"/>
                <a:cs typeface="Carlito"/>
              </a:rPr>
              <a:t>heuristic 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cost </a:t>
            </a:r>
            <a:r>
              <a:rPr sz="650" spc="-5" dirty="0">
                <a:latin typeface="Carlito"/>
                <a:cs typeface="Carlito"/>
              </a:rPr>
              <a:t>to  the goal, </a:t>
            </a:r>
            <a:r>
              <a:rPr sz="650" spc="-10" dirty="0">
                <a:latin typeface="Carlito"/>
                <a:cs typeface="Carlito"/>
              </a:rPr>
              <a:t>greedy best-first search </a:t>
            </a:r>
            <a:r>
              <a:rPr sz="650" spc="-5" dirty="0">
                <a:latin typeface="Carlito"/>
                <a:cs typeface="Carlito"/>
              </a:rPr>
              <a:t>uses </a:t>
            </a:r>
            <a:r>
              <a:rPr sz="650" spc="-10" dirty="0">
                <a:latin typeface="Carlito"/>
                <a:cs typeface="Carlito"/>
              </a:rPr>
              <a:t>only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heuristic, </a:t>
            </a:r>
            <a:r>
              <a:rPr sz="650" spc="-5" dirty="0">
                <a:latin typeface="Carlito"/>
                <a:cs typeface="Carlito"/>
              </a:rPr>
              <a:t>and </a:t>
            </a:r>
            <a:r>
              <a:rPr sz="650" spc="-10" dirty="0">
                <a:latin typeface="Carlito"/>
                <a:cs typeface="Carlito"/>
              </a:rPr>
              <a:t>not </a:t>
            </a:r>
            <a:r>
              <a:rPr sz="650" spc="-5" dirty="0">
                <a:latin typeface="Carlito"/>
                <a:cs typeface="Carlito"/>
              </a:rPr>
              <a:t>any  link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costs.</a:t>
            </a:r>
            <a:endParaRPr sz="650">
              <a:latin typeface="Carlito"/>
              <a:cs typeface="Carlito"/>
            </a:endParaRPr>
          </a:p>
          <a:p>
            <a:pPr marL="89535" marR="30480" indent="-52069">
              <a:lnSpc>
                <a:spcPts val="620"/>
              </a:lnSpc>
              <a:spcBef>
                <a:spcPts val="229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A disadvantage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this </a:t>
            </a:r>
            <a:r>
              <a:rPr sz="650" spc="-10" dirty="0">
                <a:latin typeface="Carlito"/>
                <a:cs typeface="Carlito"/>
              </a:rPr>
              <a:t>approach </a:t>
            </a:r>
            <a:r>
              <a:rPr sz="650" spc="-5" dirty="0">
                <a:latin typeface="Carlito"/>
                <a:cs typeface="Carlito"/>
              </a:rPr>
              <a:t>is that if the </a:t>
            </a:r>
            <a:r>
              <a:rPr sz="650" spc="-10" dirty="0">
                <a:latin typeface="Carlito"/>
                <a:cs typeface="Carlito"/>
              </a:rPr>
              <a:t>heuristic </a:t>
            </a: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not accurate, 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0" dirty="0">
                <a:latin typeface="Carlito"/>
                <a:cs typeface="Carlito"/>
              </a:rPr>
              <a:t>can </a:t>
            </a:r>
            <a:r>
              <a:rPr sz="650" dirty="0">
                <a:latin typeface="Carlito"/>
                <a:cs typeface="Carlito"/>
              </a:rPr>
              <a:t>go </a:t>
            </a:r>
            <a:r>
              <a:rPr sz="650" spc="-10" dirty="0">
                <a:latin typeface="Carlito"/>
                <a:cs typeface="Carlito"/>
              </a:rPr>
              <a:t>down </a:t>
            </a:r>
            <a:r>
              <a:rPr sz="650" spc="-5" dirty="0">
                <a:latin typeface="Carlito"/>
                <a:cs typeface="Carlito"/>
              </a:rPr>
              <a:t>paths with high link </a:t>
            </a:r>
            <a:r>
              <a:rPr sz="650" spc="-10" dirty="0">
                <a:latin typeface="Carlito"/>
                <a:cs typeface="Carlito"/>
              </a:rPr>
              <a:t>cost </a:t>
            </a:r>
            <a:r>
              <a:rPr sz="650" spc="-5" dirty="0">
                <a:latin typeface="Carlito"/>
                <a:cs typeface="Carlito"/>
              </a:rPr>
              <a:t>since </a:t>
            </a:r>
            <a:r>
              <a:rPr sz="650" spc="-10" dirty="0">
                <a:latin typeface="Carlito"/>
                <a:cs typeface="Carlito"/>
              </a:rPr>
              <a:t>there </a:t>
            </a:r>
            <a:r>
              <a:rPr sz="650" spc="-5" dirty="0">
                <a:latin typeface="Carlito"/>
                <a:cs typeface="Carlito"/>
              </a:rPr>
              <a:t>might be a </a:t>
            </a:r>
            <a:r>
              <a:rPr sz="650" spc="-10" dirty="0">
                <a:latin typeface="Carlito"/>
                <a:cs typeface="Carlito"/>
              </a:rPr>
              <a:t>low  heuristic </a:t>
            </a:r>
            <a:r>
              <a:rPr sz="650" spc="-15" dirty="0">
                <a:latin typeface="Carlito"/>
                <a:cs typeface="Carlito"/>
              </a:rPr>
              <a:t>for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connecting</a:t>
            </a:r>
            <a:r>
              <a:rPr sz="650" spc="7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node.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795" marR="5080">
              <a:lnSpc>
                <a:spcPts val="1010"/>
              </a:lnSpc>
              <a:spcBef>
                <a:spcPts val="200"/>
              </a:spcBef>
            </a:pPr>
            <a:r>
              <a:rPr sz="900" spc="-55" dirty="0"/>
              <a:t>Example:</a:t>
            </a:r>
            <a:r>
              <a:rPr sz="900" spc="-110" dirty="0"/>
              <a:t> </a:t>
            </a:r>
            <a:r>
              <a:rPr sz="900" spc="-50" dirty="0"/>
              <a:t>Given</a:t>
            </a:r>
            <a:r>
              <a:rPr sz="900" spc="-100" dirty="0"/>
              <a:t> </a:t>
            </a:r>
            <a:r>
              <a:rPr sz="900" spc="-20" dirty="0"/>
              <a:t>following</a:t>
            </a:r>
            <a:r>
              <a:rPr sz="900" spc="-105" dirty="0"/>
              <a:t> </a:t>
            </a:r>
            <a:r>
              <a:rPr sz="900" spc="-40" dirty="0"/>
              <a:t>graph</a:t>
            </a:r>
            <a:r>
              <a:rPr sz="900" spc="-100" dirty="0"/>
              <a:t> </a:t>
            </a:r>
            <a:r>
              <a:rPr sz="900" spc="10" dirty="0"/>
              <a:t>of</a:t>
            </a:r>
            <a:r>
              <a:rPr sz="900" spc="-95" dirty="0"/>
              <a:t> </a:t>
            </a:r>
            <a:r>
              <a:rPr sz="900" spc="-25" dirty="0"/>
              <a:t>cities,</a:t>
            </a:r>
            <a:r>
              <a:rPr sz="900" spc="-110" dirty="0"/>
              <a:t> </a:t>
            </a:r>
            <a:r>
              <a:rPr sz="900" spc="-20" dirty="0"/>
              <a:t>starting</a:t>
            </a:r>
            <a:r>
              <a:rPr sz="900" spc="-105" dirty="0"/>
              <a:t> </a:t>
            </a:r>
            <a:r>
              <a:rPr sz="900" dirty="0"/>
              <a:t>at  </a:t>
            </a:r>
            <a:r>
              <a:rPr sz="900" spc="-35" dirty="0"/>
              <a:t>Arad</a:t>
            </a:r>
            <a:r>
              <a:rPr sz="900" spc="-105" dirty="0"/>
              <a:t> </a:t>
            </a:r>
            <a:r>
              <a:rPr sz="900" spc="-30" dirty="0"/>
              <a:t>city,</a:t>
            </a:r>
            <a:r>
              <a:rPr sz="900" spc="-95" dirty="0"/>
              <a:t> </a:t>
            </a:r>
            <a:r>
              <a:rPr sz="900" spc="-25" dirty="0"/>
              <a:t>problem</a:t>
            </a:r>
            <a:r>
              <a:rPr sz="900" spc="-110" dirty="0"/>
              <a:t> </a:t>
            </a:r>
            <a:r>
              <a:rPr sz="900" spc="-45" dirty="0"/>
              <a:t>is</a:t>
            </a:r>
            <a:r>
              <a:rPr sz="900" spc="-80" dirty="0"/>
              <a:t> </a:t>
            </a:r>
            <a:r>
              <a:rPr sz="900" spc="15" dirty="0"/>
              <a:t>to</a:t>
            </a:r>
            <a:r>
              <a:rPr sz="900" spc="-80" dirty="0"/>
              <a:t> </a:t>
            </a:r>
            <a:r>
              <a:rPr sz="900" spc="-35" dirty="0"/>
              <a:t>reach</a:t>
            </a:r>
            <a:r>
              <a:rPr sz="900" spc="-105" dirty="0"/>
              <a:t> </a:t>
            </a:r>
            <a:r>
              <a:rPr sz="900" spc="15" dirty="0"/>
              <a:t>to</a:t>
            </a:r>
            <a:r>
              <a:rPr sz="900" spc="-80" dirty="0"/>
              <a:t> </a:t>
            </a:r>
            <a:r>
              <a:rPr sz="900" dirty="0"/>
              <a:t>the</a:t>
            </a:r>
            <a:r>
              <a:rPr sz="900" spc="-105" dirty="0"/>
              <a:t> </a:t>
            </a:r>
            <a:r>
              <a:rPr sz="900" spc="-45" dirty="0"/>
              <a:t>Bucharest.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207263" y="371856"/>
            <a:ext cx="2462784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62864"/>
            <a:ext cx="2080895" cy="3194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5"/>
              </a:spcBef>
            </a:pPr>
            <a:r>
              <a:rPr spc="-40" dirty="0"/>
              <a:t>Solution</a:t>
            </a:r>
            <a:r>
              <a:rPr spc="-130" dirty="0"/>
              <a:t> </a:t>
            </a:r>
            <a:r>
              <a:rPr spc="-50" dirty="0"/>
              <a:t>using</a:t>
            </a:r>
            <a:r>
              <a:rPr spc="-130" dirty="0"/>
              <a:t> </a:t>
            </a:r>
            <a:r>
              <a:rPr spc="-50" dirty="0"/>
              <a:t>greedy</a:t>
            </a:r>
            <a:r>
              <a:rPr spc="-125" dirty="0"/>
              <a:t> </a:t>
            </a:r>
            <a:r>
              <a:rPr spc="-35" dirty="0"/>
              <a:t>best</a:t>
            </a:r>
            <a:r>
              <a:rPr spc="-130" dirty="0"/>
              <a:t> </a:t>
            </a:r>
            <a:r>
              <a:rPr spc="-5" dirty="0"/>
              <a:t>first</a:t>
            </a:r>
            <a:r>
              <a:rPr spc="-110" dirty="0"/>
              <a:t> </a:t>
            </a:r>
            <a:r>
              <a:rPr spc="-55" dirty="0"/>
              <a:t>can</a:t>
            </a:r>
            <a:r>
              <a:rPr spc="-135" dirty="0"/>
              <a:t> </a:t>
            </a:r>
            <a:r>
              <a:rPr spc="-35" dirty="0"/>
              <a:t>be</a:t>
            </a:r>
            <a:r>
              <a:rPr spc="-100" dirty="0"/>
              <a:t> </a:t>
            </a:r>
            <a:r>
              <a:rPr spc="-85" dirty="0"/>
              <a:t>as  </a:t>
            </a:r>
            <a:r>
              <a:rPr spc="-25" dirty="0"/>
              <a:t>below: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448" y="231648"/>
            <a:ext cx="2304415" cy="1179830"/>
            <a:chOff x="155448" y="231648"/>
            <a:chExt cx="2304415" cy="1179830"/>
          </a:xfrm>
        </p:grpSpPr>
        <p:sp>
          <p:nvSpPr>
            <p:cNvPr id="4" name="object 4"/>
            <p:cNvSpPr/>
            <p:nvPr/>
          </p:nvSpPr>
          <p:spPr>
            <a:xfrm>
              <a:off x="1280160" y="231648"/>
              <a:ext cx="277367" cy="1097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016" y="408432"/>
              <a:ext cx="1950720" cy="3627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448" y="826008"/>
              <a:ext cx="2304288" cy="5852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28" y="496824"/>
            <a:ext cx="2603500" cy="948055"/>
            <a:chOff x="88328" y="496824"/>
            <a:chExt cx="2603500" cy="948055"/>
          </a:xfrm>
        </p:grpSpPr>
        <p:sp>
          <p:nvSpPr>
            <p:cNvPr id="3" name="object 3"/>
            <p:cNvSpPr/>
            <p:nvPr/>
          </p:nvSpPr>
          <p:spPr>
            <a:xfrm>
              <a:off x="89915" y="1342644"/>
              <a:ext cx="1353820" cy="0"/>
            </a:xfrm>
            <a:custGeom>
              <a:avLst/>
              <a:gdLst/>
              <a:ahLst/>
              <a:cxnLst/>
              <a:rect l="l" t="t" r="r" b="b"/>
              <a:pathLst>
                <a:path w="1353820">
                  <a:moveTo>
                    <a:pt x="0" y="0"/>
                  </a:moveTo>
                  <a:lnTo>
                    <a:pt x="1353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391" y="496824"/>
              <a:ext cx="2602992" cy="947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0810"/>
            <a:ext cx="12363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5" dirty="0">
                <a:latin typeface="Arial"/>
                <a:cs typeface="Arial"/>
              </a:rPr>
              <a:t>Greedy </a:t>
            </a:r>
            <a:r>
              <a:rPr sz="1000" spc="-80" dirty="0">
                <a:latin typeface="Arial"/>
                <a:cs typeface="Arial"/>
              </a:rPr>
              <a:t>Search</a:t>
            </a:r>
            <a:r>
              <a:rPr sz="1000" spc="-70" dirty="0">
                <a:latin typeface="Arial"/>
                <a:cs typeface="Arial"/>
              </a:rPr>
              <a:t> 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080" y="280416"/>
            <a:ext cx="1536191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1825"/>
            <a:ext cx="12369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5" dirty="0">
                <a:latin typeface="Arial"/>
                <a:cs typeface="Arial"/>
              </a:rPr>
              <a:t>Greedy </a:t>
            </a:r>
            <a:r>
              <a:rPr sz="1000" spc="-80" dirty="0">
                <a:latin typeface="Arial"/>
                <a:cs typeface="Arial"/>
              </a:rPr>
              <a:t>Search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3127" y="280415"/>
            <a:ext cx="1530096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1825"/>
            <a:ext cx="12363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5" dirty="0">
                <a:latin typeface="Arial"/>
                <a:cs typeface="Arial"/>
              </a:rPr>
              <a:t>Greedy </a:t>
            </a:r>
            <a:r>
              <a:rPr sz="1000" spc="-80" dirty="0">
                <a:latin typeface="Arial"/>
                <a:cs typeface="Arial"/>
              </a:rPr>
              <a:t>Search</a:t>
            </a:r>
            <a:r>
              <a:rPr sz="1000" spc="-70" dirty="0">
                <a:latin typeface="Arial"/>
                <a:cs typeface="Arial"/>
              </a:rPr>
              <a:t> 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648" y="280415"/>
            <a:ext cx="1591056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2714"/>
            <a:ext cx="12369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5" dirty="0">
                <a:latin typeface="Arial"/>
                <a:cs typeface="Arial"/>
              </a:rPr>
              <a:t>Greedy </a:t>
            </a:r>
            <a:r>
              <a:rPr sz="1000" spc="-80" dirty="0">
                <a:latin typeface="Arial"/>
                <a:cs typeface="Arial"/>
              </a:rPr>
              <a:t>Search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504" y="280416"/>
            <a:ext cx="1609344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154" y="177419"/>
            <a:ext cx="119316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1000" spc="-70" dirty="0">
                <a:latin typeface="Arial"/>
                <a:cs typeface="Arial"/>
              </a:rPr>
              <a:t>Example </a:t>
            </a:r>
            <a:r>
              <a:rPr sz="1000" spc="-60" dirty="0">
                <a:latin typeface="Arial"/>
                <a:cs typeface="Arial"/>
              </a:rPr>
              <a:t>using </a:t>
            </a:r>
            <a:r>
              <a:rPr sz="1000" spc="-15" dirty="0">
                <a:latin typeface="Arial"/>
                <a:cs typeface="Arial"/>
              </a:rPr>
              <a:t>the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map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312" y="0"/>
            <a:ext cx="1979078" cy="147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2170" y="54991"/>
            <a:ext cx="4781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"/>
              </a:lnSpc>
              <a:spcBef>
                <a:spcPts val="100"/>
              </a:spcBef>
            </a:pP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total</a:t>
            </a:r>
            <a:r>
              <a:rPr sz="550" i="1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cost:</a:t>
            </a:r>
            <a:endParaRPr sz="550">
              <a:latin typeface="Carlito"/>
              <a:cs typeface="Carlito"/>
            </a:endParaRPr>
          </a:p>
          <a:p>
            <a:pPr marL="12700">
              <a:lnSpc>
                <a:spcPts val="655"/>
              </a:lnSpc>
            </a:pP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104</a:t>
            </a:r>
            <a:r>
              <a:rPr sz="550" i="1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r>
              <a:rPr sz="550" i="1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157</a:t>
            </a:r>
            <a:r>
              <a:rPr sz="550" i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r>
              <a:rPr sz="550" i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110</a:t>
            </a:r>
            <a:endParaRPr sz="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= 371</a:t>
            </a:r>
            <a:r>
              <a:rPr sz="550" i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spc="-10" dirty="0">
                <a:solidFill>
                  <a:srgbClr val="FF0000"/>
                </a:solidFill>
                <a:latin typeface="Carlito"/>
                <a:cs typeface="Carlito"/>
              </a:rPr>
              <a:t>kms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394684"/>
            <a:ext cx="1880870" cy="3143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dirty="0">
                <a:latin typeface="Carlito"/>
                <a:cs typeface="Carlito"/>
              </a:rPr>
              <a:t>Greedy </a:t>
            </a:r>
            <a:r>
              <a:rPr sz="650" b="1" spc="-5" dirty="0">
                <a:latin typeface="Carlito"/>
                <a:cs typeface="Carlito"/>
              </a:rPr>
              <a:t>Best-first</a:t>
            </a:r>
            <a:r>
              <a:rPr sz="650" b="1" spc="-95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search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15" dirty="0">
                <a:latin typeface="Carlito"/>
                <a:cs typeface="Carlito"/>
              </a:rPr>
              <a:t>minimizes </a:t>
            </a:r>
            <a:r>
              <a:rPr sz="550" spc="-5" dirty="0">
                <a:latin typeface="Carlito"/>
                <a:cs typeface="Carlito"/>
              </a:rPr>
              <a:t>estimated cost h(n) from current node </a:t>
            </a:r>
            <a:r>
              <a:rPr sz="550" dirty="0">
                <a:latin typeface="Carlito"/>
                <a:cs typeface="Carlito"/>
              </a:rPr>
              <a:t>n to</a:t>
            </a:r>
            <a:r>
              <a:rPr sz="550" spc="-2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goal;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is </a:t>
            </a:r>
            <a:r>
              <a:rPr sz="550" spc="-10" dirty="0">
                <a:latin typeface="Carlito"/>
                <a:cs typeface="Carlito"/>
              </a:rPr>
              <a:t>informed </a:t>
            </a:r>
            <a:r>
              <a:rPr sz="550" spc="-5" dirty="0">
                <a:latin typeface="Carlito"/>
                <a:cs typeface="Carlito"/>
              </a:rPr>
              <a:t>but (almost </a:t>
            </a:r>
            <a:r>
              <a:rPr sz="550" spc="-10" dirty="0">
                <a:latin typeface="Carlito"/>
                <a:cs typeface="Carlito"/>
              </a:rPr>
              <a:t>always) </a:t>
            </a:r>
            <a:r>
              <a:rPr sz="550" spc="-5" dirty="0">
                <a:latin typeface="Carlito"/>
                <a:cs typeface="Carlito"/>
              </a:rPr>
              <a:t>suboptimal and</a:t>
            </a:r>
            <a:r>
              <a:rPr sz="550" spc="7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incomplete.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79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11322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The</a:t>
            </a:r>
            <a:r>
              <a:rPr spc="-165" dirty="0"/>
              <a:t> </a:t>
            </a:r>
            <a:r>
              <a:rPr spc="-50" dirty="0"/>
              <a:t>8-puzzle</a:t>
            </a:r>
            <a:r>
              <a:rPr spc="-160" dirty="0"/>
              <a:t> </a:t>
            </a:r>
            <a:r>
              <a:rPr spc="-2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86918"/>
            <a:ext cx="1631950" cy="495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State: </a:t>
            </a:r>
            <a:r>
              <a:rPr sz="650" spc="-10" dirty="0">
                <a:latin typeface="Carlito"/>
                <a:cs typeface="Carlito"/>
              </a:rPr>
              <a:t>location of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blank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Operator: </a:t>
            </a:r>
            <a:r>
              <a:rPr sz="650" spc="-5" dirty="0">
                <a:latin typeface="Carlito"/>
                <a:cs typeface="Carlito"/>
              </a:rPr>
              <a:t>blank </a:t>
            </a:r>
            <a:r>
              <a:rPr sz="650" spc="-10" dirty="0">
                <a:latin typeface="Carlito"/>
                <a:cs typeface="Carlito"/>
              </a:rPr>
              <a:t>moves left, </a:t>
            </a:r>
            <a:r>
              <a:rPr sz="650" spc="-5" dirty="0">
                <a:latin typeface="Carlito"/>
                <a:cs typeface="Carlito"/>
              </a:rPr>
              <a:t>right, up and </a:t>
            </a:r>
            <a:r>
              <a:rPr sz="650" spc="-10" dirty="0">
                <a:latin typeface="Carlito"/>
                <a:cs typeface="Carlito"/>
              </a:rPr>
              <a:t>down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Goal </a:t>
            </a:r>
            <a:r>
              <a:rPr sz="650" spc="-15" dirty="0">
                <a:latin typeface="Carlito"/>
                <a:cs typeface="Carlito"/>
              </a:rPr>
              <a:t>Test: </a:t>
            </a:r>
            <a:r>
              <a:rPr sz="650" spc="-5" dirty="0">
                <a:latin typeface="Carlito"/>
                <a:cs typeface="Carlito"/>
              </a:rPr>
              <a:t>match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Path </a:t>
            </a:r>
            <a:r>
              <a:rPr sz="650" spc="-5" dirty="0">
                <a:latin typeface="Carlito"/>
                <a:cs typeface="Carlito"/>
              </a:rPr>
              <a:t>Cost: </a:t>
            </a:r>
            <a:r>
              <a:rPr sz="650" spc="-10" dirty="0">
                <a:latin typeface="Carlito"/>
                <a:cs typeface="Carlito"/>
              </a:rPr>
              <a:t>each </a:t>
            </a:r>
            <a:r>
              <a:rPr sz="650" spc="-5" dirty="0">
                <a:latin typeface="Carlito"/>
                <a:cs typeface="Carlito"/>
              </a:rPr>
              <a:t>step costs 1 </a:t>
            </a:r>
            <a:r>
              <a:rPr sz="650" dirty="0">
                <a:latin typeface="Carlito"/>
                <a:cs typeface="Carlito"/>
              </a:rPr>
              <a:t>so </a:t>
            </a:r>
            <a:r>
              <a:rPr sz="650" spc="-10" dirty="0">
                <a:latin typeface="Carlito"/>
                <a:cs typeface="Carlito"/>
              </a:rPr>
              <a:t>cost </a:t>
            </a:r>
            <a:r>
              <a:rPr sz="650" spc="-5" dirty="0">
                <a:latin typeface="Carlito"/>
                <a:cs typeface="Carlito"/>
              </a:rPr>
              <a:t>is</a:t>
            </a:r>
            <a:r>
              <a:rPr sz="650" spc="-6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l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093" y="790829"/>
            <a:ext cx="451484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15"/>
              </a:lnSpc>
            </a:pPr>
            <a:r>
              <a:rPr sz="650" spc="-5" dirty="0">
                <a:latin typeface="Carlito"/>
                <a:cs typeface="Carlito"/>
              </a:rPr>
              <a:t>ength </a:t>
            </a:r>
            <a:r>
              <a:rPr sz="650" spc="-10" dirty="0">
                <a:latin typeface="Carlito"/>
                <a:cs typeface="Carlito"/>
              </a:rPr>
              <a:t>of</a:t>
            </a:r>
            <a:r>
              <a:rPr sz="650" spc="-7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path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240" y="658368"/>
            <a:ext cx="1211495" cy="49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6797" y="1471422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5245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A*</a:t>
            </a:r>
            <a:r>
              <a:rPr spc="-120" dirty="0"/>
              <a:t> </a:t>
            </a:r>
            <a:r>
              <a:rPr spc="-6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391795"/>
            <a:ext cx="2391410" cy="92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4769" algn="l"/>
              </a:tabLst>
            </a:pPr>
            <a:r>
              <a:rPr sz="750" spc="-5" dirty="0">
                <a:latin typeface="Carlito"/>
                <a:cs typeface="Carlito"/>
              </a:rPr>
              <a:t>A* is a </a:t>
            </a:r>
            <a:r>
              <a:rPr sz="750" spc="-15" dirty="0">
                <a:latin typeface="Carlito"/>
                <a:cs typeface="Carlito"/>
              </a:rPr>
              <a:t>best first, informed </a:t>
            </a:r>
            <a:r>
              <a:rPr sz="750" spc="-10" dirty="0">
                <a:latin typeface="Carlito"/>
                <a:cs typeface="Carlito"/>
              </a:rPr>
              <a:t>graph search</a:t>
            </a:r>
            <a:r>
              <a:rPr sz="750" spc="-15" dirty="0">
                <a:latin typeface="Carlito"/>
                <a:cs typeface="Carlito"/>
              </a:rPr>
              <a:t> </a:t>
            </a:r>
            <a:r>
              <a:rPr sz="750" spc="-10" dirty="0">
                <a:latin typeface="Carlito"/>
                <a:cs typeface="Carlito"/>
              </a:rPr>
              <a:t>algorithm.</a:t>
            </a:r>
            <a:endParaRPr sz="750">
              <a:latin typeface="Carlito"/>
              <a:cs typeface="Carlito"/>
            </a:endParaRPr>
          </a:p>
          <a:p>
            <a:pPr marL="64135" marR="5080" indent="-52069">
              <a:lnSpc>
                <a:spcPts val="720"/>
              </a:lnSpc>
              <a:spcBef>
                <a:spcPts val="204"/>
              </a:spcBef>
              <a:buFont typeface="Arial"/>
              <a:buChar char="•"/>
              <a:tabLst>
                <a:tab pos="64769" algn="l"/>
              </a:tabLst>
            </a:pPr>
            <a:r>
              <a:rPr sz="750" spc="-5" dirty="0">
                <a:latin typeface="Carlito"/>
                <a:cs typeface="Carlito"/>
              </a:rPr>
              <a:t>A* is </a:t>
            </a:r>
            <a:r>
              <a:rPr sz="750" spc="-15" dirty="0">
                <a:latin typeface="Carlito"/>
                <a:cs typeface="Carlito"/>
              </a:rPr>
              <a:t>different </a:t>
            </a:r>
            <a:r>
              <a:rPr sz="750" spc="-10" dirty="0">
                <a:latin typeface="Carlito"/>
                <a:cs typeface="Carlito"/>
              </a:rPr>
              <a:t>from </a:t>
            </a:r>
            <a:r>
              <a:rPr sz="750" spc="-15" dirty="0">
                <a:latin typeface="Carlito"/>
                <a:cs typeface="Carlito"/>
              </a:rPr>
              <a:t>other best first </a:t>
            </a:r>
            <a:r>
              <a:rPr sz="750" spc="-10" dirty="0">
                <a:latin typeface="Carlito"/>
                <a:cs typeface="Carlito"/>
              </a:rPr>
              <a:t>search algorithms </a:t>
            </a:r>
            <a:r>
              <a:rPr sz="750" spc="-5" dirty="0">
                <a:latin typeface="Carlito"/>
                <a:cs typeface="Carlito"/>
              </a:rPr>
              <a:t>in </a:t>
            </a:r>
            <a:r>
              <a:rPr sz="750" spc="-10" dirty="0">
                <a:latin typeface="Carlito"/>
                <a:cs typeface="Carlito"/>
              </a:rPr>
              <a:t>that  </a:t>
            </a:r>
            <a:r>
              <a:rPr sz="750" spc="-5" dirty="0">
                <a:latin typeface="Carlito"/>
                <a:cs typeface="Carlito"/>
              </a:rPr>
              <a:t>it </a:t>
            </a:r>
            <a:r>
              <a:rPr sz="750" spc="-15" dirty="0">
                <a:latin typeface="Carlito"/>
                <a:cs typeface="Carlito"/>
              </a:rPr>
              <a:t>uses </a:t>
            </a:r>
            <a:r>
              <a:rPr sz="750" spc="-5" dirty="0">
                <a:latin typeface="Carlito"/>
                <a:cs typeface="Carlito"/>
              </a:rPr>
              <a:t>a </a:t>
            </a:r>
            <a:r>
              <a:rPr sz="750" spc="-10" dirty="0">
                <a:latin typeface="Carlito"/>
                <a:cs typeface="Carlito"/>
              </a:rPr>
              <a:t>heuristic </a:t>
            </a:r>
            <a:r>
              <a:rPr sz="750" spc="-15" dirty="0">
                <a:latin typeface="Carlito"/>
                <a:cs typeface="Carlito"/>
              </a:rPr>
              <a:t>function h(x) </a:t>
            </a:r>
            <a:r>
              <a:rPr sz="750" spc="-5" dirty="0">
                <a:latin typeface="Carlito"/>
                <a:cs typeface="Carlito"/>
              </a:rPr>
              <a:t>as </a:t>
            </a:r>
            <a:r>
              <a:rPr sz="750" spc="-10" dirty="0">
                <a:latin typeface="Carlito"/>
                <a:cs typeface="Carlito"/>
              </a:rPr>
              <a:t>well </a:t>
            </a:r>
            <a:r>
              <a:rPr sz="750" spc="-5" dirty="0">
                <a:latin typeface="Carlito"/>
                <a:cs typeface="Carlito"/>
              </a:rPr>
              <a:t>as </a:t>
            </a:r>
            <a:r>
              <a:rPr sz="750" spc="-10" dirty="0">
                <a:latin typeface="Carlito"/>
                <a:cs typeface="Carlito"/>
              </a:rPr>
              <a:t>the path cost to</a:t>
            </a:r>
            <a:r>
              <a:rPr sz="750" spc="85" dirty="0">
                <a:latin typeface="Carlito"/>
                <a:cs typeface="Carlito"/>
              </a:rPr>
              <a:t> </a:t>
            </a:r>
            <a:r>
              <a:rPr sz="750" spc="-10" dirty="0">
                <a:latin typeface="Carlito"/>
                <a:cs typeface="Carlito"/>
              </a:rPr>
              <a:t>the</a:t>
            </a:r>
            <a:endParaRPr sz="750">
              <a:latin typeface="Carlito"/>
              <a:cs typeface="Carlito"/>
            </a:endParaRPr>
          </a:p>
          <a:p>
            <a:pPr marL="64135" marR="203200">
              <a:lnSpc>
                <a:spcPct val="77300"/>
              </a:lnSpc>
              <a:spcBef>
                <a:spcPts val="10"/>
              </a:spcBef>
            </a:pPr>
            <a:r>
              <a:rPr sz="750" spc="-15" dirty="0">
                <a:latin typeface="Carlito"/>
                <a:cs typeface="Carlito"/>
              </a:rPr>
              <a:t>node </a:t>
            </a:r>
            <a:r>
              <a:rPr sz="750" spc="-10" dirty="0">
                <a:latin typeface="Carlito"/>
                <a:cs typeface="Carlito"/>
              </a:rPr>
              <a:t>g(x), </a:t>
            </a:r>
            <a:r>
              <a:rPr sz="750" spc="-5" dirty="0">
                <a:latin typeface="Carlito"/>
                <a:cs typeface="Carlito"/>
              </a:rPr>
              <a:t>in </a:t>
            </a:r>
            <a:r>
              <a:rPr sz="750" spc="-10" dirty="0">
                <a:latin typeface="Carlito"/>
                <a:cs typeface="Carlito"/>
              </a:rPr>
              <a:t>computing the cost </a:t>
            </a:r>
            <a:r>
              <a:rPr sz="750" spc="-15" dirty="0">
                <a:latin typeface="Carlito"/>
                <a:cs typeface="Carlito"/>
              </a:rPr>
              <a:t>f(x) </a:t>
            </a:r>
            <a:r>
              <a:rPr sz="750" spc="-5" dirty="0">
                <a:latin typeface="Carlito"/>
                <a:cs typeface="Carlito"/>
              </a:rPr>
              <a:t>= </a:t>
            </a:r>
            <a:r>
              <a:rPr sz="750" spc="-15" dirty="0">
                <a:latin typeface="Carlito"/>
                <a:cs typeface="Carlito"/>
              </a:rPr>
              <a:t>h(x) </a:t>
            </a:r>
            <a:r>
              <a:rPr sz="750" spc="-5" dirty="0">
                <a:latin typeface="Carlito"/>
                <a:cs typeface="Carlito"/>
              </a:rPr>
              <a:t>+ </a:t>
            </a:r>
            <a:r>
              <a:rPr sz="750" spc="-10" dirty="0">
                <a:latin typeface="Carlito"/>
                <a:cs typeface="Carlito"/>
              </a:rPr>
              <a:t>g(x) </a:t>
            </a:r>
            <a:r>
              <a:rPr sz="750" spc="-20" dirty="0">
                <a:latin typeface="Carlito"/>
                <a:cs typeface="Carlito"/>
              </a:rPr>
              <a:t>for </a:t>
            </a:r>
            <a:r>
              <a:rPr sz="750" spc="-10" dirty="0">
                <a:latin typeface="Carlito"/>
                <a:cs typeface="Carlito"/>
              </a:rPr>
              <a:t>the  </a:t>
            </a:r>
            <a:r>
              <a:rPr sz="750" spc="-15" dirty="0">
                <a:latin typeface="Carlito"/>
                <a:cs typeface="Carlito"/>
              </a:rPr>
              <a:t>node.</a:t>
            </a:r>
            <a:endParaRPr sz="750">
              <a:latin typeface="Carlito"/>
              <a:cs typeface="Carlito"/>
            </a:endParaRPr>
          </a:p>
          <a:p>
            <a:pPr marL="64135" marR="12065" indent="-52069">
              <a:lnSpc>
                <a:spcPct val="76900"/>
              </a:lnSpc>
              <a:spcBef>
                <a:spcPts val="26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i="1" spc="-5" dirty="0">
                <a:latin typeface="Carlito"/>
                <a:cs typeface="Carlito"/>
              </a:rPr>
              <a:t>h</a:t>
            </a:r>
            <a:r>
              <a:rPr sz="650" spc="-5" dirty="0">
                <a:latin typeface="Carlito"/>
                <a:cs typeface="Carlito"/>
              </a:rPr>
              <a:t>(</a:t>
            </a:r>
            <a:r>
              <a:rPr sz="650" i="1" spc="-5" dirty="0">
                <a:latin typeface="Carlito"/>
                <a:cs typeface="Carlito"/>
              </a:rPr>
              <a:t>x</a:t>
            </a:r>
            <a:r>
              <a:rPr sz="650" spc="-5" dirty="0">
                <a:latin typeface="Carlito"/>
                <a:cs typeface="Carlito"/>
              </a:rPr>
              <a:t>) part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i="1" spc="-5" dirty="0">
                <a:latin typeface="Carlito"/>
                <a:cs typeface="Carlito"/>
              </a:rPr>
              <a:t>f</a:t>
            </a:r>
            <a:r>
              <a:rPr sz="650" spc="-5" dirty="0">
                <a:latin typeface="Carlito"/>
                <a:cs typeface="Carlito"/>
              </a:rPr>
              <a:t>(</a:t>
            </a:r>
            <a:r>
              <a:rPr sz="650" i="1" spc="-5" dirty="0">
                <a:latin typeface="Carlito"/>
                <a:cs typeface="Carlito"/>
              </a:rPr>
              <a:t>x</a:t>
            </a:r>
            <a:r>
              <a:rPr sz="650" spc="-5" dirty="0">
                <a:latin typeface="Carlito"/>
                <a:cs typeface="Carlito"/>
              </a:rPr>
              <a:t>) </a:t>
            </a:r>
            <a:r>
              <a:rPr sz="650" spc="-10" dirty="0">
                <a:latin typeface="Carlito"/>
                <a:cs typeface="Carlito"/>
              </a:rPr>
              <a:t>function </a:t>
            </a:r>
            <a:r>
              <a:rPr sz="650" dirty="0">
                <a:latin typeface="Carlito"/>
                <a:cs typeface="Carlito"/>
              </a:rPr>
              <a:t>must </a:t>
            </a:r>
            <a:r>
              <a:rPr sz="650" spc="-5" dirty="0">
                <a:latin typeface="Carlito"/>
                <a:cs typeface="Carlito"/>
              </a:rPr>
              <a:t>be an admissible </a:t>
            </a:r>
            <a:r>
              <a:rPr sz="650" spc="-10" dirty="0">
                <a:latin typeface="Carlito"/>
                <a:cs typeface="Carlito"/>
              </a:rPr>
              <a:t>heuristic; </a:t>
            </a:r>
            <a:r>
              <a:rPr sz="650" spc="-5" dirty="0">
                <a:latin typeface="Carlito"/>
                <a:cs typeface="Carlito"/>
              </a:rPr>
              <a:t>that  is, it </a:t>
            </a:r>
            <a:r>
              <a:rPr sz="650" dirty="0">
                <a:latin typeface="Carlito"/>
                <a:cs typeface="Carlito"/>
              </a:rPr>
              <a:t>must </a:t>
            </a:r>
            <a:r>
              <a:rPr sz="650" spc="-10" dirty="0">
                <a:latin typeface="Carlito"/>
                <a:cs typeface="Carlito"/>
              </a:rPr>
              <a:t>not overestimate </a:t>
            </a:r>
            <a:r>
              <a:rPr sz="650" spc="-5" dirty="0">
                <a:latin typeface="Carlito"/>
                <a:cs typeface="Carlito"/>
              </a:rPr>
              <a:t>the distance to the</a:t>
            </a:r>
            <a:r>
              <a:rPr sz="650" spc="-7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goal.</a:t>
            </a:r>
            <a:endParaRPr sz="650">
              <a:latin typeface="Carlito"/>
              <a:cs typeface="Carlito"/>
            </a:endParaRPr>
          </a:p>
          <a:p>
            <a:pPr marL="170815" marR="125095" lvl="1" indent="-52069" algn="just">
              <a:lnSpc>
                <a:spcPct val="80000"/>
              </a:lnSpc>
              <a:spcBef>
                <a:spcPts val="125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5" dirty="0">
                <a:latin typeface="Carlito"/>
                <a:cs typeface="Carlito"/>
              </a:rPr>
              <a:t>Thus, for </a:t>
            </a:r>
            <a:r>
              <a:rPr sz="550" dirty="0">
                <a:latin typeface="Carlito"/>
                <a:cs typeface="Carlito"/>
              </a:rPr>
              <a:t>an </a:t>
            </a:r>
            <a:r>
              <a:rPr sz="550" spc="-5" dirty="0">
                <a:latin typeface="Carlito"/>
                <a:cs typeface="Carlito"/>
              </a:rPr>
              <a:t>application </a:t>
            </a:r>
            <a:r>
              <a:rPr sz="550" spc="-15" dirty="0">
                <a:latin typeface="Carlito"/>
                <a:cs typeface="Carlito"/>
              </a:rPr>
              <a:t>like </a:t>
            </a:r>
            <a:r>
              <a:rPr sz="550" spc="-5" dirty="0">
                <a:latin typeface="Carlito"/>
                <a:cs typeface="Carlito"/>
              </a:rPr>
              <a:t>routing, </a:t>
            </a:r>
            <a:r>
              <a:rPr sz="550" i="1" dirty="0">
                <a:latin typeface="Carlito"/>
                <a:cs typeface="Carlito"/>
              </a:rPr>
              <a:t>h</a:t>
            </a:r>
            <a:r>
              <a:rPr sz="550" dirty="0">
                <a:latin typeface="Carlito"/>
                <a:cs typeface="Carlito"/>
              </a:rPr>
              <a:t>(</a:t>
            </a:r>
            <a:r>
              <a:rPr sz="550" i="1" dirty="0">
                <a:latin typeface="Carlito"/>
                <a:cs typeface="Carlito"/>
              </a:rPr>
              <a:t>x</a:t>
            </a:r>
            <a:r>
              <a:rPr sz="550" dirty="0">
                <a:latin typeface="Carlito"/>
                <a:cs typeface="Carlito"/>
              </a:rPr>
              <a:t>) </a:t>
            </a:r>
            <a:r>
              <a:rPr sz="550" spc="-5" dirty="0">
                <a:latin typeface="Carlito"/>
                <a:cs typeface="Carlito"/>
              </a:rPr>
              <a:t>might </a:t>
            </a:r>
            <a:r>
              <a:rPr sz="550" spc="-10" dirty="0">
                <a:latin typeface="Carlito"/>
                <a:cs typeface="Carlito"/>
              </a:rPr>
              <a:t>represent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straight-line  distance </a:t>
            </a:r>
            <a:r>
              <a:rPr sz="550" dirty="0">
                <a:latin typeface="Carlito"/>
                <a:cs typeface="Carlito"/>
              </a:rPr>
              <a:t>to the </a:t>
            </a:r>
            <a:r>
              <a:rPr sz="550" spc="-5" dirty="0">
                <a:latin typeface="Carlito"/>
                <a:cs typeface="Carlito"/>
              </a:rPr>
              <a:t>goal, since </a:t>
            </a:r>
            <a:r>
              <a:rPr sz="550" dirty="0">
                <a:latin typeface="Carlito"/>
                <a:cs typeface="Carlito"/>
              </a:rPr>
              <a:t>that </a:t>
            </a:r>
            <a:r>
              <a:rPr sz="550" spc="-5" dirty="0">
                <a:latin typeface="Carlito"/>
                <a:cs typeface="Carlito"/>
              </a:rPr>
              <a:t>is physically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smallest </a:t>
            </a:r>
            <a:r>
              <a:rPr sz="550" spc="-5" dirty="0">
                <a:latin typeface="Carlito"/>
                <a:cs typeface="Carlito"/>
              </a:rPr>
              <a:t>possible distance  </a:t>
            </a:r>
            <a:r>
              <a:rPr sz="550" spc="-10" dirty="0">
                <a:latin typeface="Carlito"/>
                <a:cs typeface="Carlito"/>
              </a:rPr>
              <a:t>between </a:t>
            </a:r>
            <a:r>
              <a:rPr sz="550" spc="-5" dirty="0">
                <a:latin typeface="Carlito"/>
                <a:cs typeface="Carlito"/>
              </a:rPr>
              <a:t>any two points or</a:t>
            </a:r>
            <a:r>
              <a:rPr sz="550" spc="-9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nodes.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404875"/>
            <a:ext cx="2312670" cy="95059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5" dirty="0">
                <a:latin typeface="Carlito"/>
                <a:cs typeface="Carlito"/>
              </a:rPr>
              <a:t>It finds a minimal </a:t>
            </a:r>
            <a:r>
              <a:rPr sz="650" b="1" spc="-10" dirty="0">
                <a:latin typeface="Carlito"/>
                <a:cs typeface="Carlito"/>
              </a:rPr>
              <a:t>cost-path </a:t>
            </a:r>
            <a:r>
              <a:rPr sz="650" b="1" spc="-5" dirty="0">
                <a:latin typeface="Carlito"/>
                <a:cs typeface="Carlito"/>
              </a:rPr>
              <a:t>joining </a:t>
            </a:r>
            <a:r>
              <a:rPr sz="650" b="1" spc="-10" dirty="0">
                <a:latin typeface="Carlito"/>
                <a:cs typeface="Carlito"/>
              </a:rPr>
              <a:t>the </a:t>
            </a:r>
            <a:r>
              <a:rPr sz="650" b="1" spc="-5" dirty="0">
                <a:latin typeface="Carlito"/>
                <a:cs typeface="Carlito"/>
              </a:rPr>
              <a:t>start </a:t>
            </a:r>
            <a:r>
              <a:rPr sz="650" b="1" spc="-10" dirty="0">
                <a:latin typeface="Carlito"/>
                <a:cs typeface="Carlito"/>
              </a:rPr>
              <a:t>node and </a:t>
            </a:r>
            <a:r>
              <a:rPr sz="650" b="1" spc="-5" dirty="0">
                <a:latin typeface="Carlito"/>
                <a:cs typeface="Carlito"/>
              </a:rPr>
              <a:t>a goal </a:t>
            </a:r>
            <a:r>
              <a:rPr sz="650" b="1" spc="-10" dirty="0">
                <a:latin typeface="Carlito"/>
                <a:cs typeface="Carlito"/>
              </a:rPr>
              <a:t>node  </a:t>
            </a:r>
            <a:r>
              <a:rPr sz="650" b="1" spc="5" dirty="0">
                <a:latin typeface="Carlito"/>
                <a:cs typeface="Carlito"/>
              </a:rPr>
              <a:t>for </a:t>
            </a:r>
            <a:r>
              <a:rPr sz="650" b="1" spc="-5" dirty="0">
                <a:latin typeface="Carlito"/>
                <a:cs typeface="Carlito"/>
              </a:rPr>
              <a:t>node</a:t>
            </a:r>
            <a:r>
              <a:rPr sz="650" b="1" spc="-50" dirty="0">
                <a:latin typeface="Carlito"/>
                <a:cs typeface="Carlito"/>
              </a:rPr>
              <a:t> </a:t>
            </a:r>
            <a:r>
              <a:rPr sz="650" b="1" spc="-10" dirty="0">
                <a:latin typeface="Carlito"/>
                <a:cs typeface="Carlito"/>
              </a:rPr>
              <a:t>n.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650" b="1" spc="-10" dirty="0">
                <a:latin typeface="Carlito"/>
                <a:cs typeface="Carlito"/>
              </a:rPr>
              <a:t>Evaluation function: f(n) </a:t>
            </a:r>
            <a:r>
              <a:rPr sz="650" b="1" spc="-5" dirty="0">
                <a:latin typeface="Carlito"/>
                <a:cs typeface="Carlito"/>
              </a:rPr>
              <a:t>= </a:t>
            </a:r>
            <a:r>
              <a:rPr sz="650" b="1" spc="-10" dirty="0">
                <a:latin typeface="Carlito"/>
                <a:cs typeface="Carlito"/>
              </a:rPr>
              <a:t>g(n) </a:t>
            </a:r>
            <a:r>
              <a:rPr sz="650" b="1" spc="-5" dirty="0">
                <a:latin typeface="Carlito"/>
                <a:cs typeface="Carlito"/>
              </a:rPr>
              <a:t>+</a:t>
            </a:r>
            <a:r>
              <a:rPr sz="650" b="1" spc="25" dirty="0">
                <a:latin typeface="Carlito"/>
                <a:cs typeface="Carlito"/>
              </a:rPr>
              <a:t> </a:t>
            </a:r>
            <a:r>
              <a:rPr sz="650" b="1" spc="-15" dirty="0">
                <a:latin typeface="Carlito"/>
                <a:cs typeface="Carlito"/>
              </a:rPr>
              <a:t>h(n)</a:t>
            </a:r>
            <a:endParaRPr sz="6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g(n) </a:t>
            </a:r>
            <a:r>
              <a:rPr sz="550" dirty="0">
                <a:latin typeface="Carlito"/>
                <a:cs typeface="Carlito"/>
              </a:rPr>
              <a:t>= </a:t>
            </a:r>
            <a:r>
              <a:rPr sz="550" spc="-5" dirty="0">
                <a:latin typeface="Carlito"/>
                <a:cs typeface="Carlito"/>
              </a:rPr>
              <a:t>cost so far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reach </a:t>
            </a:r>
            <a:r>
              <a:rPr sz="550" dirty="0">
                <a:latin typeface="Carlito"/>
                <a:cs typeface="Carlito"/>
              </a:rPr>
              <a:t>n </a:t>
            </a:r>
            <a:r>
              <a:rPr sz="550" spc="-5" dirty="0">
                <a:latin typeface="Carlito"/>
                <a:cs typeface="Carlito"/>
              </a:rPr>
              <a:t>from</a:t>
            </a:r>
            <a:r>
              <a:rPr sz="550" spc="-6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root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h(n) </a:t>
            </a:r>
            <a:r>
              <a:rPr sz="550" dirty="0">
                <a:latin typeface="Carlito"/>
                <a:cs typeface="Carlito"/>
              </a:rPr>
              <a:t>= </a:t>
            </a:r>
            <a:r>
              <a:rPr sz="550" spc="-5" dirty="0">
                <a:latin typeface="Carlito"/>
                <a:cs typeface="Carlito"/>
              </a:rPr>
              <a:t>estimated cost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goal from</a:t>
            </a:r>
            <a:r>
              <a:rPr sz="550" spc="-3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n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72085" algn="l"/>
              </a:tabLst>
            </a:pPr>
            <a:r>
              <a:rPr sz="550" spc="-5" dirty="0">
                <a:latin typeface="Carlito"/>
                <a:cs typeface="Carlito"/>
              </a:rPr>
              <a:t>f(n) </a:t>
            </a:r>
            <a:r>
              <a:rPr sz="550" dirty="0">
                <a:latin typeface="Carlito"/>
                <a:cs typeface="Carlito"/>
              </a:rPr>
              <a:t>= </a:t>
            </a:r>
            <a:r>
              <a:rPr sz="550" spc="-5" dirty="0">
                <a:latin typeface="Carlito"/>
                <a:cs typeface="Carlito"/>
              </a:rPr>
              <a:t>estimated </a:t>
            </a:r>
            <a:r>
              <a:rPr sz="550" dirty="0">
                <a:latin typeface="Carlito"/>
                <a:cs typeface="Carlito"/>
              </a:rPr>
              <a:t>total </a:t>
            </a:r>
            <a:r>
              <a:rPr sz="550" spc="-5" dirty="0">
                <a:latin typeface="Carlito"/>
                <a:cs typeface="Carlito"/>
              </a:rPr>
              <a:t>cost of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5" dirty="0">
                <a:latin typeface="Carlito"/>
                <a:cs typeface="Carlito"/>
              </a:rPr>
              <a:t>through </a:t>
            </a:r>
            <a:r>
              <a:rPr sz="550" dirty="0">
                <a:latin typeface="Carlito"/>
                <a:cs typeface="Carlito"/>
              </a:rPr>
              <a:t>n to</a:t>
            </a:r>
            <a:r>
              <a:rPr sz="550" spc="-5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goal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10" dirty="0">
                <a:latin typeface="Carlito"/>
                <a:cs typeface="Carlito"/>
              </a:rPr>
              <a:t>combines </a:t>
            </a:r>
            <a:r>
              <a:rPr sz="650" spc="-5" dirty="0">
                <a:latin typeface="Carlito"/>
                <a:cs typeface="Carlito"/>
              </a:rPr>
              <a:t>the two by minimizing </a:t>
            </a:r>
            <a:r>
              <a:rPr sz="650" spc="-10" dirty="0">
                <a:latin typeface="Carlito"/>
                <a:cs typeface="Carlito"/>
              </a:rPr>
              <a:t>f(n) </a:t>
            </a:r>
            <a:r>
              <a:rPr sz="650" spc="-5" dirty="0">
                <a:latin typeface="Carlito"/>
                <a:cs typeface="Carlito"/>
              </a:rPr>
              <a:t>= g(n) +</a:t>
            </a:r>
            <a:r>
              <a:rPr sz="650" spc="2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h(n);</a:t>
            </a:r>
            <a:endParaRPr sz="650">
              <a:latin typeface="Carlito"/>
              <a:cs typeface="Carlito"/>
            </a:endParaRPr>
          </a:p>
          <a:p>
            <a:pPr marL="64135" marR="229870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is </a:t>
            </a:r>
            <a:r>
              <a:rPr sz="650" spc="-10" dirty="0">
                <a:latin typeface="Carlito"/>
                <a:cs typeface="Carlito"/>
              </a:rPr>
              <a:t>informed </a:t>
            </a:r>
            <a:r>
              <a:rPr sz="650" spc="-5" dirty="0">
                <a:latin typeface="Carlito"/>
                <a:cs typeface="Carlito"/>
              </a:rPr>
              <a:t>and, </a:t>
            </a:r>
            <a:r>
              <a:rPr sz="650" i="1" spc="-5" dirty="0">
                <a:latin typeface="Carlito"/>
                <a:cs typeface="Carlito"/>
              </a:rPr>
              <a:t>under reasonable </a:t>
            </a:r>
            <a:r>
              <a:rPr sz="650" i="1" dirty="0">
                <a:latin typeface="Carlito"/>
                <a:cs typeface="Carlito"/>
              </a:rPr>
              <a:t>assumptions</a:t>
            </a:r>
            <a:r>
              <a:rPr sz="650" dirty="0">
                <a:latin typeface="Carlito"/>
                <a:cs typeface="Carlito"/>
              </a:rPr>
              <a:t>, </a:t>
            </a:r>
            <a:r>
              <a:rPr sz="650" spc="-5" dirty="0">
                <a:latin typeface="Carlito"/>
                <a:cs typeface="Carlito"/>
              </a:rPr>
              <a:t>optimal and  </a:t>
            </a:r>
            <a:r>
              <a:rPr sz="650" spc="-10" dirty="0">
                <a:latin typeface="Carlito"/>
                <a:cs typeface="Carlito"/>
              </a:rPr>
              <a:t>complete.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404875"/>
            <a:ext cx="2375535" cy="6610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5080" indent="-52069" algn="just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As A* </a:t>
            </a:r>
            <a:r>
              <a:rPr sz="650" spc="-10" dirty="0">
                <a:latin typeface="Carlito"/>
                <a:cs typeface="Carlito"/>
              </a:rPr>
              <a:t>traverses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graph, </a:t>
            </a:r>
            <a:r>
              <a:rPr sz="650" spc="-5" dirty="0">
                <a:latin typeface="Carlito"/>
                <a:cs typeface="Carlito"/>
              </a:rPr>
              <a:t>it </a:t>
            </a:r>
            <a:r>
              <a:rPr sz="650" spc="-15" dirty="0">
                <a:latin typeface="Carlito"/>
                <a:cs typeface="Carlito"/>
              </a:rPr>
              <a:t>follows </a:t>
            </a:r>
            <a:r>
              <a:rPr sz="650" spc="-5" dirty="0">
                <a:latin typeface="Carlito"/>
                <a:cs typeface="Carlito"/>
              </a:rPr>
              <a:t>a path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lowest </a:t>
            </a:r>
            <a:r>
              <a:rPr sz="650" i="1" spc="-10" dirty="0">
                <a:latin typeface="Carlito"/>
                <a:cs typeface="Carlito"/>
              </a:rPr>
              <a:t>known </a:t>
            </a:r>
            <a:r>
              <a:rPr sz="650" spc="-5" dirty="0">
                <a:latin typeface="Carlito"/>
                <a:cs typeface="Carlito"/>
              </a:rPr>
              <a:t>path,  </a:t>
            </a:r>
            <a:r>
              <a:rPr sz="650" spc="-15" dirty="0">
                <a:latin typeface="Carlito"/>
                <a:cs typeface="Carlito"/>
              </a:rPr>
              <a:t>keeping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sorted priority queue of alternate </a:t>
            </a:r>
            <a:r>
              <a:rPr sz="650" spc="-5" dirty="0">
                <a:latin typeface="Carlito"/>
                <a:cs typeface="Carlito"/>
              </a:rPr>
              <a:t>path segments along the  </a:t>
            </a:r>
            <a:r>
              <a:rPr sz="650" spc="-20" dirty="0">
                <a:latin typeface="Carlito"/>
                <a:cs typeface="Carlito"/>
              </a:rPr>
              <a:t>way.</a:t>
            </a:r>
            <a:endParaRPr sz="650">
              <a:latin typeface="Carlito"/>
              <a:cs typeface="Carlito"/>
            </a:endParaRPr>
          </a:p>
          <a:p>
            <a:pPr marL="170815" marR="36195" lvl="1" indent="-52069">
              <a:lnSpc>
                <a:spcPct val="89100"/>
              </a:lnSpc>
              <a:spcBef>
                <a:spcPts val="120"/>
              </a:spcBef>
              <a:buFont typeface="Arial"/>
              <a:buChar char="•"/>
              <a:tabLst>
                <a:tab pos="171450" algn="l"/>
              </a:tabLst>
            </a:pPr>
            <a:r>
              <a:rPr sz="550" spc="-10" dirty="0">
                <a:latin typeface="Carlito"/>
                <a:cs typeface="Carlito"/>
              </a:rPr>
              <a:t>If, </a:t>
            </a:r>
            <a:r>
              <a:rPr sz="550" dirty="0">
                <a:latin typeface="Carlito"/>
                <a:cs typeface="Carlito"/>
              </a:rPr>
              <a:t>at </a:t>
            </a:r>
            <a:r>
              <a:rPr sz="550" spc="-5" dirty="0">
                <a:latin typeface="Carlito"/>
                <a:cs typeface="Carlito"/>
              </a:rPr>
              <a:t>any point,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10" dirty="0">
                <a:latin typeface="Carlito"/>
                <a:cs typeface="Carlito"/>
              </a:rPr>
              <a:t>segment </a:t>
            </a:r>
            <a:r>
              <a:rPr sz="550" spc="-5" dirty="0">
                <a:latin typeface="Carlito"/>
                <a:cs typeface="Carlito"/>
              </a:rPr>
              <a:t>of </a:t>
            </a:r>
            <a:r>
              <a:rPr sz="550" dirty="0">
                <a:latin typeface="Carlito"/>
                <a:cs typeface="Carlito"/>
              </a:rPr>
              <a:t>the path </a:t>
            </a:r>
            <a:r>
              <a:rPr sz="550" spc="-10" dirty="0">
                <a:latin typeface="Carlito"/>
                <a:cs typeface="Carlito"/>
              </a:rPr>
              <a:t>being </a:t>
            </a:r>
            <a:r>
              <a:rPr sz="550" spc="-5" dirty="0">
                <a:latin typeface="Carlito"/>
                <a:cs typeface="Carlito"/>
              </a:rPr>
              <a:t>traversed has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higher cost </a:t>
            </a:r>
            <a:r>
              <a:rPr sz="550" dirty="0">
                <a:latin typeface="Carlito"/>
                <a:cs typeface="Carlito"/>
              </a:rPr>
              <a:t>than  </a:t>
            </a:r>
            <a:r>
              <a:rPr sz="550" spc="-5" dirty="0">
                <a:latin typeface="Carlito"/>
                <a:cs typeface="Carlito"/>
              </a:rPr>
              <a:t>another encountered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5" dirty="0">
                <a:latin typeface="Carlito"/>
                <a:cs typeface="Carlito"/>
              </a:rPr>
              <a:t>segment, it abandons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higher-cost </a:t>
            </a:r>
            <a:r>
              <a:rPr sz="550" dirty="0">
                <a:latin typeface="Carlito"/>
                <a:cs typeface="Carlito"/>
              </a:rPr>
              <a:t>path  </a:t>
            </a:r>
            <a:r>
              <a:rPr sz="550" spc="-10" dirty="0">
                <a:latin typeface="Carlito"/>
                <a:cs typeface="Carlito"/>
              </a:rPr>
              <a:t>segment </a:t>
            </a:r>
            <a:r>
              <a:rPr sz="550" spc="-5" dirty="0">
                <a:latin typeface="Carlito"/>
                <a:cs typeface="Carlito"/>
              </a:rPr>
              <a:t>and traverses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lower-cost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10" dirty="0">
                <a:latin typeface="Carlito"/>
                <a:cs typeface="Carlito"/>
              </a:rPr>
              <a:t>segment</a:t>
            </a:r>
            <a:r>
              <a:rPr sz="550" spc="3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instead.</a:t>
            </a:r>
            <a:endParaRPr sz="550">
              <a:latin typeface="Carlito"/>
              <a:cs typeface="Carlito"/>
            </a:endParaRPr>
          </a:p>
          <a:p>
            <a:pPr marL="64135" indent="-52069" algn="just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This </a:t>
            </a:r>
            <a:r>
              <a:rPr sz="650" spc="-10" dirty="0">
                <a:latin typeface="Carlito"/>
                <a:cs typeface="Carlito"/>
              </a:rPr>
              <a:t>process continues </a:t>
            </a:r>
            <a:r>
              <a:rPr sz="650" spc="-5" dirty="0">
                <a:latin typeface="Carlito"/>
                <a:cs typeface="Carlito"/>
              </a:rPr>
              <a:t>until the goal is</a:t>
            </a:r>
            <a:r>
              <a:rPr sz="650" spc="3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reached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82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2714"/>
            <a:ext cx="9906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A* </a:t>
            </a:r>
            <a:r>
              <a:rPr sz="1000" spc="-65" dirty="0">
                <a:latin typeface="Arial"/>
                <a:cs typeface="Arial"/>
              </a:rPr>
              <a:t>search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3983" y="280416"/>
            <a:ext cx="1548383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83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2714"/>
            <a:ext cx="9899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A* </a:t>
            </a:r>
            <a:r>
              <a:rPr sz="1000" spc="-65" dirty="0">
                <a:latin typeface="Arial"/>
                <a:cs typeface="Arial"/>
              </a:rPr>
              <a:t>search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7888" y="280416"/>
            <a:ext cx="1560576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84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0810"/>
            <a:ext cx="9906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A* </a:t>
            </a:r>
            <a:r>
              <a:rPr sz="1000" spc="-65" dirty="0">
                <a:latin typeface="Arial"/>
                <a:cs typeface="Arial"/>
              </a:rPr>
              <a:t>search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1312" y="280416"/>
            <a:ext cx="1633727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85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0810"/>
            <a:ext cx="9899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A* </a:t>
            </a:r>
            <a:r>
              <a:rPr sz="1000" spc="-65" dirty="0">
                <a:latin typeface="Arial"/>
                <a:cs typeface="Arial"/>
              </a:rPr>
              <a:t>search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08" y="280416"/>
            <a:ext cx="1621536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1825"/>
            <a:ext cx="9906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A* </a:t>
            </a:r>
            <a:r>
              <a:rPr sz="1000" spc="-65" dirty="0">
                <a:latin typeface="Arial"/>
                <a:cs typeface="Arial"/>
              </a:rPr>
              <a:t>search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8263" y="280415"/>
            <a:ext cx="1636776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1825"/>
            <a:ext cx="9899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A* </a:t>
            </a:r>
            <a:r>
              <a:rPr sz="1000" spc="-65" dirty="0">
                <a:latin typeface="Arial"/>
                <a:cs typeface="Arial"/>
              </a:rPr>
              <a:t>search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7784" y="280415"/>
            <a:ext cx="1700783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88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1142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32714"/>
            <a:ext cx="9906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A* </a:t>
            </a:r>
            <a:r>
              <a:rPr sz="1000" spc="-65" dirty="0">
                <a:latin typeface="Arial"/>
                <a:cs typeface="Arial"/>
              </a:rPr>
              <a:t>search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280416"/>
            <a:ext cx="1749552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89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108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8432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What</a:t>
            </a:r>
            <a:r>
              <a:rPr spc="-240" dirty="0"/>
              <a:t> </a:t>
            </a:r>
            <a:r>
              <a:rPr spc="-50" dirty="0"/>
              <a:t>is </a:t>
            </a:r>
            <a:r>
              <a:rPr spc="-75" dirty="0"/>
              <a:t>Search?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392684"/>
            <a:ext cx="2382520" cy="9486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64135" marR="97155" indent="-52069">
              <a:lnSpc>
                <a:spcPct val="72700"/>
              </a:lnSpc>
              <a:spcBef>
                <a:spcPts val="280"/>
              </a:spcBef>
              <a:buFont typeface="Arial"/>
              <a:buChar char="•"/>
              <a:tabLst>
                <a:tab pos="64769" algn="l"/>
              </a:tabLst>
            </a:pPr>
            <a:r>
              <a:rPr sz="550" dirty="0">
                <a:latin typeface="Carlito"/>
                <a:cs typeface="Carlito"/>
              </a:rPr>
              <a:t>Search </a:t>
            </a:r>
            <a:r>
              <a:rPr sz="550" spc="-5" dirty="0">
                <a:latin typeface="Carlito"/>
                <a:cs typeface="Carlito"/>
              </a:rPr>
              <a:t>is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systematic examination of states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5" dirty="0">
                <a:latin typeface="Carlito"/>
                <a:cs typeface="Carlito"/>
              </a:rPr>
              <a:t>find </a:t>
            </a:r>
            <a:r>
              <a:rPr sz="550" dirty="0">
                <a:latin typeface="Carlito"/>
                <a:cs typeface="Carlito"/>
              </a:rPr>
              <a:t>path </a:t>
            </a:r>
            <a:r>
              <a:rPr sz="550" spc="-5" dirty="0">
                <a:latin typeface="Carlito"/>
                <a:cs typeface="Carlito"/>
              </a:rPr>
              <a:t>from </a:t>
            </a:r>
            <a:r>
              <a:rPr sz="550" dirty="0">
                <a:latin typeface="Carlito"/>
                <a:cs typeface="Carlito"/>
              </a:rPr>
              <a:t>the start/root  state to the </a:t>
            </a:r>
            <a:r>
              <a:rPr sz="550" spc="-5" dirty="0">
                <a:latin typeface="Carlito"/>
                <a:cs typeface="Carlito"/>
              </a:rPr>
              <a:t>goal</a:t>
            </a:r>
            <a:r>
              <a:rPr sz="550" spc="-9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state.</a:t>
            </a:r>
            <a:endParaRPr sz="550">
              <a:latin typeface="Carlito"/>
              <a:cs typeface="Carlito"/>
            </a:endParaRPr>
          </a:p>
          <a:p>
            <a:pPr marL="64135" marR="122555" indent="-52069">
              <a:lnSpc>
                <a:spcPct val="691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550" spc="-5" dirty="0">
                <a:latin typeface="Carlito"/>
                <a:cs typeface="Carlito"/>
              </a:rPr>
              <a:t>The </a:t>
            </a:r>
            <a:r>
              <a:rPr sz="550" spc="-10" dirty="0">
                <a:latin typeface="Carlito"/>
                <a:cs typeface="Carlito"/>
              </a:rPr>
              <a:t>set </a:t>
            </a:r>
            <a:r>
              <a:rPr sz="550" spc="-5" dirty="0">
                <a:latin typeface="Carlito"/>
                <a:cs typeface="Carlito"/>
              </a:rPr>
              <a:t>of possible states, together with </a:t>
            </a:r>
            <a:r>
              <a:rPr sz="550" i="1" dirty="0">
                <a:latin typeface="Carlito"/>
                <a:cs typeface="Carlito"/>
              </a:rPr>
              <a:t>operators </a:t>
            </a:r>
            <a:r>
              <a:rPr sz="550" spc="-10" dirty="0">
                <a:latin typeface="Carlito"/>
                <a:cs typeface="Carlito"/>
              </a:rPr>
              <a:t>defining </a:t>
            </a:r>
            <a:r>
              <a:rPr sz="550" spc="-5" dirty="0">
                <a:latin typeface="Carlito"/>
                <a:cs typeface="Carlito"/>
              </a:rPr>
              <a:t>their connectivity  constitute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i="1" dirty="0">
                <a:latin typeface="Carlito"/>
                <a:cs typeface="Carlito"/>
              </a:rPr>
              <a:t>search</a:t>
            </a:r>
            <a:r>
              <a:rPr sz="550" i="1" spc="-55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space</a:t>
            </a:r>
            <a:r>
              <a:rPr sz="550" dirty="0">
                <a:latin typeface="Carlito"/>
                <a:cs typeface="Carlito"/>
              </a:rPr>
              <a:t>.</a:t>
            </a:r>
            <a:endParaRPr sz="550">
              <a:latin typeface="Carlito"/>
              <a:cs typeface="Carlito"/>
            </a:endParaRPr>
          </a:p>
          <a:p>
            <a:pPr marL="64135" marR="5080" indent="-52069">
              <a:lnSpc>
                <a:spcPct val="69100"/>
              </a:lnSpc>
              <a:spcBef>
                <a:spcPts val="240"/>
              </a:spcBef>
              <a:buFont typeface="Arial"/>
              <a:buChar char="•"/>
              <a:tabLst>
                <a:tab pos="64769" algn="l"/>
              </a:tabLst>
            </a:pPr>
            <a:r>
              <a:rPr sz="550" spc="-5" dirty="0">
                <a:latin typeface="Carlito"/>
                <a:cs typeface="Carlito"/>
              </a:rPr>
              <a:t>The output of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search algorithm is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solution, </a:t>
            </a:r>
            <a:r>
              <a:rPr sz="550" dirty="0">
                <a:latin typeface="Carlito"/>
                <a:cs typeface="Carlito"/>
              </a:rPr>
              <a:t>that </a:t>
            </a:r>
            <a:r>
              <a:rPr sz="550" spc="-5" dirty="0">
                <a:latin typeface="Carlito"/>
                <a:cs typeface="Carlito"/>
              </a:rPr>
              <a:t>is, </a:t>
            </a:r>
            <a:r>
              <a:rPr sz="550" dirty="0">
                <a:latin typeface="Carlito"/>
                <a:cs typeface="Carlito"/>
              </a:rPr>
              <a:t>a path </a:t>
            </a:r>
            <a:r>
              <a:rPr sz="550" spc="-5" dirty="0">
                <a:latin typeface="Carlito"/>
                <a:cs typeface="Carlito"/>
              </a:rPr>
              <a:t>from </a:t>
            </a:r>
            <a:r>
              <a:rPr sz="550" dirty="0">
                <a:latin typeface="Carlito"/>
                <a:cs typeface="Carlito"/>
              </a:rPr>
              <a:t>the </a:t>
            </a:r>
            <a:r>
              <a:rPr sz="550" spc="-5" dirty="0">
                <a:latin typeface="Carlito"/>
                <a:cs typeface="Carlito"/>
              </a:rPr>
              <a:t>initial </a:t>
            </a:r>
            <a:r>
              <a:rPr sz="550" dirty="0">
                <a:latin typeface="Carlito"/>
                <a:cs typeface="Carlito"/>
              </a:rPr>
              <a:t>state  to a state that </a:t>
            </a:r>
            <a:r>
              <a:rPr sz="550" spc="-5" dirty="0">
                <a:latin typeface="Carlito"/>
                <a:cs typeface="Carlito"/>
              </a:rPr>
              <a:t>satisfies </a:t>
            </a:r>
            <a:r>
              <a:rPr sz="550" dirty="0">
                <a:latin typeface="Carlito"/>
                <a:cs typeface="Carlito"/>
              </a:rPr>
              <a:t>the</a:t>
            </a:r>
            <a:r>
              <a:rPr sz="550" spc="-95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goal test.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ts val="560"/>
              </a:lnSpc>
              <a:spcBef>
                <a:spcPts val="35"/>
              </a:spcBef>
              <a:buFont typeface="Arial"/>
              <a:buChar char="•"/>
              <a:tabLst>
                <a:tab pos="64769" algn="l"/>
              </a:tabLst>
            </a:pPr>
            <a:r>
              <a:rPr sz="550" dirty="0">
                <a:latin typeface="Carlito"/>
                <a:cs typeface="Carlito"/>
              </a:rPr>
              <a:t>In </a:t>
            </a:r>
            <a:r>
              <a:rPr sz="550" spc="-5" dirty="0">
                <a:latin typeface="Carlito"/>
                <a:cs typeface="Carlito"/>
              </a:rPr>
              <a:t>real </a:t>
            </a:r>
            <a:r>
              <a:rPr sz="550" spc="-15" dirty="0">
                <a:latin typeface="Carlito"/>
                <a:cs typeface="Carlito"/>
              </a:rPr>
              <a:t>life </a:t>
            </a:r>
            <a:r>
              <a:rPr sz="550" spc="-5" dirty="0">
                <a:latin typeface="Carlito"/>
                <a:cs typeface="Carlito"/>
              </a:rPr>
              <a:t>search usually results from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5" dirty="0">
                <a:latin typeface="Carlito"/>
                <a:cs typeface="Carlito"/>
              </a:rPr>
              <a:t>lack of </a:t>
            </a:r>
            <a:r>
              <a:rPr sz="550" spc="-10" dirty="0">
                <a:latin typeface="Carlito"/>
                <a:cs typeface="Carlito"/>
              </a:rPr>
              <a:t>knowledge. </a:t>
            </a:r>
            <a:r>
              <a:rPr sz="550" dirty="0">
                <a:latin typeface="Carlito"/>
                <a:cs typeface="Carlito"/>
              </a:rPr>
              <a:t>In </a:t>
            </a:r>
            <a:r>
              <a:rPr sz="550" spc="-5" dirty="0">
                <a:latin typeface="Carlito"/>
                <a:cs typeface="Carlito"/>
              </a:rPr>
              <a:t>AI </a:t>
            </a:r>
            <a:r>
              <a:rPr sz="550" dirty="0">
                <a:latin typeface="Carlito"/>
                <a:cs typeface="Carlito"/>
              </a:rPr>
              <a:t>too </a:t>
            </a:r>
            <a:r>
              <a:rPr sz="550" spc="-5" dirty="0">
                <a:latin typeface="Carlito"/>
                <a:cs typeface="Carlito"/>
              </a:rPr>
              <a:t>search</a:t>
            </a:r>
            <a:r>
              <a:rPr sz="55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is</a:t>
            </a:r>
            <a:endParaRPr sz="550">
              <a:latin typeface="Carlito"/>
              <a:cs typeface="Carlito"/>
            </a:endParaRPr>
          </a:p>
          <a:p>
            <a:pPr marL="64135" marR="31115">
              <a:lnSpc>
                <a:spcPct val="72700"/>
              </a:lnSpc>
              <a:spcBef>
                <a:spcPts val="80"/>
              </a:spcBef>
            </a:pPr>
            <a:r>
              <a:rPr sz="550" spc="-10" dirty="0">
                <a:latin typeface="Carlito"/>
                <a:cs typeface="Carlito"/>
              </a:rPr>
              <a:t>merely </a:t>
            </a:r>
            <a:r>
              <a:rPr sz="550" dirty="0">
                <a:latin typeface="Carlito"/>
                <a:cs typeface="Carlito"/>
              </a:rPr>
              <a:t>a </a:t>
            </a:r>
            <a:r>
              <a:rPr sz="550" spc="-10" dirty="0">
                <a:latin typeface="Carlito"/>
                <a:cs typeface="Carlito"/>
              </a:rPr>
              <a:t>offensive </a:t>
            </a:r>
            <a:r>
              <a:rPr sz="550" spc="-5" dirty="0">
                <a:latin typeface="Carlito"/>
                <a:cs typeface="Carlito"/>
              </a:rPr>
              <a:t>instrument with which </a:t>
            </a:r>
            <a:r>
              <a:rPr sz="550" dirty="0">
                <a:latin typeface="Carlito"/>
                <a:cs typeface="Carlito"/>
              </a:rPr>
              <a:t>to attack </a:t>
            </a:r>
            <a:r>
              <a:rPr sz="550" spc="-10" dirty="0">
                <a:latin typeface="Carlito"/>
                <a:cs typeface="Carlito"/>
              </a:rPr>
              <a:t>problems </a:t>
            </a:r>
            <a:r>
              <a:rPr sz="550" dirty="0">
                <a:latin typeface="Carlito"/>
                <a:cs typeface="Carlito"/>
              </a:rPr>
              <a:t>that </a:t>
            </a:r>
            <a:r>
              <a:rPr sz="550" spc="-5" dirty="0">
                <a:latin typeface="Carlito"/>
                <a:cs typeface="Carlito"/>
              </a:rPr>
              <a:t>we can't </a:t>
            </a:r>
            <a:r>
              <a:rPr sz="550" spc="-10" dirty="0">
                <a:latin typeface="Carlito"/>
                <a:cs typeface="Carlito"/>
              </a:rPr>
              <a:t>seem  </a:t>
            </a:r>
            <a:r>
              <a:rPr sz="550" dirty="0">
                <a:latin typeface="Carlito"/>
                <a:cs typeface="Carlito"/>
              </a:rPr>
              <a:t>to </a:t>
            </a:r>
            <a:r>
              <a:rPr sz="550" spc="-10" dirty="0">
                <a:latin typeface="Carlito"/>
                <a:cs typeface="Carlito"/>
              </a:rPr>
              <a:t>solve </a:t>
            </a:r>
            <a:r>
              <a:rPr sz="550" spc="-5" dirty="0">
                <a:latin typeface="Carlito"/>
                <a:cs typeface="Carlito"/>
              </a:rPr>
              <a:t>any better</a:t>
            </a:r>
            <a:r>
              <a:rPr sz="550" spc="-15" dirty="0">
                <a:latin typeface="Carlito"/>
                <a:cs typeface="Carlito"/>
              </a:rPr>
              <a:t> </a:t>
            </a:r>
            <a:r>
              <a:rPr sz="550" spc="-20" dirty="0">
                <a:latin typeface="Carlito"/>
                <a:cs typeface="Carlito"/>
              </a:rPr>
              <a:t>way.</a:t>
            </a:r>
            <a:endParaRPr sz="550">
              <a:latin typeface="Carlito"/>
              <a:cs typeface="Carlito"/>
            </a:endParaRPr>
          </a:p>
          <a:p>
            <a:pPr marL="64135" indent="-52069">
              <a:lnSpc>
                <a:spcPts val="630"/>
              </a:lnSpc>
              <a:spcBef>
                <a:spcPts val="35"/>
              </a:spcBef>
              <a:buFont typeface="Arial"/>
              <a:buChar char="•"/>
              <a:tabLst>
                <a:tab pos="64769" algn="l"/>
              </a:tabLst>
            </a:pPr>
            <a:r>
              <a:rPr sz="550" dirty="0">
                <a:latin typeface="Carlito"/>
                <a:cs typeface="Carlito"/>
              </a:rPr>
              <a:t>Search </a:t>
            </a:r>
            <a:r>
              <a:rPr sz="550" spc="-5" dirty="0">
                <a:latin typeface="Carlito"/>
                <a:cs typeface="Carlito"/>
              </a:rPr>
              <a:t>techniques fall into three</a:t>
            </a:r>
            <a:r>
              <a:rPr sz="550" spc="-30" dirty="0">
                <a:latin typeface="Carlito"/>
                <a:cs typeface="Carlito"/>
              </a:rPr>
              <a:t> </a:t>
            </a:r>
            <a:r>
              <a:rPr sz="550" spc="-5" dirty="0">
                <a:latin typeface="Carlito"/>
                <a:cs typeface="Carlito"/>
              </a:rPr>
              <a:t>groups:</a:t>
            </a:r>
            <a:endParaRPr sz="550">
              <a:latin typeface="Carlito"/>
              <a:cs typeface="Carlito"/>
            </a:endParaRPr>
          </a:p>
          <a:p>
            <a:pPr marL="171450" lvl="1" indent="-52705">
              <a:lnSpc>
                <a:spcPts val="495"/>
              </a:lnSpc>
              <a:buFont typeface="Arial"/>
              <a:buChar char="•"/>
              <a:tabLst>
                <a:tab pos="172085" algn="l"/>
              </a:tabLst>
            </a:pPr>
            <a:r>
              <a:rPr sz="450" spc="-5" dirty="0">
                <a:latin typeface="Carlito"/>
                <a:cs typeface="Carlito"/>
              </a:rPr>
              <a:t>Methods </a:t>
            </a:r>
            <a:r>
              <a:rPr sz="450" dirty="0">
                <a:latin typeface="Carlito"/>
                <a:cs typeface="Carlito"/>
              </a:rPr>
              <a:t>which </a:t>
            </a:r>
            <a:r>
              <a:rPr sz="450" spc="-5" dirty="0">
                <a:latin typeface="Carlito"/>
                <a:cs typeface="Carlito"/>
              </a:rPr>
              <a:t>find </a:t>
            </a:r>
            <a:r>
              <a:rPr sz="450" i="1" spc="5" dirty="0">
                <a:latin typeface="Carlito"/>
                <a:cs typeface="Carlito"/>
              </a:rPr>
              <a:t>any </a:t>
            </a:r>
            <a:r>
              <a:rPr sz="450" dirty="0">
                <a:latin typeface="Carlito"/>
                <a:cs typeface="Carlito"/>
              </a:rPr>
              <a:t>start - goal</a:t>
            </a:r>
            <a:r>
              <a:rPr sz="450" spc="-60" dirty="0">
                <a:latin typeface="Carlito"/>
                <a:cs typeface="Carlito"/>
              </a:rPr>
              <a:t> </a:t>
            </a:r>
            <a:r>
              <a:rPr sz="450" spc="-5" dirty="0">
                <a:latin typeface="Carlito"/>
                <a:cs typeface="Carlito"/>
              </a:rPr>
              <a:t>path,</a:t>
            </a:r>
            <a:endParaRPr sz="450">
              <a:latin typeface="Carlito"/>
              <a:cs typeface="Carlito"/>
            </a:endParaRPr>
          </a:p>
          <a:p>
            <a:pPr marL="171450" lvl="1" indent="-52705">
              <a:lnSpc>
                <a:spcPts val="505"/>
              </a:lnSpc>
              <a:buFont typeface="Arial"/>
              <a:buChar char="•"/>
              <a:tabLst>
                <a:tab pos="172085" algn="l"/>
              </a:tabLst>
            </a:pPr>
            <a:r>
              <a:rPr sz="450" spc="-5" dirty="0">
                <a:latin typeface="Carlito"/>
                <a:cs typeface="Carlito"/>
              </a:rPr>
              <a:t>Methods </a:t>
            </a:r>
            <a:r>
              <a:rPr sz="450" dirty="0">
                <a:latin typeface="Carlito"/>
                <a:cs typeface="Carlito"/>
              </a:rPr>
              <a:t>which </a:t>
            </a:r>
            <a:r>
              <a:rPr sz="450" spc="-5" dirty="0">
                <a:latin typeface="Carlito"/>
                <a:cs typeface="Carlito"/>
              </a:rPr>
              <a:t>find the </a:t>
            </a:r>
            <a:r>
              <a:rPr sz="450" i="1" spc="-5" dirty="0">
                <a:latin typeface="Carlito"/>
                <a:cs typeface="Carlito"/>
              </a:rPr>
              <a:t>best </a:t>
            </a:r>
            <a:r>
              <a:rPr sz="450" spc="-5" dirty="0">
                <a:latin typeface="Carlito"/>
                <a:cs typeface="Carlito"/>
              </a:rPr>
              <a:t>path, and</a:t>
            </a:r>
            <a:r>
              <a:rPr sz="450" spc="40" dirty="0">
                <a:latin typeface="Carlito"/>
                <a:cs typeface="Carlito"/>
              </a:rPr>
              <a:t> </a:t>
            </a:r>
            <a:r>
              <a:rPr sz="450" spc="-5" dirty="0">
                <a:latin typeface="Carlito"/>
                <a:cs typeface="Carlito"/>
              </a:rPr>
              <a:t>finally</a:t>
            </a:r>
            <a:endParaRPr sz="450">
              <a:latin typeface="Carlito"/>
              <a:cs typeface="Carlito"/>
            </a:endParaRPr>
          </a:p>
          <a:p>
            <a:pPr marL="171450" lvl="1" indent="-52705">
              <a:lnSpc>
                <a:spcPts val="520"/>
              </a:lnSpc>
              <a:buFont typeface="Arial"/>
              <a:buChar char="•"/>
              <a:tabLst>
                <a:tab pos="172085" algn="l"/>
              </a:tabLst>
            </a:pPr>
            <a:r>
              <a:rPr sz="450" dirty="0">
                <a:latin typeface="Carlito"/>
                <a:cs typeface="Carlito"/>
              </a:rPr>
              <a:t>Search </a:t>
            </a:r>
            <a:r>
              <a:rPr sz="450" spc="-5" dirty="0">
                <a:latin typeface="Carlito"/>
                <a:cs typeface="Carlito"/>
              </a:rPr>
              <a:t>methods in the </a:t>
            </a:r>
            <a:r>
              <a:rPr sz="450" dirty="0">
                <a:latin typeface="Carlito"/>
                <a:cs typeface="Carlito"/>
              </a:rPr>
              <a:t>face of</a:t>
            </a:r>
            <a:r>
              <a:rPr sz="450" spc="-25" dirty="0">
                <a:latin typeface="Carlito"/>
                <a:cs typeface="Carlito"/>
              </a:rPr>
              <a:t> </a:t>
            </a:r>
            <a:r>
              <a:rPr sz="450" dirty="0">
                <a:latin typeface="Carlito"/>
                <a:cs typeface="Carlito"/>
              </a:rPr>
              <a:t>adversaries.</a:t>
            </a:r>
            <a:endParaRPr sz="4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273" y="1472311"/>
            <a:ext cx="4445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32714"/>
            <a:ext cx="9899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A* </a:t>
            </a:r>
            <a:r>
              <a:rPr sz="1000" spc="-65" dirty="0">
                <a:latin typeface="Arial"/>
                <a:cs typeface="Arial"/>
              </a:rPr>
              <a:t>search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920" y="280416"/>
            <a:ext cx="1810512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0810"/>
            <a:ext cx="1017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Example </a:t>
            </a:r>
            <a:r>
              <a:rPr spc="-60" dirty="0"/>
              <a:t>using</a:t>
            </a:r>
            <a:r>
              <a:rPr spc="-75" dirty="0"/>
              <a:t> </a:t>
            </a:r>
            <a:r>
              <a:rPr spc="-50" dirty="0"/>
              <a:t>map</a:t>
            </a:r>
          </a:p>
        </p:txBody>
      </p:sp>
      <p:sp>
        <p:nvSpPr>
          <p:cNvPr id="3" name="object 3"/>
          <p:cNvSpPr/>
          <p:nvPr/>
        </p:nvSpPr>
        <p:spPr>
          <a:xfrm>
            <a:off x="512063" y="280416"/>
            <a:ext cx="1789176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91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0270" y="385699"/>
            <a:ext cx="441325" cy="277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ts val="650"/>
              </a:lnSpc>
              <a:spcBef>
                <a:spcPts val="130"/>
              </a:spcBef>
            </a:pPr>
            <a:r>
              <a:rPr sz="550" i="1" spc="-5" dirty="0">
                <a:solidFill>
                  <a:srgbClr val="FF0000"/>
                </a:solidFill>
                <a:latin typeface="Carlito"/>
                <a:cs typeface="Carlito"/>
              </a:rPr>
              <a:t>A*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total cost:  104</a:t>
            </a:r>
            <a:r>
              <a:rPr sz="550" i="1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r>
              <a:rPr sz="550" i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81+</a:t>
            </a:r>
            <a:r>
              <a:rPr sz="550" i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80</a:t>
            </a:r>
            <a:r>
              <a:rPr sz="550" i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endParaRPr sz="550">
              <a:latin typeface="Carlito"/>
              <a:cs typeface="Carlito"/>
            </a:endParaRPr>
          </a:p>
          <a:p>
            <a:pPr marL="12700">
              <a:lnSpc>
                <a:spcPts val="650"/>
              </a:lnSpc>
            </a:pP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90 = 355</a:t>
            </a:r>
            <a:r>
              <a:rPr sz="550" i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spc="-10" dirty="0">
                <a:solidFill>
                  <a:srgbClr val="FF0000"/>
                </a:solidFill>
                <a:latin typeface="Carlito"/>
                <a:cs typeface="Carlito"/>
              </a:rPr>
              <a:t>kms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7508" y="887094"/>
            <a:ext cx="478155" cy="360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9055">
              <a:lnSpc>
                <a:spcPts val="650"/>
              </a:lnSpc>
              <a:spcBef>
                <a:spcPts val="130"/>
              </a:spcBef>
            </a:pP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greedy</a:t>
            </a:r>
            <a:r>
              <a:rPr sz="550" i="1" spc="-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search  total</a:t>
            </a:r>
            <a:r>
              <a:rPr sz="550" i="1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cost:</a:t>
            </a:r>
            <a:endParaRPr sz="550">
              <a:latin typeface="Carlito"/>
              <a:cs typeface="Carlito"/>
            </a:endParaRPr>
          </a:p>
          <a:p>
            <a:pPr marL="12700">
              <a:lnSpc>
                <a:spcPts val="645"/>
              </a:lnSpc>
            </a:pP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104</a:t>
            </a:r>
            <a:r>
              <a:rPr sz="550" i="1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r>
              <a:rPr sz="550" i="1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157</a:t>
            </a:r>
            <a:r>
              <a:rPr sz="550" i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r>
              <a:rPr sz="550" i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110</a:t>
            </a:r>
            <a:endParaRPr sz="550">
              <a:latin typeface="Carlito"/>
              <a:cs typeface="Carlito"/>
            </a:endParaRPr>
          </a:p>
          <a:p>
            <a:pPr marL="12700">
              <a:lnSpc>
                <a:spcPts val="655"/>
              </a:lnSpc>
            </a:pP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= 371</a:t>
            </a:r>
            <a:r>
              <a:rPr sz="550" i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spc="-10" dirty="0">
                <a:solidFill>
                  <a:srgbClr val="FF0000"/>
                </a:solidFill>
                <a:latin typeface="Carlito"/>
                <a:cs typeface="Carlito"/>
              </a:rPr>
              <a:t>kms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92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6" name="object 6"/>
            <p:cNvSpPr/>
            <p:nvPr/>
          </p:nvSpPr>
          <p:spPr>
            <a:xfrm>
              <a:off x="27432" y="70104"/>
              <a:ext cx="2782823" cy="1395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" y="254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93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6" name="object 6"/>
            <p:cNvSpPr/>
            <p:nvPr/>
          </p:nvSpPr>
          <p:spPr>
            <a:xfrm>
              <a:off x="1124712" y="42671"/>
              <a:ext cx="307847" cy="124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" y="237743"/>
              <a:ext cx="2081784" cy="344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" y="728471"/>
              <a:ext cx="2103120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" y="1142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8509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94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0667" y="0"/>
            <a:ext cx="2833370" cy="1604010"/>
            <a:chOff x="-10667" y="0"/>
            <a:chExt cx="2833370" cy="1604010"/>
          </a:xfrm>
        </p:grpSpPr>
        <p:sp>
          <p:nvSpPr>
            <p:cNvPr id="6" name="object 6"/>
            <p:cNvSpPr/>
            <p:nvPr/>
          </p:nvSpPr>
          <p:spPr>
            <a:xfrm>
              <a:off x="362712" y="60959"/>
              <a:ext cx="2145792" cy="652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712" y="777239"/>
              <a:ext cx="2145792" cy="6492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1142"/>
              <a:ext cx="2809240" cy="1579880"/>
            </a:xfrm>
            <a:custGeom>
              <a:avLst/>
              <a:gdLst/>
              <a:ahLst/>
              <a:cxnLst/>
              <a:rect l="l" t="t" r="r" b="b"/>
              <a:pathLst>
                <a:path w="2809240" h="1579880">
                  <a:moveTo>
                    <a:pt x="0" y="1579499"/>
                  </a:moveTo>
                  <a:lnTo>
                    <a:pt x="2808732" y="1579499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6985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95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1887" y="0"/>
            <a:ext cx="2835910" cy="1604010"/>
            <a:chOff x="-11887" y="0"/>
            <a:chExt cx="2835910" cy="1604010"/>
          </a:xfrm>
        </p:grpSpPr>
        <p:sp>
          <p:nvSpPr>
            <p:cNvPr id="6" name="object 6"/>
            <p:cNvSpPr/>
            <p:nvPr/>
          </p:nvSpPr>
          <p:spPr>
            <a:xfrm>
              <a:off x="234696" y="329184"/>
              <a:ext cx="2282952" cy="877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" y="2108"/>
              <a:ext cx="2811780" cy="1579880"/>
            </a:xfrm>
            <a:custGeom>
              <a:avLst/>
              <a:gdLst/>
              <a:ahLst/>
              <a:cxnLst/>
              <a:rect l="l" t="t" r="r" b="b"/>
              <a:pathLst>
                <a:path w="2811780" h="1579880">
                  <a:moveTo>
                    <a:pt x="0" y="1579499"/>
                  </a:moveTo>
                  <a:lnTo>
                    <a:pt x="2811526" y="1579499"/>
                  </a:lnTo>
                  <a:lnTo>
                    <a:pt x="2811526" y="0"/>
                  </a:lnTo>
                  <a:lnTo>
                    <a:pt x="0" y="0"/>
                  </a:lnTo>
                  <a:lnTo>
                    <a:pt x="0" y="15794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2714"/>
            <a:ext cx="10979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Admissible</a:t>
            </a:r>
            <a:r>
              <a:rPr spc="-40" dirty="0"/>
              <a:t> </a:t>
            </a:r>
            <a:r>
              <a:rPr spc="-45" dirty="0"/>
              <a:t>heuristics</a:t>
            </a:r>
          </a:p>
        </p:txBody>
      </p:sp>
      <p:sp>
        <p:nvSpPr>
          <p:cNvPr id="3" name="object 3"/>
          <p:cNvSpPr/>
          <p:nvPr/>
        </p:nvSpPr>
        <p:spPr>
          <a:xfrm>
            <a:off x="1382903" y="967613"/>
            <a:ext cx="98933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054" y="388696"/>
            <a:ext cx="2288540" cy="7874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89535" indent="-5206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A good </a:t>
            </a:r>
            <a:r>
              <a:rPr sz="650" spc="-10" dirty="0">
                <a:latin typeface="Carlito"/>
                <a:cs typeface="Carlito"/>
              </a:rPr>
              <a:t>heuristic can </a:t>
            </a:r>
            <a:r>
              <a:rPr sz="650" spc="-5" dirty="0">
                <a:latin typeface="Carlito"/>
                <a:cs typeface="Carlito"/>
              </a:rPr>
              <a:t>be </a:t>
            </a:r>
            <a:r>
              <a:rPr sz="650" spc="-10" dirty="0">
                <a:latin typeface="Carlito"/>
                <a:cs typeface="Carlito"/>
              </a:rPr>
              <a:t>powerful, only </a:t>
            </a:r>
            <a:r>
              <a:rPr sz="650" spc="-5" dirty="0">
                <a:latin typeface="Carlito"/>
                <a:cs typeface="Carlito"/>
              </a:rPr>
              <a:t>if it is </a:t>
            </a:r>
            <a:r>
              <a:rPr sz="650" spc="-10" dirty="0">
                <a:latin typeface="Carlito"/>
                <a:cs typeface="Carlito"/>
              </a:rPr>
              <a:t>of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i="1" spc="-10" dirty="0">
                <a:solidFill>
                  <a:srgbClr val="FF0000"/>
                </a:solidFill>
                <a:latin typeface="Carlito"/>
                <a:cs typeface="Carlito"/>
              </a:rPr>
              <a:t>“good</a:t>
            </a:r>
            <a:r>
              <a:rPr sz="650" i="1" spc="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650" i="1" dirty="0">
                <a:solidFill>
                  <a:srgbClr val="FF0000"/>
                </a:solidFill>
                <a:latin typeface="Carlito"/>
                <a:cs typeface="Carlito"/>
              </a:rPr>
              <a:t>quality”</a:t>
            </a:r>
            <a:endParaRPr sz="650">
              <a:latin typeface="Carlito"/>
              <a:cs typeface="Carlito"/>
            </a:endParaRPr>
          </a:p>
          <a:p>
            <a:pPr marL="89535" indent="-52069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90170" algn="l"/>
              </a:tabLst>
            </a:pPr>
            <a:r>
              <a:rPr sz="650" spc="-5" dirty="0">
                <a:latin typeface="Carlito"/>
                <a:cs typeface="Carlito"/>
              </a:rPr>
              <a:t>A good </a:t>
            </a:r>
            <a:r>
              <a:rPr sz="650" spc="-10" dirty="0">
                <a:latin typeface="Carlito"/>
                <a:cs typeface="Carlito"/>
              </a:rPr>
              <a:t>heuristic </a:t>
            </a:r>
            <a:r>
              <a:rPr sz="650" dirty="0">
                <a:latin typeface="Carlito"/>
                <a:cs typeface="Carlito"/>
              </a:rPr>
              <a:t>must </a:t>
            </a:r>
            <a:r>
              <a:rPr sz="650" spc="-5" dirty="0">
                <a:latin typeface="Carlito"/>
                <a:cs typeface="Carlito"/>
              </a:rPr>
              <a:t>be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i="1" spc="-5" dirty="0">
                <a:solidFill>
                  <a:srgbClr val="FF0000"/>
                </a:solidFill>
                <a:latin typeface="Carlito"/>
                <a:cs typeface="Carlito"/>
              </a:rPr>
              <a:t>admissible</a:t>
            </a:r>
            <a:endParaRPr sz="650">
              <a:latin typeface="Carlito"/>
              <a:cs typeface="Carlito"/>
            </a:endParaRPr>
          </a:p>
          <a:p>
            <a:pPr marL="89535" marR="30480" indent="-52069">
              <a:lnSpc>
                <a:spcPts val="700"/>
              </a:lnSpc>
              <a:spcBef>
                <a:spcPts val="245"/>
              </a:spcBef>
              <a:buFont typeface="Arial"/>
              <a:buChar char="•"/>
              <a:tabLst>
                <a:tab pos="90170" algn="l"/>
              </a:tabLst>
            </a:pPr>
            <a:r>
              <a:rPr sz="650" dirty="0">
                <a:latin typeface="Carlito"/>
                <a:cs typeface="Carlito"/>
              </a:rPr>
              <a:t>An </a:t>
            </a:r>
            <a:r>
              <a:rPr sz="650" spc="-5" dirty="0">
                <a:latin typeface="Carlito"/>
                <a:cs typeface="Carlito"/>
              </a:rPr>
              <a:t>admissible </a:t>
            </a:r>
            <a:r>
              <a:rPr sz="650" spc="-10" dirty="0">
                <a:latin typeface="Carlito"/>
                <a:cs typeface="Carlito"/>
              </a:rPr>
              <a:t>heuristic never </a:t>
            </a:r>
            <a:r>
              <a:rPr sz="650" i="1" spc="-5" dirty="0">
                <a:solidFill>
                  <a:srgbClr val="FF0000"/>
                </a:solidFill>
                <a:latin typeface="Carlito"/>
                <a:cs typeface="Carlito"/>
              </a:rPr>
              <a:t>overestimates </a:t>
            </a:r>
            <a:r>
              <a:rPr sz="650" spc="-5" dirty="0">
                <a:latin typeface="Carlito"/>
                <a:cs typeface="Carlito"/>
              </a:rPr>
              <a:t>the </a:t>
            </a:r>
            <a:r>
              <a:rPr sz="650" spc="-10" dirty="0">
                <a:latin typeface="Carlito"/>
                <a:cs typeface="Carlito"/>
              </a:rPr>
              <a:t>cost </a:t>
            </a:r>
            <a:r>
              <a:rPr sz="650" spc="-5" dirty="0">
                <a:latin typeface="Carlito"/>
                <a:cs typeface="Carlito"/>
              </a:rPr>
              <a:t>to </a:t>
            </a:r>
            <a:r>
              <a:rPr sz="650" spc="-10" dirty="0">
                <a:latin typeface="Carlito"/>
                <a:cs typeface="Carlito"/>
              </a:rPr>
              <a:t>reach </a:t>
            </a:r>
            <a:r>
              <a:rPr sz="650" spc="-5" dirty="0">
                <a:latin typeface="Carlito"/>
                <a:cs typeface="Carlito"/>
              </a:rPr>
              <a:t>the  goal, that </a:t>
            </a:r>
            <a:r>
              <a:rPr sz="650" spc="-10" dirty="0">
                <a:latin typeface="Carlito"/>
                <a:cs typeface="Carlito"/>
              </a:rPr>
              <a:t>is </a:t>
            </a:r>
            <a:r>
              <a:rPr sz="650" spc="-5" dirty="0">
                <a:latin typeface="Carlito"/>
                <a:cs typeface="Carlito"/>
              </a:rPr>
              <a:t>it is</a:t>
            </a:r>
            <a:r>
              <a:rPr sz="650" dirty="0">
                <a:latin typeface="Carlito"/>
                <a:cs typeface="Carlito"/>
              </a:rPr>
              <a:t> </a:t>
            </a:r>
            <a:r>
              <a:rPr sz="650" i="1" spc="-5" dirty="0">
                <a:solidFill>
                  <a:srgbClr val="FF0000"/>
                </a:solidFill>
                <a:latin typeface="Carlito"/>
                <a:cs typeface="Carlito"/>
              </a:rPr>
              <a:t>optimistic</a:t>
            </a:r>
            <a:endParaRPr sz="650">
              <a:latin typeface="Carlito"/>
              <a:cs typeface="Carlito"/>
            </a:endParaRPr>
          </a:p>
          <a:p>
            <a:pPr marL="89535" indent="-52069">
              <a:lnSpc>
                <a:spcPts val="740"/>
              </a:lnSpc>
              <a:spcBef>
                <a:spcPts val="140"/>
              </a:spcBef>
              <a:buFont typeface="Arial"/>
              <a:buChar char="•"/>
              <a:tabLst>
                <a:tab pos="90170" algn="l"/>
              </a:tabLst>
            </a:pPr>
            <a:r>
              <a:rPr sz="650" i="1" spc="-5" dirty="0">
                <a:solidFill>
                  <a:srgbClr val="404040"/>
                </a:solidFill>
                <a:latin typeface="Carlito"/>
                <a:cs typeface="Carlito"/>
              </a:rPr>
              <a:t>A heuristic h is admissible</a:t>
            </a:r>
            <a:r>
              <a:rPr sz="650" i="1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50" i="1" spc="-5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endParaRPr sz="650">
              <a:latin typeface="Carlito"/>
              <a:cs typeface="Carlito"/>
            </a:endParaRPr>
          </a:p>
          <a:p>
            <a:pPr marL="806450">
              <a:lnSpc>
                <a:spcPts val="740"/>
              </a:lnSpc>
            </a:pPr>
            <a:r>
              <a:rPr sz="650" spc="5" dirty="0">
                <a:solidFill>
                  <a:srgbClr val="404040"/>
                </a:solidFill>
                <a:latin typeface="DejaVu Sans Condensed"/>
                <a:cs typeface="DejaVu Sans Condensed"/>
              </a:rPr>
              <a:t>∀ </a:t>
            </a:r>
            <a:r>
              <a:rPr sz="650" spc="-5" dirty="0">
                <a:solidFill>
                  <a:srgbClr val="404040"/>
                </a:solidFill>
                <a:latin typeface="DejaVu Sans Condensed"/>
                <a:cs typeface="DejaVu Sans Condensed"/>
              </a:rPr>
              <a:t>𝑛𝑜𝑑𝑒 </a:t>
            </a:r>
            <a:r>
              <a:rPr sz="650" spc="-15" dirty="0">
                <a:solidFill>
                  <a:srgbClr val="404040"/>
                </a:solidFill>
                <a:latin typeface="DejaVu Sans Condensed"/>
                <a:cs typeface="DejaVu Sans Condensed"/>
              </a:rPr>
              <a:t>𝑛, ℎ </a:t>
            </a:r>
            <a:r>
              <a:rPr sz="650" spc="20" dirty="0">
                <a:solidFill>
                  <a:srgbClr val="404040"/>
                </a:solidFill>
                <a:latin typeface="DejaVu Sans Condensed"/>
                <a:cs typeface="DejaVu Sans Condensed"/>
              </a:rPr>
              <a:t>𝑛 </a:t>
            </a:r>
            <a:r>
              <a:rPr sz="650" spc="-5" dirty="0">
                <a:solidFill>
                  <a:srgbClr val="404040"/>
                </a:solidFill>
                <a:latin typeface="DejaVu Sans Condensed"/>
                <a:cs typeface="DejaVu Sans Condensed"/>
              </a:rPr>
              <a:t>≤</a:t>
            </a:r>
            <a:r>
              <a:rPr sz="650" spc="-35" dirty="0">
                <a:solidFill>
                  <a:srgbClr val="404040"/>
                </a:solidFill>
                <a:latin typeface="DejaVu Sans Condensed"/>
                <a:cs typeface="DejaVu Sans Condensed"/>
              </a:rPr>
              <a:t> </a:t>
            </a:r>
            <a:r>
              <a:rPr sz="650" dirty="0">
                <a:solidFill>
                  <a:srgbClr val="404040"/>
                </a:solidFill>
                <a:latin typeface="DejaVu Sans Condensed"/>
                <a:cs typeface="DejaVu Sans Condensed"/>
              </a:rPr>
              <a:t>ℎ</a:t>
            </a:r>
            <a:r>
              <a:rPr sz="675" baseline="30864" dirty="0">
                <a:solidFill>
                  <a:srgbClr val="404040"/>
                </a:solidFill>
                <a:latin typeface="DejaVu Sans Condensed"/>
                <a:cs typeface="DejaVu Sans Condensed"/>
              </a:rPr>
              <a:t>∗</a:t>
            </a:r>
            <a:r>
              <a:rPr sz="650" dirty="0">
                <a:solidFill>
                  <a:srgbClr val="404040"/>
                </a:solidFill>
                <a:latin typeface="DejaVu Sans Condensed"/>
                <a:cs typeface="DejaVu Sans Condensed"/>
              </a:rPr>
              <a:t>(𝑛)</a:t>
            </a:r>
            <a:endParaRPr sz="650">
              <a:latin typeface="DejaVu Sans Condensed"/>
              <a:cs typeface="DejaVu Sans Condensed"/>
            </a:endParaRPr>
          </a:p>
          <a:p>
            <a:pPr marL="248285">
              <a:lnSpc>
                <a:spcPct val="100000"/>
              </a:lnSpc>
              <a:spcBef>
                <a:spcPts val="135"/>
              </a:spcBef>
            </a:pPr>
            <a:r>
              <a:rPr sz="650" i="1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650" spc="-60" dirty="0">
                <a:solidFill>
                  <a:srgbClr val="404040"/>
                </a:solidFill>
                <a:latin typeface="DejaVu Sans Condensed"/>
                <a:cs typeface="DejaVu Sans Condensed"/>
              </a:rPr>
              <a:t>ℎ</a:t>
            </a:r>
            <a:r>
              <a:rPr sz="675" spc="-89" baseline="30864" dirty="0">
                <a:solidFill>
                  <a:srgbClr val="404040"/>
                </a:solidFill>
                <a:latin typeface="DejaVu Sans Condensed"/>
                <a:cs typeface="DejaVu Sans Condensed"/>
              </a:rPr>
              <a:t>∗ </a:t>
            </a:r>
            <a:r>
              <a:rPr sz="650" i="1" spc="-5" dirty="0">
                <a:solidFill>
                  <a:srgbClr val="404040"/>
                </a:solidFill>
                <a:latin typeface="Carlito"/>
                <a:cs typeface="Carlito"/>
              </a:rPr>
              <a:t>is the true cost to reach the goal </a:t>
            </a:r>
            <a:r>
              <a:rPr sz="650" i="1" spc="-1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650" i="1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650" spc="20" dirty="0">
                <a:solidFill>
                  <a:srgbClr val="404040"/>
                </a:solidFill>
                <a:latin typeface="DejaVu Sans Condensed"/>
                <a:cs typeface="DejaVu Sans Condensed"/>
              </a:rPr>
              <a:t>𝑛</a:t>
            </a:r>
            <a:endParaRPr sz="650">
              <a:latin typeface="DejaVu Sans Condensed"/>
              <a:cs typeface="DejaVu Sans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54" y="1473200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8509" y="1473200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96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" y="2108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79" y="403987"/>
            <a:ext cx="2332990" cy="535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135" marR="2413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heuristic function </a:t>
            </a:r>
            <a:r>
              <a:rPr sz="650" spc="-5" dirty="0">
                <a:latin typeface="Carlito"/>
                <a:cs typeface="Carlito"/>
              </a:rPr>
              <a:t>is said to be </a:t>
            </a:r>
            <a:r>
              <a:rPr sz="650" b="1" spc="-5" dirty="0">
                <a:latin typeface="Carlito"/>
                <a:cs typeface="Carlito"/>
              </a:rPr>
              <a:t>admissible </a:t>
            </a:r>
            <a:r>
              <a:rPr sz="650" spc="-5" dirty="0">
                <a:latin typeface="Carlito"/>
                <a:cs typeface="Carlito"/>
              </a:rPr>
              <a:t>if it is no </a:t>
            </a:r>
            <a:r>
              <a:rPr sz="650" spc="-10" dirty="0">
                <a:latin typeface="Carlito"/>
                <a:cs typeface="Carlito"/>
              </a:rPr>
              <a:t>more </a:t>
            </a:r>
            <a:r>
              <a:rPr sz="650" spc="-5" dirty="0">
                <a:latin typeface="Carlito"/>
                <a:cs typeface="Carlito"/>
              </a:rPr>
              <a:t>than the  </a:t>
            </a:r>
            <a:r>
              <a:rPr sz="650" spc="-10" dirty="0">
                <a:latin typeface="Carlito"/>
                <a:cs typeface="Carlito"/>
              </a:rPr>
              <a:t>lowest-cost </a:t>
            </a:r>
            <a:r>
              <a:rPr sz="650" spc="-5" dirty="0">
                <a:latin typeface="Carlito"/>
                <a:cs typeface="Carlito"/>
              </a:rPr>
              <a:t>path to the</a:t>
            </a:r>
            <a:r>
              <a:rPr sz="650" spc="-30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goal.</a:t>
            </a:r>
            <a:endParaRPr sz="650">
              <a:latin typeface="Carlito"/>
              <a:cs typeface="Carlito"/>
            </a:endParaRPr>
          </a:p>
          <a:p>
            <a:pPr marL="64135" marR="5080" indent="-52069">
              <a:lnSpc>
                <a:spcPts val="700"/>
              </a:lnSpc>
              <a:spcBef>
                <a:spcPts val="210"/>
              </a:spcBef>
              <a:buFont typeface="Arial"/>
              <a:buChar char="•"/>
              <a:tabLst>
                <a:tab pos="64769" algn="l"/>
              </a:tabLst>
            </a:pPr>
            <a:r>
              <a:rPr sz="650" spc="-5" dirty="0">
                <a:latin typeface="Carlito"/>
                <a:cs typeface="Carlito"/>
              </a:rPr>
              <a:t>In </a:t>
            </a:r>
            <a:r>
              <a:rPr sz="650" spc="-10" dirty="0">
                <a:latin typeface="Carlito"/>
                <a:cs typeface="Carlito"/>
              </a:rPr>
              <a:t>other words, </a:t>
            </a:r>
            <a:r>
              <a:rPr sz="650" spc="-5" dirty="0">
                <a:latin typeface="Carlito"/>
                <a:cs typeface="Carlito"/>
              </a:rPr>
              <a:t>a </a:t>
            </a:r>
            <a:r>
              <a:rPr sz="650" spc="-10" dirty="0">
                <a:latin typeface="Carlito"/>
                <a:cs typeface="Carlito"/>
              </a:rPr>
              <a:t>heuristic </a:t>
            </a:r>
            <a:r>
              <a:rPr sz="650" spc="-5" dirty="0">
                <a:latin typeface="Carlito"/>
                <a:cs typeface="Carlito"/>
              </a:rPr>
              <a:t>is admissible if it </a:t>
            </a:r>
            <a:r>
              <a:rPr sz="650" spc="-10" dirty="0">
                <a:latin typeface="Carlito"/>
                <a:cs typeface="Carlito"/>
              </a:rPr>
              <a:t>never overestimates </a:t>
            </a:r>
            <a:r>
              <a:rPr sz="650" spc="-5" dirty="0">
                <a:latin typeface="Carlito"/>
                <a:cs typeface="Carlito"/>
              </a:rPr>
              <a:t>the  cost of </a:t>
            </a:r>
            <a:r>
              <a:rPr sz="650" spc="-10" dirty="0">
                <a:latin typeface="Carlito"/>
                <a:cs typeface="Carlito"/>
              </a:rPr>
              <a:t>reaching </a:t>
            </a:r>
            <a:r>
              <a:rPr sz="650" spc="-5" dirty="0">
                <a:latin typeface="Carlito"/>
                <a:cs typeface="Carlito"/>
              </a:rPr>
              <a:t>the</a:t>
            </a:r>
            <a:r>
              <a:rPr sz="650" spc="5" dirty="0">
                <a:latin typeface="Carlito"/>
                <a:cs typeface="Carlito"/>
              </a:rPr>
              <a:t> </a:t>
            </a:r>
            <a:r>
              <a:rPr sz="650" spc="-5" dirty="0">
                <a:latin typeface="Carlito"/>
                <a:cs typeface="Carlito"/>
              </a:rPr>
              <a:t>goal.</a:t>
            </a:r>
            <a:endParaRPr sz="65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650" dirty="0">
                <a:latin typeface="Carlito"/>
                <a:cs typeface="Carlito"/>
              </a:rPr>
              <a:t>An </a:t>
            </a:r>
            <a:r>
              <a:rPr sz="650" spc="-5" dirty="0">
                <a:latin typeface="Carlito"/>
                <a:cs typeface="Carlito"/>
              </a:rPr>
              <a:t>admissible </a:t>
            </a:r>
            <a:r>
              <a:rPr sz="650" spc="-10" dirty="0">
                <a:latin typeface="Carlito"/>
                <a:cs typeface="Carlito"/>
              </a:rPr>
              <a:t>heuristic </a:t>
            </a:r>
            <a:r>
              <a:rPr sz="650" spc="-5" dirty="0">
                <a:latin typeface="Carlito"/>
                <a:cs typeface="Carlito"/>
              </a:rPr>
              <a:t>is also </a:t>
            </a:r>
            <a:r>
              <a:rPr sz="650" spc="-10" dirty="0">
                <a:latin typeface="Carlito"/>
                <a:cs typeface="Carlito"/>
              </a:rPr>
              <a:t>known </a:t>
            </a:r>
            <a:r>
              <a:rPr sz="650" spc="-5" dirty="0">
                <a:latin typeface="Carlito"/>
                <a:cs typeface="Carlito"/>
              </a:rPr>
              <a:t>as an </a:t>
            </a:r>
            <a:r>
              <a:rPr sz="650" b="1" spc="-5" dirty="0">
                <a:latin typeface="Carlito"/>
                <a:cs typeface="Carlito"/>
              </a:rPr>
              <a:t>optimistic</a:t>
            </a:r>
            <a:r>
              <a:rPr sz="650" b="1" spc="-30" dirty="0">
                <a:latin typeface="Carlito"/>
                <a:cs typeface="Carlito"/>
              </a:rPr>
              <a:t> </a:t>
            </a:r>
            <a:r>
              <a:rPr sz="650" b="1" spc="-5" dirty="0">
                <a:latin typeface="Carlito"/>
                <a:cs typeface="Carlito"/>
              </a:rPr>
              <a:t>heuristic</a:t>
            </a:r>
            <a:r>
              <a:rPr sz="650" spc="-5" dirty="0">
                <a:latin typeface="Carlito"/>
                <a:cs typeface="Carlito"/>
              </a:rPr>
              <a:t>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879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985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97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54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54" y="130810"/>
            <a:ext cx="10979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Admissible</a:t>
            </a:r>
            <a:r>
              <a:rPr spc="-40" dirty="0"/>
              <a:t> </a:t>
            </a:r>
            <a:r>
              <a:rPr spc="-45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" y="1471422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509" y="1471422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98</a:t>
            </a:r>
            <a:endParaRPr sz="2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3608" y="752792"/>
            <a:ext cx="1286510" cy="226060"/>
            <a:chOff x="423608" y="752792"/>
            <a:chExt cx="1286510" cy="226060"/>
          </a:xfrm>
        </p:grpSpPr>
        <p:sp>
          <p:nvSpPr>
            <p:cNvPr id="7" name="object 7"/>
            <p:cNvSpPr/>
            <p:nvPr/>
          </p:nvSpPr>
          <p:spPr>
            <a:xfrm>
              <a:off x="425196" y="922020"/>
              <a:ext cx="52069" cy="55244"/>
            </a:xfrm>
            <a:custGeom>
              <a:avLst/>
              <a:gdLst/>
              <a:ahLst/>
              <a:cxnLst/>
              <a:rect l="l" t="t" r="r" b="b"/>
              <a:pathLst>
                <a:path w="52070" h="55244">
                  <a:moveTo>
                    <a:pt x="25908" y="0"/>
                  </a:moveTo>
                  <a:lnTo>
                    <a:pt x="15805" y="2160"/>
                  </a:lnTo>
                  <a:lnTo>
                    <a:pt x="7572" y="8048"/>
                  </a:lnTo>
                  <a:lnTo>
                    <a:pt x="2030" y="16769"/>
                  </a:lnTo>
                  <a:lnTo>
                    <a:pt x="0" y="27431"/>
                  </a:lnTo>
                  <a:lnTo>
                    <a:pt x="2030" y="38094"/>
                  </a:lnTo>
                  <a:lnTo>
                    <a:pt x="7572" y="46815"/>
                  </a:lnTo>
                  <a:lnTo>
                    <a:pt x="15805" y="52703"/>
                  </a:lnTo>
                  <a:lnTo>
                    <a:pt x="25908" y="54864"/>
                  </a:lnTo>
                  <a:lnTo>
                    <a:pt x="36010" y="52703"/>
                  </a:lnTo>
                  <a:lnTo>
                    <a:pt x="44243" y="46815"/>
                  </a:lnTo>
                  <a:lnTo>
                    <a:pt x="49785" y="38094"/>
                  </a:lnTo>
                  <a:lnTo>
                    <a:pt x="51816" y="27431"/>
                  </a:lnTo>
                  <a:lnTo>
                    <a:pt x="49785" y="16769"/>
                  </a:lnTo>
                  <a:lnTo>
                    <a:pt x="44243" y="8048"/>
                  </a:lnTo>
                  <a:lnTo>
                    <a:pt x="36010" y="2160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196" y="922020"/>
              <a:ext cx="52069" cy="55244"/>
            </a:xfrm>
            <a:custGeom>
              <a:avLst/>
              <a:gdLst/>
              <a:ahLst/>
              <a:cxnLst/>
              <a:rect l="l" t="t" r="r" b="b"/>
              <a:pathLst>
                <a:path w="52070" h="55244">
                  <a:moveTo>
                    <a:pt x="0" y="27431"/>
                  </a:moveTo>
                  <a:lnTo>
                    <a:pt x="2030" y="16769"/>
                  </a:lnTo>
                  <a:lnTo>
                    <a:pt x="7572" y="8048"/>
                  </a:lnTo>
                  <a:lnTo>
                    <a:pt x="15805" y="2160"/>
                  </a:lnTo>
                  <a:lnTo>
                    <a:pt x="25908" y="0"/>
                  </a:lnTo>
                  <a:lnTo>
                    <a:pt x="36010" y="2160"/>
                  </a:lnTo>
                  <a:lnTo>
                    <a:pt x="44243" y="8048"/>
                  </a:lnTo>
                  <a:lnTo>
                    <a:pt x="49785" y="16769"/>
                  </a:lnTo>
                  <a:lnTo>
                    <a:pt x="51816" y="27431"/>
                  </a:lnTo>
                  <a:lnTo>
                    <a:pt x="49785" y="38094"/>
                  </a:lnTo>
                  <a:lnTo>
                    <a:pt x="44243" y="46815"/>
                  </a:lnTo>
                  <a:lnTo>
                    <a:pt x="36010" y="52703"/>
                  </a:lnTo>
                  <a:lnTo>
                    <a:pt x="25908" y="54864"/>
                  </a:lnTo>
                  <a:lnTo>
                    <a:pt x="15805" y="52703"/>
                  </a:lnTo>
                  <a:lnTo>
                    <a:pt x="7572" y="46815"/>
                  </a:lnTo>
                  <a:lnTo>
                    <a:pt x="2030" y="38094"/>
                  </a:lnTo>
                  <a:lnTo>
                    <a:pt x="0" y="27431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6588" y="754380"/>
              <a:ext cx="52069" cy="55244"/>
            </a:xfrm>
            <a:custGeom>
              <a:avLst/>
              <a:gdLst/>
              <a:ahLst/>
              <a:cxnLst/>
              <a:rect l="l" t="t" r="r" b="b"/>
              <a:pathLst>
                <a:path w="52069" h="55245">
                  <a:moveTo>
                    <a:pt x="25907" y="0"/>
                  </a:moveTo>
                  <a:lnTo>
                    <a:pt x="15805" y="2160"/>
                  </a:lnTo>
                  <a:lnTo>
                    <a:pt x="7572" y="8048"/>
                  </a:lnTo>
                  <a:lnTo>
                    <a:pt x="2030" y="16769"/>
                  </a:lnTo>
                  <a:lnTo>
                    <a:pt x="0" y="27431"/>
                  </a:lnTo>
                  <a:lnTo>
                    <a:pt x="2030" y="38094"/>
                  </a:lnTo>
                  <a:lnTo>
                    <a:pt x="7572" y="46815"/>
                  </a:lnTo>
                  <a:lnTo>
                    <a:pt x="15805" y="52703"/>
                  </a:lnTo>
                  <a:lnTo>
                    <a:pt x="25907" y="54863"/>
                  </a:lnTo>
                  <a:lnTo>
                    <a:pt x="36010" y="52703"/>
                  </a:lnTo>
                  <a:lnTo>
                    <a:pt x="44243" y="46815"/>
                  </a:lnTo>
                  <a:lnTo>
                    <a:pt x="49785" y="38094"/>
                  </a:lnTo>
                  <a:lnTo>
                    <a:pt x="51815" y="27431"/>
                  </a:lnTo>
                  <a:lnTo>
                    <a:pt x="49785" y="16769"/>
                  </a:lnTo>
                  <a:lnTo>
                    <a:pt x="44243" y="8048"/>
                  </a:lnTo>
                  <a:lnTo>
                    <a:pt x="36010" y="2160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" y="754380"/>
              <a:ext cx="1231900" cy="192405"/>
            </a:xfrm>
            <a:custGeom>
              <a:avLst/>
              <a:gdLst/>
              <a:ahLst/>
              <a:cxnLst/>
              <a:rect l="l" t="t" r="r" b="b"/>
              <a:pathLst>
                <a:path w="1231900" h="192405">
                  <a:moveTo>
                    <a:pt x="1179576" y="27431"/>
                  </a:moveTo>
                  <a:lnTo>
                    <a:pt x="1181606" y="16769"/>
                  </a:lnTo>
                  <a:lnTo>
                    <a:pt x="1187148" y="8048"/>
                  </a:lnTo>
                  <a:lnTo>
                    <a:pt x="1195381" y="2160"/>
                  </a:lnTo>
                  <a:lnTo>
                    <a:pt x="1205483" y="0"/>
                  </a:lnTo>
                  <a:lnTo>
                    <a:pt x="1215586" y="2160"/>
                  </a:lnTo>
                  <a:lnTo>
                    <a:pt x="1223819" y="8048"/>
                  </a:lnTo>
                  <a:lnTo>
                    <a:pt x="1229361" y="16769"/>
                  </a:lnTo>
                  <a:lnTo>
                    <a:pt x="1231391" y="27431"/>
                  </a:lnTo>
                  <a:lnTo>
                    <a:pt x="1229361" y="38094"/>
                  </a:lnTo>
                  <a:lnTo>
                    <a:pt x="1223819" y="46815"/>
                  </a:lnTo>
                  <a:lnTo>
                    <a:pt x="1215586" y="52703"/>
                  </a:lnTo>
                  <a:lnTo>
                    <a:pt x="1205483" y="54863"/>
                  </a:lnTo>
                  <a:lnTo>
                    <a:pt x="1195381" y="52703"/>
                  </a:lnTo>
                  <a:lnTo>
                    <a:pt x="1187148" y="46815"/>
                  </a:lnTo>
                  <a:lnTo>
                    <a:pt x="1181606" y="38094"/>
                  </a:lnTo>
                  <a:lnTo>
                    <a:pt x="1179576" y="27431"/>
                  </a:lnTo>
                  <a:close/>
                </a:path>
                <a:path w="1231900" h="192405">
                  <a:moveTo>
                    <a:pt x="0" y="192150"/>
                  </a:moveTo>
                  <a:lnTo>
                    <a:pt x="1179449" y="27431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8897" y="1000125"/>
            <a:ext cx="5905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Carlito"/>
                <a:cs typeface="Carlito"/>
              </a:rPr>
              <a:t>A</a:t>
            </a:r>
            <a:endParaRPr sz="4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7106" y="804418"/>
            <a:ext cx="5715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Carlito"/>
                <a:cs typeface="Carlito"/>
              </a:rPr>
              <a:t>B</a:t>
            </a:r>
            <a:endParaRPr sz="45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5488" y="637032"/>
            <a:ext cx="1179830" cy="308610"/>
          </a:xfrm>
          <a:custGeom>
            <a:avLst/>
            <a:gdLst/>
            <a:ahLst/>
            <a:cxnLst/>
            <a:rect l="l" t="t" r="r" b="b"/>
            <a:pathLst>
              <a:path w="1179830" h="308609">
                <a:moveTo>
                  <a:pt x="0" y="308101"/>
                </a:moveTo>
                <a:lnTo>
                  <a:pt x="124078" y="45719"/>
                </a:lnTo>
              </a:path>
              <a:path w="1179830" h="308609">
                <a:moveTo>
                  <a:pt x="124967" y="45719"/>
                </a:moveTo>
                <a:lnTo>
                  <a:pt x="318262" y="167258"/>
                </a:lnTo>
              </a:path>
              <a:path w="1179830" h="308609">
                <a:moveTo>
                  <a:pt x="316991" y="171323"/>
                </a:moveTo>
                <a:lnTo>
                  <a:pt x="450976" y="0"/>
                </a:lnTo>
              </a:path>
              <a:path w="1179830" h="308609">
                <a:moveTo>
                  <a:pt x="451103" y="0"/>
                </a:moveTo>
                <a:lnTo>
                  <a:pt x="710311" y="308482"/>
                </a:lnTo>
              </a:path>
              <a:path w="1179830" h="308609">
                <a:moveTo>
                  <a:pt x="710184" y="308482"/>
                </a:moveTo>
                <a:lnTo>
                  <a:pt x="894714" y="0"/>
                </a:lnTo>
              </a:path>
              <a:path w="1179830" h="308609">
                <a:moveTo>
                  <a:pt x="896112" y="0"/>
                </a:moveTo>
                <a:lnTo>
                  <a:pt x="1003680" y="281050"/>
                </a:lnTo>
              </a:path>
              <a:path w="1179830" h="308609">
                <a:moveTo>
                  <a:pt x="1002791" y="280542"/>
                </a:moveTo>
                <a:lnTo>
                  <a:pt x="1179576" y="143255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9535" marR="30480" indent="-52069">
              <a:lnSpc>
                <a:spcPts val="700"/>
              </a:lnSpc>
              <a:spcBef>
                <a:spcPts val="185"/>
              </a:spcBef>
              <a:buFont typeface="Arial"/>
              <a:buChar char="•"/>
              <a:tabLst>
                <a:tab pos="90170" algn="l"/>
              </a:tabLst>
            </a:pPr>
            <a:r>
              <a:rPr spc="25" dirty="0">
                <a:latin typeface="DejaVu Sans Condensed"/>
                <a:cs typeface="DejaVu Sans Condensed"/>
              </a:rPr>
              <a:t>ℎ</a:t>
            </a:r>
            <a:r>
              <a:rPr sz="675" spc="37" baseline="-18518" dirty="0">
                <a:latin typeface="DejaVu Sans Condensed"/>
                <a:cs typeface="DejaVu Sans Condensed"/>
              </a:rPr>
              <a:t>𝑆𝐿𝐷 </a:t>
            </a:r>
            <a:r>
              <a:rPr sz="650" spc="-5" dirty="0"/>
              <a:t>(used as a </a:t>
            </a:r>
            <a:r>
              <a:rPr sz="650" spc="-10" dirty="0"/>
              <a:t>heuristic </a:t>
            </a:r>
            <a:r>
              <a:rPr sz="650" spc="-5" dirty="0"/>
              <a:t>in the </a:t>
            </a:r>
            <a:r>
              <a:rPr sz="650" dirty="0"/>
              <a:t>map </a:t>
            </a:r>
            <a:r>
              <a:rPr sz="650" spc="-5" dirty="0"/>
              <a:t>example) is admissible </a:t>
            </a:r>
            <a:r>
              <a:rPr sz="650" spc="-10" dirty="0"/>
              <a:t>because </a:t>
            </a:r>
            <a:r>
              <a:rPr sz="650" spc="-5" dirty="0"/>
              <a:t>it  is by </a:t>
            </a:r>
            <a:r>
              <a:rPr sz="650" spc="-10" dirty="0"/>
              <a:t>definition </a:t>
            </a:r>
            <a:r>
              <a:rPr sz="650" spc="-5" dirty="0"/>
              <a:t>the </a:t>
            </a:r>
            <a:r>
              <a:rPr sz="650" spc="-10" dirty="0"/>
              <a:t>shortest </a:t>
            </a:r>
            <a:r>
              <a:rPr sz="650" spc="-5" dirty="0"/>
              <a:t>distance </a:t>
            </a:r>
            <a:r>
              <a:rPr sz="650" spc="-10" dirty="0"/>
              <a:t>between </a:t>
            </a:r>
            <a:r>
              <a:rPr sz="650" spc="-5" dirty="0"/>
              <a:t>two</a:t>
            </a:r>
            <a:r>
              <a:rPr sz="650" spc="30" dirty="0"/>
              <a:t> </a:t>
            </a:r>
            <a:r>
              <a:rPr sz="650" spc="-5" dirty="0"/>
              <a:t>points.</a:t>
            </a:r>
            <a:endParaRPr sz="650">
              <a:latin typeface="DejaVu Sans Condensed"/>
              <a:cs typeface="DejaVu Sans Condensed"/>
            </a:endParaRPr>
          </a:p>
          <a:p>
            <a:pPr marL="1891664" marR="191770">
              <a:lnSpc>
                <a:spcPts val="650"/>
              </a:lnSpc>
              <a:spcBef>
                <a:spcPts val="155"/>
              </a:spcBef>
            </a:pPr>
            <a:r>
              <a:rPr sz="550" i="1" spc="-5" dirty="0">
                <a:solidFill>
                  <a:srgbClr val="0000FF"/>
                </a:solidFill>
                <a:latin typeface="Carlito"/>
                <a:cs typeface="Carlito"/>
              </a:rPr>
              <a:t>blue </a:t>
            </a:r>
            <a:r>
              <a:rPr sz="550" i="1" dirty="0">
                <a:solidFill>
                  <a:srgbClr val="0000FF"/>
                </a:solidFill>
                <a:latin typeface="Carlito"/>
                <a:cs typeface="Carlito"/>
              </a:rPr>
              <a:t>= </a:t>
            </a:r>
            <a:r>
              <a:rPr sz="550" i="1" spc="-5" dirty="0">
                <a:solidFill>
                  <a:srgbClr val="0000FF"/>
                </a:solidFill>
                <a:latin typeface="Carlito"/>
                <a:cs typeface="Carlito"/>
              </a:rPr>
              <a:t>SLD 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red =</a:t>
            </a:r>
            <a:r>
              <a:rPr sz="550" i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actual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7527" y="776097"/>
            <a:ext cx="26606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550" i="1" spc="-10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550" i="1" spc="-5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550" i="1" spc="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an</a:t>
            </a:r>
            <a:r>
              <a:rPr sz="550" i="1" spc="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7527" y="943737"/>
            <a:ext cx="413384" cy="194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550" i="1" spc="-5" dirty="0">
                <a:solidFill>
                  <a:srgbClr val="0000FF"/>
                </a:solidFill>
                <a:latin typeface="Carlito"/>
                <a:cs typeface="Carlito"/>
              </a:rPr>
              <a:t>SLD </a:t>
            </a:r>
            <a:r>
              <a:rPr sz="550" i="1" spc="-10" dirty="0">
                <a:latin typeface="Carlito"/>
                <a:cs typeface="Carlito"/>
              </a:rPr>
              <a:t>&lt;= </a:t>
            </a:r>
            <a:r>
              <a:rPr sz="550" i="1" dirty="0">
                <a:solidFill>
                  <a:srgbClr val="FF0000"/>
                </a:solidFill>
                <a:latin typeface="Carlito"/>
                <a:cs typeface="Carlito"/>
              </a:rPr>
              <a:t>actual  distance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0290" y="1161415"/>
            <a:ext cx="103822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50" b="1" i="1" dirty="0">
                <a:latin typeface="Carlito"/>
                <a:cs typeface="Carlito"/>
              </a:rPr>
              <a:t>so </a:t>
            </a:r>
            <a:r>
              <a:rPr sz="550" spc="45" dirty="0">
                <a:latin typeface="DejaVu Sans Condensed"/>
                <a:cs typeface="DejaVu Sans Condensed"/>
              </a:rPr>
              <a:t>𝒉</a:t>
            </a:r>
            <a:r>
              <a:rPr sz="600" spc="67" baseline="-13888" dirty="0">
                <a:latin typeface="DejaVu Sans Condensed"/>
                <a:cs typeface="DejaVu Sans Condensed"/>
              </a:rPr>
              <a:t>𝑺𝑳𝑫 </a:t>
            </a:r>
            <a:r>
              <a:rPr sz="550" b="1" i="1" dirty="0">
                <a:latin typeface="Carlito"/>
                <a:cs typeface="Carlito"/>
              </a:rPr>
              <a:t>is </a:t>
            </a:r>
            <a:r>
              <a:rPr sz="550" b="1" i="1" spc="-5" dirty="0">
                <a:latin typeface="Carlito"/>
                <a:cs typeface="Carlito"/>
              </a:rPr>
              <a:t>an admissible</a:t>
            </a:r>
            <a:r>
              <a:rPr sz="550" b="1" i="1" spc="-75" dirty="0">
                <a:latin typeface="Carlito"/>
                <a:cs typeface="Carlito"/>
              </a:rPr>
              <a:t> </a:t>
            </a:r>
            <a:r>
              <a:rPr sz="550" b="1" i="1" spc="-5" dirty="0">
                <a:latin typeface="Carlito"/>
                <a:cs typeface="Carlito"/>
              </a:rPr>
              <a:t>heuristic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4" y="254"/>
            <a:ext cx="2809240" cy="1579880"/>
          </a:xfrm>
          <a:custGeom>
            <a:avLst/>
            <a:gdLst/>
            <a:ahLst/>
            <a:cxnLst/>
            <a:rect l="l" t="t" r="r" b="b"/>
            <a:pathLst>
              <a:path w="2809240" h="1579880">
                <a:moveTo>
                  <a:pt x="0" y="1579499"/>
                </a:moveTo>
                <a:lnTo>
                  <a:pt x="2808732" y="1579499"/>
                </a:lnTo>
                <a:lnTo>
                  <a:pt x="2808732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131825"/>
            <a:ext cx="9201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A* </a:t>
            </a:r>
            <a:r>
              <a:rPr spc="-65" dirty="0"/>
              <a:t>search</a:t>
            </a:r>
            <a:r>
              <a:rPr spc="-135" dirty="0"/>
              <a:t> </a:t>
            </a:r>
            <a:r>
              <a:rPr spc="-25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382930"/>
            <a:ext cx="2108835" cy="7651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64135" indent="-52069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4769" algn="l"/>
              </a:tabLst>
            </a:pPr>
            <a:r>
              <a:rPr sz="700" spc="-10" dirty="0">
                <a:solidFill>
                  <a:srgbClr val="0000FF"/>
                </a:solidFill>
                <a:latin typeface="Carlito"/>
                <a:cs typeface="Carlito"/>
              </a:rPr>
              <a:t>Complete</a:t>
            </a:r>
            <a:r>
              <a:rPr sz="700" spc="-10" dirty="0">
                <a:latin typeface="Carlito"/>
                <a:cs typeface="Carlito"/>
              </a:rPr>
              <a:t>:</a:t>
            </a:r>
            <a:r>
              <a:rPr sz="700" spc="-15" dirty="0">
                <a:latin typeface="Carlito"/>
                <a:cs typeface="Carlito"/>
              </a:rPr>
              <a:t> </a:t>
            </a:r>
            <a:r>
              <a:rPr sz="700" spc="-30" dirty="0">
                <a:latin typeface="Carlito"/>
                <a:cs typeface="Carlito"/>
              </a:rPr>
              <a:t>Yes</a:t>
            </a:r>
            <a:endParaRPr sz="7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4769" algn="l"/>
              </a:tabLst>
            </a:pPr>
            <a:r>
              <a:rPr sz="700" spc="-5" dirty="0">
                <a:solidFill>
                  <a:srgbClr val="0000FF"/>
                </a:solidFill>
                <a:latin typeface="Carlito"/>
                <a:cs typeface="Carlito"/>
              </a:rPr>
              <a:t>Time</a:t>
            </a:r>
            <a:r>
              <a:rPr sz="700" spc="-5" dirty="0">
                <a:latin typeface="Carlito"/>
                <a:cs typeface="Carlito"/>
              </a:rPr>
              <a:t>:</a:t>
            </a:r>
            <a:r>
              <a:rPr sz="700" spc="-1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exponential</a:t>
            </a:r>
            <a:endParaRPr sz="7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4769" algn="l"/>
              </a:tabLst>
            </a:pPr>
            <a:r>
              <a:rPr sz="700" spc="-10" dirty="0">
                <a:solidFill>
                  <a:srgbClr val="0000FF"/>
                </a:solidFill>
                <a:latin typeface="Carlito"/>
                <a:cs typeface="Carlito"/>
              </a:rPr>
              <a:t>Space</a:t>
            </a:r>
            <a:r>
              <a:rPr sz="700" spc="-10" dirty="0">
                <a:latin typeface="Carlito"/>
                <a:cs typeface="Carlito"/>
              </a:rPr>
              <a:t>: </a:t>
            </a:r>
            <a:r>
              <a:rPr sz="700" spc="-20" dirty="0">
                <a:latin typeface="Carlito"/>
                <a:cs typeface="Carlito"/>
              </a:rPr>
              <a:t>keeps </a:t>
            </a:r>
            <a:r>
              <a:rPr sz="700" spc="-10" dirty="0">
                <a:latin typeface="Carlito"/>
                <a:cs typeface="Carlito"/>
              </a:rPr>
              <a:t>every node </a:t>
            </a:r>
            <a:r>
              <a:rPr sz="700" dirty="0">
                <a:latin typeface="Carlito"/>
                <a:cs typeface="Carlito"/>
              </a:rPr>
              <a:t>in </a:t>
            </a:r>
            <a:r>
              <a:rPr sz="700" spc="-20" dirty="0">
                <a:latin typeface="Carlito"/>
                <a:cs typeface="Carlito"/>
              </a:rPr>
              <a:t>memory, </a:t>
            </a:r>
            <a:r>
              <a:rPr sz="700" spc="-5" dirty="0">
                <a:latin typeface="Carlito"/>
                <a:cs typeface="Carlito"/>
              </a:rPr>
              <a:t>the biggest</a:t>
            </a:r>
            <a:r>
              <a:rPr sz="700" spc="2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problem</a:t>
            </a:r>
            <a:endParaRPr sz="700">
              <a:latin typeface="Carlito"/>
              <a:cs typeface="Carlito"/>
            </a:endParaRPr>
          </a:p>
          <a:p>
            <a:pPr marL="64135" indent="-5206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769" algn="l"/>
              </a:tabLst>
            </a:pPr>
            <a:r>
              <a:rPr sz="700" spc="-5" dirty="0">
                <a:solidFill>
                  <a:srgbClr val="0000FF"/>
                </a:solidFill>
                <a:latin typeface="Carlito"/>
                <a:cs typeface="Carlito"/>
              </a:rPr>
              <a:t>Optimal</a:t>
            </a:r>
            <a:r>
              <a:rPr sz="700" spc="-5" dirty="0">
                <a:latin typeface="Carlito"/>
                <a:cs typeface="Carlito"/>
              </a:rPr>
              <a:t>:</a:t>
            </a:r>
            <a:r>
              <a:rPr sz="700" spc="-40" dirty="0">
                <a:latin typeface="Carlito"/>
                <a:cs typeface="Carlito"/>
              </a:rPr>
              <a:t> </a:t>
            </a:r>
            <a:r>
              <a:rPr sz="700" spc="-25" dirty="0">
                <a:latin typeface="Carlito"/>
                <a:cs typeface="Carlito"/>
              </a:rPr>
              <a:t>Yes!</a:t>
            </a:r>
            <a:endParaRPr sz="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arlito"/>
              <a:cs typeface="Carlito"/>
            </a:endParaRPr>
          </a:p>
          <a:p>
            <a:pPr marL="134620">
              <a:lnSpc>
                <a:spcPct val="100000"/>
              </a:lnSpc>
              <a:spcBef>
                <a:spcPts val="5"/>
              </a:spcBef>
            </a:pPr>
            <a:r>
              <a:rPr sz="650" b="1" i="1" spc="-5" dirty="0">
                <a:solidFill>
                  <a:srgbClr val="FF0000"/>
                </a:solidFill>
                <a:latin typeface="Carlito"/>
                <a:cs typeface="Carlito"/>
              </a:rPr>
              <a:t>If</a:t>
            </a:r>
            <a:r>
              <a:rPr sz="650" b="1" i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650" spc="50" dirty="0">
                <a:solidFill>
                  <a:srgbClr val="FF0000"/>
                </a:solidFill>
                <a:latin typeface="DejaVu Sans Condensed"/>
                <a:cs typeface="DejaVu Sans Condensed"/>
              </a:rPr>
              <a:t>𝒉(𝒏)</a:t>
            </a:r>
            <a:r>
              <a:rPr sz="650" spc="-50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650" b="1" i="1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650" b="1" i="1" spc="-5" dirty="0">
                <a:solidFill>
                  <a:srgbClr val="FF0000"/>
                </a:solidFill>
                <a:latin typeface="Carlito"/>
                <a:cs typeface="Carlito"/>
              </a:rPr>
              <a:t>admissible,</a:t>
            </a:r>
            <a:r>
              <a:rPr sz="650" b="1" i="1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650" b="1" i="1" spc="-10" dirty="0">
                <a:solidFill>
                  <a:srgbClr val="FF0000"/>
                </a:solidFill>
                <a:latin typeface="Carlito"/>
                <a:cs typeface="Carlito"/>
              </a:rPr>
              <a:t>A*</a:t>
            </a:r>
            <a:r>
              <a:rPr sz="650" b="1" i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650" b="1" i="1" spc="-5" dirty="0">
                <a:solidFill>
                  <a:srgbClr val="FF0000"/>
                </a:solidFill>
                <a:latin typeface="Carlito"/>
                <a:cs typeface="Carlito"/>
              </a:rPr>
              <a:t>using</a:t>
            </a:r>
            <a:r>
              <a:rPr sz="650" b="1" i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650" b="1" i="1" spc="-5" dirty="0">
                <a:solidFill>
                  <a:srgbClr val="FF0000"/>
                </a:solidFill>
                <a:latin typeface="Carlito"/>
                <a:cs typeface="Carlito"/>
              </a:rPr>
              <a:t>tree</a:t>
            </a:r>
            <a:r>
              <a:rPr sz="650" b="1" i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650" b="1" i="1" spc="-5" dirty="0">
                <a:solidFill>
                  <a:srgbClr val="FF0000"/>
                </a:solidFill>
                <a:latin typeface="Carlito"/>
                <a:cs typeface="Carlito"/>
              </a:rPr>
              <a:t>search</a:t>
            </a:r>
            <a:r>
              <a:rPr sz="650" b="1" i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650" b="1" i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650" b="1" i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650" b="1" i="1" spc="-5" dirty="0">
                <a:solidFill>
                  <a:srgbClr val="FF0000"/>
                </a:solidFill>
                <a:latin typeface="Carlito"/>
                <a:cs typeface="Carlito"/>
              </a:rPr>
              <a:t>optimal.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" y="1472311"/>
            <a:ext cx="315595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r>
              <a:rPr sz="25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20" dirty="0">
                <a:solidFill>
                  <a:srgbClr val="888888"/>
                </a:solidFill>
                <a:latin typeface="Carlito"/>
                <a:cs typeface="Carlito"/>
              </a:rPr>
              <a:t>September</a:t>
            </a:r>
            <a:r>
              <a:rPr sz="25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50" spc="15" dirty="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985" y="1472311"/>
            <a:ext cx="6223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solidFill>
                  <a:srgbClr val="888888"/>
                </a:solidFill>
                <a:latin typeface="Carlito"/>
                <a:cs typeface="Carlito"/>
              </a:rPr>
              <a:t>99</a:t>
            </a:r>
            <a:endParaRPr sz="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142"/>
            <a:ext cx="2811780" cy="1579880"/>
          </a:xfrm>
          <a:custGeom>
            <a:avLst/>
            <a:gdLst/>
            <a:ahLst/>
            <a:cxnLst/>
            <a:rect l="l" t="t" r="r" b="b"/>
            <a:pathLst>
              <a:path w="2811780" h="1579880">
                <a:moveTo>
                  <a:pt x="0" y="1579499"/>
                </a:moveTo>
                <a:lnTo>
                  <a:pt x="2811526" y="1579499"/>
                </a:lnTo>
                <a:lnTo>
                  <a:pt x="2811526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6803</Words>
  <Application>Microsoft Office PowerPoint</Application>
  <PresentationFormat>Custom</PresentationFormat>
  <Paragraphs>828</Paragraphs>
  <Slides>116</Slides>
  <Notes>116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Aegean</vt:lpstr>
      <vt:lpstr>Arial</vt:lpstr>
      <vt:lpstr>Calibri</vt:lpstr>
      <vt:lpstr>Carlito</vt:lpstr>
      <vt:lpstr>DejaVu Sans Condensed</vt:lpstr>
      <vt:lpstr>Office Theme</vt:lpstr>
      <vt:lpstr>Chapter 3: Problem Solving  by Searching Artificial Intelligence</vt:lpstr>
      <vt:lpstr>Introduction</vt:lpstr>
      <vt:lpstr>Four general steps in problem solving:</vt:lpstr>
      <vt:lpstr>Problem formulation</vt:lpstr>
      <vt:lpstr>State Space representation</vt:lpstr>
      <vt:lpstr>State Space representation of Vacuum World  Problem</vt:lpstr>
      <vt:lpstr>Problem Formulation of Vacuum World Problem</vt:lpstr>
      <vt:lpstr>The 8-puzzle problem</vt:lpstr>
      <vt:lpstr>What is Search?</vt:lpstr>
      <vt:lpstr>Graph</vt:lpstr>
      <vt:lpstr>Search trees</vt:lpstr>
      <vt:lpstr>PowerPoint Presentation</vt:lpstr>
      <vt:lpstr>PowerPoint Presentation</vt:lpstr>
      <vt:lpstr>PowerPoint Presentation</vt:lpstr>
      <vt:lpstr>PowerPoint Presentation</vt:lpstr>
      <vt:lpstr>Measuring problem Solving Performance</vt:lpstr>
      <vt:lpstr>PowerPoint Presentation</vt:lpstr>
      <vt:lpstr>Uninformed (Blind) Search</vt:lpstr>
      <vt:lpstr>Informed (Heuristic) Search</vt:lpstr>
      <vt:lpstr>PowerPoint Presentation</vt:lpstr>
      <vt:lpstr>Game Search/ Adversarial Search</vt:lpstr>
      <vt:lpstr>PowerPoint Presentation</vt:lpstr>
      <vt:lpstr>Breadth First Search</vt:lpstr>
      <vt:lpstr>PowerPoint Presentation</vt:lpstr>
      <vt:lpstr>PowerPoint Presentation</vt:lpstr>
      <vt:lpstr>Breadth-first algorithm</vt:lpstr>
      <vt:lpstr>BFS Evaluation</vt:lpstr>
      <vt:lpstr>PowerPoint Presentation</vt:lpstr>
      <vt:lpstr>PowerPoint Presentation</vt:lpstr>
      <vt:lpstr>Depth First Search</vt:lpstr>
      <vt:lpstr>PowerPoint Presentation</vt:lpstr>
      <vt:lpstr>DFS Evaluation</vt:lpstr>
      <vt:lpstr>PowerPoint Presentation</vt:lpstr>
      <vt:lpstr>In short: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 Limited Search</vt:lpstr>
      <vt:lpstr>PowerPoint Presentation</vt:lpstr>
      <vt:lpstr>PowerPoint Presentation</vt:lpstr>
      <vt:lpstr>Iterative Deepening Depth First Search</vt:lpstr>
      <vt:lpstr>PowerPoint Presentation</vt:lpstr>
      <vt:lpstr>PowerPoint Presentation</vt:lpstr>
      <vt:lpstr>PowerPoint Presentation</vt:lpstr>
      <vt:lpstr>PowerPoint Presentation</vt:lpstr>
      <vt:lpstr>Iterative Deepening search evaluation</vt:lpstr>
      <vt:lpstr>PowerPoint Presentation</vt:lpstr>
      <vt:lpstr>Bidirectional Search</vt:lpstr>
      <vt:lpstr>PowerPoint Presentation</vt:lpstr>
      <vt:lpstr>Drawbacks of uniformed search :</vt:lpstr>
      <vt:lpstr>Heuristic Search:</vt:lpstr>
      <vt:lpstr>Heuristic Searches - Why Use?</vt:lpstr>
      <vt:lpstr>Best-First Search</vt:lpstr>
      <vt:lpstr>Greedy Best First Search</vt:lpstr>
      <vt:lpstr>PowerPoint Presentation</vt:lpstr>
      <vt:lpstr>Example: Given following graph of cities, starting at  Arad city, problem is to reach to the Bucharest.</vt:lpstr>
      <vt:lpstr>Solution using greedy best first can be as  below: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A*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using map</vt:lpstr>
      <vt:lpstr>PowerPoint Presentation</vt:lpstr>
      <vt:lpstr>PowerPoint Presentation</vt:lpstr>
      <vt:lpstr>PowerPoint Presentation</vt:lpstr>
      <vt:lpstr>PowerPoint Presentation</vt:lpstr>
      <vt:lpstr>Admissible heuristics</vt:lpstr>
      <vt:lpstr>PowerPoint Presentation</vt:lpstr>
      <vt:lpstr>Admissible heuristics</vt:lpstr>
      <vt:lpstr>A* search criteria</vt:lpstr>
      <vt:lpstr>Hill Climbing Search</vt:lpstr>
      <vt:lpstr>PowerPoint Presentation</vt:lpstr>
      <vt:lpstr>The hill climbing can be described as follows</vt:lpstr>
      <vt:lpstr>PowerPoint Presentation</vt:lpstr>
      <vt:lpstr>Problems with Hill Climbing</vt:lpstr>
      <vt:lpstr>Simulated Annealing</vt:lpstr>
      <vt:lpstr>PowerPoint Presentation</vt:lpstr>
      <vt:lpstr>PowerPoint Presentation</vt:lpstr>
      <vt:lpstr>Game Search</vt:lpstr>
      <vt:lpstr>PowerPoint Presentation</vt:lpstr>
      <vt:lpstr>Tic-tac-toe</vt:lpstr>
      <vt:lpstr>PowerPoint Presentation</vt:lpstr>
      <vt:lpstr>A game can be formally defined as a kind of search  problem as below</vt:lpstr>
      <vt:lpstr>The Minimax Algorithm</vt:lpstr>
      <vt:lpstr>PowerPoint Presentation</vt:lpstr>
      <vt:lpstr>An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Knowlwdge RePRESENTATION</dc:title>
  <dc:creator>Sachin Subedi</dc:creator>
  <cp:lastModifiedBy>SHANKAR  LAMICHHANE</cp:lastModifiedBy>
  <cp:revision>9</cp:revision>
  <dcterms:created xsi:type="dcterms:W3CDTF">2020-10-01T01:05:06Z</dcterms:created>
  <dcterms:modified xsi:type="dcterms:W3CDTF">2020-10-02T12:28:46Z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2020-10-01T00:00:00Z</vt:filetime>
  </property>
</Properties>
</file>