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3"/>
  </p:notesMasterIdLst>
  <p:sldIdLst>
    <p:sldId id="256" r:id="rId2"/>
  </p:sldIdLst>
  <p:sldSz cx="30275213" cy="42519600"/>
  <p:notesSz cx="32461200" cy="43434000"/>
  <p:embeddedFontLst>
    <p:embeddedFont>
      <p:font typeface="Cambria" panose="02040503050406030204" pitchFamily="18" charset="0"/>
      <p:regular r:id="rId4"/>
      <p:bold r:id="rId5"/>
      <p:italic r:id="rId6"/>
      <p:boldItalic r:id="rId7"/>
    </p:embeddedFont>
    <p:embeddedFont>
      <p:font typeface="Tahoma" panose="020B0604030504040204" pitchFamily="34" charset="0"/>
      <p:regular r:id="rId8"/>
      <p:bold r:id="rId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39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4F61"/>
    <a:srgbClr val="2963E3"/>
    <a:srgbClr val="F23F00"/>
    <a:srgbClr val="538235"/>
    <a:srgbClr val="EBF1E6"/>
    <a:srgbClr val="D8DFD5"/>
    <a:srgbClr val="008B0B"/>
    <a:srgbClr val="702FA0"/>
    <a:srgbClr val="004985"/>
    <a:srgbClr val="009B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386" autoAdjust="0"/>
    <p:restoredTop sz="94660"/>
  </p:normalViewPr>
  <p:slideViewPr>
    <p:cSldViewPr snapToGrid="0">
      <p:cViewPr>
        <p:scale>
          <a:sx n="29" d="100"/>
          <a:sy n="29" d="100"/>
        </p:scale>
        <p:origin x="2656" y="-992"/>
      </p:cViewPr>
      <p:guideLst>
        <p:guide orient="horz" pos="13392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Normalized IPC</c:v>
                </c:pt>
              </c:strCache>
            </c:strRef>
          </c:tx>
          <c:spPr>
            <a:solidFill>
              <a:srgbClr val="FFAE3C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AE3C"/>
              </a:solidFill>
              <a:ln w="285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3C6-49F7-9AC5-2F7F71C74BFB}"/>
              </c:ext>
            </c:extLst>
          </c:dPt>
          <c:dPt>
            <c:idx val="1"/>
            <c:invertIfNegative val="0"/>
            <c:bubble3D val="0"/>
            <c:spPr>
              <a:solidFill>
                <a:srgbClr val="FFAE3C"/>
              </a:solidFill>
              <a:ln w="285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3C6-49F7-9AC5-2F7F71C74BFB}"/>
              </c:ext>
            </c:extLst>
          </c:dPt>
          <c:dPt>
            <c:idx val="2"/>
            <c:invertIfNegative val="0"/>
            <c:bubble3D val="0"/>
            <c:spPr>
              <a:solidFill>
                <a:srgbClr val="FFAE3C"/>
              </a:solidFill>
              <a:ln w="285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3C6-49F7-9AC5-2F7F71C74BFB}"/>
              </c:ext>
            </c:extLst>
          </c:dPt>
          <c:dPt>
            <c:idx val="3"/>
            <c:invertIfNegative val="0"/>
            <c:bubble3D val="0"/>
            <c:spPr>
              <a:solidFill>
                <a:srgbClr val="FFAE3C"/>
              </a:solidFill>
              <a:ln w="254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3C6-49F7-9AC5-2F7F71C74BFB}"/>
              </c:ext>
            </c:extLst>
          </c:dPt>
          <c:cat>
            <c:numRef>
              <c:f>Sayfa1!$A$2:$A$5</c:f>
              <c:numCache>
                <c:formatCode>General</c:formatCode>
                <c:ptCount val="4"/>
                <c:pt idx="0">
                  <c:v>1000</c:v>
                </c:pt>
                <c:pt idx="1">
                  <c:v>500</c:v>
                </c:pt>
                <c:pt idx="2">
                  <c:v>250</c:v>
                </c:pt>
                <c:pt idx="3">
                  <c:v>125</c:v>
                </c:pt>
              </c:numCache>
            </c:numRef>
          </c:cat>
          <c:val>
            <c:numRef>
              <c:f>Sayfa1!$B$2:$B$5</c:f>
              <c:numCache>
                <c:formatCode>General</c:formatCode>
                <c:ptCount val="4"/>
                <c:pt idx="0">
                  <c:v>0.99809620990000003</c:v>
                </c:pt>
                <c:pt idx="1">
                  <c:v>0.99135666170000003</c:v>
                </c:pt>
                <c:pt idx="2">
                  <c:v>0.98131224309999998</c:v>
                </c:pt>
                <c:pt idx="3">
                  <c:v>0.95985832879999999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3C6-49F7-9AC5-2F7F71C74B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1"/>
        <c:axId val="1489952367"/>
        <c:axId val="1508058303"/>
      </c:barChart>
      <c:catAx>
        <c:axId val="14899523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 dirty="0" err="1"/>
                  <a:t>RowHammer</a:t>
                </a:r>
                <a:r>
                  <a:rPr lang="en-US" baseline="0" dirty="0"/>
                  <a:t> Threshold</a:t>
                </a:r>
                <a:endParaRPr lang="tr-TR" baseline="-250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8058303"/>
        <c:crosses val="autoZero"/>
        <c:auto val="1"/>
        <c:lblAlgn val="ctr"/>
        <c:lblOffset val="100"/>
        <c:noMultiLvlLbl val="0"/>
      </c:catAx>
      <c:valAx>
        <c:axId val="1508058303"/>
        <c:scaling>
          <c:orientation val="minMax"/>
          <c:max val="1.1000000000000001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Normalized IPC</a:t>
                </a:r>
                <a:endParaRPr lang="tr-T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15875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99523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2700">
      <a:noFill/>
    </a:ln>
    <a:effectLst/>
  </c:spPr>
  <c:txPr>
    <a:bodyPr/>
    <a:lstStyle/>
    <a:p>
      <a:pPr>
        <a:defRPr sz="2400"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Normalized DRAM Energy</c:v>
                </c:pt>
              </c:strCache>
            </c:strRef>
          </c:tx>
          <c:spPr>
            <a:solidFill>
              <a:srgbClr val="E1257C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E1257C"/>
              </a:solidFill>
              <a:ln w="285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E3A-4E82-9C66-9B9B0409103F}"/>
              </c:ext>
            </c:extLst>
          </c:dPt>
          <c:dPt>
            <c:idx val="1"/>
            <c:invertIfNegative val="0"/>
            <c:bubble3D val="0"/>
            <c:spPr>
              <a:solidFill>
                <a:srgbClr val="E1257C"/>
              </a:solidFill>
              <a:ln w="285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E3A-4E82-9C66-9B9B0409103F}"/>
              </c:ext>
            </c:extLst>
          </c:dPt>
          <c:dPt>
            <c:idx val="2"/>
            <c:invertIfNegative val="0"/>
            <c:bubble3D val="0"/>
            <c:spPr>
              <a:solidFill>
                <a:srgbClr val="E1257C"/>
              </a:solidFill>
              <a:ln w="28575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E3A-4E82-9C66-9B9B0409103F}"/>
              </c:ext>
            </c:extLst>
          </c:dPt>
          <c:dPt>
            <c:idx val="3"/>
            <c:invertIfNegative val="0"/>
            <c:bubble3D val="0"/>
            <c:spPr>
              <a:solidFill>
                <a:srgbClr val="E1257C"/>
              </a:solidFill>
              <a:ln w="254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E3A-4E82-9C66-9B9B0409103F}"/>
              </c:ext>
            </c:extLst>
          </c:dPt>
          <c:cat>
            <c:numRef>
              <c:f>Sayfa1!$A$2:$A$5</c:f>
              <c:numCache>
                <c:formatCode>General</c:formatCode>
                <c:ptCount val="4"/>
                <c:pt idx="0">
                  <c:v>1000</c:v>
                </c:pt>
                <c:pt idx="1">
                  <c:v>500</c:v>
                </c:pt>
                <c:pt idx="2">
                  <c:v>250</c:v>
                </c:pt>
                <c:pt idx="3">
                  <c:v>125</c:v>
                </c:pt>
              </c:numCache>
            </c:numRef>
          </c:cat>
          <c:val>
            <c:numRef>
              <c:f>Sayfa1!$B$2:$B$5</c:f>
              <c:numCache>
                <c:formatCode>General</c:formatCode>
                <c:ptCount val="4"/>
                <c:pt idx="0">
                  <c:v>1.0008769070000001</c:v>
                </c:pt>
                <c:pt idx="1">
                  <c:v>1.0038771070000001</c:v>
                </c:pt>
                <c:pt idx="2">
                  <c:v>1.0088646459999999</c:v>
                </c:pt>
                <c:pt idx="3">
                  <c:v>1.0207473039999999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E3A-4E82-9C66-9B9B040910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1"/>
        <c:axId val="1489952367"/>
        <c:axId val="1508058303"/>
      </c:barChart>
      <c:catAx>
        <c:axId val="14899523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RowHammer</a:t>
                </a:r>
                <a:r>
                  <a:rPr lang="en-US" dirty="0"/>
                  <a:t> Threshold</a:t>
                </a:r>
                <a:endParaRPr lang="tr-TR" baseline="-250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1587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8058303"/>
        <c:crosses val="autoZero"/>
        <c:auto val="1"/>
        <c:lblAlgn val="ctr"/>
        <c:lblOffset val="100"/>
        <c:noMultiLvlLbl val="0"/>
      </c:catAx>
      <c:valAx>
        <c:axId val="1508058303"/>
        <c:scaling>
          <c:orientation val="minMax"/>
          <c:max val="1.1000000000000001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lnSpc>
                    <a:spcPct val="75000"/>
                  </a:lnSpc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Normalized </a:t>
                </a:r>
                <a:br>
                  <a:rPr lang="en-US" dirty="0"/>
                </a:br>
                <a:r>
                  <a:rPr lang="en-US" dirty="0"/>
                  <a:t>DRAM Energy</a:t>
                </a:r>
                <a:endParaRPr lang="tr-TR" dirty="0"/>
              </a:p>
            </c:rich>
          </c:tx>
          <c:layout>
            <c:manualLayout>
              <c:xMode val="edge"/>
              <c:yMode val="edge"/>
              <c:x val="4.0833343157628495E-2"/>
              <c:y val="9.88066734706671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lnSpc>
                  <a:spcPct val="75000"/>
                </a:lnSpc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15875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99523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2700">
      <a:noFill/>
    </a:ln>
    <a:effectLst/>
  </c:spPr>
  <c:txPr>
    <a:bodyPr/>
    <a:lstStyle/>
    <a:p>
      <a:pPr>
        <a:defRPr sz="2400">
          <a:solidFill>
            <a:schemeClr val="tx1"/>
          </a:solidFill>
        </a:defRPr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CoMeT</c:v>
                </c:pt>
              </c:strCache>
            </c:strRef>
          </c:tx>
          <c:spPr>
            <a:solidFill>
              <a:srgbClr val="7A62E7"/>
            </a:solidFill>
            <a:ln w="19050">
              <a:solidFill>
                <a:schemeClr val="tx1"/>
              </a:solidFill>
            </a:ln>
            <a:effectLst/>
          </c:spPr>
          <c:invertIfNegative val="0"/>
          <c:dLbls>
            <c:delete val="1"/>
          </c:dLbls>
          <c:cat>
            <c:strRef>
              <c:f>Sayfa1!$A$2:$A$3</c:f>
              <c:strCache>
                <c:ptCount val="2"/>
                <c:pt idx="0">
                  <c:v>1K</c:v>
                </c:pt>
                <c:pt idx="1">
                  <c:v>125</c:v>
                </c:pt>
              </c:strCache>
            </c:strRef>
          </c:cat>
          <c:val>
            <c:numRef>
              <c:f>Sayfa1!$B$2:$B$3</c:f>
              <c:numCache>
                <c:formatCode>General</c:formatCode>
                <c:ptCount val="2"/>
                <c:pt idx="0">
                  <c:v>0.09</c:v>
                </c:pt>
                <c:pt idx="1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44-4760-94AD-BBF39080DA76}"/>
            </c:ext>
          </c:extLst>
        </c:ser>
        <c:ser>
          <c:idx val="1"/>
          <c:order val="1"/>
          <c:tx>
            <c:strRef>
              <c:f>Sayfa1!$C$1</c:f>
              <c:strCache>
                <c:ptCount val="1"/>
                <c:pt idx="0">
                  <c:v>Graphene</c:v>
                </c:pt>
              </c:strCache>
            </c:strRef>
          </c:tx>
          <c:spPr>
            <a:solidFill>
              <a:srgbClr val="6292F7"/>
            </a:solidFill>
            <a:ln w="19050"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0.10950688008268171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A44-4760-94AD-BBF39080DA7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Sayfa1!$A$2:$A$3</c:f>
              <c:strCache>
                <c:ptCount val="2"/>
                <c:pt idx="0">
                  <c:v>1K</c:v>
                </c:pt>
                <c:pt idx="1">
                  <c:v>125</c:v>
                </c:pt>
              </c:strCache>
            </c:strRef>
          </c:cat>
          <c:val>
            <c:numRef>
              <c:f>Sayfa1!$C$2:$C$3</c:f>
              <c:numCache>
                <c:formatCode>General</c:formatCode>
                <c:ptCount val="2"/>
                <c:pt idx="0">
                  <c:v>0.49</c:v>
                </c:pt>
                <c:pt idx="1">
                  <c:v>4.8899999999999997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A44-4760-94AD-BBF39080DA76}"/>
            </c:ext>
          </c:extLst>
        </c:ser>
        <c:ser>
          <c:idx val="2"/>
          <c:order val="2"/>
          <c:tx>
            <c:strRef>
              <c:f>Sayfa1!$D$1</c:f>
              <c:strCache>
                <c:ptCount val="1"/>
                <c:pt idx="0">
                  <c:v>Hydra</c:v>
                </c:pt>
              </c:strCache>
            </c:strRef>
          </c:tx>
          <c:spPr>
            <a:solidFill>
              <a:srgbClr val="E1257C"/>
            </a:solidFill>
            <a:ln w="19050">
              <a:solidFill>
                <a:schemeClr val="tx1"/>
              </a:solidFill>
            </a:ln>
            <a:effectLst/>
          </c:spPr>
          <c:invertIfNegative val="0"/>
          <c:dLbls>
            <c:delete val="1"/>
          </c:dLbls>
          <c:cat>
            <c:strRef>
              <c:f>Sayfa1!$A$2:$A$3</c:f>
              <c:strCache>
                <c:ptCount val="2"/>
                <c:pt idx="0">
                  <c:v>1K</c:v>
                </c:pt>
                <c:pt idx="1">
                  <c:v>125</c:v>
                </c:pt>
              </c:strCache>
            </c:strRef>
          </c:cat>
          <c:val>
            <c:numRef>
              <c:f>Sayfa1!$D$2:$D$3</c:f>
              <c:numCache>
                <c:formatCode>General</c:formatCode>
                <c:ptCount val="2"/>
                <c:pt idx="0">
                  <c:v>0.08</c:v>
                </c:pt>
                <c:pt idx="1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A44-4760-94AD-BBF39080DA7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14"/>
        <c:axId val="1369267167"/>
        <c:axId val="1061257711"/>
      </c:barChart>
      <c:catAx>
        <c:axId val="13692671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RowHammer Threshold</a:t>
                </a:r>
                <a:endParaRPr lang="tr-TR"/>
              </a:p>
            </c:rich>
          </c:tx>
          <c:layout>
            <c:manualLayout>
              <c:xMode val="edge"/>
              <c:yMode val="edge"/>
              <c:x val="0.39572736220472443"/>
              <c:y val="0.858282992775757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1905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1257711"/>
        <c:crosses val="autoZero"/>
        <c:auto val="1"/>
        <c:lblAlgn val="ctr"/>
        <c:lblOffset val="100"/>
        <c:noMultiLvlLbl val="0"/>
      </c:catAx>
      <c:valAx>
        <c:axId val="1061257711"/>
        <c:scaling>
          <c:orientation val="minMax"/>
          <c:max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Area Overhead (mm</a:t>
                </a:r>
                <a:r>
                  <a:rPr lang="en-US" baseline="30000" dirty="0"/>
                  <a:t>2</a:t>
                </a:r>
                <a:r>
                  <a:rPr lang="en-US" dirty="0"/>
                  <a:t>)</a:t>
                </a:r>
                <a:endParaRPr lang="tr-TR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cross"/>
        <c:minorTickMark val="none"/>
        <c:tickLblPos val="nextTo"/>
        <c:spPr>
          <a:noFill/>
          <a:ln w="1905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9267167"/>
        <c:crosses val="autoZero"/>
        <c:crossBetween val="between"/>
        <c:majorUnit val="0.1"/>
        <c:minorUnit val="5.000000000000001E-2"/>
      </c:valAx>
      <c:spPr>
        <a:noFill/>
        <a:ln w="15875">
          <a:solidFill>
            <a:schemeClr val="tx1"/>
          </a:solidFill>
        </a:ln>
        <a:effectLst/>
      </c:spPr>
    </c:plotArea>
    <c:legend>
      <c:legendPos val="t"/>
      <c:layout>
        <c:manualLayout>
          <c:xMode val="edge"/>
          <c:yMode val="edge"/>
          <c:x val="0.23024409448818897"/>
          <c:y val="0"/>
          <c:w val="0.56451164698162726"/>
          <c:h val="0.153820764745640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4">
    <c:autoUpdate val="0"/>
  </c:externalData>
  <c:userShapes r:id="rId5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0.23638</cdr:x>
      <cdr:y>0.63745</cdr:y>
    </cdr:from>
    <cdr:to>
      <cdr:x>0.30186</cdr:x>
      <cdr:y>0.74716</cdr:y>
    </cdr:to>
    <cdr:sp macro="" textlink="">
      <cdr:nvSpPr>
        <cdr:cNvPr id="4" name="Metin kutusu 3">
          <a:extLst xmlns:a="http://schemas.openxmlformats.org/drawingml/2006/main">
            <a:ext uri="{FF2B5EF4-FFF2-40B4-BE49-F238E27FC236}">
              <a16:creationId xmlns:a16="http://schemas.microsoft.com/office/drawing/2014/main" id="{D512A9BE-91CD-971D-82BC-E04F41148D6C}"/>
            </a:ext>
          </a:extLst>
        </cdr:cNvPr>
        <cdr:cNvSpPr txBox="1"/>
      </cdr:nvSpPr>
      <cdr:spPr>
        <a:xfrm xmlns:a="http://schemas.openxmlformats.org/drawingml/2006/main">
          <a:off x="1541930" y="2344616"/>
          <a:ext cx="427194" cy="40353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/>
            <a:t> </a:t>
          </a:r>
          <a:endParaRPr lang="tr-TR" sz="1100" dirty="0"/>
        </a:p>
      </cdr:txBody>
    </cdr:sp>
  </cdr:relSizeAnchor>
  <cdr:relSizeAnchor xmlns:cdr="http://schemas.openxmlformats.org/drawingml/2006/chartDrawing">
    <cdr:from>
      <cdr:x>0.6521</cdr:x>
      <cdr:y>0.64045</cdr:y>
    </cdr:from>
    <cdr:to>
      <cdr:x>0.71758</cdr:x>
      <cdr:y>0.75016</cdr:y>
    </cdr:to>
    <cdr:sp macro="" textlink="">
      <cdr:nvSpPr>
        <cdr:cNvPr id="5" name="Metin kutusu 4">
          <a:extLst xmlns:a="http://schemas.openxmlformats.org/drawingml/2006/main">
            <a:ext uri="{FF2B5EF4-FFF2-40B4-BE49-F238E27FC236}">
              <a16:creationId xmlns:a16="http://schemas.microsoft.com/office/drawing/2014/main" id="{2003EC42-D134-68AC-103B-4CE60E409F19}"/>
            </a:ext>
          </a:extLst>
        </cdr:cNvPr>
        <cdr:cNvSpPr txBox="1"/>
      </cdr:nvSpPr>
      <cdr:spPr>
        <a:xfrm xmlns:a="http://schemas.openxmlformats.org/drawingml/2006/main">
          <a:off x="4253751" y="2355665"/>
          <a:ext cx="427194" cy="40353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/>
            <a:t> </a:t>
          </a:r>
          <a:endParaRPr lang="tr-TR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4066838" cy="21717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386425" y="0"/>
            <a:ext cx="14066838" cy="21717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16AA7-7505-9448-AD53-1E74C7E3804F}" type="datetimeFigureOut">
              <a:rPr lang="en-US" smtClean="0"/>
              <a:t>7/20/24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431463" y="3257550"/>
            <a:ext cx="11598275" cy="16287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246438" y="20631150"/>
            <a:ext cx="25968325" cy="195453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1254363"/>
            <a:ext cx="14066838" cy="21717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386425" y="41254363"/>
            <a:ext cx="14066838" cy="21717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864EAA-613A-7D42-8F0C-6FFAC7DE2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77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3288" rtl="0" eaLnBrk="1" latinLnBrk="0" hangingPunct="1">
      <a:defRPr sz="1137" kern="1200">
        <a:solidFill>
          <a:schemeClr val="tx1"/>
        </a:solidFill>
        <a:latin typeface="+mn-lt"/>
        <a:ea typeface="+mn-ea"/>
        <a:cs typeface="+mn-cs"/>
      </a:defRPr>
    </a:lvl1pPr>
    <a:lvl2pPr marL="433288" algn="l" defTabSz="433288" rtl="0" eaLnBrk="1" latinLnBrk="0" hangingPunct="1">
      <a:defRPr sz="1137" kern="1200">
        <a:solidFill>
          <a:schemeClr val="tx1"/>
        </a:solidFill>
        <a:latin typeface="+mn-lt"/>
        <a:ea typeface="+mn-ea"/>
        <a:cs typeface="+mn-cs"/>
      </a:defRPr>
    </a:lvl2pPr>
    <a:lvl3pPr marL="866577" algn="l" defTabSz="433288" rtl="0" eaLnBrk="1" latinLnBrk="0" hangingPunct="1">
      <a:defRPr sz="1137" kern="1200">
        <a:solidFill>
          <a:schemeClr val="tx1"/>
        </a:solidFill>
        <a:latin typeface="+mn-lt"/>
        <a:ea typeface="+mn-ea"/>
        <a:cs typeface="+mn-cs"/>
      </a:defRPr>
    </a:lvl3pPr>
    <a:lvl4pPr marL="1299865" algn="l" defTabSz="433288" rtl="0" eaLnBrk="1" latinLnBrk="0" hangingPunct="1">
      <a:defRPr sz="1137" kern="1200">
        <a:solidFill>
          <a:schemeClr val="tx1"/>
        </a:solidFill>
        <a:latin typeface="+mn-lt"/>
        <a:ea typeface="+mn-ea"/>
        <a:cs typeface="+mn-cs"/>
      </a:defRPr>
    </a:lvl4pPr>
    <a:lvl5pPr marL="1733154" algn="l" defTabSz="433288" rtl="0" eaLnBrk="1" latinLnBrk="0" hangingPunct="1">
      <a:defRPr sz="1137" kern="1200">
        <a:solidFill>
          <a:schemeClr val="tx1"/>
        </a:solidFill>
        <a:latin typeface="+mn-lt"/>
        <a:ea typeface="+mn-ea"/>
        <a:cs typeface="+mn-cs"/>
      </a:defRPr>
    </a:lvl5pPr>
    <a:lvl6pPr marL="2166442" algn="l" defTabSz="433288" rtl="0" eaLnBrk="1" latinLnBrk="0" hangingPunct="1">
      <a:defRPr sz="1137" kern="1200">
        <a:solidFill>
          <a:schemeClr val="tx1"/>
        </a:solidFill>
        <a:latin typeface="+mn-lt"/>
        <a:ea typeface="+mn-ea"/>
        <a:cs typeface="+mn-cs"/>
      </a:defRPr>
    </a:lvl6pPr>
    <a:lvl7pPr marL="2599731" algn="l" defTabSz="433288" rtl="0" eaLnBrk="1" latinLnBrk="0" hangingPunct="1">
      <a:defRPr sz="1137" kern="1200">
        <a:solidFill>
          <a:schemeClr val="tx1"/>
        </a:solidFill>
        <a:latin typeface="+mn-lt"/>
        <a:ea typeface="+mn-ea"/>
        <a:cs typeface="+mn-cs"/>
      </a:defRPr>
    </a:lvl7pPr>
    <a:lvl8pPr marL="3033019" algn="l" defTabSz="433288" rtl="0" eaLnBrk="1" latinLnBrk="0" hangingPunct="1">
      <a:defRPr sz="1137" kern="1200">
        <a:solidFill>
          <a:schemeClr val="tx1"/>
        </a:solidFill>
        <a:latin typeface="+mn-lt"/>
        <a:ea typeface="+mn-ea"/>
        <a:cs typeface="+mn-cs"/>
      </a:defRPr>
    </a:lvl8pPr>
    <a:lvl9pPr marL="3466308" algn="l" defTabSz="433288" rtl="0" eaLnBrk="1" latinLnBrk="0" hangingPunct="1">
      <a:defRPr sz="11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6958651"/>
            <a:ext cx="25733931" cy="14803120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332636"/>
            <a:ext cx="22706410" cy="10265724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5C4B-A1AF-464D-BDE3-90EB15496C69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8482-B634-489D-8C2A-63ED9F8F4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72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5C4B-A1AF-464D-BDE3-90EB15496C69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8482-B634-489D-8C2A-63ED9F8F4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5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63775"/>
            <a:ext cx="6528093" cy="360333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63775"/>
            <a:ext cx="19205838" cy="360333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5C4B-A1AF-464D-BDE3-90EB15496C69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8482-B634-489D-8C2A-63ED9F8F4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86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5C4B-A1AF-464D-BDE3-90EB15496C69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8482-B634-489D-8C2A-63ED9F8F4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09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00385"/>
            <a:ext cx="26112371" cy="17686969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454680"/>
            <a:ext cx="26112371" cy="9301159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5C4B-A1AF-464D-BDE3-90EB15496C69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8482-B634-489D-8C2A-63ED9F8F4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2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18875"/>
            <a:ext cx="12866966" cy="26978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18875"/>
            <a:ext cx="12866966" cy="26978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5C4B-A1AF-464D-BDE3-90EB15496C69}" type="datetimeFigureOut">
              <a:rPr lang="en-US" smtClean="0"/>
              <a:t>7/20/24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8482-B634-489D-8C2A-63ED9F8F4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80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63784"/>
            <a:ext cx="26112371" cy="82184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23211"/>
            <a:ext cx="12807832" cy="5108254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531465"/>
            <a:ext cx="12807832" cy="22844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23211"/>
            <a:ext cx="12870909" cy="5108254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531465"/>
            <a:ext cx="12870909" cy="22844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5C4B-A1AF-464D-BDE3-90EB15496C69}" type="datetimeFigureOut">
              <a:rPr lang="en-US" smtClean="0"/>
              <a:t>7/20/24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8482-B634-489D-8C2A-63ED9F8F4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36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5C4B-A1AF-464D-BDE3-90EB15496C69}" type="datetimeFigureOut">
              <a:rPr lang="en-US" smtClean="0"/>
              <a:t>7/20/24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8482-B634-489D-8C2A-63ED9F8F4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3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5C4B-A1AF-464D-BDE3-90EB15496C69}" type="datetimeFigureOut">
              <a:rPr lang="en-US" smtClean="0"/>
              <a:t>7/20/24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8482-B634-489D-8C2A-63ED9F8F4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34640"/>
            <a:ext cx="9764544" cy="9921240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22044"/>
            <a:ext cx="15326827" cy="3021647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755880"/>
            <a:ext cx="9764544" cy="23631846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5C4B-A1AF-464D-BDE3-90EB15496C69}" type="datetimeFigureOut">
              <a:rPr lang="en-US" smtClean="0"/>
              <a:t>7/20/24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8482-B634-489D-8C2A-63ED9F8F4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1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34640"/>
            <a:ext cx="9764544" cy="9921240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22044"/>
            <a:ext cx="15326827" cy="3021647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755880"/>
            <a:ext cx="9764544" cy="23631846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5C4B-A1AF-464D-BDE3-90EB15496C69}" type="datetimeFigureOut">
              <a:rPr lang="en-US" smtClean="0"/>
              <a:t>7/20/24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68482-B634-489D-8C2A-63ED9F8F4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2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63784"/>
            <a:ext cx="26112371" cy="82184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18875"/>
            <a:ext cx="26112371" cy="26978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409379"/>
            <a:ext cx="6811923" cy="226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35C4B-A1AF-464D-BDE3-90EB15496C69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409379"/>
            <a:ext cx="10217884" cy="226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409379"/>
            <a:ext cx="6811923" cy="2263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68482-B634-489D-8C2A-63ED9F8F4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4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22.pn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7" Type="http://schemas.openxmlformats.org/officeDocument/2006/relationships/image" Target="../media/image6.svg"/><Relationship Id="rId12" Type="http://schemas.openxmlformats.org/officeDocument/2006/relationships/chart" Target="../charts/chart2.xml"/><Relationship Id="rId17" Type="http://schemas.openxmlformats.org/officeDocument/2006/relationships/image" Target="../media/image14.png"/><Relationship Id="rId25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chart" Target="../charts/chart1.xml"/><Relationship Id="rId24" Type="http://schemas.openxmlformats.org/officeDocument/2006/relationships/image" Target="../media/image20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23" Type="http://schemas.openxmlformats.org/officeDocument/2006/relationships/chart" Target="../charts/chart3.xml"/><Relationship Id="rId10" Type="http://schemas.openxmlformats.org/officeDocument/2006/relationships/image" Target="../media/image9.png"/><Relationship Id="rId19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 descr="safar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9432" y="344099"/>
            <a:ext cx="3587148" cy="1037910"/>
          </a:xfrm>
          <a:prstGeom prst="rect">
            <a:avLst/>
          </a:prstGeom>
        </p:spPr>
      </p:pic>
      <p:pic>
        <p:nvPicPr>
          <p:cNvPr id="25" name="Picture 10">
            <a:extLst>
              <a:ext uri="{FF2B5EF4-FFF2-40B4-BE49-F238E27FC236}">
                <a16:creationId xmlns:a16="http://schemas.microsoft.com/office/drawing/2014/main" id="{125F112C-C010-5121-5A00-A02279F84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32" y="1487104"/>
            <a:ext cx="4303272" cy="717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0" name="Content Placeholder 2">
            <a:extLst>
              <a:ext uri="{FF2B5EF4-FFF2-40B4-BE49-F238E27FC236}">
                <a16:creationId xmlns:a16="http://schemas.microsoft.com/office/drawing/2014/main" id="{253E0F57-1831-ABDA-14B0-48E35E31E021}"/>
              </a:ext>
            </a:extLst>
          </p:cNvPr>
          <p:cNvSpPr txBox="1">
            <a:spLocks/>
          </p:cNvSpPr>
          <p:nvPr/>
        </p:nvSpPr>
        <p:spPr>
          <a:xfrm>
            <a:off x="9873325" y="32412934"/>
            <a:ext cx="8987622" cy="531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67" name="Content Placeholder 2">
            <a:extLst>
              <a:ext uri="{FF2B5EF4-FFF2-40B4-BE49-F238E27FC236}">
                <a16:creationId xmlns:a16="http://schemas.microsoft.com/office/drawing/2014/main" id="{96D36C71-9EFB-FE64-60EA-3A7697F70362}"/>
              </a:ext>
            </a:extLst>
          </p:cNvPr>
          <p:cNvSpPr txBox="1">
            <a:spLocks/>
          </p:cNvSpPr>
          <p:nvPr/>
        </p:nvSpPr>
        <p:spPr>
          <a:xfrm>
            <a:off x="9749641" y="37717626"/>
            <a:ext cx="8987622" cy="531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rbel" panose="020B0503020204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en-US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Başlık 1">
            <a:extLst>
              <a:ext uri="{FF2B5EF4-FFF2-40B4-BE49-F238E27FC236}">
                <a16:creationId xmlns:a16="http://schemas.microsoft.com/office/drawing/2014/main" id="{7F1209ED-6153-8897-4CDE-78EA6F5BF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91323" y="4017031"/>
            <a:ext cx="28181285" cy="1925093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10700" b="1" dirty="0" err="1">
                <a:ln w="12700">
                  <a:solidFill>
                    <a:srgbClr val="CFDEFD"/>
                  </a:solidFill>
                </a:ln>
                <a:solidFill>
                  <a:srgbClr val="2963E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10700" b="1" dirty="0" err="1">
                <a:ln w="12700">
                  <a:solidFill>
                    <a:srgbClr val="CFDEFD"/>
                  </a:solidFill>
                </a:ln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en-US" sz="10700" b="1" dirty="0" err="1">
                <a:ln w="12700">
                  <a:solidFill>
                    <a:srgbClr val="CFDEFD"/>
                  </a:solidFill>
                </a:ln>
                <a:solidFill>
                  <a:srgbClr val="2963E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</a:t>
            </a:r>
            <a:br>
              <a:rPr lang="en-US" sz="4400" b="1" dirty="0">
                <a:solidFill>
                  <a:srgbClr val="2963E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7300" dirty="0">
                <a:solidFill>
                  <a:srgbClr val="2963E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Count-Min-Sketch-based Row Tracking to Mitigate </a:t>
            </a:r>
            <a:r>
              <a:rPr lang="en-US" sz="7300" dirty="0" err="1">
                <a:solidFill>
                  <a:srgbClr val="2963E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RowHammer</a:t>
            </a:r>
            <a:r>
              <a:rPr lang="en-US" sz="7300" dirty="0">
                <a:solidFill>
                  <a:srgbClr val="2963E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at Low Cost</a:t>
            </a:r>
            <a:endParaRPr lang="tr-TR" sz="7300" dirty="0">
              <a:solidFill>
                <a:srgbClr val="2963E3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1066B38-1241-AEFA-8231-895D9EAB2E78}"/>
              </a:ext>
            </a:extLst>
          </p:cNvPr>
          <p:cNvGrpSpPr/>
          <p:nvPr/>
        </p:nvGrpSpPr>
        <p:grpSpPr>
          <a:xfrm>
            <a:off x="46052224" y="3017901"/>
            <a:ext cx="1526229" cy="1620979"/>
            <a:chOff x="14080881" y="787434"/>
            <a:chExt cx="1526229" cy="1620979"/>
          </a:xfrm>
        </p:grpSpPr>
        <p:sp>
          <p:nvSpPr>
            <p:cNvPr id="2" name="Serbest Form: Şekil 1">
              <a:extLst>
                <a:ext uri="{FF2B5EF4-FFF2-40B4-BE49-F238E27FC236}">
                  <a16:creationId xmlns:a16="http://schemas.microsoft.com/office/drawing/2014/main" id="{C14C5AE0-6312-51CF-4EFD-83E4C12B6B6E}"/>
                </a:ext>
              </a:extLst>
            </p:cNvPr>
            <p:cNvSpPr/>
            <p:nvPr/>
          </p:nvSpPr>
          <p:spPr>
            <a:xfrm>
              <a:off x="14307113" y="787434"/>
              <a:ext cx="1299997" cy="1417442"/>
            </a:xfrm>
            <a:custGeom>
              <a:avLst/>
              <a:gdLst>
                <a:gd name="connsiteX0" fmla="*/ 773776 w 955315"/>
                <a:gd name="connsiteY0" fmla="*/ 263381 h 1041621"/>
                <a:gd name="connsiteX1" fmla="*/ 955315 w 955315"/>
                <a:gd name="connsiteY1" fmla="*/ 0 h 1041621"/>
                <a:gd name="connsiteX2" fmla="*/ 395816 w 955315"/>
                <a:gd name="connsiteY2" fmla="*/ 559499 h 1041621"/>
                <a:gd name="connsiteX3" fmla="*/ 775264 w 955315"/>
                <a:gd name="connsiteY3" fmla="*/ 32737 h 1041621"/>
                <a:gd name="connsiteX4" fmla="*/ 395816 w 955315"/>
                <a:gd name="connsiteY4" fmla="*/ 428553 h 1041621"/>
                <a:gd name="connsiteX5" fmla="*/ 494026 w 955315"/>
                <a:gd name="connsiteY5" fmla="*/ 247013 h 1041621"/>
                <a:gd name="connsiteX6" fmla="*/ 263381 w 955315"/>
                <a:gd name="connsiteY6" fmla="*/ 510394 h 1041621"/>
                <a:gd name="connsiteX7" fmla="*/ 296118 w 955315"/>
                <a:gd name="connsiteY7" fmla="*/ 412184 h 1041621"/>
                <a:gd name="connsiteX8" fmla="*/ 0 w 955315"/>
                <a:gd name="connsiteY8" fmla="*/ 665150 h 1041621"/>
                <a:gd name="connsiteX9" fmla="*/ 77378 w 955315"/>
                <a:gd name="connsiteY9" fmla="*/ 654733 h 1041621"/>
                <a:gd name="connsiteX10" fmla="*/ 360103 w 955315"/>
                <a:gd name="connsiteY10" fmla="*/ 937459 h 1041621"/>
                <a:gd name="connsiteX11" fmla="*/ 340759 w 955315"/>
                <a:gd name="connsiteY11" fmla="*/ 1041621 h 1041621"/>
                <a:gd name="connsiteX12" fmla="*/ 642829 w 955315"/>
                <a:gd name="connsiteY12" fmla="*/ 708302 h 1041621"/>
                <a:gd name="connsiteX13" fmla="*/ 560987 w 955315"/>
                <a:gd name="connsiteY13" fmla="*/ 724671 h 1041621"/>
                <a:gd name="connsiteX14" fmla="*/ 791632 w 955315"/>
                <a:gd name="connsiteY14" fmla="*/ 526763 h 1041621"/>
                <a:gd name="connsiteX15" fmla="*/ 592236 w 955315"/>
                <a:gd name="connsiteY15" fmla="*/ 610092 h 1041621"/>
                <a:gd name="connsiteX16" fmla="*/ 889842 w 955315"/>
                <a:gd name="connsiteY16" fmla="*/ 312486 h 1041621"/>
                <a:gd name="connsiteX17" fmla="*/ 675566 w 955315"/>
                <a:gd name="connsiteY17" fmla="*/ 444921 h 1041621"/>
                <a:gd name="connsiteX18" fmla="*/ 955315 w 955315"/>
                <a:gd name="connsiteY18" fmla="*/ 148803 h 1041621"/>
                <a:gd name="connsiteX19" fmla="*/ 773776 w 955315"/>
                <a:gd name="connsiteY19" fmla="*/ 263381 h 1041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55315" h="1041621">
                  <a:moveTo>
                    <a:pt x="773776" y="263381"/>
                  </a:moveTo>
                  <a:lnTo>
                    <a:pt x="955315" y="0"/>
                  </a:lnTo>
                  <a:lnTo>
                    <a:pt x="395816" y="559499"/>
                  </a:lnTo>
                  <a:lnTo>
                    <a:pt x="775264" y="32737"/>
                  </a:lnTo>
                  <a:lnTo>
                    <a:pt x="395816" y="428553"/>
                  </a:lnTo>
                  <a:lnTo>
                    <a:pt x="494026" y="247013"/>
                  </a:lnTo>
                  <a:lnTo>
                    <a:pt x="263381" y="510394"/>
                  </a:lnTo>
                  <a:lnTo>
                    <a:pt x="296118" y="412184"/>
                  </a:lnTo>
                  <a:lnTo>
                    <a:pt x="0" y="665150"/>
                  </a:lnTo>
                  <a:cubicBezTo>
                    <a:pt x="25297" y="657709"/>
                    <a:pt x="50593" y="654733"/>
                    <a:pt x="77378" y="654733"/>
                  </a:cubicBezTo>
                  <a:cubicBezTo>
                    <a:pt x="233621" y="654733"/>
                    <a:pt x="360103" y="781216"/>
                    <a:pt x="360103" y="937459"/>
                  </a:cubicBezTo>
                  <a:cubicBezTo>
                    <a:pt x="360103" y="974660"/>
                    <a:pt x="352663" y="1008885"/>
                    <a:pt x="340759" y="1041621"/>
                  </a:cubicBezTo>
                  <a:lnTo>
                    <a:pt x="642829" y="708302"/>
                  </a:lnTo>
                  <a:lnTo>
                    <a:pt x="560987" y="724671"/>
                  </a:lnTo>
                  <a:lnTo>
                    <a:pt x="791632" y="526763"/>
                  </a:lnTo>
                  <a:lnTo>
                    <a:pt x="592236" y="610092"/>
                  </a:lnTo>
                  <a:lnTo>
                    <a:pt x="889842" y="312486"/>
                  </a:lnTo>
                  <a:lnTo>
                    <a:pt x="675566" y="444921"/>
                  </a:lnTo>
                  <a:lnTo>
                    <a:pt x="955315" y="148803"/>
                  </a:lnTo>
                  <a:lnTo>
                    <a:pt x="773776" y="263381"/>
                  </a:lnTo>
                  <a:close/>
                </a:path>
              </a:pathLst>
            </a:custGeom>
            <a:solidFill>
              <a:srgbClr val="FFAE3C"/>
            </a:solidFill>
            <a:ln w="147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8" name="Serbest Form: Şekil 7">
              <a:extLst>
                <a:ext uri="{FF2B5EF4-FFF2-40B4-BE49-F238E27FC236}">
                  <a16:creationId xmlns:a16="http://schemas.microsoft.com/office/drawing/2014/main" id="{530B133D-DD6B-4D44-E762-AAEDE596F8F9}"/>
                </a:ext>
              </a:extLst>
            </p:cNvPr>
            <p:cNvSpPr/>
            <p:nvPr/>
          </p:nvSpPr>
          <p:spPr>
            <a:xfrm>
              <a:off x="14080881" y="1800938"/>
              <a:ext cx="607475" cy="607475"/>
            </a:xfrm>
            <a:custGeom>
              <a:avLst/>
              <a:gdLst>
                <a:gd name="connsiteX0" fmla="*/ 446409 w 446409"/>
                <a:gd name="connsiteY0" fmla="*/ 223205 h 446409"/>
                <a:gd name="connsiteX1" fmla="*/ 223205 w 446409"/>
                <a:gd name="connsiteY1" fmla="*/ 446409 h 446409"/>
                <a:gd name="connsiteX2" fmla="*/ 0 w 446409"/>
                <a:gd name="connsiteY2" fmla="*/ 223205 h 446409"/>
                <a:gd name="connsiteX3" fmla="*/ 223205 w 446409"/>
                <a:gd name="connsiteY3" fmla="*/ 0 h 446409"/>
                <a:gd name="connsiteX4" fmla="*/ 446409 w 446409"/>
                <a:gd name="connsiteY4" fmla="*/ 223205 h 446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6409" h="446409">
                  <a:moveTo>
                    <a:pt x="446409" y="223205"/>
                  </a:moveTo>
                  <a:cubicBezTo>
                    <a:pt x="446409" y="346477"/>
                    <a:pt x="346477" y="446409"/>
                    <a:pt x="223205" y="446409"/>
                  </a:cubicBezTo>
                  <a:cubicBezTo>
                    <a:pt x="99932" y="446409"/>
                    <a:pt x="0" y="346477"/>
                    <a:pt x="0" y="223205"/>
                  </a:cubicBezTo>
                  <a:cubicBezTo>
                    <a:pt x="0" y="99932"/>
                    <a:pt x="99932" y="0"/>
                    <a:pt x="223205" y="0"/>
                  </a:cubicBezTo>
                  <a:cubicBezTo>
                    <a:pt x="346477" y="0"/>
                    <a:pt x="446409" y="99932"/>
                    <a:pt x="446409" y="223205"/>
                  </a:cubicBezTo>
                  <a:close/>
                </a:path>
              </a:pathLst>
            </a:custGeom>
            <a:solidFill>
              <a:srgbClr val="FF0000"/>
            </a:solidFill>
            <a:ln w="147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" name="Serbest Form: Şekil 8">
              <a:extLst>
                <a:ext uri="{FF2B5EF4-FFF2-40B4-BE49-F238E27FC236}">
                  <a16:creationId xmlns:a16="http://schemas.microsoft.com/office/drawing/2014/main" id="{F5198BBD-174B-3CE6-CC5C-84A9825931B2}"/>
                </a:ext>
              </a:extLst>
            </p:cNvPr>
            <p:cNvSpPr/>
            <p:nvPr/>
          </p:nvSpPr>
          <p:spPr>
            <a:xfrm>
              <a:off x="14973882" y="933825"/>
              <a:ext cx="91698" cy="140028"/>
            </a:xfrm>
            <a:custGeom>
              <a:avLst/>
              <a:gdLst>
                <a:gd name="connsiteX0" fmla="*/ 10841 w 67385"/>
                <a:gd name="connsiteY0" fmla="*/ 99698 h 102901"/>
                <a:gd name="connsiteX1" fmla="*/ 46553 w 67385"/>
                <a:gd name="connsiteY1" fmla="*/ 86306 h 102901"/>
                <a:gd name="connsiteX2" fmla="*/ 67386 w 67385"/>
                <a:gd name="connsiteY2" fmla="*/ 0 h 102901"/>
                <a:gd name="connsiteX3" fmla="*/ 3401 w 67385"/>
                <a:gd name="connsiteY3" fmla="*/ 61009 h 102901"/>
                <a:gd name="connsiteX4" fmla="*/ 10841 w 67385"/>
                <a:gd name="connsiteY4" fmla="*/ 99698 h 10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385" h="102901">
                  <a:moveTo>
                    <a:pt x="10841" y="99698"/>
                  </a:moveTo>
                  <a:cubicBezTo>
                    <a:pt x="22745" y="107138"/>
                    <a:pt x="39113" y="101186"/>
                    <a:pt x="46553" y="86306"/>
                  </a:cubicBezTo>
                  <a:cubicBezTo>
                    <a:pt x="56970" y="68449"/>
                    <a:pt x="55482" y="71425"/>
                    <a:pt x="67386" y="0"/>
                  </a:cubicBezTo>
                  <a:cubicBezTo>
                    <a:pt x="67386" y="0"/>
                    <a:pt x="12329" y="46129"/>
                    <a:pt x="3401" y="61009"/>
                  </a:cubicBezTo>
                  <a:cubicBezTo>
                    <a:pt x="-2552" y="75890"/>
                    <a:pt x="-1064" y="92258"/>
                    <a:pt x="10841" y="99698"/>
                  </a:cubicBezTo>
                  <a:close/>
                </a:path>
              </a:pathLst>
            </a:custGeom>
            <a:solidFill>
              <a:srgbClr val="FFAE3C"/>
            </a:solidFill>
            <a:ln w="147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tr-TR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84D8A4D-6000-5E3C-8160-08E4DA4FB92C}"/>
              </a:ext>
            </a:extLst>
          </p:cNvPr>
          <p:cNvGrpSpPr/>
          <p:nvPr/>
        </p:nvGrpSpPr>
        <p:grpSpPr>
          <a:xfrm>
            <a:off x="346935" y="3987198"/>
            <a:ext cx="29581342" cy="7559937"/>
            <a:chOff x="285137" y="4652743"/>
            <a:chExt cx="29581342" cy="7559937"/>
          </a:xfrm>
        </p:grpSpPr>
        <p:sp>
          <p:nvSpPr>
            <p:cNvPr id="61" name="TextBox 60"/>
            <p:cNvSpPr txBox="1"/>
            <p:nvPr/>
          </p:nvSpPr>
          <p:spPr>
            <a:xfrm>
              <a:off x="285137" y="4652743"/>
              <a:ext cx="9425864" cy="914400"/>
            </a:xfrm>
            <a:prstGeom prst="roundRect">
              <a:avLst>
                <a:gd name="adj" fmla="val 19119"/>
              </a:avLst>
            </a:prstGeom>
            <a:solidFill>
              <a:srgbClr val="2963E3"/>
            </a:solidFill>
            <a:ln>
              <a:solidFill>
                <a:srgbClr val="2963E3"/>
              </a:solidFill>
            </a:ln>
          </p:spPr>
          <p:txBody>
            <a:bodyPr wrap="square" lIns="0" tIns="91440" rIns="0" bIns="91440" rtlCol="0" anchor="ctr">
              <a:no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Gill Sans MT"/>
                </a:rPr>
                <a:t>1: DRAM Organization</a:t>
              </a:r>
            </a:p>
          </p:txBody>
        </p:sp>
        <p:grpSp>
          <p:nvGrpSpPr>
            <p:cNvPr id="16" name="Grup 15">
              <a:extLst>
                <a:ext uri="{FF2B5EF4-FFF2-40B4-BE49-F238E27FC236}">
                  <a16:creationId xmlns:a16="http://schemas.microsoft.com/office/drawing/2014/main" id="{40F73C72-664C-D04F-9DCA-E783ECAA54D9}"/>
                </a:ext>
              </a:extLst>
            </p:cNvPr>
            <p:cNvGrpSpPr/>
            <p:nvPr/>
          </p:nvGrpSpPr>
          <p:grpSpPr>
            <a:xfrm>
              <a:off x="1513605" y="6124299"/>
              <a:ext cx="6784548" cy="2008447"/>
              <a:chOff x="435175" y="675410"/>
              <a:chExt cx="7300915" cy="2161308"/>
            </a:xfrm>
          </p:grpSpPr>
          <p:sp>
            <p:nvSpPr>
              <p:cNvPr id="17" name="Dikdörtgen 16">
                <a:extLst>
                  <a:ext uri="{FF2B5EF4-FFF2-40B4-BE49-F238E27FC236}">
                    <a16:creationId xmlns:a16="http://schemas.microsoft.com/office/drawing/2014/main" id="{EF4D4EDE-04B0-3BCF-D0CB-CEF6787047CA}"/>
                  </a:ext>
                </a:extLst>
              </p:cNvPr>
              <p:cNvSpPr/>
              <p:nvPr/>
            </p:nvSpPr>
            <p:spPr>
              <a:xfrm>
                <a:off x="685801" y="675410"/>
                <a:ext cx="6792832" cy="1984664"/>
              </a:xfrm>
              <a:prstGeom prst="rect">
                <a:avLst/>
              </a:prstGeom>
              <a:solidFill>
                <a:srgbClr val="307D5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9" name="Dikdörtgen 18">
                <a:extLst>
                  <a:ext uri="{FF2B5EF4-FFF2-40B4-BE49-F238E27FC236}">
                    <a16:creationId xmlns:a16="http://schemas.microsoft.com/office/drawing/2014/main" id="{43B80199-FB55-F632-1C11-9E72E75F3B9D}"/>
                  </a:ext>
                </a:extLst>
              </p:cNvPr>
              <p:cNvSpPr/>
              <p:nvPr/>
            </p:nvSpPr>
            <p:spPr>
              <a:xfrm>
                <a:off x="976743" y="2535382"/>
                <a:ext cx="2004235" cy="301336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0" name="Dikdörtgen 19">
                <a:extLst>
                  <a:ext uri="{FF2B5EF4-FFF2-40B4-BE49-F238E27FC236}">
                    <a16:creationId xmlns:a16="http://schemas.microsoft.com/office/drawing/2014/main" id="{38C55174-AB76-E8BE-072C-758169B771EA}"/>
                  </a:ext>
                </a:extLst>
              </p:cNvPr>
              <p:cNvSpPr/>
              <p:nvPr/>
            </p:nvSpPr>
            <p:spPr>
              <a:xfrm>
                <a:off x="3260776" y="2535382"/>
                <a:ext cx="3908100" cy="301336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2" name="Dikdörtgen 21">
                <a:extLst>
                  <a:ext uri="{FF2B5EF4-FFF2-40B4-BE49-F238E27FC236}">
                    <a16:creationId xmlns:a16="http://schemas.microsoft.com/office/drawing/2014/main" id="{A4703FDC-4C76-70CB-1CB0-D4464995965E}"/>
                  </a:ext>
                </a:extLst>
              </p:cNvPr>
              <p:cNvSpPr/>
              <p:nvPr/>
            </p:nvSpPr>
            <p:spPr>
              <a:xfrm>
                <a:off x="976745" y="808628"/>
                <a:ext cx="1090438" cy="74942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285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3" name="Dikdörtgen 22">
                <a:extLst>
                  <a:ext uri="{FF2B5EF4-FFF2-40B4-BE49-F238E27FC236}">
                    <a16:creationId xmlns:a16="http://schemas.microsoft.com/office/drawing/2014/main" id="{4DFC1587-E194-00B2-EE43-17D5A09CDD0E}"/>
                  </a:ext>
                </a:extLst>
              </p:cNvPr>
              <p:cNvSpPr/>
              <p:nvPr/>
            </p:nvSpPr>
            <p:spPr>
              <a:xfrm>
                <a:off x="976745" y="1661272"/>
                <a:ext cx="1090438" cy="74941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285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bg2">
                        <a:lumMod val="9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DRAM Chip</a:t>
                </a:r>
                <a:endParaRPr lang="tr-TR" sz="2400" dirty="0">
                  <a:solidFill>
                    <a:schemeClr val="bg2">
                      <a:lumMod val="90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4" name="Dikdörtgen 23">
                <a:extLst>
                  <a:ext uri="{FF2B5EF4-FFF2-40B4-BE49-F238E27FC236}">
                    <a16:creationId xmlns:a16="http://schemas.microsoft.com/office/drawing/2014/main" id="{0173DEE3-4343-0444-2D9F-19E411F677D8}"/>
                  </a:ext>
                </a:extLst>
              </p:cNvPr>
              <p:cNvSpPr/>
              <p:nvPr/>
            </p:nvSpPr>
            <p:spPr>
              <a:xfrm>
                <a:off x="2658288" y="1661271"/>
                <a:ext cx="1090438" cy="74942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285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6" name="Dikdörtgen 25">
                <a:extLst>
                  <a:ext uri="{FF2B5EF4-FFF2-40B4-BE49-F238E27FC236}">
                    <a16:creationId xmlns:a16="http://schemas.microsoft.com/office/drawing/2014/main" id="{A6149DDC-B93A-DB77-4246-EC6552B0185A}"/>
                  </a:ext>
                </a:extLst>
              </p:cNvPr>
              <p:cNvSpPr/>
              <p:nvPr/>
            </p:nvSpPr>
            <p:spPr>
              <a:xfrm>
                <a:off x="4339830" y="1661271"/>
                <a:ext cx="1090438" cy="74942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285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28" name="Dikdörtgen 27">
                <a:extLst>
                  <a:ext uri="{FF2B5EF4-FFF2-40B4-BE49-F238E27FC236}">
                    <a16:creationId xmlns:a16="http://schemas.microsoft.com/office/drawing/2014/main" id="{A3720FDB-3402-29CD-7063-FC9193FDEF01}"/>
                  </a:ext>
                </a:extLst>
              </p:cNvPr>
              <p:cNvSpPr/>
              <p:nvPr/>
            </p:nvSpPr>
            <p:spPr>
              <a:xfrm>
                <a:off x="6021372" y="1661271"/>
                <a:ext cx="1090438" cy="74942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285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D494B167-51A5-4ACB-2950-D8BC6E044600}"/>
                  </a:ext>
                </a:extLst>
              </p:cNvPr>
              <p:cNvSpPr/>
              <p:nvPr/>
            </p:nvSpPr>
            <p:spPr>
              <a:xfrm>
                <a:off x="509154" y="1491096"/>
                <a:ext cx="353291" cy="353291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F33E796F-AA13-2C76-91F2-8F820A4AFFD6}"/>
                  </a:ext>
                </a:extLst>
              </p:cNvPr>
              <p:cNvSpPr/>
              <p:nvPr/>
            </p:nvSpPr>
            <p:spPr>
              <a:xfrm>
                <a:off x="7284095" y="1491096"/>
                <a:ext cx="353291" cy="353291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44" name="Dikdörtgen 43">
                <a:extLst>
                  <a:ext uri="{FF2B5EF4-FFF2-40B4-BE49-F238E27FC236}">
                    <a16:creationId xmlns:a16="http://schemas.microsoft.com/office/drawing/2014/main" id="{22E39F0F-49D5-6802-ED81-B61DD4E92A69}"/>
                  </a:ext>
                </a:extLst>
              </p:cNvPr>
              <p:cNvSpPr/>
              <p:nvPr/>
            </p:nvSpPr>
            <p:spPr>
              <a:xfrm>
                <a:off x="435175" y="929987"/>
                <a:ext cx="230330" cy="14755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47" name="Dikdörtgen 46">
                <a:extLst>
                  <a:ext uri="{FF2B5EF4-FFF2-40B4-BE49-F238E27FC236}">
                    <a16:creationId xmlns:a16="http://schemas.microsoft.com/office/drawing/2014/main" id="{13F3219D-B64E-3B06-A188-4944CB77BA59}"/>
                  </a:ext>
                </a:extLst>
              </p:cNvPr>
              <p:cNvSpPr/>
              <p:nvPr/>
            </p:nvSpPr>
            <p:spPr>
              <a:xfrm>
                <a:off x="7505760" y="929987"/>
                <a:ext cx="230330" cy="14755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49" name="Dikdörtgen 48">
                <a:extLst>
                  <a:ext uri="{FF2B5EF4-FFF2-40B4-BE49-F238E27FC236}">
                    <a16:creationId xmlns:a16="http://schemas.microsoft.com/office/drawing/2014/main" id="{E8DD2E75-2D04-7639-3043-6D84F1F9DAE9}"/>
                  </a:ext>
                </a:extLst>
              </p:cNvPr>
              <p:cNvSpPr/>
              <p:nvPr/>
            </p:nvSpPr>
            <p:spPr>
              <a:xfrm>
                <a:off x="2656364" y="808628"/>
                <a:ext cx="1090438" cy="74942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285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50" name="Dikdörtgen 49">
                <a:extLst>
                  <a:ext uri="{FF2B5EF4-FFF2-40B4-BE49-F238E27FC236}">
                    <a16:creationId xmlns:a16="http://schemas.microsoft.com/office/drawing/2014/main" id="{2321BDC9-69A1-A8ED-E3D7-B54C4248D106}"/>
                  </a:ext>
                </a:extLst>
              </p:cNvPr>
              <p:cNvSpPr/>
              <p:nvPr/>
            </p:nvSpPr>
            <p:spPr>
              <a:xfrm>
                <a:off x="4335982" y="808628"/>
                <a:ext cx="1090438" cy="74942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285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51" name="Dikdörtgen 50">
                <a:extLst>
                  <a:ext uri="{FF2B5EF4-FFF2-40B4-BE49-F238E27FC236}">
                    <a16:creationId xmlns:a16="http://schemas.microsoft.com/office/drawing/2014/main" id="{D17EFDC7-AA2E-AF75-DE6F-883DE04FA025}"/>
                  </a:ext>
                </a:extLst>
              </p:cNvPr>
              <p:cNvSpPr/>
              <p:nvPr/>
            </p:nvSpPr>
            <p:spPr>
              <a:xfrm>
                <a:off x="6015600" y="808625"/>
                <a:ext cx="1090438" cy="74942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285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grpSp>
          <p:nvGrpSpPr>
            <p:cNvPr id="53" name="Group 51">
              <a:extLst>
                <a:ext uri="{FF2B5EF4-FFF2-40B4-BE49-F238E27FC236}">
                  <a16:creationId xmlns:a16="http://schemas.microsoft.com/office/drawing/2014/main" id="{24E39163-AF23-6D27-D3AD-FCA65CF83D3C}"/>
                </a:ext>
              </a:extLst>
            </p:cNvPr>
            <p:cNvGrpSpPr/>
            <p:nvPr/>
          </p:nvGrpSpPr>
          <p:grpSpPr>
            <a:xfrm>
              <a:off x="436541" y="8488071"/>
              <a:ext cx="2796723" cy="2908006"/>
              <a:chOff x="105836" y="3265304"/>
              <a:chExt cx="2796723" cy="2908006"/>
            </a:xfrm>
          </p:grpSpPr>
          <p:sp>
            <p:nvSpPr>
              <p:cNvPr id="54" name="Rounded Rectangle 225">
                <a:extLst>
                  <a:ext uri="{FF2B5EF4-FFF2-40B4-BE49-F238E27FC236}">
                    <a16:creationId xmlns:a16="http://schemas.microsoft.com/office/drawing/2014/main" id="{9262BD10-F824-C9D6-2CFD-9F96E8C5DD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836" y="3265304"/>
                <a:ext cx="2796723" cy="2367191"/>
              </a:xfrm>
              <a:prstGeom prst="roundRect">
                <a:avLst>
                  <a:gd name="adj" fmla="val 5443"/>
                </a:avLst>
              </a:prstGeom>
              <a:solidFill>
                <a:srgbClr val="F9D3E4"/>
              </a:solidFill>
              <a:ln w="28575">
                <a:solidFill>
                  <a:srgbClr val="E1257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sz="1600" b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56" name="TextBox 257">
                <a:extLst>
                  <a:ext uri="{FF2B5EF4-FFF2-40B4-BE49-F238E27FC236}">
                    <a16:creationId xmlns:a16="http://schemas.microsoft.com/office/drawing/2014/main" id="{5E2EED23-FF13-2E20-3A8A-DE1BF02604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8849" y="5828600"/>
                <a:ext cx="2189885" cy="3447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800" b="1" dirty="0">
                    <a:solidFill>
                      <a:srgbClr val="E1257C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DRAM Chip</a:t>
                </a:r>
              </a:p>
            </p:txBody>
          </p:sp>
          <p:cxnSp>
            <p:nvCxnSpPr>
              <p:cNvPr id="58" name="Straight Connector 85">
                <a:extLst>
                  <a:ext uri="{FF2B5EF4-FFF2-40B4-BE49-F238E27FC236}">
                    <a16:creationId xmlns:a16="http://schemas.microsoft.com/office/drawing/2014/main" id="{270E5C76-4946-9BDC-FF6D-264EC77985A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496433" y="4448899"/>
                <a:ext cx="2023671" cy="0"/>
              </a:xfrm>
              <a:prstGeom prst="line">
                <a:avLst/>
              </a:prstGeom>
              <a:ln w="19050">
                <a:solidFill>
                  <a:srgbClr val="B3195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85">
                <a:extLst>
                  <a:ext uri="{FF2B5EF4-FFF2-40B4-BE49-F238E27FC236}">
                    <a16:creationId xmlns:a16="http://schemas.microsoft.com/office/drawing/2014/main" id="{618F808D-BE82-3BAE-6BB4-D4AD65A3609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2520095" y="4212343"/>
                <a:ext cx="0" cy="492062"/>
              </a:xfrm>
              <a:prstGeom prst="line">
                <a:avLst/>
              </a:prstGeom>
              <a:ln w="19050">
                <a:solidFill>
                  <a:srgbClr val="B3195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85">
                <a:extLst>
                  <a:ext uri="{FF2B5EF4-FFF2-40B4-BE49-F238E27FC236}">
                    <a16:creationId xmlns:a16="http://schemas.microsoft.com/office/drawing/2014/main" id="{4F865A41-901D-2F9D-4872-A499BD9DF2B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1463380" y="4195279"/>
                <a:ext cx="0" cy="492062"/>
              </a:xfrm>
              <a:prstGeom prst="line">
                <a:avLst/>
              </a:prstGeom>
              <a:ln w="19050">
                <a:solidFill>
                  <a:srgbClr val="B3195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6" name="Straight Connector 85">
                <a:extLst>
                  <a:ext uri="{FF2B5EF4-FFF2-40B4-BE49-F238E27FC236}">
                    <a16:creationId xmlns:a16="http://schemas.microsoft.com/office/drawing/2014/main" id="{EAB16E9F-740D-EA22-C4F5-A74AFC6CBE7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915310" y="4185139"/>
                <a:ext cx="0" cy="492062"/>
              </a:xfrm>
              <a:prstGeom prst="line">
                <a:avLst/>
              </a:prstGeom>
              <a:ln w="19050">
                <a:solidFill>
                  <a:srgbClr val="B3195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97" name="Group 272">
                <a:extLst>
                  <a:ext uri="{FF2B5EF4-FFF2-40B4-BE49-F238E27FC236}">
                    <a16:creationId xmlns:a16="http://schemas.microsoft.com/office/drawing/2014/main" id="{6F3FDBA4-0BC0-1A80-DBD7-573C11EE0D9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296952" y="3330925"/>
                <a:ext cx="446276" cy="886781"/>
                <a:chOff x="5042641" y="1883163"/>
                <a:chExt cx="270469" cy="537443"/>
              </a:xfrm>
            </p:grpSpPr>
            <p:sp>
              <p:nvSpPr>
                <p:cNvPr id="919" name="Rounded Rectangle 273">
                  <a:extLst>
                    <a:ext uri="{FF2B5EF4-FFF2-40B4-BE49-F238E27FC236}">
                      <a16:creationId xmlns:a16="http://schemas.microsoft.com/office/drawing/2014/main" id="{D665DDCD-1EE4-EB2C-C9F8-56985D51D8CB}"/>
                    </a:ext>
                  </a:extLst>
                </p:cNvPr>
                <p:cNvSpPr/>
                <p:nvPr/>
              </p:nvSpPr>
              <p:spPr>
                <a:xfrm rot="5400000">
                  <a:off x="4931182" y="2042707"/>
                  <a:ext cx="493394" cy="238186"/>
                </a:xfrm>
                <a:prstGeom prst="roundRect">
                  <a:avLst>
                    <a:gd name="adj" fmla="val 5443"/>
                  </a:avLst>
                </a:prstGeom>
                <a:solidFill>
                  <a:srgbClr val="F2F8EE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sz="1600" b="1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920" name="矩形 22">
                  <a:extLst>
                    <a:ext uri="{FF2B5EF4-FFF2-40B4-BE49-F238E27FC236}">
                      <a16:creationId xmlns:a16="http://schemas.microsoft.com/office/drawing/2014/main" id="{133734D7-B646-A43E-DAC0-44DD6B418C25}"/>
                    </a:ext>
                  </a:extLst>
                </p:cNvPr>
                <p:cNvSpPr/>
                <p:nvPr/>
              </p:nvSpPr>
              <p:spPr>
                <a:xfrm rot="5400000">
                  <a:off x="4909154" y="2016650"/>
                  <a:ext cx="537443" cy="270469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2300" b="1" dirty="0">
                      <a:solidFill>
                        <a:srgbClr val="6D40DC"/>
                      </a:solidFill>
                      <a:latin typeface="Cambria" panose="02040503050406030204" pitchFamily="18" charset="0"/>
                      <a:ea typeface="Cambria" panose="02040503050406030204" pitchFamily="18" charset="0"/>
                    </a:rPr>
                    <a:t>Bank</a:t>
                  </a:r>
                </a:p>
              </p:txBody>
            </p:sp>
          </p:grpSp>
          <p:sp>
            <p:nvSpPr>
              <p:cNvPr id="898" name="Rounded Rectangle 275">
                <a:extLst>
                  <a:ext uri="{FF2B5EF4-FFF2-40B4-BE49-F238E27FC236}">
                    <a16:creationId xmlns:a16="http://schemas.microsoft.com/office/drawing/2014/main" id="{036BA681-4224-10EF-BF6C-373CD820609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2121687" y="4927233"/>
                <a:ext cx="814095" cy="393009"/>
              </a:xfrm>
              <a:prstGeom prst="roundRect">
                <a:avLst>
                  <a:gd name="adj" fmla="val 5443"/>
                </a:avLst>
              </a:prstGeom>
              <a:solidFill>
                <a:srgbClr val="F2F8EE"/>
              </a:solidFill>
              <a:ln w="19050">
                <a:solidFill>
                  <a:srgbClr val="B319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sz="1600" b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899" name="Rounded Rectangle 277">
                <a:extLst>
                  <a:ext uri="{FF2B5EF4-FFF2-40B4-BE49-F238E27FC236}">
                    <a16:creationId xmlns:a16="http://schemas.microsoft.com/office/drawing/2014/main" id="{FF4FDDF9-048B-27C2-6C54-37668024025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1059296" y="3586747"/>
                <a:ext cx="814095" cy="393009"/>
              </a:xfrm>
              <a:prstGeom prst="roundRect">
                <a:avLst>
                  <a:gd name="adj" fmla="val 5443"/>
                </a:avLst>
              </a:prstGeom>
              <a:solidFill>
                <a:srgbClr val="F2F8EE"/>
              </a:solidFill>
              <a:ln w="19050">
                <a:solidFill>
                  <a:srgbClr val="B319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sz="1600" b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910" name="Rounded Rectangle 278">
                <a:extLst>
                  <a:ext uri="{FF2B5EF4-FFF2-40B4-BE49-F238E27FC236}">
                    <a16:creationId xmlns:a16="http://schemas.microsoft.com/office/drawing/2014/main" id="{7E29E6F8-31CD-C795-56A3-9E353D6C349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514481" y="3581587"/>
                <a:ext cx="814095" cy="393009"/>
              </a:xfrm>
              <a:prstGeom prst="roundRect">
                <a:avLst>
                  <a:gd name="adj" fmla="val 5443"/>
                </a:avLst>
              </a:prstGeom>
              <a:solidFill>
                <a:srgbClr val="F2F8EE"/>
              </a:solidFill>
              <a:ln w="19050">
                <a:solidFill>
                  <a:srgbClr val="B319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sz="1600" b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912" name="Rounded Rectangle 279">
                <a:extLst>
                  <a:ext uri="{FF2B5EF4-FFF2-40B4-BE49-F238E27FC236}">
                    <a16:creationId xmlns:a16="http://schemas.microsoft.com/office/drawing/2014/main" id="{2C80A018-817B-0B5C-B529-40441E7DC36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508263" y="4905473"/>
                <a:ext cx="814095" cy="393009"/>
              </a:xfrm>
              <a:prstGeom prst="roundRect">
                <a:avLst>
                  <a:gd name="adj" fmla="val 5443"/>
                </a:avLst>
              </a:prstGeom>
              <a:solidFill>
                <a:srgbClr val="F2F8EE"/>
              </a:solidFill>
              <a:ln w="19050">
                <a:solidFill>
                  <a:srgbClr val="B319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sz="1600" b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914" name="Rounded Rectangle 280">
                <a:extLst>
                  <a:ext uri="{FF2B5EF4-FFF2-40B4-BE49-F238E27FC236}">
                    <a16:creationId xmlns:a16="http://schemas.microsoft.com/office/drawing/2014/main" id="{C696F32B-AA5C-27A6-A88E-589BFC150F8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1056333" y="4918043"/>
                <a:ext cx="814095" cy="393009"/>
              </a:xfrm>
              <a:prstGeom prst="roundRect">
                <a:avLst>
                  <a:gd name="adj" fmla="val 5443"/>
                </a:avLst>
              </a:prstGeom>
              <a:solidFill>
                <a:srgbClr val="F2F8EE"/>
              </a:solidFill>
              <a:ln w="19050">
                <a:solidFill>
                  <a:srgbClr val="B3195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sz="1600" b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grpSp>
            <p:nvGrpSpPr>
              <p:cNvPr id="915" name="Group 282">
                <a:extLst>
                  <a:ext uri="{FF2B5EF4-FFF2-40B4-BE49-F238E27FC236}">
                    <a16:creationId xmlns:a16="http://schemas.microsoft.com/office/drawing/2014/main" id="{E74943C6-4F37-B45F-E1C7-BB161B6FEF7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60429" y="3343837"/>
                <a:ext cx="446276" cy="2114050"/>
                <a:chOff x="3753910" y="2786150"/>
                <a:chExt cx="270469" cy="1281239"/>
              </a:xfrm>
            </p:grpSpPr>
            <p:sp>
              <p:nvSpPr>
                <p:cNvPr id="916" name="Rounded Rectangle 283">
                  <a:extLst>
                    <a:ext uri="{FF2B5EF4-FFF2-40B4-BE49-F238E27FC236}">
                      <a16:creationId xmlns:a16="http://schemas.microsoft.com/office/drawing/2014/main" id="{ACE8D59E-7F14-F037-7D04-99307FE4A732}"/>
                    </a:ext>
                  </a:extLst>
                </p:cNvPr>
                <p:cNvSpPr/>
                <p:nvPr/>
              </p:nvSpPr>
              <p:spPr>
                <a:xfrm rot="5400000">
                  <a:off x="3246336" y="3307676"/>
                  <a:ext cx="1276049" cy="238186"/>
                </a:xfrm>
                <a:prstGeom prst="roundRect">
                  <a:avLst>
                    <a:gd name="adj" fmla="val 5443"/>
                  </a:avLst>
                </a:prstGeom>
                <a:solidFill>
                  <a:srgbClr val="E1257C"/>
                </a:solidFill>
                <a:ln>
                  <a:solidFill>
                    <a:srgbClr val="D1737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/>
                  <a:endParaRPr lang="en-US" sz="1600" b="1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  <p:sp>
              <p:nvSpPr>
                <p:cNvPr id="917" name="矩形 19">
                  <a:extLst>
                    <a:ext uri="{FF2B5EF4-FFF2-40B4-BE49-F238E27FC236}">
                      <a16:creationId xmlns:a16="http://schemas.microsoft.com/office/drawing/2014/main" id="{D7C68588-4214-D392-E85D-4A5833477A6C}"/>
                    </a:ext>
                  </a:extLst>
                </p:cNvPr>
                <p:cNvSpPr/>
                <p:nvPr/>
              </p:nvSpPr>
              <p:spPr>
                <a:xfrm rot="5400000">
                  <a:off x="3248525" y="3291535"/>
                  <a:ext cx="1281239" cy="270469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2300" b="1" dirty="0">
                      <a:solidFill>
                        <a:schemeClr val="bg1"/>
                      </a:solidFill>
                      <a:latin typeface="Cambria" panose="02040503050406030204" pitchFamily="18" charset="0"/>
                      <a:ea typeface="Cambria" panose="02040503050406030204" pitchFamily="18" charset="0"/>
                    </a:rPr>
                    <a:t>Chip I/O</a:t>
                  </a:r>
                </a:p>
              </p:txBody>
            </p:sp>
          </p:grpSp>
        </p:grpSp>
        <p:grpSp>
          <p:nvGrpSpPr>
            <p:cNvPr id="921" name="Group 53">
              <a:extLst>
                <a:ext uri="{FF2B5EF4-FFF2-40B4-BE49-F238E27FC236}">
                  <a16:creationId xmlns:a16="http://schemas.microsoft.com/office/drawing/2014/main" id="{C90FF860-97F7-97EE-ECE2-6F28503C64AF}"/>
                </a:ext>
              </a:extLst>
            </p:cNvPr>
            <p:cNvGrpSpPr/>
            <p:nvPr/>
          </p:nvGrpSpPr>
          <p:grpSpPr>
            <a:xfrm>
              <a:off x="3037685" y="8508324"/>
              <a:ext cx="3182342" cy="2900816"/>
              <a:chOff x="2706980" y="3285557"/>
              <a:chExt cx="3182342" cy="2900816"/>
            </a:xfrm>
          </p:grpSpPr>
          <p:sp>
            <p:nvSpPr>
              <p:cNvPr id="922" name="Rounded Rectangle 115">
                <a:extLst>
                  <a:ext uri="{FF2B5EF4-FFF2-40B4-BE49-F238E27FC236}">
                    <a16:creationId xmlns:a16="http://schemas.microsoft.com/office/drawing/2014/main" id="{3D0B842C-3D8D-5B3A-54E9-2487539E7B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2601" y="3288213"/>
                <a:ext cx="2796721" cy="2367191"/>
              </a:xfrm>
              <a:prstGeom prst="roundRect">
                <a:avLst>
                  <a:gd name="adj" fmla="val 5443"/>
                </a:avLst>
              </a:prstGeom>
              <a:solidFill>
                <a:srgbClr val="DAD3F9"/>
              </a:solidFill>
              <a:ln w="28575">
                <a:solidFill>
                  <a:srgbClr val="7A62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sz="1600" b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923" name="TextBox 257">
                <a:extLst>
                  <a:ext uri="{FF2B5EF4-FFF2-40B4-BE49-F238E27FC236}">
                    <a16:creationId xmlns:a16="http://schemas.microsoft.com/office/drawing/2014/main" id="{2574E1EA-074F-8E19-C5A4-6067E2284B3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333545" y="5841663"/>
                <a:ext cx="2148837" cy="3447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2800" b="1" dirty="0">
                    <a:solidFill>
                      <a:srgbClr val="6D40DC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DRAM Bank</a:t>
                </a:r>
              </a:p>
            </p:txBody>
          </p:sp>
          <p:sp>
            <p:nvSpPr>
              <p:cNvPr id="924" name="Rounded Rectangle 234">
                <a:extLst>
                  <a:ext uri="{FF2B5EF4-FFF2-40B4-BE49-F238E27FC236}">
                    <a16:creationId xmlns:a16="http://schemas.microsoft.com/office/drawing/2014/main" id="{62E4FEF5-12D4-5C18-951B-6BBDEB55DE2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220967" y="3399597"/>
                <a:ext cx="2567959" cy="540000"/>
              </a:xfrm>
              <a:prstGeom prst="roundRect">
                <a:avLst>
                  <a:gd name="adj" fmla="val 5443"/>
                </a:avLst>
              </a:prstGeom>
              <a:solidFill>
                <a:srgbClr val="F4F7FE"/>
              </a:solidFill>
              <a:ln w="28575">
                <a:solidFill>
                  <a:srgbClr val="316C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sz="2300" b="1" dirty="0">
                    <a:solidFill>
                      <a:srgbClr val="316CE3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Subarray</a:t>
                </a:r>
              </a:p>
            </p:txBody>
          </p:sp>
          <p:sp>
            <p:nvSpPr>
              <p:cNvPr id="925" name="Rectangle 244">
                <a:extLst>
                  <a:ext uri="{FF2B5EF4-FFF2-40B4-BE49-F238E27FC236}">
                    <a16:creationId xmlns:a16="http://schemas.microsoft.com/office/drawing/2014/main" id="{134A6F2B-8197-60A9-1D5A-EF09975C13C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099503" y="3382657"/>
                <a:ext cx="780792" cy="22091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b="1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 . .</a:t>
                </a:r>
              </a:p>
            </p:txBody>
          </p:sp>
          <p:sp>
            <p:nvSpPr>
              <p:cNvPr id="926" name="Rounded Rectangle 270">
                <a:extLst>
                  <a:ext uri="{FF2B5EF4-FFF2-40B4-BE49-F238E27FC236}">
                    <a16:creationId xmlns:a16="http://schemas.microsoft.com/office/drawing/2014/main" id="{CEC0E9A1-DEDD-46F7-42AE-7B7D9B6763F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220967" y="4041898"/>
                <a:ext cx="2567959" cy="540000"/>
              </a:xfrm>
              <a:prstGeom prst="roundRect">
                <a:avLst>
                  <a:gd name="adj" fmla="val 5443"/>
                </a:avLst>
              </a:prstGeom>
              <a:solidFill>
                <a:srgbClr val="F4F7FE"/>
              </a:solidFill>
              <a:ln w="28575">
                <a:solidFill>
                  <a:srgbClr val="316C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sz="1600" b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927" name="Rounded Rectangle 271">
                <a:extLst>
                  <a:ext uri="{FF2B5EF4-FFF2-40B4-BE49-F238E27FC236}">
                    <a16:creationId xmlns:a16="http://schemas.microsoft.com/office/drawing/2014/main" id="{5EA4B6F8-65DE-D6EE-9CCD-CBC37E26767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215727" y="5030012"/>
                <a:ext cx="2567959" cy="540000"/>
              </a:xfrm>
              <a:prstGeom prst="roundRect">
                <a:avLst>
                  <a:gd name="adj" fmla="val 5443"/>
                </a:avLst>
              </a:prstGeom>
              <a:solidFill>
                <a:srgbClr val="F4F7FE"/>
              </a:solidFill>
              <a:ln w="28575">
                <a:solidFill>
                  <a:srgbClr val="316CE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sz="1600" b="1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cxnSp>
            <p:nvCxnSpPr>
              <p:cNvPr id="928" name="Straight Connector 289">
                <a:extLst>
                  <a:ext uri="{FF2B5EF4-FFF2-40B4-BE49-F238E27FC236}">
                    <a16:creationId xmlns:a16="http://schemas.microsoft.com/office/drawing/2014/main" id="{C3F64750-FEED-6325-05A8-60ED069339A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2728563" y="4217615"/>
                <a:ext cx="361256" cy="1343854"/>
              </a:xfrm>
              <a:prstGeom prst="line">
                <a:avLst/>
              </a:prstGeom>
              <a:ln w="3810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9" name="Straight Connector 288">
                <a:extLst>
                  <a:ext uri="{FF2B5EF4-FFF2-40B4-BE49-F238E27FC236}">
                    <a16:creationId xmlns:a16="http://schemas.microsoft.com/office/drawing/2014/main" id="{04781A5C-0709-284A-D337-209B08662E2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80000" flipV="1">
                <a:off x="2706980" y="3285557"/>
                <a:ext cx="459458" cy="109617"/>
              </a:xfrm>
              <a:prstGeom prst="line">
                <a:avLst/>
              </a:prstGeom>
              <a:ln w="3810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30" name="DRAM Subarray Label">
              <a:extLst>
                <a:ext uri="{FF2B5EF4-FFF2-40B4-BE49-F238E27FC236}">
                  <a16:creationId xmlns:a16="http://schemas.microsoft.com/office/drawing/2014/main" id="{39AE2438-171B-64D2-4984-3F72A04EBBC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360622" y="11062923"/>
              <a:ext cx="3040429" cy="34471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800" b="1" dirty="0">
                  <a:solidFill>
                    <a:srgbClr val="316CE3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DRAM Subarray</a:t>
              </a:r>
            </a:p>
          </p:txBody>
        </p:sp>
        <p:sp>
          <p:nvSpPr>
            <p:cNvPr id="931" name="Subarray">
              <a:extLst>
                <a:ext uri="{FF2B5EF4-FFF2-40B4-BE49-F238E27FC236}">
                  <a16:creationId xmlns:a16="http://schemas.microsoft.com/office/drawing/2014/main" id="{DAD5EEDF-62FC-E668-BCA5-B6E54A552AB4}"/>
                </a:ext>
              </a:extLst>
            </p:cNvPr>
            <p:cNvSpPr>
              <a:spLocks/>
            </p:cNvSpPr>
            <p:nvPr/>
          </p:nvSpPr>
          <p:spPr>
            <a:xfrm>
              <a:off x="6360622" y="8519251"/>
              <a:ext cx="3040429" cy="2367191"/>
            </a:xfrm>
            <a:prstGeom prst="roundRect">
              <a:avLst>
                <a:gd name="adj" fmla="val 5443"/>
              </a:avLst>
            </a:prstGeom>
            <a:solidFill>
              <a:srgbClr val="F3F6FB"/>
            </a:solidFill>
            <a:ln w="28575">
              <a:solidFill>
                <a:srgbClr val="316C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600" b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grpSp>
          <p:nvGrpSpPr>
            <p:cNvPr id="932" name="Cells">
              <a:extLst>
                <a:ext uri="{FF2B5EF4-FFF2-40B4-BE49-F238E27FC236}">
                  <a16:creationId xmlns:a16="http://schemas.microsoft.com/office/drawing/2014/main" id="{098765D1-0490-867F-F669-274B160541EF}"/>
                </a:ext>
              </a:extLst>
            </p:cNvPr>
            <p:cNvGrpSpPr/>
            <p:nvPr/>
          </p:nvGrpSpPr>
          <p:grpSpPr>
            <a:xfrm>
              <a:off x="6723311" y="8695547"/>
              <a:ext cx="1926185" cy="1345712"/>
              <a:chOff x="6392605" y="3472780"/>
              <a:chExt cx="1926185" cy="1345712"/>
            </a:xfrm>
          </p:grpSpPr>
          <p:cxnSp>
            <p:nvCxnSpPr>
              <p:cNvPr id="933" name="Straight Arrow Connector 187">
                <a:extLst>
                  <a:ext uri="{FF2B5EF4-FFF2-40B4-BE49-F238E27FC236}">
                    <a16:creationId xmlns:a16="http://schemas.microsoft.com/office/drawing/2014/main" id="{5F977329-40BC-4E90-9335-68852CBAE03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V="1">
                <a:off x="7002300" y="3727542"/>
                <a:ext cx="184739" cy="23761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4" name="Rectangle 188">
                <a:extLst>
                  <a:ext uri="{FF2B5EF4-FFF2-40B4-BE49-F238E27FC236}">
                    <a16:creationId xmlns:a16="http://schemas.microsoft.com/office/drawing/2014/main" id="{DB9A30F8-BF33-1364-F6F2-88D3166FE6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10491" y="3472780"/>
                <a:ext cx="1116011" cy="289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>
                    <a:latin typeface="Cambria" panose="02040503050406030204" pitchFamily="18" charset="0"/>
                    <a:ea typeface="Cambria" panose="02040503050406030204" pitchFamily="18" charset="0"/>
                  </a:rPr>
                  <a:t>DRAM Cell</a:t>
                </a:r>
              </a:p>
            </p:txBody>
          </p:sp>
          <p:sp>
            <p:nvSpPr>
              <p:cNvPr id="935" name="Oval 131">
                <a:extLst>
                  <a:ext uri="{FF2B5EF4-FFF2-40B4-BE49-F238E27FC236}">
                    <a16:creationId xmlns:a16="http://schemas.microsoft.com/office/drawing/2014/main" id="{7277B9AB-AC97-2CCD-405D-E43535D26E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476" y="4581898"/>
                <a:ext cx="226314" cy="22631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945" name="Oval 134">
                <a:extLst>
                  <a:ext uri="{FF2B5EF4-FFF2-40B4-BE49-F238E27FC236}">
                    <a16:creationId xmlns:a16="http://schemas.microsoft.com/office/drawing/2014/main" id="{B14B6A86-2F8F-09A5-C961-71523726E9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34381" y="4582779"/>
                <a:ext cx="226314" cy="22631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946" name="Oval 137">
                <a:extLst>
                  <a:ext uri="{FF2B5EF4-FFF2-40B4-BE49-F238E27FC236}">
                    <a16:creationId xmlns:a16="http://schemas.microsoft.com/office/drawing/2014/main" id="{58A1A935-177F-9794-34B9-BE428E2F45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68619" y="4290701"/>
                <a:ext cx="226314" cy="22631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947" name="Oval 140">
                <a:extLst>
                  <a:ext uri="{FF2B5EF4-FFF2-40B4-BE49-F238E27FC236}">
                    <a16:creationId xmlns:a16="http://schemas.microsoft.com/office/drawing/2014/main" id="{0DD93E83-A0F8-0F61-F34D-C54961F0D6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84968" y="3960591"/>
                <a:ext cx="226314" cy="22631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948" name="Oval 143">
                <a:extLst>
                  <a:ext uri="{FF2B5EF4-FFF2-40B4-BE49-F238E27FC236}">
                    <a16:creationId xmlns:a16="http://schemas.microsoft.com/office/drawing/2014/main" id="{A9B3F113-1163-F11E-3201-FA83CEA214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32027" y="3960591"/>
                <a:ext cx="226314" cy="22631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949" name="Oval 131">
                <a:extLst>
                  <a:ext uri="{FF2B5EF4-FFF2-40B4-BE49-F238E27FC236}">
                    <a16:creationId xmlns:a16="http://schemas.microsoft.com/office/drawing/2014/main" id="{79DA70CD-41A0-1E3C-7791-32276DC4AC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49061" y="4592178"/>
                <a:ext cx="226314" cy="22631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951" name="Oval 134">
                <a:extLst>
                  <a:ext uri="{FF2B5EF4-FFF2-40B4-BE49-F238E27FC236}">
                    <a16:creationId xmlns:a16="http://schemas.microsoft.com/office/drawing/2014/main" id="{100ED356-95CA-5E7A-4ACB-AF158F1346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476" y="4290701"/>
                <a:ext cx="226314" cy="22631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952" name="Oval 137">
                <a:extLst>
                  <a:ext uri="{FF2B5EF4-FFF2-40B4-BE49-F238E27FC236}">
                    <a16:creationId xmlns:a16="http://schemas.microsoft.com/office/drawing/2014/main" id="{ED16F9D0-EEE4-A192-5A1C-750309ABFF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32027" y="4275146"/>
                <a:ext cx="226314" cy="22631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953" name="Oval 140">
                <a:extLst>
                  <a:ext uri="{FF2B5EF4-FFF2-40B4-BE49-F238E27FC236}">
                    <a16:creationId xmlns:a16="http://schemas.microsoft.com/office/drawing/2014/main" id="{1B413DC1-A2BB-D2C6-3287-EDACA5844B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68215" y="3960591"/>
                <a:ext cx="226314" cy="22631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954" name="Oval 143">
                <a:extLst>
                  <a:ext uri="{FF2B5EF4-FFF2-40B4-BE49-F238E27FC236}">
                    <a16:creationId xmlns:a16="http://schemas.microsoft.com/office/drawing/2014/main" id="{809F627F-2C44-CCE8-EB19-EBFD357F36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92605" y="3960591"/>
                <a:ext cx="226314" cy="22631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959" name="Oval 131">
                <a:extLst>
                  <a:ext uri="{FF2B5EF4-FFF2-40B4-BE49-F238E27FC236}">
                    <a16:creationId xmlns:a16="http://schemas.microsoft.com/office/drawing/2014/main" id="{528F6AC8-D25D-C17A-67E4-625F5CFD36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63741" y="4588263"/>
                <a:ext cx="226314" cy="22631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65" name="Oval 134">
                <a:extLst>
                  <a:ext uri="{FF2B5EF4-FFF2-40B4-BE49-F238E27FC236}">
                    <a16:creationId xmlns:a16="http://schemas.microsoft.com/office/drawing/2014/main" id="{751DAE83-91F7-FC27-C5FF-1B2E8C97AA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96345" y="4588263"/>
                <a:ext cx="226314" cy="22631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66" name="Oval 137">
                <a:extLst>
                  <a:ext uri="{FF2B5EF4-FFF2-40B4-BE49-F238E27FC236}">
                    <a16:creationId xmlns:a16="http://schemas.microsoft.com/office/drawing/2014/main" id="{824C0890-BB35-4148-DB1D-7FD20E1ACD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41286" y="4284545"/>
                <a:ext cx="226314" cy="22631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68" name="Oval 140">
                <a:extLst>
                  <a:ext uri="{FF2B5EF4-FFF2-40B4-BE49-F238E27FC236}">
                    <a16:creationId xmlns:a16="http://schemas.microsoft.com/office/drawing/2014/main" id="{939B235A-5BE2-54D9-2E19-19DD77C592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92605" y="4284545"/>
                <a:ext cx="226314" cy="22631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69" name="Oval 143">
                <a:extLst>
                  <a:ext uri="{FF2B5EF4-FFF2-40B4-BE49-F238E27FC236}">
                    <a16:creationId xmlns:a16="http://schemas.microsoft.com/office/drawing/2014/main" id="{28186C15-6BEC-4CF1-0F4A-4FA1726A37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34784" y="3957949"/>
                <a:ext cx="226314" cy="22631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cxnSp>
          <p:nvCxnSpPr>
            <p:cNvPr id="70" name="Straight Connector 190">
              <a:extLst>
                <a:ext uri="{FF2B5EF4-FFF2-40B4-BE49-F238E27FC236}">
                  <a16:creationId xmlns:a16="http://schemas.microsoft.com/office/drawing/2014/main" id="{C936519C-4941-0F4C-87B4-D7D58E6A0651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6114391" y="8557418"/>
              <a:ext cx="289782" cy="69143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191">
              <a:extLst>
                <a:ext uri="{FF2B5EF4-FFF2-40B4-BE49-F238E27FC236}">
                  <a16:creationId xmlns:a16="http://schemas.microsoft.com/office/drawing/2014/main" id="{B55F94A5-A048-8007-1EA3-330F9573324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6146451" y="9162364"/>
              <a:ext cx="217853" cy="1659280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Subarray">
              <a:extLst>
                <a:ext uri="{FF2B5EF4-FFF2-40B4-BE49-F238E27FC236}">
                  <a16:creationId xmlns:a16="http://schemas.microsoft.com/office/drawing/2014/main" id="{E8F5290B-871D-70CE-52D0-E1F3AFC2DDC1}"/>
                </a:ext>
              </a:extLst>
            </p:cNvPr>
            <p:cNvSpPr>
              <a:spLocks/>
            </p:cNvSpPr>
            <p:nvPr/>
          </p:nvSpPr>
          <p:spPr>
            <a:xfrm>
              <a:off x="6360622" y="8522362"/>
              <a:ext cx="3040429" cy="2367191"/>
            </a:xfrm>
            <a:prstGeom prst="roundRect">
              <a:avLst>
                <a:gd name="adj" fmla="val 5443"/>
              </a:avLst>
            </a:prstGeom>
            <a:solidFill>
              <a:srgbClr val="F4F7FE">
                <a:alpha val="80000"/>
              </a:srgbClr>
            </a:solidFill>
            <a:ln w="28575">
              <a:solidFill>
                <a:srgbClr val="316C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grpSp>
          <p:nvGrpSpPr>
            <p:cNvPr id="74" name="Wordline">
              <a:extLst>
                <a:ext uri="{FF2B5EF4-FFF2-40B4-BE49-F238E27FC236}">
                  <a16:creationId xmlns:a16="http://schemas.microsoft.com/office/drawing/2014/main" id="{ECD1B6EF-8165-91C0-ECA7-EF08577D54EF}"/>
                </a:ext>
              </a:extLst>
            </p:cNvPr>
            <p:cNvGrpSpPr/>
            <p:nvPr/>
          </p:nvGrpSpPr>
          <p:grpSpPr>
            <a:xfrm>
              <a:off x="6472472" y="8973700"/>
              <a:ext cx="2996877" cy="1451933"/>
              <a:chOff x="6141766" y="3750932"/>
              <a:chExt cx="2996877" cy="1451933"/>
            </a:xfrm>
          </p:grpSpPr>
          <p:cxnSp>
            <p:nvCxnSpPr>
              <p:cNvPr id="76" name="Straight Connector 124">
                <a:extLst>
                  <a:ext uri="{FF2B5EF4-FFF2-40B4-BE49-F238E27FC236}">
                    <a16:creationId xmlns:a16="http://schemas.microsoft.com/office/drawing/2014/main" id="{1D312873-36FE-19AE-68E1-4D528D1750A5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6141766" y="4687341"/>
                <a:ext cx="2573020" cy="0"/>
              </a:xfrm>
              <a:prstGeom prst="line">
                <a:avLst/>
              </a:prstGeom>
              <a:ln w="2857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Rectangle 179">
                <a:extLst>
                  <a:ext uri="{FF2B5EF4-FFF2-40B4-BE49-F238E27FC236}">
                    <a16:creationId xmlns:a16="http://schemas.microsoft.com/office/drawing/2014/main" id="{24B36BB6-96DE-D2F0-BD2B-ABE262EC16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49783" y="3750932"/>
                <a:ext cx="988860" cy="289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600">
                    <a:solidFill>
                      <a:schemeClr val="accent5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Wordline</a:t>
                </a:r>
              </a:p>
            </p:txBody>
          </p:sp>
          <p:sp>
            <p:nvSpPr>
              <p:cNvPr id="92" name="Rectangle 186">
                <a:extLst>
                  <a:ext uri="{FF2B5EF4-FFF2-40B4-BE49-F238E27FC236}">
                    <a16:creationId xmlns:a16="http://schemas.microsoft.com/office/drawing/2014/main" id="{9D35CFC7-E4D0-2E80-B57D-A18E2C54C45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6562496" y="4830493"/>
                <a:ext cx="397637" cy="2893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1600">
                    <a:solidFill>
                      <a:schemeClr val="accent5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…</a:t>
                </a:r>
              </a:p>
            </p:txBody>
          </p:sp>
          <p:cxnSp>
            <p:nvCxnSpPr>
              <p:cNvPr id="93" name="Straight Connector 124">
                <a:extLst>
                  <a:ext uri="{FF2B5EF4-FFF2-40B4-BE49-F238E27FC236}">
                    <a16:creationId xmlns:a16="http://schemas.microsoft.com/office/drawing/2014/main" id="{8A09A478-5EED-5123-658D-380A2E32506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6141766" y="4388303"/>
                <a:ext cx="2573020" cy="0"/>
              </a:xfrm>
              <a:prstGeom prst="line">
                <a:avLst/>
              </a:prstGeom>
              <a:ln w="2857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124">
                <a:extLst>
                  <a:ext uri="{FF2B5EF4-FFF2-40B4-BE49-F238E27FC236}">
                    <a16:creationId xmlns:a16="http://schemas.microsoft.com/office/drawing/2014/main" id="{6258D419-C2B0-0CC8-CC47-ACE4A6BA6A2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>
                <a:off x="6141766" y="4080669"/>
                <a:ext cx="2573020" cy="0"/>
              </a:xfrm>
              <a:prstGeom prst="line">
                <a:avLst/>
              </a:prstGeom>
              <a:ln w="28575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Rectangle 203">
                <a:extLst>
                  <a:ext uri="{FF2B5EF4-FFF2-40B4-BE49-F238E27FC236}">
                    <a16:creationId xmlns:a16="http://schemas.microsoft.com/office/drawing/2014/main" id="{53C7D23D-04EF-E953-05F2-30664FC9C41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7008596" y="4837124"/>
                <a:ext cx="397637" cy="2893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1600">
                    <a:solidFill>
                      <a:schemeClr val="accent5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…</a:t>
                </a:r>
              </a:p>
            </p:txBody>
          </p:sp>
          <p:sp>
            <p:nvSpPr>
              <p:cNvPr id="96" name="Rectangle 204">
                <a:extLst>
                  <a:ext uri="{FF2B5EF4-FFF2-40B4-BE49-F238E27FC236}">
                    <a16:creationId xmlns:a16="http://schemas.microsoft.com/office/drawing/2014/main" id="{E9C4B21F-E4DA-F941-9ED1-CBE68564232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7414792" y="4846068"/>
                <a:ext cx="397637" cy="2893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1600">
                    <a:solidFill>
                      <a:schemeClr val="accent5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…</a:t>
                </a:r>
              </a:p>
            </p:txBody>
          </p:sp>
          <p:sp>
            <p:nvSpPr>
              <p:cNvPr id="98" name="Rectangle 205">
                <a:extLst>
                  <a:ext uri="{FF2B5EF4-FFF2-40B4-BE49-F238E27FC236}">
                    <a16:creationId xmlns:a16="http://schemas.microsoft.com/office/drawing/2014/main" id="{CF367D1B-1832-A70E-27E4-C4EBFA62F96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7844255" y="4859392"/>
                <a:ext cx="397637" cy="2893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1600">
                    <a:solidFill>
                      <a:schemeClr val="accent5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…</a:t>
                </a:r>
              </a:p>
            </p:txBody>
          </p:sp>
        </p:grpSp>
        <p:sp>
          <p:nvSpPr>
            <p:cNvPr id="99" name="RowBuffer">
              <a:extLst>
                <a:ext uri="{FF2B5EF4-FFF2-40B4-BE49-F238E27FC236}">
                  <a16:creationId xmlns:a16="http://schemas.microsoft.com/office/drawing/2014/main" id="{21F568B5-7E40-70FE-BACA-6B7D08FAC63F}"/>
                </a:ext>
              </a:extLst>
            </p:cNvPr>
            <p:cNvSpPr>
              <a:spLocks/>
            </p:cNvSpPr>
            <p:nvPr/>
          </p:nvSpPr>
          <p:spPr>
            <a:xfrm>
              <a:off x="6472471" y="10451766"/>
              <a:ext cx="2573020" cy="306535"/>
            </a:xfrm>
            <a:prstGeom prst="roundRect">
              <a:avLst>
                <a:gd name="adj" fmla="val 5443"/>
              </a:avLst>
            </a:prstGeom>
            <a:solidFill>
              <a:srgbClr val="316CE3"/>
            </a:solidFill>
            <a:ln>
              <a:solidFill>
                <a:srgbClr val="316C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</a:pPr>
              <a:r>
                <a:rPr lang="en-US" sz="2300" b="1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Row Buffer</a:t>
              </a:r>
            </a:p>
          </p:txBody>
        </p:sp>
        <p:grpSp>
          <p:nvGrpSpPr>
            <p:cNvPr id="100" name="Bitline">
              <a:extLst>
                <a:ext uri="{FF2B5EF4-FFF2-40B4-BE49-F238E27FC236}">
                  <a16:creationId xmlns:a16="http://schemas.microsoft.com/office/drawing/2014/main" id="{9DF9ED49-C04F-CAF1-F4F4-C4A0DE03A0D5}"/>
                </a:ext>
              </a:extLst>
            </p:cNvPr>
            <p:cNvGrpSpPr/>
            <p:nvPr/>
          </p:nvGrpSpPr>
          <p:grpSpPr>
            <a:xfrm>
              <a:off x="6461250" y="8616061"/>
              <a:ext cx="2588423" cy="1835705"/>
              <a:chOff x="6130544" y="3393293"/>
              <a:chExt cx="2588423" cy="1835705"/>
            </a:xfrm>
          </p:grpSpPr>
          <p:cxnSp>
            <p:nvCxnSpPr>
              <p:cNvPr id="101" name="Straight Connector 115">
                <a:extLst>
                  <a:ext uri="{FF2B5EF4-FFF2-40B4-BE49-F238E27FC236}">
                    <a16:creationId xmlns:a16="http://schemas.microsoft.com/office/drawing/2014/main" id="{C4C25EF2-3FF9-3931-4A8A-41423EF0F83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V="1">
                <a:off x="8191500" y="3763932"/>
                <a:ext cx="0" cy="1465066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5">
                <a:extLst>
                  <a:ext uri="{FF2B5EF4-FFF2-40B4-BE49-F238E27FC236}">
                    <a16:creationId xmlns:a16="http://schemas.microsoft.com/office/drawing/2014/main" id="{0DF2A447-6641-1E88-B064-E1E8B3752A8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V="1">
                <a:off x="7772400" y="3747107"/>
                <a:ext cx="0" cy="1465066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5">
                <a:extLst>
                  <a:ext uri="{FF2B5EF4-FFF2-40B4-BE49-F238E27FC236}">
                    <a16:creationId xmlns:a16="http://schemas.microsoft.com/office/drawing/2014/main" id="{6146CB13-D100-43F2-DF28-A681EA796CE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V="1">
                <a:off x="7348542" y="3747107"/>
                <a:ext cx="0" cy="1465066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5">
                <a:extLst>
                  <a:ext uri="{FF2B5EF4-FFF2-40B4-BE49-F238E27FC236}">
                    <a16:creationId xmlns:a16="http://schemas.microsoft.com/office/drawing/2014/main" id="{A962B5E5-67AE-BD9F-10BF-D8D2D2199F1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V="1">
                <a:off x="6506182" y="3739275"/>
                <a:ext cx="0" cy="1465066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5">
                <a:extLst>
                  <a:ext uri="{FF2B5EF4-FFF2-40B4-BE49-F238E27FC236}">
                    <a16:creationId xmlns:a16="http://schemas.microsoft.com/office/drawing/2014/main" id="{5FFE50BA-426C-2541-465C-61B26E68D8E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V="1">
                <a:off x="6934200" y="3739275"/>
                <a:ext cx="0" cy="1465066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Rectangle 178">
                <a:extLst>
                  <a:ext uri="{FF2B5EF4-FFF2-40B4-BE49-F238E27FC236}">
                    <a16:creationId xmlns:a16="http://schemas.microsoft.com/office/drawing/2014/main" id="{A5ADC6C7-36CB-1C8D-3259-296EF5D790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30544" y="3393293"/>
                <a:ext cx="763351" cy="2893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1600" dirty="0" err="1">
                    <a:solidFill>
                      <a:schemeClr val="accent2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Bitline</a:t>
                </a:r>
                <a:endParaRPr lang="en-US" sz="1600" dirty="0">
                  <a:solidFill>
                    <a:schemeClr val="accent2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17" name="Rectangle 180">
                <a:extLst>
                  <a:ext uri="{FF2B5EF4-FFF2-40B4-BE49-F238E27FC236}">
                    <a16:creationId xmlns:a16="http://schemas.microsoft.com/office/drawing/2014/main" id="{F125FCA3-F3D4-A7BB-2F19-34E6A574B9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02902" y="4054719"/>
                <a:ext cx="397637" cy="2893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1600">
                    <a:solidFill>
                      <a:schemeClr val="accent2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…</a:t>
                </a:r>
              </a:p>
            </p:txBody>
          </p:sp>
          <p:sp>
            <p:nvSpPr>
              <p:cNvPr id="118" name="Rectangle 206">
                <a:extLst>
                  <a:ext uri="{FF2B5EF4-FFF2-40B4-BE49-F238E27FC236}">
                    <a16:creationId xmlns:a16="http://schemas.microsoft.com/office/drawing/2014/main" id="{BAA92ABF-7AA9-5C73-70C3-561D8CA7FC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1330" y="4353756"/>
                <a:ext cx="397637" cy="2893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1600">
                    <a:solidFill>
                      <a:schemeClr val="accent2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…</a:t>
                </a:r>
              </a:p>
            </p:txBody>
          </p:sp>
        </p:grpSp>
        <p:sp>
          <p:nvSpPr>
            <p:cNvPr id="119" name="Rounded Rectangle 2">
              <a:extLst>
                <a:ext uri="{FF2B5EF4-FFF2-40B4-BE49-F238E27FC236}">
                  <a16:creationId xmlns:a16="http://schemas.microsoft.com/office/drawing/2014/main" id="{605B8935-747E-81D4-98B0-B949ACE84A27}"/>
                </a:ext>
              </a:extLst>
            </p:cNvPr>
            <p:cNvSpPr/>
            <p:nvPr/>
          </p:nvSpPr>
          <p:spPr>
            <a:xfrm>
              <a:off x="6644420" y="9465255"/>
              <a:ext cx="2111829" cy="306752"/>
            </a:xfrm>
            <a:prstGeom prst="roundRect">
              <a:avLst/>
            </a:prstGeom>
            <a:solidFill>
              <a:srgbClr val="FFFFFF">
                <a:alpha val="80000"/>
              </a:srgbClr>
            </a:solidFill>
            <a:ln w="57150">
              <a:solidFill>
                <a:srgbClr val="F23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21" name="TextBox 3">
              <a:extLst>
                <a:ext uri="{FF2B5EF4-FFF2-40B4-BE49-F238E27FC236}">
                  <a16:creationId xmlns:a16="http://schemas.microsoft.com/office/drawing/2014/main" id="{3C53D980-AF0B-C893-E613-031F7AB9C64F}"/>
                </a:ext>
              </a:extLst>
            </p:cNvPr>
            <p:cNvSpPr txBox="1"/>
            <p:nvPr/>
          </p:nvSpPr>
          <p:spPr>
            <a:xfrm>
              <a:off x="6732388" y="9476517"/>
              <a:ext cx="1915466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20"/>
                </a:lnSpc>
              </a:pPr>
              <a:r>
                <a:rPr lang="en-US" sz="1600" b="1" dirty="0">
                  <a:solidFill>
                    <a:srgbClr val="F23F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DRAM Row</a:t>
              </a:r>
            </a:p>
          </p:txBody>
        </p:sp>
        <p:cxnSp>
          <p:nvCxnSpPr>
            <p:cNvPr id="122" name="Düz Bağlayıcı 121">
              <a:extLst>
                <a:ext uri="{FF2B5EF4-FFF2-40B4-BE49-F238E27FC236}">
                  <a16:creationId xmlns:a16="http://schemas.microsoft.com/office/drawing/2014/main" id="{A9AC8B8D-36C0-82B7-9B2A-45156FB6ED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396" y="7753592"/>
              <a:ext cx="1628033" cy="75738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Düz Bağlayıcı 122">
              <a:extLst>
                <a:ext uri="{FF2B5EF4-FFF2-40B4-BE49-F238E27FC236}">
                  <a16:creationId xmlns:a16="http://schemas.microsoft.com/office/drawing/2014/main" id="{F5B56C59-3531-0238-CDA3-1AC0782546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18506" y="7738412"/>
              <a:ext cx="197769" cy="78083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Metin kutusu 123">
              <a:extLst>
                <a:ext uri="{FF2B5EF4-FFF2-40B4-BE49-F238E27FC236}">
                  <a16:creationId xmlns:a16="http://schemas.microsoft.com/office/drawing/2014/main" id="{6AFEB104-C2F3-0E38-E799-7E12E511825B}"/>
                </a:ext>
              </a:extLst>
            </p:cNvPr>
            <p:cNvSpPr txBox="1"/>
            <p:nvPr/>
          </p:nvSpPr>
          <p:spPr>
            <a:xfrm>
              <a:off x="2083429" y="8688949"/>
              <a:ext cx="527638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3200" dirty="0">
                  <a:latin typeface="Cambria" panose="02040503050406030204" pitchFamily="18" charset="0"/>
                  <a:ea typeface="Cambria" panose="02040503050406030204" pitchFamily="18" charset="0"/>
                </a:rPr>
                <a:t>…</a:t>
              </a:r>
              <a:endParaRPr lang="tr-TR" sz="32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25" name="Metin kutusu 124">
              <a:extLst>
                <a:ext uri="{FF2B5EF4-FFF2-40B4-BE49-F238E27FC236}">
                  <a16:creationId xmlns:a16="http://schemas.microsoft.com/office/drawing/2014/main" id="{AA173F3E-18BF-C20C-BCB9-B619AD0D6432}"/>
                </a:ext>
              </a:extLst>
            </p:cNvPr>
            <p:cNvSpPr txBox="1"/>
            <p:nvPr/>
          </p:nvSpPr>
          <p:spPr>
            <a:xfrm>
              <a:off x="2083429" y="9928581"/>
              <a:ext cx="527638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3200" dirty="0">
                  <a:latin typeface="Cambria" panose="02040503050406030204" pitchFamily="18" charset="0"/>
                  <a:ea typeface="Cambria" panose="02040503050406030204" pitchFamily="18" charset="0"/>
                </a:rPr>
                <a:t>…</a:t>
              </a:r>
              <a:endParaRPr lang="tr-TR" sz="32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26" name="Rounded Rectangle 4">
              <a:extLst>
                <a:ext uri="{FF2B5EF4-FFF2-40B4-BE49-F238E27FC236}">
                  <a16:creationId xmlns:a16="http://schemas.microsoft.com/office/drawing/2014/main" id="{EF798871-6AD3-2888-361D-1C25B59AE1B4}"/>
                </a:ext>
              </a:extLst>
            </p:cNvPr>
            <p:cNvSpPr/>
            <p:nvPr/>
          </p:nvSpPr>
          <p:spPr>
            <a:xfrm>
              <a:off x="10434171" y="5791509"/>
              <a:ext cx="7984215" cy="4217949"/>
            </a:xfrm>
            <a:prstGeom prst="roundRect">
              <a:avLst>
                <a:gd name="adj" fmla="val 9311"/>
              </a:avLst>
            </a:prstGeom>
            <a:solidFill>
              <a:srgbClr val="F3F6FB"/>
            </a:solidFill>
            <a:ln w="38100">
              <a:solidFill>
                <a:srgbClr val="316CE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 sz="18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27" name="Straight Connector 14">
              <a:extLst>
                <a:ext uri="{FF2B5EF4-FFF2-40B4-BE49-F238E27FC236}">
                  <a16:creationId xmlns:a16="http://schemas.microsoft.com/office/drawing/2014/main" id="{CFDD4A76-5736-3A27-D49A-DAAAC08029DC}"/>
                </a:ext>
              </a:extLst>
            </p:cNvPr>
            <p:cNvCxnSpPr>
              <a:cxnSpLocks/>
            </p:cNvCxnSpPr>
            <p:nvPr/>
          </p:nvCxnSpPr>
          <p:spPr>
            <a:xfrm>
              <a:off x="10879275" y="6719479"/>
              <a:ext cx="7101840" cy="0"/>
            </a:xfrm>
            <a:prstGeom prst="line">
              <a:avLst/>
            </a:prstGeom>
            <a:ln w="8255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6">
              <a:extLst>
                <a:ext uri="{FF2B5EF4-FFF2-40B4-BE49-F238E27FC236}">
                  <a16:creationId xmlns:a16="http://schemas.microsoft.com/office/drawing/2014/main" id="{20CDEEEC-2E71-523B-4747-0F283FC040F5}"/>
                </a:ext>
              </a:extLst>
            </p:cNvPr>
            <p:cNvCxnSpPr>
              <a:cxnSpLocks/>
            </p:cNvCxnSpPr>
            <p:nvPr/>
          </p:nvCxnSpPr>
          <p:spPr>
            <a:xfrm>
              <a:off x="10879275" y="7405279"/>
              <a:ext cx="7101840" cy="0"/>
            </a:xfrm>
            <a:prstGeom prst="line">
              <a:avLst/>
            </a:prstGeom>
            <a:ln w="8255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7">
              <a:extLst>
                <a:ext uri="{FF2B5EF4-FFF2-40B4-BE49-F238E27FC236}">
                  <a16:creationId xmlns:a16="http://schemas.microsoft.com/office/drawing/2014/main" id="{3D630B15-F596-6980-5A7C-BBC1F3208541}"/>
                </a:ext>
              </a:extLst>
            </p:cNvPr>
            <p:cNvCxnSpPr>
              <a:cxnSpLocks/>
            </p:cNvCxnSpPr>
            <p:nvPr/>
          </p:nvCxnSpPr>
          <p:spPr>
            <a:xfrm>
              <a:off x="10879275" y="8087287"/>
              <a:ext cx="7101840" cy="0"/>
            </a:xfrm>
            <a:prstGeom prst="line">
              <a:avLst/>
            </a:prstGeom>
            <a:ln w="8255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8">
              <a:extLst>
                <a:ext uri="{FF2B5EF4-FFF2-40B4-BE49-F238E27FC236}">
                  <a16:creationId xmlns:a16="http://schemas.microsoft.com/office/drawing/2014/main" id="{0967577E-EABF-851A-D41D-517C4CF7DE20}"/>
                </a:ext>
              </a:extLst>
            </p:cNvPr>
            <p:cNvCxnSpPr>
              <a:cxnSpLocks/>
            </p:cNvCxnSpPr>
            <p:nvPr/>
          </p:nvCxnSpPr>
          <p:spPr>
            <a:xfrm>
              <a:off x="10879275" y="8761639"/>
              <a:ext cx="7101840" cy="0"/>
            </a:xfrm>
            <a:prstGeom prst="line">
              <a:avLst/>
            </a:prstGeom>
            <a:ln w="8255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9">
              <a:extLst>
                <a:ext uri="{FF2B5EF4-FFF2-40B4-BE49-F238E27FC236}">
                  <a16:creationId xmlns:a16="http://schemas.microsoft.com/office/drawing/2014/main" id="{4DB5A431-2F94-9406-EEB2-D2B141346116}"/>
                </a:ext>
              </a:extLst>
            </p:cNvPr>
            <p:cNvCxnSpPr>
              <a:cxnSpLocks/>
            </p:cNvCxnSpPr>
            <p:nvPr/>
          </p:nvCxnSpPr>
          <p:spPr>
            <a:xfrm>
              <a:off x="10879275" y="9402188"/>
              <a:ext cx="7101840" cy="0"/>
            </a:xfrm>
            <a:prstGeom prst="line">
              <a:avLst/>
            </a:prstGeom>
            <a:ln w="82550" cap="rnd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ectangle 2">
              <a:extLst>
                <a:ext uri="{FF2B5EF4-FFF2-40B4-BE49-F238E27FC236}">
                  <a16:creationId xmlns:a16="http://schemas.microsoft.com/office/drawing/2014/main" id="{8F53326C-236A-ADD8-BD81-E5BE7903D2C4}"/>
                </a:ext>
              </a:extLst>
            </p:cNvPr>
            <p:cNvSpPr/>
            <p:nvPr/>
          </p:nvSpPr>
          <p:spPr>
            <a:xfrm>
              <a:off x="11290755" y="6386095"/>
              <a:ext cx="6278880" cy="649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r>
                <a:rPr lang="en-US" sz="2800">
                  <a:solidFill>
                    <a:prstClr val="black"/>
                  </a:solidFill>
                  <a:latin typeface="Cambria" panose="02040503050406030204" pitchFamily="18" charset="0"/>
                </a:rPr>
                <a:t>Row 0</a:t>
              </a:r>
            </a:p>
          </p:txBody>
        </p:sp>
        <p:sp>
          <p:nvSpPr>
            <p:cNvPr id="136" name="Rectangle 12">
              <a:extLst>
                <a:ext uri="{FF2B5EF4-FFF2-40B4-BE49-F238E27FC236}">
                  <a16:creationId xmlns:a16="http://schemas.microsoft.com/office/drawing/2014/main" id="{BF8911B2-86F6-70A7-EFB3-D378BB56441B}"/>
                </a:ext>
              </a:extLst>
            </p:cNvPr>
            <p:cNvSpPr/>
            <p:nvPr/>
          </p:nvSpPr>
          <p:spPr>
            <a:xfrm>
              <a:off x="11290755" y="9094446"/>
              <a:ext cx="6278880" cy="649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 sz="1800">
                <a:solidFill>
                  <a:prstClr val="white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39" name="Rectangle 20">
              <a:extLst>
                <a:ext uri="{FF2B5EF4-FFF2-40B4-BE49-F238E27FC236}">
                  <a16:creationId xmlns:a16="http://schemas.microsoft.com/office/drawing/2014/main" id="{113ABDBA-1798-949F-FCDA-F3F0DEF6626E}"/>
                </a:ext>
              </a:extLst>
            </p:cNvPr>
            <p:cNvSpPr/>
            <p:nvPr/>
          </p:nvSpPr>
          <p:spPr>
            <a:xfrm>
              <a:off x="11290755" y="7060407"/>
              <a:ext cx="6278880" cy="649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r>
                <a:rPr lang="en-US" sz="2800">
                  <a:solidFill>
                    <a:prstClr val="black"/>
                  </a:solidFill>
                  <a:latin typeface="Cambria" panose="02040503050406030204" pitchFamily="18" charset="0"/>
                </a:rPr>
                <a:t>Row 1</a:t>
              </a:r>
            </a:p>
          </p:txBody>
        </p:sp>
        <p:sp>
          <p:nvSpPr>
            <p:cNvPr id="140" name="Rectangle 21">
              <a:extLst>
                <a:ext uri="{FF2B5EF4-FFF2-40B4-BE49-F238E27FC236}">
                  <a16:creationId xmlns:a16="http://schemas.microsoft.com/office/drawing/2014/main" id="{B1DC3245-1A43-D5FB-07AC-E66DD4BE53F8}"/>
                </a:ext>
              </a:extLst>
            </p:cNvPr>
            <p:cNvSpPr/>
            <p:nvPr/>
          </p:nvSpPr>
          <p:spPr>
            <a:xfrm>
              <a:off x="11290755" y="7726155"/>
              <a:ext cx="6278880" cy="649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r>
                <a:rPr lang="en-US" sz="2800">
                  <a:solidFill>
                    <a:prstClr val="black"/>
                  </a:solidFill>
                  <a:latin typeface="Cambria" panose="02040503050406030204" pitchFamily="18" charset="0"/>
                </a:rPr>
                <a:t>Row 2</a:t>
              </a:r>
            </a:p>
          </p:txBody>
        </p:sp>
        <p:sp>
          <p:nvSpPr>
            <p:cNvPr id="141" name="Rectangle 22">
              <a:extLst>
                <a:ext uri="{FF2B5EF4-FFF2-40B4-BE49-F238E27FC236}">
                  <a16:creationId xmlns:a16="http://schemas.microsoft.com/office/drawing/2014/main" id="{D8B58617-CC1D-5866-F200-C0B86EBE197F}"/>
                </a:ext>
              </a:extLst>
            </p:cNvPr>
            <p:cNvSpPr/>
            <p:nvPr/>
          </p:nvSpPr>
          <p:spPr>
            <a:xfrm>
              <a:off x="11290755" y="8399454"/>
              <a:ext cx="6278880" cy="649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r>
                <a:rPr lang="en-US" sz="2800">
                  <a:solidFill>
                    <a:prstClr val="black"/>
                  </a:solidFill>
                  <a:latin typeface="Cambria" panose="02040503050406030204" pitchFamily="18" charset="0"/>
                </a:rPr>
                <a:t>Row 3</a:t>
              </a:r>
            </a:p>
          </p:txBody>
        </p:sp>
        <p:sp>
          <p:nvSpPr>
            <p:cNvPr id="142" name="Rectangle 23">
              <a:extLst>
                <a:ext uri="{FF2B5EF4-FFF2-40B4-BE49-F238E27FC236}">
                  <a16:creationId xmlns:a16="http://schemas.microsoft.com/office/drawing/2014/main" id="{5D946AF8-3DC4-328F-11B1-D196D091D870}"/>
                </a:ext>
              </a:extLst>
            </p:cNvPr>
            <p:cNvSpPr/>
            <p:nvPr/>
          </p:nvSpPr>
          <p:spPr>
            <a:xfrm>
              <a:off x="11290755" y="9077372"/>
              <a:ext cx="6278880" cy="649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r>
                <a:rPr lang="en-US" sz="2800">
                  <a:solidFill>
                    <a:prstClr val="black"/>
                  </a:solidFill>
                  <a:latin typeface="Cambria" panose="02040503050406030204" pitchFamily="18" charset="0"/>
                </a:rPr>
                <a:t>Row 4</a:t>
              </a:r>
            </a:p>
          </p:txBody>
        </p:sp>
        <p:grpSp>
          <p:nvGrpSpPr>
            <p:cNvPr id="143" name="Group 3">
              <a:extLst>
                <a:ext uri="{FF2B5EF4-FFF2-40B4-BE49-F238E27FC236}">
                  <a16:creationId xmlns:a16="http://schemas.microsoft.com/office/drawing/2014/main" id="{36C9FF9B-DA86-99D3-C099-71B29A1A49FE}"/>
                </a:ext>
              </a:extLst>
            </p:cNvPr>
            <p:cNvGrpSpPr/>
            <p:nvPr/>
          </p:nvGrpSpPr>
          <p:grpSpPr>
            <a:xfrm>
              <a:off x="11282923" y="7058430"/>
              <a:ext cx="6286713" cy="1990657"/>
              <a:chOff x="1428644" y="1937227"/>
              <a:chExt cx="6286713" cy="1990657"/>
            </a:xfrm>
          </p:grpSpPr>
          <p:sp>
            <p:nvSpPr>
              <p:cNvPr id="147" name="Rectangle 57">
                <a:extLst>
                  <a:ext uri="{FF2B5EF4-FFF2-40B4-BE49-F238E27FC236}">
                    <a16:creationId xmlns:a16="http://schemas.microsoft.com/office/drawing/2014/main" id="{0391E7B7-E443-E609-7152-06ED871D0966}"/>
                  </a:ext>
                </a:extLst>
              </p:cNvPr>
              <p:cNvSpPr/>
              <p:nvPr/>
            </p:nvSpPr>
            <p:spPr>
              <a:xfrm>
                <a:off x="1436477" y="2604952"/>
                <a:ext cx="6278880" cy="64963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defRPr/>
                </a:pPr>
                <a:r>
                  <a:rPr lang="en-US" sz="2800">
                    <a:solidFill>
                      <a:prstClr val="black"/>
                    </a:solidFill>
                    <a:latin typeface="Cambria" panose="02040503050406030204" pitchFamily="18" charset="0"/>
                  </a:rPr>
                  <a:t>Row 2</a:t>
                </a:r>
              </a:p>
            </p:txBody>
          </p:sp>
          <p:sp>
            <p:nvSpPr>
              <p:cNvPr id="148" name="Content Placeholder 2">
                <a:extLst>
                  <a:ext uri="{FF2B5EF4-FFF2-40B4-BE49-F238E27FC236}">
                    <a16:creationId xmlns:a16="http://schemas.microsoft.com/office/drawing/2014/main" id="{6C02529A-E48F-D371-BFD7-D4BFB7AE51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8644" y="2637180"/>
                <a:ext cx="1390654" cy="591494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Cambria" panose="02040503050406030204" pitchFamily="18" charset="0"/>
                  <a:buChar char="-"/>
                  <a:defRPr sz="2800" kern="120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  <a:defRPr/>
                </a:pPr>
                <a:r>
                  <a:rPr lang="en-US" sz="3200" b="1" i="1">
                    <a:solidFill>
                      <a:srgbClr val="FF0000"/>
                    </a:solidFill>
                  </a:rPr>
                  <a:t>open</a:t>
                </a:r>
              </a:p>
            </p:txBody>
          </p:sp>
          <p:sp>
            <p:nvSpPr>
              <p:cNvPr id="149" name="Rectangle 58">
                <a:extLst>
                  <a:ext uri="{FF2B5EF4-FFF2-40B4-BE49-F238E27FC236}">
                    <a16:creationId xmlns:a16="http://schemas.microsoft.com/office/drawing/2014/main" id="{FF881818-D5A2-D8B1-6BA1-B6B1E291FAE0}"/>
                  </a:ext>
                </a:extLst>
              </p:cNvPr>
              <p:cNvSpPr/>
              <p:nvPr/>
            </p:nvSpPr>
            <p:spPr>
              <a:xfrm>
                <a:off x="1436477" y="1937227"/>
                <a:ext cx="6278880" cy="6496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defRPr/>
                </a:pPr>
                <a:r>
                  <a:rPr lang="en-US" sz="2800">
                    <a:solidFill>
                      <a:prstClr val="black"/>
                    </a:solidFill>
                    <a:latin typeface="Cambria" panose="02040503050406030204" pitchFamily="18" charset="0"/>
                  </a:rPr>
                  <a:t>Row 1</a:t>
                </a:r>
              </a:p>
            </p:txBody>
          </p:sp>
          <p:sp>
            <p:nvSpPr>
              <p:cNvPr id="152" name="Rectangle 59">
                <a:extLst>
                  <a:ext uri="{FF2B5EF4-FFF2-40B4-BE49-F238E27FC236}">
                    <a16:creationId xmlns:a16="http://schemas.microsoft.com/office/drawing/2014/main" id="{F17D8C1E-3BC4-E008-B040-CBF9000D9764}"/>
                  </a:ext>
                </a:extLst>
              </p:cNvPr>
              <p:cNvSpPr/>
              <p:nvPr/>
            </p:nvSpPr>
            <p:spPr>
              <a:xfrm>
                <a:off x="1436477" y="3278252"/>
                <a:ext cx="6278880" cy="6496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defRPr/>
                </a:pPr>
                <a:r>
                  <a:rPr lang="en-US" sz="2800">
                    <a:solidFill>
                      <a:prstClr val="black"/>
                    </a:solidFill>
                    <a:latin typeface="Cambria" panose="02040503050406030204" pitchFamily="18" charset="0"/>
                  </a:rPr>
                  <a:t>Row 3</a:t>
                </a:r>
              </a:p>
            </p:txBody>
          </p:sp>
        </p:grpSp>
        <p:grpSp>
          <p:nvGrpSpPr>
            <p:cNvPr id="153" name="Group 8">
              <a:extLst>
                <a:ext uri="{FF2B5EF4-FFF2-40B4-BE49-F238E27FC236}">
                  <a16:creationId xmlns:a16="http://schemas.microsoft.com/office/drawing/2014/main" id="{E987C86C-DDB4-393A-7304-6DC1DFFE64C3}"/>
                </a:ext>
              </a:extLst>
            </p:cNvPr>
            <p:cNvGrpSpPr/>
            <p:nvPr/>
          </p:nvGrpSpPr>
          <p:grpSpPr>
            <a:xfrm>
              <a:off x="11282923" y="7725166"/>
              <a:ext cx="6286713" cy="649632"/>
              <a:chOff x="1428644" y="2603964"/>
              <a:chExt cx="6286713" cy="649632"/>
            </a:xfrm>
          </p:grpSpPr>
          <p:sp>
            <p:nvSpPr>
              <p:cNvPr id="154" name="Rectangle 60">
                <a:extLst>
                  <a:ext uri="{FF2B5EF4-FFF2-40B4-BE49-F238E27FC236}">
                    <a16:creationId xmlns:a16="http://schemas.microsoft.com/office/drawing/2014/main" id="{1747FBA6-CB96-A89C-7B27-3DC57C7F0C6A}"/>
                  </a:ext>
                </a:extLst>
              </p:cNvPr>
              <p:cNvSpPr/>
              <p:nvPr/>
            </p:nvSpPr>
            <p:spPr>
              <a:xfrm>
                <a:off x="1436477" y="2603964"/>
                <a:ext cx="6278880" cy="649632"/>
              </a:xfrm>
              <a:prstGeom prst="rect">
                <a:avLst/>
              </a:prstGeom>
              <a:solidFill>
                <a:srgbClr val="D8D9D8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defRPr/>
                </a:pPr>
                <a:r>
                  <a:rPr lang="en-US" sz="2800">
                    <a:solidFill>
                      <a:prstClr val="black"/>
                    </a:solidFill>
                    <a:latin typeface="Cambria" panose="02040503050406030204" pitchFamily="18" charset="0"/>
                  </a:rPr>
                  <a:t>Row 2</a:t>
                </a:r>
              </a:p>
            </p:txBody>
          </p:sp>
          <p:sp>
            <p:nvSpPr>
              <p:cNvPr id="155" name="Content Placeholder 2">
                <a:extLst>
                  <a:ext uri="{FF2B5EF4-FFF2-40B4-BE49-F238E27FC236}">
                    <a16:creationId xmlns:a16="http://schemas.microsoft.com/office/drawing/2014/main" id="{B317A10D-CAB1-1E37-87DA-1501424F18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8644" y="2645717"/>
                <a:ext cx="1390654" cy="591494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600" kern="120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Cambria" panose="02040503050406030204" pitchFamily="18" charset="0"/>
                  <a:buChar char="-"/>
                  <a:defRPr sz="2800" kern="120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Cambria" panose="02040503050406030204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  <a:defRPr/>
                </a:pPr>
                <a:r>
                  <a:rPr lang="en-US" sz="3200" b="1" i="1">
                    <a:solidFill>
                      <a:srgbClr val="FF0000"/>
                    </a:solidFill>
                  </a:rPr>
                  <a:t>closed</a:t>
                </a:r>
              </a:p>
            </p:txBody>
          </p:sp>
        </p:grpSp>
        <p:grpSp>
          <p:nvGrpSpPr>
            <p:cNvPr id="157" name="Group 62">
              <a:extLst>
                <a:ext uri="{FF2B5EF4-FFF2-40B4-BE49-F238E27FC236}">
                  <a16:creationId xmlns:a16="http://schemas.microsoft.com/office/drawing/2014/main" id="{C36B5534-C78D-97C2-8099-511ACF1E848E}"/>
                </a:ext>
              </a:extLst>
            </p:cNvPr>
            <p:cNvGrpSpPr/>
            <p:nvPr/>
          </p:nvGrpSpPr>
          <p:grpSpPr>
            <a:xfrm>
              <a:off x="11287422" y="6386096"/>
              <a:ext cx="6278880" cy="3344517"/>
              <a:chOff x="1436477" y="1260576"/>
              <a:chExt cx="6278880" cy="3344517"/>
            </a:xfrm>
          </p:grpSpPr>
          <p:sp>
            <p:nvSpPr>
              <p:cNvPr id="158" name="Rectangle 63">
                <a:extLst>
                  <a:ext uri="{FF2B5EF4-FFF2-40B4-BE49-F238E27FC236}">
                    <a16:creationId xmlns:a16="http://schemas.microsoft.com/office/drawing/2014/main" id="{5CB11D2A-B109-50D3-7FA1-703AD1B8A37F}"/>
                  </a:ext>
                </a:extLst>
              </p:cNvPr>
              <p:cNvSpPr/>
              <p:nvPr/>
            </p:nvSpPr>
            <p:spPr>
              <a:xfrm>
                <a:off x="1436477" y="2604952"/>
                <a:ext cx="6278880" cy="64963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defRPr/>
                </a:pPr>
                <a:r>
                  <a:rPr lang="en-US" sz="2800">
                    <a:solidFill>
                      <a:prstClr val="black"/>
                    </a:solidFill>
                    <a:latin typeface="Cambria" panose="02040503050406030204" pitchFamily="18" charset="0"/>
                  </a:rPr>
                  <a:t>Row 2</a:t>
                </a:r>
              </a:p>
            </p:txBody>
          </p:sp>
          <p:sp>
            <p:nvSpPr>
              <p:cNvPr id="160" name="Rectangle 65">
                <a:extLst>
                  <a:ext uri="{FF2B5EF4-FFF2-40B4-BE49-F238E27FC236}">
                    <a16:creationId xmlns:a16="http://schemas.microsoft.com/office/drawing/2014/main" id="{B7ABE00E-2D9A-3C4E-4D19-DAEB76D54FAE}"/>
                  </a:ext>
                </a:extLst>
              </p:cNvPr>
              <p:cNvSpPr/>
              <p:nvPr/>
            </p:nvSpPr>
            <p:spPr>
              <a:xfrm>
                <a:off x="1436477" y="1937227"/>
                <a:ext cx="6278880" cy="6496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Cambria" panose="02040503050406030204" pitchFamily="18" charset="0"/>
                  </a:rPr>
                  <a:t>Row 1</a:t>
                </a:r>
              </a:p>
            </p:txBody>
          </p:sp>
          <p:sp>
            <p:nvSpPr>
              <p:cNvPr id="161" name="Rectangle 66">
                <a:extLst>
                  <a:ext uri="{FF2B5EF4-FFF2-40B4-BE49-F238E27FC236}">
                    <a16:creationId xmlns:a16="http://schemas.microsoft.com/office/drawing/2014/main" id="{EE469B32-E388-5A46-3DF3-BE32ABA8F684}"/>
                  </a:ext>
                </a:extLst>
              </p:cNvPr>
              <p:cNvSpPr/>
              <p:nvPr/>
            </p:nvSpPr>
            <p:spPr>
              <a:xfrm>
                <a:off x="1436477" y="3278252"/>
                <a:ext cx="6278880" cy="6496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defRPr/>
                </a:pPr>
                <a:r>
                  <a:rPr lang="en-US" sz="2800">
                    <a:solidFill>
                      <a:prstClr val="black"/>
                    </a:solidFill>
                    <a:latin typeface="Cambria" panose="02040503050406030204" pitchFamily="18" charset="0"/>
                  </a:rPr>
                  <a:t>Row 3</a:t>
                </a:r>
              </a:p>
            </p:txBody>
          </p:sp>
          <p:sp>
            <p:nvSpPr>
              <p:cNvPr id="162" name="Rectangle 67">
                <a:extLst>
                  <a:ext uri="{FF2B5EF4-FFF2-40B4-BE49-F238E27FC236}">
                    <a16:creationId xmlns:a16="http://schemas.microsoft.com/office/drawing/2014/main" id="{57388946-1A1A-E56C-B8A1-E8BAE5FFB3E6}"/>
                  </a:ext>
                </a:extLst>
              </p:cNvPr>
              <p:cNvSpPr/>
              <p:nvPr/>
            </p:nvSpPr>
            <p:spPr>
              <a:xfrm>
                <a:off x="1436477" y="1260576"/>
                <a:ext cx="6278880" cy="6496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defRPr/>
                </a:pPr>
                <a:r>
                  <a:rPr lang="en-US" sz="2800">
                    <a:solidFill>
                      <a:prstClr val="black"/>
                    </a:solidFill>
                    <a:latin typeface="Cambria" panose="02040503050406030204" pitchFamily="18" charset="0"/>
                  </a:rPr>
                  <a:t>Row 0</a:t>
                </a:r>
              </a:p>
            </p:txBody>
          </p:sp>
          <p:sp>
            <p:nvSpPr>
              <p:cNvPr id="163" name="Rectangle 68">
                <a:extLst>
                  <a:ext uri="{FF2B5EF4-FFF2-40B4-BE49-F238E27FC236}">
                    <a16:creationId xmlns:a16="http://schemas.microsoft.com/office/drawing/2014/main" id="{482650C5-D5FC-6520-6D62-0E08C625FC75}"/>
                  </a:ext>
                </a:extLst>
              </p:cNvPr>
              <p:cNvSpPr/>
              <p:nvPr/>
            </p:nvSpPr>
            <p:spPr>
              <a:xfrm>
                <a:off x="1436477" y="3955461"/>
                <a:ext cx="6278880" cy="6496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defRPr/>
                </a:pPr>
                <a:r>
                  <a:rPr lang="en-US" sz="2800">
                    <a:solidFill>
                      <a:prstClr val="black"/>
                    </a:solidFill>
                    <a:latin typeface="Cambria" panose="02040503050406030204" pitchFamily="18" charset="0"/>
                  </a:rPr>
                  <a:t>Row 4</a:t>
                </a:r>
              </a:p>
            </p:txBody>
          </p:sp>
        </p:grpSp>
        <p:grpSp>
          <p:nvGrpSpPr>
            <p:cNvPr id="165" name="Group 11">
              <a:extLst>
                <a:ext uri="{FF2B5EF4-FFF2-40B4-BE49-F238E27FC236}">
                  <a16:creationId xmlns:a16="http://schemas.microsoft.com/office/drawing/2014/main" id="{57302AB4-E5BA-D378-FFC1-A7B751845DE4}"/>
                </a:ext>
              </a:extLst>
            </p:cNvPr>
            <p:cNvGrpSpPr/>
            <p:nvPr/>
          </p:nvGrpSpPr>
          <p:grpSpPr>
            <a:xfrm>
              <a:off x="15312696" y="6445405"/>
              <a:ext cx="2285690" cy="3181114"/>
              <a:chOff x="5458418" y="1324203"/>
              <a:chExt cx="2285690" cy="3181114"/>
            </a:xfrm>
          </p:grpSpPr>
          <p:sp>
            <p:nvSpPr>
              <p:cNvPr id="166" name="Rectangle 92">
                <a:extLst>
                  <a:ext uri="{FF2B5EF4-FFF2-40B4-BE49-F238E27FC236}">
                    <a16:creationId xmlns:a16="http://schemas.microsoft.com/office/drawing/2014/main" id="{436BDD6D-04DB-35FB-145F-6BC9BC1E6F81}"/>
                  </a:ext>
                </a:extLst>
              </p:cNvPr>
              <p:cNvSpPr/>
              <p:nvPr/>
            </p:nvSpPr>
            <p:spPr>
              <a:xfrm>
                <a:off x="6016776" y="1324203"/>
                <a:ext cx="17273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400">
                  <a:defRPr/>
                </a:pPr>
                <a:r>
                  <a:rPr lang="en-US" sz="2400" b="1" i="1">
                    <a:solidFill>
                      <a:srgbClr val="ED7D31"/>
                    </a:solidFill>
                    <a:latin typeface="Cambria" panose="02040503050406030204" pitchFamily="18" charset="0"/>
                  </a:rPr>
                  <a:t>Victim Row</a:t>
                </a:r>
              </a:p>
            </p:txBody>
          </p:sp>
          <p:sp>
            <p:nvSpPr>
              <p:cNvPr id="167" name="Rectangle 101">
                <a:extLst>
                  <a:ext uri="{FF2B5EF4-FFF2-40B4-BE49-F238E27FC236}">
                    <a16:creationId xmlns:a16="http://schemas.microsoft.com/office/drawing/2014/main" id="{46EEE4F7-E7D8-9E20-280A-947C2651F02B}"/>
                  </a:ext>
                </a:extLst>
              </p:cNvPr>
              <p:cNvSpPr/>
              <p:nvPr/>
            </p:nvSpPr>
            <p:spPr>
              <a:xfrm>
                <a:off x="6016776" y="2039174"/>
                <a:ext cx="17273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400">
                  <a:defRPr/>
                </a:pPr>
                <a:r>
                  <a:rPr lang="en-US" sz="2400" b="1" i="1">
                    <a:solidFill>
                      <a:srgbClr val="ED7D31"/>
                    </a:solidFill>
                    <a:latin typeface="Cambria" panose="02040503050406030204" pitchFamily="18" charset="0"/>
                  </a:rPr>
                  <a:t>Victim Row</a:t>
                </a:r>
              </a:p>
            </p:txBody>
          </p:sp>
          <p:sp>
            <p:nvSpPr>
              <p:cNvPr id="168" name="Rectangle 102">
                <a:extLst>
                  <a:ext uri="{FF2B5EF4-FFF2-40B4-BE49-F238E27FC236}">
                    <a16:creationId xmlns:a16="http://schemas.microsoft.com/office/drawing/2014/main" id="{F8B27476-A391-B0F7-469A-64149FF09A42}"/>
                  </a:ext>
                </a:extLst>
              </p:cNvPr>
              <p:cNvSpPr/>
              <p:nvPr/>
            </p:nvSpPr>
            <p:spPr>
              <a:xfrm>
                <a:off x="6016776" y="3372315"/>
                <a:ext cx="17273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400">
                  <a:defRPr/>
                </a:pPr>
                <a:r>
                  <a:rPr lang="en-US" sz="2400" b="1" i="1">
                    <a:solidFill>
                      <a:srgbClr val="ED7D31"/>
                    </a:solidFill>
                    <a:latin typeface="Cambria" panose="02040503050406030204" pitchFamily="18" charset="0"/>
                  </a:rPr>
                  <a:t>Victim Row</a:t>
                </a:r>
              </a:p>
            </p:txBody>
          </p:sp>
          <p:sp>
            <p:nvSpPr>
              <p:cNvPr id="169" name="Rectangle 103">
                <a:extLst>
                  <a:ext uri="{FF2B5EF4-FFF2-40B4-BE49-F238E27FC236}">
                    <a16:creationId xmlns:a16="http://schemas.microsoft.com/office/drawing/2014/main" id="{1979AF4D-DB55-9206-D4E6-43D1D057DE33}"/>
                  </a:ext>
                </a:extLst>
              </p:cNvPr>
              <p:cNvSpPr/>
              <p:nvPr/>
            </p:nvSpPr>
            <p:spPr>
              <a:xfrm>
                <a:off x="6016776" y="4043652"/>
                <a:ext cx="17273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400">
                  <a:defRPr/>
                </a:pPr>
                <a:r>
                  <a:rPr lang="en-US" sz="2400" b="1" i="1">
                    <a:solidFill>
                      <a:srgbClr val="ED7D31"/>
                    </a:solidFill>
                    <a:latin typeface="Cambria" panose="02040503050406030204" pitchFamily="18" charset="0"/>
                  </a:rPr>
                  <a:t>Victim Row</a:t>
                </a:r>
              </a:p>
            </p:txBody>
          </p:sp>
          <p:sp>
            <p:nvSpPr>
              <p:cNvPr id="170" name="Rectangle 90">
                <a:extLst>
                  <a:ext uri="{FF2B5EF4-FFF2-40B4-BE49-F238E27FC236}">
                    <a16:creationId xmlns:a16="http://schemas.microsoft.com/office/drawing/2014/main" id="{C8E082D4-806E-43AB-DDEC-855E2DB422F3}"/>
                  </a:ext>
                </a:extLst>
              </p:cNvPr>
              <p:cNvSpPr/>
              <p:nvPr/>
            </p:nvSpPr>
            <p:spPr>
              <a:xfrm>
                <a:off x="5458418" y="2685155"/>
                <a:ext cx="22856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400">
                  <a:defRPr/>
                </a:pPr>
                <a:r>
                  <a:rPr lang="en-US" sz="2400" b="1" i="1" dirty="0">
                    <a:solidFill>
                      <a:srgbClr val="C00000"/>
                    </a:solidFill>
                    <a:latin typeface="Cambria" panose="02040503050406030204" pitchFamily="18" charset="0"/>
                  </a:rPr>
                  <a:t>Aggressor Row</a:t>
                </a:r>
              </a:p>
            </p:txBody>
          </p:sp>
        </p:grpSp>
        <p:sp>
          <p:nvSpPr>
            <p:cNvPr id="176" name="Content Placeholder 2">
              <a:extLst>
                <a:ext uri="{FF2B5EF4-FFF2-40B4-BE49-F238E27FC236}">
                  <a16:creationId xmlns:a16="http://schemas.microsoft.com/office/drawing/2014/main" id="{6C86BDDC-131F-27BC-277B-5F7470045683}"/>
                </a:ext>
              </a:extLst>
            </p:cNvPr>
            <p:cNvSpPr txBox="1">
              <a:spLocks/>
            </p:cNvSpPr>
            <p:nvPr/>
          </p:nvSpPr>
          <p:spPr>
            <a:xfrm>
              <a:off x="11432451" y="7763857"/>
              <a:ext cx="1390654" cy="591494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ambria" panose="02040503050406030204" pitchFamily="18" charset="0"/>
                <a:buChar char="-"/>
                <a:defRPr sz="28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  <a:defRPr/>
              </a:pPr>
              <a:endParaRPr lang="en-US" sz="32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177" name="Rectangle 7">
              <a:extLst>
                <a:ext uri="{FF2B5EF4-FFF2-40B4-BE49-F238E27FC236}">
                  <a16:creationId xmlns:a16="http://schemas.microsoft.com/office/drawing/2014/main" id="{01F25615-5A73-943C-401D-171D2E6AF899}"/>
                </a:ext>
              </a:extLst>
            </p:cNvPr>
            <p:cNvSpPr/>
            <p:nvPr/>
          </p:nvSpPr>
          <p:spPr>
            <a:xfrm>
              <a:off x="10434171" y="5829820"/>
              <a:ext cx="7984214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914400">
                <a:defRPr/>
              </a:pPr>
              <a:r>
                <a:rPr lang="en-US" sz="3000" b="1" dirty="0">
                  <a:solidFill>
                    <a:srgbClr val="316CE3"/>
                  </a:solidFill>
                  <a:latin typeface="Cambria" panose="02040503050406030204" pitchFamily="18" charset="0"/>
                </a:rPr>
                <a:t>DRAM Subarray</a:t>
              </a:r>
              <a:endParaRPr lang="en-US" sz="3000" dirty="0">
                <a:solidFill>
                  <a:srgbClr val="316CE3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78" name="Multiply 70">
              <a:extLst>
                <a:ext uri="{FF2B5EF4-FFF2-40B4-BE49-F238E27FC236}">
                  <a16:creationId xmlns:a16="http://schemas.microsoft.com/office/drawing/2014/main" id="{A9CD04F5-9214-4F0B-4F68-C29F0F119513}"/>
                </a:ext>
              </a:extLst>
            </p:cNvPr>
            <p:cNvSpPr/>
            <p:nvPr/>
          </p:nvSpPr>
          <p:spPr>
            <a:xfrm>
              <a:off x="15327026" y="7040202"/>
              <a:ext cx="694249" cy="694249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 sz="1800">
                <a:solidFill>
                  <a:prstClr val="white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79" name="Multiply 71">
              <a:extLst>
                <a:ext uri="{FF2B5EF4-FFF2-40B4-BE49-F238E27FC236}">
                  <a16:creationId xmlns:a16="http://schemas.microsoft.com/office/drawing/2014/main" id="{B14E3695-7936-DEE7-6247-BDC43E1A0273}"/>
                </a:ext>
              </a:extLst>
            </p:cNvPr>
            <p:cNvSpPr/>
            <p:nvPr/>
          </p:nvSpPr>
          <p:spPr>
            <a:xfrm>
              <a:off x="12769358" y="8368939"/>
              <a:ext cx="694249" cy="694249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 sz="1800">
                <a:solidFill>
                  <a:prstClr val="white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180" name="Group 15">
              <a:extLst>
                <a:ext uri="{FF2B5EF4-FFF2-40B4-BE49-F238E27FC236}">
                  <a16:creationId xmlns:a16="http://schemas.microsoft.com/office/drawing/2014/main" id="{4B851BCD-6EC7-2C18-1E1B-193347460B4A}"/>
                </a:ext>
              </a:extLst>
            </p:cNvPr>
            <p:cNvGrpSpPr/>
            <p:nvPr/>
          </p:nvGrpSpPr>
          <p:grpSpPr>
            <a:xfrm>
              <a:off x="11350747" y="6372219"/>
              <a:ext cx="4243124" cy="3386177"/>
              <a:chOff x="1746836" y="1682309"/>
              <a:chExt cx="4243124" cy="3386177"/>
            </a:xfrm>
          </p:grpSpPr>
          <p:sp>
            <p:nvSpPr>
              <p:cNvPr id="181" name="Multiply 13">
                <a:extLst>
                  <a:ext uri="{FF2B5EF4-FFF2-40B4-BE49-F238E27FC236}">
                    <a16:creationId xmlns:a16="http://schemas.microsoft.com/office/drawing/2014/main" id="{5773935E-512E-CB75-BE95-047289ECB221}"/>
                  </a:ext>
                </a:extLst>
              </p:cNvPr>
              <p:cNvSpPr/>
              <p:nvPr/>
            </p:nvSpPr>
            <p:spPr>
              <a:xfrm>
                <a:off x="2539369" y="1682309"/>
                <a:ext cx="694249" cy="694249"/>
              </a:xfrm>
              <a:prstGeom prst="mathMultiply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defRPr/>
                </a:pPr>
                <a:endParaRPr lang="en-US" sz="1800">
                  <a:solidFill>
                    <a:prstClr val="white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182" name="Multiply 69">
                <a:extLst>
                  <a:ext uri="{FF2B5EF4-FFF2-40B4-BE49-F238E27FC236}">
                    <a16:creationId xmlns:a16="http://schemas.microsoft.com/office/drawing/2014/main" id="{FCB0A117-1ACE-52BF-A019-17E5045CE481}"/>
                  </a:ext>
                </a:extLst>
              </p:cNvPr>
              <p:cNvSpPr/>
              <p:nvPr/>
            </p:nvSpPr>
            <p:spPr>
              <a:xfrm>
                <a:off x="3456171" y="2348675"/>
                <a:ext cx="694249" cy="694249"/>
              </a:xfrm>
              <a:prstGeom prst="mathMultiply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defRPr/>
                </a:pPr>
                <a:endParaRPr lang="en-US" sz="1800">
                  <a:solidFill>
                    <a:prstClr val="white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183" name="Multiply 72">
                <a:extLst>
                  <a:ext uri="{FF2B5EF4-FFF2-40B4-BE49-F238E27FC236}">
                    <a16:creationId xmlns:a16="http://schemas.microsoft.com/office/drawing/2014/main" id="{D7521655-0B90-C9A0-E31F-45C5A64518F4}"/>
                  </a:ext>
                </a:extLst>
              </p:cNvPr>
              <p:cNvSpPr/>
              <p:nvPr/>
            </p:nvSpPr>
            <p:spPr>
              <a:xfrm>
                <a:off x="5295711" y="3710626"/>
                <a:ext cx="694249" cy="694249"/>
              </a:xfrm>
              <a:prstGeom prst="mathMultiply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defRPr/>
                </a:pPr>
                <a:endParaRPr lang="en-US" sz="1800">
                  <a:solidFill>
                    <a:prstClr val="white"/>
                  </a:solidFill>
                  <a:latin typeface="Cambria" panose="02040503050406030204" pitchFamily="18" charset="0"/>
                </a:endParaRPr>
              </a:p>
            </p:txBody>
          </p:sp>
          <p:sp>
            <p:nvSpPr>
              <p:cNvPr id="184" name="Multiply 73">
                <a:extLst>
                  <a:ext uri="{FF2B5EF4-FFF2-40B4-BE49-F238E27FC236}">
                    <a16:creationId xmlns:a16="http://schemas.microsoft.com/office/drawing/2014/main" id="{3A4046C3-536F-3BDD-1E18-611E7D44BA94}"/>
                  </a:ext>
                </a:extLst>
              </p:cNvPr>
              <p:cNvSpPr/>
              <p:nvPr/>
            </p:nvSpPr>
            <p:spPr>
              <a:xfrm>
                <a:off x="1746836" y="4374237"/>
                <a:ext cx="694249" cy="694249"/>
              </a:xfrm>
              <a:prstGeom prst="mathMultiply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defRPr/>
                </a:pPr>
                <a:endParaRPr lang="en-US" sz="1800">
                  <a:solidFill>
                    <a:prstClr val="white"/>
                  </a:solidFill>
                  <a:latin typeface="Cambria" panose="02040503050406030204" pitchFamily="18" charset="0"/>
                </a:endParaRPr>
              </a:p>
            </p:txBody>
          </p:sp>
        </p:grpSp>
        <p:sp>
          <p:nvSpPr>
            <p:cNvPr id="185" name="Content Placeholder 2">
              <a:extLst>
                <a:ext uri="{FF2B5EF4-FFF2-40B4-BE49-F238E27FC236}">
                  <a16:creationId xmlns:a16="http://schemas.microsoft.com/office/drawing/2014/main" id="{9BE65B8F-29C9-F93B-3627-37EDA5DEFBE2}"/>
                </a:ext>
              </a:extLst>
            </p:cNvPr>
            <p:cNvSpPr txBox="1">
              <a:spLocks/>
            </p:cNvSpPr>
            <p:nvPr/>
          </p:nvSpPr>
          <p:spPr>
            <a:xfrm>
              <a:off x="10434171" y="10213399"/>
              <a:ext cx="7984215" cy="1058592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ambria" panose="02040503050406030204" pitchFamily="18" charset="0"/>
                <a:buChar char="-"/>
                <a:defRPr sz="28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defRPr/>
              </a:pPr>
              <a:r>
                <a:rPr lang="en-US" sz="2800" spc="-10" dirty="0">
                  <a:solidFill>
                    <a:prstClr val="black"/>
                  </a:solidFill>
                </a:rPr>
                <a:t>Repeatedly </a:t>
              </a:r>
              <a:r>
                <a:rPr lang="en-US" sz="2800" b="1" spc="-10" dirty="0">
                  <a:solidFill>
                    <a:srgbClr val="538234"/>
                  </a:solidFill>
                </a:rPr>
                <a:t>activating </a:t>
              </a:r>
              <a:r>
                <a:rPr lang="en-US" sz="2800" spc="-10" dirty="0">
                  <a:solidFill>
                    <a:prstClr val="black"/>
                  </a:solidFill>
                </a:rPr>
                <a:t>and </a:t>
              </a:r>
              <a:r>
                <a:rPr lang="en-US" sz="2800" b="1" spc="-10" dirty="0" err="1">
                  <a:solidFill>
                    <a:srgbClr val="C00000"/>
                  </a:solidFill>
                </a:rPr>
                <a:t>precharging</a:t>
              </a:r>
              <a:r>
                <a:rPr lang="en-US" sz="2800" spc="-10" dirty="0">
                  <a:solidFill>
                    <a:srgbClr val="C00000"/>
                  </a:solidFill>
                </a:rPr>
                <a:t>  </a:t>
              </a:r>
              <a:r>
                <a:rPr lang="en-US" sz="2800" spc="-10" dirty="0">
                  <a:solidFill>
                    <a:prstClr val="black"/>
                  </a:solidFill>
                </a:rPr>
                <a:t>a DRAM row causes </a:t>
              </a:r>
              <a:r>
                <a:rPr lang="en-US" sz="2800" b="1" spc="-10" dirty="0" err="1">
                  <a:solidFill>
                    <a:srgbClr val="4472C4">
                      <a:lumMod val="75000"/>
                    </a:srgbClr>
                  </a:solidFill>
                </a:rPr>
                <a:t>RowHammer</a:t>
              </a:r>
              <a:r>
                <a:rPr lang="en-US" sz="2800" b="1" spc="-10" dirty="0">
                  <a:solidFill>
                    <a:srgbClr val="4472C4">
                      <a:lumMod val="75000"/>
                    </a:srgbClr>
                  </a:solidFill>
                </a:rPr>
                <a:t> bitflips</a:t>
              </a:r>
              <a:r>
                <a:rPr lang="en-US" sz="2800" spc="-10" dirty="0">
                  <a:solidFill>
                    <a:srgbClr val="4472C4">
                      <a:lumMod val="75000"/>
                    </a:srgbClr>
                  </a:solidFill>
                </a:rPr>
                <a:t> </a:t>
              </a:r>
              <a:r>
                <a:rPr lang="en-US" sz="2800" spc="-10" dirty="0">
                  <a:solidFill>
                    <a:prstClr val="black"/>
                  </a:solidFill>
                </a:rPr>
                <a:t>in nearby cells</a:t>
              </a:r>
              <a:endParaRPr lang="en-US" sz="2800" b="1" spc="-10" dirty="0">
                <a:solidFill>
                  <a:prstClr val="black"/>
                </a:solidFill>
              </a:endParaRPr>
            </a:p>
          </p:txBody>
        </p:sp>
        <p:sp>
          <p:nvSpPr>
            <p:cNvPr id="186" name="Content Placeholder 2">
              <a:extLst>
                <a:ext uri="{FF2B5EF4-FFF2-40B4-BE49-F238E27FC236}">
                  <a16:creationId xmlns:a16="http://schemas.microsoft.com/office/drawing/2014/main" id="{7DD8AAEB-0D93-A049-957D-8070CFB92CC1}"/>
                </a:ext>
              </a:extLst>
            </p:cNvPr>
            <p:cNvSpPr txBox="1">
              <a:spLocks/>
            </p:cNvSpPr>
            <p:nvPr/>
          </p:nvSpPr>
          <p:spPr>
            <a:xfrm>
              <a:off x="10434171" y="11154088"/>
              <a:ext cx="7984215" cy="1058592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6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Cambria" panose="02040503050406030204" pitchFamily="18" charset="0"/>
                <a:buChar char="-"/>
                <a:defRPr sz="28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Cambria" panose="020405030504060302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2800" dirty="0"/>
                <a:t>The minimum number of activations that causes a bitflip is called </a:t>
              </a:r>
              <a:r>
                <a:rPr lang="en-US" sz="2800" b="1" dirty="0">
                  <a:solidFill>
                    <a:srgbClr val="FF5F25"/>
                  </a:solidFill>
                </a:rPr>
                <a:t>the </a:t>
              </a:r>
              <a:r>
                <a:rPr lang="en-US" sz="2800" b="1" dirty="0" err="1">
                  <a:solidFill>
                    <a:srgbClr val="FF5F25"/>
                  </a:solidFill>
                </a:rPr>
                <a:t>RowHammer</a:t>
              </a:r>
              <a:r>
                <a:rPr lang="en-US" sz="2800" b="1" dirty="0">
                  <a:solidFill>
                    <a:srgbClr val="FF5F25"/>
                  </a:solidFill>
                </a:rPr>
                <a:t> threshold</a:t>
              </a:r>
            </a:p>
          </p:txBody>
        </p:sp>
        <p:sp>
          <p:nvSpPr>
            <p:cNvPr id="187" name="İçerik Yer Tutucusu 2">
              <a:extLst>
                <a:ext uri="{FF2B5EF4-FFF2-40B4-BE49-F238E27FC236}">
                  <a16:creationId xmlns:a16="http://schemas.microsoft.com/office/drawing/2014/main" id="{87504F9C-9CC4-B820-9EDF-8175F9D1B5A1}"/>
                </a:ext>
              </a:extLst>
            </p:cNvPr>
            <p:cNvSpPr txBox="1">
              <a:spLocks/>
            </p:cNvSpPr>
            <p:nvPr/>
          </p:nvSpPr>
          <p:spPr>
            <a:xfrm>
              <a:off x="19324003" y="6089286"/>
              <a:ext cx="10512498" cy="508799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3291840" rtl="0" eaLnBrk="1" latinLnBrk="0" hangingPunct="1">
                <a:lnSpc>
                  <a:spcPct val="90000"/>
                </a:lnSpc>
                <a:spcBef>
                  <a:spcPts val="3600"/>
                </a:spcBef>
                <a:buFont typeface="Arial" panose="020B0604020202020204" pitchFamily="34" charset="0"/>
                <a:buNone/>
                <a:defRPr sz="86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645920" indent="0" algn="ctr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None/>
                <a:defRPr sz="7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291840" indent="0" algn="ctr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None/>
                <a:defRPr sz="648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4937760" indent="0" algn="ctr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None/>
                <a:defRPr sz="57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583680" indent="0" algn="ctr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None/>
                <a:defRPr sz="57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8229600" indent="0" algn="ctr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None/>
                <a:defRPr sz="57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9875520" indent="0" algn="ctr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None/>
                <a:defRPr sz="57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1521440" indent="0" algn="ctr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None/>
                <a:defRPr sz="57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3167360" indent="0" algn="ctr" defTabSz="3291840" rtl="0" eaLnBrk="1" latinLnBrk="0" hangingPunct="1">
                <a:lnSpc>
                  <a:spcPct val="90000"/>
                </a:lnSpc>
                <a:spcBef>
                  <a:spcPts val="1800"/>
                </a:spcBef>
                <a:buFont typeface="Arial" panose="020B0604020202020204" pitchFamily="34" charset="0"/>
                <a:buNone/>
                <a:defRPr sz="57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800" dirty="0">
                  <a:latin typeface="Cambria" panose="02040503050406030204" pitchFamily="18" charset="0"/>
                  <a:ea typeface="Cambria" panose="02040503050406030204" pitchFamily="18" charset="0"/>
                </a:rPr>
                <a:t>DRAM chips are more vulnerable to read disturbance today</a:t>
              </a:r>
              <a:endParaRPr lang="en-US" sz="20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algn="l"/>
              <a:r>
                <a:rPr lang="en-US" sz="2800" dirty="0">
                  <a:latin typeface="Cambria" panose="02040503050406030204" pitchFamily="18" charset="0"/>
                  <a:ea typeface="Cambria" panose="02040503050406030204" pitchFamily="18" charset="0"/>
                </a:rPr>
                <a:t>Read disturbance bitflips occur at much lower activation counts </a:t>
              </a:r>
              <a:br>
                <a:rPr lang="en-US" sz="2800" dirty="0">
                  <a:latin typeface="Cambria" panose="02040503050406030204" pitchFamily="18" charset="0"/>
                  <a:ea typeface="Cambria" panose="02040503050406030204" pitchFamily="18" charset="0"/>
                </a:rPr>
              </a:br>
              <a:r>
                <a:rPr lang="en-US" sz="2800" spc="-20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(more than two orders of magnitude decrease in less than a decade):</a:t>
              </a:r>
              <a:endParaRPr lang="en-US" sz="2800" spc="-2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>
                <a:buClr>
                  <a:schemeClr val="tx1"/>
                </a:buClr>
              </a:pPr>
              <a:endParaRPr lang="en-US" sz="2400" dirty="0">
                <a:latin typeface="+mj-lt"/>
              </a:endParaRPr>
            </a:p>
          </p:txBody>
        </p:sp>
        <p:sp>
          <p:nvSpPr>
            <p:cNvPr id="188" name="Dikdörtgen 187">
              <a:extLst>
                <a:ext uri="{FF2B5EF4-FFF2-40B4-BE49-F238E27FC236}">
                  <a16:creationId xmlns:a16="http://schemas.microsoft.com/office/drawing/2014/main" id="{C230ABCF-2244-17D4-C01F-15F13F6DF4F8}"/>
                </a:ext>
              </a:extLst>
            </p:cNvPr>
            <p:cNvSpPr/>
            <p:nvPr/>
          </p:nvSpPr>
          <p:spPr bwMode="auto">
            <a:xfrm>
              <a:off x="19324004" y="10171966"/>
              <a:ext cx="10363519" cy="1440872"/>
            </a:xfrm>
            <a:prstGeom prst="rect">
              <a:avLst/>
            </a:prstGeom>
            <a:solidFill>
              <a:srgbClr val="FFE0D5"/>
            </a:solidFill>
            <a:ln w="38100" cap="flat" cmpd="sng" algn="ctr">
              <a:solidFill>
                <a:srgbClr val="F23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latin typeface="Cambria" panose="02040503050406030204" pitchFamily="18" charset="0"/>
                  <a:ea typeface="Cambria" panose="02040503050406030204" pitchFamily="18" charset="0"/>
                </a:rPr>
                <a:t>Mitigation techniques against read disturbance attacks </a:t>
              </a:r>
              <a:br>
                <a:rPr lang="en-US" sz="2800" dirty="0">
                  <a:latin typeface="Cambria" panose="02040503050406030204" pitchFamily="18" charset="0"/>
                  <a:ea typeface="Cambria" panose="02040503050406030204" pitchFamily="18" charset="0"/>
                </a:rPr>
              </a:br>
              <a:r>
                <a:rPr lang="en-US" sz="2800" dirty="0">
                  <a:latin typeface="Cambria" panose="02040503050406030204" pitchFamily="18" charset="0"/>
                  <a:ea typeface="Cambria" panose="02040503050406030204" pitchFamily="18" charset="0"/>
                </a:rPr>
                <a:t>need to be </a:t>
              </a:r>
              <a:r>
                <a:rPr lang="en-US" sz="2800" b="1" dirty="0">
                  <a:solidFill>
                    <a:srgbClr val="316CE3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effective</a:t>
              </a:r>
              <a:r>
                <a:rPr lang="en-US" sz="2800" dirty="0">
                  <a:latin typeface="Cambria" panose="02040503050406030204" pitchFamily="18" charset="0"/>
                  <a:ea typeface="Cambria" panose="02040503050406030204" pitchFamily="18" charset="0"/>
                </a:rPr>
                <a:t> and </a:t>
              </a:r>
              <a:r>
                <a:rPr lang="en-US" sz="2800" b="1" dirty="0">
                  <a:solidFill>
                    <a:srgbClr val="316CE3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efficient</a:t>
              </a:r>
              <a:r>
                <a:rPr lang="en-US" sz="2800" dirty="0">
                  <a:latin typeface="Cambria" panose="02040503050406030204" pitchFamily="18" charset="0"/>
                  <a:ea typeface="Cambria" panose="02040503050406030204" pitchFamily="18" charset="0"/>
                </a:rPr>
                <a:t> for highly vulnerable systems</a:t>
              </a:r>
              <a:endParaRPr lang="tr-TR" sz="28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grpSp>
          <p:nvGrpSpPr>
            <p:cNvPr id="189" name="Grup 188">
              <a:extLst>
                <a:ext uri="{FF2B5EF4-FFF2-40B4-BE49-F238E27FC236}">
                  <a16:creationId xmlns:a16="http://schemas.microsoft.com/office/drawing/2014/main" id="{69A663A6-333E-C710-D106-2D76A7F70B98}"/>
                </a:ext>
              </a:extLst>
            </p:cNvPr>
            <p:cNvGrpSpPr/>
            <p:nvPr/>
          </p:nvGrpSpPr>
          <p:grpSpPr>
            <a:xfrm>
              <a:off x="20436428" y="8200370"/>
              <a:ext cx="8503919" cy="865829"/>
              <a:chOff x="381000" y="3051994"/>
              <a:chExt cx="8503919" cy="865829"/>
            </a:xfrm>
          </p:grpSpPr>
          <p:cxnSp>
            <p:nvCxnSpPr>
              <p:cNvPr id="190" name="Düz Ok Bağlayıcısı 189">
                <a:extLst>
                  <a:ext uri="{FF2B5EF4-FFF2-40B4-BE49-F238E27FC236}">
                    <a16:creationId xmlns:a16="http://schemas.microsoft.com/office/drawing/2014/main" id="{033A26D0-0A25-2DE3-1D85-AEA6525002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1929" y="3051994"/>
                <a:ext cx="6540142" cy="0"/>
              </a:xfrm>
              <a:prstGeom prst="straightConnector1">
                <a:avLst/>
              </a:prstGeom>
              <a:ln w="76200">
                <a:gradFill flip="none" rotWithShape="1">
                  <a:gsLst>
                    <a:gs pos="0">
                      <a:srgbClr val="00B050"/>
                    </a:gs>
                    <a:gs pos="29000">
                      <a:srgbClr val="00B050"/>
                    </a:gs>
                    <a:gs pos="73000">
                      <a:srgbClr val="FF0000"/>
                    </a:gs>
                    <a:gs pos="100000">
                      <a:srgbClr val="FF0000"/>
                    </a:gs>
                  </a:gsLst>
                  <a:lin ang="0" scaled="1"/>
                  <a:tileRect/>
                </a:gra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Metin kutusu 190">
                <a:extLst>
                  <a:ext uri="{FF2B5EF4-FFF2-40B4-BE49-F238E27FC236}">
                    <a16:creationId xmlns:a16="http://schemas.microsoft.com/office/drawing/2014/main" id="{DE490C1F-92B6-983D-7319-6980F0FA6BA7}"/>
                  </a:ext>
                </a:extLst>
              </p:cNvPr>
              <p:cNvSpPr txBox="1"/>
              <p:nvPr/>
            </p:nvSpPr>
            <p:spPr>
              <a:xfrm>
                <a:off x="381000" y="3209937"/>
                <a:ext cx="137271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</a:t>
                </a:r>
                <a:r>
                  <a:rPr lang="en-US" sz="2000" baseline="-25000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RH</a:t>
                </a:r>
                <a:r>
                  <a:rPr lang="tr-TR" sz="2000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= ∞</a:t>
                </a:r>
              </a:p>
              <a:p>
                <a:r>
                  <a:rPr lang="tr-TR" sz="2000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(</a:t>
                </a:r>
                <a:r>
                  <a:rPr lang="tr-TR" sz="2000" dirty="0" err="1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all</a:t>
                </a:r>
                <a:r>
                  <a:rPr lang="tr-TR" sz="2000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tr-TR" sz="2000" dirty="0" err="1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good</a:t>
                </a:r>
                <a:r>
                  <a:rPr lang="tr-TR" sz="2000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)</a:t>
                </a:r>
              </a:p>
            </p:txBody>
          </p:sp>
          <p:sp>
            <p:nvSpPr>
              <p:cNvPr id="1025" name="Metin kutusu 1024">
                <a:extLst>
                  <a:ext uri="{FF2B5EF4-FFF2-40B4-BE49-F238E27FC236}">
                    <a16:creationId xmlns:a16="http://schemas.microsoft.com/office/drawing/2014/main" id="{699CEE4A-20F3-4B0C-053C-DBB3951F55F8}"/>
                  </a:ext>
                </a:extLst>
              </p:cNvPr>
              <p:cNvSpPr txBox="1"/>
              <p:nvPr/>
            </p:nvSpPr>
            <p:spPr>
              <a:xfrm>
                <a:off x="7593106" y="3209937"/>
                <a:ext cx="129181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</a:t>
                </a:r>
                <a:r>
                  <a:rPr lang="en-US" sz="2000" baseline="-2500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RH</a:t>
                </a:r>
                <a:r>
                  <a:rPr lang="tr-TR" sz="200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= </a:t>
                </a:r>
                <a:r>
                  <a:rPr lang="en-US" sz="2000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1</a:t>
                </a:r>
                <a:endParaRPr lang="tr-TR" sz="2000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tr-TR" sz="2000" dirty="0">
                  <a:solidFill>
                    <a:srgbClr val="FF000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grpSp>
          <p:nvGrpSpPr>
            <p:cNvPr id="1027" name="Grup 1026">
              <a:extLst>
                <a:ext uri="{FF2B5EF4-FFF2-40B4-BE49-F238E27FC236}">
                  <a16:creationId xmlns:a16="http://schemas.microsoft.com/office/drawing/2014/main" id="{792D0BBD-5BDC-6602-7CB4-F1310D9FB33B}"/>
                </a:ext>
              </a:extLst>
            </p:cNvPr>
            <p:cNvGrpSpPr/>
            <p:nvPr/>
          </p:nvGrpSpPr>
          <p:grpSpPr>
            <a:xfrm>
              <a:off x="21783093" y="8200369"/>
              <a:ext cx="1981200" cy="1377714"/>
              <a:chOff x="1727666" y="3051994"/>
              <a:chExt cx="1981200" cy="1377714"/>
            </a:xfrm>
          </p:grpSpPr>
          <p:sp>
            <p:nvSpPr>
              <p:cNvPr id="1028" name="Metin kutusu 1027">
                <a:extLst>
                  <a:ext uri="{FF2B5EF4-FFF2-40B4-BE49-F238E27FC236}">
                    <a16:creationId xmlns:a16="http://schemas.microsoft.com/office/drawing/2014/main" id="{5129394D-FAD2-6DC6-FDC2-0B9C6022F988}"/>
                  </a:ext>
                </a:extLst>
              </p:cNvPr>
              <p:cNvSpPr txBox="1"/>
              <p:nvPr/>
            </p:nvSpPr>
            <p:spPr>
              <a:xfrm>
                <a:off x="1727666" y="3721822"/>
                <a:ext cx="1981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000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139K</a:t>
                </a:r>
              </a:p>
              <a:p>
                <a:pPr algn="ctr"/>
                <a:r>
                  <a:rPr lang="tr-TR" sz="2000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[Kim+, ISCA’14]</a:t>
                </a:r>
              </a:p>
            </p:txBody>
          </p:sp>
          <p:cxnSp>
            <p:nvCxnSpPr>
              <p:cNvPr id="1029" name="Düz Ok Bağlayıcısı 1028">
                <a:extLst>
                  <a:ext uri="{FF2B5EF4-FFF2-40B4-BE49-F238E27FC236}">
                    <a16:creationId xmlns:a16="http://schemas.microsoft.com/office/drawing/2014/main" id="{DD840B4F-6486-3AED-9178-4DA179CA0EC3}"/>
                  </a:ext>
                </a:extLst>
              </p:cNvPr>
              <p:cNvCxnSpPr>
                <a:cxnSpLocks/>
                <a:endCxn id="1028" idx="0"/>
              </p:cNvCxnSpPr>
              <p:nvPr/>
            </p:nvCxnSpPr>
            <p:spPr>
              <a:xfrm flipH="1">
                <a:off x="2718266" y="3051994"/>
                <a:ext cx="180509" cy="669828"/>
              </a:xfrm>
              <a:prstGeom prst="straightConnector1">
                <a:avLst/>
              </a:prstGeom>
              <a:ln w="762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0" name="Grup 1029">
              <a:extLst>
                <a:ext uri="{FF2B5EF4-FFF2-40B4-BE49-F238E27FC236}">
                  <a16:creationId xmlns:a16="http://schemas.microsoft.com/office/drawing/2014/main" id="{A10C9B37-A901-B4A2-03A3-DAD2312AB4C5}"/>
                </a:ext>
              </a:extLst>
            </p:cNvPr>
            <p:cNvGrpSpPr/>
            <p:nvPr/>
          </p:nvGrpSpPr>
          <p:grpSpPr>
            <a:xfrm>
              <a:off x="23738240" y="8200370"/>
              <a:ext cx="1981200" cy="1561549"/>
              <a:chOff x="3682813" y="3051994"/>
              <a:chExt cx="1981200" cy="1561549"/>
            </a:xfrm>
          </p:grpSpPr>
          <p:sp>
            <p:nvSpPr>
              <p:cNvPr id="1031" name="Metin kutusu 1030">
                <a:extLst>
                  <a:ext uri="{FF2B5EF4-FFF2-40B4-BE49-F238E27FC236}">
                    <a16:creationId xmlns:a16="http://schemas.microsoft.com/office/drawing/2014/main" id="{B1EB9737-2063-0915-80B6-DB42919360CA}"/>
                  </a:ext>
                </a:extLst>
              </p:cNvPr>
              <p:cNvSpPr txBox="1"/>
              <p:nvPr/>
            </p:nvSpPr>
            <p:spPr>
              <a:xfrm>
                <a:off x="3682813" y="3905657"/>
                <a:ext cx="1981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2000" dirty="0">
                    <a:solidFill>
                      <a:srgbClr val="7C5A29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9</a:t>
                </a:r>
                <a:r>
                  <a:rPr lang="en-US" sz="2000" dirty="0">
                    <a:solidFill>
                      <a:srgbClr val="7C5A29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.6</a:t>
                </a:r>
                <a:r>
                  <a:rPr lang="tr-TR" sz="2000" dirty="0">
                    <a:solidFill>
                      <a:srgbClr val="7C5A29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K</a:t>
                </a:r>
              </a:p>
              <a:p>
                <a:pPr algn="ctr"/>
                <a:r>
                  <a:rPr lang="tr-TR" sz="2000" dirty="0">
                    <a:solidFill>
                      <a:srgbClr val="7C5A29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[Kim+, ISCA’</a:t>
                </a:r>
                <a:r>
                  <a:rPr lang="en-US" sz="2000" dirty="0">
                    <a:solidFill>
                      <a:srgbClr val="7C5A29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20</a:t>
                </a:r>
                <a:r>
                  <a:rPr lang="tr-TR" sz="2000" dirty="0">
                    <a:solidFill>
                      <a:srgbClr val="7C5A29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]</a:t>
                </a:r>
              </a:p>
            </p:txBody>
          </p:sp>
          <p:cxnSp>
            <p:nvCxnSpPr>
              <p:cNvPr id="1032" name="Düz Ok Bağlayıcısı 1031">
                <a:extLst>
                  <a:ext uri="{FF2B5EF4-FFF2-40B4-BE49-F238E27FC236}">
                    <a16:creationId xmlns:a16="http://schemas.microsoft.com/office/drawing/2014/main" id="{B594B436-52E8-75AF-22C3-9A19DC694E44}"/>
                  </a:ext>
                </a:extLst>
              </p:cNvPr>
              <p:cNvCxnSpPr>
                <a:cxnSpLocks/>
                <a:endCxn id="1031" idx="0"/>
              </p:cNvCxnSpPr>
              <p:nvPr/>
            </p:nvCxnSpPr>
            <p:spPr>
              <a:xfrm>
                <a:off x="4673413" y="3051994"/>
                <a:ext cx="0" cy="853663"/>
              </a:xfrm>
              <a:prstGeom prst="straightConnector1">
                <a:avLst/>
              </a:prstGeom>
              <a:ln w="76200">
                <a:solidFill>
                  <a:srgbClr val="7C5A2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3" name="Grup 1032">
              <a:extLst>
                <a:ext uri="{FF2B5EF4-FFF2-40B4-BE49-F238E27FC236}">
                  <a16:creationId xmlns:a16="http://schemas.microsoft.com/office/drawing/2014/main" id="{4F967A95-FAFC-9967-B246-E21966A6EDC0}"/>
                </a:ext>
              </a:extLst>
            </p:cNvPr>
            <p:cNvGrpSpPr/>
            <p:nvPr/>
          </p:nvGrpSpPr>
          <p:grpSpPr>
            <a:xfrm>
              <a:off x="25693387" y="8200369"/>
              <a:ext cx="1981200" cy="1377714"/>
              <a:chOff x="5637960" y="3051994"/>
              <a:chExt cx="1981200" cy="1377714"/>
            </a:xfrm>
          </p:grpSpPr>
          <p:sp>
            <p:nvSpPr>
              <p:cNvPr id="1034" name="Metin kutusu 1033">
                <a:extLst>
                  <a:ext uri="{FF2B5EF4-FFF2-40B4-BE49-F238E27FC236}">
                    <a16:creationId xmlns:a16="http://schemas.microsoft.com/office/drawing/2014/main" id="{3A324093-20F8-1420-3FBC-1ADCA29B0988}"/>
                  </a:ext>
                </a:extLst>
              </p:cNvPr>
              <p:cNvSpPr txBox="1"/>
              <p:nvPr/>
            </p:nvSpPr>
            <p:spPr>
              <a:xfrm>
                <a:off x="5637960" y="3721822"/>
                <a:ext cx="1981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C020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&lt;1</a:t>
                </a:r>
                <a:r>
                  <a:rPr lang="tr-TR" sz="2000" dirty="0">
                    <a:solidFill>
                      <a:srgbClr val="FC020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K</a:t>
                </a:r>
              </a:p>
              <a:p>
                <a:pPr algn="ctr"/>
                <a:r>
                  <a:rPr lang="tr-TR" sz="2000" dirty="0">
                    <a:solidFill>
                      <a:srgbClr val="FC020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[</a:t>
                </a:r>
                <a:r>
                  <a:rPr lang="en-US" sz="2000" dirty="0">
                    <a:solidFill>
                      <a:srgbClr val="FC020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Luo</a:t>
                </a:r>
                <a:r>
                  <a:rPr lang="tr-TR" sz="2000" dirty="0">
                    <a:solidFill>
                      <a:srgbClr val="FC020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+, ISCA’</a:t>
                </a:r>
                <a:r>
                  <a:rPr lang="en-US" sz="2000" dirty="0">
                    <a:solidFill>
                      <a:srgbClr val="FC020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23</a:t>
                </a:r>
                <a:r>
                  <a:rPr lang="tr-TR" sz="2000" dirty="0">
                    <a:solidFill>
                      <a:srgbClr val="FC020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]</a:t>
                </a:r>
              </a:p>
            </p:txBody>
          </p:sp>
          <p:cxnSp>
            <p:nvCxnSpPr>
              <p:cNvPr id="1035" name="Düz Ok Bağlayıcısı 1034">
                <a:extLst>
                  <a:ext uri="{FF2B5EF4-FFF2-40B4-BE49-F238E27FC236}">
                    <a16:creationId xmlns:a16="http://schemas.microsoft.com/office/drawing/2014/main" id="{68D744A4-AA6B-B15C-751B-E0B238E07206}"/>
                  </a:ext>
                </a:extLst>
              </p:cNvPr>
              <p:cNvCxnSpPr>
                <a:cxnSpLocks/>
                <a:endCxn id="1034" idx="0"/>
              </p:cNvCxnSpPr>
              <p:nvPr/>
            </p:nvCxnSpPr>
            <p:spPr>
              <a:xfrm>
                <a:off x="6253049" y="3051994"/>
                <a:ext cx="375511" cy="669828"/>
              </a:xfrm>
              <a:prstGeom prst="straightConnector1">
                <a:avLst/>
              </a:prstGeom>
              <a:ln w="76200">
                <a:solidFill>
                  <a:srgbClr val="FC020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9" name="Düz Bağlayıcı 1038">
              <a:extLst>
                <a:ext uri="{FF2B5EF4-FFF2-40B4-BE49-F238E27FC236}">
                  <a16:creationId xmlns:a16="http://schemas.microsoft.com/office/drawing/2014/main" id="{220C1668-D5A8-24F3-30A7-8FA2AD49B17C}"/>
                </a:ext>
              </a:extLst>
            </p:cNvPr>
            <p:cNvCxnSpPr/>
            <p:nvPr/>
          </p:nvCxnSpPr>
          <p:spPr>
            <a:xfrm>
              <a:off x="9926549" y="5791508"/>
              <a:ext cx="0" cy="5821330"/>
            </a:xfrm>
            <a:prstGeom prst="line">
              <a:avLst/>
            </a:prstGeom>
            <a:ln w="762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0" name="Düz Bağlayıcı 1039">
              <a:extLst>
                <a:ext uri="{FF2B5EF4-FFF2-40B4-BE49-F238E27FC236}">
                  <a16:creationId xmlns:a16="http://schemas.microsoft.com/office/drawing/2014/main" id="{27ABD880-1656-2568-34DD-B0935882B508}"/>
                </a:ext>
              </a:extLst>
            </p:cNvPr>
            <p:cNvCxnSpPr/>
            <p:nvPr/>
          </p:nvCxnSpPr>
          <p:spPr>
            <a:xfrm>
              <a:off x="18858824" y="5707699"/>
              <a:ext cx="0" cy="5821330"/>
            </a:xfrm>
            <a:prstGeom prst="line">
              <a:avLst/>
            </a:prstGeom>
            <a:ln w="762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1" name="TextBox 60">
              <a:extLst>
                <a:ext uri="{FF2B5EF4-FFF2-40B4-BE49-F238E27FC236}">
                  <a16:creationId xmlns:a16="http://schemas.microsoft.com/office/drawing/2014/main" id="{33F625CC-A2D7-AA2B-B026-BC694DDAA38B}"/>
                </a:ext>
              </a:extLst>
            </p:cNvPr>
            <p:cNvSpPr txBox="1"/>
            <p:nvPr/>
          </p:nvSpPr>
          <p:spPr>
            <a:xfrm>
              <a:off x="10025871" y="4652743"/>
              <a:ext cx="19840608" cy="914400"/>
            </a:xfrm>
            <a:prstGeom prst="roundRect">
              <a:avLst>
                <a:gd name="adj" fmla="val 19119"/>
              </a:avLst>
            </a:prstGeom>
            <a:solidFill>
              <a:srgbClr val="2963E3"/>
            </a:solidFill>
            <a:ln>
              <a:solidFill>
                <a:srgbClr val="2963E3"/>
              </a:solidFill>
            </a:ln>
          </p:spPr>
          <p:txBody>
            <a:bodyPr wrap="square" lIns="0" tIns="91440" rIns="0" bIns="91440" rtlCol="0" anchor="ctr">
              <a:no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Gill Sans MT"/>
                </a:rPr>
                <a:t>2: Read Disturbance Vulnerabilities</a:t>
              </a:r>
            </a:p>
          </p:txBody>
        </p:sp>
      </p:grpSp>
      <p:pic>
        <p:nvPicPr>
          <p:cNvPr id="156" name="Resim 155">
            <a:extLst>
              <a:ext uri="{FF2B5EF4-FFF2-40B4-BE49-F238E27FC236}">
                <a16:creationId xmlns:a16="http://schemas.microsoft.com/office/drawing/2014/main" id="{7AD69902-7571-005A-578F-01457C579B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60426" y="190858"/>
            <a:ext cx="2006053" cy="2006053"/>
          </a:xfrm>
          <a:prstGeom prst="rect">
            <a:avLst/>
          </a:prstGeom>
        </p:spPr>
      </p:pic>
      <p:pic>
        <p:nvPicPr>
          <p:cNvPr id="171" name="Resim 170" descr="kalıp, desen, düzen, piksel içeren bir resim&#10;&#10;Açıklama otomatik olarak oluşturuldu">
            <a:extLst>
              <a:ext uri="{FF2B5EF4-FFF2-40B4-BE49-F238E27FC236}">
                <a16:creationId xmlns:a16="http://schemas.microsoft.com/office/drawing/2014/main" id="{08914F84-8E72-6920-7C5C-90774F1CE7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0090" y="191429"/>
            <a:ext cx="2006053" cy="2006053"/>
          </a:xfrm>
          <a:prstGeom prst="rect">
            <a:avLst/>
          </a:prstGeom>
        </p:spPr>
      </p:pic>
      <p:sp>
        <p:nvSpPr>
          <p:cNvPr id="172" name="Metin kutusu 171">
            <a:extLst>
              <a:ext uri="{FF2B5EF4-FFF2-40B4-BE49-F238E27FC236}">
                <a16:creationId xmlns:a16="http://schemas.microsoft.com/office/drawing/2014/main" id="{CF3773D4-5150-0E05-3083-DF5A15CDC563}"/>
              </a:ext>
            </a:extLst>
          </p:cNvPr>
          <p:cNvSpPr txBox="1"/>
          <p:nvPr/>
        </p:nvSpPr>
        <p:spPr>
          <a:xfrm>
            <a:off x="25100499" y="2170984"/>
            <a:ext cx="2811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CoMeT</a:t>
            </a:r>
            <a:endParaRPr lang="tr-TR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3" name="Metin kutusu 172">
            <a:extLst>
              <a:ext uri="{FF2B5EF4-FFF2-40B4-BE49-F238E27FC236}">
                <a16:creationId xmlns:a16="http://schemas.microsoft.com/office/drawing/2014/main" id="{90ED3FFA-E6ED-E2CC-AD8C-72675C59F5C9}"/>
              </a:ext>
            </a:extLst>
          </p:cNvPr>
          <p:cNvSpPr txBox="1"/>
          <p:nvPr/>
        </p:nvSpPr>
        <p:spPr>
          <a:xfrm>
            <a:off x="27690974" y="2170984"/>
            <a:ext cx="2380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ABACuS</a:t>
            </a:r>
            <a:endParaRPr lang="tr-TR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918" name="Group 917">
            <a:extLst>
              <a:ext uri="{FF2B5EF4-FFF2-40B4-BE49-F238E27FC236}">
                <a16:creationId xmlns:a16="http://schemas.microsoft.com/office/drawing/2014/main" id="{7CF7EFEC-5D93-4690-0D75-B42BAE52F715}"/>
              </a:ext>
            </a:extLst>
          </p:cNvPr>
          <p:cNvGrpSpPr/>
          <p:nvPr/>
        </p:nvGrpSpPr>
        <p:grpSpPr>
          <a:xfrm>
            <a:off x="269328" y="11713148"/>
            <a:ext cx="29597151" cy="8981387"/>
            <a:chOff x="269328" y="12183428"/>
            <a:chExt cx="29597151" cy="8981387"/>
          </a:xfrm>
        </p:grpSpPr>
        <p:sp>
          <p:nvSpPr>
            <p:cNvPr id="223" name="TextBox 222"/>
            <p:cNvSpPr txBox="1"/>
            <p:nvPr/>
          </p:nvSpPr>
          <p:spPr>
            <a:xfrm>
              <a:off x="339432" y="12183428"/>
              <a:ext cx="18963959" cy="914400"/>
            </a:xfrm>
            <a:prstGeom prst="roundRect">
              <a:avLst>
                <a:gd name="adj" fmla="val 19119"/>
              </a:avLst>
            </a:prstGeom>
            <a:solidFill>
              <a:srgbClr val="2963E3"/>
            </a:solidFill>
            <a:ln>
              <a:solidFill>
                <a:srgbClr val="2963E3"/>
              </a:solidFill>
            </a:ln>
          </p:spPr>
          <p:txBody>
            <a:bodyPr wrap="square" lIns="0" tIns="91440" rIns="0" bIns="91440" rtlCol="0" anchor="ctr">
              <a:no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Gill Sans MT"/>
                </a:rPr>
                <a:t>3: Limitations of Existing Mitigations</a:t>
              </a:r>
            </a:p>
          </p:txBody>
        </p:sp>
        <p:grpSp>
          <p:nvGrpSpPr>
            <p:cNvPr id="2520" name="Grup 2519">
              <a:extLst>
                <a:ext uri="{FF2B5EF4-FFF2-40B4-BE49-F238E27FC236}">
                  <a16:creationId xmlns:a16="http://schemas.microsoft.com/office/drawing/2014/main" id="{DB046525-0EB3-BC30-B632-CBCA142112E9}"/>
                </a:ext>
              </a:extLst>
            </p:cNvPr>
            <p:cNvGrpSpPr/>
            <p:nvPr/>
          </p:nvGrpSpPr>
          <p:grpSpPr>
            <a:xfrm>
              <a:off x="269328" y="13583808"/>
              <a:ext cx="9283867" cy="7515134"/>
              <a:chOff x="-453784" y="1052944"/>
              <a:chExt cx="9283867" cy="7515134"/>
            </a:xfrm>
          </p:grpSpPr>
          <p:grpSp>
            <p:nvGrpSpPr>
              <p:cNvPr id="214" name="Grup 213">
                <a:extLst>
                  <a:ext uri="{FF2B5EF4-FFF2-40B4-BE49-F238E27FC236}">
                    <a16:creationId xmlns:a16="http://schemas.microsoft.com/office/drawing/2014/main" id="{5BBBC029-F45D-7FDA-07C6-CC2132650EC4}"/>
                  </a:ext>
                </a:extLst>
              </p:cNvPr>
              <p:cNvGrpSpPr/>
              <p:nvPr/>
            </p:nvGrpSpPr>
            <p:grpSpPr>
              <a:xfrm>
                <a:off x="-453784" y="4207090"/>
                <a:ext cx="4004322" cy="1832822"/>
                <a:chOff x="-632473" y="4207090"/>
                <a:chExt cx="4004322" cy="1832822"/>
              </a:xfrm>
            </p:grpSpPr>
            <p:sp>
              <p:nvSpPr>
                <p:cNvPr id="215" name="Dikdörtgen 214">
                  <a:extLst>
                    <a:ext uri="{FF2B5EF4-FFF2-40B4-BE49-F238E27FC236}">
                      <a16:creationId xmlns:a16="http://schemas.microsoft.com/office/drawing/2014/main" id="{B86701D7-4DBB-BE93-C346-339AA41CECA6}"/>
                    </a:ext>
                  </a:extLst>
                </p:cNvPr>
                <p:cNvSpPr/>
                <p:nvPr/>
              </p:nvSpPr>
              <p:spPr bwMode="auto">
                <a:xfrm>
                  <a:off x="456170" y="4207090"/>
                  <a:ext cx="2915679" cy="1832822"/>
                </a:xfrm>
                <a:prstGeom prst="rect">
                  <a:avLst/>
                </a:prstGeom>
                <a:solidFill>
                  <a:srgbClr val="C1FFDD"/>
                </a:solidFill>
                <a:ln w="38100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2000" b="1" kern="0" dirty="0">
                      <a:solidFill>
                        <a:srgbClr val="00B050"/>
                      </a:solidFill>
                    </a:rPr>
                    <a:t>VERY LOW</a:t>
                  </a:r>
                </a:p>
              </p:txBody>
            </p:sp>
            <p:sp>
              <p:nvSpPr>
                <p:cNvPr id="216" name="Dikdörtgen 215">
                  <a:extLst>
                    <a:ext uri="{FF2B5EF4-FFF2-40B4-BE49-F238E27FC236}">
                      <a16:creationId xmlns:a16="http://schemas.microsoft.com/office/drawing/2014/main" id="{040C2FA1-D53D-1C66-C123-B52BCF58F8E6}"/>
                    </a:ext>
                  </a:extLst>
                </p:cNvPr>
                <p:cNvSpPr/>
                <p:nvPr/>
              </p:nvSpPr>
              <p:spPr bwMode="auto">
                <a:xfrm rot="16200000">
                  <a:off x="-1004561" y="4579178"/>
                  <a:ext cx="1832822" cy="1088645"/>
                </a:xfrm>
                <a:prstGeom prst="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38100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lnSpc>
                      <a:spcPct val="65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2400" i="1" kern="0" spc="-50" dirty="0">
                      <a:solidFill>
                        <a:prstClr val="black"/>
                      </a:solidFill>
                    </a:rPr>
                    <a:t>Performance</a:t>
                  </a:r>
                  <a:br>
                    <a:rPr lang="en-US" sz="2400" i="1" kern="0" spc="-50" dirty="0">
                      <a:solidFill>
                        <a:prstClr val="black"/>
                      </a:solidFill>
                    </a:rPr>
                  </a:br>
                  <a:r>
                    <a:rPr lang="en-US" sz="2400" i="1" kern="0" spc="-70" dirty="0">
                      <a:solidFill>
                        <a:prstClr val="black"/>
                      </a:solidFill>
                    </a:rPr>
                    <a:t>&amp; Energy Costs</a:t>
                  </a:r>
                  <a:endParaRPr lang="tr-TR" sz="2400" i="1" kern="0" spc="-70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17" name="Grup 216">
                <a:extLst>
                  <a:ext uri="{FF2B5EF4-FFF2-40B4-BE49-F238E27FC236}">
                    <a16:creationId xmlns:a16="http://schemas.microsoft.com/office/drawing/2014/main" id="{1B95AAB8-F2D4-C387-57E9-BADD923B4ECF}"/>
                  </a:ext>
                </a:extLst>
              </p:cNvPr>
              <p:cNvGrpSpPr/>
              <p:nvPr/>
            </p:nvGrpSpPr>
            <p:grpSpPr>
              <a:xfrm>
                <a:off x="-453784" y="6039910"/>
                <a:ext cx="4004322" cy="1453247"/>
                <a:chOff x="-632473" y="6039910"/>
                <a:chExt cx="4004322" cy="1453247"/>
              </a:xfrm>
            </p:grpSpPr>
            <p:sp>
              <p:nvSpPr>
                <p:cNvPr id="218" name="Dikdörtgen 217">
                  <a:extLst>
                    <a:ext uri="{FF2B5EF4-FFF2-40B4-BE49-F238E27FC236}">
                      <a16:creationId xmlns:a16="http://schemas.microsoft.com/office/drawing/2014/main" id="{6B9F636B-C41C-A234-5390-381D97AB0D6F}"/>
                    </a:ext>
                  </a:extLst>
                </p:cNvPr>
                <p:cNvSpPr/>
                <p:nvPr/>
              </p:nvSpPr>
              <p:spPr bwMode="auto">
                <a:xfrm>
                  <a:off x="456170" y="6039912"/>
                  <a:ext cx="2915679" cy="1453245"/>
                </a:xfrm>
                <a:prstGeom prst="rect">
                  <a:avLst/>
                </a:prstGeom>
                <a:solidFill>
                  <a:srgbClr val="FFE1E1"/>
                </a:solidFill>
                <a:ln w="38100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2000" b="1" kern="0" dirty="0">
                      <a:solidFill>
                        <a:srgbClr val="FF0000"/>
                      </a:solidFill>
                    </a:rPr>
                    <a:t>VERY HIGH </a:t>
                  </a:r>
                  <a:endParaRPr lang="tr-TR" sz="2000" b="1" kern="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19" name="Dikdörtgen 218">
                  <a:extLst>
                    <a:ext uri="{FF2B5EF4-FFF2-40B4-BE49-F238E27FC236}">
                      <a16:creationId xmlns:a16="http://schemas.microsoft.com/office/drawing/2014/main" id="{6585F18A-1360-5D32-53E9-2C430BB4267D}"/>
                    </a:ext>
                  </a:extLst>
                </p:cNvPr>
                <p:cNvSpPr/>
                <p:nvPr/>
              </p:nvSpPr>
              <p:spPr bwMode="auto">
                <a:xfrm rot="16200000">
                  <a:off x="-814773" y="6222210"/>
                  <a:ext cx="1453245" cy="1088645"/>
                </a:xfrm>
                <a:prstGeom prst="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38100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 defTabSz="914400" fontAlgn="base">
                    <a:lnSpc>
                      <a:spcPct val="75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sz="2400" i="1" kern="0" dirty="0">
                      <a:solidFill>
                        <a:prstClr val="black"/>
                      </a:solidFill>
                    </a:rPr>
                    <a:t>Area</a:t>
                  </a:r>
                  <a:br>
                    <a:rPr lang="en-US" sz="2400" i="1" kern="0" dirty="0">
                      <a:solidFill>
                        <a:prstClr val="black"/>
                      </a:solidFill>
                    </a:rPr>
                  </a:br>
                  <a:r>
                    <a:rPr lang="en-US" sz="2400" i="1" kern="0" dirty="0">
                      <a:solidFill>
                        <a:prstClr val="black"/>
                      </a:solidFill>
                    </a:rPr>
                    <a:t>Cost</a:t>
                  </a:r>
                  <a:endParaRPr lang="tr-TR" sz="2400" i="1" kern="0" dirty="0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20" name="Grup 219">
                <a:extLst>
                  <a:ext uri="{FF2B5EF4-FFF2-40B4-BE49-F238E27FC236}">
                    <a16:creationId xmlns:a16="http://schemas.microsoft.com/office/drawing/2014/main" id="{E62D2153-6693-0309-057F-569F01918565}"/>
                  </a:ext>
                </a:extLst>
              </p:cNvPr>
              <p:cNvGrpSpPr/>
              <p:nvPr/>
            </p:nvGrpSpPr>
            <p:grpSpPr>
              <a:xfrm>
                <a:off x="3515284" y="1052944"/>
                <a:ext cx="2876747" cy="3194306"/>
                <a:chOff x="3327067" y="1052944"/>
                <a:chExt cx="2876747" cy="3194306"/>
              </a:xfrm>
            </p:grpSpPr>
            <p:sp>
              <p:nvSpPr>
                <p:cNvPr id="222" name="Dikdörtgen 221">
                  <a:extLst>
                    <a:ext uri="{FF2B5EF4-FFF2-40B4-BE49-F238E27FC236}">
                      <a16:creationId xmlns:a16="http://schemas.microsoft.com/office/drawing/2014/main" id="{D209E853-7BA3-DB1A-B585-DFA0428C4AFA}"/>
                    </a:ext>
                  </a:extLst>
                </p:cNvPr>
                <p:cNvSpPr/>
                <p:nvPr/>
              </p:nvSpPr>
              <p:spPr>
                <a:xfrm>
                  <a:off x="3371849" y="1052944"/>
                  <a:ext cx="2721806" cy="3157102"/>
                </a:xfrm>
                <a:prstGeom prst="rect">
                  <a:avLst/>
                </a:prstGeom>
                <a:solidFill>
                  <a:srgbClr val="E6EEFE"/>
                </a:solidFill>
                <a:ln w="38100" cap="flat" cmpd="sng" algn="ctr">
                  <a:solidFill>
                    <a:srgbClr val="316CE3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endParaRPr lang="tr-TR" sz="1800" ker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224" name="Metin kutusu 223">
                  <a:extLst>
                    <a:ext uri="{FF2B5EF4-FFF2-40B4-BE49-F238E27FC236}">
                      <a16:creationId xmlns:a16="http://schemas.microsoft.com/office/drawing/2014/main" id="{8C5324CD-D83A-0BAD-E116-916F244B32D8}"/>
                    </a:ext>
                  </a:extLst>
                </p:cNvPr>
                <p:cNvSpPr txBox="1"/>
                <p:nvPr/>
              </p:nvSpPr>
              <p:spPr>
                <a:xfrm>
                  <a:off x="3327067" y="3416253"/>
                  <a:ext cx="287674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US" sz="2400" b="1" kern="0" dirty="0">
                      <a:solidFill>
                        <a:prstClr val="black"/>
                      </a:solidFill>
                      <a:latin typeface="Cambria"/>
                    </a:rPr>
                    <a:t>One</a:t>
                  </a:r>
                  <a:r>
                    <a:rPr lang="en-US" sz="2400" kern="0" dirty="0">
                      <a:solidFill>
                        <a:prstClr val="black"/>
                      </a:solidFill>
                      <a:latin typeface="Cambria"/>
                    </a:rPr>
                    <a:t> ACT counter</a:t>
                  </a:r>
                  <a:br>
                    <a:rPr lang="en-US" sz="2400" kern="0" dirty="0">
                      <a:solidFill>
                        <a:prstClr val="black"/>
                      </a:solidFill>
                      <a:latin typeface="Cambria"/>
                    </a:rPr>
                  </a:br>
                  <a:r>
                    <a:rPr lang="en-US" sz="2400" kern="0" dirty="0">
                      <a:solidFill>
                        <a:prstClr val="black"/>
                      </a:solidFill>
                      <a:latin typeface="Cambria"/>
                    </a:rPr>
                    <a:t>per </a:t>
                  </a:r>
                  <a:r>
                    <a:rPr lang="en-US" sz="2400" b="1" kern="0" dirty="0">
                      <a:solidFill>
                        <a:prstClr val="black"/>
                      </a:solidFill>
                      <a:latin typeface="Cambria"/>
                    </a:rPr>
                    <a:t>aggressor row</a:t>
                  </a:r>
                  <a:endParaRPr lang="tr-TR" sz="2400" b="1" kern="0" dirty="0">
                    <a:solidFill>
                      <a:prstClr val="black"/>
                    </a:solidFill>
                    <a:latin typeface="Cambria"/>
                  </a:endParaRPr>
                </a:p>
              </p:txBody>
            </p:sp>
            <p:sp>
              <p:nvSpPr>
                <p:cNvPr id="225" name="Dikdörtgen 224">
                  <a:extLst>
                    <a:ext uri="{FF2B5EF4-FFF2-40B4-BE49-F238E27FC236}">
                      <a16:creationId xmlns:a16="http://schemas.microsoft.com/office/drawing/2014/main" id="{6C5EC4A6-1C6E-190D-9515-F45280626B63}"/>
                    </a:ext>
                  </a:extLst>
                </p:cNvPr>
                <p:cNvSpPr/>
                <p:nvPr/>
              </p:nvSpPr>
              <p:spPr>
                <a:xfrm>
                  <a:off x="3641138" y="1230068"/>
                  <a:ext cx="2178255" cy="2244130"/>
                </a:xfrm>
                <a:prstGeom prst="rect">
                  <a:avLst/>
                </a:prstGeom>
                <a:solidFill>
                  <a:srgbClr val="C4D7FC"/>
                </a:solidFill>
                <a:ln w="28575" cap="flat" cmpd="sng" algn="ctr">
                  <a:solidFill>
                    <a:srgbClr val="316CE3"/>
                  </a:solidFill>
                  <a:prstDash val="solid"/>
                  <a:miter lim="800000"/>
                </a:ln>
                <a:effectLst/>
              </p:spPr>
              <p:txBody>
                <a:bodyPr rtlCol="0" anchor="b"/>
                <a:lstStyle/>
                <a:p>
                  <a:pPr algn="ctr" defTabSz="457200">
                    <a:defRPr/>
                  </a:pPr>
                  <a:r>
                    <a:rPr lang="en-US" sz="1800" b="1" kern="0" dirty="0">
                      <a:solidFill>
                        <a:srgbClr val="316CE3"/>
                      </a:solidFill>
                      <a:latin typeface="Calibri"/>
                    </a:rPr>
                    <a:t>Processor</a:t>
                  </a:r>
                  <a:br>
                    <a:rPr lang="en-US" sz="1800" b="1" kern="0" dirty="0">
                      <a:solidFill>
                        <a:srgbClr val="316CE3"/>
                      </a:solidFill>
                      <a:latin typeface="Calibri"/>
                    </a:rPr>
                  </a:br>
                  <a:r>
                    <a:rPr lang="en-US" sz="1800" b="1" kern="0" dirty="0">
                      <a:solidFill>
                        <a:srgbClr val="316CE3"/>
                      </a:solidFill>
                      <a:latin typeface="Calibri"/>
                    </a:rPr>
                    <a:t>Chip</a:t>
                  </a:r>
                  <a:endParaRPr lang="tr-TR" sz="1800" b="1" kern="0" dirty="0">
                    <a:solidFill>
                      <a:srgbClr val="316CE3"/>
                    </a:solidFill>
                    <a:latin typeface="Calibri"/>
                  </a:endParaRPr>
                </a:p>
              </p:txBody>
            </p:sp>
            <p:sp>
              <p:nvSpPr>
                <p:cNvPr id="226" name="Dikdörtgen 225">
                  <a:extLst>
                    <a:ext uri="{FF2B5EF4-FFF2-40B4-BE49-F238E27FC236}">
                      <a16:creationId xmlns:a16="http://schemas.microsoft.com/office/drawing/2014/main" id="{133DE44F-7EAD-55E3-BBE7-F3E3225CBDB1}"/>
                    </a:ext>
                  </a:extLst>
                </p:cNvPr>
                <p:cNvSpPr/>
                <p:nvPr/>
              </p:nvSpPr>
              <p:spPr>
                <a:xfrm>
                  <a:off x="4508074" y="1432158"/>
                  <a:ext cx="1152797" cy="369332"/>
                </a:xfrm>
                <a:prstGeom prst="rect">
                  <a:avLst/>
                </a:prstGeom>
                <a:solidFill>
                  <a:srgbClr val="FFEBCD"/>
                </a:solidFill>
                <a:ln w="28575" cap="flat" cmpd="sng" algn="ctr">
                  <a:solidFill>
                    <a:srgbClr val="E287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sz="1800" kern="0" dirty="0">
                      <a:solidFill>
                        <a:prstClr val="black"/>
                      </a:solidFill>
                      <a:latin typeface="Calibri"/>
                    </a:rPr>
                    <a:t>Counter A</a:t>
                  </a:r>
                  <a:endParaRPr lang="tr-TR" sz="18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27" name="Dikdörtgen 226">
                  <a:extLst>
                    <a:ext uri="{FF2B5EF4-FFF2-40B4-BE49-F238E27FC236}">
                      <a16:creationId xmlns:a16="http://schemas.microsoft.com/office/drawing/2014/main" id="{7C0F1CC0-3F2D-AFBC-14B0-816C5079DFBE}"/>
                    </a:ext>
                  </a:extLst>
                </p:cNvPr>
                <p:cNvSpPr/>
                <p:nvPr/>
              </p:nvSpPr>
              <p:spPr>
                <a:xfrm>
                  <a:off x="4508074" y="1801246"/>
                  <a:ext cx="1152797" cy="369332"/>
                </a:xfrm>
                <a:prstGeom prst="rect">
                  <a:avLst/>
                </a:prstGeom>
                <a:solidFill>
                  <a:srgbClr val="FFEBCD"/>
                </a:solidFill>
                <a:ln w="28575" cap="flat" cmpd="sng" algn="ctr">
                  <a:solidFill>
                    <a:srgbClr val="E287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sz="1800" kern="0" dirty="0">
                      <a:solidFill>
                        <a:prstClr val="black"/>
                      </a:solidFill>
                      <a:latin typeface="Calibri"/>
                    </a:rPr>
                    <a:t>Counter B</a:t>
                  </a:r>
                  <a:endParaRPr lang="tr-TR" sz="18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28" name="Dikdörtgen 227">
                  <a:extLst>
                    <a:ext uri="{FF2B5EF4-FFF2-40B4-BE49-F238E27FC236}">
                      <a16:creationId xmlns:a16="http://schemas.microsoft.com/office/drawing/2014/main" id="{C1A49D06-1A7E-745E-0C8A-B954F1134176}"/>
                    </a:ext>
                  </a:extLst>
                </p:cNvPr>
                <p:cNvSpPr/>
                <p:nvPr/>
              </p:nvSpPr>
              <p:spPr>
                <a:xfrm>
                  <a:off x="4508074" y="2164288"/>
                  <a:ext cx="1152797" cy="369332"/>
                </a:xfrm>
                <a:prstGeom prst="rect">
                  <a:avLst/>
                </a:prstGeom>
                <a:solidFill>
                  <a:srgbClr val="FFEBCD"/>
                </a:solidFill>
                <a:ln w="28575" cap="flat" cmpd="sng" algn="ctr">
                  <a:solidFill>
                    <a:srgbClr val="E287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sz="1800" kern="0" dirty="0">
                      <a:solidFill>
                        <a:prstClr val="black"/>
                      </a:solidFill>
                      <a:latin typeface="Calibri"/>
                    </a:rPr>
                    <a:t>Counter C</a:t>
                  </a:r>
                  <a:endParaRPr lang="tr-TR" sz="18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29" name="Dikdörtgen 228">
                  <a:extLst>
                    <a:ext uri="{FF2B5EF4-FFF2-40B4-BE49-F238E27FC236}">
                      <a16:creationId xmlns:a16="http://schemas.microsoft.com/office/drawing/2014/main" id="{51A46F18-38FD-E0B1-EFAB-259C7C404961}"/>
                    </a:ext>
                  </a:extLst>
                </p:cNvPr>
                <p:cNvSpPr/>
                <p:nvPr/>
              </p:nvSpPr>
              <p:spPr>
                <a:xfrm>
                  <a:off x="3793226" y="1432158"/>
                  <a:ext cx="714847" cy="369332"/>
                </a:xfrm>
                <a:prstGeom prst="rect">
                  <a:avLst/>
                </a:prstGeom>
                <a:solidFill>
                  <a:srgbClr val="FFEBCD"/>
                </a:solidFill>
                <a:ln w="28575" cap="flat" cmpd="sng" algn="ctr">
                  <a:solidFill>
                    <a:srgbClr val="E287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sz="1800" kern="0" dirty="0">
                      <a:solidFill>
                        <a:prstClr val="black"/>
                      </a:solidFill>
                      <a:latin typeface="Calibri"/>
                    </a:rPr>
                    <a:t>Tag A</a:t>
                  </a:r>
                  <a:endParaRPr lang="tr-TR" sz="18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30" name="Dikdörtgen 229">
                  <a:extLst>
                    <a:ext uri="{FF2B5EF4-FFF2-40B4-BE49-F238E27FC236}">
                      <a16:creationId xmlns:a16="http://schemas.microsoft.com/office/drawing/2014/main" id="{E094694D-0889-E831-5B5E-0B95DDF99EA8}"/>
                    </a:ext>
                  </a:extLst>
                </p:cNvPr>
                <p:cNvSpPr/>
                <p:nvPr/>
              </p:nvSpPr>
              <p:spPr>
                <a:xfrm>
                  <a:off x="3793225" y="1801246"/>
                  <a:ext cx="714847" cy="369332"/>
                </a:xfrm>
                <a:prstGeom prst="rect">
                  <a:avLst/>
                </a:prstGeom>
                <a:solidFill>
                  <a:srgbClr val="FFEBCD"/>
                </a:solidFill>
                <a:ln w="28575" cap="flat" cmpd="sng" algn="ctr">
                  <a:solidFill>
                    <a:srgbClr val="E287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sz="1800" kern="0" dirty="0">
                      <a:solidFill>
                        <a:prstClr val="black"/>
                      </a:solidFill>
                      <a:latin typeface="Calibri"/>
                    </a:rPr>
                    <a:t>Tag B</a:t>
                  </a:r>
                  <a:endParaRPr lang="tr-TR" sz="18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31" name="Dikdörtgen 230">
                  <a:extLst>
                    <a:ext uri="{FF2B5EF4-FFF2-40B4-BE49-F238E27FC236}">
                      <a16:creationId xmlns:a16="http://schemas.microsoft.com/office/drawing/2014/main" id="{F2D21A66-24FA-CB61-98E7-B022A9E2B3F3}"/>
                    </a:ext>
                  </a:extLst>
                </p:cNvPr>
                <p:cNvSpPr/>
                <p:nvPr/>
              </p:nvSpPr>
              <p:spPr>
                <a:xfrm>
                  <a:off x="3793225" y="2164288"/>
                  <a:ext cx="714847" cy="369332"/>
                </a:xfrm>
                <a:prstGeom prst="rect">
                  <a:avLst/>
                </a:prstGeom>
                <a:solidFill>
                  <a:srgbClr val="FFEBCD"/>
                </a:solidFill>
                <a:ln w="28575" cap="flat" cmpd="sng" algn="ctr">
                  <a:solidFill>
                    <a:srgbClr val="E287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sz="1800" kern="0" dirty="0">
                      <a:solidFill>
                        <a:prstClr val="black"/>
                      </a:solidFill>
                      <a:latin typeface="Calibri"/>
                    </a:rPr>
                    <a:t>Tag C</a:t>
                  </a:r>
                  <a:endParaRPr lang="tr-TR" sz="18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232" name="Grup 231">
                <a:extLst>
                  <a:ext uri="{FF2B5EF4-FFF2-40B4-BE49-F238E27FC236}">
                    <a16:creationId xmlns:a16="http://schemas.microsoft.com/office/drawing/2014/main" id="{92CD04BF-9842-B8E9-778C-4954F8158B85}"/>
                  </a:ext>
                </a:extLst>
              </p:cNvPr>
              <p:cNvGrpSpPr/>
              <p:nvPr/>
            </p:nvGrpSpPr>
            <p:grpSpPr>
              <a:xfrm>
                <a:off x="641820" y="1052944"/>
                <a:ext cx="2908718" cy="3194306"/>
                <a:chOff x="463131" y="1052944"/>
                <a:chExt cx="2908718" cy="3194306"/>
              </a:xfrm>
            </p:grpSpPr>
            <p:sp>
              <p:nvSpPr>
                <p:cNvPr id="233" name="Dikdörtgen 232">
                  <a:extLst>
                    <a:ext uri="{FF2B5EF4-FFF2-40B4-BE49-F238E27FC236}">
                      <a16:creationId xmlns:a16="http://schemas.microsoft.com/office/drawing/2014/main" id="{DC67DF39-D851-B18C-ABEB-A02AEB095807}"/>
                    </a:ext>
                  </a:extLst>
                </p:cNvPr>
                <p:cNvSpPr/>
                <p:nvPr/>
              </p:nvSpPr>
              <p:spPr>
                <a:xfrm>
                  <a:off x="466724" y="1052944"/>
                  <a:ext cx="2905125" cy="3157102"/>
                </a:xfrm>
                <a:prstGeom prst="rect">
                  <a:avLst/>
                </a:prstGeom>
                <a:solidFill>
                  <a:srgbClr val="A5A5A5">
                    <a:lumMod val="20000"/>
                    <a:lumOff val="80000"/>
                  </a:srgbClr>
                </a:solidFill>
                <a:ln w="38100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endParaRPr lang="tr-TR" sz="1800" ker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234" name="Metin kutusu 233">
                  <a:extLst>
                    <a:ext uri="{FF2B5EF4-FFF2-40B4-BE49-F238E27FC236}">
                      <a16:creationId xmlns:a16="http://schemas.microsoft.com/office/drawing/2014/main" id="{25F2BBA4-8BC6-25BB-5C9E-AAD2DA6EEA17}"/>
                    </a:ext>
                  </a:extLst>
                </p:cNvPr>
                <p:cNvSpPr txBox="1"/>
                <p:nvPr/>
              </p:nvSpPr>
              <p:spPr>
                <a:xfrm>
                  <a:off x="463131" y="3416253"/>
                  <a:ext cx="2870409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US" sz="2400" b="1" kern="0" dirty="0">
                      <a:solidFill>
                        <a:prstClr val="black"/>
                      </a:solidFill>
                      <a:latin typeface="Cambria"/>
                    </a:rPr>
                    <a:t>One</a:t>
                  </a:r>
                  <a:r>
                    <a:rPr lang="en-US" sz="2400" kern="0" dirty="0">
                      <a:solidFill>
                        <a:prstClr val="black"/>
                      </a:solidFill>
                      <a:latin typeface="Cambria"/>
                    </a:rPr>
                    <a:t> ACT counter </a:t>
                  </a:r>
                </a:p>
                <a:p>
                  <a:pPr algn="ctr" defTabSz="457200">
                    <a:defRPr/>
                  </a:pPr>
                  <a:r>
                    <a:rPr lang="en-US" sz="2400" kern="0" dirty="0">
                      <a:solidFill>
                        <a:prstClr val="black"/>
                      </a:solidFill>
                      <a:latin typeface="Cambria"/>
                    </a:rPr>
                    <a:t>per </a:t>
                  </a:r>
                  <a:r>
                    <a:rPr lang="en-US" sz="2400" b="1" kern="0" dirty="0">
                      <a:solidFill>
                        <a:prstClr val="black"/>
                      </a:solidFill>
                      <a:latin typeface="Cambria"/>
                    </a:rPr>
                    <a:t>DRAM row</a:t>
                  </a:r>
                  <a:endParaRPr lang="tr-TR" sz="2400" b="1" kern="0" dirty="0">
                    <a:solidFill>
                      <a:prstClr val="black"/>
                    </a:solidFill>
                    <a:latin typeface="Cambria"/>
                  </a:endParaRPr>
                </a:p>
              </p:txBody>
            </p:sp>
            <p:sp>
              <p:nvSpPr>
                <p:cNvPr id="236" name="Dikdörtgen 235">
                  <a:extLst>
                    <a:ext uri="{FF2B5EF4-FFF2-40B4-BE49-F238E27FC236}">
                      <a16:creationId xmlns:a16="http://schemas.microsoft.com/office/drawing/2014/main" id="{AF375FDE-4143-4C2D-AECA-09D227E92064}"/>
                    </a:ext>
                  </a:extLst>
                </p:cNvPr>
                <p:cNvSpPr/>
                <p:nvPr/>
              </p:nvSpPr>
              <p:spPr>
                <a:xfrm>
                  <a:off x="1880807" y="1234895"/>
                  <a:ext cx="1388853" cy="2245119"/>
                </a:xfrm>
                <a:prstGeom prst="rect">
                  <a:avLst/>
                </a:prstGeom>
                <a:solidFill>
                  <a:srgbClr val="C4D7FC"/>
                </a:solidFill>
                <a:ln w="28575" cap="flat" cmpd="sng" algn="ctr">
                  <a:solidFill>
                    <a:srgbClr val="316CE3"/>
                  </a:solidFill>
                  <a:prstDash val="solid"/>
                  <a:miter lim="800000"/>
                </a:ln>
                <a:effectLst/>
              </p:spPr>
              <p:txBody>
                <a:bodyPr rtlCol="0" anchor="b"/>
                <a:lstStyle/>
                <a:p>
                  <a:pPr algn="ctr" defTabSz="457200">
                    <a:defRPr/>
                  </a:pPr>
                  <a:r>
                    <a:rPr lang="en-US" sz="1800" b="1" kern="0" dirty="0">
                      <a:solidFill>
                        <a:srgbClr val="316CE3"/>
                      </a:solidFill>
                      <a:latin typeface="Calibri"/>
                    </a:rPr>
                    <a:t>Processor Chip</a:t>
                  </a:r>
                  <a:endParaRPr lang="tr-TR" sz="1800" b="1" kern="0" dirty="0">
                    <a:solidFill>
                      <a:srgbClr val="316CE3"/>
                    </a:solidFill>
                    <a:latin typeface="Calibri"/>
                  </a:endParaRPr>
                </a:p>
              </p:txBody>
            </p:sp>
            <p:sp>
              <p:nvSpPr>
                <p:cNvPr id="237" name="Dikdörtgen 236">
                  <a:extLst>
                    <a:ext uri="{FF2B5EF4-FFF2-40B4-BE49-F238E27FC236}">
                      <a16:creationId xmlns:a16="http://schemas.microsoft.com/office/drawing/2014/main" id="{150A1DCB-0218-C85F-CD97-8720E78B7218}"/>
                    </a:ext>
                  </a:extLst>
                </p:cNvPr>
                <p:cNvSpPr/>
                <p:nvPr/>
              </p:nvSpPr>
              <p:spPr>
                <a:xfrm>
                  <a:off x="574652" y="1229079"/>
                  <a:ext cx="1185814" cy="2245119"/>
                </a:xfrm>
                <a:prstGeom prst="rect">
                  <a:avLst/>
                </a:prstGeom>
                <a:solidFill>
                  <a:srgbClr val="F9D3E4"/>
                </a:solidFill>
                <a:ln w="28575" cap="flat" cmpd="sng" algn="ctr">
                  <a:solidFill>
                    <a:srgbClr val="B3195F"/>
                  </a:solidFill>
                  <a:prstDash val="solid"/>
                  <a:miter lim="800000"/>
                </a:ln>
                <a:effectLst/>
              </p:spPr>
              <p:txBody>
                <a:bodyPr rtlCol="0" anchor="b"/>
                <a:lstStyle/>
                <a:p>
                  <a:pPr algn="ctr" defTabSz="457200">
                    <a:defRPr/>
                  </a:pPr>
                  <a:r>
                    <a:rPr lang="en-US" sz="1800" b="1" kern="0" dirty="0">
                      <a:solidFill>
                        <a:srgbClr val="B3195F"/>
                      </a:solidFill>
                      <a:latin typeface="Calibri"/>
                    </a:rPr>
                    <a:t>DRAM</a:t>
                  </a:r>
                  <a:endParaRPr lang="tr-TR" sz="1800" b="1" kern="0" dirty="0">
                    <a:solidFill>
                      <a:srgbClr val="B3195F"/>
                    </a:solidFill>
                    <a:latin typeface="Calibri"/>
                  </a:endParaRPr>
                </a:p>
              </p:txBody>
            </p:sp>
            <p:sp>
              <p:nvSpPr>
                <p:cNvPr id="238" name="Dikdörtgen 237">
                  <a:extLst>
                    <a:ext uri="{FF2B5EF4-FFF2-40B4-BE49-F238E27FC236}">
                      <a16:creationId xmlns:a16="http://schemas.microsoft.com/office/drawing/2014/main" id="{32738CE6-3064-BF90-948C-02CA9B12FF91}"/>
                    </a:ext>
                  </a:extLst>
                </p:cNvPr>
                <p:cNvSpPr/>
                <p:nvPr/>
              </p:nvSpPr>
              <p:spPr>
                <a:xfrm>
                  <a:off x="673870" y="1419562"/>
                  <a:ext cx="937680" cy="369332"/>
                </a:xfrm>
                <a:prstGeom prst="rect">
                  <a:avLst/>
                </a:prstGeom>
                <a:solidFill>
                  <a:srgbClr val="FFEBCD"/>
                </a:solidFill>
                <a:ln w="28575" cap="flat" cmpd="sng" algn="ctr">
                  <a:solidFill>
                    <a:srgbClr val="E287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sz="1800" kern="0" dirty="0">
                      <a:solidFill>
                        <a:prstClr val="black"/>
                      </a:solidFill>
                      <a:latin typeface="Calibri"/>
                    </a:rPr>
                    <a:t>Row A</a:t>
                  </a:r>
                  <a:endParaRPr lang="tr-TR" sz="18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39" name="Dikdörtgen 238">
                  <a:extLst>
                    <a:ext uri="{FF2B5EF4-FFF2-40B4-BE49-F238E27FC236}">
                      <a16:creationId xmlns:a16="http://schemas.microsoft.com/office/drawing/2014/main" id="{203DA7E7-A89D-107A-EC83-46E319B17341}"/>
                    </a:ext>
                  </a:extLst>
                </p:cNvPr>
                <p:cNvSpPr/>
                <p:nvPr/>
              </p:nvSpPr>
              <p:spPr>
                <a:xfrm>
                  <a:off x="2026124" y="1419562"/>
                  <a:ext cx="1152797" cy="369332"/>
                </a:xfrm>
                <a:prstGeom prst="rect">
                  <a:avLst/>
                </a:prstGeom>
                <a:solidFill>
                  <a:srgbClr val="FFEBCD"/>
                </a:solidFill>
                <a:ln w="28575" cap="flat" cmpd="sng" algn="ctr">
                  <a:solidFill>
                    <a:srgbClr val="E287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sz="1800" kern="0" dirty="0">
                      <a:solidFill>
                        <a:prstClr val="black"/>
                      </a:solidFill>
                      <a:latin typeface="Calibri"/>
                    </a:rPr>
                    <a:t>Counter A</a:t>
                  </a:r>
                  <a:endParaRPr lang="tr-TR" sz="18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cxnSp>
              <p:nvCxnSpPr>
                <p:cNvPr id="240" name="Düz Ok Bağlayıcısı 239">
                  <a:extLst>
                    <a:ext uri="{FF2B5EF4-FFF2-40B4-BE49-F238E27FC236}">
                      <a16:creationId xmlns:a16="http://schemas.microsoft.com/office/drawing/2014/main" id="{160ED1DB-870D-092C-CAE4-BF12E25443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1550" y="2158277"/>
                  <a:ext cx="414574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arrow" w="med" len="med"/>
                  <a:tailEnd type="arrow" w="med" len="med"/>
                </a:ln>
                <a:effectLst/>
              </p:spPr>
            </p:cxnSp>
            <p:sp>
              <p:nvSpPr>
                <p:cNvPr id="242" name="Dikdörtgen 241">
                  <a:extLst>
                    <a:ext uri="{FF2B5EF4-FFF2-40B4-BE49-F238E27FC236}">
                      <a16:creationId xmlns:a16="http://schemas.microsoft.com/office/drawing/2014/main" id="{D77C9C1D-D226-7B7D-D7DC-1192FB5BC51D}"/>
                    </a:ext>
                  </a:extLst>
                </p:cNvPr>
                <p:cNvSpPr/>
                <p:nvPr/>
              </p:nvSpPr>
              <p:spPr>
                <a:xfrm>
                  <a:off x="673870" y="1788945"/>
                  <a:ext cx="937680" cy="369332"/>
                </a:xfrm>
                <a:prstGeom prst="rect">
                  <a:avLst/>
                </a:prstGeom>
                <a:solidFill>
                  <a:srgbClr val="FFEBCD"/>
                </a:solidFill>
                <a:ln w="28575" cap="flat" cmpd="sng" algn="ctr">
                  <a:solidFill>
                    <a:srgbClr val="E287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sz="1800" kern="0" dirty="0">
                      <a:solidFill>
                        <a:prstClr val="black"/>
                      </a:solidFill>
                      <a:latin typeface="Calibri"/>
                    </a:rPr>
                    <a:t>Row B</a:t>
                  </a:r>
                  <a:endParaRPr lang="tr-TR" sz="18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43" name="Dikdörtgen 242">
                  <a:extLst>
                    <a:ext uri="{FF2B5EF4-FFF2-40B4-BE49-F238E27FC236}">
                      <a16:creationId xmlns:a16="http://schemas.microsoft.com/office/drawing/2014/main" id="{FBFD7E47-9EFE-4B8C-7492-A1798B960276}"/>
                    </a:ext>
                  </a:extLst>
                </p:cNvPr>
                <p:cNvSpPr/>
                <p:nvPr/>
              </p:nvSpPr>
              <p:spPr>
                <a:xfrm>
                  <a:off x="673870" y="2160604"/>
                  <a:ext cx="937680" cy="369332"/>
                </a:xfrm>
                <a:prstGeom prst="rect">
                  <a:avLst/>
                </a:prstGeom>
                <a:solidFill>
                  <a:srgbClr val="FFEBCD"/>
                </a:solidFill>
                <a:ln w="28575" cap="flat" cmpd="sng" algn="ctr">
                  <a:solidFill>
                    <a:srgbClr val="E287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sz="1800" kern="0" dirty="0">
                      <a:solidFill>
                        <a:prstClr val="black"/>
                      </a:solidFill>
                      <a:latin typeface="Calibri"/>
                    </a:rPr>
                    <a:t>Row C</a:t>
                  </a:r>
                  <a:endParaRPr lang="tr-TR" sz="18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45" name="Dikdörtgen 244">
                  <a:extLst>
                    <a:ext uri="{FF2B5EF4-FFF2-40B4-BE49-F238E27FC236}">
                      <a16:creationId xmlns:a16="http://schemas.microsoft.com/office/drawing/2014/main" id="{A528E7B6-292F-4A99-4BAF-9A2D01D20146}"/>
                    </a:ext>
                  </a:extLst>
                </p:cNvPr>
                <p:cNvSpPr/>
                <p:nvPr/>
              </p:nvSpPr>
              <p:spPr>
                <a:xfrm>
                  <a:off x="2026124" y="1774336"/>
                  <a:ext cx="1152797" cy="369332"/>
                </a:xfrm>
                <a:prstGeom prst="rect">
                  <a:avLst/>
                </a:prstGeom>
                <a:solidFill>
                  <a:srgbClr val="FFEBCD"/>
                </a:solidFill>
                <a:ln w="28575" cap="flat" cmpd="sng" algn="ctr">
                  <a:solidFill>
                    <a:srgbClr val="E287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sz="1800" kern="0" dirty="0">
                      <a:solidFill>
                        <a:prstClr val="black"/>
                      </a:solidFill>
                      <a:latin typeface="Calibri"/>
                    </a:rPr>
                    <a:t>Counter B</a:t>
                  </a:r>
                  <a:endParaRPr lang="tr-TR" sz="18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46" name="Dikdörtgen 245">
                  <a:extLst>
                    <a:ext uri="{FF2B5EF4-FFF2-40B4-BE49-F238E27FC236}">
                      <a16:creationId xmlns:a16="http://schemas.microsoft.com/office/drawing/2014/main" id="{1423F2E8-1B3E-D6D9-CD02-B5AE4FD61AE4}"/>
                    </a:ext>
                  </a:extLst>
                </p:cNvPr>
                <p:cNvSpPr/>
                <p:nvPr/>
              </p:nvSpPr>
              <p:spPr>
                <a:xfrm>
                  <a:off x="2026124" y="2137379"/>
                  <a:ext cx="1152797" cy="369332"/>
                </a:xfrm>
                <a:prstGeom prst="rect">
                  <a:avLst/>
                </a:prstGeom>
                <a:solidFill>
                  <a:srgbClr val="FFEBCD"/>
                </a:solidFill>
                <a:ln w="28575" cap="flat" cmpd="sng" algn="ctr">
                  <a:solidFill>
                    <a:srgbClr val="E287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sz="1800" kern="0" dirty="0">
                      <a:solidFill>
                        <a:prstClr val="black"/>
                      </a:solidFill>
                      <a:latin typeface="Calibri"/>
                    </a:rPr>
                    <a:t>Counter C</a:t>
                  </a:r>
                  <a:endParaRPr lang="tr-TR" sz="18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47" name="Dikdörtgen 246">
                  <a:extLst>
                    <a:ext uri="{FF2B5EF4-FFF2-40B4-BE49-F238E27FC236}">
                      <a16:creationId xmlns:a16="http://schemas.microsoft.com/office/drawing/2014/main" id="{D85B92A2-A175-22FB-3B07-C675A383285C}"/>
                    </a:ext>
                  </a:extLst>
                </p:cNvPr>
                <p:cNvSpPr/>
                <p:nvPr/>
              </p:nvSpPr>
              <p:spPr>
                <a:xfrm>
                  <a:off x="2026124" y="2507592"/>
                  <a:ext cx="1152797" cy="369332"/>
                </a:xfrm>
                <a:prstGeom prst="rect">
                  <a:avLst/>
                </a:prstGeom>
                <a:solidFill>
                  <a:srgbClr val="FFEBCD"/>
                </a:solidFill>
                <a:ln w="28575" cap="flat" cmpd="sng" algn="ctr">
                  <a:solidFill>
                    <a:srgbClr val="E287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sz="1800" kern="0" dirty="0">
                      <a:solidFill>
                        <a:prstClr val="black"/>
                      </a:solidFill>
                      <a:latin typeface="Calibri"/>
                    </a:rPr>
                    <a:t>Counter D</a:t>
                  </a:r>
                  <a:endParaRPr lang="tr-TR" sz="18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48" name="Dikdörtgen 247">
                  <a:extLst>
                    <a:ext uri="{FF2B5EF4-FFF2-40B4-BE49-F238E27FC236}">
                      <a16:creationId xmlns:a16="http://schemas.microsoft.com/office/drawing/2014/main" id="{5A368E1D-0E40-76E3-6F44-E7E3205A9B16}"/>
                    </a:ext>
                  </a:extLst>
                </p:cNvPr>
                <p:cNvSpPr/>
                <p:nvPr/>
              </p:nvSpPr>
              <p:spPr>
                <a:xfrm>
                  <a:off x="673870" y="2535360"/>
                  <a:ext cx="937680" cy="369332"/>
                </a:xfrm>
                <a:prstGeom prst="rect">
                  <a:avLst/>
                </a:prstGeom>
                <a:solidFill>
                  <a:srgbClr val="FFEBCD"/>
                </a:solidFill>
                <a:ln w="28575" cap="flat" cmpd="sng" algn="ctr">
                  <a:solidFill>
                    <a:srgbClr val="E287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sz="1800" kern="0" dirty="0">
                      <a:solidFill>
                        <a:prstClr val="black"/>
                      </a:solidFill>
                      <a:latin typeface="Calibri"/>
                    </a:rPr>
                    <a:t>Row D</a:t>
                  </a:r>
                  <a:endParaRPr lang="tr-TR" sz="18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249" name="Dikdörtgen 248">
                <a:extLst>
                  <a:ext uri="{FF2B5EF4-FFF2-40B4-BE49-F238E27FC236}">
                    <a16:creationId xmlns:a16="http://schemas.microsoft.com/office/drawing/2014/main" id="{226A6602-7DA6-A738-DD75-C5D04BD4E9B8}"/>
                  </a:ext>
                </a:extLst>
              </p:cNvPr>
              <p:cNvSpPr/>
              <p:nvPr/>
            </p:nvSpPr>
            <p:spPr bwMode="auto">
              <a:xfrm>
                <a:off x="3560066" y="6039911"/>
                <a:ext cx="2728421" cy="1453247"/>
              </a:xfrm>
              <a:prstGeom prst="rect">
                <a:avLst/>
              </a:prstGeom>
              <a:solidFill>
                <a:srgbClr val="FFE1E1"/>
              </a:solidFill>
              <a:ln w="38100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b="1" kern="0" dirty="0">
                    <a:solidFill>
                      <a:srgbClr val="FF0000"/>
                    </a:solidFill>
                  </a:rPr>
                  <a:t>HIGH </a:t>
                </a:r>
                <a:endParaRPr lang="tr-TR" sz="2000" b="1" kern="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0" name="Dikdörtgen 249">
                <a:extLst>
                  <a:ext uri="{FF2B5EF4-FFF2-40B4-BE49-F238E27FC236}">
                    <a16:creationId xmlns:a16="http://schemas.microsoft.com/office/drawing/2014/main" id="{F795ED6D-4031-84B5-D1B2-F5833BE19ED9}"/>
                  </a:ext>
                </a:extLst>
              </p:cNvPr>
              <p:cNvSpPr/>
              <p:nvPr/>
            </p:nvSpPr>
            <p:spPr bwMode="auto">
              <a:xfrm>
                <a:off x="3560065" y="4207089"/>
                <a:ext cx="2728423" cy="1832821"/>
              </a:xfrm>
              <a:prstGeom prst="rect">
                <a:avLst/>
              </a:prstGeom>
              <a:solidFill>
                <a:srgbClr val="C1FFDD"/>
              </a:solidFill>
              <a:ln w="38100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b="1" kern="0" dirty="0">
                    <a:solidFill>
                      <a:srgbClr val="00B050"/>
                    </a:solidFill>
                  </a:rPr>
                  <a:t>LOW</a:t>
                </a:r>
              </a:p>
            </p:txBody>
          </p:sp>
          <p:grpSp>
            <p:nvGrpSpPr>
              <p:cNvPr id="251" name="Grup 250">
                <a:extLst>
                  <a:ext uri="{FF2B5EF4-FFF2-40B4-BE49-F238E27FC236}">
                    <a16:creationId xmlns:a16="http://schemas.microsoft.com/office/drawing/2014/main" id="{A8794770-8135-8394-B9E0-B44293DC56D4}"/>
                  </a:ext>
                </a:extLst>
              </p:cNvPr>
              <p:cNvGrpSpPr/>
              <p:nvPr/>
            </p:nvGrpSpPr>
            <p:grpSpPr>
              <a:xfrm>
                <a:off x="6270951" y="1052944"/>
                <a:ext cx="2559132" cy="3179792"/>
                <a:chOff x="5930443" y="1052944"/>
                <a:chExt cx="2559132" cy="3179792"/>
              </a:xfrm>
            </p:grpSpPr>
            <p:sp>
              <p:nvSpPr>
                <p:cNvPr id="252" name="Dikdörtgen 251">
                  <a:extLst>
                    <a:ext uri="{FF2B5EF4-FFF2-40B4-BE49-F238E27FC236}">
                      <a16:creationId xmlns:a16="http://schemas.microsoft.com/office/drawing/2014/main" id="{0B7540ED-0E0E-4BAF-066B-1B6FAE59AECC}"/>
                    </a:ext>
                  </a:extLst>
                </p:cNvPr>
                <p:cNvSpPr/>
                <p:nvPr/>
              </p:nvSpPr>
              <p:spPr>
                <a:xfrm>
                  <a:off x="5944957" y="1052944"/>
                  <a:ext cx="2511297" cy="3143765"/>
                </a:xfrm>
                <a:prstGeom prst="rect">
                  <a:avLst/>
                </a:prstGeom>
                <a:solidFill>
                  <a:srgbClr val="DAD3F9"/>
                </a:solidFill>
                <a:ln w="38100" cap="flat" cmpd="sng" algn="ctr">
                  <a:solidFill>
                    <a:srgbClr val="6D40DC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endParaRPr lang="tr-TR" sz="1800" ker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253" name="Dikdörtgen 252">
                  <a:extLst>
                    <a:ext uri="{FF2B5EF4-FFF2-40B4-BE49-F238E27FC236}">
                      <a16:creationId xmlns:a16="http://schemas.microsoft.com/office/drawing/2014/main" id="{F44288F0-3644-0BAF-2FB3-63BA373114D5}"/>
                    </a:ext>
                  </a:extLst>
                </p:cNvPr>
                <p:cNvSpPr/>
                <p:nvPr/>
              </p:nvSpPr>
              <p:spPr>
                <a:xfrm>
                  <a:off x="6109580" y="1230068"/>
                  <a:ext cx="2178255" cy="1435485"/>
                </a:xfrm>
                <a:prstGeom prst="rect">
                  <a:avLst/>
                </a:prstGeom>
                <a:solidFill>
                  <a:srgbClr val="C4D7FC"/>
                </a:solidFill>
                <a:ln w="28575" cap="flat" cmpd="sng" algn="ctr">
                  <a:solidFill>
                    <a:srgbClr val="316CE3"/>
                  </a:solidFill>
                  <a:prstDash val="solid"/>
                  <a:miter lim="800000"/>
                </a:ln>
                <a:effectLst/>
              </p:spPr>
              <p:txBody>
                <a:bodyPr rtlCol="0" anchor="b"/>
                <a:lstStyle/>
                <a:p>
                  <a:pPr algn="ctr" defTabSz="457200">
                    <a:defRPr/>
                  </a:pPr>
                  <a:r>
                    <a:rPr lang="en-US" sz="1800" b="1" kern="0" dirty="0">
                      <a:solidFill>
                        <a:srgbClr val="316CE3"/>
                      </a:solidFill>
                      <a:latin typeface="Calibri"/>
                    </a:rPr>
                    <a:t>Processor Chip</a:t>
                  </a:r>
                  <a:endParaRPr lang="tr-TR" sz="1800" b="1" kern="0" dirty="0">
                    <a:solidFill>
                      <a:srgbClr val="316CE3"/>
                    </a:solidFill>
                    <a:latin typeface="Calibri"/>
                  </a:endParaRPr>
                </a:p>
              </p:txBody>
            </p:sp>
            <p:sp>
              <p:nvSpPr>
                <p:cNvPr id="254" name="Metin kutusu 253">
                  <a:extLst>
                    <a:ext uri="{FF2B5EF4-FFF2-40B4-BE49-F238E27FC236}">
                      <a16:creationId xmlns:a16="http://schemas.microsoft.com/office/drawing/2014/main" id="{720E441E-D9B2-1781-9E8C-A377FDAFB792}"/>
                    </a:ext>
                  </a:extLst>
                </p:cNvPr>
                <p:cNvSpPr txBox="1"/>
                <p:nvPr/>
              </p:nvSpPr>
              <p:spPr>
                <a:xfrm>
                  <a:off x="5930443" y="3401739"/>
                  <a:ext cx="255913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US" sz="2400" b="1" kern="0" dirty="0">
                      <a:solidFill>
                        <a:prstClr val="black"/>
                      </a:solidFill>
                      <a:latin typeface="Cambria"/>
                    </a:rPr>
                    <a:t>&lt;1</a:t>
                  </a:r>
                  <a:r>
                    <a:rPr lang="en-US" sz="2400" kern="0" dirty="0">
                      <a:solidFill>
                        <a:prstClr val="black"/>
                      </a:solidFill>
                      <a:latin typeface="Cambria"/>
                    </a:rPr>
                    <a:t> counter </a:t>
                  </a:r>
                  <a:br>
                    <a:rPr lang="en-US" sz="2400" kern="0" dirty="0">
                      <a:solidFill>
                        <a:prstClr val="black"/>
                      </a:solidFill>
                      <a:latin typeface="Cambria"/>
                    </a:rPr>
                  </a:br>
                  <a:r>
                    <a:rPr lang="en-US" sz="2400" kern="0" dirty="0">
                      <a:solidFill>
                        <a:prstClr val="black"/>
                      </a:solidFill>
                      <a:latin typeface="Cambria"/>
                    </a:rPr>
                    <a:t>per </a:t>
                  </a:r>
                  <a:r>
                    <a:rPr lang="en-US" sz="2400" b="1" kern="0" dirty="0">
                      <a:solidFill>
                        <a:prstClr val="black"/>
                      </a:solidFill>
                      <a:latin typeface="Cambria"/>
                    </a:rPr>
                    <a:t>DRAM row</a:t>
                  </a:r>
                  <a:endParaRPr lang="tr-TR" sz="2800" b="1" kern="0" dirty="0">
                    <a:solidFill>
                      <a:prstClr val="black"/>
                    </a:solidFill>
                    <a:latin typeface="Cambria"/>
                  </a:endParaRPr>
                </a:p>
              </p:txBody>
            </p:sp>
            <p:sp>
              <p:nvSpPr>
                <p:cNvPr id="255" name="Metin kutusu 254">
                  <a:extLst>
                    <a:ext uri="{FF2B5EF4-FFF2-40B4-BE49-F238E27FC236}">
                      <a16:creationId xmlns:a16="http://schemas.microsoft.com/office/drawing/2014/main" id="{9CD2B74C-DEA5-A07E-138F-2341864A4F6F}"/>
                    </a:ext>
                  </a:extLst>
                </p:cNvPr>
                <p:cNvSpPr txBox="1"/>
                <p:nvPr/>
              </p:nvSpPr>
              <p:spPr>
                <a:xfrm>
                  <a:off x="6324809" y="1266173"/>
                  <a:ext cx="18417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57200">
                    <a:defRPr/>
                  </a:pPr>
                  <a:r>
                    <a:rPr lang="en-US" sz="1800" kern="0" dirty="0">
                      <a:solidFill>
                        <a:prstClr val="black"/>
                      </a:solidFill>
                    </a:rPr>
                    <a:t>Shared Counters</a:t>
                  </a:r>
                  <a:endParaRPr lang="tr-TR" sz="1800" kern="0" dirty="0">
                    <a:solidFill>
                      <a:prstClr val="black"/>
                    </a:solidFill>
                  </a:endParaRPr>
                </a:p>
              </p:txBody>
            </p:sp>
            <p:pic>
              <p:nvPicPr>
                <p:cNvPr id="2496" name="Grafik 2495" descr="Zar düz dolguyla">
                  <a:extLst>
                    <a:ext uri="{FF2B5EF4-FFF2-40B4-BE49-F238E27FC236}">
                      <a16:creationId xmlns:a16="http://schemas.microsoft.com/office/drawing/2014/main" id="{FC7AB6F7-C982-67DB-B592-4B91CC7BA9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53955" y="2866639"/>
                  <a:ext cx="689504" cy="689504"/>
                </a:xfrm>
                <a:prstGeom prst="rect">
                  <a:avLst/>
                </a:prstGeom>
              </p:spPr>
            </p:pic>
            <p:cxnSp>
              <p:nvCxnSpPr>
                <p:cNvPr id="2497" name="Düz Bağlayıcı 2496">
                  <a:extLst>
                    <a:ext uri="{FF2B5EF4-FFF2-40B4-BE49-F238E27FC236}">
                      <a16:creationId xmlns:a16="http://schemas.microsoft.com/office/drawing/2014/main" id="{1A106484-9FFF-338E-76B1-F64825E78A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4809" y="2785338"/>
                  <a:ext cx="1743076" cy="0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Text" lastClr="000000">
                      <a:lumMod val="75000"/>
                      <a:lumOff val="25000"/>
                    </a:sysClr>
                  </a:solidFill>
                  <a:prstDash val="sysDash"/>
                  <a:miter lim="800000"/>
                </a:ln>
                <a:effectLst/>
              </p:spPr>
            </p:cxnSp>
            <p:sp>
              <p:nvSpPr>
                <p:cNvPr id="2498" name="Dikdörtgen 2497">
                  <a:extLst>
                    <a:ext uri="{FF2B5EF4-FFF2-40B4-BE49-F238E27FC236}">
                      <a16:creationId xmlns:a16="http://schemas.microsoft.com/office/drawing/2014/main" id="{256C513E-601F-AC23-31C2-39C815CBB378}"/>
                    </a:ext>
                  </a:extLst>
                </p:cNvPr>
                <p:cNvSpPr/>
                <p:nvPr/>
              </p:nvSpPr>
              <p:spPr>
                <a:xfrm>
                  <a:off x="7013800" y="1574903"/>
                  <a:ext cx="1152797" cy="369332"/>
                </a:xfrm>
                <a:prstGeom prst="rect">
                  <a:avLst/>
                </a:prstGeom>
                <a:solidFill>
                  <a:srgbClr val="FFEBCD"/>
                </a:solidFill>
                <a:ln w="28575" cap="flat" cmpd="sng" algn="ctr">
                  <a:solidFill>
                    <a:srgbClr val="E287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sz="1800" kern="0" dirty="0">
                      <a:solidFill>
                        <a:prstClr val="black"/>
                      </a:solidFill>
                      <a:latin typeface="Calibri"/>
                    </a:rPr>
                    <a:t>Counter A</a:t>
                  </a:r>
                  <a:endParaRPr lang="tr-TR" sz="18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499" name="Dikdörtgen 2498">
                  <a:extLst>
                    <a:ext uri="{FF2B5EF4-FFF2-40B4-BE49-F238E27FC236}">
                      <a16:creationId xmlns:a16="http://schemas.microsoft.com/office/drawing/2014/main" id="{53A41040-6748-F85E-2396-3235BE36E336}"/>
                    </a:ext>
                  </a:extLst>
                </p:cNvPr>
                <p:cNvSpPr/>
                <p:nvPr/>
              </p:nvSpPr>
              <p:spPr>
                <a:xfrm>
                  <a:off x="7013800" y="1943991"/>
                  <a:ext cx="1152797" cy="369332"/>
                </a:xfrm>
                <a:prstGeom prst="rect">
                  <a:avLst/>
                </a:prstGeom>
                <a:solidFill>
                  <a:srgbClr val="FFEBCD"/>
                </a:solidFill>
                <a:ln w="28575" cap="flat" cmpd="sng" algn="ctr">
                  <a:solidFill>
                    <a:srgbClr val="E287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sz="1800" kern="0" dirty="0">
                      <a:solidFill>
                        <a:prstClr val="black"/>
                      </a:solidFill>
                      <a:latin typeface="Calibri"/>
                    </a:rPr>
                    <a:t>Counter B</a:t>
                  </a:r>
                  <a:endParaRPr lang="tr-TR" sz="18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500" name="Dikdörtgen 2499">
                  <a:extLst>
                    <a:ext uri="{FF2B5EF4-FFF2-40B4-BE49-F238E27FC236}">
                      <a16:creationId xmlns:a16="http://schemas.microsoft.com/office/drawing/2014/main" id="{924B4F8A-E701-2E15-C101-62160D0A1754}"/>
                    </a:ext>
                  </a:extLst>
                </p:cNvPr>
                <p:cNvSpPr/>
                <p:nvPr/>
              </p:nvSpPr>
              <p:spPr>
                <a:xfrm>
                  <a:off x="6298952" y="1574903"/>
                  <a:ext cx="714847" cy="369332"/>
                </a:xfrm>
                <a:prstGeom prst="rect">
                  <a:avLst/>
                </a:prstGeom>
                <a:solidFill>
                  <a:srgbClr val="FFEBCD"/>
                </a:solidFill>
                <a:ln w="28575" cap="flat" cmpd="sng" algn="ctr">
                  <a:solidFill>
                    <a:srgbClr val="E287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sz="1800" kern="0" dirty="0">
                      <a:solidFill>
                        <a:prstClr val="black"/>
                      </a:solidFill>
                      <a:latin typeface="Calibri"/>
                    </a:rPr>
                    <a:t>Tag A</a:t>
                  </a:r>
                  <a:endParaRPr lang="tr-TR" sz="18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501" name="Dikdörtgen 2500">
                  <a:extLst>
                    <a:ext uri="{FF2B5EF4-FFF2-40B4-BE49-F238E27FC236}">
                      <a16:creationId xmlns:a16="http://schemas.microsoft.com/office/drawing/2014/main" id="{8479EEB5-7E01-140A-0663-4960CA5A91BB}"/>
                    </a:ext>
                  </a:extLst>
                </p:cNvPr>
                <p:cNvSpPr/>
                <p:nvPr/>
              </p:nvSpPr>
              <p:spPr>
                <a:xfrm>
                  <a:off x="6298951" y="1943991"/>
                  <a:ext cx="714847" cy="369332"/>
                </a:xfrm>
                <a:prstGeom prst="rect">
                  <a:avLst/>
                </a:prstGeom>
                <a:solidFill>
                  <a:srgbClr val="FFEBCD"/>
                </a:solidFill>
                <a:ln w="28575" cap="flat" cmpd="sng" algn="ctr">
                  <a:solidFill>
                    <a:srgbClr val="E287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sz="1800" kern="0" dirty="0">
                      <a:solidFill>
                        <a:prstClr val="black"/>
                      </a:solidFill>
                      <a:latin typeface="Calibri"/>
                    </a:rPr>
                    <a:t>Tag B</a:t>
                  </a:r>
                  <a:endParaRPr lang="tr-TR" sz="18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2502" name="Dikdörtgen 2501">
                <a:extLst>
                  <a:ext uri="{FF2B5EF4-FFF2-40B4-BE49-F238E27FC236}">
                    <a16:creationId xmlns:a16="http://schemas.microsoft.com/office/drawing/2014/main" id="{614B00DE-C2FC-4EB1-E5F5-69DE8CEA2850}"/>
                  </a:ext>
                </a:extLst>
              </p:cNvPr>
              <p:cNvSpPr/>
              <p:nvPr/>
            </p:nvSpPr>
            <p:spPr bwMode="auto">
              <a:xfrm>
                <a:off x="6285465" y="4207089"/>
                <a:ext cx="2511297" cy="1832821"/>
              </a:xfrm>
              <a:prstGeom prst="rect">
                <a:avLst/>
              </a:prstGeom>
              <a:solidFill>
                <a:srgbClr val="FFE1E1"/>
              </a:solidFill>
              <a:ln w="38100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b="1" kern="0" dirty="0">
                    <a:solidFill>
                      <a:srgbClr val="FF0000"/>
                    </a:solidFill>
                  </a:rPr>
                  <a:t>HIGH </a:t>
                </a:r>
                <a:endParaRPr lang="tr-TR" sz="2000" b="1" kern="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03" name="Dikdörtgen 2502">
                <a:extLst>
                  <a:ext uri="{FF2B5EF4-FFF2-40B4-BE49-F238E27FC236}">
                    <a16:creationId xmlns:a16="http://schemas.microsoft.com/office/drawing/2014/main" id="{B33EA0F4-2D00-D3E0-8E65-A6077B74C369}"/>
                  </a:ext>
                </a:extLst>
              </p:cNvPr>
              <p:cNvSpPr/>
              <p:nvPr/>
            </p:nvSpPr>
            <p:spPr bwMode="auto">
              <a:xfrm>
                <a:off x="6285465" y="6039912"/>
                <a:ext cx="2511297" cy="1453245"/>
              </a:xfrm>
              <a:prstGeom prst="rect">
                <a:avLst/>
              </a:prstGeom>
              <a:solidFill>
                <a:srgbClr val="C1FFDD"/>
              </a:solidFill>
              <a:ln w="38100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000" b="1" kern="0" dirty="0">
                    <a:solidFill>
                      <a:srgbClr val="00B050"/>
                    </a:solidFill>
                  </a:rPr>
                  <a:t>LOW</a:t>
                </a:r>
              </a:p>
            </p:txBody>
          </p:sp>
          <p:grpSp>
            <p:nvGrpSpPr>
              <p:cNvPr id="2504" name="Grup 2503">
                <a:extLst>
                  <a:ext uri="{FF2B5EF4-FFF2-40B4-BE49-F238E27FC236}">
                    <a16:creationId xmlns:a16="http://schemas.microsoft.com/office/drawing/2014/main" id="{BE66CD7A-CC30-D7FE-857B-664E3E2D8320}"/>
                  </a:ext>
                </a:extLst>
              </p:cNvPr>
              <p:cNvGrpSpPr/>
              <p:nvPr/>
            </p:nvGrpSpPr>
            <p:grpSpPr>
              <a:xfrm>
                <a:off x="892914" y="7167746"/>
                <a:ext cx="2523364" cy="634503"/>
                <a:chOff x="4464050" y="5982261"/>
                <a:chExt cx="2523364" cy="634503"/>
              </a:xfrm>
            </p:grpSpPr>
            <p:sp>
              <p:nvSpPr>
                <p:cNvPr id="2505" name="Dikdörtgen: Köşeleri Yuvarlatılmış 2504">
                  <a:extLst>
                    <a:ext uri="{FF2B5EF4-FFF2-40B4-BE49-F238E27FC236}">
                      <a16:creationId xmlns:a16="http://schemas.microsoft.com/office/drawing/2014/main" id="{05F263B9-118D-7A07-020F-E65555377328}"/>
                    </a:ext>
                  </a:extLst>
                </p:cNvPr>
                <p:cNvSpPr/>
                <p:nvPr/>
              </p:nvSpPr>
              <p:spPr>
                <a:xfrm>
                  <a:off x="4464050" y="5982261"/>
                  <a:ext cx="2452930" cy="634503"/>
                </a:xfrm>
                <a:prstGeom prst="round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38100" cap="flat" cmpd="sng" algn="ctr">
                  <a:solidFill>
                    <a:sysClr val="windowText" lastClr="000000"/>
                  </a:solidFill>
                  <a:prstDash val="dash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endParaRPr lang="tr-TR" sz="1800" ker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pic>
              <p:nvPicPr>
                <p:cNvPr id="2506" name="Grafik 2505" descr="Uyarı düz dolguyla">
                  <a:extLst>
                    <a:ext uri="{FF2B5EF4-FFF2-40B4-BE49-F238E27FC236}">
                      <a16:creationId xmlns:a16="http://schemas.microsoft.com/office/drawing/2014/main" id="{720E5DB6-9AF7-FCE3-BEBB-1913B671B4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1330" y="6093690"/>
                  <a:ext cx="411645" cy="411645"/>
                </a:xfrm>
                <a:prstGeom prst="rect">
                  <a:avLst/>
                </a:prstGeom>
              </p:spPr>
            </p:pic>
            <p:sp>
              <p:nvSpPr>
                <p:cNvPr id="2507" name="Metin kutusu 2506">
                  <a:extLst>
                    <a:ext uri="{FF2B5EF4-FFF2-40B4-BE49-F238E27FC236}">
                      <a16:creationId xmlns:a16="http://schemas.microsoft.com/office/drawing/2014/main" id="{C834D05A-F039-A8E3-EC32-76ADDF0D9341}"/>
                    </a:ext>
                  </a:extLst>
                </p:cNvPr>
                <p:cNvSpPr txBox="1"/>
                <p:nvPr/>
              </p:nvSpPr>
              <p:spPr>
                <a:xfrm>
                  <a:off x="4831414" y="6054446"/>
                  <a:ext cx="2156000" cy="5168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57200">
                    <a:lnSpc>
                      <a:spcPct val="75000"/>
                    </a:lnSpc>
                    <a:defRPr/>
                  </a:pPr>
                  <a:r>
                    <a:rPr lang="en-US" sz="1800" kern="0" dirty="0">
                      <a:solidFill>
                        <a:srgbClr val="FF0000"/>
                      </a:solidFill>
                    </a:rPr>
                    <a:t>Many DRAM rows</a:t>
                  </a:r>
                </a:p>
                <a:p>
                  <a:pPr defTabSz="457200">
                    <a:lnSpc>
                      <a:spcPct val="75000"/>
                    </a:lnSpc>
                    <a:defRPr/>
                  </a:pPr>
                  <a:r>
                    <a:rPr lang="en-US" sz="1800" kern="0" dirty="0">
                      <a:solidFill>
                        <a:srgbClr val="FF0000"/>
                      </a:solidFill>
                    </a:rPr>
                    <a:t>(e.g., 128K per bank)</a:t>
                  </a:r>
                </a:p>
              </p:txBody>
            </p:sp>
          </p:grpSp>
          <p:grpSp>
            <p:nvGrpSpPr>
              <p:cNvPr id="2508" name="Grup 2507">
                <a:extLst>
                  <a:ext uri="{FF2B5EF4-FFF2-40B4-BE49-F238E27FC236}">
                    <a16:creationId xmlns:a16="http://schemas.microsoft.com/office/drawing/2014/main" id="{74812447-98F2-CBF5-86ED-5F8CD2FC1F28}"/>
                  </a:ext>
                </a:extLst>
              </p:cNvPr>
              <p:cNvGrpSpPr/>
              <p:nvPr/>
            </p:nvGrpSpPr>
            <p:grpSpPr>
              <a:xfrm>
                <a:off x="3688646" y="7166652"/>
                <a:ext cx="2767276" cy="634503"/>
                <a:chOff x="4464050" y="5940332"/>
                <a:chExt cx="2767276" cy="634503"/>
              </a:xfrm>
            </p:grpSpPr>
            <p:sp>
              <p:nvSpPr>
                <p:cNvPr id="2509" name="Dikdörtgen: Köşeleri Yuvarlatılmış 2508">
                  <a:extLst>
                    <a:ext uri="{FF2B5EF4-FFF2-40B4-BE49-F238E27FC236}">
                      <a16:creationId xmlns:a16="http://schemas.microsoft.com/office/drawing/2014/main" id="{B7DC887F-9AE4-FDC5-448D-032483F46701}"/>
                    </a:ext>
                  </a:extLst>
                </p:cNvPr>
                <p:cNvSpPr/>
                <p:nvPr/>
              </p:nvSpPr>
              <p:spPr>
                <a:xfrm>
                  <a:off x="4464050" y="5940332"/>
                  <a:ext cx="2452930" cy="634503"/>
                </a:xfrm>
                <a:prstGeom prst="round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38100" cap="flat" cmpd="sng" algn="ctr">
                  <a:solidFill>
                    <a:sysClr val="windowText" lastClr="000000"/>
                  </a:solidFill>
                  <a:prstDash val="dash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endParaRPr lang="tr-TR" sz="1800" ker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pic>
              <p:nvPicPr>
                <p:cNvPr id="2510" name="Grafik 2509" descr="Uyarı düz dolguyla">
                  <a:extLst>
                    <a:ext uri="{FF2B5EF4-FFF2-40B4-BE49-F238E27FC236}">
                      <a16:creationId xmlns:a16="http://schemas.microsoft.com/office/drawing/2014/main" id="{69479C1B-27A6-1298-8172-40B661ED1E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25884" y="6051761"/>
                  <a:ext cx="411645" cy="411645"/>
                </a:xfrm>
                <a:prstGeom prst="rect">
                  <a:avLst/>
                </a:prstGeom>
              </p:spPr>
            </p:pic>
            <p:sp>
              <p:nvSpPr>
                <p:cNvPr id="2511" name="Metin kutusu 2510">
                  <a:extLst>
                    <a:ext uri="{FF2B5EF4-FFF2-40B4-BE49-F238E27FC236}">
                      <a16:creationId xmlns:a16="http://schemas.microsoft.com/office/drawing/2014/main" id="{34D0912A-9E4D-384B-2F6C-26B20CB250D0}"/>
                    </a:ext>
                  </a:extLst>
                </p:cNvPr>
                <p:cNvSpPr txBox="1"/>
                <p:nvPr/>
              </p:nvSpPr>
              <p:spPr>
                <a:xfrm>
                  <a:off x="4891133" y="6040015"/>
                  <a:ext cx="2340193" cy="5168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57200">
                    <a:lnSpc>
                      <a:spcPct val="75000"/>
                    </a:lnSpc>
                    <a:defRPr/>
                  </a:pPr>
                  <a:r>
                    <a:rPr lang="en-US" sz="1800" kern="0" spc="-50" dirty="0">
                      <a:solidFill>
                        <a:srgbClr val="FF0000"/>
                      </a:solidFill>
                    </a:rPr>
                    <a:t># of aggressor rows</a:t>
                  </a:r>
                </a:p>
                <a:p>
                  <a:pPr defTabSz="457200">
                    <a:lnSpc>
                      <a:spcPct val="75000"/>
                    </a:lnSpc>
                    <a:defRPr/>
                  </a:pPr>
                  <a:r>
                    <a:rPr lang="en-US" sz="1800" kern="0" spc="-50" dirty="0">
                      <a:solidFill>
                        <a:srgbClr val="FF0000"/>
                      </a:solidFill>
                    </a:rPr>
                    <a:t>increases significantly</a:t>
                  </a:r>
                </a:p>
              </p:txBody>
            </p:sp>
          </p:grpSp>
          <p:grpSp>
            <p:nvGrpSpPr>
              <p:cNvPr id="2512" name="Grup 2511">
                <a:extLst>
                  <a:ext uri="{FF2B5EF4-FFF2-40B4-BE49-F238E27FC236}">
                    <a16:creationId xmlns:a16="http://schemas.microsoft.com/office/drawing/2014/main" id="{E9A2CD58-D3A8-B052-BB6E-C4EF7094DB5C}"/>
                  </a:ext>
                </a:extLst>
              </p:cNvPr>
              <p:cNvGrpSpPr/>
              <p:nvPr/>
            </p:nvGrpSpPr>
            <p:grpSpPr>
              <a:xfrm>
                <a:off x="6406582" y="7163066"/>
                <a:ext cx="2335969" cy="801438"/>
                <a:chOff x="4464050" y="6134572"/>
                <a:chExt cx="2335969" cy="801438"/>
              </a:xfrm>
            </p:grpSpPr>
            <p:sp>
              <p:nvSpPr>
                <p:cNvPr id="2513" name="Dikdörtgen: Köşeleri Yuvarlatılmış 2512">
                  <a:extLst>
                    <a:ext uri="{FF2B5EF4-FFF2-40B4-BE49-F238E27FC236}">
                      <a16:creationId xmlns:a16="http://schemas.microsoft.com/office/drawing/2014/main" id="{64505CB7-B0A1-DBC6-B4F7-70F0AD8C7A97}"/>
                    </a:ext>
                  </a:extLst>
                </p:cNvPr>
                <p:cNvSpPr/>
                <p:nvPr/>
              </p:nvSpPr>
              <p:spPr>
                <a:xfrm>
                  <a:off x="4464050" y="6134572"/>
                  <a:ext cx="2335969" cy="783909"/>
                </a:xfrm>
                <a:prstGeom prst="round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38100" cap="flat" cmpd="sng" algn="ctr">
                  <a:solidFill>
                    <a:sysClr val="windowText" lastClr="000000"/>
                  </a:solidFill>
                  <a:prstDash val="dash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endParaRPr lang="tr-TR" sz="1800" ker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pic>
              <p:nvPicPr>
                <p:cNvPr id="2514" name="Grafik 2513" descr="Uyarı düz dolguyla">
                  <a:extLst>
                    <a:ext uri="{FF2B5EF4-FFF2-40B4-BE49-F238E27FC236}">
                      <a16:creationId xmlns:a16="http://schemas.microsoft.com/office/drawing/2014/main" id="{885D3AAC-F901-79DD-36DE-AC1874CE4C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70002" y="6301259"/>
                  <a:ext cx="411645" cy="411645"/>
                </a:xfrm>
                <a:prstGeom prst="rect">
                  <a:avLst/>
                </a:prstGeom>
              </p:spPr>
            </p:pic>
            <p:sp>
              <p:nvSpPr>
                <p:cNvPr id="2515" name="Metin kutusu 2514">
                  <a:extLst>
                    <a:ext uri="{FF2B5EF4-FFF2-40B4-BE49-F238E27FC236}">
                      <a16:creationId xmlns:a16="http://schemas.microsoft.com/office/drawing/2014/main" id="{28DAF2A9-8FC4-06F9-FC0E-8A8BD67C2DB2}"/>
                    </a:ext>
                  </a:extLst>
                </p:cNvPr>
                <p:cNvSpPr txBox="1"/>
                <p:nvPr/>
              </p:nvSpPr>
              <p:spPr>
                <a:xfrm>
                  <a:off x="4981647" y="6211453"/>
                  <a:ext cx="1818372" cy="7245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57200">
                    <a:lnSpc>
                      <a:spcPct val="75000"/>
                    </a:lnSpc>
                    <a:defRPr/>
                  </a:pPr>
                  <a:r>
                    <a:rPr lang="en-US" sz="1800" kern="0" dirty="0">
                      <a:solidFill>
                        <a:srgbClr val="FF0000"/>
                      </a:solidFill>
                    </a:rPr>
                    <a:t>High DRAM bandwidth consumption</a:t>
                  </a:r>
                </a:p>
              </p:txBody>
            </p:sp>
          </p:grpSp>
          <p:grpSp>
            <p:nvGrpSpPr>
              <p:cNvPr id="2516" name="Grup 2515">
                <a:extLst>
                  <a:ext uri="{FF2B5EF4-FFF2-40B4-BE49-F238E27FC236}">
                    <a16:creationId xmlns:a16="http://schemas.microsoft.com/office/drawing/2014/main" id="{D1BE6991-5E0C-45FF-1012-E2FDDD09C6B7}"/>
                  </a:ext>
                </a:extLst>
              </p:cNvPr>
              <p:cNvGrpSpPr/>
              <p:nvPr/>
            </p:nvGrpSpPr>
            <p:grpSpPr>
              <a:xfrm>
                <a:off x="3779379" y="7933575"/>
                <a:ext cx="2321981" cy="634503"/>
                <a:chOff x="4464050" y="9350480"/>
                <a:chExt cx="2452930" cy="634503"/>
              </a:xfrm>
            </p:grpSpPr>
            <p:sp>
              <p:nvSpPr>
                <p:cNvPr id="2517" name="Dikdörtgen: Köşeleri Yuvarlatılmış 2516">
                  <a:extLst>
                    <a:ext uri="{FF2B5EF4-FFF2-40B4-BE49-F238E27FC236}">
                      <a16:creationId xmlns:a16="http://schemas.microsoft.com/office/drawing/2014/main" id="{274A6D2C-45C3-DFCC-4229-EF6FF57C954A}"/>
                    </a:ext>
                  </a:extLst>
                </p:cNvPr>
                <p:cNvSpPr/>
                <p:nvPr/>
              </p:nvSpPr>
              <p:spPr>
                <a:xfrm>
                  <a:off x="4464050" y="9350480"/>
                  <a:ext cx="2452930" cy="634503"/>
                </a:xfrm>
                <a:prstGeom prst="round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38100" cap="flat" cmpd="sng" algn="ctr">
                  <a:solidFill>
                    <a:sysClr val="windowText" lastClr="000000"/>
                  </a:solidFill>
                  <a:prstDash val="dash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endParaRPr lang="tr-TR" sz="1800" ker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pic>
              <p:nvPicPr>
                <p:cNvPr id="2518" name="Grafik 2517" descr="Uyarı düz dolguyla">
                  <a:extLst>
                    <a:ext uri="{FF2B5EF4-FFF2-40B4-BE49-F238E27FC236}">
                      <a16:creationId xmlns:a16="http://schemas.microsoft.com/office/drawing/2014/main" id="{69EF0CB3-1BBD-8AD4-792B-C79F6F1F05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25884" y="9461909"/>
                  <a:ext cx="411645" cy="411645"/>
                </a:xfrm>
                <a:prstGeom prst="rect">
                  <a:avLst/>
                </a:prstGeom>
              </p:spPr>
            </p:pic>
            <p:sp>
              <p:nvSpPr>
                <p:cNvPr id="2519" name="Metin kutusu 2518">
                  <a:extLst>
                    <a:ext uri="{FF2B5EF4-FFF2-40B4-BE49-F238E27FC236}">
                      <a16:creationId xmlns:a16="http://schemas.microsoft.com/office/drawing/2014/main" id="{0F884D4B-ED93-6943-B301-3E0C15A2CFA7}"/>
                    </a:ext>
                  </a:extLst>
                </p:cNvPr>
                <p:cNvSpPr txBox="1"/>
                <p:nvPr/>
              </p:nvSpPr>
              <p:spPr>
                <a:xfrm>
                  <a:off x="4951505" y="9450163"/>
                  <a:ext cx="1935883" cy="5168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57200">
                    <a:lnSpc>
                      <a:spcPct val="75000"/>
                    </a:lnSpc>
                    <a:defRPr/>
                  </a:pPr>
                  <a:r>
                    <a:rPr lang="en-US" sz="1800" kern="0" spc="-50" dirty="0">
                      <a:solidFill>
                        <a:srgbClr val="FF0000"/>
                      </a:solidFill>
                    </a:rPr>
                    <a:t>CAM-based implementation</a:t>
                  </a:r>
                </a:p>
              </p:txBody>
            </p:sp>
          </p:grpSp>
        </p:grpSp>
        <p:pic>
          <p:nvPicPr>
            <p:cNvPr id="2522" name="Resim 2521">
              <a:extLst>
                <a:ext uri="{FF2B5EF4-FFF2-40B4-BE49-F238E27FC236}">
                  <a16:creationId xmlns:a16="http://schemas.microsoft.com/office/drawing/2014/main" id="{F2604666-1DCB-F4EC-BE03-A06C3E6AD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618850" y="13646500"/>
              <a:ext cx="7984215" cy="5773992"/>
            </a:xfrm>
            <a:prstGeom prst="rect">
              <a:avLst/>
            </a:prstGeom>
          </p:spPr>
        </p:pic>
        <p:sp>
          <p:nvSpPr>
            <p:cNvPr id="2524" name="Dikdörtgen 2523">
              <a:extLst>
                <a:ext uri="{FF2B5EF4-FFF2-40B4-BE49-F238E27FC236}">
                  <a16:creationId xmlns:a16="http://schemas.microsoft.com/office/drawing/2014/main" id="{B27260F0-F793-1A4F-D5B8-46DB2FF7E215}"/>
                </a:ext>
              </a:extLst>
            </p:cNvPr>
            <p:cNvSpPr/>
            <p:nvPr/>
          </p:nvSpPr>
          <p:spPr bwMode="auto">
            <a:xfrm>
              <a:off x="9985478" y="19711571"/>
              <a:ext cx="8909506" cy="1453244"/>
            </a:xfrm>
            <a:prstGeom prst="rect">
              <a:avLst/>
            </a:prstGeom>
            <a:solidFill>
              <a:srgbClr val="FFE0D5"/>
            </a:solidFill>
            <a:ln w="38100" cap="flat" cmpd="sng" algn="ctr">
              <a:solidFill>
                <a:srgbClr val="F23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i="1" dirty="0">
                  <a:solidFill>
                    <a:prstClr val="black"/>
                  </a:solidFill>
                  <a:latin typeface="Cambria"/>
                </a:rPr>
                <a:t>No</a:t>
              </a:r>
              <a:r>
                <a:rPr lang="en-US" sz="2800" dirty="0">
                  <a:solidFill>
                    <a:prstClr val="black"/>
                  </a:solidFill>
                  <a:latin typeface="Cambria"/>
                </a:rPr>
                <a:t> existing mitigation technique </a:t>
              </a:r>
              <a:br>
                <a:rPr lang="en-US" sz="2800" dirty="0">
                  <a:solidFill>
                    <a:prstClr val="black"/>
                  </a:solidFill>
                  <a:latin typeface="Cambria"/>
                </a:rPr>
              </a:br>
              <a:r>
                <a:rPr lang="en-US" sz="2800" dirty="0">
                  <a:solidFill>
                    <a:prstClr val="black"/>
                  </a:solidFill>
                  <a:latin typeface="Cambria"/>
                </a:rPr>
                <a:t>prevents </a:t>
              </a:r>
              <a:r>
                <a:rPr lang="en-US" sz="2800" dirty="0" err="1">
                  <a:solidFill>
                    <a:prstClr val="black"/>
                  </a:solidFill>
                  <a:latin typeface="Cambria"/>
                </a:rPr>
                <a:t>RowHammer</a:t>
              </a:r>
              <a:r>
                <a:rPr lang="en-US" sz="2800" dirty="0">
                  <a:solidFill>
                    <a:prstClr val="black"/>
                  </a:solidFill>
                  <a:latin typeface="Cambria"/>
                </a:rPr>
                <a:t> bitflips </a:t>
              </a:r>
              <a:br>
                <a:rPr lang="en-US" sz="2800" dirty="0">
                  <a:solidFill>
                    <a:prstClr val="black"/>
                  </a:solidFill>
                  <a:latin typeface="Cambria"/>
                </a:rPr>
              </a:br>
              <a:r>
                <a:rPr lang="en-US" sz="2800" dirty="0">
                  <a:solidFill>
                    <a:srgbClr val="316CE3"/>
                  </a:solidFill>
                  <a:latin typeface="Cambria"/>
                </a:rPr>
                <a:t>at low area, performance and energy costs</a:t>
              </a:r>
            </a:p>
          </p:txBody>
        </p:sp>
        <p:sp>
          <p:nvSpPr>
            <p:cNvPr id="2525" name="TextBox 222">
              <a:extLst>
                <a:ext uri="{FF2B5EF4-FFF2-40B4-BE49-F238E27FC236}">
                  <a16:creationId xmlns:a16="http://schemas.microsoft.com/office/drawing/2014/main" id="{6425A8F2-122F-5718-FF42-06E96A516253}"/>
                </a:ext>
              </a:extLst>
            </p:cNvPr>
            <p:cNvSpPr txBox="1"/>
            <p:nvPr/>
          </p:nvSpPr>
          <p:spPr>
            <a:xfrm>
              <a:off x="19995038" y="12183428"/>
              <a:ext cx="9871441" cy="914400"/>
            </a:xfrm>
            <a:prstGeom prst="roundRect">
              <a:avLst>
                <a:gd name="adj" fmla="val 19119"/>
              </a:avLst>
            </a:prstGeom>
            <a:solidFill>
              <a:srgbClr val="2963E3"/>
            </a:solidFill>
            <a:ln>
              <a:solidFill>
                <a:srgbClr val="2963E3"/>
              </a:solidFill>
            </a:ln>
          </p:spPr>
          <p:txBody>
            <a:bodyPr wrap="square" lIns="0" tIns="91440" rIns="0" bIns="91440" rtlCol="0" anchor="ctr">
              <a:no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Gill Sans MT"/>
                </a:rPr>
                <a:t>4: Goal</a:t>
              </a:r>
            </a:p>
          </p:txBody>
        </p:sp>
        <p:sp>
          <p:nvSpPr>
            <p:cNvPr id="2526" name="Dikdörtgen 2525">
              <a:extLst>
                <a:ext uri="{FF2B5EF4-FFF2-40B4-BE49-F238E27FC236}">
                  <a16:creationId xmlns:a16="http://schemas.microsoft.com/office/drawing/2014/main" id="{514C262D-EA22-F432-2F24-689C71CFBBA8}"/>
                </a:ext>
              </a:extLst>
            </p:cNvPr>
            <p:cNvSpPr/>
            <p:nvPr/>
          </p:nvSpPr>
          <p:spPr>
            <a:xfrm>
              <a:off x="20414200" y="13635080"/>
              <a:ext cx="9335118" cy="7445850"/>
            </a:xfrm>
            <a:prstGeom prst="rect">
              <a:avLst/>
            </a:prstGeom>
            <a:solidFill>
              <a:srgbClr val="DAD3F9"/>
            </a:solidFill>
            <a:ln w="57150" cap="flat" cmpd="sng" algn="ctr">
              <a:solidFill>
                <a:srgbClr val="6D40DC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lnSpc>
                  <a:spcPct val="125000"/>
                </a:lnSpc>
                <a:defRPr/>
              </a:pPr>
              <a:r>
                <a:rPr lang="en-US" sz="4000" b="1" kern="0" dirty="0">
                  <a:solidFill>
                    <a:srgbClr val="2963E3"/>
                  </a:solidFill>
                  <a:latin typeface="Cambria"/>
                </a:rPr>
                <a:t>Prevent RowHammer bitflips </a:t>
              </a:r>
              <a:br>
                <a:rPr lang="en-US" sz="4000" b="1" kern="0" dirty="0">
                  <a:solidFill>
                    <a:prstClr val="black"/>
                  </a:solidFill>
                  <a:latin typeface="Cambria"/>
                </a:rPr>
              </a:br>
              <a:r>
                <a:rPr lang="en-US" sz="4000" b="1" kern="0" dirty="0">
                  <a:solidFill>
                    <a:srgbClr val="00B050"/>
                  </a:solidFill>
                  <a:latin typeface="Cambria"/>
                </a:rPr>
                <a:t>with low area, performance, </a:t>
              </a:r>
              <a:br>
                <a:rPr lang="en-US" sz="4000" b="1" kern="0" dirty="0">
                  <a:solidFill>
                    <a:srgbClr val="00B050"/>
                  </a:solidFill>
                  <a:latin typeface="Cambria"/>
                </a:rPr>
              </a:br>
              <a:r>
                <a:rPr lang="en-US" sz="4000" b="1" kern="0" dirty="0">
                  <a:solidFill>
                    <a:srgbClr val="00B050"/>
                  </a:solidFill>
                  <a:latin typeface="Cambria"/>
                </a:rPr>
                <a:t>and energy overheads </a:t>
              </a:r>
              <a:br>
                <a:rPr lang="en-US" sz="4000" b="1" kern="0" dirty="0">
                  <a:solidFill>
                    <a:prstClr val="black"/>
                  </a:solidFill>
                  <a:latin typeface="Cambria"/>
                </a:rPr>
              </a:br>
              <a:r>
                <a:rPr lang="en-US" sz="4000" b="1" kern="0" dirty="0">
                  <a:solidFill>
                    <a:prstClr val="black"/>
                  </a:solidFill>
                  <a:latin typeface="Cambria"/>
                </a:rPr>
                <a:t>in </a:t>
              </a:r>
              <a:r>
                <a:rPr lang="en-US" sz="4000" b="1" kern="0" dirty="0">
                  <a:solidFill>
                    <a:srgbClr val="F23F00"/>
                  </a:solidFill>
                  <a:latin typeface="Cambria"/>
                </a:rPr>
                <a:t>highly RowHammer-vulnerable DRAM-based systems</a:t>
              </a:r>
            </a:p>
            <a:p>
              <a:pPr algn="ctr" defTabSz="457200">
                <a:lnSpc>
                  <a:spcPct val="125000"/>
                </a:lnSpc>
                <a:defRPr/>
              </a:pPr>
              <a:r>
                <a:rPr lang="en-US" sz="4000" b="1" kern="0" dirty="0">
                  <a:solidFill>
                    <a:prstClr val="black"/>
                  </a:solidFill>
                  <a:latin typeface="Cambria"/>
                </a:rPr>
                <a:t>(e.g., a </a:t>
              </a:r>
              <a:r>
                <a:rPr lang="en-US" sz="4000" b="1" kern="0" dirty="0" err="1">
                  <a:solidFill>
                    <a:prstClr val="black"/>
                  </a:solidFill>
                  <a:latin typeface="Cambria"/>
                </a:rPr>
                <a:t>RowHammer</a:t>
              </a:r>
              <a:r>
                <a:rPr lang="en-US" sz="4000" b="1" kern="0" dirty="0">
                  <a:solidFill>
                    <a:prstClr val="black"/>
                  </a:solidFill>
                  <a:latin typeface="Cambria"/>
                </a:rPr>
                <a:t> threshold of 125)</a:t>
              </a:r>
              <a:endParaRPr lang="tr-TR" sz="4000" b="1" kern="0" dirty="0">
                <a:solidFill>
                  <a:prstClr val="black"/>
                </a:solidFill>
                <a:latin typeface="Cambria"/>
              </a:endParaRPr>
            </a:p>
          </p:txBody>
        </p:sp>
        <p:cxnSp>
          <p:nvCxnSpPr>
            <p:cNvPr id="174" name="Düz Bağlayıcı 173">
              <a:extLst>
                <a:ext uri="{FF2B5EF4-FFF2-40B4-BE49-F238E27FC236}">
                  <a16:creationId xmlns:a16="http://schemas.microsoft.com/office/drawing/2014/main" id="{B0DEE130-E35E-ACF0-971C-1623C25AB1F7}"/>
                </a:ext>
              </a:extLst>
            </p:cNvPr>
            <p:cNvCxnSpPr>
              <a:cxnSpLocks/>
            </p:cNvCxnSpPr>
            <p:nvPr/>
          </p:nvCxnSpPr>
          <p:spPr>
            <a:xfrm>
              <a:off x="19684571" y="13097828"/>
              <a:ext cx="0" cy="7567689"/>
            </a:xfrm>
            <a:prstGeom prst="line">
              <a:avLst/>
            </a:prstGeom>
            <a:ln w="7620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7" name="Group 936">
            <a:extLst>
              <a:ext uri="{FF2B5EF4-FFF2-40B4-BE49-F238E27FC236}">
                <a16:creationId xmlns:a16="http://schemas.microsoft.com/office/drawing/2014/main" id="{EAD53981-E320-613A-3DEF-533D2CCD60D2}"/>
              </a:ext>
            </a:extLst>
          </p:cNvPr>
          <p:cNvGrpSpPr/>
          <p:nvPr/>
        </p:nvGrpSpPr>
        <p:grpSpPr>
          <a:xfrm>
            <a:off x="339431" y="21038152"/>
            <a:ext cx="14338533" cy="10698920"/>
            <a:chOff x="339431" y="21370660"/>
            <a:chExt cx="14338533" cy="10698920"/>
          </a:xfrm>
        </p:grpSpPr>
        <p:sp>
          <p:nvSpPr>
            <p:cNvPr id="909" name="TextBox 908">
              <a:extLst>
                <a:ext uri="{FF2B5EF4-FFF2-40B4-BE49-F238E27FC236}">
                  <a16:creationId xmlns:a16="http://schemas.microsoft.com/office/drawing/2014/main" id="{B627D0BB-81D5-473F-370C-EC4780B234B2}"/>
                </a:ext>
              </a:extLst>
            </p:cNvPr>
            <p:cNvSpPr txBox="1"/>
            <p:nvPr/>
          </p:nvSpPr>
          <p:spPr>
            <a:xfrm>
              <a:off x="339431" y="21370660"/>
              <a:ext cx="14160993" cy="914400"/>
            </a:xfrm>
            <a:prstGeom prst="roundRect">
              <a:avLst>
                <a:gd name="adj" fmla="val 19119"/>
              </a:avLst>
            </a:prstGeom>
            <a:solidFill>
              <a:srgbClr val="2963E3"/>
            </a:solidFill>
            <a:ln>
              <a:solidFill>
                <a:srgbClr val="2963E3"/>
              </a:solidFill>
            </a:ln>
          </p:spPr>
          <p:txBody>
            <a:bodyPr wrap="square" lIns="0" tIns="91440" rIns="0" bIns="91440" rtlCol="0" anchor="ctr">
              <a:no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Gill Sans MT"/>
                </a:rPr>
                <a:t>5: </a:t>
              </a:r>
              <a:r>
                <a:rPr lang="en-US" sz="4800" b="1" dirty="0" err="1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Gill Sans MT"/>
                </a:rPr>
                <a:t>CoMeT’s</a:t>
              </a:r>
              <a:r>
                <a:rPr lang="en-US" sz="48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Gill Sans MT"/>
                </a:rPr>
                <a:t> Key Observation and Key Idea</a:t>
              </a:r>
            </a:p>
          </p:txBody>
        </p:sp>
        <p:grpSp>
          <p:nvGrpSpPr>
            <p:cNvPr id="1066" name="Grup 1065">
              <a:extLst>
                <a:ext uri="{FF2B5EF4-FFF2-40B4-BE49-F238E27FC236}">
                  <a16:creationId xmlns:a16="http://schemas.microsoft.com/office/drawing/2014/main" id="{7C8B8A48-5204-C216-5A9E-89FE1AA58C88}"/>
                </a:ext>
              </a:extLst>
            </p:cNvPr>
            <p:cNvGrpSpPr/>
            <p:nvPr/>
          </p:nvGrpSpPr>
          <p:grpSpPr>
            <a:xfrm>
              <a:off x="430230" y="23474324"/>
              <a:ext cx="9169397" cy="5232945"/>
              <a:chOff x="-12700" y="1079333"/>
              <a:chExt cx="9169397" cy="5232945"/>
            </a:xfrm>
          </p:grpSpPr>
          <p:sp>
            <p:nvSpPr>
              <p:cNvPr id="67" name="Dikdörtgen 66">
                <a:extLst>
                  <a:ext uri="{FF2B5EF4-FFF2-40B4-BE49-F238E27FC236}">
                    <a16:creationId xmlns:a16="http://schemas.microsoft.com/office/drawing/2014/main" id="{7C0900D7-14DC-8142-D9B0-FAEFFED0471C}"/>
                  </a:ext>
                </a:extLst>
              </p:cNvPr>
              <p:cNvSpPr/>
              <p:nvPr/>
            </p:nvSpPr>
            <p:spPr bwMode="auto">
              <a:xfrm>
                <a:off x="-12700" y="4226778"/>
                <a:ext cx="9144000" cy="2085500"/>
              </a:xfrm>
              <a:prstGeom prst="rect">
                <a:avLst/>
              </a:prstGeom>
              <a:solidFill>
                <a:srgbClr val="ECE8FC"/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base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kern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Metin kutusu 70">
                <a:extLst>
                  <a:ext uri="{FF2B5EF4-FFF2-40B4-BE49-F238E27FC236}">
                    <a16:creationId xmlns:a16="http://schemas.microsoft.com/office/drawing/2014/main" id="{68AF37A0-653C-655A-D52B-E3B5AF65BDB3}"/>
                  </a:ext>
                </a:extLst>
              </p:cNvPr>
              <p:cNvSpPr txBox="1"/>
              <p:nvPr/>
            </p:nvSpPr>
            <p:spPr>
              <a:xfrm>
                <a:off x="-12700" y="4241722"/>
                <a:ext cx="9143999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>
                  <a:lnSpc>
                    <a:spcPct val="85000"/>
                  </a:lnSpc>
                </a:pPr>
                <a:r>
                  <a:rPr lang="en-US" sz="2000" b="1" dirty="0">
                    <a:solidFill>
                      <a:prstClr val="black"/>
                    </a:solidFill>
                    <a:latin typeface="Cambria"/>
                  </a:rPr>
                  <a:t>Tag-based counters are highly accurate:</a:t>
                </a:r>
              </a:p>
              <a:p>
                <a:pPr defTabSz="457200">
                  <a:lnSpc>
                    <a:spcPct val="85000"/>
                  </a:lnSpc>
                </a:pPr>
                <a:r>
                  <a:rPr lang="en-US" sz="2000" dirty="0">
                    <a:solidFill>
                      <a:prstClr val="black"/>
                    </a:solidFill>
                    <a:latin typeface="Cambria"/>
                  </a:rPr>
                  <a:t>Each one tracks one row's activation count</a:t>
                </a:r>
                <a:endParaRPr lang="tr-TR" sz="1800" dirty="0">
                  <a:solidFill>
                    <a:prstClr val="black"/>
                  </a:solidFill>
                  <a:latin typeface="Cambria"/>
                </a:endParaRPr>
              </a:p>
            </p:txBody>
          </p:sp>
          <p:grpSp>
            <p:nvGrpSpPr>
              <p:cNvPr id="75" name="Grup 74">
                <a:extLst>
                  <a:ext uri="{FF2B5EF4-FFF2-40B4-BE49-F238E27FC236}">
                    <a16:creationId xmlns:a16="http://schemas.microsoft.com/office/drawing/2014/main" id="{0A5719B6-B07B-569A-D51B-18E5B6ABB196}"/>
                  </a:ext>
                </a:extLst>
              </p:cNvPr>
              <p:cNvGrpSpPr/>
              <p:nvPr/>
            </p:nvGrpSpPr>
            <p:grpSpPr>
              <a:xfrm>
                <a:off x="2971589" y="4970085"/>
                <a:ext cx="4921695" cy="1215445"/>
                <a:chOff x="3688831" y="4553587"/>
                <a:chExt cx="4921695" cy="1215445"/>
              </a:xfrm>
            </p:grpSpPr>
            <p:sp>
              <p:nvSpPr>
                <p:cNvPr id="78" name="Dikdörtgen 77">
                  <a:extLst>
                    <a:ext uri="{FF2B5EF4-FFF2-40B4-BE49-F238E27FC236}">
                      <a16:creationId xmlns:a16="http://schemas.microsoft.com/office/drawing/2014/main" id="{81300B71-F891-B46A-70C4-138CE78926A0}"/>
                    </a:ext>
                  </a:extLst>
                </p:cNvPr>
                <p:cNvSpPr/>
                <p:nvPr/>
              </p:nvSpPr>
              <p:spPr>
                <a:xfrm>
                  <a:off x="3688831" y="4553587"/>
                  <a:ext cx="3047779" cy="1215445"/>
                </a:xfrm>
                <a:prstGeom prst="rect">
                  <a:avLst/>
                </a:prstGeom>
                <a:solidFill>
                  <a:srgbClr val="D1FFE6"/>
                </a:solidFill>
                <a:ln w="38100" cap="flat" cmpd="sng" algn="ctr">
                  <a:solidFill>
                    <a:srgbClr val="00B050"/>
                  </a:solidFill>
                  <a:prstDash val="sysDash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endParaRPr lang="tr-TR" sz="1800" ker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79" name="Metin kutusu 78">
                  <a:extLst>
                    <a:ext uri="{FF2B5EF4-FFF2-40B4-BE49-F238E27FC236}">
                      <a16:creationId xmlns:a16="http://schemas.microsoft.com/office/drawing/2014/main" id="{CAB592C1-8843-B27E-650A-EF12A11B314F}"/>
                    </a:ext>
                  </a:extLst>
                </p:cNvPr>
                <p:cNvSpPr txBox="1"/>
                <p:nvPr/>
              </p:nvSpPr>
              <p:spPr>
                <a:xfrm>
                  <a:off x="6855350" y="4824065"/>
                  <a:ext cx="1755176" cy="646331"/>
                </a:xfrm>
                <a:prstGeom prst="rect">
                  <a:avLst/>
                </a:prstGeom>
                <a:solidFill>
                  <a:srgbClr val="00B050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US" sz="1800" b="1" kern="0" spc="100" dirty="0">
                      <a:solidFill>
                        <a:prstClr val="white"/>
                      </a:solidFill>
                    </a:rPr>
                    <a:t>HIGH ACCURACY</a:t>
                  </a:r>
                  <a:endParaRPr lang="tr-TR" sz="1800" b="1" kern="0" spc="100" dirty="0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80" name="Grup 79">
                <a:extLst>
                  <a:ext uri="{FF2B5EF4-FFF2-40B4-BE49-F238E27FC236}">
                    <a16:creationId xmlns:a16="http://schemas.microsoft.com/office/drawing/2014/main" id="{C97697E5-0C44-0DC8-3311-F193ED7315FB}"/>
                  </a:ext>
                </a:extLst>
              </p:cNvPr>
              <p:cNvGrpSpPr/>
              <p:nvPr/>
            </p:nvGrpSpPr>
            <p:grpSpPr>
              <a:xfrm>
                <a:off x="1608537" y="4939307"/>
                <a:ext cx="4080905" cy="1087781"/>
                <a:chOff x="2325779" y="4522809"/>
                <a:chExt cx="4080905" cy="1087781"/>
              </a:xfrm>
            </p:grpSpPr>
            <p:sp>
              <p:nvSpPr>
                <p:cNvPr id="81" name="Dikdörtgen 80">
                  <a:extLst>
                    <a:ext uri="{FF2B5EF4-FFF2-40B4-BE49-F238E27FC236}">
                      <a16:creationId xmlns:a16="http://schemas.microsoft.com/office/drawing/2014/main" id="{F12B2BB7-C65F-40BD-630C-EC2DE64C3CD9}"/>
                    </a:ext>
                  </a:extLst>
                </p:cNvPr>
                <p:cNvSpPr/>
                <p:nvPr/>
              </p:nvSpPr>
              <p:spPr>
                <a:xfrm>
                  <a:off x="4994470" y="4868137"/>
                  <a:ext cx="1412214" cy="369332"/>
                </a:xfrm>
                <a:prstGeom prst="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endParaRPr lang="tr-TR" sz="1800" i="1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82" name="Dikdörtgen 81">
                  <a:extLst>
                    <a:ext uri="{FF2B5EF4-FFF2-40B4-BE49-F238E27FC236}">
                      <a16:creationId xmlns:a16="http://schemas.microsoft.com/office/drawing/2014/main" id="{B68921EF-9E4F-AC2C-46C8-C00479230A39}"/>
                    </a:ext>
                  </a:extLst>
                </p:cNvPr>
                <p:cNvSpPr/>
                <p:nvPr/>
              </p:nvSpPr>
              <p:spPr>
                <a:xfrm>
                  <a:off x="4994470" y="5241258"/>
                  <a:ext cx="1412214" cy="369332"/>
                </a:xfrm>
                <a:prstGeom prst="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endParaRPr lang="tr-TR" sz="18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83" name="Dikdörtgen 82">
                  <a:extLst>
                    <a:ext uri="{FF2B5EF4-FFF2-40B4-BE49-F238E27FC236}">
                      <a16:creationId xmlns:a16="http://schemas.microsoft.com/office/drawing/2014/main" id="{8D625130-C9AC-59C3-4352-1E0EAD2F9360}"/>
                    </a:ext>
                  </a:extLst>
                </p:cNvPr>
                <p:cNvSpPr/>
                <p:nvPr/>
              </p:nvSpPr>
              <p:spPr>
                <a:xfrm>
                  <a:off x="4118760" y="4868137"/>
                  <a:ext cx="875711" cy="369332"/>
                </a:xfrm>
                <a:prstGeom prst="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sz="1800" kern="0" dirty="0">
                      <a:solidFill>
                        <a:prstClr val="black"/>
                      </a:solidFill>
                      <a:latin typeface="Calibri"/>
                    </a:rPr>
                    <a:t>Row 0</a:t>
                  </a:r>
                  <a:endParaRPr lang="tr-TR" sz="18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84" name="Dikdörtgen 83">
                  <a:extLst>
                    <a:ext uri="{FF2B5EF4-FFF2-40B4-BE49-F238E27FC236}">
                      <a16:creationId xmlns:a16="http://schemas.microsoft.com/office/drawing/2014/main" id="{46D359A7-8A93-E4F6-8766-2B1861B03856}"/>
                    </a:ext>
                  </a:extLst>
                </p:cNvPr>
                <p:cNvSpPr/>
                <p:nvPr/>
              </p:nvSpPr>
              <p:spPr>
                <a:xfrm>
                  <a:off x="4118759" y="5241258"/>
                  <a:ext cx="875711" cy="369332"/>
                </a:xfrm>
                <a:prstGeom prst="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sz="1800" kern="0" dirty="0">
                      <a:solidFill>
                        <a:prstClr val="black"/>
                      </a:solidFill>
                      <a:latin typeface="Calibri"/>
                    </a:rPr>
                    <a:t>…</a:t>
                  </a:r>
                  <a:endParaRPr lang="tr-TR" sz="18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85" name="Dikdörtgen 84">
                  <a:extLst>
                    <a:ext uri="{FF2B5EF4-FFF2-40B4-BE49-F238E27FC236}">
                      <a16:creationId xmlns:a16="http://schemas.microsoft.com/office/drawing/2014/main" id="{0E124932-D36E-6C45-248E-DFB5DEE4DBA3}"/>
                    </a:ext>
                  </a:extLst>
                </p:cNvPr>
                <p:cNvSpPr/>
                <p:nvPr/>
              </p:nvSpPr>
              <p:spPr>
                <a:xfrm>
                  <a:off x="2325779" y="4912906"/>
                  <a:ext cx="937680" cy="279794"/>
                </a:xfrm>
                <a:prstGeom prst="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sz="1800" kern="0" dirty="0">
                      <a:solidFill>
                        <a:prstClr val="black"/>
                      </a:solidFill>
                      <a:latin typeface="Calibri"/>
                    </a:rPr>
                    <a:t>Row 0</a:t>
                  </a:r>
                  <a:endParaRPr lang="tr-TR" sz="18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86" name="Metin kutusu 85">
                  <a:extLst>
                    <a:ext uri="{FF2B5EF4-FFF2-40B4-BE49-F238E27FC236}">
                      <a16:creationId xmlns:a16="http://schemas.microsoft.com/office/drawing/2014/main" id="{3DA82AA0-8319-3FDB-DED0-C0F47B00CEFF}"/>
                    </a:ext>
                  </a:extLst>
                </p:cNvPr>
                <p:cNvSpPr txBox="1"/>
                <p:nvPr/>
              </p:nvSpPr>
              <p:spPr>
                <a:xfrm>
                  <a:off x="4114468" y="4522809"/>
                  <a:ext cx="8757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US" sz="1800" i="1" kern="0" dirty="0">
                      <a:solidFill>
                        <a:prstClr val="black"/>
                      </a:solidFill>
                    </a:rPr>
                    <a:t>Tag</a:t>
                  </a:r>
                  <a:endParaRPr lang="tr-TR" sz="1800" i="1" kern="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7" name="Metin kutusu 86">
                  <a:extLst>
                    <a:ext uri="{FF2B5EF4-FFF2-40B4-BE49-F238E27FC236}">
                      <a16:creationId xmlns:a16="http://schemas.microsoft.com/office/drawing/2014/main" id="{52E5FF66-0A85-4F3B-9DBC-A6C6BCCC2369}"/>
                    </a:ext>
                  </a:extLst>
                </p:cNvPr>
                <p:cNvSpPr txBox="1"/>
                <p:nvPr/>
              </p:nvSpPr>
              <p:spPr>
                <a:xfrm>
                  <a:off x="4969073" y="4532345"/>
                  <a:ext cx="13858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US" sz="1800" i="1" kern="0" dirty="0">
                      <a:solidFill>
                        <a:prstClr val="black"/>
                      </a:solidFill>
                    </a:rPr>
                    <a:t>Counter</a:t>
                  </a:r>
                  <a:endParaRPr lang="tr-TR" sz="1800" i="1" kern="0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88" name="Dikdörtgen 87">
                <a:extLst>
                  <a:ext uri="{FF2B5EF4-FFF2-40B4-BE49-F238E27FC236}">
                    <a16:creationId xmlns:a16="http://schemas.microsoft.com/office/drawing/2014/main" id="{183743EF-CEFF-A236-9038-987601DFFA29}"/>
                  </a:ext>
                </a:extLst>
              </p:cNvPr>
              <p:cNvSpPr/>
              <p:nvPr/>
            </p:nvSpPr>
            <p:spPr bwMode="auto">
              <a:xfrm>
                <a:off x="-2" y="1099118"/>
                <a:ext cx="9144000" cy="2954150"/>
              </a:xfrm>
              <a:prstGeom prst="rect">
                <a:avLst/>
              </a:prstGeom>
              <a:solidFill>
                <a:srgbClr val="FFEBCD"/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 b="1" kern="0" dirty="0">
                  <a:solidFill>
                    <a:srgbClr val="E28700"/>
                  </a:solidFill>
                </a:endParaRPr>
              </a:p>
            </p:txBody>
          </p:sp>
          <p:grpSp>
            <p:nvGrpSpPr>
              <p:cNvPr id="89" name="Grup 88">
                <a:extLst>
                  <a:ext uri="{FF2B5EF4-FFF2-40B4-BE49-F238E27FC236}">
                    <a16:creationId xmlns:a16="http://schemas.microsoft.com/office/drawing/2014/main" id="{B58DD840-D7DA-37D5-8E90-1D2FC256374C}"/>
                  </a:ext>
                </a:extLst>
              </p:cNvPr>
              <p:cNvGrpSpPr/>
              <p:nvPr/>
            </p:nvGrpSpPr>
            <p:grpSpPr>
              <a:xfrm>
                <a:off x="2274426" y="2066532"/>
                <a:ext cx="3047779" cy="1831626"/>
                <a:chOff x="2274426" y="1560002"/>
                <a:chExt cx="3047779" cy="1831626"/>
              </a:xfrm>
            </p:grpSpPr>
            <p:sp>
              <p:nvSpPr>
                <p:cNvPr id="90" name="Dikdörtgen 89">
                  <a:extLst>
                    <a:ext uri="{FF2B5EF4-FFF2-40B4-BE49-F238E27FC236}">
                      <a16:creationId xmlns:a16="http://schemas.microsoft.com/office/drawing/2014/main" id="{4BC83D38-4E08-C6AE-2593-B0217BA990BA}"/>
                    </a:ext>
                  </a:extLst>
                </p:cNvPr>
                <p:cNvSpPr/>
                <p:nvPr/>
              </p:nvSpPr>
              <p:spPr>
                <a:xfrm>
                  <a:off x="2274426" y="1560002"/>
                  <a:ext cx="3047779" cy="1503235"/>
                </a:xfrm>
                <a:prstGeom prst="rect">
                  <a:avLst/>
                </a:prstGeom>
                <a:solidFill>
                  <a:srgbClr val="D1FFE6"/>
                </a:solidFill>
                <a:ln w="38100" cap="flat" cmpd="sng" algn="ctr">
                  <a:solidFill>
                    <a:srgbClr val="00B050"/>
                  </a:solidFill>
                  <a:prstDash val="sysDash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endParaRPr lang="tr-TR" sz="1800" ker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91" name="Metin kutusu 90">
                  <a:extLst>
                    <a:ext uri="{FF2B5EF4-FFF2-40B4-BE49-F238E27FC236}">
                      <a16:creationId xmlns:a16="http://schemas.microsoft.com/office/drawing/2014/main" id="{17330C9E-AE39-AD4D-5488-E13AF2E22FB0}"/>
                    </a:ext>
                  </a:extLst>
                </p:cNvPr>
                <p:cNvSpPr txBox="1"/>
                <p:nvPr/>
              </p:nvSpPr>
              <p:spPr>
                <a:xfrm>
                  <a:off x="2274426" y="3022296"/>
                  <a:ext cx="30477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US" sz="1800" kern="0" dirty="0">
                      <a:solidFill>
                        <a:prstClr val="black"/>
                      </a:solidFill>
                    </a:rPr>
                    <a:t>Mapping without tags</a:t>
                  </a:r>
                  <a:endParaRPr lang="tr-TR" sz="1800" kern="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921BCA3F-81D7-505A-454A-278BB123AEED}"/>
                    </a:ext>
                  </a:extLst>
                </p:cNvPr>
                <p:cNvSpPr/>
                <p:nvPr/>
              </p:nvSpPr>
              <p:spPr>
                <a:xfrm>
                  <a:off x="2317551" y="1582815"/>
                  <a:ext cx="382511" cy="382511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1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sz="1800" kern="0" dirty="0">
                      <a:solidFill>
                        <a:prstClr val="white"/>
                      </a:solidFill>
                      <a:latin typeface="Calibri"/>
                    </a:rPr>
                    <a:t>1</a:t>
                  </a:r>
                  <a:endParaRPr lang="tr-TR" sz="1800" kern="0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102" name="Grup 101">
                <a:extLst>
                  <a:ext uri="{FF2B5EF4-FFF2-40B4-BE49-F238E27FC236}">
                    <a16:creationId xmlns:a16="http://schemas.microsoft.com/office/drawing/2014/main" id="{C299E1A2-D2D6-05CC-D7BC-602AAAFC30D7}"/>
                  </a:ext>
                </a:extLst>
              </p:cNvPr>
              <p:cNvGrpSpPr/>
              <p:nvPr/>
            </p:nvGrpSpPr>
            <p:grpSpPr>
              <a:xfrm>
                <a:off x="2577663" y="2078437"/>
                <a:ext cx="2316291" cy="1074915"/>
                <a:chOff x="2577663" y="1571907"/>
                <a:chExt cx="2316291" cy="1074915"/>
              </a:xfrm>
            </p:grpSpPr>
            <p:sp>
              <p:nvSpPr>
                <p:cNvPr id="103" name="Dikdörtgen 102">
                  <a:extLst>
                    <a:ext uri="{FF2B5EF4-FFF2-40B4-BE49-F238E27FC236}">
                      <a16:creationId xmlns:a16="http://schemas.microsoft.com/office/drawing/2014/main" id="{9763BDF4-1D05-F38A-F4DF-6FD606D23CBA}"/>
                    </a:ext>
                  </a:extLst>
                </p:cNvPr>
                <p:cNvSpPr/>
                <p:nvPr/>
              </p:nvSpPr>
              <p:spPr>
                <a:xfrm>
                  <a:off x="2577663" y="2246712"/>
                  <a:ext cx="2316291" cy="400110"/>
                </a:xfrm>
                <a:prstGeom prst="rect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28575" cap="flat" cmpd="sng" algn="ctr">
                  <a:solidFill>
                    <a:sysClr val="windowText" lastClr="000000">
                      <a:lumMod val="85000"/>
                      <a:lumOff val="1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t"/>
                <a:lstStyle/>
                <a:p>
                  <a:pPr algn="ctr" defTabSz="457200">
                    <a:defRPr/>
                  </a:pPr>
                  <a:r>
                    <a:rPr lang="en-US" sz="1800" b="1" kern="0" dirty="0">
                      <a:solidFill>
                        <a:prstClr val="black"/>
                      </a:solidFill>
                      <a:latin typeface="Calibri"/>
                    </a:rPr>
                    <a:t>H</a:t>
                  </a:r>
                  <a:r>
                    <a:rPr lang="en-US" sz="1800" b="1" kern="0" baseline="-25000" dirty="0">
                      <a:solidFill>
                        <a:prstClr val="black"/>
                      </a:solidFill>
                      <a:latin typeface="Calibri"/>
                    </a:rPr>
                    <a:t>0</a:t>
                  </a:r>
                  <a:r>
                    <a:rPr lang="tr-TR" sz="1800" b="1" kern="0" dirty="0">
                      <a:solidFill>
                        <a:prstClr val="black"/>
                      </a:solidFill>
                      <a:latin typeface="Calibri"/>
                    </a:rPr>
                    <a:t>(</a:t>
                  </a:r>
                  <a:r>
                    <a:rPr lang="en-US" sz="1800" b="1" kern="0" dirty="0">
                      <a:solidFill>
                        <a:prstClr val="black"/>
                      </a:solidFill>
                      <a:latin typeface="Calibri"/>
                    </a:rPr>
                    <a:t>ID) = ID % 4</a:t>
                  </a:r>
                  <a:endParaRPr lang="tr-TR" sz="1800" b="1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04" name="Metin kutusu 103">
                  <a:extLst>
                    <a:ext uri="{FF2B5EF4-FFF2-40B4-BE49-F238E27FC236}">
                      <a16:creationId xmlns:a16="http://schemas.microsoft.com/office/drawing/2014/main" id="{87151369-57C3-C42D-357C-103803FB6BE3}"/>
                    </a:ext>
                  </a:extLst>
                </p:cNvPr>
                <p:cNvSpPr txBox="1"/>
                <p:nvPr/>
              </p:nvSpPr>
              <p:spPr>
                <a:xfrm>
                  <a:off x="2640199" y="1571907"/>
                  <a:ext cx="2191218" cy="70788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US" sz="2000" i="1" kern="0" dirty="0">
                      <a:solidFill>
                        <a:prstClr val="black"/>
                      </a:solidFill>
                    </a:rPr>
                    <a:t>Hash Function</a:t>
                  </a:r>
                </a:p>
                <a:p>
                  <a:pPr algn="ctr" defTabSz="457200">
                    <a:defRPr/>
                  </a:pPr>
                  <a:r>
                    <a:rPr lang="en-US" sz="2000" i="1" kern="0" dirty="0">
                      <a:solidFill>
                        <a:prstClr val="black"/>
                      </a:solidFill>
                    </a:rPr>
                    <a:t>(Example)</a:t>
                  </a:r>
                  <a:endParaRPr lang="tr-TR" sz="2000" i="1" kern="0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05" name="Dikdörtgen 104">
                <a:extLst>
                  <a:ext uri="{FF2B5EF4-FFF2-40B4-BE49-F238E27FC236}">
                    <a16:creationId xmlns:a16="http://schemas.microsoft.com/office/drawing/2014/main" id="{6A9899F3-3E13-C90F-CE4D-41A1095ADF5E}"/>
                  </a:ext>
                </a:extLst>
              </p:cNvPr>
              <p:cNvSpPr/>
              <p:nvPr/>
            </p:nvSpPr>
            <p:spPr>
              <a:xfrm>
                <a:off x="574652" y="1979849"/>
                <a:ext cx="1185814" cy="1906714"/>
              </a:xfrm>
              <a:prstGeom prst="rect">
                <a:avLst/>
              </a:prstGeom>
              <a:solidFill>
                <a:srgbClr val="F9D3E4"/>
              </a:solidFill>
              <a:ln w="28575" cap="flat" cmpd="sng" algn="ctr">
                <a:solidFill>
                  <a:srgbClr val="B3195F"/>
                </a:solidFill>
                <a:prstDash val="solid"/>
                <a:miter lim="800000"/>
              </a:ln>
              <a:effectLst/>
            </p:spPr>
            <p:txBody>
              <a:bodyPr rtlCol="0" anchor="b"/>
              <a:lstStyle/>
              <a:p>
                <a:pPr algn="ctr" defTabSz="457200">
                  <a:defRPr/>
                </a:pPr>
                <a:r>
                  <a:rPr lang="en-US" sz="1800" b="1" kern="0" dirty="0">
                    <a:solidFill>
                      <a:srgbClr val="B3195F"/>
                    </a:solidFill>
                    <a:latin typeface="Calibri"/>
                  </a:rPr>
                  <a:t>DRAM</a:t>
                </a:r>
                <a:endParaRPr lang="tr-TR" sz="1800" b="1" kern="0" dirty="0">
                  <a:solidFill>
                    <a:srgbClr val="B3195F"/>
                  </a:solidFill>
                  <a:latin typeface="Calibri"/>
                </a:endParaRPr>
              </a:p>
            </p:txBody>
          </p:sp>
          <p:sp>
            <p:nvSpPr>
              <p:cNvPr id="106" name="Dikdörtgen 105">
                <a:extLst>
                  <a:ext uri="{FF2B5EF4-FFF2-40B4-BE49-F238E27FC236}">
                    <a16:creationId xmlns:a16="http://schemas.microsoft.com/office/drawing/2014/main" id="{C06609CE-948A-50B4-BB07-DD58A359597A}"/>
                  </a:ext>
                </a:extLst>
              </p:cNvPr>
              <p:cNvSpPr/>
              <p:nvPr/>
            </p:nvSpPr>
            <p:spPr>
              <a:xfrm>
                <a:off x="673870" y="2103084"/>
                <a:ext cx="937680" cy="279794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r>
                  <a:rPr lang="en-US" sz="1800" kern="0" dirty="0">
                    <a:solidFill>
                      <a:prstClr val="black"/>
                    </a:solidFill>
                    <a:latin typeface="Calibri"/>
                  </a:rPr>
                  <a:t>Row 0</a:t>
                </a:r>
                <a:endParaRPr lang="tr-TR" sz="1800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07" name="Dikdörtgen 106">
                <a:extLst>
                  <a:ext uri="{FF2B5EF4-FFF2-40B4-BE49-F238E27FC236}">
                    <a16:creationId xmlns:a16="http://schemas.microsoft.com/office/drawing/2014/main" id="{DD2A686E-DE4F-5E2D-60D7-3816B4981E4A}"/>
                  </a:ext>
                </a:extLst>
              </p:cNvPr>
              <p:cNvSpPr/>
              <p:nvPr/>
            </p:nvSpPr>
            <p:spPr>
              <a:xfrm>
                <a:off x="673870" y="2385469"/>
                <a:ext cx="937680" cy="279794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r>
                  <a:rPr lang="en-US" sz="1800" kern="0" dirty="0">
                    <a:solidFill>
                      <a:prstClr val="black"/>
                    </a:solidFill>
                    <a:latin typeface="Calibri"/>
                  </a:rPr>
                  <a:t>Row 1</a:t>
                </a:r>
                <a:endParaRPr lang="tr-TR" sz="1800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08" name="Dikdörtgen 107">
                <a:extLst>
                  <a:ext uri="{FF2B5EF4-FFF2-40B4-BE49-F238E27FC236}">
                    <a16:creationId xmlns:a16="http://schemas.microsoft.com/office/drawing/2014/main" id="{CA90E298-4B75-8A0E-9672-9E9CD1FFFD03}"/>
                  </a:ext>
                </a:extLst>
              </p:cNvPr>
              <p:cNvSpPr/>
              <p:nvPr/>
            </p:nvSpPr>
            <p:spPr>
              <a:xfrm>
                <a:off x="673870" y="2667855"/>
                <a:ext cx="937680" cy="279794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r>
                  <a:rPr lang="en-US" sz="1800" kern="0" dirty="0">
                    <a:solidFill>
                      <a:prstClr val="black"/>
                    </a:solidFill>
                    <a:latin typeface="Calibri"/>
                  </a:rPr>
                  <a:t>Row 2</a:t>
                </a:r>
                <a:endParaRPr lang="tr-TR" sz="1800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09" name="Dikdörtgen 108">
                <a:extLst>
                  <a:ext uri="{FF2B5EF4-FFF2-40B4-BE49-F238E27FC236}">
                    <a16:creationId xmlns:a16="http://schemas.microsoft.com/office/drawing/2014/main" id="{F5646FA9-7B60-7B78-AD19-493EF799BBC3}"/>
                  </a:ext>
                </a:extLst>
              </p:cNvPr>
              <p:cNvSpPr/>
              <p:nvPr/>
            </p:nvSpPr>
            <p:spPr>
              <a:xfrm>
                <a:off x="673870" y="2950241"/>
                <a:ext cx="937680" cy="279794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r>
                  <a:rPr lang="en-US" sz="1800" kern="0" dirty="0">
                    <a:solidFill>
                      <a:prstClr val="black"/>
                    </a:solidFill>
                    <a:latin typeface="Calibri"/>
                  </a:rPr>
                  <a:t>Row 3</a:t>
                </a:r>
                <a:endParaRPr lang="tr-TR" sz="1800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10" name="Dikdörtgen 109">
                <a:extLst>
                  <a:ext uri="{FF2B5EF4-FFF2-40B4-BE49-F238E27FC236}">
                    <a16:creationId xmlns:a16="http://schemas.microsoft.com/office/drawing/2014/main" id="{75F584D0-AE00-667E-80FE-8F731C8CD733}"/>
                  </a:ext>
                </a:extLst>
              </p:cNvPr>
              <p:cNvSpPr/>
              <p:nvPr/>
            </p:nvSpPr>
            <p:spPr>
              <a:xfrm>
                <a:off x="673870" y="3232626"/>
                <a:ext cx="937680" cy="279794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r>
                  <a:rPr lang="en-US" sz="1800" kern="0" dirty="0">
                    <a:solidFill>
                      <a:prstClr val="black"/>
                    </a:solidFill>
                    <a:latin typeface="Calibri"/>
                  </a:rPr>
                  <a:t>Row 4</a:t>
                </a:r>
                <a:endParaRPr lang="tr-TR" sz="1800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grpSp>
            <p:nvGrpSpPr>
              <p:cNvPr id="115" name="Grup 114">
                <a:extLst>
                  <a:ext uri="{FF2B5EF4-FFF2-40B4-BE49-F238E27FC236}">
                    <a16:creationId xmlns:a16="http://schemas.microsoft.com/office/drawing/2014/main" id="{175CEAF8-8D9F-35AA-1736-CAD426FA0171}"/>
                  </a:ext>
                </a:extLst>
              </p:cNvPr>
              <p:cNvGrpSpPr/>
              <p:nvPr/>
            </p:nvGrpSpPr>
            <p:grpSpPr>
              <a:xfrm>
                <a:off x="5521569" y="2072394"/>
                <a:ext cx="3047779" cy="1831067"/>
                <a:chOff x="5521569" y="1565864"/>
                <a:chExt cx="3047779" cy="1831067"/>
              </a:xfrm>
            </p:grpSpPr>
            <p:sp>
              <p:nvSpPr>
                <p:cNvPr id="120" name="Dikdörtgen 119">
                  <a:extLst>
                    <a:ext uri="{FF2B5EF4-FFF2-40B4-BE49-F238E27FC236}">
                      <a16:creationId xmlns:a16="http://schemas.microsoft.com/office/drawing/2014/main" id="{8632CC3F-B1E4-0FC2-D149-AB197EACBD18}"/>
                    </a:ext>
                  </a:extLst>
                </p:cNvPr>
                <p:cNvSpPr/>
                <p:nvPr/>
              </p:nvSpPr>
              <p:spPr>
                <a:xfrm>
                  <a:off x="5521569" y="1565864"/>
                  <a:ext cx="3047779" cy="1497374"/>
                </a:xfrm>
                <a:prstGeom prst="rect">
                  <a:avLst/>
                </a:prstGeom>
                <a:solidFill>
                  <a:srgbClr val="D1FFE6"/>
                </a:solidFill>
                <a:ln w="38100" cap="flat" cmpd="sng" algn="ctr">
                  <a:solidFill>
                    <a:srgbClr val="00B050"/>
                  </a:solidFill>
                  <a:prstDash val="sysDash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endParaRPr lang="tr-TR" sz="1800" kern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  <p:sp>
              <p:nvSpPr>
                <p:cNvPr id="1024" name="Metin kutusu 1023">
                  <a:extLst>
                    <a:ext uri="{FF2B5EF4-FFF2-40B4-BE49-F238E27FC236}">
                      <a16:creationId xmlns:a16="http://schemas.microsoft.com/office/drawing/2014/main" id="{BF0B58F7-247E-25F1-D540-D1D0988100D9}"/>
                    </a:ext>
                  </a:extLst>
                </p:cNvPr>
                <p:cNvSpPr txBox="1"/>
                <p:nvPr/>
              </p:nvSpPr>
              <p:spPr>
                <a:xfrm>
                  <a:off x="5521569" y="3027599"/>
                  <a:ext cx="30477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457200">
                    <a:defRPr/>
                  </a:pPr>
                  <a:r>
                    <a:rPr lang="en-US" sz="1800" kern="0" dirty="0">
                      <a:solidFill>
                        <a:prstClr val="black"/>
                      </a:solidFill>
                    </a:rPr>
                    <a:t>Fixed number of counters</a:t>
                  </a:r>
                  <a:endParaRPr lang="tr-TR" sz="1800" kern="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26" name="Oval 1025">
                  <a:extLst>
                    <a:ext uri="{FF2B5EF4-FFF2-40B4-BE49-F238E27FC236}">
                      <a16:creationId xmlns:a16="http://schemas.microsoft.com/office/drawing/2014/main" id="{44578E9A-7757-63BE-1E00-0CDDC6EDD245}"/>
                    </a:ext>
                  </a:extLst>
                </p:cNvPr>
                <p:cNvSpPr/>
                <p:nvPr/>
              </p:nvSpPr>
              <p:spPr>
                <a:xfrm>
                  <a:off x="5561438" y="1607905"/>
                  <a:ext cx="382511" cy="382511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2700" cap="flat" cmpd="sng" algn="ctr">
                  <a:solidFill>
                    <a:sysClr val="windowText" lastClr="000000">
                      <a:shade val="1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457200">
                    <a:defRPr/>
                  </a:pPr>
                  <a:r>
                    <a:rPr lang="en-US" sz="1800" kern="0" dirty="0">
                      <a:solidFill>
                        <a:prstClr val="white"/>
                      </a:solidFill>
                      <a:latin typeface="Calibri"/>
                    </a:rPr>
                    <a:t>2</a:t>
                  </a:r>
                  <a:endParaRPr lang="tr-TR" sz="1800" kern="0" dirty="0">
                    <a:solidFill>
                      <a:prstClr val="white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1036" name="Grup 1035">
                <a:extLst>
                  <a:ext uri="{FF2B5EF4-FFF2-40B4-BE49-F238E27FC236}">
                    <a16:creationId xmlns:a16="http://schemas.microsoft.com/office/drawing/2014/main" id="{0FA9EDC4-6022-57C1-A9AE-83F1BCCBAA33}"/>
                  </a:ext>
                </a:extLst>
              </p:cNvPr>
              <p:cNvGrpSpPr/>
              <p:nvPr/>
            </p:nvGrpSpPr>
            <p:grpSpPr>
              <a:xfrm>
                <a:off x="1611550" y="2242981"/>
                <a:ext cx="966113" cy="1129542"/>
                <a:chOff x="1611550" y="2242981"/>
                <a:chExt cx="966113" cy="1129542"/>
              </a:xfrm>
            </p:grpSpPr>
            <p:cxnSp>
              <p:nvCxnSpPr>
                <p:cNvPr id="1037" name="Bağlayıcı: Dirsek 1036">
                  <a:extLst>
                    <a:ext uri="{FF2B5EF4-FFF2-40B4-BE49-F238E27FC236}">
                      <a16:creationId xmlns:a16="http://schemas.microsoft.com/office/drawing/2014/main" id="{F2FE9AE3-08FA-5F6C-8994-2C01E4CC645B}"/>
                    </a:ext>
                  </a:extLst>
                </p:cNvPr>
                <p:cNvCxnSpPr>
                  <a:stCxn id="106" idx="3"/>
                  <a:endCxn id="103" idx="1"/>
                </p:cNvCxnSpPr>
                <p:nvPr/>
              </p:nvCxnSpPr>
              <p:spPr>
                <a:xfrm>
                  <a:off x="1611550" y="2242981"/>
                  <a:ext cx="966113" cy="710316"/>
                </a:xfrm>
                <a:prstGeom prst="bentConnector3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</p:cxnSp>
            <p:cxnSp>
              <p:nvCxnSpPr>
                <p:cNvPr id="1038" name="Bağlayıcı: Dirsek 1037">
                  <a:extLst>
                    <a:ext uri="{FF2B5EF4-FFF2-40B4-BE49-F238E27FC236}">
                      <a16:creationId xmlns:a16="http://schemas.microsoft.com/office/drawing/2014/main" id="{0BD77967-043C-132D-FF19-C8DB2B2742F7}"/>
                    </a:ext>
                  </a:extLst>
                </p:cNvPr>
                <p:cNvCxnSpPr>
                  <a:cxnSpLocks/>
                  <a:stCxn id="107" idx="3"/>
                  <a:endCxn id="103" idx="1"/>
                </p:cNvCxnSpPr>
                <p:nvPr/>
              </p:nvCxnSpPr>
              <p:spPr>
                <a:xfrm>
                  <a:off x="1611550" y="2525366"/>
                  <a:ext cx="966113" cy="427931"/>
                </a:xfrm>
                <a:prstGeom prst="bentConnector3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</p:cxnSp>
            <p:cxnSp>
              <p:nvCxnSpPr>
                <p:cNvPr id="1042" name="Bağlayıcı: Dirsek 1041">
                  <a:extLst>
                    <a:ext uri="{FF2B5EF4-FFF2-40B4-BE49-F238E27FC236}">
                      <a16:creationId xmlns:a16="http://schemas.microsoft.com/office/drawing/2014/main" id="{ADB52AD4-4C6D-2FCD-037E-84B43287E363}"/>
                    </a:ext>
                  </a:extLst>
                </p:cNvPr>
                <p:cNvCxnSpPr>
                  <a:cxnSpLocks/>
                  <a:stCxn id="108" idx="3"/>
                  <a:endCxn id="103" idx="1"/>
                </p:cNvCxnSpPr>
                <p:nvPr/>
              </p:nvCxnSpPr>
              <p:spPr>
                <a:xfrm>
                  <a:off x="1611550" y="2807752"/>
                  <a:ext cx="966113" cy="145545"/>
                </a:xfrm>
                <a:prstGeom prst="bentConnector3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</p:cxnSp>
            <p:cxnSp>
              <p:nvCxnSpPr>
                <p:cNvPr id="1043" name="Bağlayıcı: Dirsek 1042">
                  <a:extLst>
                    <a:ext uri="{FF2B5EF4-FFF2-40B4-BE49-F238E27FC236}">
                      <a16:creationId xmlns:a16="http://schemas.microsoft.com/office/drawing/2014/main" id="{D49B9742-DE3D-56A7-AF62-33CCD278B2BD}"/>
                    </a:ext>
                  </a:extLst>
                </p:cNvPr>
                <p:cNvCxnSpPr>
                  <a:cxnSpLocks/>
                  <a:stCxn id="109" idx="3"/>
                  <a:endCxn id="103" idx="1"/>
                </p:cNvCxnSpPr>
                <p:nvPr/>
              </p:nvCxnSpPr>
              <p:spPr>
                <a:xfrm flipV="1">
                  <a:off x="1611550" y="2953297"/>
                  <a:ext cx="966113" cy="136841"/>
                </a:xfrm>
                <a:prstGeom prst="bentConnector3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</p:cxnSp>
            <p:cxnSp>
              <p:nvCxnSpPr>
                <p:cNvPr id="1044" name="Bağlayıcı: Dirsek 1043">
                  <a:extLst>
                    <a:ext uri="{FF2B5EF4-FFF2-40B4-BE49-F238E27FC236}">
                      <a16:creationId xmlns:a16="http://schemas.microsoft.com/office/drawing/2014/main" id="{051B2A37-E926-DAEF-C992-D213BC7EA78B}"/>
                    </a:ext>
                  </a:extLst>
                </p:cNvPr>
                <p:cNvCxnSpPr>
                  <a:cxnSpLocks/>
                  <a:stCxn id="110" idx="3"/>
                  <a:endCxn id="103" idx="1"/>
                </p:cNvCxnSpPr>
                <p:nvPr/>
              </p:nvCxnSpPr>
              <p:spPr>
                <a:xfrm flipV="1">
                  <a:off x="1611550" y="2953297"/>
                  <a:ext cx="966113" cy="419226"/>
                </a:xfrm>
                <a:prstGeom prst="bentConnector3">
                  <a:avLst/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</p:cxnSp>
          </p:grpSp>
          <p:grpSp>
            <p:nvGrpSpPr>
              <p:cNvPr id="1045" name="Grup 1044">
                <a:extLst>
                  <a:ext uri="{FF2B5EF4-FFF2-40B4-BE49-F238E27FC236}">
                    <a16:creationId xmlns:a16="http://schemas.microsoft.com/office/drawing/2014/main" id="{D954646F-BD82-EB38-E086-B29847BD6993}"/>
                  </a:ext>
                </a:extLst>
              </p:cNvPr>
              <p:cNvGrpSpPr/>
              <p:nvPr/>
            </p:nvGrpSpPr>
            <p:grpSpPr>
              <a:xfrm>
                <a:off x="6013171" y="2397084"/>
                <a:ext cx="1938919" cy="369332"/>
                <a:chOff x="4522154" y="1572784"/>
                <a:chExt cx="1938919" cy="369332"/>
              </a:xfrm>
            </p:grpSpPr>
            <p:sp>
              <p:nvSpPr>
                <p:cNvPr id="1046" name="Metin kutusu 1045">
                  <a:extLst>
                    <a:ext uri="{FF2B5EF4-FFF2-40B4-BE49-F238E27FC236}">
                      <a16:creationId xmlns:a16="http://schemas.microsoft.com/office/drawing/2014/main" id="{27DAAF95-9129-A5BF-2E28-B7FB42F3693F}"/>
                    </a:ext>
                  </a:extLst>
                </p:cNvPr>
                <p:cNvSpPr txBox="1"/>
                <p:nvPr/>
              </p:nvSpPr>
              <p:spPr>
                <a:xfrm>
                  <a:off x="4522154" y="1572784"/>
                  <a:ext cx="2519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57200">
                    <a:defRPr/>
                  </a:pPr>
                  <a:r>
                    <a:rPr lang="en-US" sz="1800" kern="0" dirty="0">
                      <a:solidFill>
                        <a:prstClr val="black"/>
                      </a:solidFill>
                    </a:rPr>
                    <a:t>0</a:t>
                  </a:r>
                  <a:endParaRPr lang="tr-TR" sz="1800" kern="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47" name="Metin kutusu 1046">
                  <a:extLst>
                    <a:ext uri="{FF2B5EF4-FFF2-40B4-BE49-F238E27FC236}">
                      <a16:creationId xmlns:a16="http://schemas.microsoft.com/office/drawing/2014/main" id="{F907E0FB-4B96-02E8-913F-D4915E58EDF5}"/>
                    </a:ext>
                  </a:extLst>
                </p:cNvPr>
                <p:cNvSpPr txBox="1"/>
                <p:nvPr/>
              </p:nvSpPr>
              <p:spPr>
                <a:xfrm>
                  <a:off x="5084467" y="1572784"/>
                  <a:ext cx="2519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57200">
                    <a:defRPr/>
                  </a:pPr>
                  <a:r>
                    <a:rPr lang="en-US" sz="1800" kern="0" dirty="0">
                      <a:solidFill>
                        <a:prstClr val="black"/>
                      </a:solidFill>
                    </a:rPr>
                    <a:t>1</a:t>
                  </a:r>
                  <a:endParaRPr lang="tr-TR" sz="1800" kern="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48" name="Metin kutusu 1047">
                  <a:extLst>
                    <a:ext uri="{FF2B5EF4-FFF2-40B4-BE49-F238E27FC236}">
                      <a16:creationId xmlns:a16="http://schemas.microsoft.com/office/drawing/2014/main" id="{AEC5625B-287D-A568-9548-6B104EE02561}"/>
                    </a:ext>
                  </a:extLst>
                </p:cNvPr>
                <p:cNvSpPr txBox="1"/>
                <p:nvPr/>
              </p:nvSpPr>
              <p:spPr>
                <a:xfrm>
                  <a:off x="5646780" y="1572784"/>
                  <a:ext cx="2519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57200">
                    <a:defRPr/>
                  </a:pPr>
                  <a:r>
                    <a:rPr lang="en-US" sz="1800" kern="0" dirty="0">
                      <a:solidFill>
                        <a:prstClr val="black"/>
                      </a:solidFill>
                    </a:rPr>
                    <a:t>2</a:t>
                  </a:r>
                  <a:endParaRPr lang="tr-TR" sz="1800" kern="0" dirty="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49" name="Metin kutusu 1048">
                  <a:extLst>
                    <a:ext uri="{FF2B5EF4-FFF2-40B4-BE49-F238E27FC236}">
                      <a16:creationId xmlns:a16="http://schemas.microsoft.com/office/drawing/2014/main" id="{F963337D-5DA7-7ABD-C392-827BCD57756C}"/>
                    </a:ext>
                  </a:extLst>
                </p:cNvPr>
                <p:cNvSpPr txBox="1"/>
                <p:nvPr/>
              </p:nvSpPr>
              <p:spPr>
                <a:xfrm>
                  <a:off x="6209093" y="1572784"/>
                  <a:ext cx="2519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57200">
                    <a:defRPr/>
                  </a:pPr>
                  <a:r>
                    <a:rPr lang="en-US" sz="1800" kern="0" dirty="0">
                      <a:solidFill>
                        <a:prstClr val="black"/>
                      </a:solidFill>
                    </a:rPr>
                    <a:t>3</a:t>
                  </a:r>
                  <a:endParaRPr lang="tr-TR" sz="1800" kern="0" dirty="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051" name="Metin kutusu 1050">
                <a:extLst>
                  <a:ext uri="{FF2B5EF4-FFF2-40B4-BE49-F238E27FC236}">
                    <a16:creationId xmlns:a16="http://schemas.microsoft.com/office/drawing/2014/main" id="{272EA297-01A2-F78A-192A-BD2EC2FD7A36}"/>
                  </a:ext>
                </a:extLst>
              </p:cNvPr>
              <p:cNvSpPr txBox="1"/>
              <p:nvPr/>
            </p:nvSpPr>
            <p:spPr>
              <a:xfrm>
                <a:off x="6432608" y="2072393"/>
                <a:ext cx="11209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>
                  <a:defRPr/>
                </a:pPr>
                <a:r>
                  <a:rPr lang="tr-TR" sz="2000" i="1" kern="0" dirty="0" err="1">
                    <a:solidFill>
                      <a:prstClr val="black"/>
                    </a:solidFill>
                  </a:rPr>
                  <a:t>Counters</a:t>
                </a:r>
                <a:endParaRPr lang="tr-TR" sz="2000" i="1" kern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52" name="Dikdörtgen 1051">
                <a:extLst>
                  <a:ext uri="{FF2B5EF4-FFF2-40B4-BE49-F238E27FC236}">
                    <a16:creationId xmlns:a16="http://schemas.microsoft.com/office/drawing/2014/main" id="{9D9CDE51-0B07-8684-ACF1-0936E5ED64C1}"/>
                  </a:ext>
                </a:extLst>
              </p:cNvPr>
              <p:cNvSpPr/>
              <p:nvPr/>
            </p:nvSpPr>
            <p:spPr>
              <a:xfrm>
                <a:off x="5913625" y="2721077"/>
                <a:ext cx="550890" cy="478925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tr-TR" sz="1800" i="1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053" name="Dikdörtgen 1052">
                <a:extLst>
                  <a:ext uri="{FF2B5EF4-FFF2-40B4-BE49-F238E27FC236}">
                    <a16:creationId xmlns:a16="http://schemas.microsoft.com/office/drawing/2014/main" id="{14E8143B-A0E4-2487-D648-1B810410B128}"/>
                  </a:ext>
                </a:extLst>
              </p:cNvPr>
              <p:cNvSpPr/>
              <p:nvPr/>
            </p:nvSpPr>
            <p:spPr>
              <a:xfrm>
                <a:off x="6461165" y="2721077"/>
                <a:ext cx="550890" cy="478925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tr-TR" sz="1800" i="1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054" name="Dikdörtgen 1053">
                <a:extLst>
                  <a:ext uri="{FF2B5EF4-FFF2-40B4-BE49-F238E27FC236}">
                    <a16:creationId xmlns:a16="http://schemas.microsoft.com/office/drawing/2014/main" id="{9E93A626-0DA0-8808-89F3-D9D15CAB74B9}"/>
                  </a:ext>
                </a:extLst>
              </p:cNvPr>
              <p:cNvSpPr/>
              <p:nvPr/>
            </p:nvSpPr>
            <p:spPr>
              <a:xfrm>
                <a:off x="7008705" y="2721077"/>
                <a:ext cx="550890" cy="478925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tr-TR" sz="1800" i="1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055" name="Dikdörtgen 1054">
                <a:extLst>
                  <a:ext uri="{FF2B5EF4-FFF2-40B4-BE49-F238E27FC236}">
                    <a16:creationId xmlns:a16="http://schemas.microsoft.com/office/drawing/2014/main" id="{FB442E4F-FB0A-D91C-2D58-FCACB9CDE5D4}"/>
                  </a:ext>
                </a:extLst>
              </p:cNvPr>
              <p:cNvSpPr/>
              <p:nvPr/>
            </p:nvSpPr>
            <p:spPr>
              <a:xfrm>
                <a:off x="7556245" y="2721077"/>
                <a:ext cx="550890" cy="478925"/>
              </a:xfrm>
              <a:prstGeom prst="rect">
                <a:avLst/>
              </a:prstGeom>
              <a:solidFill>
                <a:sysClr val="window" lastClr="FFFFFF">
                  <a:lumMod val="95000"/>
                </a:sysClr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tr-TR" sz="1800" i="1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grpSp>
            <p:nvGrpSpPr>
              <p:cNvPr id="1056" name="Grup 1055">
                <a:extLst>
                  <a:ext uri="{FF2B5EF4-FFF2-40B4-BE49-F238E27FC236}">
                    <a16:creationId xmlns:a16="http://schemas.microsoft.com/office/drawing/2014/main" id="{2C237DB5-442D-AD08-4CB4-EB61E1ADE6FE}"/>
                  </a:ext>
                </a:extLst>
              </p:cNvPr>
              <p:cNvGrpSpPr/>
              <p:nvPr/>
            </p:nvGrpSpPr>
            <p:grpSpPr>
              <a:xfrm>
                <a:off x="3735808" y="3153352"/>
                <a:ext cx="4095881" cy="46650"/>
                <a:chOff x="3735808" y="3153352"/>
                <a:chExt cx="4095881" cy="46650"/>
              </a:xfrm>
            </p:grpSpPr>
            <p:cxnSp>
              <p:nvCxnSpPr>
                <p:cNvPr id="1057" name="Bağlayıcı: Dirsek 1056">
                  <a:extLst>
                    <a:ext uri="{FF2B5EF4-FFF2-40B4-BE49-F238E27FC236}">
                      <a16:creationId xmlns:a16="http://schemas.microsoft.com/office/drawing/2014/main" id="{B8FDF1F9-3655-A44A-173D-097C24A4C024}"/>
                    </a:ext>
                  </a:extLst>
                </p:cNvPr>
                <p:cNvCxnSpPr>
                  <a:cxnSpLocks/>
                  <a:stCxn id="103" idx="2"/>
                  <a:endCxn id="1052" idx="2"/>
                </p:cNvCxnSpPr>
                <p:nvPr/>
              </p:nvCxnSpPr>
              <p:spPr>
                <a:xfrm rot="16200000" flipH="1">
                  <a:off x="4939114" y="1950046"/>
                  <a:ext cx="46650" cy="2453261"/>
                </a:xfrm>
                <a:prstGeom prst="bentConnector3">
                  <a:avLst>
                    <a:gd name="adj1" fmla="val 590032"/>
                  </a:avLst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</p:cxnSp>
            <p:cxnSp>
              <p:nvCxnSpPr>
                <p:cNvPr id="1058" name="Bağlayıcı: Dirsek 1057">
                  <a:extLst>
                    <a:ext uri="{FF2B5EF4-FFF2-40B4-BE49-F238E27FC236}">
                      <a16:creationId xmlns:a16="http://schemas.microsoft.com/office/drawing/2014/main" id="{34874585-1FDF-5FB5-80A9-65B8694D9671}"/>
                    </a:ext>
                  </a:extLst>
                </p:cNvPr>
                <p:cNvCxnSpPr>
                  <a:cxnSpLocks/>
                  <a:stCxn id="103" idx="2"/>
                  <a:endCxn id="1053" idx="2"/>
                </p:cNvCxnSpPr>
                <p:nvPr/>
              </p:nvCxnSpPr>
              <p:spPr>
                <a:xfrm rot="16200000" flipH="1">
                  <a:off x="5212884" y="1676276"/>
                  <a:ext cx="46650" cy="3000801"/>
                </a:xfrm>
                <a:prstGeom prst="bentConnector3">
                  <a:avLst>
                    <a:gd name="adj1" fmla="val 590032"/>
                  </a:avLst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</p:cxnSp>
            <p:cxnSp>
              <p:nvCxnSpPr>
                <p:cNvPr id="1059" name="Bağlayıcı: Dirsek 1058">
                  <a:extLst>
                    <a:ext uri="{FF2B5EF4-FFF2-40B4-BE49-F238E27FC236}">
                      <a16:creationId xmlns:a16="http://schemas.microsoft.com/office/drawing/2014/main" id="{3E2773B9-324B-9E2D-27B9-AD00EDB2E7F2}"/>
                    </a:ext>
                  </a:extLst>
                </p:cNvPr>
                <p:cNvCxnSpPr>
                  <a:cxnSpLocks/>
                  <a:stCxn id="103" idx="2"/>
                  <a:endCxn id="1054" idx="2"/>
                </p:cNvCxnSpPr>
                <p:nvPr/>
              </p:nvCxnSpPr>
              <p:spPr>
                <a:xfrm rot="16200000" flipH="1">
                  <a:off x="5486654" y="1402506"/>
                  <a:ext cx="46650" cy="3548341"/>
                </a:xfrm>
                <a:prstGeom prst="bentConnector3">
                  <a:avLst>
                    <a:gd name="adj1" fmla="val 590032"/>
                  </a:avLst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</p:cxnSp>
            <p:cxnSp>
              <p:nvCxnSpPr>
                <p:cNvPr id="1061" name="Bağlayıcı: Dirsek 1060">
                  <a:extLst>
                    <a:ext uri="{FF2B5EF4-FFF2-40B4-BE49-F238E27FC236}">
                      <a16:creationId xmlns:a16="http://schemas.microsoft.com/office/drawing/2014/main" id="{436BEFEC-991B-AEB1-7E1A-7C0D0F23151B}"/>
                    </a:ext>
                  </a:extLst>
                </p:cNvPr>
                <p:cNvCxnSpPr>
                  <a:cxnSpLocks/>
                  <a:stCxn id="103" idx="2"/>
                  <a:endCxn id="1055" idx="2"/>
                </p:cNvCxnSpPr>
                <p:nvPr/>
              </p:nvCxnSpPr>
              <p:spPr>
                <a:xfrm rot="16200000" flipH="1">
                  <a:off x="5760424" y="1128736"/>
                  <a:ext cx="46650" cy="4095881"/>
                </a:xfrm>
                <a:prstGeom prst="bentConnector3">
                  <a:avLst>
                    <a:gd name="adj1" fmla="val 590032"/>
                  </a:avLst>
                </a:prstGeom>
                <a:noFill/>
                <a:ln w="28575" cap="flat" cmpd="sng" algn="ctr">
                  <a:solidFill>
                    <a:sysClr val="windowText" lastClr="000000"/>
                  </a:solidFill>
                  <a:prstDash val="solid"/>
                  <a:miter lim="800000"/>
                  <a:headEnd type="none" w="med" len="med"/>
                  <a:tailEnd type="arrow" w="med" len="med"/>
                </a:ln>
                <a:effectLst/>
              </p:spPr>
            </p:cxnSp>
          </p:grpSp>
          <p:sp>
            <p:nvSpPr>
              <p:cNvPr id="1062" name="Metin kutusu 1061">
                <a:extLst>
                  <a:ext uri="{FF2B5EF4-FFF2-40B4-BE49-F238E27FC236}">
                    <a16:creationId xmlns:a16="http://schemas.microsoft.com/office/drawing/2014/main" id="{BA8E2256-E3AC-D5C7-D0DA-9DE1C1F75B5C}"/>
                  </a:ext>
                </a:extLst>
              </p:cNvPr>
              <p:cNvSpPr txBox="1"/>
              <p:nvPr/>
            </p:nvSpPr>
            <p:spPr>
              <a:xfrm>
                <a:off x="-12700" y="1079333"/>
                <a:ext cx="916939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:r>
                  <a:rPr lang="en-US" sz="2000" b="1" dirty="0">
                    <a:solidFill>
                      <a:prstClr val="black"/>
                    </a:solidFill>
                    <a:latin typeface="Cambria"/>
                  </a:rPr>
                  <a:t>Hash-based counters are low-cost: </a:t>
                </a:r>
              </a:p>
              <a:p>
                <a:pPr marL="514350" indent="-514350" defTabSz="457200">
                  <a:lnSpc>
                    <a:spcPct val="85000"/>
                  </a:lnSpc>
                  <a:buFontTx/>
                  <a:buAutoNum type="romanLcParenBoth"/>
                </a:pPr>
                <a:r>
                  <a:rPr lang="en-US" sz="2000" dirty="0">
                    <a:solidFill>
                      <a:prstClr val="black"/>
                    </a:solidFill>
                    <a:latin typeface="Cambria"/>
                  </a:rPr>
                  <a:t>can be implemented with low-cost structures and </a:t>
                </a:r>
              </a:p>
              <a:p>
                <a:pPr marL="514350" indent="-514350" defTabSz="457200">
                  <a:lnSpc>
                    <a:spcPct val="85000"/>
                  </a:lnSpc>
                  <a:buFontTx/>
                  <a:buAutoNum type="romanLcParenBoth"/>
                </a:pPr>
                <a:r>
                  <a:rPr lang="en-US" sz="2000" dirty="0">
                    <a:solidFill>
                      <a:prstClr val="black"/>
                    </a:solidFill>
                    <a:latin typeface="Cambria"/>
                  </a:rPr>
                  <a:t>can aggregate many rows' activation counts together</a:t>
                </a:r>
                <a:endParaRPr lang="tr-TR" sz="1800" dirty="0">
                  <a:solidFill>
                    <a:prstClr val="black"/>
                  </a:solidFill>
                  <a:latin typeface="Cambria"/>
                </a:endParaRPr>
              </a:p>
            </p:txBody>
          </p:sp>
          <p:sp>
            <p:nvSpPr>
              <p:cNvPr id="1063" name="Dikdörtgen 1062">
                <a:extLst>
                  <a:ext uri="{FF2B5EF4-FFF2-40B4-BE49-F238E27FC236}">
                    <a16:creationId xmlns:a16="http://schemas.microsoft.com/office/drawing/2014/main" id="{53B94832-6E98-A022-6F74-61890BFAA730}"/>
                  </a:ext>
                </a:extLst>
              </p:cNvPr>
              <p:cNvSpPr/>
              <p:nvPr/>
            </p:nvSpPr>
            <p:spPr>
              <a:xfrm>
                <a:off x="670857" y="2107666"/>
                <a:ext cx="937680" cy="279794"/>
              </a:xfrm>
              <a:prstGeom prst="rect">
                <a:avLst/>
              </a:prstGeom>
              <a:solidFill>
                <a:srgbClr val="FFAE3C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r>
                  <a:rPr lang="en-US" sz="1800" kern="0" dirty="0">
                    <a:solidFill>
                      <a:prstClr val="black"/>
                    </a:solidFill>
                    <a:latin typeface="Calibri"/>
                  </a:rPr>
                  <a:t>Row 0</a:t>
                </a:r>
                <a:endParaRPr lang="tr-TR" sz="1800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1064" name="Dikdörtgen 1063">
                <a:extLst>
                  <a:ext uri="{FF2B5EF4-FFF2-40B4-BE49-F238E27FC236}">
                    <a16:creationId xmlns:a16="http://schemas.microsoft.com/office/drawing/2014/main" id="{2C64D5BA-78FC-DC03-311A-81A55B83E483}"/>
                  </a:ext>
                </a:extLst>
              </p:cNvPr>
              <p:cNvSpPr/>
              <p:nvPr/>
            </p:nvSpPr>
            <p:spPr>
              <a:xfrm>
                <a:off x="670857" y="3237208"/>
                <a:ext cx="937680" cy="279794"/>
              </a:xfrm>
              <a:prstGeom prst="rect">
                <a:avLst/>
              </a:prstGeom>
              <a:solidFill>
                <a:srgbClr val="FFAE3C"/>
              </a:solidFill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r>
                  <a:rPr lang="en-US" sz="1800" kern="0" dirty="0">
                    <a:solidFill>
                      <a:prstClr val="black"/>
                    </a:solidFill>
                    <a:latin typeface="Calibri"/>
                  </a:rPr>
                  <a:t>Row 4</a:t>
                </a:r>
                <a:endParaRPr lang="tr-TR" sz="1800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065" name="Düz Ok Bağlayıcısı 1064">
                <a:extLst>
                  <a:ext uri="{FF2B5EF4-FFF2-40B4-BE49-F238E27FC236}">
                    <a16:creationId xmlns:a16="http://schemas.microsoft.com/office/drawing/2014/main" id="{92169EEC-1D56-88D8-7DE6-CC0D450683C5}"/>
                  </a:ext>
                </a:extLst>
              </p:cNvPr>
              <p:cNvCxnSpPr>
                <a:stCxn id="85" idx="3"/>
                <a:endCxn id="83" idx="1"/>
              </p:cNvCxnSpPr>
              <p:nvPr/>
            </p:nvCxnSpPr>
            <p:spPr>
              <a:xfrm>
                <a:off x="2546217" y="5469301"/>
                <a:ext cx="855301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grpSp>
          <p:nvGrpSpPr>
            <p:cNvPr id="1076" name="Grup 1075">
              <a:extLst>
                <a:ext uri="{FF2B5EF4-FFF2-40B4-BE49-F238E27FC236}">
                  <a16:creationId xmlns:a16="http://schemas.microsoft.com/office/drawing/2014/main" id="{85C33DFE-A7F5-2655-7EE9-328B7365DC50}"/>
                </a:ext>
              </a:extLst>
            </p:cNvPr>
            <p:cNvGrpSpPr/>
            <p:nvPr/>
          </p:nvGrpSpPr>
          <p:grpSpPr>
            <a:xfrm>
              <a:off x="9634074" y="23498187"/>
              <a:ext cx="4610793" cy="1983658"/>
              <a:chOff x="-176621" y="1475909"/>
              <a:chExt cx="4610793" cy="1983658"/>
            </a:xfrm>
          </p:grpSpPr>
          <p:sp>
            <p:nvSpPr>
              <p:cNvPr id="1077" name="Dikdörtgen 1076">
                <a:extLst>
                  <a:ext uri="{FF2B5EF4-FFF2-40B4-BE49-F238E27FC236}">
                    <a16:creationId xmlns:a16="http://schemas.microsoft.com/office/drawing/2014/main" id="{7F6AF7B7-2F0A-FFAF-B8CA-EF7CF250ACDC}"/>
                  </a:ext>
                </a:extLst>
              </p:cNvPr>
              <p:cNvSpPr/>
              <p:nvPr/>
            </p:nvSpPr>
            <p:spPr>
              <a:xfrm>
                <a:off x="0" y="1475909"/>
                <a:ext cx="4434172" cy="1983658"/>
              </a:xfrm>
              <a:prstGeom prst="rect">
                <a:avLst/>
              </a:prstGeom>
              <a:solidFill>
                <a:srgbClr val="FFEBCD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tr-TR" sz="3200" kern="0" dirty="0">
                  <a:solidFill>
                    <a:prstClr val="black"/>
                  </a:solidFill>
                  <a:latin typeface="Cambria"/>
                </a:endParaRPr>
              </a:p>
            </p:txBody>
          </p:sp>
          <p:sp>
            <p:nvSpPr>
              <p:cNvPr id="1078" name="Metin kutusu 1077">
                <a:extLst>
                  <a:ext uri="{FF2B5EF4-FFF2-40B4-BE49-F238E27FC236}">
                    <a16:creationId xmlns:a16="http://schemas.microsoft.com/office/drawing/2014/main" id="{6FF08CCB-869C-BB09-6D92-DDF74E225490}"/>
                  </a:ext>
                </a:extLst>
              </p:cNvPr>
              <p:cNvSpPr txBox="1"/>
              <p:nvPr/>
            </p:nvSpPr>
            <p:spPr>
              <a:xfrm>
                <a:off x="-176621" y="1806019"/>
                <a:ext cx="1052187" cy="1323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 defTabSz="457200">
                  <a:defRPr/>
                </a:pPr>
                <a:r>
                  <a:rPr lang="en-US" sz="8000" b="1" kern="0" dirty="0">
                    <a:solidFill>
                      <a:prstClr val="black"/>
                    </a:solidFill>
                    <a:latin typeface="Cambria"/>
                  </a:rPr>
                  <a:t>1</a:t>
                </a:r>
                <a:endParaRPr lang="tr-TR" sz="8000" b="1" kern="0" dirty="0">
                  <a:solidFill>
                    <a:prstClr val="black"/>
                  </a:solidFill>
                  <a:latin typeface="Cambria"/>
                </a:endParaRPr>
              </a:p>
            </p:txBody>
          </p:sp>
          <p:sp>
            <p:nvSpPr>
              <p:cNvPr id="1079" name="Metin kutusu 1078">
                <a:extLst>
                  <a:ext uri="{FF2B5EF4-FFF2-40B4-BE49-F238E27FC236}">
                    <a16:creationId xmlns:a16="http://schemas.microsoft.com/office/drawing/2014/main" id="{29EDB974-B68A-4424-36E7-6C05EC1025F2}"/>
                  </a:ext>
                </a:extLst>
              </p:cNvPr>
              <p:cNvSpPr txBox="1"/>
              <p:nvPr/>
            </p:nvSpPr>
            <p:spPr>
              <a:xfrm>
                <a:off x="604809" y="1682908"/>
                <a:ext cx="3596279" cy="15696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defTabSz="457200">
                  <a:defRPr/>
                </a:pPr>
                <a:r>
                  <a:rPr lang="en-US" sz="3200" kern="0" dirty="0">
                    <a:solidFill>
                      <a:prstClr val="black"/>
                    </a:solidFill>
                    <a:latin typeface="Cambria"/>
                    <a:ea typeface="Tahoma" panose="020B0604030504040204" pitchFamily="34" charset="0"/>
                    <a:cs typeface="Tahoma" panose="020B0604030504040204" pitchFamily="34" charset="0"/>
                  </a:rPr>
                  <a:t>Track most DRAM rows’ activations with </a:t>
                </a:r>
                <a:r>
                  <a:rPr lang="en-US" sz="3200" kern="0" dirty="0">
                    <a:solidFill>
                      <a:srgbClr val="316CE3"/>
                    </a:solidFill>
                    <a:latin typeface="Cambria"/>
                    <a:ea typeface="Tahoma" panose="020B0604030504040204" pitchFamily="34" charset="0"/>
                    <a:cs typeface="Tahoma" panose="020B0604030504040204" pitchFamily="34" charset="0"/>
                  </a:rPr>
                  <a:t>low area cost</a:t>
                </a:r>
                <a:endParaRPr lang="tr-TR" sz="3200" kern="0" dirty="0">
                  <a:solidFill>
                    <a:srgbClr val="316CE3"/>
                  </a:solidFill>
                  <a:latin typeface="Cambria"/>
                </a:endParaRPr>
              </a:p>
            </p:txBody>
          </p:sp>
        </p:grpSp>
        <p:grpSp>
          <p:nvGrpSpPr>
            <p:cNvPr id="1080" name="Grup 1079">
              <a:extLst>
                <a:ext uri="{FF2B5EF4-FFF2-40B4-BE49-F238E27FC236}">
                  <a16:creationId xmlns:a16="http://schemas.microsoft.com/office/drawing/2014/main" id="{B4C07CE3-1994-BAF7-DEF7-F8B094EBF2FF}"/>
                </a:ext>
              </a:extLst>
            </p:cNvPr>
            <p:cNvGrpSpPr/>
            <p:nvPr/>
          </p:nvGrpSpPr>
          <p:grpSpPr>
            <a:xfrm>
              <a:off x="9853227" y="26679560"/>
              <a:ext cx="4824737" cy="1983658"/>
              <a:chOff x="61633" y="1002053"/>
              <a:chExt cx="4792216" cy="2961557"/>
            </a:xfrm>
          </p:grpSpPr>
          <p:sp>
            <p:nvSpPr>
              <p:cNvPr id="1081" name="Dikdörtgen 1080">
                <a:extLst>
                  <a:ext uri="{FF2B5EF4-FFF2-40B4-BE49-F238E27FC236}">
                    <a16:creationId xmlns:a16="http://schemas.microsoft.com/office/drawing/2014/main" id="{13E8DEAB-CF8E-DB8A-FFBB-E829995AA0BD}"/>
                  </a:ext>
                </a:extLst>
              </p:cNvPr>
              <p:cNvSpPr/>
              <p:nvPr/>
            </p:nvSpPr>
            <p:spPr>
              <a:xfrm>
                <a:off x="61633" y="1002053"/>
                <a:ext cx="4392181" cy="2961557"/>
              </a:xfrm>
              <a:prstGeom prst="rect">
                <a:avLst/>
              </a:prstGeom>
              <a:solidFill>
                <a:srgbClr val="DAD3F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457200">
                  <a:defRPr/>
                </a:pPr>
                <a:endParaRPr lang="tr-TR" sz="3200" kern="0" dirty="0">
                  <a:solidFill>
                    <a:prstClr val="black"/>
                  </a:solidFill>
                  <a:latin typeface="Cambria"/>
                </a:endParaRPr>
              </a:p>
            </p:txBody>
          </p:sp>
          <p:sp>
            <p:nvSpPr>
              <p:cNvPr id="1082" name="Metin kutusu 1081">
                <a:extLst>
                  <a:ext uri="{FF2B5EF4-FFF2-40B4-BE49-F238E27FC236}">
                    <a16:creationId xmlns:a16="http://schemas.microsoft.com/office/drawing/2014/main" id="{F95F2FA6-04AD-E22F-2558-20C588B8C6AC}"/>
                  </a:ext>
                </a:extLst>
              </p:cNvPr>
              <p:cNvSpPr txBox="1"/>
              <p:nvPr/>
            </p:nvSpPr>
            <p:spPr>
              <a:xfrm>
                <a:off x="77617" y="1494900"/>
                <a:ext cx="822431" cy="19758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algn="ctr" defTabSz="457200">
                  <a:defRPr/>
                </a:pPr>
                <a:r>
                  <a:rPr lang="en-US" sz="8000" b="1" kern="0" dirty="0">
                    <a:solidFill>
                      <a:prstClr val="black"/>
                    </a:solidFill>
                    <a:latin typeface="Cambria"/>
                  </a:rPr>
                  <a:t>2</a:t>
                </a:r>
                <a:endParaRPr lang="tr-TR" sz="8000" b="1" kern="0" dirty="0">
                  <a:solidFill>
                    <a:prstClr val="black"/>
                  </a:solidFill>
                  <a:latin typeface="Cambria"/>
                </a:endParaRPr>
              </a:p>
            </p:txBody>
          </p:sp>
          <p:sp>
            <p:nvSpPr>
              <p:cNvPr id="1083" name="Metin kutusu 1082">
                <a:extLst>
                  <a:ext uri="{FF2B5EF4-FFF2-40B4-BE49-F238E27FC236}">
                    <a16:creationId xmlns:a16="http://schemas.microsoft.com/office/drawing/2014/main" id="{779F96D0-8B9B-E0CE-6096-43AC7C88D73D}"/>
                  </a:ext>
                </a:extLst>
              </p:cNvPr>
              <p:cNvSpPr txBox="1"/>
              <p:nvPr/>
            </p:nvSpPr>
            <p:spPr>
              <a:xfrm>
                <a:off x="700043" y="1741071"/>
                <a:ext cx="4153806" cy="16082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 anchor="ctr">
                <a:spAutoFit/>
              </a:bodyPr>
              <a:lstStyle/>
              <a:p>
                <a:pPr defTabSz="457200">
                  <a:defRPr/>
                </a:pPr>
                <a:r>
                  <a:rPr lang="en-US" sz="3200" kern="0" dirty="0">
                    <a:solidFill>
                      <a:prstClr val="black"/>
                    </a:solidFill>
                    <a:latin typeface="Cambria"/>
                    <a:ea typeface="Tahoma" panose="020B0604030504040204" pitchFamily="34" charset="0"/>
                    <a:cs typeface="Tahoma" panose="020B0604030504040204" pitchFamily="34" charset="0"/>
                  </a:rPr>
                  <a:t>Track </a:t>
                </a:r>
                <a:r>
                  <a:rPr lang="en-US" sz="3200" kern="0" dirty="0">
                    <a:solidFill>
                      <a:srgbClr val="316CE3"/>
                    </a:solidFill>
                    <a:latin typeface="Cambria"/>
                    <a:ea typeface="Tahoma" panose="020B0604030504040204" pitchFamily="34" charset="0"/>
                    <a:cs typeface="Tahoma" panose="020B0604030504040204" pitchFamily="34" charset="0"/>
                  </a:rPr>
                  <a:t>a small set </a:t>
                </a:r>
                <a:r>
                  <a:rPr lang="en-US" sz="3200" kern="0" dirty="0">
                    <a:solidFill>
                      <a:prstClr val="black"/>
                    </a:solidFill>
                    <a:latin typeface="Cambria"/>
                    <a:ea typeface="Tahoma" panose="020B0604030504040204" pitchFamily="34" charset="0"/>
                    <a:cs typeface="Tahoma" panose="020B0604030504040204" pitchFamily="34" charset="0"/>
                  </a:rPr>
                  <a:t>of hot rows accurately</a:t>
                </a:r>
                <a:endParaRPr lang="en-US" sz="3200" kern="0" dirty="0">
                  <a:solidFill>
                    <a:srgbClr val="316CE3"/>
                  </a:solidFill>
                  <a:latin typeface="Cambria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084" name="Metin kutusu 1083">
              <a:extLst>
                <a:ext uri="{FF2B5EF4-FFF2-40B4-BE49-F238E27FC236}">
                  <a16:creationId xmlns:a16="http://schemas.microsoft.com/office/drawing/2014/main" id="{051762A7-DF49-5D29-288B-5622A02716D5}"/>
                </a:ext>
              </a:extLst>
            </p:cNvPr>
            <p:cNvSpPr txBox="1"/>
            <p:nvPr/>
          </p:nvSpPr>
          <p:spPr>
            <a:xfrm>
              <a:off x="10018057" y="22710362"/>
              <a:ext cx="45086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Cambria" panose="02040503050406030204" pitchFamily="18" charset="0"/>
                  <a:ea typeface="Cambria" panose="02040503050406030204" pitchFamily="18" charset="0"/>
                </a:rPr>
                <a:t>Key Idea</a:t>
              </a:r>
              <a:endParaRPr lang="tr-TR" sz="3600" b="1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1085" name="Metin kutusu 1084">
              <a:extLst>
                <a:ext uri="{FF2B5EF4-FFF2-40B4-BE49-F238E27FC236}">
                  <a16:creationId xmlns:a16="http://schemas.microsoft.com/office/drawing/2014/main" id="{1FD8D952-4023-21A7-5B95-AB8B563E4022}"/>
                </a:ext>
              </a:extLst>
            </p:cNvPr>
            <p:cNvSpPr txBox="1"/>
            <p:nvPr/>
          </p:nvSpPr>
          <p:spPr>
            <a:xfrm>
              <a:off x="423497" y="22710362"/>
              <a:ext cx="91693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Cambria" panose="02040503050406030204" pitchFamily="18" charset="0"/>
                  <a:ea typeface="Cambria" panose="02040503050406030204" pitchFamily="18" charset="0"/>
                </a:rPr>
                <a:t>Key Observation</a:t>
              </a:r>
              <a:endParaRPr lang="tr-TR" sz="3600" b="1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94" name="Dikdörtgen 393">
              <a:extLst>
                <a:ext uri="{FF2B5EF4-FFF2-40B4-BE49-F238E27FC236}">
                  <a16:creationId xmlns:a16="http://schemas.microsoft.com/office/drawing/2014/main" id="{31634C8D-ECE0-FFBD-2EBC-5C1F24E8A52E}"/>
                </a:ext>
              </a:extLst>
            </p:cNvPr>
            <p:cNvSpPr/>
            <p:nvPr/>
          </p:nvSpPr>
          <p:spPr bwMode="auto">
            <a:xfrm>
              <a:off x="436367" y="28864515"/>
              <a:ext cx="13850723" cy="1176493"/>
            </a:xfrm>
            <a:prstGeom prst="rect">
              <a:avLst/>
            </a:prstGeom>
            <a:solidFill>
              <a:srgbClr val="FFEBCD"/>
            </a:solidFill>
            <a:ln w="38100" cap="flat" cmpd="sng" algn="ctr">
              <a:solidFill>
                <a:srgbClr val="E287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E28700"/>
                  </a:solidFill>
                  <a:latin typeface="Cambria"/>
                </a:rPr>
                <a:t>Counter Table (CT): </a:t>
              </a:r>
            </a:p>
            <a:p>
              <a:pPr marL="342900" indent="-342900" defTabSz="457200" fontAlgn="base">
                <a:spcBef>
                  <a:spcPct val="0"/>
                </a:spcBef>
                <a:spcAft>
                  <a:spcPct val="0"/>
                </a:spcAft>
                <a:buFont typeface="Cambria" panose="02040503050406030204" pitchFamily="18" charset="0"/>
                <a:buChar char="-"/>
              </a:pPr>
              <a:r>
                <a:rPr lang="en-US" sz="2200" dirty="0">
                  <a:solidFill>
                    <a:prstClr val="black"/>
                  </a:solidFill>
                  <a:latin typeface="Cambria"/>
                </a:rPr>
                <a:t>Maps each DRAM row to </a:t>
              </a:r>
              <a:r>
                <a:rPr lang="en-US" sz="2200" dirty="0">
                  <a:solidFill>
                    <a:srgbClr val="ED7D31">
                      <a:lumMod val="50000"/>
                    </a:srgbClr>
                  </a:solidFill>
                  <a:latin typeface="Cambria"/>
                </a:rPr>
                <a:t>a group of low-cost hash-based counters </a:t>
              </a:r>
              <a:r>
                <a:rPr lang="en-US" sz="2200" dirty="0">
                  <a:solidFill>
                    <a:prstClr val="black"/>
                  </a:solidFill>
                  <a:latin typeface="Cambria"/>
                </a:rPr>
                <a:t>by employing </a:t>
              </a:r>
              <a:r>
                <a:rPr lang="en-US" sz="2200" dirty="0">
                  <a:solidFill>
                    <a:srgbClr val="ED7D31">
                      <a:lumMod val="50000"/>
                    </a:srgbClr>
                  </a:solidFill>
                  <a:latin typeface="Cambria"/>
                </a:rPr>
                <a:t>the Count-Min Sketch technique</a:t>
              </a:r>
            </a:p>
            <a:p>
              <a:pPr marL="342900" indent="-342900" defTabSz="457200" fontAlgn="base">
                <a:spcBef>
                  <a:spcPct val="0"/>
                </a:spcBef>
                <a:spcAft>
                  <a:spcPct val="0"/>
                </a:spcAft>
                <a:buClr>
                  <a:prstClr val="black"/>
                </a:buClr>
                <a:buFont typeface="Cambria" panose="02040503050406030204" pitchFamily="18" charset="0"/>
                <a:buChar char="-"/>
              </a:pPr>
              <a:r>
                <a:rPr lang="en-US" sz="2200" dirty="0">
                  <a:solidFill>
                    <a:prstClr val="black"/>
                  </a:solidFill>
                  <a:latin typeface="Cambria"/>
                </a:rPr>
                <a:t>Triggers a preventive refreshes</a:t>
              </a:r>
              <a:r>
                <a:rPr lang="en-US" sz="2200" dirty="0">
                  <a:solidFill>
                    <a:srgbClr val="E28700"/>
                  </a:solidFill>
                  <a:latin typeface="Cambria"/>
                </a:rPr>
                <a:t> </a:t>
              </a:r>
              <a:r>
                <a:rPr lang="en-US" sz="2200" dirty="0">
                  <a:solidFill>
                    <a:prstClr val="black"/>
                  </a:solidFill>
                  <a:latin typeface="Cambria"/>
                </a:rPr>
                <a:t>when the aggressor's counter group reaches an activation threshold</a:t>
              </a:r>
              <a:endParaRPr lang="en-US" sz="2200" i="1" baseline="-25000" dirty="0">
                <a:solidFill>
                  <a:prstClr val="black"/>
                </a:solidFill>
                <a:latin typeface="Cambria"/>
              </a:endParaRPr>
            </a:p>
          </p:txBody>
        </p:sp>
        <p:sp>
          <p:nvSpPr>
            <p:cNvPr id="395" name="Dikdörtgen 394">
              <a:extLst>
                <a:ext uri="{FF2B5EF4-FFF2-40B4-BE49-F238E27FC236}">
                  <a16:creationId xmlns:a16="http://schemas.microsoft.com/office/drawing/2014/main" id="{3098A082-76C8-8FDC-46FF-F0C7653AD126}"/>
                </a:ext>
              </a:extLst>
            </p:cNvPr>
            <p:cNvSpPr/>
            <p:nvPr/>
          </p:nvSpPr>
          <p:spPr bwMode="auto">
            <a:xfrm>
              <a:off x="435148" y="30692059"/>
              <a:ext cx="13853160" cy="970604"/>
            </a:xfrm>
            <a:prstGeom prst="rect">
              <a:avLst/>
            </a:prstGeom>
            <a:solidFill>
              <a:srgbClr val="DAD3F9"/>
            </a:solidFill>
            <a:ln w="38100" cap="flat" cmpd="sng" algn="ctr">
              <a:solidFill>
                <a:srgbClr val="7A62E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dirty="0">
                  <a:solidFill>
                    <a:srgbClr val="6D40DC"/>
                  </a:solidFill>
                  <a:latin typeface="Cambria"/>
                </a:rPr>
                <a:t>Recent Aggressor Table (RAT):</a:t>
              </a:r>
              <a:r>
                <a:rPr lang="en-US" sz="2400" dirty="0">
                  <a:solidFill>
                    <a:srgbClr val="6D40DC"/>
                  </a:solidFill>
                  <a:latin typeface="Cambria"/>
                </a:rPr>
                <a:t> </a:t>
              </a:r>
            </a:p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prstClr val="black"/>
                  </a:solidFill>
                  <a:latin typeface="Cambria"/>
                </a:rPr>
                <a:t>Allocates </a:t>
              </a:r>
              <a:r>
                <a:rPr lang="en-US" sz="2200" dirty="0">
                  <a:solidFill>
                    <a:srgbClr val="660066"/>
                  </a:solidFill>
                  <a:latin typeface="Cambria"/>
                </a:rPr>
                <a:t>highly accurate per-DRAM-row counters </a:t>
              </a:r>
              <a:r>
                <a:rPr lang="en-US" sz="2200" dirty="0">
                  <a:solidFill>
                    <a:prstClr val="black"/>
                  </a:solidFill>
                  <a:latin typeface="Cambria"/>
                </a:rPr>
                <a:t>for </a:t>
              </a:r>
              <a:r>
                <a:rPr lang="en-US" sz="2200" i="1" dirty="0">
                  <a:solidFill>
                    <a:prstClr val="black"/>
                  </a:solidFill>
                  <a:latin typeface="Cambria"/>
                </a:rPr>
                <a:t>only</a:t>
              </a:r>
              <a:r>
                <a:rPr lang="en-US" sz="2200" dirty="0">
                  <a:solidFill>
                    <a:srgbClr val="660066"/>
                  </a:solidFill>
                  <a:latin typeface="Cambria"/>
                </a:rPr>
                <a:t> a small set </a:t>
              </a:r>
              <a:r>
                <a:rPr lang="en-US" sz="2200" dirty="0">
                  <a:solidFill>
                    <a:prstClr val="black"/>
                  </a:solidFill>
                  <a:latin typeface="Cambria"/>
                </a:rPr>
                <a:t>of DRAM rows that are activated many times</a:t>
              </a:r>
              <a:endParaRPr lang="en-US" sz="2200" baseline="-25000" dirty="0">
                <a:solidFill>
                  <a:prstClr val="black"/>
                </a:solidFill>
                <a:latin typeface="Cambria"/>
              </a:endParaRPr>
            </a:p>
          </p:txBody>
        </p:sp>
        <p:sp>
          <p:nvSpPr>
            <p:cNvPr id="396" name="Dikdörtgen 395">
              <a:extLst>
                <a:ext uri="{FF2B5EF4-FFF2-40B4-BE49-F238E27FC236}">
                  <a16:creationId xmlns:a16="http://schemas.microsoft.com/office/drawing/2014/main" id="{9F8B50F6-F042-9775-140A-3BA8C721256C}"/>
                </a:ext>
              </a:extLst>
            </p:cNvPr>
            <p:cNvSpPr/>
            <p:nvPr/>
          </p:nvSpPr>
          <p:spPr bwMode="auto">
            <a:xfrm>
              <a:off x="436367" y="29987876"/>
              <a:ext cx="13850722" cy="520329"/>
            </a:xfrm>
            <a:prstGeom prst="rect">
              <a:avLst/>
            </a:prstGeom>
            <a:solidFill>
              <a:srgbClr val="ED7D31"/>
            </a:solidFill>
            <a:ln w="38100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kern="0" dirty="0">
                  <a:solidFill>
                    <a:prstClr val="white"/>
                  </a:solidFill>
                  <a:latin typeface="Cambria"/>
                </a:rPr>
                <a:t>Tracks DRAM row activations at low area cost</a:t>
              </a:r>
            </a:p>
          </p:txBody>
        </p:sp>
        <p:sp>
          <p:nvSpPr>
            <p:cNvPr id="397" name="Dikdörtgen 396">
              <a:extLst>
                <a:ext uri="{FF2B5EF4-FFF2-40B4-BE49-F238E27FC236}">
                  <a16:creationId xmlns:a16="http://schemas.microsoft.com/office/drawing/2014/main" id="{39B0725E-0A30-F87E-2CAD-4E8F0EA82602}"/>
                </a:ext>
              </a:extLst>
            </p:cNvPr>
            <p:cNvSpPr/>
            <p:nvPr/>
          </p:nvSpPr>
          <p:spPr bwMode="auto">
            <a:xfrm>
              <a:off x="435148" y="31557702"/>
              <a:ext cx="13853160" cy="511878"/>
            </a:xfrm>
            <a:prstGeom prst="rect">
              <a:avLst/>
            </a:prstGeom>
            <a:solidFill>
              <a:srgbClr val="6D40DC"/>
            </a:solidFill>
            <a:ln w="38100" cap="flat" cmpd="sng" algn="ctr">
              <a:solidFill>
                <a:srgbClr val="6D40D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prstClr val="white"/>
                  </a:solidFill>
                  <a:latin typeface="Cambria"/>
                </a:rPr>
                <a:t>Reduces performance penalties by increasing tracking accuracy</a:t>
              </a:r>
            </a:p>
          </p:txBody>
        </p:sp>
      </p:grpSp>
      <p:graphicFrame>
        <p:nvGraphicFramePr>
          <p:cNvPr id="444" name="İçerik Yer Tutucusu 7">
            <a:extLst>
              <a:ext uri="{FF2B5EF4-FFF2-40B4-BE49-F238E27FC236}">
                <a16:creationId xmlns:a16="http://schemas.microsoft.com/office/drawing/2014/main" id="{11D67BB2-405C-41CD-64A5-13426EE81C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4171895"/>
              </p:ext>
            </p:extLst>
          </p:nvPr>
        </p:nvGraphicFramePr>
        <p:xfrm>
          <a:off x="-10643684" y="37251597"/>
          <a:ext cx="4665305" cy="4035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445" name="İçerik Yer Tutucusu 7">
            <a:extLst>
              <a:ext uri="{FF2B5EF4-FFF2-40B4-BE49-F238E27FC236}">
                <a16:creationId xmlns:a16="http://schemas.microsoft.com/office/drawing/2014/main" id="{61D9A9A2-1ADD-5E94-DCFF-97422E2EA4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2037406"/>
              </p:ext>
            </p:extLst>
          </p:nvPr>
        </p:nvGraphicFramePr>
        <p:xfrm>
          <a:off x="-5841308" y="37251597"/>
          <a:ext cx="4518970" cy="4035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cxnSp>
        <p:nvCxnSpPr>
          <p:cNvPr id="446" name="Düz Bağlayıcı 445">
            <a:extLst>
              <a:ext uri="{FF2B5EF4-FFF2-40B4-BE49-F238E27FC236}">
                <a16:creationId xmlns:a16="http://schemas.microsoft.com/office/drawing/2014/main" id="{1C0CEEFA-D983-8081-F398-2F1A2D6DA205}"/>
              </a:ext>
            </a:extLst>
          </p:cNvPr>
          <p:cNvCxnSpPr>
            <a:cxnSpLocks/>
          </p:cNvCxnSpPr>
          <p:nvPr/>
        </p:nvCxnSpPr>
        <p:spPr>
          <a:xfrm>
            <a:off x="-9178779" y="38385225"/>
            <a:ext cx="3107095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cxnSp>
        <p:nvCxnSpPr>
          <p:cNvPr id="447" name="Düz Bağlayıcı 446">
            <a:extLst>
              <a:ext uri="{FF2B5EF4-FFF2-40B4-BE49-F238E27FC236}">
                <a16:creationId xmlns:a16="http://schemas.microsoft.com/office/drawing/2014/main" id="{6C1295CD-268D-FA6A-2E96-3F2F931E5995}"/>
              </a:ext>
            </a:extLst>
          </p:cNvPr>
          <p:cNvCxnSpPr>
            <a:cxnSpLocks/>
          </p:cNvCxnSpPr>
          <p:nvPr/>
        </p:nvCxnSpPr>
        <p:spPr>
          <a:xfrm>
            <a:off x="-4277770" y="38385225"/>
            <a:ext cx="2955432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2560" name="Metin kutusu 2559">
            <a:extLst>
              <a:ext uri="{FF2B5EF4-FFF2-40B4-BE49-F238E27FC236}">
                <a16:creationId xmlns:a16="http://schemas.microsoft.com/office/drawing/2014/main" id="{DE0B0BF9-74B3-5845-82DE-04FDE76F7253}"/>
              </a:ext>
            </a:extLst>
          </p:cNvPr>
          <p:cNvSpPr txBox="1"/>
          <p:nvPr/>
        </p:nvSpPr>
        <p:spPr>
          <a:xfrm>
            <a:off x="-6855390" y="37985115"/>
            <a:ext cx="906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sz="2000" b="1" kern="0" dirty="0">
                <a:solidFill>
                  <a:srgbClr val="FF0000"/>
                </a:solidFill>
              </a:rPr>
              <a:t>4.01%</a:t>
            </a:r>
            <a:endParaRPr lang="tr-TR" sz="2000" b="1" kern="0" dirty="0">
              <a:solidFill>
                <a:srgbClr val="FF0000"/>
              </a:solidFill>
            </a:endParaRPr>
          </a:p>
        </p:txBody>
      </p:sp>
      <p:cxnSp>
        <p:nvCxnSpPr>
          <p:cNvPr id="2561" name="Düz Ok Bağlayıcısı 2560">
            <a:extLst>
              <a:ext uri="{FF2B5EF4-FFF2-40B4-BE49-F238E27FC236}">
                <a16:creationId xmlns:a16="http://schemas.microsoft.com/office/drawing/2014/main" id="{6BD4E2F5-02A5-5D0D-5EEE-00FCB9ED3FCC}"/>
              </a:ext>
            </a:extLst>
          </p:cNvPr>
          <p:cNvCxnSpPr>
            <a:cxnSpLocks/>
          </p:cNvCxnSpPr>
          <p:nvPr/>
        </p:nvCxnSpPr>
        <p:spPr>
          <a:xfrm>
            <a:off x="-6519741" y="38345090"/>
            <a:ext cx="0" cy="409467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2562" name="Metin kutusu 2561">
            <a:extLst>
              <a:ext uri="{FF2B5EF4-FFF2-40B4-BE49-F238E27FC236}">
                <a16:creationId xmlns:a16="http://schemas.microsoft.com/office/drawing/2014/main" id="{591FE947-9B98-FF7B-4F61-DFEC02E589BE}"/>
              </a:ext>
            </a:extLst>
          </p:cNvPr>
          <p:cNvSpPr txBox="1"/>
          <p:nvPr/>
        </p:nvSpPr>
        <p:spPr>
          <a:xfrm>
            <a:off x="-2171404" y="37797302"/>
            <a:ext cx="849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lang="en-US" sz="2000" b="1" kern="0" dirty="0">
                <a:solidFill>
                  <a:srgbClr val="FF0000"/>
                </a:solidFill>
              </a:rPr>
              <a:t>2.07%</a:t>
            </a:r>
            <a:endParaRPr lang="tr-TR" sz="2000" b="1" kern="0" dirty="0">
              <a:solidFill>
                <a:srgbClr val="FF0000"/>
              </a:solidFill>
            </a:endParaRPr>
          </a:p>
        </p:txBody>
      </p:sp>
      <p:sp>
        <p:nvSpPr>
          <p:cNvPr id="2564" name="Metin kutusu 2563">
            <a:extLst>
              <a:ext uri="{FF2B5EF4-FFF2-40B4-BE49-F238E27FC236}">
                <a16:creationId xmlns:a16="http://schemas.microsoft.com/office/drawing/2014/main" id="{A97C7884-2C82-C88A-46EB-9CA3C7FE887D}"/>
              </a:ext>
            </a:extLst>
          </p:cNvPr>
          <p:cNvSpPr txBox="1"/>
          <p:nvPr/>
        </p:nvSpPr>
        <p:spPr>
          <a:xfrm>
            <a:off x="-10521202" y="36178096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buClr>
                <a:prstClr val="black"/>
              </a:buClr>
            </a:pPr>
            <a:r>
              <a:rPr lang="en-US" sz="3600" b="1" dirty="0">
                <a:latin typeface="Cambria"/>
              </a:rPr>
              <a:t>Performance and DRAM Energy Analysis</a:t>
            </a:r>
            <a:br>
              <a:rPr lang="en-US" sz="3600" b="1" dirty="0">
                <a:latin typeface="Cambria"/>
              </a:rPr>
            </a:br>
            <a:r>
              <a:rPr lang="en-US" sz="3600" b="1" dirty="0">
                <a:latin typeface="Cambria"/>
              </a:rPr>
              <a:t>across single-core applications</a:t>
            </a:r>
            <a:endParaRPr lang="tr-TR" sz="3600" b="1" dirty="0">
              <a:latin typeface="Cambria"/>
            </a:endParaRPr>
          </a:p>
        </p:txBody>
      </p:sp>
      <p:cxnSp>
        <p:nvCxnSpPr>
          <p:cNvPr id="2569" name="Düz Bağlayıcı 2568">
            <a:extLst>
              <a:ext uri="{FF2B5EF4-FFF2-40B4-BE49-F238E27FC236}">
                <a16:creationId xmlns:a16="http://schemas.microsoft.com/office/drawing/2014/main" id="{8DC6A491-1A4F-ED7D-D28B-BD5B806AB33F}"/>
              </a:ext>
            </a:extLst>
          </p:cNvPr>
          <p:cNvCxnSpPr>
            <a:cxnSpLocks/>
          </p:cNvCxnSpPr>
          <p:nvPr/>
        </p:nvCxnSpPr>
        <p:spPr>
          <a:xfrm>
            <a:off x="14759419" y="21952552"/>
            <a:ext cx="0" cy="20246422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1022816-8889-A6BA-1AB2-EC5BB5A08660}"/>
              </a:ext>
            </a:extLst>
          </p:cNvPr>
          <p:cNvSpPr txBox="1"/>
          <p:nvPr/>
        </p:nvSpPr>
        <p:spPr>
          <a:xfrm>
            <a:off x="4710332" y="245146"/>
            <a:ext cx="20854548" cy="2317881"/>
          </a:xfrm>
          <a:prstGeom prst="rect">
            <a:avLst/>
          </a:prstGeom>
          <a:noFill/>
        </p:spPr>
        <p:txBody>
          <a:bodyPr wrap="square" lIns="100903" tIns="50452" rIns="100903" bIns="50452" rtlCol="0">
            <a:spAutoFit/>
          </a:bodyPr>
          <a:lstStyle/>
          <a:p>
            <a:pPr algn="ctr"/>
            <a:r>
              <a:rPr lang="en-US" sz="7200" b="1" dirty="0">
                <a:effectLst/>
                <a:latin typeface="Cambria" panose="02040503050406030204" pitchFamily="18" charset="0"/>
              </a:rPr>
              <a:t>Scalable and Low Overhead </a:t>
            </a:r>
            <a:br>
              <a:rPr lang="en-US" sz="7200" b="1" dirty="0">
                <a:effectLst/>
                <a:latin typeface="Cambria" panose="02040503050406030204" pitchFamily="18" charset="0"/>
              </a:rPr>
            </a:br>
            <a:r>
              <a:rPr lang="en-US" sz="7200" b="1" dirty="0">
                <a:effectLst/>
                <a:latin typeface="Cambria" panose="02040503050406030204" pitchFamily="18" charset="0"/>
              </a:rPr>
              <a:t>DRAM Read Disturbance Mitigation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D3478D-AA32-881B-9908-C48C3A596441}"/>
              </a:ext>
            </a:extLst>
          </p:cNvPr>
          <p:cNvSpPr txBox="1"/>
          <p:nvPr/>
        </p:nvSpPr>
        <p:spPr>
          <a:xfrm>
            <a:off x="3195146" y="2450558"/>
            <a:ext cx="2388493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latin typeface="Cambria" panose="02040503050406030204" pitchFamily="18" charset="0"/>
              </a:rPr>
              <a:t>Nisa </a:t>
            </a:r>
            <a:r>
              <a:rPr lang="en-US" sz="4400" dirty="0" err="1">
                <a:latin typeface="Cambria" panose="02040503050406030204" pitchFamily="18" charset="0"/>
              </a:rPr>
              <a:t>Bostanci</a:t>
            </a:r>
            <a:r>
              <a:rPr lang="en-US" sz="4400" dirty="0">
                <a:latin typeface="Cambria" panose="02040503050406030204" pitchFamily="18" charset="0"/>
              </a:rPr>
              <a:t>    </a:t>
            </a:r>
            <a:r>
              <a:rPr lang="en-US" sz="4400" dirty="0" err="1">
                <a:latin typeface="Cambria" panose="02040503050406030204" pitchFamily="18" charset="0"/>
              </a:rPr>
              <a:t>Ataberk</a:t>
            </a:r>
            <a:r>
              <a:rPr lang="en-US" sz="4400" dirty="0">
                <a:latin typeface="Cambria" panose="02040503050406030204" pitchFamily="18" charset="0"/>
              </a:rPr>
              <a:t> </a:t>
            </a:r>
            <a:r>
              <a:rPr lang="en-US" sz="4400" dirty="0" err="1">
                <a:latin typeface="Cambria" panose="02040503050406030204" pitchFamily="18" charset="0"/>
              </a:rPr>
              <a:t>Olgun</a:t>
            </a:r>
            <a:r>
              <a:rPr lang="en-US" sz="4400" dirty="0">
                <a:latin typeface="Cambria" panose="02040503050406030204" pitchFamily="18" charset="0"/>
              </a:rPr>
              <a:t>    Giray </a:t>
            </a:r>
            <a:r>
              <a:rPr lang="en-US" sz="4400" dirty="0" err="1">
                <a:latin typeface="Cambria" panose="02040503050406030204" pitchFamily="18" charset="0"/>
              </a:rPr>
              <a:t>Yaglikci</a:t>
            </a:r>
            <a:r>
              <a:rPr lang="en-US" sz="4400" dirty="0">
                <a:latin typeface="Cambria" panose="02040503050406030204" pitchFamily="18" charset="0"/>
              </a:rPr>
              <a:t>     Geraldo de Oliveira    Yahya </a:t>
            </a:r>
            <a:r>
              <a:rPr lang="en-US" sz="4400" dirty="0" err="1">
                <a:latin typeface="Cambria" panose="02040503050406030204" pitchFamily="18" charset="0"/>
              </a:rPr>
              <a:t>Tugrul</a:t>
            </a:r>
            <a:r>
              <a:rPr lang="en-US" sz="4400" dirty="0">
                <a:latin typeface="Cambria" panose="02040503050406030204" pitchFamily="18" charset="0"/>
              </a:rPr>
              <a:t>    </a:t>
            </a:r>
          </a:p>
          <a:p>
            <a:pPr algn="ctr"/>
            <a:r>
              <a:rPr lang="en-US" sz="4400" dirty="0" err="1">
                <a:latin typeface="Cambria" panose="02040503050406030204" pitchFamily="18" charset="0"/>
              </a:rPr>
              <a:t>Haocong</a:t>
            </a:r>
            <a:r>
              <a:rPr lang="en-US" sz="4400" dirty="0">
                <a:latin typeface="Cambria" panose="02040503050406030204" pitchFamily="18" charset="0"/>
              </a:rPr>
              <a:t> Luo    Ismail Yuksel    Konstantinos </a:t>
            </a:r>
            <a:r>
              <a:rPr lang="en-US" sz="4400" dirty="0" err="1">
                <a:latin typeface="Cambria" panose="02040503050406030204" pitchFamily="18" charset="0"/>
              </a:rPr>
              <a:t>Kanellopoulos</a:t>
            </a:r>
            <a:r>
              <a:rPr lang="en-US" sz="4400" dirty="0">
                <a:latin typeface="Cambria" panose="02040503050406030204" pitchFamily="18" charset="0"/>
              </a:rPr>
              <a:t>    Mohammad </a:t>
            </a:r>
            <a:r>
              <a:rPr lang="en-US" sz="4400" dirty="0" err="1">
                <a:latin typeface="Cambria" panose="02040503050406030204" pitchFamily="18" charset="0"/>
              </a:rPr>
              <a:t>Sadrosadati</a:t>
            </a:r>
            <a:r>
              <a:rPr lang="en-US" sz="4400" dirty="0">
                <a:latin typeface="Cambria" panose="02040503050406030204" pitchFamily="18" charset="0"/>
              </a:rPr>
              <a:t>    Onur </a:t>
            </a:r>
            <a:r>
              <a:rPr lang="en-US" sz="4400" dirty="0" err="1">
                <a:latin typeface="Cambria" panose="02040503050406030204" pitchFamily="18" charset="0"/>
              </a:rPr>
              <a:t>Mutlu</a:t>
            </a:r>
            <a:endParaRPr lang="en-US" sz="4400" dirty="0">
              <a:latin typeface="Cambria" panose="02040503050406030204" pitchFamily="18" charset="0"/>
            </a:endParaRP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15FB3CBD-36B8-55EC-A751-1511E1CD26F2}"/>
              </a:ext>
            </a:extLst>
          </p:cNvPr>
          <p:cNvSpPr txBox="1">
            <a:spLocks/>
          </p:cNvSpPr>
          <p:nvPr/>
        </p:nvSpPr>
        <p:spPr>
          <a:xfrm>
            <a:off x="14941134" y="29751125"/>
            <a:ext cx="8987622" cy="1564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TR" sz="3200" b="1">
                <a:latin typeface="Cambria" panose="02040503050406030204" pitchFamily="18" charset="0"/>
              </a:rPr>
              <a:t>Key Mechanism: </a:t>
            </a:r>
            <a:r>
              <a:rPr lang="en-US" sz="3200" b="1" dirty="0" err="1">
                <a:latin typeface="Cambria" panose="02040503050406030204" pitchFamily="18" charset="0"/>
              </a:rPr>
              <a:t>ABACuS</a:t>
            </a:r>
            <a:br>
              <a:rPr lang="en-US" sz="3200" b="1" dirty="0">
                <a:latin typeface="Cambria" panose="02040503050406030204" pitchFamily="18" charset="0"/>
              </a:rPr>
            </a:br>
            <a:r>
              <a:rPr lang="en-TR" sz="3200">
                <a:latin typeface="Cambria" panose="02040503050406030204" pitchFamily="18" charset="0"/>
              </a:rPr>
              <a:t>Track the </a:t>
            </a:r>
            <a:r>
              <a:rPr lang="en-TR" sz="3200">
                <a:solidFill>
                  <a:srgbClr val="FF0000"/>
                </a:solidFill>
                <a:latin typeface="Cambria" panose="02040503050406030204" pitchFamily="18" charset="0"/>
              </a:rPr>
              <a:t>maximum</a:t>
            </a:r>
            <a:r>
              <a:rPr lang="en-TR" sz="3200">
                <a:latin typeface="Cambria" panose="02040503050406030204" pitchFamily="18" charset="0"/>
              </a:rPr>
              <a:t> (worst) </a:t>
            </a:r>
            <a:r>
              <a:rPr lang="en-TR" sz="3200">
                <a:solidFill>
                  <a:srgbClr val="FF0000"/>
                </a:solidFill>
                <a:latin typeface="Cambria" panose="02040503050406030204" pitchFamily="18" charset="0"/>
              </a:rPr>
              <a:t>activation count </a:t>
            </a:r>
            <a:br>
              <a:rPr lang="en-US" sz="3200" dirty="0">
                <a:solidFill>
                  <a:srgbClr val="FF0000"/>
                </a:solidFill>
                <a:latin typeface="Cambria" panose="02040503050406030204" pitchFamily="18" charset="0"/>
              </a:rPr>
            </a:br>
            <a:r>
              <a:rPr lang="en-TR" sz="3200">
                <a:latin typeface="Cambria" panose="02040503050406030204" pitchFamily="18" charset="0"/>
              </a:rPr>
              <a:t>of sibling rows using </a:t>
            </a:r>
            <a:r>
              <a:rPr lang="en-TR" sz="3200">
                <a:solidFill>
                  <a:srgbClr val="00B050"/>
                </a:solidFill>
                <a:latin typeface="Cambria" panose="02040503050406030204" pitchFamily="18" charset="0"/>
              </a:rPr>
              <a:t>one counter</a:t>
            </a:r>
            <a:endParaRPr lang="en-TR" sz="3200" dirty="0">
              <a:solidFill>
                <a:srgbClr val="00B050"/>
              </a:solidFill>
              <a:latin typeface="Cambria" panose="02040503050406030204" pitchFamily="18" charset="0"/>
            </a:endParaRPr>
          </a:p>
        </p:txBody>
      </p:sp>
      <p:grpSp>
        <p:nvGrpSpPr>
          <p:cNvPr id="939" name="Group 938">
            <a:extLst>
              <a:ext uri="{FF2B5EF4-FFF2-40B4-BE49-F238E27FC236}">
                <a16:creationId xmlns:a16="http://schemas.microsoft.com/office/drawing/2014/main" id="{1C7ECD15-756E-74FE-C1C8-749100013541}"/>
              </a:ext>
            </a:extLst>
          </p:cNvPr>
          <p:cNvGrpSpPr/>
          <p:nvPr/>
        </p:nvGrpSpPr>
        <p:grpSpPr>
          <a:xfrm>
            <a:off x="14829130" y="21038152"/>
            <a:ext cx="15052877" cy="12232149"/>
            <a:chOff x="14829130" y="21370660"/>
            <a:chExt cx="15052877" cy="12232149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7ABB388-1BEF-008D-1D73-606A735476A2}"/>
                </a:ext>
              </a:extLst>
            </p:cNvPr>
            <p:cNvSpPr txBox="1"/>
            <p:nvPr/>
          </p:nvSpPr>
          <p:spPr>
            <a:xfrm>
              <a:off x="14961420" y="21370660"/>
              <a:ext cx="14903579" cy="914400"/>
            </a:xfrm>
            <a:prstGeom prst="roundRect">
              <a:avLst>
                <a:gd name="adj" fmla="val 19119"/>
              </a:avLst>
            </a:prstGeom>
            <a:solidFill>
              <a:srgbClr val="2963E3"/>
            </a:solidFill>
            <a:ln>
              <a:solidFill>
                <a:srgbClr val="2963E3"/>
              </a:solidFill>
            </a:ln>
          </p:spPr>
          <p:txBody>
            <a:bodyPr wrap="square" lIns="0" tIns="91440" rIns="0" bIns="91440" rtlCol="0" anchor="ctr">
              <a:no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Gill Sans MT"/>
                </a:rPr>
                <a:t>7: </a:t>
              </a:r>
              <a:r>
                <a:rPr lang="en-US" sz="4800" b="1" dirty="0" err="1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Gill Sans MT"/>
                </a:rPr>
                <a:t>ABACuS’s</a:t>
              </a:r>
              <a:r>
                <a:rPr lang="en-US" sz="48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Gill Sans MT"/>
                </a:rPr>
                <a:t> Key Observation and Key Idea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3276E98-33D7-8CFF-ADB4-47A18A9126B0}"/>
                </a:ext>
              </a:extLst>
            </p:cNvPr>
            <p:cNvSpPr/>
            <p:nvPr/>
          </p:nvSpPr>
          <p:spPr>
            <a:xfrm>
              <a:off x="15001232" y="22740219"/>
              <a:ext cx="640080" cy="6400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32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1</a:t>
              </a:r>
              <a:endParaRPr lang="LID4096" sz="3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450D7DA-3CFA-3E3F-803D-9A52DE8EB426}"/>
                </a:ext>
              </a:extLst>
            </p:cNvPr>
            <p:cNvSpPr txBox="1"/>
            <p:nvPr/>
          </p:nvSpPr>
          <p:spPr>
            <a:xfrm>
              <a:off x="15764010" y="22580693"/>
              <a:ext cx="760694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TR" sz="3200" dirty="0">
                  <a:latin typeface="Cambria" panose="02040503050406030204" pitchFamily="18" charset="0"/>
                </a:rPr>
                <a:t>Address mappings distribute </a:t>
              </a:r>
              <a:r>
                <a:rPr lang="en-TR" sz="3200" dirty="0">
                  <a:solidFill>
                    <a:srgbClr val="00B050"/>
                  </a:solidFill>
                  <a:latin typeface="Cambria" panose="02040503050406030204" pitchFamily="18" charset="0"/>
                </a:rPr>
                <a:t>consecutive </a:t>
              </a:r>
              <a:r>
                <a:rPr lang="en-TR" sz="3200" dirty="0">
                  <a:latin typeface="Cambria" panose="02040503050406030204" pitchFamily="18" charset="0"/>
                </a:rPr>
                <a:t>cache </a:t>
              </a:r>
              <a:r>
                <a:rPr lang="en-TR" sz="3200">
                  <a:latin typeface="Cambria" panose="02040503050406030204" pitchFamily="18" charset="0"/>
                </a:rPr>
                <a:t>blocks to </a:t>
              </a:r>
              <a:r>
                <a:rPr lang="en-TR" sz="3200">
                  <a:solidFill>
                    <a:srgbClr val="00B050"/>
                  </a:solidFill>
                  <a:latin typeface="Cambria" panose="02040503050406030204" pitchFamily="18" charset="0"/>
                </a:rPr>
                <a:t>different</a:t>
              </a:r>
              <a:r>
                <a:rPr lang="en-TR" sz="3200">
                  <a:latin typeface="Cambria" panose="02040503050406030204" pitchFamily="18" charset="0"/>
                </a:rPr>
                <a:t> banks</a:t>
              </a:r>
              <a:r>
                <a:rPr lang="en-US" sz="3200" dirty="0">
                  <a:latin typeface="Cambria" panose="02040503050406030204" pitchFamily="18" charset="0"/>
                </a:rPr>
                <a:t> (but to the </a:t>
              </a:r>
              <a:r>
                <a:rPr lang="en-US" sz="3200" dirty="0">
                  <a:solidFill>
                    <a:srgbClr val="00B050"/>
                  </a:solidFill>
                  <a:latin typeface="Cambria" panose="02040503050406030204" pitchFamily="18" charset="0"/>
                </a:rPr>
                <a:t>same row ID</a:t>
              </a:r>
              <a:r>
                <a:rPr lang="en-US" sz="3200" dirty="0">
                  <a:latin typeface="Cambria" panose="02040503050406030204" pitchFamily="18" charset="0"/>
                </a:rPr>
                <a:t>)</a:t>
              </a:r>
              <a:endParaRPr lang="en-TR" sz="3200" dirty="0">
                <a:latin typeface="Cambria" panose="02040503050406030204" pitchFamily="18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46C5DCB-6C42-7D34-6102-09D10893EC9C}"/>
                </a:ext>
              </a:extLst>
            </p:cNvPr>
            <p:cNvSpPr/>
            <p:nvPr/>
          </p:nvSpPr>
          <p:spPr>
            <a:xfrm>
              <a:off x="15001232" y="24372702"/>
              <a:ext cx="640080" cy="6400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2</a:t>
              </a:r>
              <a:endParaRPr lang="LID4096" sz="32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5AD5A0E-BAC6-0FE3-7E2A-7230A7DF5BFF}"/>
                </a:ext>
              </a:extLst>
            </p:cNvPr>
            <p:cNvSpPr txBox="1"/>
            <p:nvPr/>
          </p:nvSpPr>
          <p:spPr>
            <a:xfrm>
              <a:off x="15764011" y="24108380"/>
              <a:ext cx="760694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TR" sz="3200" dirty="0">
                  <a:latin typeface="Cambria" panose="02040503050406030204" pitchFamily="18" charset="0"/>
                </a:rPr>
                <a:t>Workloads tend to access cache blocks </a:t>
              </a:r>
              <a:br>
                <a:rPr lang="en-TR" sz="3200" dirty="0">
                  <a:latin typeface="Cambria" panose="02040503050406030204" pitchFamily="18" charset="0"/>
                </a:rPr>
              </a:br>
              <a:r>
                <a:rPr lang="en-TR" sz="3200" dirty="0">
                  <a:latin typeface="Cambria" panose="02040503050406030204" pitchFamily="18" charset="0"/>
                </a:rPr>
                <a:t>in close proximity at around the same time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59C19190-EE3E-1B87-6521-ED769DD11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3364225" y="22682162"/>
              <a:ext cx="6517782" cy="229227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6148D3-9901-4968-339B-C381E9F74F80}"/>
                </a:ext>
              </a:extLst>
            </p:cNvPr>
            <p:cNvSpPr txBox="1"/>
            <p:nvPr/>
          </p:nvSpPr>
          <p:spPr>
            <a:xfrm>
              <a:off x="15001232" y="25244750"/>
              <a:ext cx="147480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H" sz="3200">
                  <a:solidFill>
                    <a:srgbClr val="C00000"/>
                  </a:solidFill>
                  <a:latin typeface="Cambria" panose="02040503050406030204" pitchFamily="18" charset="0"/>
                </a:rPr>
                <a:t>Many workloads access the same row ID in different banks at around the same time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6781832-4886-4DC0-7777-0589502592EC}"/>
                </a:ext>
              </a:extLst>
            </p:cNvPr>
            <p:cNvSpPr txBox="1"/>
            <p:nvPr/>
          </p:nvSpPr>
          <p:spPr>
            <a:xfrm>
              <a:off x="15100655" y="25685475"/>
              <a:ext cx="110966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CH" sz="3200" b="1">
                  <a:solidFill>
                    <a:schemeClr val="accent1"/>
                  </a:solidFill>
                  <a:latin typeface="Cambria" panose="02040503050406030204" pitchFamily="18" charset="0"/>
                </a:rPr>
                <a:t>Sibling rows: </a:t>
              </a:r>
              <a:r>
                <a:rPr lang="en-GB" sz="3200" dirty="0">
                  <a:latin typeface="Cambria" panose="02040503050406030204" pitchFamily="18" charset="0"/>
                </a:rPr>
                <a:t>Rows with the same ID across all banks</a:t>
              </a:r>
              <a:endParaRPr lang="en-CH" sz="3200" dirty="0">
                <a:latin typeface="Cambria" panose="02040503050406030204" pitchFamily="18" charset="0"/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4E4DEF8-1F8D-412D-F6EB-CE0D576F0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5162800" y="26407731"/>
              <a:ext cx="8531376" cy="3614754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F6226A9-15AE-18C0-317B-1CC6F30F98B6}"/>
                </a:ext>
              </a:extLst>
            </p:cNvPr>
            <p:cNvSpPr txBox="1"/>
            <p:nvPr/>
          </p:nvSpPr>
          <p:spPr>
            <a:xfrm>
              <a:off x="23945156" y="26425143"/>
              <a:ext cx="5919843" cy="25545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CH" sz="3200" b="1">
                  <a:solidFill>
                    <a:schemeClr val="accent2"/>
                  </a:solidFill>
                  <a:latin typeface="Cambria" panose="02040503050406030204" pitchFamily="18" charset="0"/>
                </a:rPr>
                <a:t>Key Idea: </a:t>
              </a:r>
              <a:r>
                <a:rPr lang="en-CH" sz="3200">
                  <a:latin typeface="Cambria" panose="02040503050406030204" pitchFamily="18" charset="0"/>
                </a:rPr>
                <a:t>Sibling rows can </a:t>
              </a:r>
              <a:r>
                <a:rPr lang="en-CH" sz="3200">
                  <a:solidFill>
                    <a:schemeClr val="accent2"/>
                  </a:solidFill>
                  <a:latin typeface="Cambria" panose="02040503050406030204" pitchFamily="18" charset="0"/>
                </a:rPr>
                <a:t>share</a:t>
              </a:r>
              <a:r>
                <a:rPr lang="en-CH" sz="3200">
                  <a:latin typeface="Cambria" panose="02040503050406030204" pitchFamily="18" charset="0"/>
                </a:rPr>
                <a:t> one hardware counter</a:t>
              </a:r>
            </a:p>
            <a:p>
              <a:pPr>
                <a:buClr>
                  <a:schemeClr val="tx1"/>
                </a:buClr>
              </a:pPr>
              <a:r>
                <a:rPr lang="en-CH" sz="3200">
                  <a:solidFill>
                    <a:srgbClr val="00B050"/>
                  </a:solidFill>
                  <a:latin typeface="Cambria" panose="02040503050406030204" pitchFamily="18" charset="0"/>
                </a:rPr>
                <a:t>Reduce</a:t>
              </a:r>
              <a:r>
                <a:rPr lang="en-CH" sz="3200">
                  <a:latin typeface="Cambria" panose="02040503050406030204" pitchFamily="18" charset="0"/>
                </a:rPr>
                <a:t> the number of counters by </a:t>
              </a:r>
              <a:r>
                <a:rPr lang="en-CH" sz="3200">
                  <a:solidFill>
                    <a:srgbClr val="00B050"/>
                  </a:solidFill>
                  <a:latin typeface="Cambria" panose="02040503050406030204" pitchFamily="18" charset="0"/>
                </a:rPr>
                <a:t>a factor of the number of banks</a:t>
              </a:r>
              <a:r>
                <a:rPr lang="en-CH" sz="3200">
                  <a:latin typeface="Cambria" panose="02040503050406030204" pitchFamily="18" charset="0"/>
                </a:rPr>
                <a:t> in the chip</a:t>
              </a:r>
              <a:endParaRPr lang="en-CH" sz="3200" dirty="0">
                <a:latin typeface="Cambria" panose="02040503050406030204" pitchFamily="18" charset="0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4D7AF49A-39A1-1831-AC4D-AFE514D6D2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2740426" y="29951796"/>
              <a:ext cx="6913826" cy="1827793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4B07750-6AB7-05A2-C069-A4201B742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4829130" y="31838922"/>
              <a:ext cx="5393816" cy="1763887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F8C60EEC-6E5D-BD28-9DD5-013633F22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0201559" y="31902382"/>
              <a:ext cx="6100753" cy="1564120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2AF1FF26-2715-5E5B-25D8-A5C8CA31BF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l="41559"/>
            <a:stretch/>
          </p:blipFill>
          <p:spPr>
            <a:xfrm>
              <a:off x="26316991" y="31838922"/>
              <a:ext cx="3267493" cy="1564121"/>
            </a:xfrm>
            <a:prstGeom prst="rect">
              <a:avLst/>
            </a:prstGeom>
          </p:spPr>
        </p:pic>
      </p:grpSp>
      <p:grpSp>
        <p:nvGrpSpPr>
          <p:cNvPr id="941" name="Group 940">
            <a:extLst>
              <a:ext uri="{FF2B5EF4-FFF2-40B4-BE49-F238E27FC236}">
                <a16:creationId xmlns:a16="http://schemas.microsoft.com/office/drawing/2014/main" id="{9000726C-67C2-597D-4EC1-1D743339F1A4}"/>
              </a:ext>
            </a:extLst>
          </p:cNvPr>
          <p:cNvGrpSpPr/>
          <p:nvPr/>
        </p:nvGrpSpPr>
        <p:grpSpPr>
          <a:xfrm>
            <a:off x="14828311" y="33437901"/>
            <a:ext cx="15257473" cy="8237637"/>
            <a:chOff x="14828311" y="34035706"/>
            <a:chExt cx="15257473" cy="8237637"/>
          </a:xfrm>
        </p:grpSpPr>
        <p:pic>
          <p:nvPicPr>
            <p:cNvPr id="62" name="Content Placeholder 6">
              <a:extLst>
                <a:ext uri="{FF2B5EF4-FFF2-40B4-BE49-F238E27FC236}">
                  <a16:creationId xmlns:a16="http://schemas.microsoft.com/office/drawing/2014/main" id="{47901F14-F461-A7D5-E03A-CCA175487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5022189" y="37972102"/>
              <a:ext cx="7589520" cy="2854242"/>
            </a:xfrm>
            <a:prstGeom prst="rect">
              <a:avLst/>
            </a:prstGeom>
          </p:spPr>
        </p:pic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A06C683-BA3A-57D0-B53C-4388898B63C9}"/>
                </a:ext>
              </a:extLst>
            </p:cNvPr>
            <p:cNvSpPr/>
            <p:nvPr/>
          </p:nvSpPr>
          <p:spPr>
            <a:xfrm>
              <a:off x="14828311" y="40698775"/>
              <a:ext cx="8023851" cy="8388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Lower overhead than all evaluated </a:t>
              </a:r>
              <a:br>
                <a:rPr lang="en-US" sz="2400" b="1" dirty="0">
                  <a:solidFill>
                    <a:srgbClr val="C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</a:br>
              <a:r>
                <a:rPr lang="en-US" sz="2400" b="1" dirty="0">
                  <a:solidFill>
                    <a:srgbClr val="C0000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state-of-the-art mechanisms</a:t>
              </a:r>
              <a:endParaRPr lang="en-TR" sz="2400" b="1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900" name="TextBox 234">
              <a:extLst>
                <a:ext uri="{FF2B5EF4-FFF2-40B4-BE49-F238E27FC236}">
                  <a16:creationId xmlns:a16="http://schemas.microsoft.com/office/drawing/2014/main" id="{86A2781E-A2DF-44EA-911B-E746307CA951}"/>
                </a:ext>
              </a:extLst>
            </p:cNvPr>
            <p:cNvSpPr txBox="1"/>
            <p:nvPr/>
          </p:nvSpPr>
          <p:spPr>
            <a:xfrm>
              <a:off x="14941134" y="34035706"/>
              <a:ext cx="14940873" cy="731520"/>
            </a:xfrm>
            <a:prstGeom prst="roundRect">
              <a:avLst>
                <a:gd name="adj" fmla="val 19119"/>
              </a:avLst>
            </a:prstGeom>
            <a:solidFill>
              <a:srgbClr val="2963E3"/>
            </a:solidFill>
            <a:ln>
              <a:solidFill>
                <a:srgbClr val="2963E3"/>
              </a:solidFill>
            </a:ln>
          </p:spPr>
          <p:txBody>
            <a:bodyPr wrap="square" lIns="0" tIns="91440" rIns="0" bIns="91440" rtlCol="0" anchor="ctr">
              <a:no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Gill Sans MT"/>
                </a:rPr>
                <a:t>8: </a:t>
              </a:r>
              <a:r>
                <a:rPr lang="en-US" sz="4800" b="1" dirty="0" err="1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Gill Sans MT"/>
                </a:rPr>
                <a:t>ABACuS’s</a:t>
              </a:r>
              <a:r>
                <a:rPr lang="en-US" sz="48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Gill Sans MT"/>
                </a:rPr>
                <a:t> Evaluation and Conclusion</a:t>
              </a:r>
            </a:p>
          </p:txBody>
        </p:sp>
        <p:pic>
          <p:nvPicPr>
            <p:cNvPr id="901" name="Picture 900">
              <a:extLst>
                <a:ext uri="{FF2B5EF4-FFF2-40B4-BE49-F238E27FC236}">
                  <a16:creationId xmlns:a16="http://schemas.microsoft.com/office/drawing/2014/main" id="{ADE8E0B7-EE9D-5BFC-9F73-79BBDEC58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5159298" y="34953173"/>
              <a:ext cx="6483576" cy="2974424"/>
            </a:xfrm>
            <a:prstGeom prst="rect">
              <a:avLst/>
            </a:prstGeom>
          </p:spPr>
        </p:pic>
        <p:sp>
          <p:nvSpPr>
            <p:cNvPr id="902" name="TextBox 901">
              <a:extLst>
                <a:ext uri="{FF2B5EF4-FFF2-40B4-BE49-F238E27FC236}">
                  <a16:creationId xmlns:a16="http://schemas.microsoft.com/office/drawing/2014/main" id="{96F97E9B-2171-B4A1-EA69-4ECAC13B01FA}"/>
                </a:ext>
              </a:extLst>
            </p:cNvPr>
            <p:cNvSpPr txBox="1"/>
            <p:nvPr/>
          </p:nvSpPr>
          <p:spPr>
            <a:xfrm>
              <a:off x="22201793" y="34826832"/>
              <a:ext cx="766320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Cambria" panose="02040503050406030204" pitchFamily="18" charset="0"/>
                </a:rPr>
                <a:t>Cycle-level simulations using </a:t>
              </a:r>
              <a:r>
                <a:rPr lang="en-US" sz="2400" b="1" dirty="0" err="1">
                  <a:latin typeface="Cambria" panose="02040503050406030204" pitchFamily="18" charset="0"/>
                </a:rPr>
                <a:t>Ramulator</a:t>
              </a:r>
              <a:r>
                <a:rPr lang="en-US" sz="2400" b="1" dirty="0">
                  <a:latin typeface="Cambria" panose="02040503050406030204" pitchFamily="18" charset="0"/>
                </a:rPr>
                <a:t> </a:t>
              </a:r>
            </a:p>
            <a:p>
              <a:r>
                <a:rPr lang="en-US" sz="2400" b="1" dirty="0">
                  <a:latin typeface="Cambria" panose="02040503050406030204" pitchFamily="18" charset="0"/>
                </a:rPr>
                <a:t>Workloads: </a:t>
              </a:r>
            </a:p>
            <a:p>
              <a:r>
                <a:rPr lang="en-US" sz="2400" dirty="0">
                  <a:latin typeface="Cambria" panose="02040503050406030204" pitchFamily="18" charset="0"/>
                </a:rPr>
                <a:t>62 1- &amp; 8-core workloads</a:t>
              </a:r>
            </a:p>
            <a:p>
              <a:r>
                <a:rPr lang="en-US" sz="2400" dirty="0">
                  <a:latin typeface="Cambria" panose="02040503050406030204" pitchFamily="18" charset="0"/>
                </a:rPr>
                <a:t>Four different very low </a:t>
              </a:r>
              <a:r>
                <a:rPr lang="en-US" sz="2400" dirty="0" err="1">
                  <a:latin typeface="Cambria" panose="02040503050406030204" pitchFamily="18" charset="0"/>
                </a:rPr>
                <a:t>nRH</a:t>
              </a:r>
              <a:r>
                <a:rPr lang="en-US" sz="2400" dirty="0">
                  <a:latin typeface="Cambria" panose="02040503050406030204" pitchFamily="18" charset="0"/>
                </a:rPr>
                <a:t> values: 1000, 500, 250, 125</a:t>
              </a:r>
            </a:p>
            <a:p>
              <a:r>
                <a:rPr lang="en-US" sz="2400" dirty="0">
                  <a:latin typeface="Cambria" panose="02040503050406030204" pitchFamily="18" charset="0"/>
                </a:rPr>
                <a:t>Four state-of-the-art mitigation mechanisms</a:t>
              </a:r>
            </a:p>
            <a:p>
              <a:r>
                <a:rPr lang="en-US" sz="2400" dirty="0">
                  <a:latin typeface="Cambria" panose="02040503050406030204" pitchFamily="18" charset="0"/>
                </a:rPr>
                <a:t>Graphene, Hydra, PARA, REGA</a:t>
              </a:r>
              <a:endParaRPr lang="en-TR" sz="2400">
                <a:latin typeface="Cambria" panose="02040503050406030204" pitchFamily="18" charset="0"/>
              </a:endParaRPr>
            </a:p>
          </p:txBody>
        </p:sp>
        <p:pic>
          <p:nvPicPr>
            <p:cNvPr id="903" name="Picture 902">
              <a:extLst>
                <a:ext uri="{FF2B5EF4-FFF2-40B4-BE49-F238E27FC236}">
                  <a16:creationId xmlns:a16="http://schemas.microsoft.com/office/drawing/2014/main" id="{50F0474A-304A-E63E-36EF-918E8D8B88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/>
            <a:srcRect r="42406"/>
            <a:stretch/>
          </p:blipFill>
          <p:spPr>
            <a:xfrm>
              <a:off x="22675230" y="37357997"/>
              <a:ext cx="7196696" cy="1828800"/>
            </a:xfrm>
            <a:prstGeom prst="rect">
              <a:avLst/>
            </a:prstGeom>
          </p:spPr>
        </p:pic>
        <p:pic>
          <p:nvPicPr>
            <p:cNvPr id="904" name="Picture 903">
              <a:extLst>
                <a:ext uri="{FF2B5EF4-FFF2-40B4-BE49-F238E27FC236}">
                  <a16:creationId xmlns:a16="http://schemas.microsoft.com/office/drawing/2014/main" id="{638CC9DF-DF7D-572A-23C9-E4F4775211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/>
            <a:srcRect l="57624"/>
            <a:stretch/>
          </p:blipFill>
          <p:spPr>
            <a:xfrm>
              <a:off x="24790638" y="39123045"/>
              <a:ext cx="5295146" cy="1828800"/>
            </a:xfrm>
            <a:prstGeom prst="rect">
              <a:avLst/>
            </a:prstGeom>
          </p:spPr>
        </p:pic>
        <p:pic>
          <p:nvPicPr>
            <p:cNvPr id="905" name="Picture 904">
              <a:extLst>
                <a:ext uri="{FF2B5EF4-FFF2-40B4-BE49-F238E27FC236}">
                  <a16:creationId xmlns:a16="http://schemas.microsoft.com/office/drawing/2014/main" id="{4785E5CA-8842-CF5B-B6CA-999D350B0D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1"/>
            <a:srcRect r="82885"/>
            <a:stretch/>
          </p:blipFill>
          <p:spPr>
            <a:xfrm>
              <a:off x="22696989" y="39123045"/>
              <a:ext cx="2138533" cy="1828800"/>
            </a:xfrm>
            <a:prstGeom prst="rect">
              <a:avLst/>
            </a:prstGeom>
          </p:spPr>
        </p:pic>
        <p:sp>
          <p:nvSpPr>
            <p:cNvPr id="907" name="TextBox 906">
              <a:extLst>
                <a:ext uri="{FF2B5EF4-FFF2-40B4-BE49-F238E27FC236}">
                  <a16:creationId xmlns:a16="http://schemas.microsoft.com/office/drawing/2014/main" id="{D0E147D5-1F11-2B28-194E-2176BC73B000}"/>
                </a:ext>
              </a:extLst>
            </p:cNvPr>
            <p:cNvSpPr txBox="1"/>
            <p:nvPr/>
          </p:nvSpPr>
          <p:spPr>
            <a:xfrm>
              <a:off x="15485739" y="41811678"/>
              <a:ext cx="772648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0000FF"/>
                  </a:solidFill>
                  <a:latin typeface="Cambria" panose="02040503050406030204" pitchFamily="18" charset="0"/>
                </a:rPr>
                <a:t>Open-sourced: </a:t>
              </a:r>
              <a:r>
                <a:rPr lang="en-CH" sz="2400" i="1">
                  <a:solidFill>
                    <a:srgbClr val="0000FF"/>
                  </a:solidFill>
                  <a:latin typeface="Cambria" panose="02040503050406030204" pitchFamily="18" charset="0"/>
                </a:rPr>
                <a:t>https://github.com/CMU-SAFARI/ABACuS</a:t>
              </a:r>
              <a:endParaRPr lang="en-CH" sz="2400" i="1" dirty="0">
                <a:solidFill>
                  <a:srgbClr val="0000FF"/>
                </a:solidFill>
                <a:latin typeface="Cambria" panose="02040503050406030204" pitchFamily="18" charset="0"/>
              </a:endParaRPr>
            </a:p>
          </p:txBody>
        </p:sp>
        <p:pic>
          <p:nvPicPr>
            <p:cNvPr id="908" name="Picture 907">
              <a:extLst>
                <a:ext uri="{FF2B5EF4-FFF2-40B4-BE49-F238E27FC236}">
                  <a16:creationId xmlns:a16="http://schemas.microsoft.com/office/drawing/2014/main" id="{868F59C1-2997-1B67-EFC3-1660C51FC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25650813" y="40922819"/>
              <a:ext cx="4355072" cy="1341476"/>
            </a:xfrm>
            <a:prstGeom prst="rect">
              <a:avLst/>
            </a:prstGeom>
          </p:spPr>
        </p:pic>
      </p:grpSp>
      <p:grpSp>
        <p:nvGrpSpPr>
          <p:cNvPr id="938" name="Group 937">
            <a:extLst>
              <a:ext uri="{FF2B5EF4-FFF2-40B4-BE49-F238E27FC236}">
                <a16:creationId xmlns:a16="http://schemas.microsoft.com/office/drawing/2014/main" id="{DD348571-7ED6-C8AB-6C58-48E31A888DD3}"/>
              </a:ext>
            </a:extLst>
          </p:cNvPr>
          <p:cNvGrpSpPr/>
          <p:nvPr/>
        </p:nvGrpSpPr>
        <p:grpSpPr>
          <a:xfrm>
            <a:off x="241200" y="32192624"/>
            <a:ext cx="14314701" cy="9482914"/>
            <a:chOff x="269328" y="33055063"/>
            <a:chExt cx="14314701" cy="9482914"/>
          </a:xfrm>
        </p:grpSpPr>
        <p:sp>
          <p:nvSpPr>
            <p:cNvPr id="389" name="TextBox 234">
              <a:extLst>
                <a:ext uri="{FF2B5EF4-FFF2-40B4-BE49-F238E27FC236}">
                  <a16:creationId xmlns:a16="http://schemas.microsoft.com/office/drawing/2014/main" id="{E95D566B-C8A8-3ECE-3C13-AEB456869D4B}"/>
                </a:ext>
              </a:extLst>
            </p:cNvPr>
            <p:cNvSpPr txBox="1"/>
            <p:nvPr/>
          </p:nvSpPr>
          <p:spPr>
            <a:xfrm>
              <a:off x="285319" y="33055063"/>
              <a:ext cx="14160993" cy="731520"/>
            </a:xfrm>
            <a:prstGeom prst="roundRect">
              <a:avLst>
                <a:gd name="adj" fmla="val 19119"/>
              </a:avLst>
            </a:prstGeom>
            <a:solidFill>
              <a:srgbClr val="2963E3"/>
            </a:solidFill>
            <a:ln>
              <a:solidFill>
                <a:srgbClr val="2963E3"/>
              </a:solidFill>
            </a:ln>
          </p:spPr>
          <p:txBody>
            <a:bodyPr wrap="square" lIns="0" tIns="91440" rIns="0" bIns="91440" rtlCol="0" anchor="ctr">
              <a:noAutofit/>
            </a:bodyPr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Gill Sans MT"/>
                </a:rPr>
                <a:t>6: </a:t>
              </a:r>
              <a:r>
                <a:rPr lang="en-US" sz="4800" b="1" dirty="0" err="1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Gill Sans MT"/>
                </a:rPr>
                <a:t>CoMeT’s</a:t>
              </a:r>
              <a:r>
                <a:rPr lang="en-US" sz="4800" b="1" dirty="0">
                  <a:solidFill>
                    <a:schemeClr val="bg1"/>
                  </a:solidFill>
                  <a:latin typeface="Cambria" panose="02040503050406030204" pitchFamily="18" charset="0"/>
                  <a:ea typeface="Cambria" panose="02040503050406030204" pitchFamily="18" charset="0"/>
                  <a:cs typeface="Gill Sans MT"/>
                </a:rPr>
                <a:t> Evaluation and Conclusion</a:t>
              </a:r>
            </a:p>
          </p:txBody>
        </p:sp>
        <p:graphicFrame>
          <p:nvGraphicFramePr>
            <p:cNvPr id="417" name="Grafik 416">
              <a:extLst>
                <a:ext uri="{FF2B5EF4-FFF2-40B4-BE49-F238E27FC236}">
                  <a16:creationId xmlns:a16="http://schemas.microsoft.com/office/drawing/2014/main" id="{BC42824B-8C8E-74BE-F8EA-0B32B7A2143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05071251"/>
                </p:ext>
              </p:extLst>
            </p:nvPr>
          </p:nvGraphicFramePr>
          <p:xfrm>
            <a:off x="8911785" y="36666934"/>
            <a:ext cx="5576291" cy="336384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3"/>
            </a:graphicData>
          </a:graphic>
        </p:graphicFrame>
        <p:sp>
          <p:nvSpPr>
            <p:cNvPr id="418" name="Metin kutusu 417">
              <a:extLst>
                <a:ext uri="{FF2B5EF4-FFF2-40B4-BE49-F238E27FC236}">
                  <a16:creationId xmlns:a16="http://schemas.microsoft.com/office/drawing/2014/main" id="{808FF997-132D-6921-672B-ACD63ABBAAD7}"/>
                </a:ext>
              </a:extLst>
            </p:cNvPr>
            <p:cNvSpPr txBox="1"/>
            <p:nvPr/>
          </p:nvSpPr>
          <p:spPr>
            <a:xfrm>
              <a:off x="12951179" y="37006480"/>
              <a:ext cx="10375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defRPr/>
              </a:pPr>
              <a:r>
                <a:rPr lang="en-US" sz="1800" kern="0" dirty="0">
                  <a:solidFill>
                    <a:prstClr val="black"/>
                  </a:solidFill>
                </a:rPr>
                <a:t>4.89</a:t>
              </a:r>
              <a:endParaRPr lang="tr-TR" sz="1800" kern="0" dirty="0">
                <a:solidFill>
                  <a:prstClr val="black"/>
                </a:solidFill>
              </a:endParaRPr>
            </a:p>
          </p:txBody>
        </p:sp>
        <p:sp>
          <p:nvSpPr>
            <p:cNvPr id="419" name="Metin kutusu 418">
              <a:extLst>
                <a:ext uri="{FF2B5EF4-FFF2-40B4-BE49-F238E27FC236}">
                  <a16:creationId xmlns:a16="http://schemas.microsoft.com/office/drawing/2014/main" id="{E761A670-A462-C3C0-0D3A-E891E6ED68D0}"/>
                </a:ext>
              </a:extLst>
            </p:cNvPr>
            <p:cNvSpPr txBox="1"/>
            <p:nvPr/>
          </p:nvSpPr>
          <p:spPr>
            <a:xfrm>
              <a:off x="10745053" y="36966669"/>
              <a:ext cx="66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defRPr/>
              </a:pPr>
              <a:r>
                <a:rPr lang="en-US" sz="1800" kern="0" dirty="0">
                  <a:solidFill>
                    <a:prstClr val="black"/>
                  </a:solidFill>
                </a:rPr>
                <a:t>0.89</a:t>
              </a:r>
              <a:endParaRPr lang="tr-TR" sz="1800" kern="0" dirty="0">
                <a:solidFill>
                  <a:prstClr val="black"/>
                </a:solidFill>
              </a:endParaRPr>
            </a:p>
          </p:txBody>
        </p:sp>
        <p:grpSp>
          <p:nvGrpSpPr>
            <p:cNvPr id="423" name="Grup 422">
              <a:extLst>
                <a:ext uri="{FF2B5EF4-FFF2-40B4-BE49-F238E27FC236}">
                  <a16:creationId xmlns:a16="http://schemas.microsoft.com/office/drawing/2014/main" id="{78A3764C-8334-C9CA-907B-D8A6577DAE09}"/>
                </a:ext>
              </a:extLst>
            </p:cNvPr>
            <p:cNvGrpSpPr/>
            <p:nvPr/>
          </p:nvGrpSpPr>
          <p:grpSpPr>
            <a:xfrm>
              <a:off x="9869319" y="37299887"/>
              <a:ext cx="3046464" cy="1309518"/>
              <a:chOff x="2042084" y="2686943"/>
              <a:chExt cx="3563781" cy="1431869"/>
            </a:xfrm>
          </p:grpSpPr>
          <p:cxnSp>
            <p:nvCxnSpPr>
              <p:cNvPr id="424" name="Düz Ok Bağlayıcısı 423">
                <a:extLst>
                  <a:ext uri="{FF2B5EF4-FFF2-40B4-BE49-F238E27FC236}">
                    <a16:creationId xmlns:a16="http://schemas.microsoft.com/office/drawing/2014/main" id="{D37031D0-77E5-CB77-7DE3-8150827032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41811" y="2698668"/>
                <a:ext cx="0" cy="1283266"/>
              </a:xfrm>
              <a:prstGeom prst="straightConnector1">
                <a:avLst/>
              </a:prstGeom>
              <a:noFill/>
              <a:ln w="57150" cap="flat" cmpd="sng" algn="ctr">
                <a:solidFill>
                  <a:srgbClr val="00B050"/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425" name="Düz Ok Bağlayıcısı 424">
                <a:extLst>
                  <a:ext uri="{FF2B5EF4-FFF2-40B4-BE49-F238E27FC236}">
                    <a16:creationId xmlns:a16="http://schemas.microsoft.com/office/drawing/2014/main" id="{2E58298E-1724-9110-CA5D-8C8699A57B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59670" y="2686943"/>
                <a:ext cx="0" cy="1431869"/>
              </a:xfrm>
              <a:prstGeom prst="straightConnector1">
                <a:avLst/>
              </a:prstGeom>
              <a:noFill/>
              <a:ln w="57150" cap="flat" cmpd="sng" algn="ctr">
                <a:solidFill>
                  <a:srgbClr val="00B050"/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426" name="Metin kutusu 425">
                <a:extLst>
                  <a:ext uri="{FF2B5EF4-FFF2-40B4-BE49-F238E27FC236}">
                    <a16:creationId xmlns:a16="http://schemas.microsoft.com/office/drawing/2014/main" id="{E9E9533E-1063-D268-169B-6E0D7E9EFA89}"/>
                  </a:ext>
                </a:extLst>
              </p:cNvPr>
              <p:cNvSpPr txBox="1"/>
              <p:nvPr/>
            </p:nvSpPr>
            <p:spPr>
              <a:xfrm>
                <a:off x="4581423" y="3002768"/>
                <a:ext cx="10244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>
                  <a:defRPr/>
                </a:pPr>
                <a:r>
                  <a:rPr lang="en-US" sz="2000" b="1" kern="0" dirty="0">
                    <a:solidFill>
                      <a:srgbClr val="00B050"/>
                    </a:solidFill>
                    <a:latin typeface="Cambria"/>
                  </a:rPr>
                  <a:t>74.2×</a:t>
                </a:r>
                <a:endParaRPr lang="tr-TR" sz="2000" b="1" kern="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427" name="Metin kutusu 426">
                <a:extLst>
                  <a:ext uri="{FF2B5EF4-FFF2-40B4-BE49-F238E27FC236}">
                    <a16:creationId xmlns:a16="http://schemas.microsoft.com/office/drawing/2014/main" id="{A9D05A0C-B3E2-0CC2-1BEC-37572AD1619F}"/>
                  </a:ext>
                </a:extLst>
              </p:cNvPr>
              <p:cNvSpPr txBox="1"/>
              <p:nvPr/>
            </p:nvSpPr>
            <p:spPr>
              <a:xfrm>
                <a:off x="2042084" y="3012285"/>
                <a:ext cx="10244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>
                  <a:defRPr/>
                </a:pPr>
                <a:r>
                  <a:rPr lang="en-US" sz="2000" b="1" kern="0" dirty="0">
                    <a:solidFill>
                      <a:srgbClr val="00B050"/>
                    </a:solidFill>
                    <a:latin typeface="Cambria"/>
                  </a:rPr>
                  <a:t>5.4×</a:t>
                </a:r>
                <a:endParaRPr lang="tr-TR" sz="2000" b="1" kern="0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428" name="Dikdörtgen 427">
              <a:extLst>
                <a:ext uri="{FF2B5EF4-FFF2-40B4-BE49-F238E27FC236}">
                  <a16:creationId xmlns:a16="http://schemas.microsoft.com/office/drawing/2014/main" id="{040A9849-D741-C4B4-6D81-FC83EA505D0F}"/>
                </a:ext>
              </a:extLst>
            </p:cNvPr>
            <p:cNvSpPr/>
            <p:nvPr/>
          </p:nvSpPr>
          <p:spPr>
            <a:xfrm>
              <a:off x="10453716" y="38718673"/>
              <a:ext cx="372846" cy="42108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tr-TR" sz="1800" kern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29" name="Dikdörtgen 428">
              <a:extLst>
                <a:ext uri="{FF2B5EF4-FFF2-40B4-BE49-F238E27FC236}">
                  <a16:creationId xmlns:a16="http://schemas.microsoft.com/office/drawing/2014/main" id="{7DFCA8F5-F18C-9F5E-604B-395A9B446E4C}"/>
                </a:ext>
              </a:extLst>
            </p:cNvPr>
            <p:cNvSpPr/>
            <p:nvPr/>
          </p:nvSpPr>
          <p:spPr>
            <a:xfrm>
              <a:off x="13156572" y="38718673"/>
              <a:ext cx="372846" cy="42108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>
                <a:defRPr/>
              </a:pPr>
              <a:endParaRPr lang="tr-TR" sz="1800" kern="0">
                <a:solidFill>
                  <a:prstClr val="white"/>
                </a:solidFill>
                <a:latin typeface="Calibri"/>
              </a:endParaRPr>
            </a:p>
          </p:txBody>
        </p:sp>
        <p:pic>
          <p:nvPicPr>
            <p:cNvPr id="2570" name="Resim 2569">
              <a:extLst>
                <a:ext uri="{FF2B5EF4-FFF2-40B4-BE49-F238E27FC236}">
                  <a16:creationId xmlns:a16="http://schemas.microsoft.com/office/drawing/2014/main" id="{077D6C78-4CA6-5AE4-E85C-91A4892C9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339575" y="36749140"/>
              <a:ext cx="8500525" cy="3223821"/>
            </a:xfrm>
            <a:prstGeom prst="rect">
              <a:avLst/>
            </a:prstGeom>
          </p:spPr>
        </p:pic>
        <p:sp>
          <p:nvSpPr>
            <p:cNvPr id="2573" name="Dikdörtgen 2572">
              <a:extLst>
                <a:ext uri="{FF2B5EF4-FFF2-40B4-BE49-F238E27FC236}">
                  <a16:creationId xmlns:a16="http://schemas.microsoft.com/office/drawing/2014/main" id="{6520331B-318B-3CE8-DBF6-EF78F6AF38E8}"/>
                </a:ext>
              </a:extLst>
            </p:cNvPr>
            <p:cNvSpPr/>
            <p:nvPr/>
          </p:nvSpPr>
          <p:spPr bwMode="auto">
            <a:xfrm>
              <a:off x="269328" y="40090351"/>
              <a:ext cx="14257366" cy="1453245"/>
            </a:xfrm>
            <a:prstGeom prst="rect">
              <a:avLst/>
            </a:prstGeom>
            <a:no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defTabSz="457200">
                <a:defRPr/>
              </a:pPr>
              <a:r>
                <a:rPr lang="en-US" sz="3200" kern="0" dirty="0">
                  <a:solidFill>
                    <a:srgbClr val="C00000"/>
                  </a:solidFill>
                  <a:latin typeface="Cambria"/>
                  <a:ea typeface="Tahoma" panose="020B0604030504040204" pitchFamily="34" charset="0"/>
                  <a:cs typeface="Tahoma" panose="020B0604030504040204" pitchFamily="34" charset="0"/>
                </a:rPr>
                <a:t>	</a:t>
              </a:r>
              <a:r>
                <a:rPr lang="en-US" sz="3200" kern="0" spc="-50" dirty="0" err="1">
                  <a:solidFill>
                    <a:srgbClr val="C00000"/>
                  </a:solidFill>
                  <a:latin typeface="Cambria"/>
                  <a:ea typeface="Tahoma" panose="020B0604030504040204" pitchFamily="34" charset="0"/>
                  <a:cs typeface="Tahoma" panose="020B0604030504040204" pitchFamily="34" charset="0"/>
                </a:rPr>
                <a:t>CoMeT</a:t>
              </a:r>
              <a:r>
                <a:rPr lang="en-US" sz="3200" kern="0" spc="-50" dirty="0">
                  <a:solidFill>
                    <a:srgbClr val="C00000"/>
                  </a:solidFill>
                  <a:latin typeface="Cambria"/>
                  <a:ea typeface="Tahoma" panose="020B0604030504040204" pitchFamily="34" charset="0"/>
                  <a:cs typeface="Tahoma" panose="020B0604030504040204" pitchFamily="34" charset="0"/>
                </a:rPr>
                <a:t> achieves a good trade-off between area, performance and energy costs</a:t>
              </a:r>
              <a:br>
                <a:rPr lang="en-US" sz="3200" kern="0" spc="-50" dirty="0">
                  <a:solidFill>
                    <a:srgbClr val="C00000"/>
                  </a:solidFill>
                  <a:latin typeface="Cambria"/>
                  <a:ea typeface="Tahoma" panose="020B0604030504040204" pitchFamily="34" charset="0"/>
                  <a:cs typeface="Tahoma" panose="020B0604030504040204" pitchFamily="34" charset="0"/>
                </a:rPr>
              </a:br>
              <a:r>
                <a:rPr lang="en-US" sz="3200" kern="0" spc="-50" dirty="0">
                  <a:solidFill>
                    <a:srgbClr val="C00000"/>
                  </a:solidFill>
                  <a:latin typeface="Cambria"/>
                  <a:ea typeface="Tahoma" panose="020B0604030504040204" pitchFamily="34" charset="0"/>
                  <a:cs typeface="Tahoma" panose="020B0604030504040204" pitchFamily="34" charset="0"/>
                </a:rPr>
                <a:t>	 -  incurs significantly less area overhead (74.2×)</a:t>
              </a:r>
            </a:p>
            <a:p>
              <a:pPr defTabSz="457200">
                <a:defRPr/>
              </a:pPr>
              <a:r>
                <a:rPr lang="en-US" sz="3200" kern="0" spc="-50" dirty="0">
                  <a:solidFill>
                    <a:srgbClr val="C00000"/>
                  </a:solidFill>
                  <a:latin typeface="Cambria"/>
                  <a:ea typeface="Tahoma" panose="020B0604030504040204" pitchFamily="34" charset="0"/>
                  <a:cs typeface="Tahoma" panose="020B0604030504040204" pitchFamily="34" charset="0"/>
                </a:rPr>
                <a:t>	 -  </a:t>
              </a:r>
              <a:r>
                <a:rPr lang="en-US" sz="3200" kern="0" dirty="0">
                  <a:solidFill>
                    <a:srgbClr val="C00000"/>
                  </a:solidFill>
                  <a:latin typeface="Cambria"/>
                  <a:ea typeface="Tahoma" panose="020B0604030504040204" pitchFamily="34" charset="0"/>
                  <a:cs typeface="Tahoma" panose="020B0604030504040204" pitchFamily="34" charset="0"/>
                </a:rPr>
                <a:t>outperforms the state-of-the-art (by up to 39.1%)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CBB95F00-50A9-BD23-BAE7-8690EF8D3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70183" y="34098540"/>
              <a:ext cx="6483576" cy="2218823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9F7F7A3-CEAF-56D8-39D8-1ADFE6C6661D}"/>
                </a:ext>
              </a:extLst>
            </p:cNvPr>
            <p:cNvSpPr txBox="1"/>
            <p:nvPr/>
          </p:nvSpPr>
          <p:spPr>
            <a:xfrm>
              <a:off x="7115143" y="33906582"/>
              <a:ext cx="746888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Cambria" panose="02040503050406030204" pitchFamily="18" charset="0"/>
                </a:rPr>
                <a:t>Cycle-level simulations using </a:t>
              </a:r>
              <a:r>
                <a:rPr lang="en-US" sz="2400" b="1" dirty="0" err="1">
                  <a:latin typeface="Cambria" panose="02040503050406030204" pitchFamily="18" charset="0"/>
                </a:rPr>
                <a:t>Ramulator</a:t>
              </a:r>
              <a:r>
                <a:rPr lang="en-US" sz="2400" b="1" dirty="0">
                  <a:latin typeface="Cambria" panose="02040503050406030204" pitchFamily="18" charset="0"/>
                </a:rPr>
                <a:t> </a:t>
              </a:r>
            </a:p>
            <a:p>
              <a:r>
                <a:rPr lang="en-US" sz="2400" b="1" dirty="0">
                  <a:latin typeface="Cambria" panose="02040503050406030204" pitchFamily="18" charset="0"/>
                </a:rPr>
                <a:t>Workloads: </a:t>
              </a:r>
            </a:p>
            <a:p>
              <a:r>
                <a:rPr lang="en-US" sz="2400" dirty="0">
                  <a:latin typeface="Cambria" panose="02040503050406030204" pitchFamily="18" charset="0"/>
                </a:rPr>
                <a:t>62 </a:t>
              </a:r>
              <a:r>
                <a:rPr lang="en-US" sz="2400" dirty="0">
                  <a:solidFill>
                    <a:srgbClr val="FF0000"/>
                  </a:solidFill>
                  <a:latin typeface="Cambria" panose="02040503050406030204" pitchFamily="18" charset="0"/>
                </a:rPr>
                <a:t>1-</a:t>
              </a:r>
              <a:r>
                <a:rPr lang="en-US" sz="2400" dirty="0">
                  <a:latin typeface="Cambria" panose="02040503050406030204" pitchFamily="18" charset="0"/>
                </a:rPr>
                <a:t> &amp; </a:t>
              </a:r>
              <a:r>
                <a:rPr lang="en-US" sz="2400" dirty="0">
                  <a:solidFill>
                    <a:schemeClr val="bg2">
                      <a:lumMod val="50000"/>
                    </a:schemeClr>
                  </a:solidFill>
                  <a:latin typeface="Cambria" panose="02040503050406030204" pitchFamily="18" charset="0"/>
                </a:rPr>
                <a:t>8-core </a:t>
              </a:r>
              <a:r>
                <a:rPr lang="en-US" sz="2400" dirty="0">
                  <a:latin typeface="Cambria" panose="02040503050406030204" pitchFamily="18" charset="0"/>
                </a:rPr>
                <a:t>workloads</a:t>
              </a:r>
            </a:p>
            <a:p>
              <a:r>
                <a:rPr lang="en-US" sz="2400" dirty="0">
                  <a:latin typeface="Cambria" panose="02040503050406030204" pitchFamily="18" charset="0"/>
                </a:rPr>
                <a:t>Four different very low </a:t>
              </a:r>
              <a:r>
                <a:rPr lang="en-US" sz="2400" dirty="0" err="1">
                  <a:latin typeface="Cambria" panose="02040503050406030204" pitchFamily="18" charset="0"/>
                </a:rPr>
                <a:t>nRH</a:t>
              </a:r>
              <a:r>
                <a:rPr lang="en-US" sz="2400" dirty="0">
                  <a:latin typeface="Cambria" panose="02040503050406030204" pitchFamily="18" charset="0"/>
                </a:rPr>
                <a:t> values: 1000, 500, 250, 125</a:t>
              </a:r>
            </a:p>
            <a:p>
              <a:r>
                <a:rPr lang="en-US" sz="2400" dirty="0">
                  <a:latin typeface="Cambria" panose="02040503050406030204" pitchFamily="18" charset="0"/>
                </a:rPr>
                <a:t>Four state-of-the-art mitigation mechanisms</a:t>
              </a:r>
            </a:p>
            <a:p>
              <a:r>
                <a:rPr lang="en-US" sz="2400" dirty="0">
                  <a:latin typeface="Cambria" panose="02040503050406030204" pitchFamily="18" charset="0"/>
                </a:rPr>
                <a:t>Graphene, Hydra, PARA, REGA</a:t>
              </a:r>
              <a:endParaRPr lang="en-TR" sz="2400">
                <a:latin typeface="Cambria" panose="02040503050406030204" pitchFamily="18" charset="0"/>
              </a:endParaRPr>
            </a:p>
          </p:txBody>
        </p:sp>
        <p:pic>
          <p:nvPicPr>
            <p:cNvPr id="911" name="Picture 910">
              <a:extLst>
                <a:ext uri="{FF2B5EF4-FFF2-40B4-BE49-F238E27FC236}">
                  <a16:creationId xmlns:a16="http://schemas.microsoft.com/office/drawing/2014/main" id="{B4CC0A8E-0068-7B80-3DBE-2E86A157C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10601685" y="40572087"/>
              <a:ext cx="3652386" cy="1245514"/>
            </a:xfrm>
            <a:prstGeom prst="rect">
              <a:avLst/>
            </a:prstGeom>
          </p:spPr>
        </p:pic>
        <p:sp>
          <p:nvSpPr>
            <p:cNvPr id="913" name="TextBox 912">
              <a:extLst>
                <a:ext uri="{FF2B5EF4-FFF2-40B4-BE49-F238E27FC236}">
                  <a16:creationId xmlns:a16="http://schemas.microsoft.com/office/drawing/2014/main" id="{5C664734-EDA1-BE61-14AF-ADF1FD9A5637}"/>
                </a:ext>
              </a:extLst>
            </p:cNvPr>
            <p:cNvSpPr txBox="1"/>
            <p:nvPr/>
          </p:nvSpPr>
          <p:spPr>
            <a:xfrm>
              <a:off x="10601685" y="41830091"/>
              <a:ext cx="365238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334F61"/>
                  </a:solidFill>
                  <a:latin typeface="Cambria" panose="02040503050406030204" pitchFamily="18" charset="0"/>
                </a:rPr>
                <a:t>Artifact available, functional, </a:t>
              </a:r>
              <a:br>
                <a:rPr lang="en-US" sz="2000" dirty="0">
                  <a:solidFill>
                    <a:srgbClr val="334F61"/>
                  </a:solidFill>
                  <a:latin typeface="Cambria" panose="02040503050406030204" pitchFamily="18" charset="0"/>
                </a:rPr>
              </a:br>
              <a:r>
                <a:rPr lang="en-US" sz="2000" dirty="0">
                  <a:solidFill>
                    <a:srgbClr val="334F61"/>
                  </a:solidFill>
                  <a:latin typeface="Cambria" panose="02040503050406030204" pitchFamily="18" charset="0"/>
                </a:rPr>
                <a:t>and reproduced </a:t>
              </a:r>
            </a:p>
          </p:txBody>
        </p:sp>
      </p:grpSp>
      <p:sp>
        <p:nvSpPr>
          <p:cNvPr id="942" name="TextBox 941">
            <a:extLst>
              <a:ext uri="{FF2B5EF4-FFF2-40B4-BE49-F238E27FC236}">
                <a16:creationId xmlns:a16="http://schemas.microsoft.com/office/drawing/2014/main" id="{CD9791D4-F6D8-7071-2E9E-B6C8236E7803}"/>
              </a:ext>
            </a:extLst>
          </p:cNvPr>
          <p:cNvSpPr txBox="1"/>
          <p:nvPr/>
        </p:nvSpPr>
        <p:spPr>
          <a:xfrm>
            <a:off x="424286" y="41056625"/>
            <a:ext cx="77264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ambria" panose="02040503050406030204" pitchFamily="18" charset="0"/>
              </a:rPr>
              <a:t>Open-sourced: </a:t>
            </a:r>
            <a:r>
              <a:rPr lang="en-CH" sz="2400" i="1">
                <a:solidFill>
                  <a:srgbClr val="0000FF"/>
                </a:solidFill>
                <a:latin typeface="Cambria" panose="02040503050406030204" pitchFamily="18" charset="0"/>
              </a:rPr>
              <a:t>https://github.com/CMU-SAFARI/</a:t>
            </a:r>
            <a:r>
              <a:rPr lang="en-US" sz="2400" i="1" dirty="0" err="1">
                <a:solidFill>
                  <a:srgbClr val="0000FF"/>
                </a:solidFill>
                <a:latin typeface="Cambria" panose="02040503050406030204" pitchFamily="18" charset="0"/>
              </a:rPr>
              <a:t>CoMeT</a:t>
            </a:r>
            <a:endParaRPr lang="en-CH" sz="2400" i="1" dirty="0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sp>
        <p:nvSpPr>
          <p:cNvPr id="943" name="TextBox 942">
            <a:extLst>
              <a:ext uri="{FF2B5EF4-FFF2-40B4-BE49-F238E27FC236}">
                <a16:creationId xmlns:a16="http://schemas.microsoft.com/office/drawing/2014/main" id="{32E151FD-BD64-47FE-8262-52303D104FCF}"/>
              </a:ext>
            </a:extLst>
          </p:cNvPr>
          <p:cNvSpPr txBox="1"/>
          <p:nvPr/>
        </p:nvSpPr>
        <p:spPr>
          <a:xfrm>
            <a:off x="269328" y="41874975"/>
            <a:ext cx="14148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mbria" panose="02040503050406030204" pitchFamily="18" charset="0"/>
              </a:rPr>
              <a:t>Bostanci</a:t>
            </a:r>
            <a:r>
              <a:rPr lang="en-US" dirty="0">
                <a:latin typeface="Cambria" panose="02040503050406030204" pitchFamily="18" charset="0"/>
              </a:rPr>
              <a:t> et al.,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"CoMeT: Count-Min-Sketch-based Row Tracking to Mitigate RowHammer at Low Cost,” </a:t>
            </a:r>
            <a:r>
              <a:rPr lang="en-US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in HPCA, 2024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944" name="TextBox 943">
            <a:extLst>
              <a:ext uri="{FF2B5EF4-FFF2-40B4-BE49-F238E27FC236}">
                <a16:creationId xmlns:a16="http://schemas.microsoft.com/office/drawing/2014/main" id="{CCD874E7-3EF1-81F5-6667-4254A5883121}"/>
              </a:ext>
            </a:extLst>
          </p:cNvPr>
          <p:cNvSpPr txBox="1"/>
          <p:nvPr/>
        </p:nvSpPr>
        <p:spPr>
          <a:xfrm>
            <a:off x="14964849" y="41872577"/>
            <a:ext cx="1484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ambria" panose="02040503050406030204" pitchFamily="18" charset="0"/>
              </a:rPr>
              <a:t>Olgun</a:t>
            </a:r>
            <a:r>
              <a:rPr lang="en-US" dirty="0">
                <a:latin typeface="Cambria" panose="02040503050406030204" pitchFamily="18" charset="0"/>
              </a:rPr>
              <a:t> et al., </a:t>
            </a:r>
            <a:r>
              <a:rPr lang="en-US" b="1" dirty="0">
                <a:latin typeface="Cambria" panose="02040503050406030204" pitchFamily="18" charset="0"/>
              </a:rPr>
              <a:t>“</a:t>
            </a:r>
            <a:r>
              <a:rPr lang="en-US" b="1" dirty="0" err="1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ABACuS</a:t>
            </a:r>
            <a:r>
              <a:rPr lang="en-US" b="1" dirty="0">
                <a:latin typeface="Cambria" panose="0204050305040603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: All-Bank Activation Counters for Scalable and Low Overhead RowHammer Mitigation,”</a:t>
            </a:r>
            <a:r>
              <a:rPr lang="en-US" b="1" i="0" strike="noStrike" dirty="0">
                <a:effectLst/>
                <a:latin typeface="Cambria" panose="02040503050406030204" pitchFamily="18" charset="0"/>
              </a:rPr>
              <a:t> </a:t>
            </a:r>
            <a:r>
              <a:rPr lang="en-US" i="0" strike="noStrike" dirty="0">
                <a:effectLst/>
                <a:latin typeface="Cambria" panose="02040503050406030204" pitchFamily="18" charset="0"/>
              </a:rPr>
              <a:t>in USENIX Security, 2024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3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44" grpId="0" uiExpand="1">
        <p:bldSub>
          <a:bldChart bld="series"/>
        </p:bldSub>
      </p:bldGraphic>
      <p:bldGraphic spid="445" grpId="0" uiExpand="1">
        <p:bldSub>
          <a:bldChart bld="series"/>
        </p:bldSub>
      </p:bldGraphic>
      <p:bldP spid="2560" grpId="0"/>
      <p:bldP spid="2562" grpId="0"/>
    </p:bldLst>
  </p:timing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 Teması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Özel 3">
    <a:majorFont>
      <a:latin typeface="Cambria"/>
      <a:ea typeface=""/>
      <a:cs typeface=""/>
    </a:majorFont>
    <a:minorFont>
      <a:latin typeface="Calibri"/>
      <a:ea typeface=""/>
      <a:cs typeface=""/>
    </a:minorFont>
  </a:fontScheme>
  <a:fmtScheme name="Office Teması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 Teması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Özel 3">
    <a:majorFont>
      <a:latin typeface="Cambria"/>
      <a:ea typeface=""/>
      <a:cs typeface=""/>
    </a:majorFont>
    <a:minorFont>
      <a:latin typeface="Calibri"/>
      <a:ea typeface=""/>
      <a:cs typeface=""/>
    </a:minorFont>
  </a:fontScheme>
  <a:fmtScheme name="Office Teması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 Teması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Özel 3">
    <a:majorFont>
      <a:latin typeface="Cambria"/>
      <a:ea typeface=""/>
      <a:cs typeface=""/>
    </a:majorFont>
    <a:minorFont>
      <a:latin typeface="Calibri"/>
      <a:ea typeface=""/>
      <a:cs typeface=""/>
    </a:minorFont>
  </a:fontScheme>
  <a:fmtScheme name="Office Teması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5538</TotalTime>
  <Words>947</Words>
  <Application>Microsoft Macintosh PowerPoint</Application>
  <PresentationFormat>Custom</PresentationFormat>
  <Paragraphs>204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Tahoma</vt:lpstr>
      <vt:lpstr>Calibri Light</vt:lpstr>
      <vt:lpstr>Cambria</vt:lpstr>
      <vt:lpstr>Arial</vt:lpstr>
      <vt:lpstr>Calibri</vt:lpstr>
      <vt:lpstr>Office 2013 - 2022 Theme</vt:lpstr>
      <vt:lpstr>CoMeT Count-Min-Sketch-based Row Tracking to Mitigate RowHammer at Low Cost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Saugata Ghose</dc:creator>
  <cp:lastModifiedBy>Abdullah Giray YAĞLIKÇI</cp:lastModifiedBy>
  <cp:revision>325</cp:revision>
  <cp:lastPrinted>2018-02-09T19:04:07Z</cp:lastPrinted>
  <dcterms:created xsi:type="dcterms:W3CDTF">2018-02-07T15:22:11Z</dcterms:created>
  <dcterms:modified xsi:type="dcterms:W3CDTF">2024-07-20T04:40:57Z</dcterms:modified>
</cp:coreProperties>
</file>