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  <p:sldId id="260" r:id="rId3"/>
    <p:sldId id="263" r:id="rId4"/>
    <p:sldId id="262" r:id="rId5"/>
    <p:sldId id="261" r:id="rId6"/>
    <p:sldId id="267" r:id="rId7"/>
    <p:sldId id="265" r:id="rId8"/>
    <p:sldId id="270" r:id="rId9"/>
    <p:sldId id="273" r:id="rId10"/>
    <p:sldId id="271" r:id="rId11"/>
    <p:sldId id="274" r:id="rId12"/>
    <p:sldId id="266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699" y="0"/>
            <a:ext cx="41493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309" y="96411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6600"/>
              <a:t>Facial Recognition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3031" y="963613"/>
            <a:ext cx="341353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Humans can easily recognize faces, can computers?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74F06-1240-491A-A8C1-D06DC3B622CA}"/>
              </a:ext>
            </a:extLst>
          </p:cNvPr>
          <p:cNvSpPr txBox="1"/>
          <p:nvPr/>
        </p:nvSpPr>
        <p:spPr>
          <a:xfrm>
            <a:off x="505104" y="5065615"/>
            <a:ext cx="5459428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MAC125 Section 5243</a:t>
            </a:r>
          </a:p>
          <a:p>
            <a:r>
              <a:rPr lang="en-US" sz="1000"/>
              <a:t>Group Project</a:t>
            </a:r>
          </a:p>
          <a:p>
            <a:r>
              <a:rPr lang="en-US" sz="1000" err="1"/>
              <a:t>Elija</a:t>
            </a:r>
            <a:r>
              <a:rPr lang="en-US" sz="1000"/>
              <a:t> Agyapong– Code, program, research paper</a:t>
            </a:r>
            <a:endParaRPr lang="en-US"/>
          </a:p>
          <a:p>
            <a:r>
              <a:rPr lang="en-US" sz="1000"/>
              <a:t>Joseph – </a:t>
            </a:r>
            <a:r>
              <a:rPr lang="en-US" sz="1000" err="1"/>
              <a:t>Powerpoint</a:t>
            </a:r>
            <a:r>
              <a:rPr lang="en-US" sz="1000"/>
              <a:t>, research paper</a:t>
            </a:r>
          </a:p>
          <a:p>
            <a:r>
              <a:rPr lang="en-US" sz="1000" err="1"/>
              <a:t>Umer</a:t>
            </a:r>
            <a:r>
              <a:rPr lang="en-US" sz="1000"/>
              <a:t> Jamil – </a:t>
            </a:r>
            <a:r>
              <a:rPr lang="en-US" sz="1000" err="1"/>
              <a:t>Powerpoint</a:t>
            </a:r>
            <a:r>
              <a:rPr lang="en-US" sz="1000"/>
              <a:t>, research paper</a:t>
            </a:r>
          </a:p>
          <a:p>
            <a:r>
              <a:rPr lang="en-US" sz="1000" err="1"/>
              <a:t>Mikhael</a:t>
            </a:r>
            <a:r>
              <a:rPr lang="en-US" sz="1000"/>
              <a:t> Gonzalez – Code, research paper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EEE-3369-4A96-B8ED-28EA1FD4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Fisherfaces</a:t>
            </a:r>
            <a:r>
              <a:rPr lang="en-US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4550-6021-4C26-BCD9-DA118F5B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Uses Linear Discriminant Analysis (LDA)</a:t>
            </a:r>
          </a:p>
          <a:p>
            <a:r>
              <a:rPr lang="en-US"/>
              <a:t>Maximizes distance between the means of classes, and minimizes the variance within each class</a:t>
            </a:r>
          </a:p>
          <a:p>
            <a:r>
              <a:rPr lang="en-US"/>
              <a:t>Also provides dimensionality reduction</a:t>
            </a:r>
          </a:p>
          <a:p>
            <a:r>
              <a:rPr lang="en-US"/>
              <a:t>Works better for variations in lighting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4357-2754-4E34-90CC-4F41914A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Fisherfaces</a:t>
            </a:r>
            <a:r>
              <a:rPr lang="en-US"/>
              <a:t> Algorithm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56DF57-3E2D-4C34-B229-FBF4475DC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462" y="2247900"/>
            <a:ext cx="9092202" cy="2618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86BC3-3751-4EB6-962E-ED7A7525B6C9}"/>
              </a:ext>
            </a:extLst>
          </p:cNvPr>
          <p:cNvSpPr txBox="1"/>
          <p:nvPr/>
        </p:nvSpPr>
        <p:spPr>
          <a:xfrm>
            <a:off x="1552462" y="4972050"/>
            <a:ext cx="554591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Source: OpenCV</a:t>
            </a:r>
          </a:p>
          <a:p>
            <a:r>
              <a:rPr lang="en-US" sz="1200"/>
              <a:t>https://docs.opencv.org/2.4/modules/contrib/doc/facerec/facerec_tutorial.html#id16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98C3-C253-4BAE-88F3-2440B0E3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25" y="457200"/>
            <a:ext cx="9692640" cy="1325562"/>
          </a:xfrm>
        </p:spPr>
        <p:txBody>
          <a:bodyPr/>
          <a:lstStyle/>
          <a:p>
            <a:pPr algn="ctr"/>
            <a:r>
              <a:rPr lang="en-US"/>
              <a:t>Recognized vs Unrecognized Individuals</a:t>
            </a:r>
          </a:p>
        </p:txBody>
      </p:sp>
      <p:pic>
        <p:nvPicPr>
          <p:cNvPr id="4" name="Picture 4" descr="IMG-20171126-WA0011.jpg">
            <a:extLst>
              <a:ext uri="{FF2B5EF4-FFF2-40B4-BE49-F238E27FC236}">
                <a16:creationId xmlns:a16="http://schemas.microsoft.com/office/drawing/2014/main" id="{56E56B0E-8412-4639-8826-73899D82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6768" y="1789754"/>
            <a:ext cx="3711160" cy="2088535"/>
          </a:xfrm>
          <a:prstGeom prst="rect">
            <a:avLst/>
          </a:prstGeom>
        </p:spPr>
      </p:pic>
      <p:pic>
        <p:nvPicPr>
          <p:cNvPr id="6" name="Picture 6" descr="IMG-20171126-WA0003.jpg">
            <a:extLst>
              <a:ext uri="{FF2B5EF4-FFF2-40B4-BE49-F238E27FC236}">
                <a16:creationId xmlns:a16="http://schemas.microsoft.com/office/drawing/2014/main" id="{3FF67387-A9FB-4C5D-A532-2DC05830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83" y="1763795"/>
            <a:ext cx="3764248" cy="2115307"/>
          </a:xfrm>
          <a:prstGeom prst="rect">
            <a:avLst/>
          </a:prstGeom>
        </p:spPr>
      </p:pic>
      <p:pic>
        <p:nvPicPr>
          <p:cNvPr id="8" name="Picture 8" descr="IMG-20171126-WA0008.jpg">
            <a:extLst>
              <a:ext uri="{FF2B5EF4-FFF2-40B4-BE49-F238E27FC236}">
                <a16:creationId xmlns:a16="http://schemas.microsoft.com/office/drawing/2014/main" id="{7A65626C-0F2C-41E3-8633-07FF6E9B9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52" y="4229100"/>
            <a:ext cx="3735674" cy="2101022"/>
          </a:xfrm>
          <a:prstGeom prst="rect">
            <a:avLst/>
          </a:prstGeom>
        </p:spPr>
      </p:pic>
      <p:pic>
        <p:nvPicPr>
          <p:cNvPr id="10" name="Picture 10" descr="IMG-20171126-WA0010.jpg">
            <a:extLst>
              <a:ext uri="{FF2B5EF4-FFF2-40B4-BE49-F238E27FC236}">
                <a16:creationId xmlns:a16="http://schemas.microsoft.com/office/drawing/2014/main" id="{EBB4BF63-9721-4788-801B-8920CDDDB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283" y="4229100"/>
            <a:ext cx="3747801" cy="21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7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98C3-C253-4BAE-88F3-2440B0E3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Recognized vs Unrecognized Individuals</a:t>
            </a:r>
          </a:p>
        </p:txBody>
      </p:sp>
      <p:pic>
        <p:nvPicPr>
          <p:cNvPr id="4" name="Picture 4" descr="IMG-20171126-WA0009.jpg">
            <a:extLst>
              <a:ext uri="{FF2B5EF4-FFF2-40B4-BE49-F238E27FC236}">
                <a16:creationId xmlns:a16="http://schemas.microsoft.com/office/drawing/2014/main" id="{4157F070-9CBC-4DF4-B03B-89783E61C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526" y="2146801"/>
            <a:ext cx="6868225" cy="3863039"/>
          </a:xfrm>
          <a:prstGeom prst="rect">
            <a:avLst/>
          </a:prstGeom>
        </p:spPr>
      </p:pic>
      <p:pic>
        <p:nvPicPr>
          <p:cNvPr id="8" name="Picture 8" descr="IMG-20171126-WA0002.jpg">
            <a:extLst>
              <a:ext uri="{FF2B5EF4-FFF2-40B4-BE49-F238E27FC236}">
                <a16:creationId xmlns:a16="http://schemas.microsoft.com/office/drawing/2014/main" id="{8E85D119-FEED-4DCA-8FEE-4DB2D426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75" y="3305175"/>
            <a:ext cx="2743200" cy="1543050"/>
          </a:xfrm>
          <a:prstGeom prst="rect">
            <a:avLst/>
          </a:prstGeom>
        </p:spPr>
      </p:pic>
      <p:pic>
        <p:nvPicPr>
          <p:cNvPr id="10" name="Picture 10" descr="IMG-20171126-WA0006.jpg">
            <a:extLst>
              <a:ext uri="{FF2B5EF4-FFF2-40B4-BE49-F238E27FC236}">
                <a16:creationId xmlns:a16="http://schemas.microsoft.com/office/drawing/2014/main" id="{80F71F4D-153C-48A8-8311-5D91C109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75" y="4953000"/>
            <a:ext cx="2743200" cy="1543050"/>
          </a:xfrm>
          <a:prstGeom prst="rect">
            <a:avLst/>
          </a:prstGeom>
        </p:spPr>
      </p:pic>
      <p:pic>
        <p:nvPicPr>
          <p:cNvPr id="12" name="Picture 12" descr="IMG-20171126-WA0007.jpg">
            <a:extLst>
              <a:ext uri="{FF2B5EF4-FFF2-40B4-BE49-F238E27FC236}">
                <a16:creationId xmlns:a16="http://schemas.microsoft.com/office/drawing/2014/main" id="{473E92D6-8D0A-416B-9644-F1EA09A02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375" y="165735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A8D1-F977-47AC-822B-41F0A71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5054-A7C3-4F2A-839E-7FA527A0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4CAD-9938-401E-BDD5-6B08918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Security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EF10-6179-4781-BEB4-E810DE46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/>
              <a:t>Universities, colleges, and schools</a:t>
            </a:r>
          </a:p>
          <a:p>
            <a:pPr marL="0" indent="0" algn="ctr">
              <a:buNone/>
            </a:pPr>
            <a:endParaRPr lang="en-US" b="1" u="sng"/>
          </a:p>
          <a:p>
            <a:r>
              <a:rPr lang="en-US"/>
              <a:t>Face recognition has the potential to be implemented in school environments for better security and safety</a:t>
            </a:r>
          </a:p>
          <a:p>
            <a:r>
              <a:rPr lang="en-US"/>
              <a:t>Can quickly recognize and determine who does, and does not belong in the building or area. </a:t>
            </a:r>
          </a:p>
          <a:p>
            <a:r>
              <a:rPr lang="en-US"/>
              <a:t>Can be further used to identify faculty, staff, students, and unknown persons</a:t>
            </a:r>
          </a:p>
        </p:txBody>
      </p:sp>
    </p:spTree>
    <p:extLst>
      <p:ext uri="{BB962C8B-B14F-4D97-AF65-F5344CB8AC3E}">
        <p14:creationId xmlns:p14="http://schemas.microsoft.com/office/powerpoint/2010/main" val="23304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9BD0-2E62-4280-8BC5-2AA3449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Ethical and Moral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50FC-3971-4E7B-9ABE-1A6A64BA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/>
              <a:t>Should facial recognition be used?</a:t>
            </a:r>
            <a:r>
              <a:rPr lang="en-US" b="1"/>
              <a:t> </a:t>
            </a:r>
          </a:p>
          <a:p>
            <a:pPr marL="0" indent="0" algn="ctr">
              <a:buNone/>
            </a:pPr>
            <a:endParaRPr lang="en-US" b="1"/>
          </a:p>
          <a:p>
            <a:r>
              <a:rPr lang="en-US"/>
              <a:t>Face recognition technology is a form of biometrics.</a:t>
            </a:r>
          </a:p>
          <a:p>
            <a:r>
              <a:rPr lang="en-US"/>
              <a:t>There is concern of privacy issues, breach or misuse of the technology.</a:t>
            </a:r>
          </a:p>
          <a:p>
            <a:r>
              <a:rPr lang="en-US"/>
              <a:t>Subjects may not even be aware the technology is being used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6980-7C32-44E6-8DDF-586440D0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9BFA-6FD8-44E7-908B-155E843F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Face recognition is not always accurate, and can be affected by many factors such as:</a:t>
            </a:r>
          </a:p>
          <a:p>
            <a:pPr lvl="1"/>
            <a:r>
              <a:rPr lang="en-US"/>
              <a:t>Variations in facial expression</a:t>
            </a:r>
          </a:p>
          <a:p>
            <a:pPr lvl="1"/>
            <a:r>
              <a:rPr lang="en-US"/>
              <a:t>Different angles</a:t>
            </a:r>
          </a:p>
          <a:p>
            <a:pPr lvl="1"/>
            <a:r>
              <a:rPr lang="en-US"/>
              <a:t>Lighting, camera quality, and resolution</a:t>
            </a:r>
          </a:p>
          <a:p>
            <a:pPr lvl="1"/>
            <a:r>
              <a:rPr lang="en-US"/>
              <a:t>Facial hair, hair styles</a:t>
            </a:r>
          </a:p>
          <a:p>
            <a:pPr lvl="1"/>
            <a:r>
              <a:rPr lang="en-US"/>
              <a:t>Accessories (hats, glasses...)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4AEB-AFED-4834-BE90-1BF3AF4F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071"/>
            <a:ext cx="10515600" cy="1126967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+mj-ea"/>
                <a:cs typeface="+mj-ea"/>
              </a:rPr>
            </a:br>
            <a:r>
              <a:rPr lang="en-US"/>
              <a:t>How and why does it work?</a:t>
            </a:r>
            <a:br>
              <a:rPr lang="en-US"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174-CF68-4D40-AC33-C6B98319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64"/>
            <a:ext cx="10515600" cy="4511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b="1" u="sng"/>
              <a:t>Steps:</a:t>
            </a:r>
          </a:p>
          <a:p>
            <a:endParaRPr lang="en-US"/>
          </a:p>
          <a:p>
            <a:r>
              <a:rPr lang="en-US"/>
              <a:t>Data gathering – Provide the program with images or faces</a:t>
            </a:r>
          </a:p>
          <a:p>
            <a:r>
              <a:rPr lang="en-US"/>
              <a:t> Training – Collect information about unique features of the subject</a:t>
            </a:r>
          </a:p>
          <a:p>
            <a:r>
              <a:rPr lang="en-US"/>
              <a:t>Face detection &amp; face recognition – Detect that a face is present and determine if a match is found or not</a:t>
            </a:r>
          </a:p>
        </p:txBody>
      </p:sp>
    </p:spTree>
    <p:extLst>
      <p:ext uri="{BB962C8B-B14F-4D97-AF65-F5344CB8AC3E}">
        <p14:creationId xmlns:p14="http://schemas.microsoft.com/office/powerpoint/2010/main" val="42321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G-20171126-WA0004.jpg">
            <a:extLst>
              <a:ext uri="{FF2B5EF4-FFF2-40B4-BE49-F238E27FC236}">
                <a16:creationId xmlns:a16="http://schemas.microsoft.com/office/drawing/2014/main" id="{CF3DB7D0-A82A-45DA-A77B-FEA2BFC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65" y="3486150"/>
            <a:ext cx="4836097" cy="2722033"/>
          </a:xfrm>
          <a:prstGeom prst="rect">
            <a:avLst/>
          </a:prstGeom>
        </p:spPr>
      </p:pic>
      <p:pic>
        <p:nvPicPr>
          <p:cNvPr id="6" name="Picture 6" descr="IMG-20171126-WA0005.jpg">
            <a:extLst>
              <a:ext uri="{FF2B5EF4-FFF2-40B4-BE49-F238E27FC236}">
                <a16:creationId xmlns:a16="http://schemas.microsoft.com/office/drawing/2014/main" id="{96FEFCDC-4C84-4A7E-842A-1153435D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42" y="590550"/>
            <a:ext cx="4856242" cy="2733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14AEB-AFED-4834-BE90-1BF3AF4F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4994804" cy="1185334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+mj-ea"/>
                <a:cs typeface="+mj-ea"/>
              </a:rPr>
            </a:br>
            <a:r>
              <a:rPr lang="en-US" sz="2800"/>
              <a:t>How and why does it work?</a:t>
            </a:r>
            <a:br>
              <a:rPr lang="en-US">
                <a:latin typeface="+mj-ea"/>
                <a:cs typeface="+mj-ea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174-CF68-4D40-AC33-C6B98319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209800"/>
            <a:ext cx="4995862" cy="3652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2400" b="1" u="sng"/>
              <a:t>Face Database:</a:t>
            </a:r>
            <a:endParaRPr lang="en-US"/>
          </a:p>
          <a:p>
            <a:pPr marL="0" indent="0" algn="ctr">
              <a:spcBef>
                <a:spcPct val="0"/>
              </a:spcBef>
              <a:buNone/>
            </a:pPr>
            <a:endParaRPr lang="en-US" sz="2000" b="1" u="sng"/>
          </a:p>
          <a:p>
            <a:pPr>
              <a:spcBef>
                <a:spcPct val="0"/>
              </a:spcBef>
            </a:pPr>
            <a:r>
              <a:rPr lang="en-US" sz="2000"/>
              <a:t>A variety of face images are upload and stored in folders</a:t>
            </a:r>
            <a:endParaRPr lang="en-US" sz="2000" b="1" u="sng"/>
          </a:p>
          <a:p>
            <a:pPr>
              <a:spcBef>
                <a:spcPct val="0"/>
              </a:spcBef>
            </a:pPr>
            <a:r>
              <a:rPr lang="en-US" sz="2000"/>
              <a:t>Program then scans and learns unique characteristics and features about these images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sz="2400" b="1" u="sng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858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4AEB-AFED-4834-BE90-1BF3AF4F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071"/>
            <a:ext cx="10515600" cy="1126967"/>
          </a:xfrm>
        </p:spPr>
        <p:txBody>
          <a:bodyPr>
            <a:normAutofit fontScale="90000"/>
          </a:bodyPr>
          <a:lstStyle/>
          <a:p>
            <a:pPr algn="ctr"/>
            <a:br>
              <a:rPr lang="en-US">
                <a:latin typeface="+mj-ea"/>
                <a:cs typeface="+mj-ea"/>
              </a:rPr>
            </a:br>
            <a:r>
              <a:rPr lang="en-US"/>
              <a:t>How and why does it work?</a:t>
            </a:r>
            <a:br>
              <a:rPr lang="en-US">
                <a:latin typeface="+mj-ea"/>
                <a:cs typeface="+mj-ea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174-CF68-4D40-AC33-C6B98319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64"/>
            <a:ext cx="10515600" cy="4511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 algn="ctr">
              <a:buNone/>
            </a:pPr>
            <a:r>
              <a:rPr lang="en-US" sz="2800" b="1" u="sng"/>
              <a:t>Algorithms:</a:t>
            </a:r>
          </a:p>
          <a:p>
            <a:pPr lvl="1"/>
            <a:endParaRPr lang="en-US" sz="2800"/>
          </a:p>
          <a:p>
            <a:pPr lvl="1"/>
            <a:r>
              <a:rPr lang="en-US" sz="2800"/>
              <a:t>2 Common face recognition algorithms – </a:t>
            </a:r>
          </a:p>
          <a:p>
            <a:pPr lvl="1"/>
            <a:r>
              <a:rPr lang="en-US" sz="2800"/>
              <a:t>Eigenfaces Algorithm </a:t>
            </a:r>
            <a:endParaRPr lang="en-US" sz="2800" b="1" u="sng"/>
          </a:p>
          <a:p>
            <a:pPr lvl="1"/>
            <a:r>
              <a:rPr lang="en-US" sz="2800" err="1"/>
              <a:t>Fisherfaces</a:t>
            </a:r>
            <a:r>
              <a:rPr lang="en-US" sz="2800"/>
              <a:t> Algorithm </a:t>
            </a:r>
          </a:p>
          <a:p>
            <a:pPr lvl="1"/>
            <a:endParaRPr lang="en-US" sz="2800"/>
          </a:p>
          <a:p>
            <a:pPr marL="457200" lvl="1" indent="0">
              <a:buNone/>
            </a:pPr>
            <a:endParaRPr lang="en-US" sz="2800" b="1" u="sng"/>
          </a:p>
          <a:p>
            <a:pPr marL="457200" lvl="1" indent="0">
              <a:buNone/>
            </a:pPr>
            <a:endParaRPr lang="en-US" sz="2800" b="1" u="sng"/>
          </a:p>
        </p:txBody>
      </p:sp>
    </p:spTree>
    <p:extLst>
      <p:ext uri="{BB962C8B-B14F-4D97-AF65-F5344CB8AC3E}">
        <p14:creationId xmlns:p14="http://schemas.microsoft.com/office/powerpoint/2010/main" val="10647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2EEE-3369-4A96-B8ED-28EA1FD4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Eigenfaces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4550-6021-4C26-BCD9-DA118F5B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Uses (Principal Component Analysis) PCA</a:t>
            </a:r>
          </a:p>
          <a:p>
            <a:r>
              <a:rPr lang="en-US"/>
              <a:t>Not all of the data in an image is actually useful information</a:t>
            </a:r>
          </a:p>
          <a:p>
            <a:r>
              <a:rPr lang="en-US"/>
              <a:t>PCA finds variations in data (meaningful dimensions) called principal components</a:t>
            </a:r>
          </a:p>
          <a:p>
            <a:r>
              <a:rPr lang="en-US"/>
              <a:t>Greatly reduces data from high dimension, to low dimension of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147480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5E7-C988-452B-B304-653B70B1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Eigenfaces Algorithm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2F2B6F-F39E-4753-A40D-CE1D75C0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315" y="2333625"/>
            <a:ext cx="8810955" cy="267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89B77-DBE6-4467-85A7-2A435DE38CA7}"/>
              </a:ext>
            </a:extLst>
          </p:cNvPr>
          <p:cNvSpPr txBox="1"/>
          <p:nvPr/>
        </p:nvSpPr>
        <p:spPr>
          <a:xfrm>
            <a:off x="1695315" y="5076825"/>
            <a:ext cx="80883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Source: OpenCV</a:t>
            </a:r>
          </a:p>
          <a:p>
            <a:r>
              <a:rPr lang="en-US" sz="1200"/>
              <a:t>https://docs.opencv.org/2.4/modules/contrib/doc/facerec/facerec_tutorial.html#algorithmic-description</a:t>
            </a:r>
          </a:p>
        </p:txBody>
      </p:sp>
    </p:spTree>
    <p:extLst>
      <p:ext uri="{BB962C8B-B14F-4D97-AF65-F5344CB8AC3E}">
        <p14:creationId xmlns:p14="http://schemas.microsoft.com/office/powerpoint/2010/main" val="5565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Facial Recognition Technology</vt:lpstr>
      <vt:lpstr>Security Implementation</vt:lpstr>
      <vt:lpstr>Ethical and Moral Issues</vt:lpstr>
      <vt:lpstr>Issues</vt:lpstr>
      <vt:lpstr> How and why does it work? </vt:lpstr>
      <vt:lpstr> How and why does it work? </vt:lpstr>
      <vt:lpstr> How and why does it work? </vt:lpstr>
      <vt:lpstr>Eigenfaces Algorithm</vt:lpstr>
      <vt:lpstr>Eigenfaces Algorithm </vt:lpstr>
      <vt:lpstr>Fisherfaces Algorithm</vt:lpstr>
      <vt:lpstr>Fisherfaces Algorithm </vt:lpstr>
      <vt:lpstr>Recognized vs Unrecognized Individuals</vt:lpstr>
      <vt:lpstr>Recognized vs Unrecognized Individuals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Technology</dc:title>
  <cp:revision>1</cp:revision>
  <dcterms:modified xsi:type="dcterms:W3CDTF">2017-11-28T04:43:03Z</dcterms:modified>
</cp:coreProperties>
</file>