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6"/>
  </p:sldMasterIdLst>
  <p:notesMasterIdLst>
    <p:notesMasterId r:id="rId22"/>
  </p:notesMasterIdLst>
  <p:handoutMasterIdLst>
    <p:handoutMasterId r:id="rId23"/>
  </p:handoutMasterIdLst>
  <p:sldIdLst>
    <p:sldId id="261" r:id="rId7"/>
    <p:sldId id="258" r:id="rId8"/>
    <p:sldId id="290" r:id="rId9"/>
    <p:sldId id="308" r:id="rId10"/>
    <p:sldId id="293" r:id="rId11"/>
    <p:sldId id="294" r:id="rId12"/>
    <p:sldId id="288" r:id="rId13"/>
    <p:sldId id="299" r:id="rId14"/>
    <p:sldId id="301" r:id="rId15"/>
    <p:sldId id="302" r:id="rId16"/>
    <p:sldId id="312" r:id="rId17"/>
    <p:sldId id="305" r:id="rId18"/>
    <p:sldId id="278" r:id="rId19"/>
    <p:sldId id="313" r:id="rId20"/>
    <p:sldId id="315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71" kern="1200">
        <a:solidFill>
          <a:schemeClr val="tx1"/>
        </a:solidFill>
        <a:latin typeface="Times" pitchFamily="18" charset="0"/>
        <a:ea typeface="ＭＳ Ｐゴシック" panose="020B0600070205080204" pitchFamily="34" charset="-128"/>
        <a:cs typeface="+mn-cs"/>
      </a:defRPr>
    </a:lvl1pPr>
    <a:lvl2pPr marL="489833" algn="l" rtl="0" eaLnBrk="0" fontAlgn="base" hangingPunct="0">
      <a:spcBef>
        <a:spcPct val="0"/>
      </a:spcBef>
      <a:spcAft>
        <a:spcPct val="0"/>
      </a:spcAft>
      <a:defRPr sz="2571" kern="1200">
        <a:solidFill>
          <a:schemeClr val="tx1"/>
        </a:solidFill>
        <a:latin typeface="Times" pitchFamily="18" charset="0"/>
        <a:ea typeface="ＭＳ Ｐゴシック" panose="020B0600070205080204" pitchFamily="34" charset="-128"/>
        <a:cs typeface="+mn-cs"/>
      </a:defRPr>
    </a:lvl2pPr>
    <a:lvl3pPr marL="979665" algn="l" rtl="0" eaLnBrk="0" fontAlgn="base" hangingPunct="0">
      <a:spcBef>
        <a:spcPct val="0"/>
      </a:spcBef>
      <a:spcAft>
        <a:spcPct val="0"/>
      </a:spcAft>
      <a:defRPr sz="2571" kern="1200">
        <a:solidFill>
          <a:schemeClr val="tx1"/>
        </a:solidFill>
        <a:latin typeface="Times" pitchFamily="18" charset="0"/>
        <a:ea typeface="ＭＳ Ｐゴシック" panose="020B0600070205080204" pitchFamily="34" charset="-128"/>
        <a:cs typeface="+mn-cs"/>
      </a:defRPr>
    </a:lvl3pPr>
    <a:lvl4pPr marL="1469498" algn="l" rtl="0" eaLnBrk="0" fontAlgn="base" hangingPunct="0">
      <a:spcBef>
        <a:spcPct val="0"/>
      </a:spcBef>
      <a:spcAft>
        <a:spcPct val="0"/>
      </a:spcAft>
      <a:defRPr sz="2571" kern="1200">
        <a:solidFill>
          <a:schemeClr val="tx1"/>
        </a:solidFill>
        <a:latin typeface="Times" pitchFamily="18" charset="0"/>
        <a:ea typeface="ＭＳ Ｐゴシック" panose="020B0600070205080204" pitchFamily="34" charset="-128"/>
        <a:cs typeface="+mn-cs"/>
      </a:defRPr>
    </a:lvl4pPr>
    <a:lvl5pPr marL="1959331" algn="l" rtl="0" eaLnBrk="0" fontAlgn="base" hangingPunct="0">
      <a:spcBef>
        <a:spcPct val="0"/>
      </a:spcBef>
      <a:spcAft>
        <a:spcPct val="0"/>
      </a:spcAft>
      <a:defRPr sz="2571" kern="1200">
        <a:solidFill>
          <a:schemeClr val="tx1"/>
        </a:solidFill>
        <a:latin typeface="Times" pitchFamily="18" charset="0"/>
        <a:ea typeface="ＭＳ Ｐゴシック" panose="020B0600070205080204" pitchFamily="34" charset="-128"/>
        <a:cs typeface="+mn-cs"/>
      </a:defRPr>
    </a:lvl5pPr>
    <a:lvl6pPr marL="2449163" algn="l" defTabSz="979665" rtl="0" eaLnBrk="1" latinLnBrk="0" hangingPunct="1">
      <a:defRPr sz="2571" kern="1200">
        <a:solidFill>
          <a:schemeClr val="tx1"/>
        </a:solidFill>
        <a:latin typeface="Times" pitchFamily="18" charset="0"/>
        <a:ea typeface="ＭＳ Ｐゴシック" panose="020B0600070205080204" pitchFamily="34" charset="-128"/>
        <a:cs typeface="+mn-cs"/>
      </a:defRPr>
    </a:lvl6pPr>
    <a:lvl7pPr marL="2938996" algn="l" defTabSz="979665" rtl="0" eaLnBrk="1" latinLnBrk="0" hangingPunct="1">
      <a:defRPr sz="2571" kern="1200">
        <a:solidFill>
          <a:schemeClr val="tx1"/>
        </a:solidFill>
        <a:latin typeface="Times" pitchFamily="18" charset="0"/>
        <a:ea typeface="ＭＳ Ｐゴシック" panose="020B0600070205080204" pitchFamily="34" charset="-128"/>
        <a:cs typeface="+mn-cs"/>
      </a:defRPr>
    </a:lvl7pPr>
    <a:lvl8pPr marL="3428829" algn="l" defTabSz="979665" rtl="0" eaLnBrk="1" latinLnBrk="0" hangingPunct="1">
      <a:defRPr sz="2571" kern="1200">
        <a:solidFill>
          <a:schemeClr val="tx1"/>
        </a:solidFill>
        <a:latin typeface="Times" pitchFamily="18" charset="0"/>
        <a:ea typeface="ＭＳ Ｐゴシック" panose="020B0600070205080204" pitchFamily="34" charset="-128"/>
        <a:cs typeface="+mn-cs"/>
      </a:defRPr>
    </a:lvl8pPr>
    <a:lvl9pPr marL="3918661" algn="l" defTabSz="979665" rtl="0" eaLnBrk="1" latinLnBrk="0" hangingPunct="1">
      <a:defRPr sz="2571" kern="1200">
        <a:solidFill>
          <a:schemeClr val="tx1"/>
        </a:solidFill>
        <a:latin typeface="Times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FE3"/>
    <a:srgbClr val="EAE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5"/>
    <p:restoredTop sz="84330"/>
  </p:normalViewPr>
  <p:slideViewPr>
    <p:cSldViewPr>
      <p:cViewPr varScale="1">
        <p:scale>
          <a:sx n="116" d="100"/>
          <a:sy n="116" d="100"/>
        </p:scale>
        <p:origin x="216" y="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saskca1-my.sharepoint.com/personal/jbf806_usask_ca/Documents/Homelessness%20Project/Development%20of%20MA%20Project/Results%20Section/Tables%20for%20Results%20Se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[Tables for Results Sections.xlsx]Health and Core housing Need!PivotTable19</c:name>
    <c:fmtId val="-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B050"/>
          </a:solidFill>
          <a:ln>
            <a:noFill/>
          </a:ln>
          <a:effectLst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0000"/>
          </a:solidFill>
          <a:ln>
            <a:noFill/>
          </a:ln>
          <a:effectLst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</c:pivotFmt>
      <c:pivotFmt>
        <c:idx val="17"/>
        <c:spPr>
          <a:solidFill>
            <a:schemeClr val="accent6"/>
          </a:solidFill>
          <a:ln>
            <a:noFill/>
          </a:ln>
          <a:effectLst/>
        </c:spPr>
      </c:pivotFmt>
      <c:pivotFmt>
        <c:idx val="18"/>
      </c:pivotFmt>
      <c:pivotFmt>
        <c:idx val="19"/>
        <c:spPr>
          <a:solidFill>
            <a:schemeClr val="accent6"/>
          </a:solidFill>
          <a:ln>
            <a:noFill/>
          </a:ln>
          <a:effectLst/>
        </c:spPr>
      </c:pivotFmt>
      <c:pivotFmt>
        <c:idx val="2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'Health and Core housing Need'!$C$3:$C$4</c:f>
              <c:strCache>
                <c:ptCount val="1"/>
                <c:pt idx="0">
                  <c:v>In CHN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'Health and Core housing Need'!$A$5:$B$8</c:f>
              <c:multiLvlStrCache>
                <c:ptCount val="4"/>
                <c:lvl>
                  <c:pt idx="0">
                    <c:v>Mental Health </c:v>
                  </c:pt>
                  <c:pt idx="1">
                    <c:v>Physical Health</c:v>
                  </c:pt>
                  <c:pt idx="2">
                    <c:v>Mental Health </c:v>
                  </c:pt>
                  <c:pt idx="3">
                    <c:v>Physical Health</c:v>
                  </c:pt>
                </c:lvl>
                <c:lvl>
                  <c:pt idx="0">
                    <c:v>2018</c:v>
                  </c:pt>
                  <c:pt idx="2">
                    <c:v>2021</c:v>
                  </c:pt>
                </c:lvl>
              </c:multiLvlStrCache>
            </c:multiLvlStrRef>
          </c:cat>
          <c:val>
            <c:numRef>
              <c:f>'Health and Core housing Need'!$C$5:$C$8</c:f>
              <c:numCache>
                <c:formatCode>General</c:formatCode>
                <c:ptCount val="4"/>
                <c:pt idx="0">
                  <c:v>0.77390000000000003</c:v>
                </c:pt>
                <c:pt idx="1">
                  <c:v>0.6593</c:v>
                </c:pt>
                <c:pt idx="2">
                  <c:v>0.72716519999999996</c:v>
                </c:pt>
                <c:pt idx="3">
                  <c:v>0.62853769999999998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3B-E443-8154-F2DDA973F4FE}"/>
            </c:ext>
          </c:extLst>
        </c:ser>
        <c:ser>
          <c:idx val="1"/>
          <c:order val="1"/>
          <c:tx>
            <c:strRef>
              <c:f>'Health and Core housing Need'!$D$3:$D$4</c:f>
              <c:strCache>
                <c:ptCount val="1"/>
                <c:pt idx="0">
                  <c:v>Not in CHN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'Health and Core housing Need'!$A$5:$B$8</c:f>
              <c:multiLvlStrCache>
                <c:ptCount val="4"/>
                <c:lvl>
                  <c:pt idx="0">
                    <c:v>Mental Health </c:v>
                  </c:pt>
                  <c:pt idx="1">
                    <c:v>Physical Health</c:v>
                  </c:pt>
                  <c:pt idx="2">
                    <c:v>Mental Health </c:v>
                  </c:pt>
                  <c:pt idx="3">
                    <c:v>Physical Health</c:v>
                  </c:pt>
                </c:lvl>
                <c:lvl>
                  <c:pt idx="0">
                    <c:v>2018</c:v>
                  </c:pt>
                  <c:pt idx="2">
                    <c:v>2021</c:v>
                  </c:pt>
                </c:lvl>
              </c:multiLvlStrCache>
            </c:multiLvlStrRef>
          </c:cat>
          <c:val>
            <c:numRef>
              <c:f>'Health and Core housing Need'!$D$5:$D$8</c:f>
              <c:numCache>
                <c:formatCode>General</c:formatCode>
                <c:ptCount val="4"/>
                <c:pt idx="0">
                  <c:v>0.88980000000000004</c:v>
                </c:pt>
                <c:pt idx="1">
                  <c:v>0.84950000000000003</c:v>
                </c:pt>
                <c:pt idx="2">
                  <c:v>0.83216129999999999</c:v>
                </c:pt>
                <c:pt idx="3">
                  <c:v>0.81319129999999995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3B-E443-8154-F2DDA973F4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71883503"/>
        <c:axId val="1450679663"/>
      </c:barChart>
      <c:catAx>
        <c:axId val="157188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50679663"/>
        <c:crosses val="autoZero"/>
        <c:auto val="1"/>
        <c:lblAlgn val="ctr"/>
        <c:lblOffset val="100"/>
        <c:noMultiLvlLbl val="0"/>
      </c:catAx>
      <c:valAx>
        <c:axId val="1450679663"/>
        <c:scaling>
          <c:orientation val="minMax"/>
          <c:min val="0.3"/>
        </c:scaling>
        <c:delete val="0"/>
        <c:axPos val="l"/>
        <c:majorGridlines>
          <c:spPr>
            <a:ln w="9525" cap="flat" cmpd="sng" algn="ctr">
              <a:solidFill>
                <a:prstClr val="ltGray">
                  <a:alpha val="14000"/>
                </a:prst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prstClr val="ltGray">
                <a:alpha val="38000"/>
              </a:prst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88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2898070730849366"/>
          <c:y val="5.3485098677875743E-2"/>
          <c:w val="0.32281340476770298"/>
          <c:h val="5.73983455465355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aseline="0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2BDF1F-AD52-4D76-9FB5-6F9A4AC1DD86}" type="doc">
      <dgm:prSet loTypeId="urn:microsoft.com/office/officeart/2018/2/layout/IconVerticalSolidList" loCatId="icon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BDABE8-B407-46E8-A95F-7E8E822FE9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To investigate the effect of housing needs on physical and mental health.</a:t>
          </a:r>
        </a:p>
      </dgm:t>
    </dgm:pt>
    <dgm:pt modelId="{19AECCE4-6ADE-4C01-9E1C-11A5205F58BE}" type="parTrans" cxnId="{E5D9C94E-5097-4A83-9928-E82E66FF1A5C}">
      <dgm:prSet/>
      <dgm:spPr/>
      <dgm:t>
        <a:bodyPr/>
        <a:lstStyle/>
        <a:p>
          <a:endParaRPr lang="en-US"/>
        </a:p>
      </dgm:t>
    </dgm:pt>
    <dgm:pt modelId="{F1C838AF-A14E-4474-A603-65C358E07D02}" type="sibTrans" cxnId="{E5D9C94E-5097-4A83-9928-E82E66FF1A5C}">
      <dgm:prSet/>
      <dgm:spPr/>
      <dgm:t>
        <a:bodyPr/>
        <a:lstStyle/>
        <a:p>
          <a:endParaRPr lang="en-US"/>
        </a:p>
      </dgm:t>
    </dgm:pt>
    <dgm:pt modelId="{371A55DC-8B26-4EE5-BC5E-672AAEC501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To examine the effects of housing cost burden and housing quality on physical and mental health.</a:t>
          </a:r>
        </a:p>
      </dgm:t>
    </dgm:pt>
    <dgm:pt modelId="{234DAF7E-A5DF-4E1C-868F-C76987BF7B80}" type="parTrans" cxnId="{D240CF8B-9034-4AD6-AAD3-8ED9FAB59AF6}">
      <dgm:prSet/>
      <dgm:spPr/>
      <dgm:t>
        <a:bodyPr/>
        <a:lstStyle/>
        <a:p>
          <a:endParaRPr lang="en-US"/>
        </a:p>
      </dgm:t>
    </dgm:pt>
    <dgm:pt modelId="{CC89941F-36C9-4A0B-8B9E-971720E3109B}" type="sibTrans" cxnId="{D240CF8B-9034-4AD6-AAD3-8ED9FAB59AF6}">
      <dgm:prSet/>
      <dgm:spPr/>
      <dgm:t>
        <a:bodyPr/>
        <a:lstStyle/>
        <a:p>
          <a:endParaRPr lang="en-US"/>
        </a:p>
      </dgm:t>
    </dgm:pt>
    <dgm:pt modelId="{464A19D8-B96F-4944-877C-DE6FC9C1CA3E}" type="pres">
      <dgm:prSet presAssocID="{E52BDF1F-AD52-4D76-9FB5-6F9A4AC1DD86}" presName="root" presStyleCnt="0">
        <dgm:presLayoutVars>
          <dgm:dir/>
          <dgm:resizeHandles val="exact"/>
        </dgm:presLayoutVars>
      </dgm:prSet>
      <dgm:spPr/>
    </dgm:pt>
    <dgm:pt modelId="{6817B72E-2C3D-4E9A-AE17-3EF975CF6597}" type="pres">
      <dgm:prSet presAssocID="{7DBDABE8-B407-46E8-A95F-7E8E822FE91E}" presName="compNode" presStyleCnt="0"/>
      <dgm:spPr/>
    </dgm:pt>
    <dgm:pt modelId="{0A59E19A-39A3-4116-A642-E29113F8C7E8}" type="pres">
      <dgm:prSet presAssocID="{7DBDABE8-B407-46E8-A95F-7E8E822FE91E}" presName="bgRect" presStyleLbl="bgShp" presStyleIdx="0" presStyleCnt="2"/>
      <dgm:spPr>
        <a:solidFill>
          <a:schemeClr val="bg2">
            <a:lumMod val="20000"/>
            <a:lumOff val="80000"/>
          </a:schemeClr>
        </a:solidFill>
      </dgm:spPr>
    </dgm:pt>
    <dgm:pt modelId="{71A00B01-D3C2-40E6-82FB-F3BE87BE9932}" type="pres">
      <dgm:prSet presAssocID="{7DBDABE8-B407-46E8-A95F-7E8E822FE91E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27232A07-B2D4-4B9A-A8CE-7429992D28F5}" type="pres">
      <dgm:prSet presAssocID="{7DBDABE8-B407-46E8-A95F-7E8E822FE91E}" presName="spaceRect" presStyleCnt="0"/>
      <dgm:spPr/>
    </dgm:pt>
    <dgm:pt modelId="{A5FE7659-4D64-430D-B454-477E11BE98D4}" type="pres">
      <dgm:prSet presAssocID="{7DBDABE8-B407-46E8-A95F-7E8E822FE91E}" presName="parTx" presStyleLbl="revTx" presStyleIdx="0" presStyleCnt="2">
        <dgm:presLayoutVars>
          <dgm:chMax val="0"/>
          <dgm:chPref val="0"/>
        </dgm:presLayoutVars>
      </dgm:prSet>
      <dgm:spPr/>
    </dgm:pt>
    <dgm:pt modelId="{16062E2A-ADCF-403B-A121-B01A7883F74C}" type="pres">
      <dgm:prSet presAssocID="{F1C838AF-A14E-4474-A603-65C358E07D02}" presName="sibTrans" presStyleCnt="0"/>
      <dgm:spPr/>
    </dgm:pt>
    <dgm:pt modelId="{7D6F257D-8219-4017-91A5-E3E18014BCD6}" type="pres">
      <dgm:prSet presAssocID="{371A55DC-8B26-4EE5-BC5E-672AAEC5011D}" presName="compNode" presStyleCnt="0"/>
      <dgm:spPr/>
    </dgm:pt>
    <dgm:pt modelId="{E5E50A63-340F-4CE5-B12C-852B4CD2318B}" type="pres">
      <dgm:prSet presAssocID="{371A55DC-8B26-4EE5-BC5E-672AAEC5011D}" presName="bgRect" presStyleLbl="bgShp" presStyleIdx="1" presStyleCnt="2"/>
      <dgm:spPr>
        <a:solidFill>
          <a:schemeClr val="bg2">
            <a:lumMod val="20000"/>
            <a:lumOff val="80000"/>
          </a:schemeClr>
        </a:solidFill>
      </dgm:spPr>
    </dgm:pt>
    <dgm:pt modelId="{5E73AE5D-41C0-4E64-B964-DA989B6EF30E}" type="pres">
      <dgm:prSet presAssocID="{371A55DC-8B26-4EE5-BC5E-672AAEC5011D}" presName="iconRect" presStyleLbl="node1" presStyleIdx="1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45F6376-86A0-4999-AC19-0FDEA9FD9D3F}" type="pres">
      <dgm:prSet presAssocID="{371A55DC-8B26-4EE5-BC5E-672AAEC5011D}" presName="spaceRect" presStyleCnt="0"/>
      <dgm:spPr/>
    </dgm:pt>
    <dgm:pt modelId="{EFC0C0B1-26B7-4B8A-88B3-15BBFEA93CE1}" type="pres">
      <dgm:prSet presAssocID="{371A55DC-8B26-4EE5-BC5E-672AAEC5011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5D9C94E-5097-4A83-9928-E82E66FF1A5C}" srcId="{E52BDF1F-AD52-4D76-9FB5-6F9A4AC1DD86}" destId="{7DBDABE8-B407-46E8-A95F-7E8E822FE91E}" srcOrd="0" destOrd="0" parTransId="{19AECCE4-6ADE-4C01-9E1C-11A5205F58BE}" sibTransId="{F1C838AF-A14E-4474-A603-65C358E07D02}"/>
    <dgm:cxn modelId="{D240CF8B-9034-4AD6-AAD3-8ED9FAB59AF6}" srcId="{E52BDF1F-AD52-4D76-9FB5-6F9A4AC1DD86}" destId="{371A55DC-8B26-4EE5-BC5E-672AAEC5011D}" srcOrd="1" destOrd="0" parTransId="{234DAF7E-A5DF-4E1C-868F-C76987BF7B80}" sibTransId="{CC89941F-36C9-4A0B-8B9E-971720E3109B}"/>
    <dgm:cxn modelId="{2E5411CB-201F-4B2A-A250-BD906002906B}" type="presOf" srcId="{E52BDF1F-AD52-4D76-9FB5-6F9A4AC1DD86}" destId="{464A19D8-B96F-4944-877C-DE6FC9C1CA3E}" srcOrd="0" destOrd="0" presId="urn:microsoft.com/office/officeart/2018/2/layout/IconVerticalSolidList"/>
    <dgm:cxn modelId="{0E7D93E6-97FC-4658-90C6-9FDC6F06E6FA}" type="presOf" srcId="{7DBDABE8-B407-46E8-A95F-7E8E822FE91E}" destId="{A5FE7659-4D64-430D-B454-477E11BE98D4}" srcOrd="0" destOrd="0" presId="urn:microsoft.com/office/officeart/2018/2/layout/IconVerticalSolidList"/>
    <dgm:cxn modelId="{487E5FF2-07CA-42EB-B663-F00302B5EA5A}" type="presOf" srcId="{371A55DC-8B26-4EE5-BC5E-672AAEC5011D}" destId="{EFC0C0B1-26B7-4B8A-88B3-15BBFEA93CE1}" srcOrd="0" destOrd="0" presId="urn:microsoft.com/office/officeart/2018/2/layout/IconVerticalSolidList"/>
    <dgm:cxn modelId="{A80E7356-FF0C-4287-8800-C00763C7590B}" type="presParOf" srcId="{464A19D8-B96F-4944-877C-DE6FC9C1CA3E}" destId="{6817B72E-2C3D-4E9A-AE17-3EF975CF6597}" srcOrd="0" destOrd="0" presId="urn:microsoft.com/office/officeart/2018/2/layout/IconVerticalSolidList"/>
    <dgm:cxn modelId="{3C27C851-2EC3-46A7-8CC5-696DC2B0E99D}" type="presParOf" srcId="{6817B72E-2C3D-4E9A-AE17-3EF975CF6597}" destId="{0A59E19A-39A3-4116-A642-E29113F8C7E8}" srcOrd="0" destOrd="0" presId="urn:microsoft.com/office/officeart/2018/2/layout/IconVerticalSolidList"/>
    <dgm:cxn modelId="{BD4B232F-FD6A-4D4F-85F0-6C0D8C2CAAE2}" type="presParOf" srcId="{6817B72E-2C3D-4E9A-AE17-3EF975CF6597}" destId="{71A00B01-D3C2-40E6-82FB-F3BE87BE9932}" srcOrd="1" destOrd="0" presId="urn:microsoft.com/office/officeart/2018/2/layout/IconVerticalSolidList"/>
    <dgm:cxn modelId="{52D65274-9340-44B8-ACA3-44FFE23AAD68}" type="presParOf" srcId="{6817B72E-2C3D-4E9A-AE17-3EF975CF6597}" destId="{27232A07-B2D4-4B9A-A8CE-7429992D28F5}" srcOrd="2" destOrd="0" presId="urn:microsoft.com/office/officeart/2018/2/layout/IconVerticalSolidList"/>
    <dgm:cxn modelId="{E8D4D9D0-80BC-4AE7-9195-90E2E310D750}" type="presParOf" srcId="{6817B72E-2C3D-4E9A-AE17-3EF975CF6597}" destId="{A5FE7659-4D64-430D-B454-477E11BE98D4}" srcOrd="3" destOrd="0" presId="urn:microsoft.com/office/officeart/2018/2/layout/IconVerticalSolidList"/>
    <dgm:cxn modelId="{3242A1C0-E477-47BF-AF7A-54AABF795019}" type="presParOf" srcId="{464A19D8-B96F-4944-877C-DE6FC9C1CA3E}" destId="{16062E2A-ADCF-403B-A121-B01A7883F74C}" srcOrd="1" destOrd="0" presId="urn:microsoft.com/office/officeart/2018/2/layout/IconVerticalSolidList"/>
    <dgm:cxn modelId="{95E0D77E-E455-4FF2-96E3-056F077871A6}" type="presParOf" srcId="{464A19D8-B96F-4944-877C-DE6FC9C1CA3E}" destId="{7D6F257D-8219-4017-91A5-E3E18014BCD6}" srcOrd="2" destOrd="0" presId="urn:microsoft.com/office/officeart/2018/2/layout/IconVerticalSolidList"/>
    <dgm:cxn modelId="{08E43A0B-13C1-4D33-9B55-70080FCA792A}" type="presParOf" srcId="{7D6F257D-8219-4017-91A5-E3E18014BCD6}" destId="{E5E50A63-340F-4CE5-B12C-852B4CD2318B}" srcOrd="0" destOrd="0" presId="urn:microsoft.com/office/officeart/2018/2/layout/IconVerticalSolidList"/>
    <dgm:cxn modelId="{53E92351-1CE3-468E-BA0F-0359BDC1EC2D}" type="presParOf" srcId="{7D6F257D-8219-4017-91A5-E3E18014BCD6}" destId="{5E73AE5D-41C0-4E64-B964-DA989B6EF30E}" srcOrd="1" destOrd="0" presId="urn:microsoft.com/office/officeart/2018/2/layout/IconVerticalSolidList"/>
    <dgm:cxn modelId="{82C3DC16-4FEA-4FF3-BAF3-376738E1F8E7}" type="presParOf" srcId="{7D6F257D-8219-4017-91A5-E3E18014BCD6}" destId="{A45F6376-86A0-4999-AC19-0FDEA9FD9D3F}" srcOrd="2" destOrd="0" presId="urn:microsoft.com/office/officeart/2018/2/layout/IconVerticalSolidList"/>
    <dgm:cxn modelId="{F1E9386E-08ED-4491-A9C3-A2C12A810F23}" type="presParOf" srcId="{7D6F257D-8219-4017-91A5-E3E18014BCD6}" destId="{EFC0C0B1-26B7-4B8A-88B3-15BBFEA93C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9E19A-39A3-4116-A642-E29113F8C7E8}">
      <dsp:nvSpPr>
        <dsp:cNvPr id="0" name=""/>
        <dsp:cNvSpPr/>
      </dsp:nvSpPr>
      <dsp:spPr>
        <a:xfrm>
          <a:off x="0" y="755332"/>
          <a:ext cx="11399838" cy="1394460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1A00B01-D3C2-40E6-82FB-F3BE87BE9932}">
      <dsp:nvSpPr>
        <dsp:cNvPr id="0" name=""/>
        <dsp:cNvSpPr/>
      </dsp:nvSpPr>
      <dsp:spPr>
        <a:xfrm>
          <a:off x="421824" y="1069086"/>
          <a:ext cx="766953" cy="76695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FE7659-4D64-430D-B454-477E11BE98D4}">
      <dsp:nvSpPr>
        <dsp:cNvPr id="0" name=""/>
        <dsp:cNvSpPr/>
      </dsp:nvSpPr>
      <dsp:spPr>
        <a:xfrm>
          <a:off x="1610601" y="755332"/>
          <a:ext cx="9789236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80" tIns="147580" rIns="147580" bIns="1475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investigate the effect of housing needs on physical and mental health.</a:t>
          </a:r>
        </a:p>
      </dsp:txBody>
      <dsp:txXfrm>
        <a:off x="1610601" y="755332"/>
        <a:ext cx="9789236" cy="1394460"/>
      </dsp:txXfrm>
    </dsp:sp>
    <dsp:sp modelId="{E5E50A63-340F-4CE5-B12C-852B4CD2318B}">
      <dsp:nvSpPr>
        <dsp:cNvPr id="0" name=""/>
        <dsp:cNvSpPr/>
      </dsp:nvSpPr>
      <dsp:spPr>
        <a:xfrm>
          <a:off x="0" y="2498407"/>
          <a:ext cx="11399838" cy="1394460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E73AE5D-41C0-4E64-B964-DA989B6EF30E}">
      <dsp:nvSpPr>
        <dsp:cNvPr id="0" name=""/>
        <dsp:cNvSpPr/>
      </dsp:nvSpPr>
      <dsp:spPr>
        <a:xfrm>
          <a:off x="421824" y="2812161"/>
          <a:ext cx="766953" cy="766953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C0C0B1-26B7-4B8A-88B3-15BBFEA93CE1}">
      <dsp:nvSpPr>
        <dsp:cNvPr id="0" name=""/>
        <dsp:cNvSpPr/>
      </dsp:nvSpPr>
      <dsp:spPr>
        <a:xfrm>
          <a:off x="1610601" y="2498407"/>
          <a:ext cx="9789236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80" tIns="147580" rIns="147580" bIns="1475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examine the effects of housing cost burden and housing quality on physical and mental health.</a:t>
          </a:r>
        </a:p>
      </dsp:txBody>
      <dsp:txXfrm>
        <a:off x="1610601" y="2498407"/>
        <a:ext cx="9789236" cy="1394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EC5DFC6-8A13-0088-2D61-8749B1355B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44DF723-6BE4-7D16-51CF-6FCAF9F555D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9B8658E6-11CF-F763-7108-DC33483D084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EF03CFA-DC6A-AF35-64A2-9680B40EA29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1F65510-61F4-FF47-A1EE-F4B295F33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44A20BA-2996-8922-D466-EAE20855E2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449532F-0333-453E-0BB1-CA33603880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5E6FF18-5D35-0AAF-1188-0AEEF5DF8C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E499D1F1-0A96-E7EA-DE9F-ACD68A8276F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B12339BD-3594-3CE3-C9CB-DCB67EB48A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13AAB3C9-73A3-AF82-FC08-A32321DC13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B04A05-94B7-F342-BAE5-503A39B8D0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86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89833" algn="l" rtl="0" eaLnBrk="0" fontAlgn="base" hangingPunct="0">
      <a:spcBef>
        <a:spcPct val="30000"/>
      </a:spcBef>
      <a:spcAft>
        <a:spcPct val="0"/>
      </a:spcAft>
      <a:defRPr sz="1286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79665" algn="l" rtl="0" eaLnBrk="0" fontAlgn="base" hangingPunct="0">
      <a:spcBef>
        <a:spcPct val="30000"/>
      </a:spcBef>
      <a:spcAft>
        <a:spcPct val="0"/>
      </a:spcAft>
      <a:defRPr sz="1286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469498" algn="l" rtl="0" eaLnBrk="0" fontAlgn="base" hangingPunct="0">
      <a:spcBef>
        <a:spcPct val="30000"/>
      </a:spcBef>
      <a:spcAft>
        <a:spcPct val="0"/>
      </a:spcAft>
      <a:defRPr sz="1286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959331" algn="l" rtl="0" eaLnBrk="0" fontAlgn="base" hangingPunct="0">
      <a:spcBef>
        <a:spcPct val="30000"/>
      </a:spcBef>
      <a:spcAft>
        <a:spcPct val="0"/>
      </a:spcAft>
      <a:defRPr sz="1286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449163" algn="l" defTabSz="489833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2938996" algn="l" defTabSz="489833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3428829" algn="l" defTabSz="489833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3918661" algn="l" defTabSz="489833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16DB70F-3D67-F970-F9A3-347B0D592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9pPr>
          </a:lstStyle>
          <a:p>
            <a:fld id="{A9D6C3FD-6D11-E24E-AF49-D948D0E3C15F}" type="slidenum">
              <a:rPr lang="en-US" altLang="en-US" sz="1200" smtClean="0"/>
              <a:pPr/>
              <a:t>0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D5EBA88-9D0E-AD1E-1774-84FD1430C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35BCCD7-ED8E-54FA-AF8E-F0A690688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04A05-94B7-F342-BAE5-503A39B8D09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76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04A05-94B7-F342-BAE5-503A39B8D09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592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04A05-94B7-F342-BAE5-503A39B8D09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27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118F6-C29F-4E03-89E8-969566A1444F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615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04A05-94B7-F342-BAE5-503A39B8D09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342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04A05-94B7-F342-BAE5-503A39B8D0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75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04A05-94B7-F342-BAE5-503A39B8D0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24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04A05-94B7-F342-BAE5-503A39B8D09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472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04A05-94B7-F342-BAE5-503A39B8D09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406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04A05-94B7-F342-BAE5-503A39B8D09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37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04A05-94B7-F342-BAE5-503A39B8D09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06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9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4" y="381000"/>
            <a:ext cx="11400366" cy="609600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5236" y="1066800"/>
            <a:ext cx="11400366" cy="55626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1736" y="838200"/>
            <a:ext cx="2595034" cy="52578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2401" y="838200"/>
            <a:ext cx="7586133" cy="52578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82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65314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779925" y="6501342"/>
            <a:ext cx="236474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aseline="0">
                <a:solidFill>
                  <a:schemeClr val="bg1"/>
                </a:solidFill>
              </a:defRPr>
            </a:lvl1pPr>
          </a:lstStyle>
          <a:p>
            <a:pPr algn="r"/>
            <a:fld id="{5456CC5E-AF84-446D-AA99-A6F82CD94726}" type="slidenum">
              <a:rPr lang="en-CA" smtClean="0"/>
              <a:pPr algn="r"/>
              <a:t>‹#›</a:t>
            </a:fld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22108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pic>
        <p:nvPicPr>
          <p:cNvPr id="8" name="Picture 7" descr="ph24_logo_banner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3" y="439331"/>
            <a:ext cx="7835900" cy="1435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53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4" y="381000"/>
            <a:ext cx="11400366" cy="609600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4" y="1066800"/>
            <a:ext cx="11400366" cy="55626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6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4"/>
          </a:xfrm>
        </p:spPr>
        <p:txBody>
          <a:bodyPr anchor="t"/>
          <a:lstStyle>
            <a:lvl1pPr algn="l">
              <a:defRPr sz="3332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1" indent="0">
              <a:buNone/>
              <a:defRPr sz="1500"/>
            </a:lvl2pPr>
            <a:lvl3pPr marL="761962" indent="0">
              <a:buNone/>
              <a:defRPr sz="1333"/>
            </a:lvl3pPr>
            <a:lvl4pPr marL="1142944" indent="0">
              <a:buNone/>
              <a:defRPr sz="1166"/>
            </a:lvl4pPr>
            <a:lvl5pPr marL="1523924" indent="0">
              <a:buNone/>
              <a:defRPr sz="1166"/>
            </a:lvl5pPr>
            <a:lvl6pPr marL="1904905" indent="0">
              <a:buNone/>
              <a:defRPr sz="1166"/>
            </a:lvl6pPr>
            <a:lvl7pPr marL="2285886" indent="0">
              <a:buNone/>
              <a:defRPr sz="1166"/>
            </a:lvl7pPr>
            <a:lvl8pPr marL="2666867" indent="0">
              <a:buNone/>
              <a:defRPr sz="1166"/>
            </a:lvl8pPr>
            <a:lvl9pPr marL="3047848" indent="0">
              <a:buNone/>
              <a:defRPr sz="1166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27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217" y="1524000"/>
            <a:ext cx="5090584" cy="44958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524000"/>
            <a:ext cx="5080000" cy="44958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4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28749"/>
            <a:ext cx="5386917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1" indent="0">
              <a:buNone/>
              <a:defRPr sz="1667" b="1"/>
            </a:lvl2pPr>
            <a:lvl3pPr marL="761962" indent="0">
              <a:buNone/>
              <a:defRPr sz="1500" b="1"/>
            </a:lvl3pPr>
            <a:lvl4pPr marL="1142944" indent="0">
              <a:buNone/>
              <a:defRPr sz="1333" b="1"/>
            </a:lvl4pPr>
            <a:lvl5pPr marL="1523924" indent="0">
              <a:buNone/>
              <a:defRPr sz="1333" b="1"/>
            </a:lvl5pPr>
            <a:lvl6pPr marL="1904905" indent="0">
              <a:buNone/>
              <a:defRPr sz="1333" b="1"/>
            </a:lvl6pPr>
            <a:lvl7pPr marL="2285886" indent="0">
              <a:buNone/>
              <a:defRPr sz="1333" b="1"/>
            </a:lvl7pPr>
            <a:lvl8pPr marL="2666867" indent="0">
              <a:buNone/>
              <a:defRPr sz="1333" b="1"/>
            </a:lvl8pPr>
            <a:lvl9pPr marL="3047848" indent="0">
              <a:buNone/>
              <a:defRPr sz="1333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068512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28749"/>
            <a:ext cx="5389034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1" indent="0">
              <a:buNone/>
              <a:defRPr sz="1667" b="1"/>
            </a:lvl2pPr>
            <a:lvl3pPr marL="761962" indent="0">
              <a:buNone/>
              <a:defRPr sz="1500" b="1"/>
            </a:lvl3pPr>
            <a:lvl4pPr marL="1142944" indent="0">
              <a:buNone/>
              <a:defRPr sz="1333" b="1"/>
            </a:lvl4pPr>
            <a:lvl5pPr marL="1523924" indent="0">
              <a:buNone/>
              <a:defRPr sz="1333" b="1"/>
            </a:lvl5pPr>
            <a:lvl6pPr marL="1904905" indent="0">
              <a:buNone/>
              <a:defRPr sz="1333" b="1"/>
            </a:lvl6pPr>
            <a:lvl7pPr marL="2285886" indent="0">
              <a:buNone/>
              <a:defRPr sz="1333" b="1"/>
            </a:lvl7pPr>
            <a:lvl8pPr marL="2666867" indent="0">
              <a:buNone/>
              <a:defRPr sz="1333" b="1"/>
            </a:lvl8pPr>
            <a:lvl9pPr marL="3047848" indent="0">
              <a:buNone/>
              <a:defRPr sz="1333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068512"/>
            <a:ext cx="5389034" cy="3951288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6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4" y="381000"/>
            <a:ext cx="11400366" cy="609600"/>
          </a:xfrm>
        </p:spPr>
        <p:txBody>
          <a:bodyPr/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9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11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4011085" cy="914400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364163"/>
          </a:xfrm>
        </p:spPr>
        <p:txBody>
          <a:bodyPr/>
          <a:lstStyle>
            <a:lvl1pPr>
              <a:defRPr sz="2666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676401"/>
            <a:ext cx="4011085" cy="4449763"/>
          </a:xfrm>
        </p:spPr>
        <p:txBody>
          <a:bodyPr/>
          <a:lstStyle>
            <a:lvl1pPr marL="0" indent="0">
              <a:buNone/>
              <a:defRPr sz="1166"/>
            </a:lvl1pPr>
            <a:lvl2pPr marL="380981" indent="0">
              <a:buNone/>
              <a:defRPr sz="1000"/>
            </a:lvl2pPr>
            <a:lvl3pPr marL="761962" indent="0">
              <a:buNone/>
              <a:defRPr sz="833"/>
            </a:lvl3pPr>
            <a:lvl4pPr marL="1142944" indent="0">
              <a:buNone/>
              <a:defRPr sz="750"/>
            </a:lvl4pPr>
            <a:lvl5pPr marL="1523924" indent="0">
              <a:buNone/>
              <a:defRPr sz="750"/>
            </a:lvl5pPr>
            <a:lvl6pPr marL="1904905" indent="0">
              <a:buNone/>
              <a:defRPr sz="750"/>
            </a:lvl6pPr>
            <a:lvl7pPr marL="2285886" indent="0">
              <a:buNone/>
              <a:defRPr sz="750"/>
            </a:lvl7pPr>
            <a:lvl8pPr marL="2666867" indent="0">
              <a:buNone/>
              <a:defRPr sz="750"/>
            </a:lvl8pPr>
            <a:lvl9pPr marL="3047848" indent="0">
              <a:buNone/>
              <a:defRPr sz="75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666"/>
            </a:lvl1pPr>
            <a:lvl2pPr marL="380981" indent="0">
              <a:buNone/>
              <a:defRPr sz="2333"/>
            </a:lvl2pPr>
            <a:lvl3pPr marL="761962" indent="0">
              <a:buNone/>
              <a:defRPr sz="2000"/>
            </a:lvl3pPr>
            <a:lvl4pPr marL="1142944" indent="0">
              <a:buNone/>
              <a:defRPr sz="1667"/>
            </a:lvl4pPr>
            <a:lvl5pPr marL="1523924" indent="0">
              <a:buNone/>
              <a:defRPr sz="1667"/>
            </a:lvl5pPr>
            <a:lvl6pPr marL="1904905" indent="0">
              <a:buNone/>
              <a:defRPr sz="1667"/>
            </a:lvl6pPr>
            <a:lvl7pPr marL="2285886" indent="0">
              <a:buNone/>
              <a:defRPr sz="1667"/>
            </a:lvl7pPr>
            <a:lvl8pPr marL="2666867" indent="0">
              <a:buNone/>
              <a:defRPr sz="1667"/>
            </a:lvl8pPr>
            <a:lvl9pPr marL="3047848" indent="0">
              <a:buNone/>
              <a:defRPr sz="1667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166"/>
            </a:lvl1pPr>
            <a:lvl2pPr marL="380981" indent="0">
              <a:buNone/>
              <a:defRPr sz="1000"/>
            </a:lvl2pPr>
            <a:lvl3pPr marL="761962" indent="0">
              <a:buNone/>
              <a:defRPr sz="833"/>
            </a:lvl3pPr>
            <a:lvl4pPr marL="1142944" indent="0">
              <a:buNone/>
              <a:defRPr sz="750"/>
            </a:lvl4pPr>
            <a:lvl5pPr marL="1523924" indent="0">
              <a:buNone/>
              <a:defRPr sz="750"/>
            </a:lvl5pPr>
            <a:lvl6pPr marL="1904905" indent="0">
              <a:buNone/>
              <a:defRPr sz="750"/>
            </a:lvl6pPr>
            <a:lvl7pPr marL="2285886" indent="0">
              <a:buNone/>
              <a:defRPr sz="750"/>
            </a:lvl7pPr>
            <a:lvl8pPr marL="2666867" indent="0">
              <a:buNone/>
              <a:defRPr sz="750"/>
            </a:lvl8pPr>
            <a:lvl9pPr marL="3047848" indent="0">
              <a:buNone/>
              <a:defRPr sz="75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78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upper_img_Blank.jpg">
            <a:extLst>
              <a:ext uri="{FF2B5EF4-FFF2-40B4-BE49-F238E27FC236}">
                <a16:creationId xmlns:a16="http://schemas.microsoft.com/office/drawing/2014/main" id="{348FA692-006E-E457-0C2B-1818E34F6E0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215285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7E133D1C-D563-E4F9-B2D2-0A49BB09A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4" y="838200"/>
            <a:ext cx="1140036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00D2097E-1239-3A64-3ACF-ED021EA54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5236" y="1676400"/>
            <a:ext cx="11400366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1029" name="Picture 13" descr="Usask-Logo-70K.png">
            <a:extLst>
              <a:ext uri="{FF2B5EF4-FFF2-40B4-BE49-F238E27FC236}">
                <a16:creationId xmlns:a16="http://schemas.microsoft.com/office/drawing/2014/main" id="{2776FB60-482F-20D9-4ADD-DE3E41F30ED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152401"/>
            <a:ext cx="2438400" cy="40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595959"/>
          </a:solidFill>
          <a:latin typeface="Times New Roman" panose="02020603050405020304" pitchFamily="18" charset="0"/>
          <a:ea typeface="ＭＳ Ｐゴシック" pitchFamily="-108" charset="-128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67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67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67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67">
          <a:solidFill>
            <a:srgbClr val="595959"/>
          </a:solidFill>
          <a:latin typeface="Calibri" pitchFamily="-108" charset="0"/>
          <a:ea typeface="ＭＳ Ｐゴシック" pitchFamily="-108" charset="-128"/>
          <a:cs typeface="Calibri" panose="020F0502020204030204" pitchFamily="34" charset="0"/>
        </a:defRPr>
      </a:lvl5pPr>
      <a:lvl6pPr marL="380981" algn="l" rtl="0" fontAlgn="base">
        <a:spcBef>
          <a:spcPct val="0"/>
        </a:spcBef>
        <a:spcAft>
          <a:spcPct val="0"/>
        </a:spcAft>
        <a:defRPr sz="2666" b="1">
          <a:solidFill>
            <a:srgbClr val="FFFFFF"/>
          </a:solidFill>
          <a:latin typeface="Arial Black" pitchFamily="-108" charset="0"/>
        </a:defRPr>
      </a:lvl6pPr>
      <a:lvl7pPr marL="761962" algn="l" rtl="0" fontAlgn="base">
        <a:spcBef>
          <a:spcPct val="0"/>
        </a:spcBef>
        <a:spcAft>
          <a:spcPct val="0"/>
        </a:spcAft>
        <a:defRPr sz="2666" b="1">
          <a:solidFill>
            <a:srgbClr val="FFFFFF"/>
          </a:solidFill>
          <a:latin typeface="Arial Black" pitchFamily="-108" charset="0"/>
        </a:defRPr>
      </a:lvl7pPr>
      <a:lvl8pPr marL="1142944" algn="l" rtl="0" fontAlgn="base">
        <a:spcBef>
          <a:spcPct val="0"/>
        </a:spcBef>
        <a:spcAft>
          <a:spcPct val="0"/>
        </a:spcAft>
        <a:defRPr sz="2666" b="1">
          <a:solidFill>
            <a:srgbClr val="FFFFFF"/>
          </a:solidFill>
          <a:latin typeface="Arial Black" pitchFamily="-108" charset="0"/>
        </a:defRPr>
      </a:lvl8pPr>
      <a:lvl9pPr marL="1523924" algn="l" rtl="0" fontAlgn="base">
        <a:spcBef>
          <a:spcPct val="0"/>
        </a:spcBef>
        <a:spcAft>
          <a:spcPct val="0"/>
        </a:spcAft>
        <a:defRPr sz="2666" b="1">
          <a:solidFill>
            <a:srgbClr val="FFFFFF"/>
          </a:solidFill>
          <a:latin typeface="Arial Black" pitchFamily="-108" charset="0"/>
        </a:defRPr>
      </a:lvl9pPr>
    </p:titleStyle>
    <p:bodyStyle>
      <a:lvl1pPr marL="224884" indent="-224884" algn="l" rtl="0" eaLnBrk="0" fontAlgn="base" hangingPunct="0">
        <a:spcBef>
          <a:spcPts val="600"/>
        </a:spcBef>
        <a:spcAft>
          <a:spcPts val="600"/>
        </a:spcAft>
        <a:buSzPct val="75000"/>
        <a:buFont typeface="Wingdings" pitchFamily="2" charset="2"/>
        <a:buChar char="§"/>
        <a:defRPr sz="2400">
          <a:solidFill>
            <a:srgbClr val="000000"/>
          </a:solidFill>
          <a:latin typeface="Times New Roman" panose="02020603050405020304" pitchFamily="18" charset="0"/>
          <a:ea typeface="ＭＳ Ｐゴシック" pitchFamily="-108" charset="-128"/>
          <a:cs typeface="Times New Roman" panose="02020603050405020304" pitchFamily="18" charset="0"/>
        </a:defRPr>
      </a:lvl1pPr>
      <a:lvl2pPr marL="761962" indent="-380981" algn="l" rtl="0" eaLnBrk="0" fontAlgn="base" hangingPunct="0">
        <a:spcBef>
          <a:spcPts val="600"/>
        </a:spcBef>
        <a:spcAft>
          <a:spcPts val="600"/>
        </a:spcAft>
        <a:buSzPct val="75000"/>
        <a:buFont typeface="Arial" panose="020B0604020202020204" pitchFamily="34" charset="0"/>
        <a:buAutoNum type="alphaLcParenR"/>
        <a:defRPr sz="2000">
          <a:solidFill>
            <a:srgbClr val="000000"/>
          </a:solidFill>
          <a:latin typeface="Times New Roman" panose="02020603050405020304" pitchFamily="18" charset="0"/>
          <a:ea typeface="ＭＳ Ｐゴシック" pitchFamily="-108" charset="-128"/>
          <a:cs typeface="Times New Roman" panose="02020603050405020304" pitchFamily="18" charset="0"/>
        </a:defRPr>
      </a:lvl2pPr>
      <a:lvl3pPr marL="1142944" indent="-380981" algn="l" rtl="0" eaLnBrk="0" fontAlgn="base" hangingPunct="0">
        <a:spcBef>
          <a:spcPts val="600"/>
        </a:spcBef>
        <a:spcAft>
          <a:spcPts val="600"/>
        </a:spcAft>
        <a:buFont typeface="Times" pitchFamily="18" charset="0"/>
        <a:buChar char="•"/>
        <a:defRPr sz="1800">
          <a:solidFill>
            <a:srgbClr val="000000"/>
          </a:solidFill>
          <a:latin typeface="Times New Roman" panose="02020603050405020304" pitchFamily="18" charset="0"/>
          <a:ea typeface="ＭＳ Ｐゴシック" pitchFamily="-108" charset="-128"/>
          <a:cs typeface="Times New Roman" panose="02020603050405020304" pitchFamily="18" charset="0"/>
        </a:defRPr>
      </a:lvl3pPr>
      <a:lvl4pPr marL="1460426" indent="-317484" algn="l" rtl="0" eaLnBrk="0" fontAlgn="base" hangingPunct="0">
        <a:spcBef>
          <a:spcPts val="600"/>
        </a:spcBef>
        <a:spcAft>
          <a:spcPts val="600"/>
        </a:spcAft>
        <a:buFont typeface="Times" pitchFamily="18" charset="0"/>
        <a:buChar char="•"/>
        <a:defRPr sz="1800">
          <a:solidFill>
            <a:srgbClr val="000000"/>
          </a:solidFill>
          <a:latin typeface="Times New Roman" panose="02020603050405020304" pitchFamily="18" charset="0"/>
          <a:ea typeface="ＭＳ Ｐゴシック" pitchFamily="-108" charset="-128"/>
          <a:cs typeface="Times New Roman" panose="02020603050405020304" pitchFamily="18" charset="0"/>
        </a:defRPr>
      </a:lvl4pPr>
      <a:lvl5pPr marL="1841408" indent="-317484" algn="l" rtl="0" eaLnBrk="0" fontAlgn="base" hangingPunct="0">
        <a:spcBef>
          <a:spcPts val="500"/>
        </a:spcBef>
        <a:spcAft>
          <a:spcPts val="1000"/>
        </a:spcAft>
        <a:buFont typeface="Times" pitchFamily="18" charset="0"/>
        <a:buChar char="•"/>
        <a:defRPr sz="1800">
          <a:solidFill>
            <a:srgbClr val="000000"/>
          </a:solidFill>
          <a:latin typeface="Times New Roman" panose="02020603050405020304" pitchFamily="18" charset="0"/>
          <a:ea typeface="ＭＳ Ｐゴシック" pitchFamily="-108" charset="-128"/>
          <a:cs typeface="Times New Roman" panose="02020603050405020304" pitchFamily="18" charset="0"/>
        </a:defRPr>
      </a:lvl5pPr>
      <a:lvl6pPr marL="2222389" indent="-317484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1667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6pPr>
      <a:lvl7pPr marL="2603370" indent="-317484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1667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7pPr>
      <a:lvl8pPr marL="2984351" indent="-317484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1667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8pPr>
      <a:lvl9pPr marL="3365332" indent="-317484" algn="l" rtl="0" fontAlgn="base">
        <a:spcBef>
          <a:spcPct val="20000"/>
        </a:spcBef>
        <a:spcAft>
          <a:spcPct val="0"/>
        </a:spcAft>
        <a:buFont typeface="Times" pitchFamily="-108" charset="0"/>
        <a:buChar char="•"/>
        <a:defRPr sz="1667">
          <a:solidFill>
            <a:srgbClr val="FFFFFF"/>
          </a:solidFill>
          <a:latin typeface="Georgia" pitchFamily="-108" charset="0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3809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1" algn="l" defTabSz="3809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62" algn="l" defTabSz="3809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44" algn="l" defTabSz="3809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24" algn="l" defTabSz="3809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05" algn="l" defTabSz="3809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86" algn="l" defTabSz="3809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67" algn="l" defTabSz="3809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48" algn="l" defTabSz="38098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lawrenceagyepong@usask.c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edin.com/in/agyeponglawrenc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 descr="Aerial-1_cropped.jpg">
            <a:extLst>
              <a:ext uri="{FF2B5EF4-FFF2-40B4-BE49-F238E27FC236}">
                <a16:creationId xmlns:a16="http://schemas.microsoft.com/office/drawing/2014/main" id="{1591A76A-9BB8-6FAB-340F-BD9730A9E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36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2D025BFC-6D25-0DC0-1281-5EEC02639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0222" y="343693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4100" name="Rectangle 12">
            <a:extLst>
              <a:ext uri="{FF2B5EF4-FFF2-40B4-BE49-F238E27FC236}">
                <a16:creationId xmlns:a16="http://schemas.microsoft.com/office/drawing/2014/main" id="{0F3BA164-D173-515D-69CC-60897E5B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929" y="500327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pic>
        <p:nvPicPr>
          <p:cNvPr id="4101" name="Picture 11" descr="Usask-Logo-70K.png">
            <a:extLst>
              <a:ext uri="{FF2B5EF4-FFF2-40B4-BE49-F238E27FC236}">
                <a16:creationId xmlns:a16="http://schemas.microsoft.com/office/drawing/2014/main" id="{17A88747-F3DA-E782-591C-C27693220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586" y="6384684"/>
            <a:ext cx="2113414" cy="47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0">
            <a:extLst>
              <a:ext uri="{FF2B5EF4-FFF2-40B4-BE49-F238E27FC236}">
                <a16:creationId xmlns:a16="http://schemas.microsoft.com/office/drawing/2014/main" id="{D3BC1266-7F90-F6F5-28C0-D17A47229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14566"/>
            <a:ext cx="457200" cy="66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1" descr="upper_img_greenbars.png">
            <a:extLst>
              <a:ext uri="{FF2B5EF4-FFF2-40B4-BE49-F238E27FC236}">
                <a16:creationId xmlns:a16="http://schemas.microsoft.com/office/drawing/2014/main" id="{2118ABCB-C596-2221-C44D-2589F3587D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7996"/>
            <a:ext cx="12192000" cy="41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17">
            <a:extLst>
              <a:ext uri="{FF2B5EF4-FFF2-40B4-BE49-F238E27FC236}">
                <a16:creationId xmlns:a16="http://schemas.microsoft.com/office/drawing/2014/main" id="{FC779F6F-11F5-59DA-9DDF-2EC7DA708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464"/>
            <a:ext cx="12192000" cy="317500"/>
          </a:xfrm>
          <a:prstGeom prst="rect">
            <a:avLst/>
          </a:prstGeom>
          <a:solidFill>
            <a:srgbClr val="8FD634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000"/>
          </a:p>
        </p:txBody>
      </p:sp>
      <p:sp>
        <p:nvSpPr>
          <p:cNvPr id="4105" name="Rectangle 3">
            <a:extLst>
              <a:ext uri="{FF2B5EF4-FFF2-40B4-BE49-F238E27FC236}">
                <a16:creationId xmlns:a16="http://schemas.microsoft.com/office/drawing/2014/main" id="{5DDAC84E-ABF7-73BA-C49C-D861862E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078" y="4181650"/>
            <a:ext cx="10490533" cy="1330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CA" alt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Housing Needs on Physical and Mental Health: Evidence from the Canadian Housing Survey </a:t>
            </a:r>
          </a:p>
        </p:txBody>
      </p:sp>
      <p:sp>
        <p:nvSpPr>
          <p:cNvPr id="4106" name="Rectangle 4">
            <a:extLst>
              <a:ext uri="{FF2B5EF4-FFF2-40B4-BE49-F238E27FC236}">
                <a16:creationId xmlns:a16="http://schemas.microsoft.com/office/drawing/2014/main" id="{43416CF0-F069-837E-EA88-7BD92411A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55" y="5758115"/>
            <a:ext cx="6604334" cy="62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CA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Authors: L. Agyepong &amp; N. Sari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715C0F-7B6C-5C6E-8192-FD553D57C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5051020"/>
              </p:ext>
            </p:extLst>
          </p:nvPr>
        </p:nvGraphicFramePr>
        <p:xfrm>
          <a:off x="5029200" y="1256402"/>
          <a:ext cx="6896102" cy="5525400"/>
        </p:xfrm>
        <a:graphic>
          <a:graphicData uri="http://schemas.openxmlformats.org/drawingml/2006/table">
            <a:tbl>
              <a:tblPr firstRow="1" bandRow="1"/>
              <a:tblGrid>
                <a:gridCol w="2890788">
                  <a:extLst>
                    <a:ext uri="{9D8B030D-6E8A-4147-A177-3AD203B41FA5}">
                      <a16:colId xmlns:a16="http://schemas.microsoft.com/office/drawing/2014/main" val="851654745"/>
                    </a:ext>
                  </a:extLst>
                </a:gridCol>
                <a:gridCol w="2074404">
                  <a:extLst>
                    <a:ext uri="{9D8B030D-6E8A-4147-A177-3AD203B41FA5}">
                      <a16:colId xmlns:a16="http://schemas.microsoft.com/office/drawing/2014/main" val="1308371615"/>
                    </a:ext>
                  </a:extLst>
                </a:gridCol>
                <a:gridCol w="1930910">
                  <a:extLst>
                    <a:ext uri="{9D8B030D-6E8A-4147-A177-3AD203B41FA5}">
                      <a16:colId xmlns:a16="http://schemas.microsoft.com/office/drawing/2014/main" val="616894464"/>
                    </a:ext>
                  </a:extLst>
                </a:gridCol>
              </a:tblGrid>
              <a:tr h="101006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Physical Health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Mental Health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138538"/>
                  </a:ext>
                </a:extLst>
              </a:tr>
              <a:tr h="45153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Housing cost burden: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01980" algn="dec"/>
                        </a:tabLst>
                      </a:pPr>
                      <a:r>
                        <a:rPr lang="en-CA" sz="2400" b="0" i="0" u="none" strike="noStrike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705191"/>
                  </a:ext>
                </a:extLst>
              </a:tr>
              <a:tr h="451534">
                <a:tc>
                  <a:txBody>
                    <a:bodyPr/>
                    <a:lstStyle/>
                    <a:p>
                      <a:pPr lvl="1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0.84***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0198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0.75***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991658"/>
                  </a:ext>
                </a:extLst>
              </a:tr>
              <a:tr h="45153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(0.057)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0198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(0.058)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673873"/>
                  </a:ext>
                </a:extLst>
              </a:tr>
              <a:tr h="451534">
                <a:tc>
                  <a:txBody>
                    <a:bodyPr/>
                    <a:lstStyle/>
                    <a:p>
                      <a:pPr lvl="1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Severe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0.70***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0198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0.62***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495096"/>
                  </a:ext>
                </a:extLst>
              </a:tr>
              <a:tr h="45153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(0.075)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0198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(0.067)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06952"/>
                  </a:ext>
                </a:extLst>
              </a:tr>
              <a:tr h="45153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Poor Housing quality: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0198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563855"/>
                  </a:ext>
                </a:extLst>
              </a:tr>
              <a:tr h="451534">
                <a:tc>
                  <a:txBody>
                    <a:bodyPr/>
                    <a:lstStyle/>
                    <a:p>
                      <a:pPr lvl="1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Minor repairs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0.74***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0198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0.65***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692457"/>
                  </a:ext>
                </a:extLst>
              </a:tr>
              <a:tr h="45153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(0.043)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0198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(0.041)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901477"/>
                  </a:ext>
                </a:extLst>
              </a:tr>
              <a:tr h="451534">
                <a:tc>
                  <a:txBody>
                    <a:bodyPr/>
                    <a:lstStyle/>
                    <a:p>
                      <a:pPr lvl="1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Major repairs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0.46***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0198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0.49***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354228"/>
                  </a:ext>
                </a:extLst>
              </a:tr>
              <a:tr h="45153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(0.039)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0198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(0.049)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810" marR="68810" marT="716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935477"/>
                  </a:ext>
                </a:extLst>
              </a:tr>
            </a:tbl>
          </a:graphicData>
        </a:graphic>
      </p:graphicFrame>
      <p:sp>
        <p:nvSpPr>
          <p:cNvPr id="12" name="Title 3">
            <a:extLst>
              <a:ext uri="{FF2B5EF4-FFF2-40B4-BE49-F238E27FC236}">
                <a16:creationId xmlns:a16="http://schemas.microsoft.com/office/drawing/2014/main" id="{4CB98767-7DC1-F2BD-9460-54DBCC0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RQ2b – effects of severity of housing needs on health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76B91-9799-17A1-A201-236C27055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256402"/>
            <a:ext cx="4876800" cy="5601598"/>
          </a:xfrm>
          <a:noFill/>
          <a:ln w="38100">
            <a:solidFill>
              <a:schemeClr val="bg2"/>
            </a:solidFill>
          </a:ln>
        </p:spPr>
        <p:txBody>
          <a:bodyPr/>
          <a:lstStyle/>
          <a:p>
            <a:pPr marL="457200" indent="-457200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CA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CA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cost burden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lang="en-CA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likelihood of reporting good health by </a:t>
            </a:r>
            <a:r>
              <a:rPr lang="en-CA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16%—25%.</a:t>
            </a:r>
          </a:p>
          <a:p>
            <a:pPr marL="457200" indent="-457200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CA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CA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 cost burden </a:t>
            </a:r>
            <a:r>
              <a:rPr lang="en-CA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likelihood of reporting good health by </a:t>
            </a:r>
            <a:r>
              <a:rPr lang="en-CA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30%—38%.</a:t>
            </a:r>
          </a:p>
          <a:p>
            <a:pPr marL="457200" indent="-457200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CA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repairs </a:t>
            </a:r>
            <a:r>
              <a:rPr lang="en-CA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likelihood of reporting good health by </a:t>
            </a:r>
            <a:r>
              <a:rPr lang="en-CA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26%—35%.</a:t>
            </a:r>
          </a:p>
          <a:p>
            <a:pPr marL="457200" indent="-457200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CA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repairs </a:t>
            </a:r>
            <a:r>
              <a:rPr lang="en-CA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likelihood of reporting good health by </a:t>
            </a:r>
            <a:r>
              <a:rPr lang="en-CA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51%—</a:t>
            </a:r>
            <a:r>
              <a:rPr lang="en-CA" sz="2400" b="1" i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54%.</a:t>
            </a:r>
            <a:endParaRPr lang="en-CA" sz="24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2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9594-9B22-E0FC-F6D2-44339948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Sensitivity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81F7-3BE3-A307-7ADA-DC969E0DD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4" y="1066800"/>
            <a:ext cx="11400366" cy="5410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dirty="0"/>
              <a:t>We find consistent results from:</a:t>
            </a:r>
          </a:p>
          <a:p>
            <a:pPr lvl="1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US" dirty="0"/>
              <a:t>Subgroup analysis:</a:t>
            </a:r>
          </a:p>
          <a:p>
            <a:pPr marL="1276313" lvl="2" indent="-514350">
              <a:spcBef>
                <a:spcPts val="1500"/>
              </a:spcBef>
              <a:spcAft>
                <a:spcPts val="1500"/>
              </a:spcAft>
              <a:buFont typeface="+mj-lt"/>
              <a:buAutoNum type="alphaLcPeriod"/>
            </a:pPr>
            <a:r>
              <a:rPr lang="en-US" dirty="0"/>
              <a:t>Exploiting the length of stay in the current unit </a:t>
            </a:r>
          </a:p>
          <a:p>
            <a:pPr marL="1276313" lvl="2" indent="-514350">
              <a:spcBef>
                <a:spcPts val="1500"/>
              </a:spcBef>
              <a:spcAft>
                <a:spcPts val="1500"/>
              </a:spcAft>
              <a:buFont typeface="+mj-lt"/>
              <a:buAutoNum type="alphaLcPeriod"/>
            </a:pPr>
            <a:r>
              <a:rPr lang="en-US" dirty="0"/>
              <a:t>Renters and Owners</a:t>
            </a:r>
          </a:p>
          <a:p>
            <a:pPr marL="1276313" lvl="2" indent="-514350">
              <a:spcBef>
                <a:spcPts val="1500"/>
              </a:spcBef>
              <a:spcAft>
                <a:spcPts val="1500"/>
              </a:spcAft>
              <a:buFont typeface="+mj-lt"/>
              <a:buAutoNum type="alphaLcPeriod"/>
            </a:pPr>
            <a:r>
              <a:rPr lang="en-US" dirty="0"/>
              <a:t>Age groups</a:t>
            </a:r>
          </a:p>
          <a:p>
            <a:pPr lvl="1">
              <a:spcBef>
                <a:spcPts val="1500"/>
              </a:spcBef>
              <a:spcAft>
                <a:spcPts val="1500"/>
              </a:spcAft>
              <a:buAutoNum type="arabicPeriod"/>
            </a:pPr>
            <a:r>
              <a:rPr lang="en-US" dirty="0"/>
              <a:t>Analysis using Canadian Housing Survey 2021</a:t>
            </a:r>
          </a:p>
        </p:txBody>
      </p:sp>
    </p:spTree>
    <p:extLst>
      <p:ext uri="{BB962C8B-B14F-4D97-AF65-F5344CB8AC3E}">
        <p14:creationId xmlns:p14="http://schemas.microsoft.com/office/powerpoint/2010/main" val="54748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EBA3-5BC8-47D5-D151-29F37B5C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Contribution and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A52B-D8DB-172E-3D87-89533DFA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marL="838181" lvl="1" indent="-457200">
              <a:spcBef>
                <a:spcPts val="1500"/>
              </a:spcBef>
              <a:spcAft>
                <a:spcPts val="1500"/>
              </a:spcAft>
              <a:buFont typeface="Wingdings" pitchFamily="2" charset="2"/>
              <a:buChar char="v"/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Pioneers utilizing the CHS for studying health – housing need link. </a:t>
            </a:r>
          </a:p>
          <a:p>
            <a:pPr marL="838181" lvl="1" indent="-457200">
              <a:spcBef>
                <a:spcPts val="1500"/>
              </a:spcBef>
              <a:spcAft>
                <a:spcPts val="1500"/>
              </a:spcAft>
              <a:buFont typeface="Wingdings" pitchFamily="2" charset="2"/>
              <a:buChar char="v"/>
            </a:pPr>
            <a:r>
              <a:rPr lang="en-CA" dirty="0">
                <a:solidFill>
                  <a:srgbClr val="0D0D0D"/>
                </a:solidFill>
                <a:highlight>
                  <a:srgbClr val="FFFFFF"/>
                </a:highlight>
              </a:rPr>
              <a:t>Housing measures used enable practical policy implications.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CA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CA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</a:p>
          <a:p>
            <a:pPr marL="838181" lvl="1" indent="-457200">
              <a:spcBef>
                <a:spcPts val="1500"/>
              </a:spcBef>
              <a:spcAft>
                <a:spcPts val="1500"/>
              </a:spcAft>
              <a:buFont typeface="Wingdings" pitchFamily="2" charset="2"/>
              <a:buChar char="v"/>
            </a:pPr>
            <a:r>
              <a:rPr lang="en-CA" dirty="0">
                <a:solidFill>
                  <a:srgbClr val="0D0D0D"/>
                </a:solidFill>
                <a:highlight>
                  <a:srgbClr val="FFFFFF"/>
                </a:highlight>
              </a:rPr>
              <a:t>We cannot make any causal inferences. </a:t>
            </a:r>
            <a:endParaRPr lang="en-CA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4">
            <a:extLst>
              <a:ext uri="{FF2B5EF4-FFF2-40B4-BE49-F238E27FC236}">
                <a16:creationId xmlns:a16="http://schemas.microsoft.com/office/drawing/2014/main" id="{B0236206-2FDF-6847-6F46-6E2B5AD46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58" y="2209800"/>
            <a:ext cx="557348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DB0BB62-4F85-40E3-2144-0B1DA41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17" y="4800600"/>
            <a:ext cx="11400366" cy="19812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Connect with me!</a:t>
            </a:r>
            <a:br>
              <a:rPr lang="en-US" dirty="0"/>
            </a:br>
            <a:r>
              <a:rPr lang="en-US" dirty="0"/>
              <a:t>Email: </a:t>
            </a:r>
            <a:r>
              <a:rPr lang="en-US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lawrenceagyepong@usask.ca</a:t>
            </a:r>
            <a:br>
              <a:rPr lang="en-US" dirty="0"/>
            </a:br>
            <a:r>
              <a:rPr lang="en-US" dirty="0"/>
              <a:t>LinkedIn: </a:t>
            </a:r>
            <a:r>
              <a:rPr lang="en-CA" b="0" i="0" dirty="0">
                <a:solidFill>
                  <a:schemeClr val="bg2"/>
                </a:solidFill>
                <a:effectLst/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http://www.linkedin.com/in/agyeponglawrence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EBA3-5BC8-47D5-D151-29F37B5C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A52B-D8DB-172E-3D87-89533DFA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Baker, E., Lester, L. H., Bentley, R., &amp; Beer, A. (2016). Poor housing quality: Prevalence and health effects. Journal of Prevention &amp; Intervention in the Community, 44(4), 219–232. https://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doi.org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/10.1080/10852352.2016.1197714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Meltzer, R., &amp; Schwartz, A. (2016a). Housing affordability and health: Evidence from New York City. Housing Policy Debate, 26(1), 80–104.</a:t>
            </a:r>
            <a:r>
              <a:rPr lang="en-CA" dirty="0">
                <a:effectLst/>
              </a:rPr>
              <a:t> </a:t>
            </a:r>
          </a:p>
          <a:p>
            <a:pPr marL="342900" indent="-342900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Pribish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A., Khalil, N.,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Mhaskar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R., Woodard, L., &amp; Mirza, A.-S. (2019). Chronic Disease Burden of the Homeless: A Descriptive Study of Student-Run Free Clinics in Tampa, Florida. Journal of Community Health, 44(2), 249–255. https://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doi.org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/10.1007/s10900-018-0580-3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Subedi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K., Acharya, B., &amp; Ghimire, S. (2022). Factors Associated With Hospital Readmission Among Patients Experiencing Homelessness. American Journal of Preventive Medicine, 63(3), 362–370. https://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doi.org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/10.1016/j.amepre.2022.02.004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0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C348-2D7F-585B-22BF-24B34C61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11851-E28D-A4E1-2EDD-E2A33ACF0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1" y="1371600"/>
            <a:ext cx="10972798" cy="51054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sz="2800" dirty="0"/>
              <a:t>Individual: Sex, Age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sz="2800" dirty="0"/>
              <a:t>Household: household size, household type, highest level of education completed, presence of visible minority, presence of indigenous household member.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sz="2800" dirty="0"/>
              <a:t>Dwelling: dwelling type, bedrooms, tenure, safety and security in home, air quality indoor, pests, mold or mildew.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en-US" sz="2800" dirty="0" err="1"/>
              <a:t>Neighbourhood</a:t>
            </a:r>
            <a:r>
              <a:rPr lang="en-US" sz="2800" dirty="0"/>
              <a:t>: </a:t>
            </a:r>
            <a:r>
              <a:rPr lang="en-US" sz="2800" dirty="0" err="1"/>
              <a:t>neighbourhood</a:t>
            </a:r>
            <a:r>
              <a:rPr lang="en-US" sz="2800" dirty="0"/>
              <a:t> satisfaction, community satisfaction, smog and air pollution, vandalism, people using or dealing drugs, racial/ethnic/religious attacks.</a:t>
            </a:r>
          </a:p>
        </p:txBody>
      </p:sp>
    </p:spTree>
    <p:extLst>
      <p:ext uri="{BB962C8B-B14F-4D97-AF65-F5344CB8AC3E}">
        <p14:creationId xmlns:p14="http://schemas.microsoft.com/office/powerpoint/2010/main" val="407645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52512" y="2372883"/>
            <a:ext cx="2579125" cy="48005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CA" sz="2667" b="1" dirty="0"/>
              <a:t>SPEAKER NAME:</a:t>
            </a:r>
            <a:r>
              <a:rPr lang="en-CA" sz="2667" dirty="0"/>
              <a:t>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99553" y="2372883"/>
            <a:ext cx="8928992" cy="4800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CA" sz="2800" dirty="0"/>
              <a:t>Lawrence Agyepong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2512" y="3044957"/>
            <a:ext cx="11508117" cy="3168352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sz="2667" b="1" dirty="0"/>
              <a:t>I have no conflict of interest to declare in relation to this presentation. </a:t>
            </a:r>
            <a:endParaRPr lang="en-CA" sz="2667" dirty="0"/>
          </a:p>
        </p:txBody>
      </p:sp>
    </p:spTree>
    <p:extLst>
      <p:ext uri="{BB962C8B-B14F-4D97-AF65-F5344CB8AC3E}">
        <p14:creationId xmlns:p14="http://schemas.microsoft.com/office/powerpoint/2010/main" val="224857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4D5E-7820-F2F7-CAC6-4DCDA0A6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457200"/>
            <a:ext cx="11400366" cy="609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8C20-52C0-52AF-B85B-A7EEDB6AD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4" y="1066800"/>
            <a:ext cx="11400366" cy="5486400"/>
          </a:xfrm>
        </p:spPr>
        <p:txBody>
          <a:bodyPr vert="horz" wrap="square" lIns="75000" tIns="38100" rIns="76200" bIns="38100" numCol="1" anchor="t" anchorCtr="0" compatLnSpc="1">
            <a:prstTxWarp prst="textNoShape">
              <a:avLst/>
            </a:prstTxWarp>
          </a:bodyPr>
          <a:lstStyle/>
          <a:p>
            <a:pPr marL="360000" indent="-360000">
              <a:spcBef>
                <a:spcPts val="1500"/>
              </a:spcBef>
              <a:spcAft>
                <a:spcPts val="1500"/>
              </a:spcAft>
            </a:pPr>
            <a:r>
              <a:rPr lang="en-C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About 1 in 10 Canadian households are in core housing need. </a:t>
            </a:r>
          </a:p>
          <a:p>
            <a:pPr marL="360000" indent="-360000">
              <a:spcBef>
                <a:spcPts val="1500"/>
              </a:spcBef>
              <a:spcAft>
                <a:spcPts val="1500"/>
              </a:spcAft>
            </a:pPr>
            <a:r>
              <a:rPr lang="en-CA" dirty="0">
                <a:solidFill>
                  <a:srgbClr val="0D0D0D"/>
                </a:solidFill>
                <a:highlight>
                  <a:srgbClr val="FFFFFF"/>
                </a:highlight>
              </a:rPr>
              <a:t>In 2021, unaffordable housing (19%), inadequate housing (7.4%), and unsuitable housing (4.4%).</a:t>
            </a:r>
          </a:p>
          <a:p>
            <a:pPr marL="360000" indent="-360000">
              <a:spcBef>
                <a:spcPts val="1500"/>
              </a:spcBef>
              <a:spcAft>
                <a:spcPts val="1500"/>
              </a:spcAft>
            </a:pPr>
            <a:r>
              <a:rPr lang="en-CA" dirty="0">
                <a:solidFill>
                  <a:srgbClr val="0D0D0D"/>
                </a:solidFill>
                <a:highlight>
                  <a:srgbClr val="FFFFFF"/>
                </a:highlight>
              </a:rPr>
              <a:t>Housing needs may lead to homelessness, h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rates of chronic diseases</a:t>
            </a:r>
            <a:r>
              <a:rPr lang="en-US" dirty="0"/>
              <a:t>, poor physical and mental health and unhealthy </a:t>
            </a:r>
            <a:r>
              <a:rPr lang="en-US" dirty="0" err="1"/>
              <a:t>behaviours</a:t>
            </a:r>
            <a:r>
              <a:rPr lang="en-US" dirty="0"/>
              <a:t> </a:t>
            </a:r>
            <a:r>
              <a:rPr lang="en-US" baseline="30000" dirty="0"/>
              <a:t>(1,2)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-360000">
              <a:spcBef>
                <a:spcPts val="1500"/>
              </a:spcBef>
              <a:spcAft>
                <a:spcPts val="15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rates of postponement of care</a:t>
            </a:r>
            <a:r>
              <a:rPr lang="en-US" dirty="0"/>
              <a:t>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acute healthcare utilization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(3,4)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0000" indent="-360000">
              <a:spcBef>
                <a:spcPts val="1500"/>
              </a:spcBef>
              <a:spcAft>
                <a:spcPts val="1500"/>
              </a:spcAft>
            </a:pPr>
            <a:r>
              <a:rPr lang="en-US" dirty="0"/>
              <a:t>The strain on the healthcare system.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05E3-BA4A-3AAC-E61B-8D0AB824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 &amp; Objectives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3894442-C4DE-CA44-9DAB-3568A4A6F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371230"/>
              </p:ext>
            </p:extLst>
          </p:nvPr>
        </p:nvGraphicFramePr>
        <p:xfrm>
          <a:off x="304800" y="1981200"/>
          <a:ext cx="11399838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A76292-544C-4F2F-7CFA-1EFFC790C17B}"/>
              </a:ext>
            </a:extLst>
          </p:cNvPr>
          <p:cNvSpPr txBox="1"/>
          <p:nvPr/>
        </p:nvSpPr>
        <p:spPr>
          <a:xfrm>
            <a:off x="381000" y="1348912"/>
            <a:ext cx="11049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evidence on the health effects of housing needs in Canada.</a:t>
            </a:r>
          </a:p>
        </p:txBody>
      </p:sp>
    </p:spTree>
    <p:extLst>
      <p:ext uri="{BB962C8B-B14F-4D97-AF65-F5344CB8AC3E}">
        <p14:creationId xmlns:p14="http://schemas.microsoft.com/office/powerpoint/2010/main" val="292993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5974-077E-C4CD-27D3-E8C0FBDC9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04800"/>
            <a:ext cx="11400366" cy="6096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Methods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2C776-437A-F453-E7E8-23DB2EA63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4" y="914400"/>
            <a:ext cx="11400366" cy="5867400"/>
          </a:xfrm>
        </p:spPr>
        <p:txBody>
          <a:bodyPr/>
          <a:lstStyle/>
          <a:p>
            <a:pPr marL="236988" indent="-236988">
              <a:spcBef>
                <a:spcPts val="1500"/>
              </a:spcBef>
              <a:spcAft>
                <a:spcPts val="15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Canadian Housing Survey (CHS) public use micro-data</a:t>
            </a:r>
          </a:p>
          <a:p>
            <a:pPr marL="879978" lvl="1" indent="-342900">
              <a:spcBef>
                <a:spcPts val="1500"/>
              </a:spcBef>
              <a:spcAft>
                <a:spcPts val="1500"/>
              </a:spcAft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sample (CHS 2018): 61,764</a:t>
            </a:r>
          </a:p>
          <a:p>
            <a:pPr marL="879978" lvl="1" indent="-342900">
              <a:spcBef>
                <a:spcPts val="1500"/>
              </a:spcBef>
              <a:spcAft>
                <a:spcPts val="1500"/>
              </a:spcAft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sample: 57,112</a:t>
            </a:r>
          </a:p>
          <a:p>
            <a:pPr marL="879978" lvl="1" indent="-342900">
              <a:spcBef>
                <a:spcPts val="1500"/>
              </a:spcBef>
              <a:spcAft>
                <a:spcPts val="1500"/>
              </a:spcAft>
              <a:buFont typeface="Wingdings" pitchFamily="2" charset="2"/>
              <a:buChar char="v"/>
            </a:pPr>
            <a:r>
              <a:rPr lang="en-US" sz="2400" dirty="0"/>
              <a:t>Exclusion: Households that are not examined for core housing needs.</a:t>
            </a:r>
          </a:p>
          <a:p>
            <a:pPr marL="1260960" lvl="2" indent="-342900">
              <a:spcBef>
                <a:spcPts val="1500"/>
              </a:spcBef>
              <a:spcAft>
                <a:spcPts val="15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Households on reserves, zero or negative total income.</a:t>
            </a:r>
          </a:p>
          <a:p>
            <a:pPr marL="236988" indent="-236988">
              <a:spcBef>
                <a:spcPts val="1500"/>
              </a:spcBef>
              <a:spcAft>
                <a:spcPts val="15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health outcomes: </a:t>
            </a:r>
          </a:p>
          <a:p>
            <a:pPr marL="666716" lvl="2" indent="-285736">
              <a:spcBef>
                <a:spcPts val="1500"/>
              </a:spcBef>
              <a:spcAft>
                <a:spcPts val="1500"/>
              </a:spcAft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– 1 if self-reported mental health is excellent – good; 0 otherwise</a:t>
            </a:r>
          </a:p>
          <a:p>
            <a:pPr marL="666716" lvl="2" indent="-285736">
              <a:spcBef>
                <a:spcPts val="1500"/>
              </a:spcBef>
              <a:spcAft>
                <a:spcPts val="1500"/>
              </a:spcAft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health – 1 if self-reported general health is excellent – good; 0 otherwise</a:t>
            </a:r>
          </a:p>
          <a:p>
            <a:pPr marL="380980" lvl="2" indent="0">
              <a:spcBef>
                <a:spcPts val="1500"/>
              </a:spcBef>
              <a:spcAft>
                <a:spcPts val="15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72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08F1-0B4B-F3A2-3D66-294034AD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457200"/>
            <a:ext cx="11400366" cy="6096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Methods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E4F9-8ADA-672F-7CF3-78AD1925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988" indent="-236988">
              <a:spcBef>
                <a:spcPts val="1500"/>
              </a:spcBef>
              <a:spcAft>
                <a:spcPts val="15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need variables: </a:t>
            </a:r>
          </a:p>
          <a:p>
            <a:pPr marL="666716" lvl="2" indent="-285736">
              <a:spcBef>
                <a:spcPts val="1500"/>
              </a:spcBef>
              <a:spcAft>
                <a:spcPts val="1500"/>
              </a:spcAft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need – 1 if a household is in core housing need, 0 otherwise</a:t>
            </a:r>
          </a:p>
          <a:p>
            <a:pPr marL="666716" lvl="2" indent="-285736">
              <a:spcBef>
                <a:spcPts val="1500"/>
              </a:spcBef>
              <a:spcAft>
                <a:spcPts val="1500"/>
              </a:spcAft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cost burden – 1 if shelter cost to income ratio is &gt;= 30%, 0 otherwise</a:t>
            </a:r>
          </a:p>
          <a:p>
            <a:pPr marL="666716" lvl="2" indent="-285736">
              <a:spcBef>
                <a:spcPts val="1500"/>
              </a:spcBef>
              <a:spcAft>
                <a:spcPts val="1500"/>
              </a:spcAft>
              <a:buFont typeface="Wingdings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quality – 1 if housing requires major repairs, 0 otherwise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36" lvl="1" indent="-285736">
              <a:spcBef>
                <a:spcPts val="1500"/>
              </a:spcBef>
              <a:spcAft>
                <a:spcPts val="1500"/>
              </a:spcAft>
              <a:buFont typeface="Wingdings" pitchFamily="2" charset="2"/>
              <a:buChar char="§"/>
            </a:pPr>
            <a:r>
              <a:rPr lang="en-CA" dirty="0">
                <a:latin typeface="Times New Roman" panose="02020603050405020304" pitchFamily="18" charset="0"/>
                <a:ea typeface="Aptos" panose="020B0004020202020204" pitchFamily="34" charset="0"/>
              </a:rPr>
              <a:t>A</a:t>
            </a:r>
            <a:r>
              <a:rPr lang="en-CA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rich set of controls (23):</a:t>
            </a:r>
          </a:p>
          <a:p>
            <a:pPr marL="723882" lvl="2" indent="-342900">
              <a:spcBef>
                <a:spcPts val="1500"/>
              </a:spcBef>
              <a:spcAft>
                <a:spcPts val="1500"/>
              </a:spcAft>
              <a:buFont typeface="Wingdings" pitchFamily="2" charset="2"/>
              <a:buChar char="v"/>
            </a:pPr>
            <a:r>
              <a:rPr lang="en-CA" sz="2400" dirty="0">
                <a:cs typeface="Times New Roman" panose="02020603050405020304" pitchFamily="18" charset="0"/>
              </a:rPr>
              <a:t>Individual, </a:t>
            </a:r>
            <a:r>
              <a:rPr lang="en-CA" sz="2400" dirty="0"/>
              <a:t>household, dwelling and neighbourhood characteristics</a:t>
            </a:r>
          </a:p>
          <a:p>
            <a:pPr marL="236988" indent="-236988">
              <a:spcBef>
                <a:spcPts val="1500"/>
              </a:spcBef>
              <a:spcAft>
                <a:spcPts val="15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using </a:t>
            </a:r>
            <a:r>
              <a:rPr lang="en-US" dirty="0"/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ogistic regression and linear probability model. </a:t>
            </a:r>
          </a:p>
        </p:txBody>
      </p:sp>
    </p:spTree>
    <p:extLst>
      <p:ext uri="{BB962C8B-B14F-4D97-AF65-F5344CB8AC3E}">
        <p14:creationId xmlns:p14="http://schemas.microsoft.com/office/powerpoint/2010/main" val="101092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F434B02-8B0C-0FD0-58EB-B4F3757FA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11430000" cy="685800"/>
          </a:xfrm>
        </p:spPr>
        <p:txBody>
          <a:bodyPr wrap="square" anchor="ctr">
            <a:normAutofit fontScale="90000"/>
          </a:bodyPr>
          <a:lstStyle/>
          <a:p>
            <a:pPr algn="ctr"/>
            <a:r>
              <a:rPr lang="en-US" altLang="en-US" dirty="0"/>
              <a:t>Positive Health Outcomes and Core Housing Need(CHN) in Canada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3EA151-7EF4-0A18-F3BB-7908F6F9D74B}"/>
              </a:ext>
            </a:extLst>
          </p:cNvPr>
          <p:cNvGraphicFramePr>
            <a:graphicFrameLocks/>
          </p:cNvGraphicFramePr>
          <p:nvPr/>
        </p:nvGraphicFramePr>
        <p:xfrm>
          <a:off x="896408" y="1219200"/>
          <a:ext cx="10322983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9534CF4-990F-7EEF-F116-0FD5643504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0460076"/>
              </p:ext>
            </p:extLst>
          </p:nvPr>
        </p:nvGraphicFramePr>
        <p:xfrm>
          <a:off x="3886200" y="1757441"/>
          <a:ext cx="7977131" cy="4419599"/>
        </p:xfrm>
        <a:graphic>
          <a:graphicData uri="http://schemas.openxmlformats.org/drawingml/2006/table">
            <a:tbl>
              <a:tblPr firstRow="1" bandRow="1"/>
              <a:tblGrid>
                <a:gridCol w="1902239">
                  <a:extLst>
                    <a:ext uri="{9D8B030D-6E8A-4147-A177-3AD203B41FA5}">
                      <a16:colId xmlns:a16="http://schemas.microsoft.com/office/drawing/2014/main" val="3501255285"/>
                    </a:ext>
                  </a:extLst>
                </a:gridCol>
                <a:gridCol w="1349976">
                  <a:extLst>
                    <a:ext uri="{9D8B030D-6E8A-4147-A177-3AD203B41FA5}">
                      <a16:colId xmlns:a16="http://schemas.microsoft.com/office/drawing/2014/main" val="3950994404"/>
                    </a:ext>
                  </a:extLst>
                </a:gridCol>
                <a:gridCol w="1477084">
                  <a:extLst>
                    <a:ext uri="{9D8B030D-6E8A-4147-A177-3AD203B41FA5}">
                      <a16:colId xmlns:a16="http://schemas.microsoft.com/office/drawing/2014/main" val="357307697"/>
                    </a:ext>
                  </a:extLst>
                </a:gridCol>
                <a:gridCol w="1595426">
                  <a:extLst>
                    <a:ext uri="{9D8B030D-6E8A-4147-A177-3AD203B41FA5}">
                      <a16:colId xmlns:a16="http://schemas.microsoft.com/office/drawing/2014/main" val="2283974291"/>
                    </a:ext>
                  </a:extLst>
                </a:gridCol>
                <a:gridCol w="1652406">
                  <a:extLst>
                    <a:ext uri="{9D8B030D-6E8A-4147-A177-3AD203B41FA5}">
                      <a16:colId xmlns:a16="http://schemas.microsoft.com/office/drawing/2014/main" val="1987339832"/>
                    </a:ext>
                  </a:extLst>
                </a:gridCol>
              </a:tblGrid>
              <a:tr h="483172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395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Health 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18152" marB="18152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Mental Health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18152" marB="1815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38562"/>
                  </a:ext>
                </a:extLst>
              </a:tr>
              <a:tr h="986476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LPM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>
                        <a:lnSpc>
                          <a:spcPct val="100000"/>
                        </a:lnSpc>
                        <a:spcBef>
                          <a:spcPts val="395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LPM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036959"/>
                  </a:ext>
                </a:extLst>
              </a:tr>
              <a:tr h="753434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1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Housing need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0.66***</a:t>
                      </a:r>
                    </a:p>
                  </a:txBody>
                  <a:tcPr marL="36304" marR="36304" marT="37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-0.072***</a:t>
                      </a:r>
                      <a:endParaRPr lang="en-CA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0.66***</a:t>
                      </a:r>
                      <a:endParaRPr lang="en-CA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-0.056***</a:t>
                      </a:r>
                      <a:endParaRPr lang="en-CA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275003"/>
                  </a:ext>
                </a:extLst>
              </a:tr>
              <a:tr h="915104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(0.049)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(0.012)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(0.053)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(0.010)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764752"/>
                  </a:ext>
                </a:extLst>
              </a:tr>
              <a:tr h="483172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36304" marR="36304" marT="37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47,654        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47,654             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47,610              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47,610             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304" marR="36304" marT="37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521580"/>
                  </a:ext>
                </a:extLst>
              </a:tr>
              <a:tr h="798241"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Note: All control variables included. Reported odd ratios for logistic regression.</a:t>
                      </a:r>
                      <a:b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Standard errors in parenthesis. </a:t>
                      </a:r>
                      <a:b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*** </a:t>
                      </a:r>
                      <a:r>
                        <a:rPr lang="en-CA" sz="14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&lt;0.01</a:t>
                      </a:r>
                    </a:p>
                  </a:txBody>
                  <a:tcPr marL="36304" marR="36304" marT="378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endParaRPr lang="en-CA" sz="2000" b="0" i="0" u="none" strike="noStrike">
                        <a:effectLst/>
                        <a:latin typeface="+mn-lt"/>
                      </a:endParaRPr>
                    </a:p>
                  </a:txBody>
                  <a:tcPr marL="73421" marR="73421" marT="76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endParaRPr lang="en-CA" sz="2000" b="0" i="0" u="none" strike="noStrike">
                        <a:effectLst/>
                        <a:latin typeface="+mn-lt"/>
                      </a:endParaRPr>
                    </a:p>
                  </a:txBody>
                  <a:tcPr marL="73421" marR="73421" marT="7648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endParaRPr lang="en-CA" sz="2000" b="0" i="0" u="none" strike="noStrike">
                        <a:effectLst/>
                        <a:latin typeface="+mn-lt"/>
                      </a:endParaRPr>
                    </a:p>
                  </a:txBody>
                  <a:tcPr marL="73421" marR="73421" marT="76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endParaRPr lang="en-CA" sz="2000" b="0" i="0" u="none" strike="noStrike">
                        <a:effectLst/>
                        <a:latin typeface="+mn-lt"/>
                      </a:endParaRPr>
                    </a:p>
                  </a:txBody>
                  <a:tcPr marL="73421" marR="73421" marT="764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785152"/>
                  </a:ext>
                </a:extLst>
              </a:tr>
            </a:tbl>
          </a:graphicData>
        </a:graphic>
      </p:graphicFrame>
      <p:sp>
        <p:nvSpPr>
          <p:cNvPr id="12" name="Title 3">
            <a:extLst>
              <a:ext uri="{FF2B5EF4-FFF2-40B4-BE49-F238E27FC236}">
                <a16:creationId xmlns:a16="http://schemas.microsoft.com/office/drawing/2014/main" id="{4CB98767-7DC1-F2BD-9460-54DBCC0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6858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RQ1 – effect of housing needs on physical and mental health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952F-DFA2-E3BB-1671-744F67F75BC1}"/>
              </a:ext>
            </a:extLst>
          </p:cNvPr>
          <p:cNvSpPr txBox="1">
            <a:spLocks/>
          </p:cNvSpPr>
          <p:nvPr/>
        </p:nvSpPr>
        <p:spPr bwMode="auto">
          <a:xfrm>
            <a:off x="176269" y="2371881"/>
            <a:ext cx="3405131" cy="2809719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4884" indent="-224884" algn="l" rtl="0" eaLnBrk="0" fontAlgn="base" hangingPunct="0">
              <a:spcBef>
                <a:spcPts val="600"/>
              </a:spcBef>
              <a:spcAft>
                <a:spcPts val="600"/>
              </a:spcAft>
              <a:buSzPct val="75000"/>
              <a:buFont typeface="Wingdings" pitchFamily="2" charset="2"/>
              <a:buChar char="§"/>
              <a:defRPr sz="2333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defRPr>
            </a:lvl1pPr>
            <a:lvl2pPr marL="761962" indent="-380981" algn="l" rtl="0" eaLnBrk="0" fontAlgn="base" hangingPunct="0">
              <a:spcBef>
                <a:spcPts val="60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AutoNum type="alphaLcParenR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defRPr>
            </a:lvl2pPr>
            <a:lvl3pPr marL="1142944" indent="-380981" algn="l" rtl="0" eaLnBrk="0" fontAlgn="base" hangingPunct="0">
              <a:spcBef>
                <a:spcPts val="600"/>
              </a:spcBef>
              <a:spcAft>
                <a:spcPts val="600"/>
              </a:spcAft>
              <a:buFont typeface="Times" pitchFamily="18" charset="0"/>
              <a:buChar char="•"/>
              <a:defRPr sz="1667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defRPr>
            </a:lvl3pPr>
            <a:lvl4pPr marL="1460426" indent="-317484" algn="l" rtl="0" eaLnBrk="0" fontAlgn="base" hangingPunct="0">
              <a:spcBef>
                <a:spcPts val="600"/>
              </a:spcBef>
              <a:spcAft>
                <a:spcPts val="600"/>
              </a:spcAft>
              <a:buFont typeface="Times" pitchFamily="18" charset="0"/>
              <a:buChar char="•"/>
              <a:defRPr sz="15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defRPr>
            </a:lvl4pPr>
            <a:lvl5pPr marL="1841408" indent="-317484" algn="l" rtl="0" eaLnBrk="0" fontAlgn="base" hangingPunct="0">
              <a:spcBef>
                <a:spcPts val="500"/>
              </a:spcBef>
              <a:spcAft>
                <a:spcPts val="1000"/>
              </a:spcAft>
              <a:buFont typeface="Times" pitchFamily="18" charset="0"/>
              <a:buChar char="•"/>
              <a:defRPr sz="15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-108" charset="-128"/>
                <a:cs typeface="Times New Roman" panose="02020603050405020304" pitchFamily="18" charset="0"/>
              </a:defRPr>
            </a:lvl5pPr>
            <a:lvl6pPr marL="2222389" indent="-317484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15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6pPr>
            <a:lvl7pPr marL="2603370" indent="-317484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15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7pPr>
            <a:lvl8pPr marL="2984351" indent="-317484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15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8pPr>
            <a:lvl9pPr marL="3365332" indent="-317484" algn="l" rtl="0" fontAlgn="base">
              <a:spcBef>
                <a:spcPct val="20000"/>
              </a:spcBef>
              <a:spcAft>
                <a:spcPct val="0"/>
              </a:spcAft>
              <a:buFont typeface="Times" pitchFamily="-108" charset="0"/>
              <a:buChar char="•"/>
              <a:defRPr sz="1500">
                <a:solidFill>
                  <a:srgbClr val="FFFFFF"/>
                </a:solidFill>
                <a:latin typeface="Georgia" pitchFamily="-108" charset="0"/>
                <a:ea typeface="ＭＳ Ｐゴシック" pitchFamily="-108" charset="-128"/>
              </a:defRPr>
            </a:lvl9pPr>
          </a:lstStyle>
          <a:p>
            <a:pPr marL="0" lvl="0" indent="0">
              <a:buNone/>
            </a:pPr>
            <a:r>
              <a:rPr lang="en-CA" sz="2800" dirty="0">
                <a:highlight>
                  <a:srgbClr val="FFFFFF"/>
                </a:highlight>
              </a:rPr>
              <a:t>Individuals in households</a:t>
            </a:r>
            <a:r>
              <a:rPr lang="en-US" sz="2800" dirty="0">
                <a:highlight>
                  <a:srgbClr val="FFFFFF"/>
                </a:highlight>
              </a:rPr>
              <a:t> </a:t>
            </a:r>
            <a:r>
              <a:rPr lang="en-CA" sz="2800" dirty="0">
                <a:highlight>
                  <a:srgbClr val="FFFFFF"/>
                </a:highlight>
              </a:rPr>
              <a:t>with </a:t>
            </a:r>
            <a:r>
              <a:rPr lang="en-CA" sz="2800" i="1" dirty="0">
                <a:highlight>
                  <a:srgbClr val="FFFFFF"/>
                </a:highlight>
              </a:rPr>
              <a:t>core housing needs </a:t>
            </a:r>
            <a:r>
              <a:rPr lang="en-CA" sz="2800" dirty="0">
                <a:highlight>
                  <a:srgbClr val="FFFFFF"/>
                </a:highlight>
              </a:rPr>
              <a:t>are </a:t>
            </a:r>
            <a:r>
              <a:rPr lang="en-CA" sz="2800" b="1" dirty="0">
                <a:highlight>
                  <a:srgbClr val="FFFFFF"/>
                </a:highlight>
              </a:rPr>
              <a:t>34% less likely </a:t>
            </a:r>
            <a:r>
              <a:rPr lang="en-CA" sz="2800" dirty="0">
                <a:highlight>
                  <a:srgbClr val="FFFFFF"/>
                </a:highlight>
              </a:rPr>
              <a:t>to report good physical and mental health. </a:t>
            </a:r>
          </a:p>
        </p:txBody>
      </p:sp>
    </p:spTree>
    <p:extLst>
      <p:ext uri="{BB962C8B-B14F-4D97-AF65-F5344CB8AC3E}">
        <p14:creationId xmlns:p14="http://schemas.microsoft.com/office/powerpoint/2010/main" val="161953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153AB1-F63D-7A1B-E90A-2AD5A3BD11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5106003"/>
              </p:ext>
            </p:extLst>
          </p:nvPr>
        </p:nvGraphicFramePr>
        <p:xfrm>
          <a:off x="4114800" y="1295400"/>
          <a:ext cx="8077200" cy="5961685"/>
        </p:xfrm>
        <a:graphic>
          <a:graphicData uri="http://schemas.openxmlformats.org/drawingml/2006/table">
            <a:tbl>
              <a:tblPr firstRow="1" bandRow="1"/>
              <a:tblGrid>
                <a:gridCol w="2793049">
                  <a:extLst>
                    <a:ext uri="{9D8B030D-6E8A-4147-A177-3AD203B41FA5}">
                      <a16:colId xmlns:a16="http://schemas.microsoft.com/office/drawing/2014/main" val="1393817217"/>
                    </a:ext>
                  </a:extLst>
                </a:gridCol>
                <a:gridCol w="1207806">
                  <a:extLst>
                    <a:ext uri="{9D8B030D-6E8A-4147-A177-3AD203B41FA5}">
                      <a16:colId xmlns:a16="http://schemas.microsoft.com/office/drawing/2014/main" val="3726774339"/>
                    </a:ext>
                  </a:extLst>
                </a:gridCol>
                <a:gridCol w="1434269">
                  <a:extLst>
                    <a:ext uri="{9D8B030D-6E8A-4147-A177-3AD203B41FA5}">
                      <a16:colId xmlns:a16="http://schemas.microsoft.com/office/drawing/2014/main" val="3765475731"/>
                    </a:ext>
                  </a:extLst>
                </a:gridCol>
                <a:gridCol w="1132318">
                  <a:extLst>
                    <a:ext uri="{9D8B030D-6E8A-4147-A177-3AD203B41FA5}">
                      <a16:colId xmlns:a16="http://schemas.microsoft.com/office/drawing/2014/main" val="2701492740"/>
                    </a:ext>
                  </a:extLst>
                </a:gridCol>
                <a:gridCol w="1509758">
                  <a:extLst>
                    <a:ext uri="{9D8B030D-6E8A-4147-A177-3AD203B41FA5}">
                      <a16:colId xmlns:a16="http://schemas.microsoft.com/office/drawing/2014/main" val="2480102545"/>
                    </a:ext>
                  </a:extLst>
                </a:gridCol>
              </a:tblGrid>
              <a:tr h="58123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Health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33449" marB="33449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Mental Health</a:t>
                      </a:r>
                      <a:endParaRPr lang="en-CA" sz="2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33449" marB="3344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21768"/>
                  </a:ext>
                </a:extLst>
              </a:tr>
              <a:tr h="113047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LPM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Logistic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(4)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LPM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459839"/>
                  </a:ext>
                </a:extLst>
              </a:tr>
              <a:tr h="648962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Housing cost burden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0.79***</a:t>
                      </a:r>
                      <a:endParaRPr lang="en-CA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-0.034***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0.71***</a:t>
                      </a:r>
                      <a:endParaRPr lang="en-CA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-0.039***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035977"/>
                  </a:ext>
                </a:extLst>
              </a:tr>
              <a:tr h="65121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(0.050)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(0.008)</a:t>
                      </a:r>
                      <a:endParaRPr lang="en-CA" sz="2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(0.048)</a:t>
                      </a:r>
                      <a:endParaRPr lang="en-CA" sz="2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(0.007)</a:t>
                      </a:r>
                      <a:endParaRPr lang="en-CA" sz="2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741908"/>
                  </a:ext>
                </a:extLst>
              </a:tr>
              <a:tr h="65121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Poor housing quality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0.51***</a:t>
                      </a:r>
                      <a:endParaRPr lang="en-CA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-0.103***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0.57***</a:t>
                      </a:r>
                      <a:endParaRPr lang="en-CA" sz="2400" b="1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-0.074***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837396"/>
                  </a:ext>
                </a:extLst>
              </a:tr>
              <a:tr h="651219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(0.042)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(0.014)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(0.055)</a:t>
                      </a:r>
                      <a:endParaRPr lang="en-CA" sz="24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(0.013)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15862"/>
                  </a:ext>
                </a:extLst>
              </a:tr>
              <a:tr h="50522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48,092           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48,092              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48,047             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r>
                        <a:rPr lang="en-CA" sz="2400" b="0" i="0" u="none" strike="noStrike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48,047            </a:t>
                      </a:r>
                      <a:endParaRPr lang="en-CA" sz="24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90169"/>
                  </a:ext>
                </a:extLst>
              </a:tr>
              <a:tr h="1142140">
                <a:tc gridSpan="5"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Note: All control variables included. Reported odd ratios for logistic regressions.</a:t>
                      </a:r>
                      <a:b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Standard errors in parenthesis.</a:t>
                      </a:r>
                      <a:b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*** </a:t>
                      </a:r>
                      <a:r>
                        <a:rPr lang="en-CA" sz="14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CA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&lt;0.01</a:t>
                      </a:r>
                    </a:p>
                  </a:txBody>
                  <a:tcPr marL="66898" marR="66898" marT="69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0276" marR="80276" marT="83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0276" marR="80276" marT="8362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0276" marR="80276" marT="836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645160" algn="dec"/>
                        </a:tabLst>
                      </a:pPr>
                      <a:endParaRPr lang="en-CA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80276" marR="80276" marT="836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610800"/>
                  </a:ext>
                </a:extLst>
              </a:tr>
            </a:tbl>
          </a:graphicData>
        </a:graphic>
      </p:graphicFrame>
      <p:sp>
        <p:nvSpPr>
          <p:cNvPr id="12" name="Title 3">
            <a:extLst>
              <a:ext uri="{FF2B5EF4-FFF2-40B4-BE49-F238E27FC236}">
                <a16:creationId xmlns:a16="http://schemas.microsoft.com/office/drawing/2014/main" id="{4CB98767-7DC1-F2BD-9460-54DBCC0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7200"/>
            <a:ext cx="11811000" cy="685800"/>
          </a:xfrm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RQ2a– effect of housing cost burden and quality on health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000155A-D3E7-3408-DEEC-56837EAF2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295400"/>
            <a:ext cx="3962400" cy="5257800"/>
          </a:xfrm>
          <a:noFill/>
          <a:ln w="38100">
            <a:solidFill>
              <a:schemeClr val="bg2"/>
            </a:solidFill>
          </a:ln>
        </p:spPr>
        <p:txBody>
          <a:bodyPr/>
          <a:lstStyle/>
          <a:p>
            <a:pPr marL="457200" indent="-457200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cost burden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likelihood of good physical and mental health by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21% and 29%.</a:t>
            </a:r>
          </a:p>
          <a:p>
            <a:pPr marL="457200" indent="-457200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quality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likelihood of good physical and mental health by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49% and 43%. </a:t>
            </a:r>
          </a:p>
          <a:p>
            <a:pPr marL="457200" indent="-457200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housing quality is stronger than that of housing cost burden. </a:t>
            </a:r>
          </a:p>
        </p:txBody>
      </p:sp>
    </p:spTree>
    <p:extLst>
      <p:ext uri="{BB962C8B-B14F-4D97-AF65-F5344CB8AC3E}">
        <p14:creationId xmlns:p14="http://schemas.microsoft.com/office/powerpoint/2010/main" val="54576695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3">
      <a:dk1>
        <a:srgbClr val="000000"/>
      </a:dk1>
      <a:lt1>
        <a:srgbClr val="797979"/>
      </a:lt1>
      <a:dk2>
        <a:srgbClr val="000000"/>
      </a:dk2>
      <a:lt2>
        <a:srgbClr val="86B234"/>
      </a:lt2>
      <a:accent1>
        <a:srgbClr val="BBE0E3"/>
      </a:accent1>
      <a:accent2>
        <a:srgbClr val="333399"/>
      </a:accent2>
      <a:accent3>
        <a:srgbClr val="BEBEBE"/>
      </a:accent3>
      <a:accent4>
        <a:srgbClr val="000000"/>
      </a:accent4>
      <a:accent5>
        <a:srgbClr val="DAEDEF"/>
      </a:accent5>
      <a:accent6>
        <a:srgbClr val="2D2D8A"/>
      </a:accent6>
      <a:hlink>
        <a:srgbClr val="008000"/>
      </a:hlink>
      <a:folHlink>
        <a:srgbClr val="99CC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Date xmlns="900407cc-6456-4be6-8983-e475596b1192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Version=14.0.0.0, Culture=neutral, PublicKeyToken=71e9bce111e9429c</Assembly>
    <Class>Microsoft.Office.DocumentManagement.Internal.DocIdHandler</Class>
    <Data/>
    <Filter/>
  </Receiver>
  <Receiver>
    <Name>DocumentSet ItemUpdated</Name>
    <Synchronization>Synchronous</Synchronization>
    <Type>10002</Type>
    <SequenceNumber>100</SequenceNumber>
    <Url/>
    <Assembly>Microsoft.Office.DocumentManagement, Version=15.0.0.0, Culture=neutral, PublicKeyToken=71e9bce111e9429c</Assembly>
    <Class>Microsoft.Office.DocumentManagement.DocumentSets.DocumentSetEventReceiver</Class>
    <Data/>
    <Filter/>
  </Receiver>
  <Receiver>
    <Name>DocumentSet ItemAdded</Name>
    <Synchronization>Synchronous</Synchronization>
    <Type>10001</Type>
    <SequenceNumber>100</SequenceNumber>
    <Url/>
    <Assembly>Microsoft.Office.DocumentManagement, Version=15.0.0.0, Culture=neutral, PublicKeyToken=71e9bce111e9429c</Assembly>
    <Class>Microsoft.Office.DocumentManagement.DocumentSets.DocumentSetItemsEventReceiver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E14FAE507484D9F65ED5083DBE390" ma:contentTypeVersion="4" ma:contentTypeDescription="Create a new document." ma:contentTypeScope="" ma:versionID="c98fc86ad3b31de03c6d5f5352839793">
  <xsd:schema xmlns:xsd="http://www.w3.org/2001/XMLSchema" xmlns:xs="http://www.w3.org/2001/XMLSchema" xmlns:p="http://schemas.microsoft.com/office/2006/metadata/properties" xmlns:ns2="64363997-0c13-49b8-b46b-f07224e7b222" xmlns:ns3="900407cc-6456-4be6-8983-e475596b1192" xmlns:ns4="c6266679-4d81-4cab-94ab-11d59acd6c06" targetNamespace="http://schemas.microsoft.com/office/2006/metadata/properties" ma:root="true" ma:fieldsID="e4488269b7de2fba760bf9579e2a5310" ns2:_="" ns3:_="" ns4:_="">
    <xsd:import namespace="64363997-0c13-49b8-b46b-f07224e7b222"/>
    <xsd:import namespace="900407cc-6456-4be6-8983-e475596b1192"/>
    <xsd:import namespace="c6266679-4d81-4cab-94ab-11d59acd6c0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eting_x0020_Date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63997-0c13-49b8-b46b-f07224e7b22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407cc-6456-4be6-8983-e475596b1192" elementFormDefault="qualified">
    <xsd:import namespace="http://schemas.microsoft.com/office/2006/documentManagement/types"/>
    <xsd:import namespace="http://schemas.microsoft.com/office/infopath/2007/PartnerControls"/>
    <xsd:element name="Meeting_x0020_Date" ma:index="11" nillable="true" ma:displayName="Meeting Date" ma:format="DateOnly" ma:internalName="Meeting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266679-4d81-4cab-94ab-11d59acd6c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4600A2-0624-41D3-8E69-E2BD67F872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5B0E38-0470-4817-B0BD-40108408ABBC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26D60424-EBFD-4DB6-BDA1-460DBAD6FEA8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64363997-0c13-49b8-b46b-f07224e7b222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6266679-4d81-4cab-94ab-11d59acd6c06"/>
    <ds:schemaRef ds:uri="900407cc-6456-4be6-8983-e475596b1192"/>
  </ds:schemaRefs>
</ds:datastoreItem>
</file>

<file path=customXml/itemProps4.xml><?xml version="1.0" encoding="utf-8"?>
<ds:datastoreItem xmlns:ds="http://schemas.openxmlformats.org/officeDocument/2006/customXml" ds:itemID="{341364E5-4413-42E9-AF8E-F138AD6A2F8C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79D653BD-E909-4F1B-9958-7C7FDA0E2B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363997-0c13-49b8-b46b-f07224e7b222"/>
    <ds:schemaRef ds:uri="900407cc-6456-4be6-8983-e475596b1192"/>
    <ds:schemaRef ds:uri="c6266679-4d81-4cab-94ab-11d59acd6c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33971</TotalTime>
  <Words>1140</Words>
  <Application>Microsoft Macintosh PowerPoint</Application>
  <PresentationFormat>Widescreen</PresentationFormat>
  <Paragraphs>183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</vt:lpstr>
      <vt:lpstr>Arial</vt:lpstr>
      <vt:lpstr>Arial Black</vt:lpstr>
      <vt:lpstr>Calibri</vt:lpstr>
      <vt:lpstr>Courier New</vt:lpstr>
      <vt:lpstr>Georgia</vt:lpstr>
      <vt:lpstr>Times</vt:lpstr>
      <vt:lpstr>Times New Roman</vt:lpstr>
      <vt:lpstr>Wingdings</vt:lpstr>
      <vt:lpstr>Blank</vt:lpstr>
      <vt:lpstr>PowerPoint Presentation</vt:lpstr>
      <vt:lpstr>PowerPoint Presentation</vt:lpstr>
      <vt:lpstr>Background</vt:lpstr>
      <vt:lpstr>Research Gap &amp; Objectives</vt:lpstr>
      <vt:lpstr>Data &amp; Methods 1</vt:lpstr>
      <vt:lpstr>Data &amp; Methods 2</vt:lpstr>
      <vt:lpstr>Positive Health Outcomes and Core Housing Need(CHN) in Canada</vt:lpstr>
      <vt:lpstr>RQ1 – effect of housing needs on physical and mental health </vt:lpstr>
      <vt:lpstr>RQ2a– effect of housing cost burden and quality on health</vt:lpstr>
      <vt:lpstr>RQ2b – effects of severity of housing needs on health </vt:lpstr>
      <vt:lpstr>Sensitivity Tests</vt:lpstr>
      <vt:lpstr>Contribution and Limitation</vt:lpstr>
      <vt:lpstr> Connect with me! Email: lawrenceagyepong@usask.ca LinkedIn: http://www.linkedin.com/in/agyeponglawrence</vt:lpstr>
      <vt:lpstr>References</vt:lpstr>
      <vt:lpstr>Control Variables</vt:lpstr>
    </vt:vector>
  </TitlesOfParts>
  <Company>Division of Media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W. David Snell</dc:creator>
  <cp:lastModifiedBy>Agyepong, Lawrence</cp:lastModifiedBy>
  <cp:revision>99</cp:revision>
  <dcterms:created xsi:type="dcterms:W3CDTF">2010-09-02T21:43:35Z</dcterms:created>
  <dcterms:modified xsi:type="dcterms:W3CDTF">2024-04-25T10:26:33Z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4UKQYHMNECZ5-1399-618</vt:lpwstr>
  </property>
  <property fmtid="{D5CDD505-2E9C-101B-9397-08002B2CF9AE}" pid="3" name="_dlc_DocIdItemGuid">
    <vt:lpwstr>bae46ebc-0493-409d-bcf7-d3d399f07e6f</vt:lpwstr>
  </property>
  <property fmtid="{D5CDD505-2E9C-101B-9397-08002B2CF9AE}" pid="4" name="_dlc_DocIdUrl">
    <vt:lpwstr>https://share.usask.ca/medicine/ugme/CC/CDSC/_layouts/15/DocIdRedir.aspx?ID=4UKQYHMNECZ5-1399-618, 4UKQYHMNECZ5-1399-618</vt:lpwstr>
  </property>
</Properties>
</file>