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57" r:id="rId3"/>
    <p:sldId id="276" r:id="rId4"/>
    <p:sldId id="274" r:id="rId5"/>
    <p:sldId id="260" r:id="rId6"/>
    <p:sldId id="275" r:id="rId7"/>
    <p:sldId id="269" r:id="rId8"/>
    <p:sldId id="267" r:id="rId9"/>
    <p:sldId id="268" r:id="rId10"/>
    <p:sldId id="270" r:id="rId11"/>
    <p:sldId id="271" r:id="rId12"/>
    <p:sldId id="272" r:id="rId13"/>
    <p:sldId id="273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2ED13C-39BD-1005-2D76-5FE330B1232B}" v="103" dt="2024-08-22T07:55:00.862"/>
    <p1510:client id="{B9B77317-2884-18F1-9833-214CA80D7BC8}" v="7" dt="2024-08-22T06:30:43.562"/>
    <p1510:client id="{BAD46963-EF0B-91B0-3DD1-31C2C3DE5406}" v="642" dt="2024-08-22T07:14:53.250"/>
    <p1510:client id="{CD7578A0-4F32-DA97-BDA9-12132FC27B7B}" v="389" dt="2024-08-22T07:32:54.072"/>
    <p1510:client id="{CE64DCEA-86DA-4926-7857-9C7F0EA9E528}" v="12" dt="2024-08-22T07:50:51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62880" y="2748000"/>
            <a:ext cx="10362720" cy="1361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6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26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94EFF70-6F55-4AEF-B0A0-05811A514C54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33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threatdown.com/hc/en-us/articles/4413809457811" TargetMode="External"/><Relationship Id="rId2" Type="http://schemas.openxmlformats.org/officeDocument/2006/relationships/hyperlink" Target="https://www.catalog.update.microsoft.com/search.aspx?q=kb314024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958;p1"/>
          <p:cNvSpPr/>
          <p:nvPr/>
        </p:nvSpPr>
        <p:spPr>
          <a:xfrm>
            <a:off x="768480" y="1135200"/>
            <a:ext cx="9279840" cy="20390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1440" tIns="121920" rIns="91440" bIns="121920" anchor="t">
            <a:sp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US" sz="2900" b="1" spc="-1">
                <a:solidFill>
                  <a:schemeClr val="dk1"/>
                </a:solidFill>
                <a:latin typeface="Trebuchet MS"/>
                <a:ea typeface="Trebuchet MS"/>
              </a:rPr>
              <a:t>PANDUAN INSTALASI AGENT </a:t>
            </a:r>
            <a:r>
              <a:rPr lang="en-US" sz="2900" b="1" strike="noStrike" spc="-1">
                <a:solidFill>
                  <a:schemeClr val="dk1"/>
                </a:solidFill>
                <a:latin typeface="Trebuchet MS"/>
                <a:ea typeface="Trebuchet MS"/>
              </a:rPr>
              <a:t>EDR </a:t>
            </a:r>
            <a:r>
              <a:rPr lang="en-US" sz="2900" b="1" spc="-1">
                <a:solidFill>
                  <a:schemeClr val="dk1"/>
                </a:solidFill>
                <a:latin typeface="Trebuchet MS"/>
                <a:ea typeface="Trebuchet MS"/>
              </a:rPr>
              <a:t>THREATDOWN </a:t>
            </a:r>
            <a:br>
              <a:rPr lang="en-US" sz="2900" b="1" spc="-1">
                <a:latin typeface="Trebuchet MS"/>
                <a:ea typeface="Trebuchet MS"/>
              </a:rPr>
            </a:br>
            <a:r>
              <a:rPr lang="en-US" sz="2900" b="1" spc="-1">
                <a:solidFill>
                  <a:schemeClr val="dk1"/>
                </a:solidFill>
                <a:latin typeface="Trebuchet MS"/>
                <a:ea typeface="Trebuchet MS"/>
              </a:rPr>
              <a:t>UNTUK SISTEM OPERASI MICROSOFT WINDOWS</a:t>
            </a:r>
            <a:endParaRPr lang="en-US" sz="2900" spc="-1">
              <a:solidFill>
                <a:schemeClr val="dk1"/>
              </a:solidFill>
              <a:latin typeface="Trebuchet MS"/>
              <a:ea typeface="Trebuchet MS"/>
            </a:endParaRPr>
          </a:p>
          <a:p>
            <a:pPr>
              <a:tabLst>
                <a:tab pos="0" algn="l"/>
              </a:tabLst>
            </a:pPr>
            <a:endParaRPr lang="en-GB" sz="3200" b="1" spc="-1">
              <a:solidFill>
                <a:schemeClr val="dk1"/>
              </a:solidFill>
              <a:latin typeface="Trebuchet MS"/>
              <a:ea typeface="Trebuchet MS"/>
              <a:cs typeface="Arial"/>
            </a:endParaRPr>
          </a:p>
          <a:p>
            <a:pPr>
              <a:tabLst>
                <a:tab pos="0" algn="l"/>
              </a:tabLst>
            </a:pPr>
            <a:endParaRPr lang="en-US" sz="2650" strike="noStrike" spc="-1">
              <a:solidFill>
                <a:schemeClr val="dk1"/>
              </a:solidFill>
              <a:latin typeface="Trebuchet MS"/>
              <a:cs typeface="Arial"/>
            </a:endParaRPr>
          </a:p>
        </p:txBody>
      </p:sp>
      <p:pic>
        <p:nvPicPr>
          <p:cNvPr id="786" name="Google Shape;959;p1"/>
          <p:cNvPicPr/>
          <p:nvPr/>
        </p:nvPicPr>
        <p:blipFill>
          <a:blip r:embed="rId2"/>
          <a:stretch/>
        </p:blipFill>
        <p:spPr>
          <a:xfrm>
            <a:off x="10398240" y="138240"/>
            <a:ext cx="1602720" cy="617280"/>
          </a:xfrm>
          <a:prstGeom prst="rect">
            <a:avLst/>
          </a:prstGeom>
          <a:ln w="0">
            <a:noFill/>
          </a:ln>
        </p:spPr>
      </p:pic>
      <p:pic>
        <p:nvPicPr>
          <p:cNvPr id="787" name="Google Shape;960;p1"/>
          <p:cNvPicPr/>
          <p:nvPr/>
        </p:nvPicPr>
        <p:blipFill>
          <a:blip r:embed="rId3"/>
          <a:stretch/>
        </p:blipFill>
        <p:spPr>
          <a:xfrm>
            <a:off x="4602240" y="5183040"/>
            <a:ext cx="3285120" cy="700320"/>
          </a:xfrm>
          <a:prstGeom prst="rect">
            <a:avLst/>
          </a:prstGeom>
          <a:ln w="0">
            <a:noFill/>
          </a:ln>
        </p:spPr>
      </p:pic>
      <p:pic>
        <p:nvPicPr>
          <p:cNvPr id="788" name="Google Shape;961;p1"/>
          <p:cNvPicPr/>
          <p:nvPr/>
        </p:nvPicPr>
        <p:blipFill>
          <a:blip r:embed="rId4"/>
          <a:stretch/>
        </p:blipFill>
        <p:spPr>
          <a:xfrm flipH="1">
            <a:off x="480" y="6549120"/>
            <a:ext cx="12191520" cy="308640"/>
          </a:xfrm>
          <a:prstGeom prst="rect">
            <a:avLst/>
          </a:prstGeom>
          <a:ln w="0">
            <a:noFill/>
          </a:ln>
        </p:spPr>
      </p:pic>
      <p:pic>
        <p:nvPicPr>
          <p:cNvPr id="789" name="Google Shape;962;p1" descr="Picture 4"/>
          <p:cNvPicPr/>
          <p:nvPr/>
        </p:nvPicPr>
        <p:blipFill>
          <a:blip r:embed="rId5"/>
          <a:stretch/>
        </p:blipFill>
        <p:spPr>
          <a:xfrm>
            <a:off x="8979840" y="5022240"/>
            <a:ext cx="2219040" cy="86112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039D8322-827F-3F85-E8A5-8DDB1C2FE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235" y="2329870"/>
            <a:ext cx="3791553" cy="219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6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4613-7C1C-2267-B744-CE9D907C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8289"/>
            <a:ext cx="10515600" cy="1234578"/>
          </a:xfrm>
        </p:spPr>
        <p:txBody>
          <a:bodyPr/>
          <a:lstStyle/>
          <a:p>
            <a:r>
              <a:rPr lang="en-US" b="1">
                <a:latin typeface="Trebuchet MS"/>
              </a:rPr>
              <a:t>C. PROSES INSTALASI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1240-37A8-5E80-E7F9-FDAC48B0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681" y="1946179"/>
            <a:ext cx="5716242" cy="43737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Arial"/>
            </a:pP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Jika endpoint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tidak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dapat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terkoneksi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ke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internet,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maka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diperlukan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konfigurasi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proxy (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jika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di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ada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policy internet via proxy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dari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kantor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),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atau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dapat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juga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menggunakan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tethering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dari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mobile device agar </a:t>
            </a:r>
            <a:r>
              <a:rPr lang="en-US" sz="1800" i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agent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dapat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berkomunikasi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dengan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dashboard EDR Nebula. Jika endpoint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dapat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terkoneksi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ke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internet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maka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bisa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langsung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click </a:t>
            </a:r>
            <a:r>
              <a:rPr lang="en-US" sz="1800" b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Next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.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Untuk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konfigurasi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proxy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akan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diinfokan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lebih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lanjut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oleh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tim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Helpdesk.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E12D81C-9F74-B9C0-B2CD-DB74D61EB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116015"/>
            <a:ext cx="468630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D9646C-7855-9186-D3E9-B6CE265BD0A5}"/>
              </a:ext>
            </a:extLst>
          </p:cNvPr>
          <p:cNvSpPr txBox="1"/>
          <p:nvPr/>
        </p:nvSpPr>
        <p:spPr>
          <a:xfrm>
            <a:off x="890954" y="5958823"/>
            <a:ext cx="1049215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 b="1">
                <a:latin typeface="Trebuchet MS"/>
              </a:rPr>
              <a:t>Notes:</a:t>
            </a:r>
            <a:r>
              <a:rPr lang="en-US" sz="1600">
                <a:latin typeface="Trebuchet MS"/>
              </a:rPr>
              <a:t> </a:t>
            </a:r>
          </a:p>
          <a:p>
            <a:r>
              <a:rPr lang="en-US" sz="1600" err="1">
                <a:latin typeface="Trebuchet MS"/>
              </a:rPr>
              <a:t>Konfigurasi</a:t>
            </a:r>
            <a:r>
              <a:rPr lang="en-US" sz="1600">
                <a:latin typeface="Trebuchet MS"/>
              </a:rPr>
              <a:t> proxy </a:t>
            </a:r>
            <a:r>
              <a:rPr lang="en-US" sz="1600" err="1">
                <a:latin typeface="Trebuchet MS"/>
              </a:rPr>
              <a:t>hanya</a:t>
            </a:r>
            <a:r>
              <a:rPr lang="en-US" sz="1600">
                <a:latin typeface="Trebuchet MS"/>
              </a:rPr>
              <a:t> </a:t>
            </a:r>
            <a:r>
              <a:rPr lang="en-US" sz="1600" err="1">
                <a:latin typeface="Trebuchet MS"/>
              </a:rPr>
              <a:t>berlaku</a:t>
            </a:r>
            <a:r>
              <a:rPr lang="en-US" sz="1600">
                <a:latin typeface="Trebuchet MS"/>
              </a:rPr>
              <a:t> </a:t>
            </a:r>
            <a:r>
              <a:rPr lang="en-US" sz="1600" err="1">
                <a:latin typeface="Trebuchet MS"/>
              </a:rPr>
              <a:t>untuk</a:t>
            </a:r>
            <a:r>
              <a:rPr lang="en-US" sz="1600">
                <a:latin typeface="Trebuchet MS"/>
              </a:rPr>
              <a:t> </a:t>
            </a:r>
            <a:r>
              <a:rPr lang="en-US" sz="1600" err="1">
                <a:latin typeface="Trebuchet MS"/>
              </a:rPr>
              <a:t>pengguna</a:t>
            </a:r>
            <a:r>
              <a:rPr lang="en-US" sz="1600">
                <a:latin typeface="Trebuchet MS"/>
              </a:rPr>
              <a:t> desktop yang </a:t>
            </a:r>
            <a:r>
              <a:rPr lang="en-US" sz="1600" err="1">
                <a:latin typeface="Trebuchet MS"/>
              </a:rPr>
              <a:t>secara</a:t>
            </a:r>
            <a:r>
              <a:rPr lang="en-US" sz="1600">
                <a:latin typeface="Trebuchet MS"/>
              </a:rPr>
              <a:t> default </a:t>
            </a:r>
            <a:r>
              <a:rPr lang="en-US" sz="1600" err="1">
                <a:latin typeface="Trebuchet MS"/>
              </a:rPr>
              <a:t>mengakses</a:t>
            </a:r>
            <a:r>
              <a:rPr lang="en-US" sz="1600">
                <a:latin typeface="Trebuchet MS"/>
              </a:rPr>
              <a:t> internet </a:t>
            </a:r>
            <a:r>
              <a:rPr lang="en-US" sz="1600" err="1">
                <a:latin typeface="Trebuchet MS"/>
              </a:rPr>
              <a:t>melalui</a:t>
            </a:r>
            <a:r>
              <a:rPr lang="en-US" sz="1600">
                <a:latin typeface="Trebuchet MS"/>
              </a:rPr>
              <a:t> proxy. </a:t>
            </a:r>
          </a:p>
        </p:txBody>
      </p:sp>
      <p:pic>
        <p:nvPicPr>
          <p:cNvPr id="8" name="Google Shape;959;p1">
            <a:extLst>
              <a:ext uri="{FF2B5EF4-FFF2-40B4-BE49-F238E27FC236}">
                <a16:creationId xmlns:a16="http://schemas.microsoft.com/office/drawing/2014/main" id="{368BB022-4E88-02AB-566F-81678144607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398240" y="138240"/>
            <a:ext cx="1602720" cy="61728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961;p1">
            <a:extLst>
              <a:ext uri="{FF2B5EF4-FFF2-40B4-BE49-F238E27FC236}">
                <a16:creationId xmlns:a16="http://schemas.microsoft.com/office/drawing/2014/main" id="{7CB6D470-2052-45AD-1541-B829B9341001}"/>
              </a:ext>
            </a:extLst>
          </p:cNvPr>
          <p:cNvPicPr/>
          <p:nvPr/>
        </p:nvPicPr>
        <p:blipFill>
          <a:blip r:embed="rId4"/>
          <a:stretch/>
        </p:blipFill>
        <p:spPr>
          <a:xfrm flipH="1">
            <a:off x="480" y="6549120"/>
            <a:ext cx="12191520" cy="3086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61343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4613-7C1C-2267-B744-CE9D907C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8289"/>
            <a:ext cx="10515600" cy="1234578"/>
          </a:xfrm>
        </p:spPr>
        <p:txBody>
          <a:bodyPr/>
          <a:lstStyle/>
          <a:p>
            <a:r>
              <a:rPr lang="en-US" b="1">
                <a:latin typeface="Trebuchet MS"/>
              </a:rPr>
              <a:t>C. PROSES INSTALASI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1240-37A8-5E80-E7F9-FDAC48B0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862" y="1946179"/>
            <a:ext cx="5416061" cy="4350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Arial"/>
            </a:pP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Setelah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itu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akan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muncul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tampilan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seperti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gambar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di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samping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lalu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klik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b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Install</a:t>
            </a:r>
            <a:r>
              <a:rPr lang="en-US" sz="1800" i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.</a:t>
            </a:r>
            <a:endParaRPr lang="en-US" sz="1800">
              <a:solidFill>
                <a:srgbClr val="121212"/>
              </a:solidFill>
              <a:latin typeface="Trebuchet MS"/>
              <a:ea typeface="+mn-lt"/>
              <a:cs typeface="+mn-lt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C83729B-E8CE-7E4E-2279-A9E7DB620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15" y="2121145"/>
            <a:ext cx="4774955" cy="3717681"/>
          </a:xfrm>
          <a:prstGeom prst="rect">
            <a:avLst/>
          </a:prstGeom>
        </p:spPr>
      </p:pic>
      <p:pic>
        <p:nvPicPr>
          <p:cNvPr id="7" name="Google Shape;959;p1" descr="A logo with a purple circle&#10;&#10;Description automatically generated">
            <a:extLst>
              <a:ext uri="{FF2B5EF4-FFF2-40B4-BE49-F238E27FC236}">
                <a16:creationId xmlns:a16="http://schemas.microsoft.com/office/drawing/2014/main" id="{5163D146-202F-C327-3AE8-EA3EF5196CD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398240" y="138240"/>
            <a:ext cx="1602720" cy="617280"/>
          </a:xfrm>
          <a:prstGeom prst="rect">
            <a:avLst/>
          </a:prstGeom>
          <a:ln w="0">
            <a:noFill/>
          </a:ln>
        </p:spPr>
      </p:pic>
      <p:pic>
        <p:nvPicPr>
          <p:cNvPr id="9" name="Google Shape;961;p1">
            <a:extLst>
              <a:ext uri="{FF2B5EF4-FFF2-40B4-BE49-F238E27FC236}">
                <a16:creationId xmlns:a16="http://schemas.microsoft.com/office/drawing/2014/main" id="{11942677-903A-55D1-6A17-3DEAAFD77EF9}"/>
              </a:ext>
            </a:extLst>
          </p:cNvPr>
          <p:cNvPicPr/>
          <p:nvPr/>
        </p:nvPicPr>
        <p:blipFill>
          <a:blip r:embed="rId4"/>
          <a:stretch/>
        </p:blipFill>
        <p:spPr>
          <a:xfrm flipH="1">
            <a:off x="480" y="6549120"/>
            <a:ext cx="12191520" cy="3086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071473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4613-7C1C-2267-B744-CE9D907C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8289"/>
            <a:ext cx="10515600" cy="1234578"/>
          </a:xfrm>
        </p:spPr>
        <p:txBody>
          <a:bodyPr/>
          <a:lstStyle/>
          <a:p>
            <a:r>
              <a:rPr lang="en-US" b="1">
                <a:latin typeface="Trebuchet MS"/>
              </a:rPr>
              <a:t>C. PROSES INSTALASI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1240-37A8-5E80-E7F9-FDAC48B0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862" y="1946179"/>
            <a:ext cx="5416061" cy="4350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Arial"/>
            </a:pP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Lalu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tunggu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proses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instalasinya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sampai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selesai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.</a:t>
            </a:r>
            <a:endParaRPr lang="en-US">
              <a:latin typeface="Trebuchet MS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7323C57-69F5-2F46-B5BD-47A85486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27" y="2116015"/>
            <a:ext cx="4897315" cy="3845169"/>
          </a:xfrm>
          <a:prstGeom prst="rect">
            <a:avLst/>
          </a:prstGeom>
        </p:spPr>
      </p:pic>
      <p:pic>
        <p:nvPicPr>
          <p:cNvPr id="7" name="Google Shape;959;p1" descr="A logo with a purple circle&#10;&#10;Description automatically generated">
            <a:extLst>
              <a:ext uri="{FF2B5EF4-FFF2-40B4-BE49-F238E27FC236}">
                <a16:creationId xmlns:a16="http://schemas.microsoft.com/office/drawing/2014/main" id="{854485CF-4897-E438-D855-6AA490D42BA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398240" y="138240"/>
            <a:ext cx="1602720" cy="617280"/>
          </a:xfrm>
          <a:prstGeom prst="rect">
            <a:avLst/>
          </a:prstGeom>
          <a:ln w="0">
            <a:noFill/>
          </a:ln>
        </p:spPr>
      </p:pic>
      <p:pic>
        <p:nvPicPr>
          <p:cNvPr id="9" name="Google Shape;961;p1">
            <a:extLst>
              <a:ext uri="{FF2B5EF4-FFF2-40B4-BE49-F238E27FC236}">
                <a16:creationId xmlns:a16="http://schemas.microsoft.com/office/drawing/2014/main" id="{BDDB7394-F581-1BC9-636C-BFD4814D03AC}"/>
              </a:ext>
            </a:extLst>
          </p:cNvPr>
          <p:cNvPicPr/>
          <p:nvPr/>
        </p:nvPicPr>
        <p:blipFill>
          <a:blip r:embed="rId4"/>
          <a:stretch/>
        </p:blipFill>
        <p:spPr>
          <a:xfrm flipH="1">
            <a:off x="480" y="6549120"/>
            <a:ext cx="12191520" cy="3086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8599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4613-7C1C-2267-B744-CE9D907C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8289"/>
            <a:ext cx="10515600" cy="1234578"/>
          </a:xfrm>
        </p:spPr>
        <p:txBody>
          <a:bodyPr/>
          <a:lstStyle/>
          <a:p>
            <a:r>
              <a:rPr lang="en-US" b="1">
                <a:latin typeface="Trebuchet MS"/>
              </a:rPr>
              <a:t>C. PROSES INSTALASI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1240-37A8-5E80-E7F9-FDAC48B0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862" y="1946179"/>
            <a:ext cx="5416061" cy="4350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Arial"/>
            </a:pP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Gambar di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samping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merupakan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tampilan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jika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Malwarebytes Endpoint Agent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sudah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terinstall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pada endpoint.</a:t>
            </a: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Arial"/>
            </a:pP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Biarkan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endpoint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melakukan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setup dan scanning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secara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otomatis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. Window agent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dapat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di minimize.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BFCF6EF-4208-06E1-036D-84CBB4F83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01" y="2119042"/>
            <a:ext cx="5395283" cy="3827613"/>
          </a:xfrm>
          <a:prstGeom prst="rect">
            <a:avLst/>
          </a:prstGeom>
        </p:spPr>
      </p:pic>
      <p:pic>
        <p:nvPicPr>
          <p:cNvPr id="7" name="Google Shape;959;p1" descr="A logo with a purple circle&#10;&#10;Description automatically generated">
            <a:extLst>
              <a:ext uri="{FF2B5EF4-FFF2-40B4-BE49-F238E27FC236}">
                <a16:creationId xmlns:a16="http://schemas.microsoft.com/office/drawing/2014/main" id="{7ADA178F-8DFE-FFCD-2310-9050E5BCE5E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398240" y="138240"/>
            <a:ext cx="1602720" cy="617280"/>
          </a:xfrm>
          <a:prstGeom prst="rect">
            <a:avLst/>
          </a:prstGeom>
          <a:ln w="0">
            <a:noFill/>
          </a:ln>
        </p:spPr>
      </p:pic>
      <p:pic>
        <p:nvPicPr>
          <p:cNvPr id="9" name="Google Shape;961;p1">
            <a:extLst>
              <a:ext uri="{FF2B5EF4-FFF2-40B4-BE49-F238E27FC236}">
                <a16:creationId xmlns:a16="http://schemas.microsoft.com/office/drawing/2014/main" id="{21E8D999-8B07-35ED-84B3-12111B1D4EF6}"/>
              </a:ext>
            </a:extLst>
          </p:cNvPr>
          <p:cNvPicPr/>
          <p:nvPr/>
        </p:nvPicPr>
        <p:blipFill>
          <a:blip r:embed="rId4"/>
          <a:stretch/>
        </p:blipFill>
        <p:spPr>
          <a:xfrm flipH="1">
            <a:off x="480" y="6549120"/>
            <a:ext cx="12191520" cy="3086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0193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1087;p16"/>
          <p:cNvSpPr/>
          <p:nvPr/>
        </p:nvSpPr>
        <p:spPr>
          <a:xfrm>
            <a:off x="9507840" y="194880"/>
            <a:ext cx="2403840" cy="786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78D7"/>
              </a:solidFill>
              <a:latin typeface="Arial"/>
              <a:ea typeface="Arial"/>
            </a:endParaRPr>
          </a:p>
        </p:txBody>
      </p:sp>
      <p:sp>
        <p:nvSpPr>
          <p:cNvPr id="859" name="Google Shape;1088;p16"/>
          <p:cNvSpPr/>
          <p:nvPr/>
        </p:nvSpPr>
        <p:spPr>
          <a:xfrm>
            <a:off x="495840" y="3215520"/>
            <a:ext cx="3418080" cy="686880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78D7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58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4613-7C1C-2267-B744-CE9D907C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8289"/>
            <a:ext cx="10515600" cy="1234578"/>
          </a:xfrm>
        </p:spPr>
        <p:txBody>
          <a:bodyPr/>
          <a:lstStyle/>
          <a:p>
            <a:pPr algn="ctr"/>
            <a:r>
              <a:rPr lang="en-US" b="1">
                <a:latin typeface="Trebuchet MS"/>
              </a:rPr>
              <a:t>DAFTAR 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1240-37A8-5E80-E7F9-FDAC48B0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2433"/>
            <a:ext cx="10515600" cy="22127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lphaUcPeriod"/>
            </a:pPr>
            <a:r>
              <a:rPr lang="en-US" sz="1800" b="1">
                <a:latin typeface="Trebuchet MS"/>
              </a:rPr>
              <a:t>PERSYARATAN MINIMUM</a:t>
            </a:r>
          </a:p>
          <a:p>
            <a:pPr marL="800100" lvl="1" indent="-342900">
              <a:buAutoNum type="arabicPeriod"/>
            </a:pPr>
            <a:r>
              <a:rPr lang="en-US" sz="1800">
                <a:latin typeface="Trebuchet MS"/>
              </a:rPr>
              <a:t>WINDOWS HARDWARE MINIMUM REQUIREMENT</a:t>
            </a:r>
          </a:p>
          <a:p>
            <a:pPr marL="800100" lvl="1" indent="-342900">
              <a:buAutoNum type="arabicPeriod"/>
            </a:pPr>
            <a:r>
              <a:rPr lang="en-US" sz="1800">
                <a:latin typeface="Trebuchet MS"/>
              </a:rPr>
              <a:t>WINDOWS SYSTEM MINIMUM REQUIREMENT</a:t>
            </a:r>
          </a:p>
          <a:p>
            <a:pPr marL="342900" indent="-342900">
              <a:buAutoNum type="alphaUcPeriod"/>
            </a:pPr>
            <a:r>
              <a:rPr lang="en-US" sz="1800" b="1">
                <a:latin typeface="Trebuchet MS"/>
              </a:rPr>
              <a:t>DOWNLOAD AGENT</a:t>
            </a:r>
          </a:p>
          <a:p>
            <a:pPr marL="342900" indent="-342900">
              <a:buAutoNum type="alphaUcPeriod"/>
            </a:pPr>
            <a:r>
              <a:rPr lang="en-US" sz="1800" b="1">
                <a:latin typeface="Trebuchet MS"/>
              </a:rPr>
              <a:t>PROSES INSTALASI AGENT</a:t>
            </a:r>
          </a:p>
        </p:txBody>
      </p:sp>
      <p:pic>
        <p:nvPicPr>
          <p:cNvPr id="6" name="Google Shape;959;p1" descr="A logo with a purple circle&#10;&#10;Description automatically generated">
            <a:extLst>
              <a:ext uri="{FF2B5EF4-FFF2-40B4-BE49-F238E27FC236}">
                <a16:creationId xmlns:a16="http://schemas.microsoft.com/office/drawing/2014/main" id="{99BBEBE2-EF6D-7926-E09D-97D4F754067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398240" y="138240"/>
            <a:ext cx="1602720" cy="61728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961;p1">
            <a:extLst>
              <a:ext uri="{FF2B5EF4-FFF2-40B4-BE49-F238E27FC236}">
                <a16:creationId xmlns:a16="http://schemas.microsoft.com/office/drawing/2014/main" id="{6EA51528-4465-EEB6-E929-7F042B4F46FD}"/>
              </a:ext>
            </a:extLst>
          </p:cNvPr>
          <p:cNvPicPr/>
          <p:nvPr/>
        </p:nvPicPr>
        <p:blipFill>
          <a:blip r:embed="rId3"/>
          <a:stretch/>
        </p:blipFill>
        <p:spPr>
          <a:xfrm flipH="1">
            <a:off x="480" y="6549120"/>
            <a:ext cx="12191520" cy="3086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81748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4613-7C1C-2267-B744-CE9D907C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8289"/>
            <a:ext cx="10515600" cy="1234578"/>
          </a:xfrm>
        </p:spPr>
        <p:txBody>
          <a:bodyPr/>
          <a:lstStyle/>
          <a:p>
            <a:r>
              <a:rPr lang="en-US" b="1">
                <a:latin typeface="Trebuchet MS"/>
              </a:rPr>
              <a:t>PERHATIAN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1240-37A8-5E80-E7F9-FDAC48B0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579"/>
            <a:ext cx="10515600" cy="43740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800" err="1">
                <a:latin typeface="Trebuchet MS"/>
              </a:rPr>
              <a:t>Gunakan</a:t>
            </a:r>
            <a:r>
              <a:rPr lang="en-US" sz="1800">
                <a:latin typeface="Trebuchet MS"/>
                <a:ea typeface="+mn-lt"/>
                <a:cs typeface="+mn-lt"/>
              </a:rPr>
              <a:t> link yang </a:t>
            </a:r>
            <a:r>
              <a:rPr lang="en-US" sz="1800" err="1">
                <a:latin typeface="Trebuchet MS"/>
                <a:ea typeface="+mn-lt"/>
                <a:cs typeface="+mn-lt"/>
              </a:rPr>
              <a:t>diberikan</a:t>
            </a:r>
            <a:r>
              <a:rPr lang="en-US" sz="1800">
                <a:latin typeface="Trebuchet MS"/>
                <a:ea typeface="+mn-lt"/>
                <a:cs typeface="+mn-lt"/>
              </a:rPr>
              <a:t> oleh </a:t>
            </a:r>
            <a:r>
              <a:rPr lang="en-US" sz="1800" err="1">
                <a:latin typeface="Trebuchet MS"/>
                <a:ea typeface="+mn-lt"/>
                <a:cs typeface="+mn-lt"/>
              </a:rPr>
              <a:t>tim</a:t>
            </a:r>
            <a:r>
              <a:rPr lang="en-US" sz="1800">
                <a:latin typeface="Trebuchet MS"/>
                <a:ea typeface="+mn-lt"/>
                <a:cs typeface="+mn-lt"/>
              </a:rPr>
              <a:t> Helpdesk </a:t>
            </a:r>
            <a:r>
              <a:rPr lang="en-US" sz="1800" err="1">
                <a:latin typeface="Trebuchet MS"/>
                <a:ea typeface="+mn-lt"/>
                <a:cs typeface="+mn-lt"/>
              </a:rPr>
              <a:t>untuk</a:t>
            </a:r>
            <a:r>
              <a:rPr lang="en-US" sz="1800">
                <a:latin typeface="Trebuchet MS"/>
                <a:ea typeface="+mn-lt"/>
                <a:cs typeface="+mn-lt"/>
              </a:rPr>
              <a:t> download package agent. </a:t>
            </a:r>
            <a:endParaRPr lang="en-US" sz="1800">
              <a:latin typeface="Trebuchet MS"/>
            </a:endParaRPr>
          </a:p>
        </p:txBody>
      </p:sp>
      <p:pic>
        <p:nvPicPr>
          <p:cNvPr id="6" name="Google Shape;959;p1" descr="A logo with a purple circle&#10;&#10;Description automatically generated">
            <a:extLst>
              <a:ext uri="{FF2B5EF4-FFF2-40B4-BE49-F238E27FC236}">
                <a16:creationId xmlns:a16="http://schemas.microsoft.com/office/drawing/2014/main" id="{384FAEC9-27F4-5205-E289-F7ADF7C1304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398240" y="138240"/>
            <a:ext cx="1602720" cy="61728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961;p1">
            <a:extLst>
              <a:ext uri="{FF2B5EF4-FFF2-40B4-BE49-F238E27FC236}">
                <a16:creationId xmlns:a16="http://schemas.microsoft.com/office/drawing/2014/main" id="{4EE04B53-55EB-B6AF-DCB3-FC854AA83455}"/>
              </a:ext>
            </a:extLst>
          </p:cNvPr>
          <p:cNvPicPr/>
          <p:nvPr/>
        </p:nvPicPr>
        <p:blipFill>
          <a:blip r:embed="rId3"/>
          <a:stretch/>
        </p:blipFill>
        <p:spPr>
          <a:xfrm flipH="1">
            <a:off x="480" y="6549120"/>
            <a:ext cx="12191520" cy="3086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99165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4613-7C1C-2267-B744-CE9D907C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8289"/>
            <a:ext cx="10515600" cy="1234578"/>
          </a:xfrm>
        </p:spPr>
        <p:txBody>
          <a:bodyPr/>
          <a:lstStyle/>
          <a:p>
            <a:pPr marL="742950" indent="-742950">
              <a:buAutoNum type="alphaUcPeriod"/>
            </a:pPr>
            <a:r>
              <a:rPr lang="en-US" b="1">
                <a:latin typeface="Trebuchet MS"/>
              </a:rPr>
              <a:t>PERSYARATAN 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1240-37A8-5E80-E7F9-FDAC48B0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579"/>
            <a:ext cx="10515600" cy="43740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>
                <a:latin typeface="Trebuchet MS"/>
              </a:rPr>
              <a:t>1. WINDOWS HARDWARE MINIMUM REQUIREMENT</a:t>
            </a:r>
            <a:endParaRPr lang="en-US" b="1">
              <a:latin typeface="Trebuchet MS"/>
            </a:endParaRPr>
          </a:p>
          <a:p>
            <a:pPr marL="628650" indent="-342900">
              <a:lnSpc>
                <a:spcPct val="150000"/>
              </a:lnSpc>
              <a:spcBef>
                <a:spcPts val="0"/>
              </a:spcBef>
            </a:pPr>
            <a:r>
              <a:rPr lang="en-US" sz="1800">
                <a:latin typeface="Trebuchet MS"/>
                <a:ea typeface="+mn-lt"/>
                <a:cs typeface="+mn-lt"/>
              </a:rPr>
              <a:t>CPU: 1 GHz*</a:t>
            </a:r>
          </a:p>
          <a:p>
            <a:pPr marL="628650" indent="-342900">
              <a:lnSpc>
                <a:spcPct val="150000"/>
              </a:lnSpc>
              <a:spcBef>
                <a:spcPts val="0"/>
              </a:spcBef>
            </a:pPr>
            <a:r>
              <a:rPr lang="en-US" sz="1800">
                <a:latin typeface="Trebuchet MS"/>
                <a:ea typeface="+mn-lt"/>
                <a:cs typeface="+mn-lt"/>
              </a:rPr>
              <a:t>Disk space: 100 MB (program + logs)</a:t>
            </a:r>
          </a:p>
          <a:p>
            <a:pPr marL="628650" indent="-342900">
              <a:lnSpc>
                <a:spcPct val="150000"/>
              </a:lnSpc>
              <a:spcBef>
                <a:spcPts val="0"/>
              </a:spcBef>
            </a:pPr>
            <a:r>
              <a:rPr lang="en-US" sz="1800">
                <a:latin typeface="Trebuchet MS"/>
                <a:ea typeface="+mn-lt"/>
                <a:cs typeface="+mn-lt"/>
              </a:rPr>
              <a:t>RAM: 1 GB (client); 2 GB (server)</a:t>
            </a:r>
          </a:p>
          <a:p>
            <a:pPr marL="628650" indent="-342900">
              <a:lnSpc>
                <a:spcPct val="150000"/>
              </a:lnSpc>
              <a:spcBef>
                <a:spcPts val="0"/>
              </a:spcBef>
            </a:pPr>
            <a:r>
              <a:rPr lang="en-US" sz="1800">
                <a:latin typeface="Trebuchet MS"/>
                <a:ea typeface="+mn-lt"/>
                <a:cs typeface="+mn-lt"/>
              </a:rPr>
              <a:t>Network: Active Internet Connection</a:t>
            </a:r>
          </a:p>
          <a:p>
            <a:pPr marL="514350" indent="0">
              <a:lnSpc>
                <a:spcPct val="150000"/>
              </a:lnSpc>
              <a:spcBef>
                <a:spcPts val="0"/>
              </a:spcBef>
            </a:pPr>
            <a:endParaRPr lang="en-US" sz="2000">
              <a:latin typeface="Trebuchet MS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>
                <a:latin typeface="Trebuchet MS"/>
                <a:ea typeface="+mn-lt"/>
                <a:cs typeface="+mn-lt"/>
              </a:rPr>
              <a:t>2. WINDOWS SYSTEM REQUIREMENTS</a:t>
            </a:r>
            <a:endParaRPr lang="en-US" sz="2000">
              <a:latin typeface="Trebuchet MS"/>
              <a:ea typeface="+mn-lt"/>
              <a:cs typeface="+mn-lt"/>
            </a:endParaRPr>
          </a:p>
          <a:p>
            <a:pPr marL="5715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1800">
                <a:latin typeface="Trebuchet MS"/>
                <a:ea typeface="+mn-lt"/>
                <a:cs typeface="+mn-lt"/>
              </a:rPr>
              <a:t>Windows Desktop: 11, 10, 8.1, 8, 7 SP1§</a:t>
            </a:r>
          </a:p>
          <a:p>
            <a:pPr marL="57150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r>
              <a:rPr lang="en-US" sz="1800">
                <a:latin typeface="Trebuchet MS"/>
                <a:ea typeface="+mn-lt"/>
                <a:cs typeface="+mn-lt"/>
              </a:rPr>
              <a:t> Windows Server †: 2022, 2019, 2016, 2012, 2012 R2, SBS 2011, 2008 R2 SP1‡§    </a:t>
            </a:r>
          </a:p>
          <a:p>
            <a:pPr marL="514350" indent="0">
              <a:lnSpc>
                <a:spcPct val="150000"/>
              </a:lnSpc>
              <a:spcBef>
                <a:spcPts val="0"/>
              </a:spcBef>
              <a:buFont typeface="Arial"/>
              <a:buChar char="•"/>
            </a:pPr>
            <a:endParaRPr lang="en-US" sz="2000">
              <a:latin typeface="Trebuchet MS"/>
              <a:ea typeface="+mn-lt"/>
              <a:cs typeface="+mn-lt"/>
            </a:endParaRPr>
          </a:p>
          <a:p>
            <a:pPr marL="28575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000">
              <a:latin typeface="Trebuchet MS"/>
              <a:ea typeface="+mn-lt"/>
              <a:cs typeface="+mn-lt"/>
            </a:endParaRPr>
          </a:p>
        </p:txBody>
      </p:sp>
      <p:pic>
        <p:nvPicPr>
          <p:cNvPr id="6" name="Google Shape;959;p1">
            <a:extLst>
              <a:ext uri="{FF2B5EF4-FFF2-40B4-BE49-F238E27FC236}">
                <a16:creationId xmlns:a16="http://schemas.microsoft.com/office/drawing/2014/main" id="{D715DCFD-AD57-0111-2234-6C33A8EDCA3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398240" y="138240"/>
            <a:ext cx="1602720" cy="61728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961;p1">
            <a:extLst>
              <a:ext uri="{FF2B5EF4-FFF2-40B4-BE49-F238E27FC236}">
                <a16:creationId xmlns:a16="http://schemas.microsoft.com/office/drawing/2014/main" id="{954A282E-69E8-C433-98F0-38D1F72B5406}"/>
              </a:ext>
            </a:extLst>
          </p:cNvPr>
          <p:cNvPicPr/>
          <p:nvPr/>
        </p:nvPicPr>
        <p:blipFill>
          <a:blip r:embed="rId3"/>
          <a:stretch/>
        </p:blipFill>
        <p:spPr>
          <a:xfrm flipH="1">
            <a:off x="480" y="6549120"/>
            <a:ext cx="12191520" cy="3086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96307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4613-7C1C-2267-B744-CE9D907C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8289"/>
            <a:ext cx="10515600" cy="1234578"/>
          </a:xfrm>
        </p:spPr>
        <p:txBody>
          <a:bodyPr/>
          <a:lstStyle/>
          <a:p>
            <a:pPr marL="742950" indent="-742950">
              <a:buAutoNum type="alphaUcPeriod"/>
            </a:pPr>
            <a:r>
              <a:rPr lang="en-US" b="1">
                <a:latin typeface="Trebuchet MS"/>
              </a:rPr>
              <a:t>PERSYARATAN 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1240-37A8-5E80-E7F9-FDAC48B0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579"/>
            <a:ext cx="10515600" cy="437408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800" b="1">
                <a:latin typeface="Trebuchet MS"/>
              </a:rPr>
              <a:t>Notes </a:t>
            </a:r>
            <a:r>
              <a:rPr lang="en-US" sz="1800">
                <a:latin typeface="Trebuchet MS"/>
              </a:rPr>
              <a:t>: </a:t>
            </a:r>
          </a:p>
          <a:p>
            <a:pPr>
              <a:buFont typeface="Arial,Sans-Serif"/>
              <a:buChar char="•"/>
            </a:pPr>
            <a:r>
              <a:rPr lang="en-US" sz="1800">
                <a:latin typeface="Trebuchet MS"/>
              </a:rPr>
              <a:t>† Server Core installations are not supported.</a:t>
            </a:r>
          </a:p>
          <a:p>
            <a:pPr>
              <a:buFont typeface="Arial,Sans-Serif"/>
              <a:buChar char="•"/>
            </a:pPr>
            <a:r>
              <a:rPr lang="en-US" sz="1800">
                <a:latin typeface="Trebuchet MS"/>
              </a:rPr>
              <a:t>‡ Microsoft™ patch </a:t>
            </a:r>
            <a:r>
              <a:rPr lang="en-US" sz="1800">
                <a:latin typeface="Trebuchet MS"/>
                <a:hlinkClick r:id="rId2"/>
              </a:rPr>
              <a:t>KB3140245</a:t>
            </a:r>
            <a:r>
              <a:rPr lang="en-US" sz="1800">
                <a:latin typeface="Trebuchet MS"/>
              </a:rPr>
              <a:t> must be installed for 2008 R2 SP1.</a:t>
            </a:r>
          </a:p>
          <a:p>
            <a:pPr>
              <a:buFont typeface="Arial,Sans-Serif"/>
            </a:pPr>
            <a:r>
              <a:rPr lang="en-US" sz="1800">
                <a:latin typeface="Trebuchet MS"/>
                <a:ea typeface="+mn-lt"/>
                <a:cs typeface="+mn-lt"/>
              </a:rPr>
              <a:t>§ For Windows 7 or Windows Server 2008 R2 devices, you need to apply KB4474419 Microsoft 2019-09 Security Update. For more information, see </a:t>
            </a:r>
            <a:r>
              <a:rPr lang="en-US" sz="1800">
                <a:latin typeface="Trebuchet MS"/>
                <a:ea typeface="+mn-lt"/>
                <a:cs typeface="+mn-lt"/>
                <a:hlinkClick r:id="rId3"/>
              </a:rPr>
              <a:t>Windows 2019-09 Security Update for Windows devices running business products.</a:t>
            </a:r>
            <a:endParaRPr lang="en-US" sz="1800">
              <a:latin typeface="Trebuchet MS"/>
              <a:ea typeface="+mn-lt"/>
              <a:cs typeface="+mn-lt"/>
            </a:endParaRPr>
          </a:p>
          <a:p>
            <a:pPr>
              <a:buFont typeface="Arial,Sans-Serif"/>
            </a:pPr>
            <a:r>
              <a:rPr lang="en-US" sz="1800">
                <a:latin typeface="Trebuchet MS"/>
                <a:ea typeface="+mn-lt"/>
                <a:cs typeface="+mn-lt"/>
              </a:rPr>
              <a:t>Advanced RISC Machines (ARM) processors are not supported.</a:t>
            </a:r>
          </a:p>
          <a:p>
            <a:pPr>
              <a:buFont typeface="Arial,Sans-Serif"/>
            </a:pPr>
            <a:r>
              <a:rPr lang="en-US" sz="1800">
                <a:latin typeface="Trebuchet MS"/>
                <a:ea typeface="+mn-lt"/>
                <a:cs typeface="+mn-lt"/>
              </a:rPr>
              <a:t>.NET Framework 4.6.2 must be installed and enabled on Windows systems.</a:t>
            </a:r>
          </a:p>
          <a:p>
            <a:pPr>
              <a:buFont typeface="Arial,Sans-Serif"/>
            </a:pPr>
            <a:r>
              <a:rPr lang="en-US" sz="1800">
                <a:latin typeface="Trebuchet MS"/>
                <a:ea typeface="+mn-lt"/>
                <a:cs typeface="+mn-lt"/>
              </a:rPr>
              <a:t>Transport Layer Security (TLS) 1.2 must be enabled for all endpoints.</a:t>
            </a:r>
          </a:p>
        </p:txBody>
      </p:sp>
      <p:pic>
        <p:nvPicPr>
          <p:cNvPr id="6" name="Google Shape;959;p1">
            <a:extLst>
              <a:ext uri="{FF2B5EF4-FFF2-40B4-BE49-F238E27FC236}">
                <a16:creationId xmlns:a16="http://schemas.microsoft.com/office/drawing/2014/main" id="{40F6B037-0A3E-EF9F-0B57-C3139DFB619D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0398240" y="138240"/>
            <a:ext cx="1602720" cy="61728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961;p1">
            <a:extLst>
              <a:ext uri="{FF2B5EF4-FFF2-40B4-BE49-F238E27FC236}">
                <a16:creationId xmlns:a16="http://schemas.microsoft.com/office/drawing/2014/main" id="{808EB704-57B0-9810-5B72-6B84D99DD3A0}"/>
              </a:ext>
            </a:extLst>
          </p:cNvPr>
          <p:cNvPicPr/>
          <p:nvPr/>
        </p:nvPicPr>
        <p:blipFill>
          <a:blip r:embed="rId5"/>
          <a:stretch/>
        </p:blipFill>
        <p:spPr>
          <a:xfrm flipH="1">
            <a:off x="480" y="6549120"/>
            <a:ext cx="12191520" cy="3086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86499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4613-7C1C-2267-B744-CE9D907C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8289"/>
            <a:ext cx="10515600" cy="1234578"/>
          </a:xfrm>
        </p:spPr>
        <p:txBody>
          <a:bodyPr/>
          <a:lstStyle/>
          <a:p>
            <a:pPr marL="742950" indent="-742950">
              <a:buAutoNum type="alphaUcPeriod"/>
            </a:pPr>
            <a:r>
              <a:rPr lang="en-US" b="1">
                <a:latin typeface="Trebuchet MS"/>
              </a:rPr>
              <a:t>PERSYARATAN 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1240-37A8-5E80-E7F9-FDAC48B0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579"/>
            <a:ext cx="10515600" cy="437408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800" b="1">
                <a:latin typeface="Trebuchet MS"/>
              </a:rPr>
              <a:t>Notes </a:t>
            </a:r>
            <a:r>
              <a:rPr lang="en-US" sz="1800">
                <a:latin typeface="Trebuchet MS"/>
              </a:rPr>
              <a:t>: </a:t>
            </a:r>
          </a:p>
          <a:p>
            <a:pPr>
              <a:buFont typeface="Arial,Sans-Serif"/>
              <a:buChar char="•"/>
            </a:pPr>
            <a:r>
              <a:rPr lang="en-US" sz="1800">
                <a:latin typeface="Trebuchet MS"/>
                <a:ea typeface="+mn-lt"/>
                <a:cs typeface="+mn-lt"/>
              </a:rPr>
              <a:t>Behavior Protection features are only supported on endpoints using Windows 7 and newer.</a:t>
            </a:r>
            <a:endParaRPr lang="en-US">
              <a:latin typeface="Trebuchet MS"/>
            </a:endParaRPr>
          </a:p>
          <a:p>
            <a:pPr>
              <a:buFont typeface="Arial,Sans-Serif"/>
              <a:buChar char="•"/>
            </a:pPr>
            <a:r>
              <a:rPr lang="en-US" sz="1800">
                <a:latin typeface="Trebuchet MS"/>
                <a:ea typeface="+mn-lt"/>
                <a:cs typeface="+mn-lt"/>
              </a:rPr>
              <a:t>Federal Information Processing Standards (FIPS) is supported for Windows 10 and higher.</a:t>
            </a:r>
            <a:endParaRPr lang="en-US">
              <a:latin typeface="Trebuchet MS"/>
            </a:endParaRPr>
          </a:p>
          <a:p>
            <a:pPr>
              <a:buFont typeface="Arial,Sans-Serif"/>
              <a:buChar char="•"/>
            </a:pPr>
            <a:r>
              <a:rPr lang="en-US" sz="1800">
                <a:latin typeface="Trebuchet MS"/>
                <a:ea typeface="+mn-lt"/>
                <a:cs typeface="+mn-lt"/>
              </a:rPr>
              <a:t>Non-persistent Virtual Desktop Infrastructure (VDI) environments are not supported, but persistent VDI is supported.</a:t>
            </a:r>
            <a:endParaRPr lang="en-US">
              <a:latin typeface="Trebuchet MS"/>
            </a:endParaRPr>
          </a:p>
          <a:p>
            <a:pPr>
              <a:buFont typeface="Arial,Sans-Serif"/>
              <a:buChar char="•"/>
            </a:pPr>
            <a:r>
              <a:rPr lang="en-US" sz="1800">
                <a:latin typeface="Trebuchet MS"/>
                <a:ea typeface="+mn-lt"/>
                <a:cs typeface="+mn-lt"/>
              </a:rPr>
              <a:t>Server or workstation subscriptions are required to enable features for these endpoints.</a:t>
            </a:r>
            <a:endParaRPr lang="en-US">
              <a:latin typeface="Trebuchet MS"/>
            </a:endParaRPr>
          </a:p>
          <a:p>
            <a:pPr>
              <a:buFont typeface="Arial,Sans-Serif"/>
              <a:buChar char="•"/>
            </a:pPr>
            <a:r>
              <a:rPr lang="en-US" sz="1800">
                <a:latin typeface="Trebuchet MS"/>
                <a:ea typeface="+mn-lt"/>
                <a:cs typeface="+mn-lt"/>
              </a:rPr>
              <a:t>Windows XP and Windows Vista endpoints no longer receive software or Protection database updates.</a:t>
            </a:r>
            <a:endParaRPr lang="en-US">
              <a:latin typeface="Trebuchet MS"/>
            </a:endParaRPr>
          </a:p>
        </p:txBody>
      </p:sp>
      <p:pic>
        <p:nvPicPr>
          <p:cNvPr id="6" name="Google Shape;959;p1">
            <a:extLst>
              <a:ext uri="{FF2B5EF4-FFF2-40B4-BE49-F238E27FC236}">
                <a16:creationId xmlns:a16="http://schemas.microsoft.com/office/drawing/2014/main" id="{BC0E5103-0CA6-486F-2357-0D83DEBD4C4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398240" y="138240"/>
            <a:ext cx="1602720" cy="61728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961;p1">
            <a:extLst>
              <a:ext uri="{FF2B5EF4-FFF2-40B4-BE49-F238E27FC236}">
                <a16:creationId xmlns:a16="http://schemas.microsoft.com/office/drawing/2014/main" id="{75F30F1B-8063-C9A5-57C6-C53E765C4CCA}"/>
              </a:ext>
            </a:extLst>
          </p:cNvPr>
          <p:cNvPicPr/>
          <p:nvPr/>
        </p:nvPicPr>
        <p:blipFill>
          <a:blip r:embed="rId3"/>
          <a:stretch/>
        </p:blipFill>
        <p:spPr>
          <a:xfrm flipH="1">
            <a:off x="480" y="6549120"/>
            <a:ext cx="12191520" cy="3086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53446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4613-7C1C-2267-B744-CE9D907C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8289"/>
            <a:ext cx="10515600" cy="1234578"/>
          </a:xfrm>
        </p:spPr>
        <p:txBody>
          <a:bodyPr/>
          <a:lstStyle/>
          <a:p>
            <a:r>
              <a:rPr lang="en-US" b="1">
                <a:latin typeface="Trebuchet MS"/>
              </a:rPr>
              <a:t>B. DOWNLOAD AGENT</a:t>
            </a:r>
            <a:endParaRPr lang="en-US"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1240-37A8-5E80-E7F9-FDAC48B0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862" y="1946179"/>
            <a:ext cx="5416061" cy="4350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Arial"/>
            </a:pP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Copy link yang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sudah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diberikan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oleh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tim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Helpdesk via email. </a:t>
            </a:r>
            <a:endParaRPr lang="en-US">
              <a:latin typeface="Trebuchet MS"/>
            </a:endParaRP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Arial"/>
            </a:pP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Paste/input link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tersebut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ke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web browser,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maka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akan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agent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akan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otomatis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terdownload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. </a:t>
            </a: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Arial"/>
            </a:pP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Jika agent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tidak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otomatis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terdownload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,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maka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klik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tulisan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berwarna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biru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“</a:t>
            </a:r>
            <a:r>
              <a:rPr lang="en-US" sz="1800" i="1">
                <a:solidFill>
                  <a:srgbClr val="0000FF"/>
                </a:solidFill>
                <a:latin typeface="Trebuchet MS"/>
                <a:ea typeface="+mn-lt"/>
                <a:cs typeface="+mn-lt"/>
              </a:rPr>
              <a:t>click here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”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seperti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yang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ada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pada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gambar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di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samping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.</a:t>
            </a: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Arial"/>
            </a:pPr>
            <a:endParaRPr lang="en-US" sz="1800">
              <a:solidFill>
                <a:srgbClr val="121212"/>
              </a:solidFill>
              <a:latin typeface="Trebuchet MS"/>
              <a:ea typeface="+mn-lt"/>
              <a:cs typeface="+mn-lt"/>
            </a:endParaRPr>
          </a:p>
          <a:p>
            <a:pPr marL="857250" indent="-342900" algn="just">
              <a:lnSpc>
                <a:spcPct val="150000"/>
              </a:lnSpc>
              <a:spcBef>
                <a:spcPts val="0"/>
              </a:spcBef>
              <a:buFont typeface="Arial"/>
            </a:pPr>
            <a:endParaRPr lang="en-US" sz="1800">
              <a:solidFill>
                <a:srgbClr val="121212"/>
              </a:solidFill>
              <a:latin typeface="Trebuchet MS"/>
              <a:ea typeface="+mn-lt"/>
              <a:cs typeface="+mn-lt"/>
            </a:endParaRP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Arial"/>
            </a:pPr>
            <a:endParaRPr lang="en-US" sz="1800">
              <a:solidFill>
                <a:srgbClr val="121212"/>
              </a:solidFill>
              <a:latin typeface="Trebuchet MS"/>
              <a:ea typeface="+mn-lt"/>
              <a:cs typeface="+mn-lt"/>
            </a:endParaRP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Arial"/>
            </a:pPr>
            <a:endParaRPr lang="en-US" sz="1800">
              <a:solidFill>
                <a:srgbClr val="121212"/>
              </a:solidFill>
              <a:latin typeface="Trebuchet MS"/>
              <a:ea typeface="+mn-lt"/>
              <a:cs typeface="+mn-lt"/>
            </a:endParaRPr>
          </a:p>
        </p:txBody>
      </p:sp>
      <p:pic>
        <p:nvPicPr>
          <p:cNvPr id="8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CAA2EB5-B78D-34F4-C120-86C6DB875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57" y="2118702"/>
            <a:ext cx="5603381" cy="3853498"/>
          </a:xfrm>
          <a:prstGeom prst="rect">
            <a:avLst/>
          </a:prstGeom>
        </p:spPr>
      </p:pic>
      <p:pic>
        <p:nvPicPr>
          <p:cNvPr id="6" name="Google Shape;959;p1">
            <a:extLst>
              <a:ext uri="{FF2B5EF4-FFF2-40B4-BE49-F238E27FC236}">
                <a16:creationId xmlns:a16="http://schemas.microsoft.com/office/drawing/2014/main" id="{F80225C2-20FA-3DE1-1593-D84E890B747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398240" y="138240"/>
            <a:ext cx="1602720" cy="617280"/>
          </a:xfrm>
          <a:prstGeom prst="rect">
            <a:avLst/>
          </a:prstGeom>
          <a:ln w="0">
            <a:noFill/>
          </a:ln>
        </p:spPr>
      </p:pic>
      <p:pic>
        <p:nvPicPr>
          <p:cNvPr id="9" name="Google Shape;961;p1">
            <a:extLst>
              <a:ext uri="{FF2B5EF4-FFF2-40B4-BE49-F238E27FC236}">
                <a16:creationId xmlns:a16="http://schemas.microsoft.com/office/drawing/2014/main" id="{63965B4B-7F0E-23E7-689B-2EF3E406382E}"/>
              </a:ext>
            </a:extLst>
          </p:cNvPr>
          <p:cNvPicPr/>
          <p:nvPr/>
        </p:nvPicPr>
        <p:blipFill>
          <a:blip r:embed="rId4"/>
          <a:stretch/>
        </p:blipFill>
        <p:spPr>
          <a:xfrm flipH="1">
            <a:off x="480" y="6549120"/>
            <a:ext cx="12191520" cy="3086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7218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4613-7C1C-2267-B744-CE9D907C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8289"/>
            <a:ext cx="10515600" cy="1234578"/>
          </a:xfrm>
        </p:spPr>
        <p:txBody>
          <a:bodyPr/>
          <a:lstStyle/>
          <a:p>
            <a:r>
              <a:rPr lang="en-US" b="1">
                <a:latin typeface="Trebuchet MS"/>
              </a:rPr>
              <a:t>C. PROSES INSTALASI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1240-37A8-5E80-E7F9-FDAC48B0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891" y="1946179"/>
            <a:ext cx="5514032" cy="4350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Arial"/>
            </a:pPr>
            <a:r>
              <a:rPr lang="en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Buka Windows Explorer </a:t>
            </a:r>
            <a:r>
              <a:rPr lang="en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ke</a:t>
            </a:r>
            <a:r>
              <a:rPr lang="en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bagian</a:t>
            </a:r>
            <a:r>
              <a:rPr lang="en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path </a:t>
            </a:r>
            <a:r>
              <a:rPr lang="en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lokasi</a:t>
            </a:r>
            <a:r>
              <a:rPr lang="en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agent di download, </a:t>
            </a:r>
            <a:r>
              <a:rPr lang="en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kemudian</a:t>
            </a:r>
            <a:r>
              <a:rPr lang="en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double </a:t>
            </a:r>
            <a:r>
              <a:rPr lang="en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klik</a:t>
            </a:r>
            <a:r>
              <a:rPr lang="en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untuk</a:t>
            </a:r>
            <a:r>
              <a:rPr lang="en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menjalankan</a:t>
            </a:r>
            <a:r>
              <a:rPr lang="en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proses </a:t>
            </a:r>
            <a:r>
              <a:rPr lang="en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instalasi</a:t>
            </a:r>
            <a:r>
              <a:rPr lang="en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/>
            </a:pPr>
            <a:endParaRPr lang="en-US" sz="1800">
              <a:solidFill>
                <a:srgbClr val="121212"/>
              </a:solidFill>
              <a:latin typeface="Trebuchet MS"/>
              <a:ea typeface="+mn-lt"/>
              <a:cs typeface="+mn-lt"/>
            </a:endParaRPr>
          </a:p>
          <a:p>
            <a:pPr marL="571500" indent="-285750" algn="just">
              <a:lnSpc>
                <a:spcPct val="150000"/>
              </a:lnSpc>
              <a:spcBef>
                <a:spcPts val="0"/>
              </a:spcBef>
              <a:buFont typeface="Arial"/>
            </a:pPr>
            <a:endParaRPr lang="en-US" sz="1800">
              <a:solidFill>
                <a:srgbClr val="121212"/>
              </a:solidFill>
              <a:latin typeface="Trebuchet MS"/>
              <a:ea typeface="+mn-lt"/>
              <a:cs typeface="+mn-lt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F46FE06-BB5F-344C-DD21-81644DEEA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63" y="2120778"/>
            <a:ext cx="5162550" cy="3343275"/>
          </a:xfrm>
          <a:prstGeom prst="rect">
            <a:avLst/>
          </a:prstGeom>
        </p:spPr>
      </p:pic>
      <p:pic>
        <p:nvPicPr>
          <p:cNvPr id="7" name="Google Shape;959;p1">
            <a:extLst>
              <a:ext uri="{FF2B5EF4-FFF2-40B4-BE49-F238E27FC236}">
                <a16:creationId xmlns:a16="http://schemas.microsoft.com/office/drawing/2014/main" id="{BCE88BF8-0208-3C5D-18BD-00745BE913A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398240" y="138240"/>
            <a:ext cx="1602720" cy="617280"/>
          </a:xfrm>
          <a:prstGeom prst="rect">
            <a:avLst/>
          </a:prstGeom>
          <a:ln w="0">
            <a:noFill/>
          </a:ln>
        </p:spPr>
      </p:pic>
      <p:pic>
        <p:nvPicPr>
          <p:cNvPr id="9" name="Google Shape;961;p1">
            <a:extLst>
              <a:ext uri="{FF2B5EF4-FFF2-40B4-BE49-F238E27FC236}">
                <a16:creationId xmlns:a16="http://schemas.microsoft.com/office/drawing/2014/main" id="{46326BDD-A09E-E208-36A2-DE71882010E3}"/>
              </a:ext>
            </a:extLst>
          </p:cNvPr>
          <p:cNvPicPr/>
          <p:nvPr/>
        </p:nvPicPr>
        <p:blipFill>
          <a:blip r:embed="rId4"/>
          <a:stretch/>
        </p:blipFill>
        <p:spPr>
          <a:xfrm flipH="1">
            <a:off x="480" y="6549120"/>
            <a:ext cx="12191520" cy="3086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5561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4613-7C1C-2267-B744-CE9D907C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8289"/>
            <a:ext cx="10515600" cy="1234578"/>
          </a:xfrm>
        </p:spPr>
        <p:txBody>
          <a:bodyPr/>
          <a:lstStyle/>
          <a:p>
            <a:r>
              <a:rPr lang="en-US" b="1">
                <a:latin typeface="Trebuchet MS"/>
              </a:rPr>
              <a:t>C. PROSES INSTALASI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1240-37A8-5E80-E7F9-FDAC48B0E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2120" y="1946179"/>
            <a:ext cx="5535803" cy="4350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628650" indent="-342900" algn="just">
              <a:lnSpc>
                <a:spcPct val="150000"/>
              </a:lnSpc>
              <a:spcBef>
                <a:spcPts val="0"/>
              </a:spcBef>
              <a:buFont typeface="Arial"/>
            </a:pP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Checklist </a:t>
            </a:r>
            <a:r>
              <a:rPr lang="en-US" sz="1800" i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License Agreement,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lalu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err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klik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 </a:t>
            </a:r>
            <a:r>
              <a:rPr lang="en-US" sz="1800" b="1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Next</a:t>
            </a:r>
            <a:r>
              <a:rPr lang="en-US" sz="1800">
                <a:solidFill>
                  <a:srgbClr val="121212"/>
                </a:solidFill>
                <a:latin typeface="Trebuchet MS"/>
                <a:ea typeface="+mn-lt"/>
                <a:cs typeface="+mn-lt"/>
              </a:rPr>
              <a:t>.</a:t>
            </a:r>
            <a:endParaRPr lang="en-US">
              <a:latin typeface="Trebuchet MS"/>
            </a:endParaRPr>
          </a:p>
        </p:txBody>
      </p:sp>
      <p:pic>
        <p:nvPicPr>
          <p:cNvPr id="8" name="Picture 7" descr="A screenshot of a software agreement&#10;&#10;Description automatically generated">
            <a:extLst>
              <a:ext uri="{FF2B5EF4-FFF2-40B4-BE49-F238E27FC236}">
                <a16:creationId xmlns:a16="http://schemas.microsoft.com/office/drawing/2014/main" id="{FBFF6551-52CA-6D41-8346-C61414E21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66" y="2120778"/>
            <a:ext cx="4993298" cy="3952875"/>
          </a:xfrm>
          <a:prstGeom prst="rect">
            <a:avLst/>
          </a:prstGeom>
        </p:spPr>
      </p:pic>
      <p:pic>
        <p:nvPicPr>
          <p:cNvPr id="6" name="Google Shape;959;p1">
            <a:extLst>
              <a:ext uri="{FF2B5EF4-FFF2-40B4-BE49-F238E27FC236}">
                <a16:creationId xmlns:a16="http://schemas.microsoft.com/office/drawing/2014/main" id="{AF9BF3FA-8F3D-0DA8-F983-E3A0B9CE24D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398240" y="138240"/>
            <a:ext cx="1602720" cy="617280"/>
          </a:xfrm>
          <a:prstGeom prst="rect">
            <a:avLst/>
          </a:prstGeom>
          <a:ln w="0">
            <a:noFill/>
          </a:ln>
        </p:spPr>
      </p:pic>
      <p:pic>
        <p:nvPicPr>
          <p:cNvPr id="9" name="Google Shape;961;p1">
            <a:extLst>
              <a:ext uri="{FF2B5EF4-FFF2-40B4-BE49-F238E27FC236}">
                <a16:creationId xmlns:a16="http://schemas.microsoft.com/office/drawing/2014/main" id="{C1351762-9386-ACC9-2E9D-433D74C6D558}"/>
              </a:ext>
            </a:extLst>
          </p:cNvPr>
          <p:cNvPicPr/>
          <p:nvPr/>
        </p:nvPicPr>
        <p:blipFill>
          <a:blip r:embed="rId4"/>
          <a:stretch/>
        </p:blipFill>
        <p:spPr>
          <a:xfrm flipH="1">
            <a:off x="480" y="6549120"/>
            <a:ext cx="12191520" cy="3086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8568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DAFTAR ISI</vt:lpstr>
      <vt:lpstr>PERHATIAN</vt:lpstr>
      <vt:lpstr>PERSYARATAN MINIMUM</vt:lpstr>
      <vt:lpstr>PERSYARATAN MINIMUM</vt:lpstr>
      <vt:lpstr>PERSYARATAN MINIMUM</vt:lpstr>
      <vt:lpstr>B. DOWNLOAD AGENT</vt:lpstr>
      <vt:lpstr>C. PROSES INSTALASI AGENT</vt:lpstr>
      <vt:lpstr>C. PROSES INSTALASI AGENT</vt:lpstr>
      <vt:lpstr>C. PROSES INSTALASI AGENT</vt:lpstr>
      <vt:lpstr>C. PROSES INSTALASI AGENT</vt:lpstr>
      <vt:lpstr>C. PROSES INSTALASI AGENT</vt:lpstr>
      <vt:lpstr>C. PROSES INSTALASI AGENT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70</cp:revision>
  <dcterms:created xsi:type="dcterms:W3CDTF">2024-08-22T06:29:12Z</dcterms:created>
  <dcterms:modified xsi:type="dcterms:W3CDTF">2024-08-22T08:14:52Z</dcterms:modified>
</cp:coreProperties>
</file>