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League Spartan" charset="1" panose="00000800000000000000"/>
      <p:regular r:id="rId21"/>
    </p:embeddedFont>
    <p:embeddedFont>
      <p:font typeface="Open Sauce Light" charset="1" panose="00000400000000000000"/>
      <p:regular r:id="rId22"/>
    </p:embeddedFont>
    <p:embeddedFont>
      <p:font typeface="Open Sauce SemiBold Bold" charset="1" panose="00000A00000000000000"/>
      <p:regular r:id="rId23"/>
    </p:embeddedFont>
    <p:embeddedFont>
      <p:font typeface="Open Sauce Light Bold" charset="1" panose="00000600000000000000"/>
      <p:regular r:id="rId24"/>
    </p:embeddedFont>
    <p:embeddedFont>
      <p:font typeface="Open Sauce SemiBold" charset="1" panose="000007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Masters/notesMaster1.xml" Type="http://schemas.openxmlformats.org/officeDocument/2006/relationships/notesMaster"/><Relationship Id="rId26" Target="theme/theme2.xml" Type="http://schemas.openxmlformats.org/officeDocument/2006/relationships/theme"/><Relationship Id="rId27" Target="notesSlides/notesSlide1.xml" Type="http://schemas.openxmlformats.org/officeDocument/2006/relationships/notesSlide"/><Relationship Id="rId28" Target="fonts/font28.fntdata" Type="http://schemas.openxmlformats.org/officeDocument/2006/relationships/font"/><Relationship Id="rId29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3.xml" Type="http://schemas.openxmlformats.org/officeDocument/2006/relationships/notesSlide"/><Relationship Id="rId31" Target="notesSlides/notesSlide4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TV-L1</a:t>
            </a:r>
          </a:p>
          <a:p>
            <a:r>
              <a:rPr lang="en-US"/>
              <a:t>- process small portions of video frame and gets optical flows from them, more fine and granular</a:t>
            </a:r>
          </a:p>
          <a:p>
            <a:r>
              <a:rPr lang="en-US"/>
              <a:t>limitation - high fluctuation in intensity and very rapid movement cant be caught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TV-L1</a:t>
            </a:r>
          </a:p>
          <a:p>
            <a:r>
              <a:rPr lang="en-US"/>
              <a:t>- process small portions of video frame and gets optical flows from them, more fine and granular</a:t>
            </a:r>
          </a:p>
          <a:p>
            <a:r>
              <a:rPr lang="en-US"/>
              <a:t>limitation - high fluctuation in intensity and very rapid movement cant be caught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TV-L1</a:t>
            </a:r>
          </a:p>
          <a:p>
            <a:r>
              <a:rPr lang="en-US"/>
              <a:t>- process small portions of video frame and gets optical flows from them, more fine and granular</a:t>
            </a:r>
          </a:p>
          <a:p>
            <a:r>
              <a:rPr lang="en-US"/>
              <a:t>limitation - high fluctuation in intensity and very rapid movement cant be caught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TV-L1</a:t>
            </a:r>
          </a:p>
          <a:p>
            <a:r>
              <a:rPr lang="en-US"/>
              <a:t>- process small portions of video frame and gets optical flows from them, more fine and granular</a:t>
            </a:r>
          </a:p>
          <a:p>
            <a:r>
              <a:rPr lang="en-US"/>
              <a:t>limitation - high fluctuation in intensity and very rapid movement cant be caught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8556216" y="3485222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1028700" y="1942172"/>
            <a:ext cx="16230600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Loan Approval Prediction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8618220"/>
            <a:ext cx="432108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23 Sept,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10263" y="5141527"/>
            <a:ext cx="6118137" cy="761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7"/>
              </a:lnSpc>
            </a:pPr>
            <a:r>
              <a:rPr lang="en-US" sz="2205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Alvi - Laxman - Bishal- Kithimini</a:t>
            </a:r>
          </a:p>
          <a:p>
            <a:pPr algn="ctr">
              <a:lnSpc>
                <a:spcPts val="3087"/>
              </a:lnSpc>
            </a:pPr>
            <a:r>
              <a:rPr lang="en-US" sz="2205">
                <a:solidFill>
                  <a:srgbClr val="A6A6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Samar_ Grp _1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103677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626025" y="1897679"/>
            <a:ext cx="6735761" cy="6480706"/>
          </a:xfrm>
          <a:custGeom>
            <a:avLst/>
            <a:gdLst/>
            <a:ahLst/>
            <a:cxnLst/>
            <a:rect r="r" b="b" t="t" l="l"/>
            <a:pathLst>
              <a:path h="6480706" w="6735761">
                <a:moveTo>
                  <a:pt x="0" y="0"/>
                </a:moveTo>
                <a:lnTo>
                  <a:pt x="6735761" y="0"/>
                </a:lnTo>
                <a:lnTo>
                  <a:pt x="6735761" y="6480706"/>
                </a:lnTo>
                <a:lnTo>
                  <a:pt x="0" y="64807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292867" y="1921674"/>
            <a:ext cx="7505636" cy="6456712"/>
          </a:xfrm>
          <a:custGeom>
            <a:avLst/>
            <a:gdLst/>
            <a:ahLst/>
            <a:cxnLst/>
            <a:rect r="r" b="b" t="t" l="l"/>
            <a:pathLst>
              <a:path h="6456712" w="7505636">
                <a:moveTo>
                  <a:pt x="0" y="0"/>
                </a:moveTo>
                <a:lnTo>
                  <a:pt x="7505636" y="0"/>
                </a:lnTo>
                <a:lnTo>
                  <a:pt x="7505636" y="6456711"/>
                </a:lnTo>
                <a:lnTo>
                  <a:pt x="0" y="64567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551718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Forest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308346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496370" y="2627114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6481" y="3022510"/>
            <a:ext cx="11342330" cy="6663619"/>
          </a:xfrm>
          <a:custGeom>
            <a:avLst/>
            <a:gdLst/>
            <a:ahLst/>
            <a:cxnLst/>
            <a:rect r="r" b="b" t="t" l="l"/>
            <a:pathLst>
              <a:path h="6663619" w="11342330">
                <a:moveTo>
                  <a:pt x="0" y="0"/>
                </a:moveTo>
                <a:lnTo>
                  <a:pt x="11342330" y="0"/>
                </a:lnTo>
                <a:lnTo>
                  <a:pt x="11342330" y="6663618"/>
                </a:lnTo>
                <a:lnTo>
                  <a:pt x="0" y="66636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15141" y="1597439"/>
            <a:ext cx="11505009" cy="76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53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Key Features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54467" y="3175267"/>
            <a:ext cx="547496" cy="38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6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04268" y="8879014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973155" y="592086"/>
            <a:ext cx="7786516" cy="2630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6" indent="-313053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uce SemiBold"/>
                <a:ea typeface="Open Sauce SemiBold"/>
                <a:cs typeface="Open Sauce SemiBold"/>
                <a:sym typeface="Open Sauce SemiBold"/>
              </a:rPr>
              <a:t>Credi</a:t>
            </a:r>
            <a:r>
              <a:rPr lang="en-US" sz="2899">
                <a:solidFill>
                  <a:srgbClr val="000000"/>
                </a:solidFill>
                <a:latin typeface="Open Sauce SemiBold"/>
                <a:ea typeface="Open Sauce SemiBold"/>
                <a:cs typeface="Open Sauce SemiBold"/>
                <a:sym typeface="Open Sauce SemiBold"/>
              </a:rPr>
              <a:t>t History → strongest predictor</a:t>
            </a:r>
          </a:p>
          <a:p>
            <a:pPr algn="l" marL="626106" indent="-313053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uce SemiBold"/>
                <a:ea typeface="Open Sauce SemiBold"/>
                <a:cs typeface="Open Sauce SemiBold"/>
                <a:sym typeface="Open Sauce SemiBold"/>
              </a:rPr>
              <a:t>Loan Amount &amp; Income → moderate influence</a:t>
            </a:r>
          </a:p>
          <a:p>
            <a:pPr algn="l" marL="626106" indent="-313053" lvl="1">
              <a:lnSpc>
                <a:spcPts val="434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Open Sauce SemiBold"/>
                <a:ea typeface="Open Sauce SemiBold"/>
                <a:cs typeface="Open Sauce SemiBold"/>
                <a:sym typeface="Open Sauce SemiBold"/>
              </a:rPr>
              <a:t>EMI Ratio → affordability indicator</a:t>
            </a:r>
          </a:p>
          <a:p>
            <a:pPr algn="l">
              <a:lnSpc>
                <a:spcPts val="374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5002461"/>
            <a:ext cx="69497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Insights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78400" y="1876439"/>
            <a:ext cx="8582970" cy="1304925"/>
            <a:chOff x="0" y="0"/>
            <a:chExt cx="11443961" cy="173990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61939" y="-76200"/>
              <a:ext cx="10382021" cy="1816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Applic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ants with good credi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t history h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ave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far higher approval rates.</a:t>
              </a:r>
            </a:p>
            <a:p>
              <a:pPr algn="l">
                <a:lnSpc>
                  <a:spcPts val="3749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222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7978400" y="3772148"/>
            <a:ext cx="8582970" cy="1304925"/>
            <a:chOff x="0" y="0"/>
            <a:chExt cx="11443961" cy="173990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061939" y="-76200"/>
              <a:ext cx="10382021" cy="1816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Balanced income-to-loan ratios lead to higher approval likelihood.</a:t>
              </a:r>
            </a:p>
            <a:p>
              <a:pPr algn="l">
                <a:lnSpc>
                  <a:spcPts val="3749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978400" y="5667623"/>
            <a:ext cx="8582970" cy="838200"/>
            <a:chOff x="0" y="0"/>
            <a:chExt cx="11443961" cy="111760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61939" y="-76200"/>
              <a:ext cx="10382021" cy="1193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Too high EMI ratios reduce approval chances.</a:t>
              </a:r>
            </a:p>
            <a:p>
              <a:pPr algn="l">
                <a:lnSpc>
                  <a:spcPts val="374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15" id="1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978400" y="7355780"/>
            <a:ext cx="8582970" cy="1304925"/>
            <a:chOff x="0" y="0"/>
            <a:chExt cx="11443961" cy="1739901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1061939" y="-76200"/>
              <a:ext cx="10382021" cy="18161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Machine Learning (esp. Random Forest) improves prediction fairness &amp; consistency compared to manual approval.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2493135"/>
            <a:ext cx="69497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345135" y="1280795"/>
            <a:ext cx="8582970" cy="838200"/>
            <a:chOff x="0" y="0"/>
            <a:chExt cx="11443961" cy="111760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061939" y="-76200"/>
              <a:ext cx="10382021" cy="1193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Machine Le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arning improves accuracy, effic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iency, 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and</a:t>
              </a: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fairness in loan approvals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222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01</a:t>
              </a:r>
            </a:p>
          </p:txBody>
        </p:sp>
      </p:grpSp>
      <p:sp>
        <p:nvSpPr>
          <p:cNvPr name="AutoShape 7" id="7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8" id="8"/>
          <p:cNvGrpSpPr/>
          <p:nvPr/>
        </p:nvGrpSpPr>
        <p:grpSpPr>
          <a:xfrm rot="0">
            <a:off x="7978400" y="2804284"/>
            <a:ext cx="8582970" cy="838200"/>
            <a:chOff x="0" y="0"/>
            <a:chExt cx="11443961" cy="111760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061939" y="-76200"/>
              <a:ext cx="10382021" cy="1193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Random Forest achieved the best overall performance (Acc ~89%, F1 ~0.92)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305300"/>
            <a:ext cx="8582970" cy="838200"/>
            <a:chOff x="0" y="0"/>
            <a:chExt cx="11443961" cy="1117601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1061939" y="-76200"/>
              <a:ext cx="10382021" cy="11938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49"/>
                </a:lnSpc>
              </a:pPr>
              <a:r>
                <a:rPr lang="en-US" sz="24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Confirms importance of credit history and income-to-loan ratio in decisions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  <a:r>
                <a:rPr lang="en-US" sz="22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03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15" id="1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5895" y="4180533"/>
            <a:ext cx="1472671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1883" y="6968896"/>
            <a:ext cx="8274293" cy="1058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2"/>
              </a:lnSpc>
            </a:pPr>
            <a:r>
              <a:rPr lang="en-US" sz="3081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Small dataset</a:t>
            </a:r>
          </a:p>
          <a:p>
            <a:pPr algn="l">
              <a:lnSpc>
                <a:spcPts val="3984"/>
              </a:lnSpc>
            </a:pPr>
            <a:r>
              <a:rPr lang="en-US" sz="2656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614</a:t>
            </a:r>
            <a:r>
              <a:rPr lang="en-US" sz="2656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record</a:t>
            </a:r>
            <a:r>
              <a:rPr lang="en-US" sz="2656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 → limited generalisation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635417" y="8375416"/>
            <a:ext cx="7847245" cy="1010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3"/>
              </a:lnSpc>
            </a:pPr>
            <a:r>
              <a:rPr lang="en-US" sz="2922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Missing key financial info</a:t>
            </a:r>
          </a:p>
          <a:p>
            <a:pPr algn="l">
              <a:lnSpc>
                <a:spcPts val="3779"/>
              </a:lnSpc>
            </a:pPr>
            <a:r>
              <a:rPr lang="en-US" sz="251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</a:t>
            </a:r>
            <a:r>
              <a:rPr lang="en-US" sz="251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red</a:t>
            </a:r>
            <a:r>
              <a:rPr lang="en-US" sz="251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it bureau data, detailed repayment history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8156848" y="5801257"/>
            <a:ext cx="4959543" cy="1588704"/>
            <a:chOff x="0" y="0"/>
            <a:chExt cx="6612725" cy="211827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624877"/>
              <a:ext cx="6612725" cy="493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 b="true">
                  <a:solidFill>
                    <a:srgbClr val="000000"/>
                  </a:solidFill>
                  <a:latin typeface="Open Sauce Light Bold"/>
                  <a:ea typeface="Open Sauce Light Bold"/>
                  <a:cs typeface="Open Sauce Light Bold"/>
                  <a:sym typeface="Open Sauce Light Bold"/>
                </a:rPr>
                <a:t>Rows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42875"/>
              <a:ext cx="6612725" cy="1578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39"/>
                </a:lnSpc>
              </a:pPr>
              <a:r>
                <a:rPr lang="en-US" sz="70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614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231283"/>
            <a:ext cx="69497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Work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38225" y="5580375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6" id="6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6974439" y="704849"/>
            <a:ext cx="7786516" cy="2868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Data Expansion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tegrate credit bureau data and additional financial attributes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Use 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arg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 data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et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 f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or b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</a:t>
            </a:r>
            <a:r>
              <a:rPr lang="en-US" sz="249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 model generalisation</a:t>
            </a:r>
          </a:p>
          <a:p>
            <a:pPr algn="l">
              <a:lnSpc>
                <a:spcPts val="374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8176906" y="3573779"/>
            <a:ext cx="8582970" cy="2884171"/>
            <a:chOff x="0" y="0"/>
            <a:chExt cx="11443961" cy="384556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1061939" y="-85725"/>
              <a:ext cx="10382021" cy="3931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Advanced Models</a:t>
              </a:r>
            </a:p>
            <a:p>
              <a:pPr algn="l" marL="561337" indent="-280669" lvl="1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Explore D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eep Learning architectures (ANNs, LSTMs)</a:t>
              </a:r>
            </a:p>
            <a:p>
              <a:pPr algn="l" marL="561337" indent="-280669" lvl="1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Compare with clas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si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ca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ML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mod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e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ls f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or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 performance gains</a:t>
              </a:r>
            </a:p>
            <a:p>
              <a:pPr algn="l">
                <a:lnSpc>
                  <a:spcPts val="3899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222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49782" y="6948220"/>
            <a:ext cx="8582970" cy="2884171"/>
            <a:chOff x="0" y="0"/>
            <a:chExt cx="11443961" cy="384556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1061939" y="-85725"/>
              <a:ext cx="10382021" cy="3931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9"/>
                </a:lnSpc>
              </a:pPr>
              <a:r>
                <a:rPr lang="en-US" sz="2999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System Deployment</a:t>
              </a:r>
            </a:p>
            <a:p>
              <a:pPr algn="l" marL="561337" indent="-280669" lvl="1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Buil</a:t>
              </a: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d a real-time loan approval system for banks</a:t>
              </a:r>
            </a:p>
            <a:p>
              <a:pPr algn="l" marL="561337" indent="-280669" lvl="1">
                <a:lnSpc>
                  <a:spcPts val="3899"/>
                </a:lnSpc>
                <a:buFont typeface="Arial"/>
                <a:buChar char="•"/>
              </a:pPr>
              <a:r>
                <a:rPr lang="en-US" sz="25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Improve fairness &amp; transparency in decision-making</a:t>
              </a:r>
            </a:p>
            <a:p>
              <a:pPr algn="l">
                <a:lnSpc>
                  <a:spcPts val="3899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22225"/>
              <a:ext cx="62356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079"/>
                </a:lnSpc>
              </a:pPr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3518921"/>
            <a:ext cx="16230600" cy="1460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8556216" y="5055621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5" id="5"/>
          <p:cNvGrpSpPr/>
          <p:nvPr/>
        </p:nvGrpSpPr>
        <p:grpSpPr>
          <a:xfrm rot="0">
            <a:off x="5716492" y="5498079"/>
            <a:ext cx="6855017" cy="1826895"/>
            <a:chOff x="0" y="0"/>
            <a:chExt cx="9140022" cy="243586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582930"/>
              <a:ext cx="9140022" cy="18529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49"/>
                </a:lnSpc>
              </a:pPr>
              <a:r>
                <a:rPr lang="en-US" sz="18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Alvi Hossain Safri Himalya</a:t>
              </a:r>
            </a:p>
            <a:p>
              <a:pPr algn="ctr">
                <a:lnSpc>
                  <a:spcPts val="2849"/>
                </a:lnSpc>
              </a:pPr>
              <a:r>
                <a:rPr lang="en-US" sz="18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Laxman Kunwar </a:t>
              </a:r>
            </a:p>
            <a:p>
              <a:pPr algn="ctr">
                <a:lnSpc>
                  <a:spcPts val="2849"/>
                </a:lnSpc>
              </a:pPr>
              <a:r>
                <a:rPr lang="en-US" sz="1899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Bishal Gautam</a:t>
              </a:r>
            </a:p>
            <a:p>
              <a:pPr algn="ctr">
                <a:lnSpc>
                  <a:spcPts val="2850"/>
                </a:lnSpc>
              </a:pPr>
              <a:r>
                <a:rPr lang="en-US" sz="1900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Kithmini Nimasha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-47625"/>
              <a:ext cx="9140022" cy="433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50"/>
                </a:lnSpc>
              </a:pPr>
              <a:r>
                <a:rPr lang="en-US" sz="1900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Contact us for more!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833683" y="3724665"/>
            <a:ext cx="694970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</a:t>
            </a:r>
          </a:p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Statement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sp>
        <p:nvSpPr>
          <p:cNvPr name="TextBox 5" id="5"/>
          <p:cNvSpPr txBox="true"/>
          <p:nvPr/>
        </p:nvSpPr>
        <p:spPr>
          <a:xfrm rot="0">
            <a:off x="7186567" y="3515115"/>
            <a:ext cx="10072733" cy="4004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5932" indent="-352966" lvl="1">
              <a:lnSpc>
                <a:spcPts val="5395"/>
              </a:lnSpc>
              <a:buFont typeface="Arial"/>
              <a:buChar char="•"/>
            </a:pP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Manual lo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approval = slow, costly, inconsistent</a:t>
            </a:r>
          </a:p>
          <a:p>
            <a:pPr algn="l" marL="705932" indent="-352966" lvl="1">
              <a:lnSpc>
                <a:spcPts val="5395"/>
              </a:lnSpc>
              <a:buFont typeface="Arial"/>
              <a:buChar char="•"/>
            </a:pP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Hum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an judgment introd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uce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 bi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as</a:t>
            </a:r>
          </a:p>
          <a:p>
            <a:pPr algn="l" marL="705932" indent="-352966" lvl="1">
              <a:lnSpc>
                <a:spcPts val="5395"/>
              </a:lnSpc>
              <a:buFont typeface="Arial"/>
              <a:buChar char="•"/>
            </a:pP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Growi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ng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d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emand for fast, f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air, 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transparent</a:t>
            </a:r>
            <a:r>
              <a:rPr lang="en-US" sz="3269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loan approvals</a:t>
            </a:r>
          </a:p>
          <a:p>
            <a:pPr algn="l">
              <a:lnSpc>
                <a:spcPts val="539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7" id="7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787607" y="474052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08453" y="1059498"/>
            <a:ext cx="7786516" cy="193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Categorical Features</a:t>
            </a:r>
          </a:p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Gend</a:t>
            </a: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er, Married, Education,</a:t>
            </a: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 Dependents, Self_Employed, Property Area</a:t>
            </a:r>
          </a:p>
          <a:p>
            <a:pPr algn="l">
              <a:lnSpc>
                <a:spcPts val="374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308453" y="3528532"/>
            <a:ext cx="7786516" cy="1935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Numerical Features</a:t>
            </a:r>
          </a:p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ApplicantIncom</a:t>
            </a: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e, CoapplicantIncome,</a:t>
            </a: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 LoanAmount, Loan_Amount_Term, Credit_History</a:t>
            </a:r>
          </a:p>
          <a:p>
            <a:pPr algn="l">
              <a:lnSpc>
                <a:spcPts val="374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308453" y="5997413"/>
            <a:ext cx="7786516" cy="1468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Target Variable</a:t>
            </a:r>
          </a:p>
          <a:p>
            <a:pPr algn="l">
              <a:lnSpc>
                <a:spcPts val="3749"/>
              </a:lnSpc>
            </a:pPr>
            <a:r>
              <a:rPr lang="en-US" sz="2499" b="true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Loan_Status (Y = Approved, N = Rejected)</a:t>
            </a:r>
          </a:p>
          <a:p>
            <a:pPr algn="l">
              <a:lnSpc>
                <a:spcPts val="374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47894" y="1673697"/>
            <a:ext cx="14726713" cy="337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</a:t>
            </a:r>
          </a:p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  <a:p>
            <a:pPr algn="l">
              <a:lnSpc>
                <a:spcPts val="88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547894" y="4317202"/>
            <a:ext cx="15962545" cy="38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Loan Prediciton Dataset from kaggle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51668" y="6671816"/>
            <a:ext cx="4959543" cy="1588704"/>
            <a:chOff x="0" y="0"/>
            <a:chExt cx="6612725" cy="211827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624877"/>
              <a:ext cx="6612725" cy="493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 b="true">
                  <a:solidFill>
                    <a:srgbClr val="000000"/>
                  </a:solidFill>
                  <a:latin typeface="Open Sauce Light Bold"/>
                  <a:ea typeface="Open Sauce Light Bold"/>
                  <a:cs typeface="Open Sauce Light Bold"/>
                  <a:sym typeface="Open Sauce Light Bold"/>
                </a:rPr>
                <a:t>Rows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142875"/>
              <a:ext cx="6612725" cy="1578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39"/>
                </a:lnSpc>
              </a:pPr>
              <a:r>
                <a:rPr lang="en-US" sz="70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614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184457" y="6671816"/>
            <a:ext cx="4959543" cy="1588704"/>
            <a:chOff x="0" y="0"/>
            <a:chExt cx="6612725" cy="2118272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624877"/>
              <a:ext cx="6612725" cy="4933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50"/>
                </a:lnSpc>
              </a:pPr>
              <a:r>
                <a:rPr lang="en-US" sz="2100" b="true">
                  <a:solidFill>
                    <a:srgbClr val="000000"/>
                  </a:solidFill>
                  <a:latin typeface="Open Sauce Light Bold"/>
                  <a:ea typeface="Open Sauce Light Bold"/>
                  <a:cs typeface="Open Sauce Light Bold"/>
                  <a:sym typeface="Open Sauce Light Bold"/>
                </a:rPr>
                <a:t>Column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142875"/>
              <a:ext cx="6612725" cy="1578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939"/>
                </a:lnSpc>
              </a:pPr>
              <a:r>
                <a:rPr lang="en-US" sz="7099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13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485556" y="3117960"/>
            <a:ext cx="6949700" cy="226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Research Questions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443585" y="1280795"/>
            <a:ext cx="10993864" cy="2376247"/>
            <a:chOff x="0" y="0"/>
            <a:chExt cx="14658486" cy="316833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360230" y="-95250"/>
              <a:ext cx="13298255" cy="32635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893"/>
                </a:lnSpc>
              </a:pPr>
              <a:r>
                <a:rPr lang="en-US" sz="3262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Answered 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Q1.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 C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an we predict whether a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 loan should be approved?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Q2.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 Which features most influence loan approval?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Q3. How does loan approval vary with income-to-loan ratios?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807276"/>
              <a:ext cx="798714" cy="5328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4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04268" y="8879014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38225" y="8876030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name="AutoShape 9" id="9"/>
          <p:cNvSpPr/>
          <p:nvPr/>
        </p:nvSpPr>
        <p:spPr>
          <a:xfrm rot="0">
            <a:off x="1028700" y="645795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11" id="11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272946" y="4765856"/>
            <a:ext cx="11164504" cy="2384808"/>
            <a:chOff x="0" y="0"/>
            <a:chExt cx="14886005" cy="317974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381343" y="-95250"/>
              <a:ext cx="13504662" cy="32749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69"/>
                </a:lnSpc>
              </a:pPr>
              <a:r>
                <a:rPr lang="en-US" sz="3313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Future Work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Q4. Would 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accur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acy improve if</a:t>
              </a: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 external data (credit bureau, macroeconomic) were added?</a:t>
              </a:r>
            </a:p>
            <a:p>
              <a:pPr algn="l" marL="539749" indent="-269875" lvl="1">
                <a:lnSpc>
                  <a:spcPts val="3749"/>
                </a:lnSpc>
                <a:buFont typeface="Arial"/>
                <a:buChar char="•"/>
              </a:pPr>
              <a:r>
                <a:rPr lang="en-US" sz="2499">
                  <a:solidFill>
                    <a:srgbClr val="000000"/>
                  </a:solidFill>
                  <a:latin typeface="Open Sauce SemiBold"/>
                  <a:ea typeface="Open Sauce SemiBold"/>
                  <a:cs typeface="Open Sauce SemiBold"/>
                  <a:sym typeface="Open Sauce SemiBold"/>
                </a:rPr>
                <a:t>Q5. Can deep learning models outperform classical ML approaches on this problem?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828592"/>
              <a:ext cx="811111" cy="5499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401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95081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028700" y="4231283"/>
            <a:ext cx="6949700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Challenges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553236" y="2925746"/>
            <a:ext cx="14170374" cy="4435507"/>
            <a:chOff x="0" y="0"/>
            <a:chExt cx="18893833" cy="5914009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1753248" y="-123825"/>
              <a:ext cx="17140584" cy="60378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07"/>
                </a:lnSpc>
              </a:pP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🟡 D</a:t>
              </a: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ata qu</a:t>
              </a: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ality</a:t>
              </a:r>
            </a:p>
            <a:p>
              <a:pPr algn="l">
                <a:lnSpc>
                  <a:spcPts val="6307"/>
                </a:lnSpc>
              </a:pP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📊 Small sa</a:t>
              </a: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mple size</a:t>
              </a:r>
            </a:p>
            <a:p>
              <a:pPr algn="l">
                <a:lnSpc>
                  <a:spcPts val="6307"/>
                </a:lnSpc>
              </a:pP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⚖️ Imbalanced classes</a:t>
              </a:r>
            </a:p>
            <a:p>
              <a:pPr algn="l">
                <a:lnSpc>
                  <a:spcPts val="6307"/>
                </a:lnSpc>
              </a:pP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📈 Skewed features</a:t>
              </a:r>
            </a:p>
            <a:p>
              <a:pPr algn="l">
                <a:lnSpc>
                  <a:spcPts val="6307"/>
                </a:lnSpc>
              </a:pP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🤔</a:t>
              </a:r>
              <a:r>
                <a:rPr lang="en-US" sz="4205" b="true">
                  <a:solidFill>
                    <a:srgbClr val="000000"/>
                  </a:solidFill>
                  <a:latin typeface="Open Sauce SemiBold Bold"/>
                  <a:ea typeface="Open Sauce SemiBold Bold"/>
                  <a:cs typeface="Open Sauce SemiBold Bold"/>
                  <a:sym typeface="Open Sauce SemiBold Bold"/>
                </a:rPr>
                <a:t> Accuracy vs Explainability</a:t>
              </a:r>
            </a:p>
            <a:p>
              <a:pPr algn="l">
                <a:lnSpc>
                  <a:spcPts val="5046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-1045816"/>
              <a:ext cx="1029490" cy="692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31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204268" y="8879014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38225" y="8876030"/>
            <a:ext cx="467670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AutoShape 9" id="9"/>
          <p:cNvSpPr/>
          <p:nvPr/>
        </p:nvSpPr>
        <p:spPr>
          <a:xfrm rot="0">
            <a:off x="1616484" y="5531620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10" id="10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11" id="11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514131" y="308346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AutoShape 3" id="3"/>
          <p:cNvSpPr/>
          <p:nvPr/>
        </p:nvSpPr>
        <p:spPr>
          <a:xfrm rot="0">
            <a:off x="1496370" y="2900808"/>
            <a:ext cx="1175568" cy="137659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16991245" y="8907589"/>
            <a:ext cx="268055" cy="350711"/>
            <a:chOff x="0" y="0"/>
            <a:chExt cx="357406" cy="467614"/>
          </a:xfrm>
        </p:grpSpPr>
        <p:sp>
          <p:nvSpPr>
            <p:cNvPr name="Freeform 5" id="5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17278" y="3771736"/>
            <a:ext cx="6863371" cy="4230254"/>
          </a:xfrm>
          <a:custGeom>
            <a:avLst/>
            <a:gdLst/>
            <a:ahLst/>
            <a:cxnLst/>
            <a:rect r="r" b="b" t="t" l="l"/>
            <a:pathLst>
              <a:path h="4230254" w="6863371">
                <a:moveTo>
                  <a:pt x="0" y="0"/>
                </a:moveTo>
                <a:lnTo>
                  <a:pt x="6863371" y="0"/>
                </a:lnTo>
                <a:lnTo>
                  <a:pt x="6863371" y="4230254"/>
                </a:lnTo>
                <a:lnTo>
                  <a:pt x="0" y="4230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90764" y="1920786"/>
            <a:ext cx="11505009" cy="762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533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54467" y="3175267"/>
            <a:ext cx="547496" cy="380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6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204268" y="8879014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802516" y="1091158"/>
            <a:ext cx="7786516" cy="2402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Cleaning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Imp</a:t>
            </a: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uted missing values (median for n</a:t>
            </a: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umeric, mode for categorical)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Dropped Loan_ID (not useful for prediction)</a:t>
            </a:r>
          </a:p>
          <a:p>
            <a:pPr algn="l">
              <a:lnSpc>
                <a:spcPts val="374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802516" y="4171410"/>
            <a:ext cx="7786516" cy="3335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9"/>
              </a:lnSpc>
            </a:pPr>
            <a:r>
              <a:rPr lang="en-US" sz="2899" b="true">
                <a:solidFill>
                  <a:srgbClr val="000000"/>
                </a:solidFill>
                <a:latin typeface="Open Sauce SemiBold Bold"/>
                <a:ea typeface="Open Sauce SemiBold Bold"/>
                <a:cs typeface="Open Sauce SemiBold Bold"/>
                <a:sym typeface="Open Sauce SemiBold Bold"/>
              </a:rPr>
              <a:t>Ratios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Total Incom</a:t>
            </a: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e = Applicant + Co-applicant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EMI Ratio = LoanAmo</a:t>
            </a: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unt / TotalIncome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Income-to-Loan Ratio = Total_Income / LoanAmount</a:t>
            </a:r>
          </a:p>
          <a:p>
            <a:pPr algn="l" marL="539748" indent="-269874" lvl="1">
              <a:lnSpc>
                <a:spcPts val="3749"/>
              </a:lnSpc>
              <a:buFont typeface="Arial"/>
              <a:buChar char="•"/>
            </a:pPr>
            <a:r>
              <a:rPr lang="en-US" b="true" sz="2499">
                <a:solidFill>
                  <a:srgbClr val="000000"/>
                </a:solidFill>
                <a:latin typeface="Open Sauce Light Bold"/>
                <a:ea typeface="Open Sauce Light Bold"/>
                <a:cs typeface="Open Sauce Light Bold"/>
                <a:sym typeface="Open Sauce Light Bold"/>
              </a:rPr>
              <a:t>total_income_log</a:t>
            </a:r>
          </a:p>
          <a:p>
            <a:pPr algn="l">
              <a:lnSpc>
                <a:spcPts val="37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485556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sp>
          <p:nvSpPr>
            <p:cNvPr name="Freeform 4" id="4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38369" y="681978"/>
            <a:ext cx="12811261" cy="8923043"/>
          </a:xfrm>
          <a:custGeom>
            <a:avLst/>
            <a:gdLst/>
            <a:ahLst/>
            <a:cxnLst/>
            <a:rect r="r" b="b" t="t" l="l"/>
            <a:pathLst>
              <a:path h="8923043" w="12811261">
                <a:moveTo>
                  <a:pt x="0" y="0"/>
                </a:moveTo>
                <a:lnTo>
                  <a:pt x="12811262" y="0"/>
                </a:lnTo>
                <a:lnTo>
                  <a:pt x="12811262" y="8923044"/>
                </a:lnTo>
                <a:lnTo>
                  <a:pt x="0" y="89230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56224" y="1556191"/>
            <a:ext cx="101755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Block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12278" y="8876030"/>
            <a:ext cx="467670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79"/>
              </a:lnSpc>
            </a:pPr>
            <a:r>
              <a:rPr lang="en-US" sz="22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0001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Pulchowk Campus</a:t>
            </a:r>
          </a:p>
        </p:txBody>
      </p:sp>
      <p:sp>
        <p:nvSpPr>
          <p:cNvPr name="AutoShape 10" id="10"/>
          <p:cNvSpPr/>
          <p:nvPr/>
        </p:nvSpPr>
        <p:spPr>
          <a:xfrm rot="0">
            <a:off x="763229" y="454609"/>
            <a:ext cx="17316887" cy="9377782"/>
          </a:xfrm>
          <a:prstGeom prst="rect">
            <a:avLst/>
          </a:prstGeom>
          <a:solidFill>
            <a:srgbClr val="EFEFEF"/>
          </a:solidFill>
        </p:spPr>
      </p:sp>
      <p:sp>
        <p:nvSpPr>
          <p:cNvPr name="TextBox 11" id="11"/>
          <p:cNvSpPr txBox="true"/>
          <p:nvPr/>
        </p:nvSpPr>
        <p:spPr>
          <a:xfrm rot="0">
            <a:off x="6105273" y="2865193"/>
            <a:ext cx="1472671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Algorithms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7143645" y="9059989"/>
            <a:ext cx="268055" cy="350711"/>
            <a:chOff x="0" y="0"/>
            <a:chExt cx="357406" cy="467614"/>
          </a:xfrm>
        </p:grpSpPr>
        <p:sp>
          <p:nvSpPr>
            <p:cNvPr name="Freeform 13" id="13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162727" y="5290924"/>
            <a:ext cx="5621980" cy="1045557"/>
            <a:chOff x="0" y="0"/>
            <a:chExt cx="7495973" cy="139407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990677"/>
              <a:ext cx="7495973" cy="403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6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85725"/>
              <a:ext cx="7495973" cy="910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19"/>
                </a:lnSpc>
              </a:pPr>
              <a:r>
                <a:rPr lang="en-US" sz="4085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Logistic Regression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29315" y="7818353"/>
            <a:ext cx="4134977" cy="1045557"/>
            <a:chOff x="0" y="0"/>
            <a:chExt cx="5513303" cy="1394076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990677"/>
              <a:ext cx="5513303" cy="4033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6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85725"/>
              <a:ext cx="5513303" cy="910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719"/>
                </a:lnSpc>
              </a:pPr>
              <a:r>
                <a:rPr lang="en-US" sz="4085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Decision Tree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054607" y="6898456"/>
            <a:ext cx="11874950" cy="1130919"/>
            <a:chOff x="0" y="0"/>
            <a:chExt cx="15833267" cy="1507892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065242"/>
              <a:ext cx="15833267" cy="44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5"/>
                </a:lnSpc>
              </a:pP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76200"/>
              <a:ext cx="15833267" cy="967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7"/>
                </a:lnSpc>
              </a:pPr>
              <a:r>
                <a:rPr lang="en-US" sz="4426" b="true">
                  <a:solidFill>
                    <a:srgbClr val="000000"/>
                  </a:solidFill>
                  <a:latin typeface="Open Sauce Light Bold"/>
                  <a:ea typeface="Open Sauce Light Bold"/>
                  <a:cs typeface="Open Sauce Light Bold"/>
                  <a:sym typeface="Open Sauce Light Bold"/>
                </a:rPr>
                <a:t>Random Forest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181100" y="1152525"/>
            <a:ext cx="4321082" cy="28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MIT </a:t>
            </a:r>
          </a:p>
        </p:txBody>
      </p:sp>
      <p:sp>
        <p:nvSpPr>
          <p:cNvPr name="AutoShape 25" id="25"/>
          <p:cNvSpPr/>
          <p:nvPr/>
        </p:nvSpPr>
        <p:spPr>
          <a:xfrm rot="0">
            <a:off x="7326279" y="2041208"/>
            <a:ext cx="3635442" cy="171481"/>
          </a:xfrm>
          <a:prstGeom prst="rect">
            <a:avLst/>
          </a:prstGeom>
          <a:solidFill>
            <a:srgbClr val="000000"/>
          </a:solidFill>
        </p:spPr>
      </p:sp>
      <p:grpSp>
        <p:nvGrpSpPr>
          <p:cNvPr name="Group 26" id="26"/>
          <p:cNvGrpSpPr/>
          <p:nvPr/>
        </p:nvGrpSpPr>
        <p:grpSpPr>
          <a:xfrm rot="0">
            <a:off x="12377301" y="7774674"/>
            <a:ext cx="11874950" cy="1132916"/>
            <a:chOff x="0" y="0"/>
            <a:chExt cx="15833267" cy="1510554"/>
          </a:xfrm>
        </p:grpSpPr>
        <p:sp>
          <p:nvSpPr>
            <p:cNvPr name="TextBox 27" id="27"/>
            <p:cNvSpPr txBox="true"/>
            <p:nvPr/>
          </p:nvSpPr>
          <p:spPr>
            <a:xfrm rot="0">
              <a:off x="0" y="1067904"/>
              <a:ext cx="15833267" cy="44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5"/>
                </a:lnSpc>
              </a:pP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0" y="-76200"/>
              <a:ext cx="15833267" cy="970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7"/>
                </a:lnSpc>
              </a:pPr>
              <a:r>
                <a:rPr lang="en-US" sz="4426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XGBoost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042474" y="5290924"/>
            <a:ext cx="11874950" cy="1132916"/>
            <a:chOff x="0" y="0"/>
            <a:chExt cx="15833267" cy="1510554"/>
          </a:xfrm>
        </p:grpSpPr>
        <p:sp>
          <p:nvSpPr>
            <p:cNvPr name="TextBox 30" id="30"/>
            <p:cNvSpPr txBox="true"/>
            <p:nvPr/>
          </p:nvSpPr>
          <p:spPr>
            <a:xfrm rot="0">
              <a:off x="0" y="1067904"/>
              <a:ext cx="15833267" cy="442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45"/>
                </a:lnSpc>
              </a:pP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-76200"/>
              <a:ext cx="15833267" cy="9703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197"/>
                </a:lnSpc>
              </a:pPr>
              <a:r>
                <a:rPr lang="en-US" sz="4426">
                  <a:solidFill>
                    <a:srgbClr val="000000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Gradient Boosting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5628725" y="891857"/>
            <a:ext cx="14726713" cy="114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00"/>
              </a:lnSpc>
            </a:pPr>
            <a:r>
              <a:rPr lang="en-US" sz="8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Methodology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287549" y="1545669"/>
            <a:ext cx="12622861" cy="8741331"/>
          </a:xfrm>
          <a:custGeom>
            <a:avLst/>
            <a:gdLst/>
            <a:ahLst/>
            <a:cxnLst/>
            <a:rect r="r" b="b" t="t" l="l"/>
            <a:pathLst>
              <a:path h="8741331" w="12622861">
                <a:moveTo>
                  <a:pt x="0" y="0"/>
                </a:moveTo>
                <a:lnTo>
                  <a:pt x="12622861" y="0"/>
                </a:lnTo>
                <a:lnTo>
                  <a:pt x="12622861" y="8741331"/>
                </a:lnTo>
                <a:lnTo>
                  <a:pt x="0" y="87413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3431" y="650875"/>
            <a:ext cx="101755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Workflow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907589"/>
            <a:ext cx="268055" cy="350711"/>
            <a:chOff x="0" y="0"/>
            <a:chExt cx="357406" cy="467614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40597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-150806" y="150806"/>
              <a:ext cx="467614" cy="166003"/>
            </a:xfrm>
            <a:custGeom>
              <a:avLst/>
              <a:gdLst/>
              <a:ahLst/>
              <a:cxnLst/>
              <a:rect r="r" b="b" t="t" l="l"/>
              <a:pathLst>
                <a:path h="166003" w="467614">
                  <a:moveTo>
                    <a:pt x="0" y="0"/>
                  </a:moveTo>
                  <a:lnTo>
                    <a:pt x="467615" y="0"/>
                  </a:lnTo>
                  <a:lnTo>
                    <a:pt x="467615" y="166003"/>
                  </a:lnTo>
                  <a:lnTo>
                    <a:pt x="0" y="1660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44360" y="929543"/>
            <a:ext cx="5098689" cy="2651318"/>
          </a:xfrm>
          <a:custGeom>
            <a:avLst/>
            <a:gdLst/>
            <a:ahLst/>
            <a:cxnLst/>
            <a:rect r="r" b="b" t="t" l="l"/>
            <a:pathLst>
              <a:path h="2651318" w="5098689">
                <a:moveTo>
                  <a:pt x="0" y="0"/>
                </a:moveTo>
                <a:lnTo>
                  <a:pt x="5098689" y="0"/>
                </a:lnTo>
                <a:lnTo>
                  <a:pt x="5098689" y="2651318"/>
                </a:lnTo>
                <a:lnTo>
                  <a:pt x="0" y="265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543331" y="2059843"/>
            <a:ext cx="6407268" cy="2868684"/>
          </a:xfrm>
          <a:custGeom>
            <a:avLst/>
            <a:gdLst/>
            <a:ahLst/>
            <a:cxnLst/>
            <a:rect r="r" b="b" t="t" l="l"/>
            <a:pathLst>
              <a:path h="2868684" w="6407268">
                <a:moveTo>
                  <a:pt x="0" y="0"/>
                </a:moveTo>
                <a:lnTo>
                  <a:pt x="6407268" y="0"/>
                </a:lnTo>
                <a:lnTo>
                  <a:pt x="6407268" y="2868684"/>
                </a:lnTo>
                <a:lnTo>
                  <a:pt x="0" y="2868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325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50882" y="492792"/>
            <a:ext cx="6307758" cy="3645057"/>
          </a:xfrm>
          <a:custGeom>
            <a:avLst/>
            <a:gdLst/>
            <a:ahLst/>
            <a:cxnLst/>
            <a:rect r="r" b="b" t="t" l="l"/>
            <a:pathLst>
              <a:path h="3645057" w="6307758">
                <a:moveTo>
                  <a:pt x="0" y="0"/>
                </a:moveTo>
                <a:lnTo>
                  <a:pt x="6307758" y="0"/>
                </a:lnTo>
                <a:lnTo>
                  <a:pt x="6307758" y="3645056"/>
                </a:lnTo>
                <a:lnTo>
                  <a:pt x="0" y="36450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38914" y="6423076"/>
            <a:ext cx="5608270" cy="3019838"/>
          </a:xfrm>
          <a:custGeom>
            <a:avLst/>
            <a:gdLst/>
            <a:ahLst/>
            <a:cxnLst/>
            <a:rect r="r" b="b" t="t" l="l"/>
            <a:pathLst>
              <a:path h="3019838" w="5608270">
                <a:moveTo>
                  <a:pt x="0" y="0"/>
                </a:moveTo>
                <a:lnTo>
                  <a:pt x="5608270" y="0"/>
                </a:lnTo>
                <a:lnTo>
                  <a:pt x="5608270" y="3019838"/>
                </a:lnTo>
                <a:lnTo>
                  <a:pt x="0" y="30198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83731" y="6162955"/>
            <a:ext cx="6675569" cy="3652670"/>
          </a:xfrm>
          <a:custGeom>
            <a:avLst/>
            <a:gdLst/>
            <a:ahLst/>
            <a:cxnLst/>
            <a:rect r="r" b="b" t="t" l="l"/>
            <a:pathLst>
              <a:path h="3652670" w="6675569">
                <a:moveTo>
                  <a:pt x="0" y="0"/>
                </a:moveTo>
                <a:lnTo>
                  <a:pt x="6675569" y="0"/>
                </a:lnTo>
                <a:lnTo>
                  <a:pt x="6675569" y="3652669"/>
                </a:lnTo>
                <a:lnTo>
                  <a:pt x="0" y="36526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95760" y="5175367"/>
            <a:ext cx="9475672" cy="1173724"/>
          </a:xfrm>
          <a:custGeom>
            <a:avLst/>
            <a:gdLst/>
            <a:ahLst/>
            <a:cxnLst/>
            <a:rect r="r" b="b" t="t" l="l"/>
            <a:pathLst>
              <a:path h="1173724" w="9475672">
                <a:moveTo>
                  <a:pt x="0" y="0"/>
                </a:moveTo>
                <a:lnTo>
                  <a:pt x="9475671" y="0"/>
                </a:lnTo>
                <a:lnTo>
                  <a:pt x="9475671" y="1173723"/>
                </a:lnTo>
                <a:lnTo>
                  <a:pt x="0" y="11737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930761" y="5499321"/>
            <a:ext cx="729997" cy="663634"/>
          </a:xfrm>
          <a:custGeom>
            <a:avLst/>
            <a:gdLst/>
            <a:ahLst/>
            <a:cxnLst/>
            <a:rect r="r" b="b" t="t" l="l"/>
            <a:pathLst>
              <a:path h="663634" w="729997">
                <a:moveTo>
                  <a:pt x="0" y="0"/>
                </a:moveTo>
                <a:lnTo>
                  <a:pt x="729997" y="0"/>
                </a:lnTo>
                <a:lnTo>
                  <a:pt x="729997" y="663634"/>
                </a:lnTo>
                <a:lnTo>
                  <a:pt x="0" y="66363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-397035" y="9366714"/>
            <a:ext cx="1828800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Comparison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30761" y="300154"/>
            <a:ext cx="8856407" cy="728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511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&amp;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DAGzrbbUzDE</dc:identifier>
  <dcterms:modified xsi:type="dcterms:W3CDTF">2011-08-01T06:04:30Z</dcterms:modified>
  <cp:revision>1</cp:revision>
  <dc:title>data science</dc:title>
</cp:coreProperties>
</file>