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1.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2.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4.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25.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26.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27.xml" ContentType="application/vnd.openxmlformats-officedocument.presentationml.tags+xml"/>
  <Override PartName="/ppt/notesSlides/notesSlide67.xml" ContentType="application/vnd.openxmlformats-officedocument.presentationml.notesSlide+xml"/>
  <Override PartName="/ppt/tags/tag28.xml" ContentType="application/vnd.openxmlformats-officedocument.presentationml.tags+xml"/>
  <Override PartName="/ppt/notesSlides/notesSlide68.xml" ContentType="application/vnd.openxmlformats-officedocument.presentationml.notesSlide+xml"/>
  <Override PartName="/ppt/tags/tag29.xml" ContentType="application/vnd.openxmlformats-officedocument.presentationml.tags+xml"/>
  <Override PartName="/ppt/notesSlides/notesSlide69.xml" ContentType="application/vnd.openxmlformats-officedocument.presentationml.notesSlide+xml"/>
  <Override PartName="/ppt/tags/tag30.xml" ContentType="application/vnd.openxmlformats-officedocument.presentationml.tags+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4"/>
  </p:notesMasterIdLst>
  <p:sldIdLst>
    <p:sldId id="513" r:id="rId2"/>
    <p:sldId id="730" r:id="rId3"/>
    <p:sldId id="1158" r:id="rId4"/>
    <p:sldId id="1159" r:id="rId5"/>
    <p:sldId id="1053" r:id="rId6"/>
    <p:sldId id="763" r:id="rId7"/>
    <p:sldId id="1094" r:id="rId8"/>
    <p:sldId id="1151" r:id="rId9"/>
    <p:sldId id="1052" r:id="rId10"/>
    <p:sldId id="1069" r:id="rId11"/>
    <p:sldId id="1160" r:id="rId12"/>
    <p:sldId id="1152" r:id="rId13"/>
    <p:sldId id="1153" r:id="rId14"/>
    <p:sldId id="876" r:id="rId15"/>
    <p:sldId id="1096" r:id="rId16"/>
    <p:sldId id="759" r:id="rId17"/>
    <p:sldId id="1054" r:id="rId18"/>
    <p:sldId id="1098" r:id="rId19"/>
    <p:sldId id="1099" r:id="rId20"/>
    <p:sldId id="1100" r:id="rId21"/>
    <p:sldId id="1101" r:id="rId22"/>
    <p:sldId id="1102" r:id="rId23"/>
    <p:sldId id="1056" r:id="rId24"/>
    <p:sldId id="1103" r:id="rId25"/>
    <p:sldId id="1104" r:id="rId26"/>
    <p:sldId id="1106" r:id="rId27"/>
    <p:sldId id="1111" r:id="rId28"/>
    <p:sldId id="1118" r:id="rId29"/>
    <p:sldId id="1125" r:id="rId30"/>
    <p:sldId id="1126" r:id="rId31"/>
    <p:sldId id="1127" r:id="rId32"/>
    <p:sldId id="1128" r:id="rId33"/>
    <p:sldId id="1112" r:id="rId34"/>
    <p:sldId id="1119" r:id="rId35"/>
    <p:sldId id="1129" r:id="rId36"/>
    <p:sldId id="1130" r:id="rId37"/>
    <p:sldId id="1113" r:id="rId38"/>
    <p:sldId id="1120" r:id="rId39"/>
    <p:sldId id="1150" r:id="rId40"/>
    <p:sldId id="1131" r:id="rId41"/>
    <p:sldId id="1132" r:id="rId42"/>
    <p:sldId id="1133" r:id="rId43"/>
    <p:sldId id="1135" r:id="rId44"/>
    <p:sldId id="1114" r:id="rId45"/>
    <p:sldId id="1121" r:id="rId46"/>
    <p:sldId id="1137" r:id="rId47"/>
    <p:sldId id="1138" r:id="rId48"/>
    <p:sldId id="1139" r:id="rId49"/>
    <p:sldId id="1140" r:id="rId50"/>
    <p:sldId id="1115" r:id="rId51"/>
    <p:sldId id="1122" r:id="rId52"/>
    <p:sldId id="1141" r:id="rId53"/>
    <p:sldId id="1142" r:id="rId54"/>
    <p:sldId id="1143" r:id="rId55"/>
    <p:sldId id="1116" r:id="rId56"/>
    <p:sldId id="1123" r:id="rId57"/>
    <p:sldId id="1144" r:id="rId58"/>
    <p:sldId id="1145" r:id="rId59"/>
    <p:sldId id="1154" r:id="rId60"/>
    <p:sldId id="1146" r:id="rId61"/>
    <p:sldId id="1147" r:id="rId62"/>
    <p:sldId id="1117" r:id="rId63"/>
    <p:sldId id="1124" r:id="rId64"/>
    <p:sldId id="1148" r:id="rId65"/>
    <p:sldId id="1149" r:id="rId66"/>
    <p:sldId id="957" r:id="rId67"/>
    <p:sldId id="1155" r:id="rId68"/>
    <p:sldId id="1156" r:id="rId69"/>
    <p:sldId id="958" r:id="rId70"/>
    <p:sldId id="1157" r:id="rId71"/>
    <p:sldId id="874" r:id="rId72"/>
    <p:sldId id="291" r:id="rId73"/>
  </p:sldIdLst>
  <p:sldSz cx="9144000" cy="5143500" type="screen16x9"/>
  <p:notesSz cx="6858000" cy="9144000"/>
  <p:custDataLst>
    <p:tags r:id="rId7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464" autoAdjust="0"/>
  </p:normalViewPr>
  <p:slideViewPr>
    <p:cSldViewPr snapToGrid="0" showGuides="1">
      <p:cViewPr varScale="1">
        <p:scale>
          <a:sx n="99" d="100"/>
          <a:sy n="99" d="100"/>
        </p:scale>
        <p:origin x="708"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12/14/2019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pPr>
              <a:buFontTx/>
              <a:buNone/>
            </a:pPr>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9368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13</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10745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15</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11.0.2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11.1 – </a:t>
            </a:r>
            <a:r>
              <a:rPr lang="en-CA" dirty="0"/>
              <a:t>IPv4 Address 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11.1.1 – Network and Host Portions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11.1.2 – The Subnet Mask</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189098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11.1.3 – The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229588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11.1.4 – </a:t>
            </a:r>
            <a:r>
              <a:rPr lang="en-CA" dirty="0"/>
              <a:t>Determining the Network: Logical 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66883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11.1.5 – </a:t>
            </a:r>
            <a:r>
              <a:rPr lang="en-CA" dirty="0"/>
              <a:t>Video – Network, Host and Broadcast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01508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11.1.6 – </a:t>
            </a:r>
            <a:r>
              <a:rPr lang="en-CA" dirty="0"/>
              <a:t>Network, Host, and Broadcast Addresses</a:t>
            </a:r>
          </a:p>
          <a:p>
            <a:r>
              <a:rPr lang="en-CA" dirty="0"/>
              <a:t>11.1.7 </a:t>
            </a:r>
            <a:r>
              <a:rPr lang="en-US" dirty="0"/>
              <a:t>– Activity</a:t>
            </a:r>
            <a:r>
              <a:rPr lang="en-CA" dirty="0"/>
              <a:t> – ANDing to Determine the Network Address</a:t>
            </a:r>
          </a:p>
          <a:p>
            <a:r>
              <a:rPr lang="en-CA" dirty="0"/>
              <a:t>11.1.8 </a:t>
            </a:r>
            <a:r>
              <a:rPr lang="en-US" dirty="0"/>
              <a:t>– </a:t>
            </a:r>
            <a:r>
              <a:rPr lang="en-CA" dirty="0"/>
              <a:t>Check Your Understanding - IPv4 Address Structure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73220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11.2 – </a:t>
            </a:r>
            <a:r>
              <a:rPr lang="en-CA" dirty="0"/>
              <a:t>IPv4 Unicast, Broadcast, and Multicast</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11.2.1 – Unicast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11.2.2 – Broadcast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11.2.4 – </a:t>
            </a:r>
            <a:r>
              <a:rPr lang="en-CA" sz="1200" b="0" i="0" kern="1200" dirty="0">
                <a:solidFill>
                  <a:schemeClr val="tx1"/>
                </a:solidFill>
                <a:effectLst/>
                <a:latin typeface="+mn-lt"/>
                <a:ea typeface="+mn-ea"/>
                <a:cs typeface="+mn-cs"/>
              </a:rPr>
              <a:t>Activity - Unicast, Broadcast, or Multicast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896727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11.3.1 – </a:t>
            </a:r>
            <a:r>
              <a:rPr lang="en-CA" dirty="0"/>
              <a:t>Public and Private IPv4 Addresses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240823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11.3.2 – Routing to the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11.3.3 – </a:t>
            </a:r>
            <a:r>
              <a:rPr lang="en-CA" sz="1200" b="0" i="0" kern="1200" dirty="0">
                <a:solidFill>
                  <a:schemeClr val="tx1"/>
                </a:solidFill>
                <a:effectLst/>
                <a:latin typeface="+mn-lt"/>
                <a:ea typeface="+mn-ea"/>
                <a:cs typeface="+mn-cs"/>
              </a:rPr>
              <a:t>Activity - Pass or Block IPv4 Addresses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362594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11.3.4 – Special Use IPv4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901494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11.3.5 – Legacy Classful Addressing</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959147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11.3.6 – Assignment of IP Addresses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11.3.7 – </a:t>
            </a:r>
            <a:r>
              <a:rPr lang="en-CA" sz="1200" b="0" i="0" kern="1200" dirty="0">
                <a:solidFill>
                  <a:schemeClr val="tx1"/>
                </a:solidFill>
                <a:effectLst/>
                <a:latin typeface="+mn-lt"/>
                <a:ea typeface="+mn-ea"/>
                <a:cs typeface="+mn-cs"/>
              </a:rPr>
              <a:t>Activity - Public or Private IPv4 Address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11.3.8 – </a:t>
            </a:r>
            <a:r>
              <a:rPr lang="en-CA" sz="1200" b="0" i="0" kern="1200" dirty="0">
                <a:solidFill>
                  <a:schemeClr val="tx1"/>
                </a:solidFill>
                <a:effectLst/>
                <a:latin typeface="+mn-lt"/>
                <a:ea typeface="+mn-ea"/>
                <a:cs typeface="+mn-cs"/>
              </a:rPr>
              <a:t>Check Your Understanding - Types of IPv4 Addresses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043782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074231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11.4.1 – Broadcast Domains and Segmentation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749074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11.4.2 – </a:t>
            </a:r>
            <a:r>
              <a:rPr lang="en-CA" dirty="0"/>
              <a:t>Problems with Large Broadcast Domains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308644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11.4.3 – Reasons for Segmenting Networks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11.4.4 – </a:t>
            </a:r>
            <a:r>
              <a:rPr lang="en-CA" sz="1200" b="0" i="0" kern="1200" dirty="0">
                <a:solidFill>
                  <a:schemeClr val="tx1"/>
                </a:solidFill>
                <a:effectLst/>
                <a:latin typeface="+mn-lt"/>
                <a:ea typeface="+mn-ea"/>
                <a:cs typeface="+mn-cs"/>
              </a:rPr>
              <a:t>Check Your Understanding - Network Segmentation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592482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982997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627887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9824262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11.5.2 – </a:t>
            </a:r>
            <a:r>
              <a:rPr lang="en-CA" dirty="0"/>
              <a:t>Subnet within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169984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11.5.3 – </a:t>
            </a:r>
            <a:r>
              <a:rPr lang="en-CA" dirty="0"/>
              <a:t>Video – The Subnet Mask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63590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11.5.4 – </a:t>
            </a:r>
            <a:r>
              <a:rPr lang="en-CA" dirty="0"/>
              <a:t>Video – Subnet with the Magic Number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8706598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11.5.5 – </a:t>
            </a:r>
            <a:r>
              <a:rPr lang="en-CA" dirty="0"/>
              <a:t>Packet Tracer – Subnet an IPv4 Network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687456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760207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11.6.1 – </a:t>
            </a:r>
            <a:r>
              <a:rPr lang="en-CA" dirty="0"/>
              <a:t>Create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765503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11.6.2 – </a:t>
            </a:r>
            <a:r>
              <a:rPr lang="en-CA" dirty="0"/>
              <a:t>Create 100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5680850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11.6.3 – </a:t>
            </a:r>
            <a:r>
              <a:rPr lang="en-CA" dirty="0"/>
              <a:t>Create 1000 Subnets with a Slash 8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8854180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11.6.4 – </a:t>
            </a:r>
            <a:r>
              <a:rPr lang="en-CA" dirty="0"/>
              <a:t>Video – Subnet Across Multiple Octets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11.6.5 – </a:t>
            </a:r>
            <a:r>
              <a:rPr lang="en-CA" sz="1200" b="0" i="0" kern="1200" dirty="0">
                <a:solidFill>
                  <a:schemeClr val="tx1"/>
                </a:solidFill>
                <a:effectLst/>
                <a:latin typeface="+mn-lt"/>
                <a:ea typeface="+mn-ea"/>
                <a:cs typeface="+mn-cs"/>
              </a:rPr>
              <a:t>Activity - Calculate the Subnet Mask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992493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11.6.6 – Lab – Calculate IPv4 Subnets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9770051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1516756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11.7.1 – </a:t>
            </a:r>
            <a:r>
              <a:rPr lang="en-CA" dirty="0"/>
              <a:t>Subnet Private versus Public IPv4 Address Space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683450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85351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11.7.2 – </a:t>
            </a:r>
            <a:r>
              <a:rPr lang="en-CA" dirty="0"/>
              <a:t>Minimize Unused Host IPv4 Addresses and Maximize Subnets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9491420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11.7.3 – Example: Efficient IPv4 Subnetting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11.7.4 – </a:t>
            </a:r>
            <a:r>
              <a:rPr lang="en-CA" sz="1200" b="0" i="0" kern="1200" dirty="0">
                <a:solidFill>
                  <a:schemeClr val="tx1"/>
                </a:solidFill>
                <a:effectLst/>
                <a:latin typeface="+mn-lt"/>
                <a:ea typeface="+mn-ea"/>
                <a:cs typeface="+mn-cs"/>
              </a:rPr>
              <a:t>Activity - Determine the Number of Bits to Borrow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4033917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11.7.5 – Packet Tracer – Subnetting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0848546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464950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11.8.1 – Video – VLSM Basics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9711771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11.8.2 – Video – VLSM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25503493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33346008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7134150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11.8.4 – VLSM</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3394321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11.8.5 – VLSM Topology Address Assignment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11.8.6 – </a:t>
            </a:r>
            <a:r>
              <a:rPr lang="en-CA" sz="1200" b="0" i="0" kern="1200" dirty="0">
                <a:solidFill>
                  <a:schemeClr val="tx1"/>
                </a:solidFill>
                <a:effectLst/>
                <a:latin typeface="+mn-lt"/>
                <a:ea typeface="+mn-ea"/>
                <a:cs typeface="+mn-cs"/>
              </a:rPr>
              <a:t>Activity - VLSM Practice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365511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11303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4175597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11.9.1 – IPv4 Network Address Planning</a:t>
            </a:r>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2606505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11.9.2 – Device Address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6340874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11.9.3 – </a:t>
            </a:r>
            <a:r>
              <a:rPr lang="en-CA" dirty="0"/>
              <a:t>Packet Tracer – VLSM Design and Implementation Practice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10226435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11.10.1 – </a:t>
            </a:r>
            <a:r>
              <a:rPr lang="en-CA" dirty="0"/>
              <a:t>Packet Tracer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11.10.2 – </a:t>
            </a:r>
            <a:r>
              <a:rPr lang="en-CA" sz="1200" dirty="0"/>
              <a:t>Lab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 (Cont.)</a:t>
            </a:r>
          </a:p>
          <a:p>
            <a:r>
              <a:rPr lang="en-US" dirty="0"/>
              <a:t>11.10.4 – Module Quiz – IPv4 Addressing</a:t>
            </a:r>
          </a:p>
        </p:txBody>
      </p:sp>
    </p:spTree>
    <p:extLst>
      <p:ext uri="{BB962C8B-B14F-4D97-AF65-F5344CB8AC3E}">
        <p14:creationId xmlns:p14="http://schemas.microsoft.com/office/powerpoint/2010/main" val="27084466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65193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11: IPv4 Addressing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662" y="301986"/>
            <a:ext cx="1751797" cy="534298"/>
          </a:xfrm>
          <a:prstGeom prst="rect">
            <a:avLst/>
          </a:prstGeom>
        </p:spPr>
      </p:pic>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eaLnBrk="1" hangingPunct="1">
              <a:lnSpc>
                <a:spcPct val="85000"/>
              </a:lnSpc>
              <a:spcBef>
                <a:spcPct val="30000"/>
              </a:spcBef>
              <a:buNone/>
            </a:pPr>
            <a:r>
              <a:rPr lang="en-US" sz="1600" dirty="0"/>
              <a:t>Topic 11.3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kind of address are they using when they are accessing the internet?</a:t>
            </a:r>
          </a:p>
          <a:p>
            <a:pPr lvl="2">
              <a:lnSpc>
                <a:spcPct val="85000"/>
              </a:lnSpc>
              <a:spcBef>
                <a:spcPct val="30000"/>
              </a:spcBef>
            </a:pPr>
            <a:r>
              <a:rPr lang="en-US" sz="1600" dirty="0"/>
              <a:t>Why is it that the subnet mask field automatically populates itself with a 255.0.0.0, 255.255.0.0, or 255.255.255.0 subnet mask when you manually assign a Windows host an IP address?</a:t>
            </a:r>
          </a:p>
          <a:p>
            <a:pPr marL="0" indent="0">
              <a:lnSpc>
                <a:spcPct val="85000"/>
              </a:lnSpc>
              <a:spcBef>
                <a:spcPct val="30000"/>
              </a:spcBef>
              <a:buNone/>
            </a:pPr>
            <a:r>
              <a:rPr lang="en-US" sz="1600" dirty="0"/>
              <a:t>Topic 11.4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and example of a broadcast domain using people and rooms?</a:t>
            </a:r>
          </a:p>
          <a:p>
            <a:pPr lvl="2">
              <a:lnSpc>
                <a:spcPct val="85000"/>
              </a:lnSpc>
              <a:spcBef>
                <a:spcPct val="30000"/>
              </a:spcBef>
            </a:pPr>
            <a:r>
              <a:rPr lang="en-US" sz="1600" dirty="0"/>
              <a:t>Can you provide examples of how we can group devices and services into subnets?</a:t>
            </a:r>
          </a:p>
          <a:p>
            <a:pPr marL="0" indent="0">
              <a:lnSpc>
                <a:spcPct val="85000"/>
              </a:lnSpc>
              <a:spcBef>
                <a:spcPct val="30000"/>
              </a:spcBef>
              <a:buNone/>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37511"/>
            <a:ext cx="8853286" cy="4000478"/>
          </a:xfrm>
        </p:spPr>
        <p:txBody>
          <a:bodyPr/>
          <a:lstStyle/>
          <a:p>
            <a:pPr marL="0" indent="0">
              <a:lnSpc>
                <a:spcPct val="85000"/>
              </a:lnSpc>
              <a:spcBef>
                <a:spcPct val="30000"/>
              </a:spcBef>
              <a:buNone/>
            </a:pPr>
            <a:r>
              <a:rPr lang="en-US" sz="1600" dirty="0"/>
              <a:t>Topic 11.5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 example of subnetting using a pizza? Subnet (i.e., divide) it into appropriate sized slices.</a:t>
            </a:r>
          </a:p>
          <a:p>
            <a:pPr lvl="2">
              <a:lnSpc>
                <a:spcPct val="85000"/>
              </a:lnSpc>
              <a:spcBef>
                <a:spcPct val="30000"/>
              </a:spcBef>
            </a:pPr>
            <a:r>
              <a:rPr lang="en-US" sz="1600" dirty="0"/>
              <a:t>Can you explain how to subnet a /24 network address?</a:t>
            </a:r>
          </a:p>
          <a:p>
            <a:pPr marL="0" indent="0">
              <a:lnSpc>
                <a:spcPct val="85000"/>
              </a:lnSpc>
              <a:spcBef>
                <a:spcPct val="30000"/>
              </a:spcBef>
              <a:buNone/>
            </a:pPr>
            <a:r>
              <a:rPr lang="en-US" sz="1600" dirty="0"/>
              <a:t>Topic 11.6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kind of address are they using when they are accessing the internet?</a:t>
            </a:r>
          </a:p>
          <a:p>
            <a:pPr lvl="2">
              <a:lnSpc>
                <a:spcPct val="85000"/>
              </a:lnSpc>
              <a:spcBef>
                <a:spcPct val="30000"/>
              </a:spcBef>
            </a:pPr>
            <a:r>
              <a:rPr lang="en-US" sz="1600" dirty="0"/>
              <a:t>Why is it that the subnet mask field automatically populates itself with a 255.0.0.0, 255.255.0.0, or 255.255.255.0 subnet mask when you manually assign a Windows host an IP address?</a:t>
            </a:r>
          </a:p>
        </p:txBody>
      </p:sp>
    </p:spTree>
    <p:custDataLst>
      <p:tags r:id="rId1"/>
    </p:custDataLst>
    <p:extLst>
      <p:ext uri="{BB962C8B-B14F-4D97-AF65-F5344CB8AC3E}">
        <p14:creationId xmlns:p14="http://schemas.microsoft.com/office/powerpoint/2010/main" val="21607106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a:lnSpc>
                <a:spcPct val="85000"/>
              </a:lnSpc>
              <a:spcBef>
                <a:spcPct val="30000"/>
              </a:spcBef>
              <a:buNone/>
            </a:pPr>
            <a:r>
              <a:rPr lang="en-US" sz="1600" dirty="0"/>
              <a:t>Topic 11.7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explain why subnetting can waste host IP addresses? Using the pizza analogy, highlight how not everyone has the same hunger.  Maybe one person wants two or three slices while another wans half a slice. </a:t>
            </a:r>
          </a:p>
          <a:p>
            <a:pPr lvl="2">
              <a:lnSpc>
                <a:spcPct val="85000"/>
              </a:lnSpc>
              <a:spcBef>
                <a:spcPct val="30000"/>
              </a:spcBef>
            </a:pPr>
            <a:r>
              <a:rPr lang="en-US" sz="1600" dirty="0"/>
              <a:t>Ask how this problem could be solved.</a:t>
            </a:r>
          </a:p>
          <a:p>
            <a:pPr lvl="2">
              <a:lnSpc>
                <a:spcPct val="85000"/>
              </a:lnSpc>
              <a:spcBef>
                <a:spcPct val="30000"/>
              </a:spcBef>
            </a:pPr>
            <a:r>
              <a:rPr lang="en-US" sz="1600" dirty="0"/>
              <a:t>Ask how you this could be applied to subnetting.</a:t>
            </a:r>
          </a:p>
          <a:p>
            <a:pPr marL="0" indent="0">
              <a:lnSpc>
                <a:spcPct val="85000"/>
              </a:lnSpc>
              <a:spcBef>
                <a:spcPct val="30000"/>
              </a:spcBef>
              <a:buNone/>
            </a:pPr>
            <a:r>
              <a:rPr lang="en-US" sz="1600" dirty="0"/>
              <a:t>Topic 11.8</a:t>
            </a:r>
          </a:p>
          <a:p>
            <a:pPr lvl="1">
              <a:lnSpc>
                <a:spcPct val="85000"/>
              </a:lnSpc>
              <a:spcBef>
                <a:spcPct val="30000"/>
              </a:spcBef>
            </a:pPr>
            <a:r>
              <a:rPr lang="en-US" sz="1600" dirty="0"/>
              <a:t>Ask the students or have a class discussion</a:t>
            </a:r>
          </a:p>
          <a:p>
            <a:pPr lvl="2">
              <a:lnSpc>
                <a:spcPct val="85000"/>
              </a:lnSpc>
              <a:spcBef>
                <a:spcPct val="30000"/>
              </a:spcBef>
            </a:pPr>
            <a:r>
              <a:rPr lang="en-CA" sz="1600" dirty="0"/>
              <a:t>Can you provide an example of VLSM using slices of pizza? Appropriate sized slices are cut based on need.</a:t>
            </a:r>
          </a:p>
          <a:p>
            <a:pPr lvl="2">
              <a:lnSpc>
                <a:spcPct val="85000"/>
              </a:lnSpc>
              <a:spcBef>
                <a:spcPct val="30000"/>
              </a:spcBef>
            </a:pPr>
            <a:r>
              <a:rPr lang="en-CA" sz="1600" dirty="0"/>
              <a:t>Can you explain how VLSM could be applied to </a:t>
            </a:r>
            <a:r>
              <a:rPr lang="en-CA" sz="1600" dirty="0" err="1"/>
              <a:t>subnetting</a:t>
            </a:r>
            <a:r>
              <a:rPr lang="en-CA" sz="1600" dirty="0"/>
              <a:t>?</a:t>
            </a:r>
            <a:endParaRPr lang="en-US" sz="1300" dirty="0"/>
          </a:p>
        </p:txBody>
      </p:sp>
    </p:spTree>
    <p:custDataLst>
      <p:tags r:id="rId1"/>
    </p:custDataLst>
    <p:extLst>
      <p:ext uri="{BB962C8B-B14F-4D97-AF65-F5344CB8AC3E}">
        <p14:creationId xmlns:p14="http://schemas.microsoft.com/office/powerpoint/2010/main" val="155309727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lvl="2">
              <a:lnSpc>
                <a:spcPct val="85000"/>
              </a:lnSpc>
              <a:spcBef>
                <a:spcPct val="30000"/>
              </a:spcBef>
            </a:pPr>
            <a:endParaRPr lang="en-US" sz="1600" dirty="0"/>
          </a:p>
          <a:p>
            <a:pPr marL="0" indent="0" eaLnBrk="1" hangingPunct="1">
              <a:lnSpc>
                <a:spcPct val="85000"/>
              </a:lnSpc>
              <a:spcBef>
                <a:spcPct val="30000"/>
              </a:spcBef>
              <a:buNone/>
            </a:pPr>
            <a:r>
              <a:rPr lang="en-US" sz="1600" dirty="0"/>
              <a:t>Topic 11.9</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Given a multi-site topology, can you design a scalable addressing scheme?</a:t>
            </a:r>
          </a:p>
          <a:p>
            <a:pPr lvl="2">
              <a:lnSpc>
                <a:spcPct val="85000"/>
              </a:lnSpc>
              <a:spcBef>
                <a:spcPct val="30000"/>
              </a:spcBef>
            </a:pPr>
            <a:r>
              <a:rPr lang="en-US" sz="1600" dirty="0"/>
              <a:t>Can you create a logical topology diagram and identify a scalable addressing scheme?</a:t>
            </a:r>
          </a:p>
        </p:txBody>
      </p:sp>
    </p:spTree>
    <p:custDataLst>
      <p:tags r:id="rId1"/>
    </p:custDataLst>
    <p:extLst>
      <p:ext uri="{BB962C8B-B14F-4D97-AF65-F5344CB8AC3E}">
        <p14:creationId xmlns:p14="http://schemas.microsoft.com/office/powerpoint/2010/main" val="325775429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11: IPv4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662" y="301986"/>
            <a:ext cx="1751797" cy="534298"/>
          </a:xfrm>
          <a:prstGeom prst="rect">
            <a:avLst/>
          </a:prstGeom>
        </p:spPr>
      </p:pic>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IPv4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Calculate an IPv4 subnetting scheme to efficiently segment your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87433592"/>
              </p:ext>
            </p:extLst>
          </p:nvPr>
        </p:nvGraphicFramePr>
        <p:xfrm>
          <a:off x="396000" y="1620000"/>
          <a:ext cx="8328900" cy="2726977"/>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IPv4 Address Structure</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the structure of an IPv4 address including the network portion, the host portion, and the subnet mask.</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IPv4 Unicast, Broadcast, and Multicast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the characteristics and uses of the unicast, broadcast and multicast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Types of IPv4 Addresses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public, private, and reserved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Segmentation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subnetting segments a network to enable better communication.</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381844452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 an IPv4 Network</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Calculate IPv4 subnets for a /24 prefix.</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IPv4 Address Structure</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US" sz="2400" dirty="0"/>
              <a:t>Network and Host Portions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a:buFont typeface="Arial" panose="020B0604020202020204" pitchFamily="34" charset="0"/>
              <a:buChar char="•"/>
            </a:pPr>
            <a:r>
              <a:rPr lang="en-CA" sz="1600" dirty="0">
                <a:solidFill>
                  <a:srgbClr val="000000"/>
                </a:solidFill>
              </a:rPr>
              <a:t>An IPv4 address is a 32-bit hierarchical address that is made up of a network portion and a host portion.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determining the network portion versus the host portion, you must look at the 32-bit stream.</a:t>
            </a:r>
          </a:p>
          <a:p>
            <a:pPr marL="342900" indent="-342900" algn="l">
              <a:buFont typeface="Arial" panose="020B0604020202020204" pitchFamily="34" charset="0"/>
              <a:buChar char="•"/>
            </a:pPr>
            <a:r>
              <a:rPr lang="en-CA" sz="1600" dirty="0">
                <a:solidFill>
                  <a:srgbClr val="000000"/>
                </a:solidFill>
              </a:rPr>
              <a:t>A subnet mask is used to determine the network and host portions. </a:t>
            </a:r>
            <a:endParaRPr lang="en-US" sz="1600" dirty="0">
              <a:solidFill>
                <a:srgbClr val="000000"/>
              </a:solidFill>
            </a:endParaRP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US" sz="2400" dirty="0"/>
              <a:t>The Subnet Mask</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a:buFont typeface="Arial" panose="020B0604020202020204" pitchFamily="34" charset="0"/>
              <a:buChar char="•"/>
            </a:pPr>
            <a:r>
              <a:rPr lang="en-CA" sz="1600" dirty="0">
                <a:solidFill>
                  <a:srgbClr val="000000"/>
                </a:solidFill>
              </a:rPr>
              <a:t>To identify the network and host portions of an IPv4 address, the subnet mask is compared to the IPv4 address bit for bit, from left to right.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actual process used to identify the network and host portions is called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US" sz="2400" dirty="0"/>
              <a:t>The Prefix Length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a:buFont typeface="Arial" panose="020B0604020202020204" pitchFamily="34" charset="0"/>
              <a:buChar char="•"/>
            </a:pPr>
            <a:r>
              <a:rPr lang="en-CA" sz="1600" dirty="0">
                <a:solidFill>
                  <a:srgbClr val="000000"/>
                </a:solidFill>
              </a:rPr>
              <a:t>A prefix length is a less cumbersome method used to identify a subnet mask address.</a:t>
            </a:r>
            <a:endParaRPr lang="en-US" sz="1600" dirty="0">
              <a:solidFill>
                <a:srgbClr val="000000"/>
              </a:solidFill>
            </a:endParaRP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prefix length is the number of bits set to 1 in the subnet mask.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is written in “slash notation” therefore, count the number of bits in the subnet mask and prepend it with a slash.</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val="2853717215"/>
                    </a:ext>
                  </a:extLst>
                </a:gridCol>
                <a:gridCol w="2628321">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fontAlgn="ctr"/>
                      <a:r>
                        <a:rPr lang="en-CA" sz="1050" b="1" dirty="0">
                          <a:effectLst/>
                        </a:rPr>
                        <a:t>Subnet Mask</a:t>
                      </a:r>
                      <a:endParaRPr lang="en-CA" sz="1050" dirty="0">
                        <a:effectLst/>
                      </a:endParaRPr>
                    </a:p>
                  </a:txBody>
                  <a:tcPr marL="31750" marR="31750" marT="31750" marB="31750" anchor="ctr"/>
                </a:tc>
                <a:tc>
                  <a:txBody>
                    <a:bodyPr/>
                    <a:lstStyle/>
                    <a:p>
                      <a:pPr algn="l" fontAlgn="ctr"/>
                      <a:r>
                        <a:rPr lang="en-CA" sz="1050" b="1" dirty="0">
                          <a:effectLst/>
                        </a:rPr>
                        <a:t>32-bit Address</a:t>
                      </a:r>
                      <a:endParaRPr lang="en-CA" sz="1050" dirty="0">
                        <a:effectLst/>
                      </a:endParaRPr>
                    </a:p>
                  </a:txBody>
                  <a:tcPr marL="31750" marR="31750" marT="31750" marB="31750" anchor="ctr"/>
                </a:tc>
                <a:tc>
                  <a:txBody>
                    <a:bodyPr/>
                    <a:lstStyle/>
                    <a:p>
                      <a:pPr algn="l" fontAlgn="ctr"/>
                      <a:r>
                        <a:rPr lang="en-CA" sz="1050" b="1" dirty="0">
                          <a:effectLst/>
                        </a:rPr>
                        <a:t>Prefix </a:t>
                      </a:r>
                    </a:p>
                    <a:p>
                      <a:pPr algn="l" fontAlgn="ctr"/>
                      <a:r>
                        <a:rPr lang="en-CA" sz="1050" b="1" dirty="0">
                          <a:effectLst/>
                        </a:rPr>
                        <a:t>Length</a:t>
                      </a:r>
                      <a:endParaRPr lang="en-CA" sz="1050" dirty="0">
                        <a:effectLst/>
                      </a:endParaRPr>
                    </a:p>
                  </a:txBody>
                  <a:tcPr marL="31750" marR="31750" marT="31750" marB="31750" anchor="ctr"/>
                </a:tc>
                <a:extLst>
                  <a:ext uri="{0D108BD9-81ED-4DB2-BD59-A6C34878D82A}">
                    <a16:rowId xmlns:a16="http://schemas.microsoft.com/office/drawing/2014/main" val="1617726287"/>
                  </a:ext>
                </a:extLst>
              </a:tr>
              <a:tr h="340940">
                <a:tc>
                  <a:txBody>
                    <a:bodyPr/>
                    <a:lstStyle/>
                    <a:p>
                      <a:pPr fontAlgn="ctr"/>
                      <a:r>
                        <a:rPr lang="en-CA" sz="1000" b="0" dirty="0">
                          <a:effectLst/>
                        </a:rPr>
                        <a:t>255.0.0.0</a:t>
                      </a:r>
                    </a:p>
                  </a:txBody>
                  <a:tcPr marL="31750" marR="31750" marT="31750" marB="31750" anchor="ctr"/>
                </a:tc>
                <a:tc>
                  <a:txBody>
                    <a:bodyPr/>
                    <a:lstStyle/>
                    <a:p>
                      <a:pPr rtl="0" fontAlgn="ctr"/>
                      <a:r>
                        <a:rPr lang="en-CA" sz="1000" b="0" dirty="0">
                          <a:effectLst/>
                        </a:rPr>
                        <a:t>11111111.00000000.00000000.00000000</a:t>
                      </a:r>
                    </a:p>
                  </a:txBody>
                  <a:tcPr marL="31750" marR="31750" marT="31750" marB="31750" anchor="ctr"/>
                </a:tc>
                <a:tc>
                  <a:txBody>
                    <a:bodyPr/>
                    <a:lstStyle/>
                    <a:p>
                      <a:pPr fontAlgn="ctr"/>
                      <a:r>
                        <a:rPr lang="en-CA" sz="1000" b="0" dirty="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fontAlgn="ctr"/>
                      <a:r>
                        <a:rPr lang="en-CA" sz="1000" b="0" dirty="0">
                          <a:effectLst/>
                        </a:rPr>
                        <a:t>255.255.0.0</a:t>
                      </a:r>
                    </a:p>
                  </a:txBody>
                  <a:tcPr marL="31750" marR="31750" marT="31750" marB="31750" anchor="ctr"/>
                </a:tc>
                <a:tc>
                  <a:txBody>
                    <a:bodyPr/>
                    <a:lstStyle/>
                    <a:p>
                      <a:pPr rtl="0" fontAlgn="ctr"/>
                      <a:r>
                        <a:rPr lang="en-CA" sz="1000" b="0" dirty="0">
                          <a:effectLst/>
                        </a:rPr>
                        <a:t>11111111.11111111.00000000.00000000</a:t>
                      </a:r>
                    </a:p>
                  </a:txBody>
                  <a:tcPr marL="31750" marR="31750" marT="31750" marB="31750" anchor="ctr"/>
                </a:tc>
                <a:tc>
                  <a:txBody>
                    <a:bodyPr/>
                    <a:lstStyle/>
                    <a:p>
                      <a:pPr fontAlgn="ctr"/>
                      <a:r>
                        <a:rPr lang="en-CA" sz="1000" b="0" dirty="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fontAlgn="ctr"/>
                      <a:r>
                        <a:rPr lang="en-CA" sz="1000" b="0" dirty="0">
                          <a:effectLst/>
                        </a:rPr>
                        <a:t>255.255.255.0</a:t>
                      </a:r>
                    </a:p>
                  </a:txBody>
                  <a:tcPr marL="31750" marR="31750" marT="31750" marB="31750" anchor="ctr"/>
                </a:tc>
                <a:tc>
                  <a:txBody>
                    <a:bodyPr/>
                    <a:lstStyle/>
                    <a:p>
                      <a:pPr rtl="0" fontAlgn="ctr"/>
                      <a:r>
                        <a:rPr lang="en-CA" sz="1000" b="0" dirty="0">
                          <a:effectLst/>
                        </a:rPr>
                        <a:t>11111111.11111111.11111111.00000000</a:t>
                      </a:r>
                    </a:p>
                  </a:txBody>
                  <a:tcPr marL="31750" marR="31750" marT="31750" marB="31750" anchor="ctr"/>
                </a:tc>
                <a:tc>
                  <a:txBody>
                    <a:bodyPr/>
                    <a:lstStyle/>
                    <a:p>
                      <a:pPr fontAlgn="ctr"/>
                      <a:r>
                        <a:rPr lang="en-CA" sz="1000" b="0" dirty="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rPr>
                        <a:t>11111111.11111111.11111111.10000000</a:t>
                      </a:r>
                    </a:p>
                  </a:txBody>
                  <a:tcPr marL="31750" marR="31750" marT="31750" marB="31750" anchor="ctr"/>
                </a:tc>
                <a:tc>
                  <a:txBody>
                    <a:bodyPr/>
                    <a:lstStyle/>
                    <a:p>
                      <a:pPr fontAlgn="ctr"/>
                      <a:r>
                        <a:rPr lang="en-CA" sz="1000" b="0" dirty="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rPr>
                        <a:t>11111111.11111111.11111111.11000000</a:t>
                      </a:r>
                    </a:p>
                  </a:txBody>
                  <a:tcPr marL="31750" marR="31750" marT="31750" marB="31750" anchor="ctr"/>
                </a:tc>
                <a:tc>
                  <a:txBody>
                    <a:bodyPr/>
                    <a:lstStyle/>
                    <a:p>
                      <a:pPr fontAlgn="ctr"/>
                      <a:r>
                        <a:rPr lang="en-CA" sz="1000" b="0" dirty="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rPr>
                        <a:t>11111111.11111111.11111111.11100000</a:t>
                      </a:r>
                    </a:p>
                  </a:txBody>
                  <a:tcPr marL="31750" marR="31750" marT="31750" marB="31750" anchor="ctr"/>
                </a:tc>
                <a:tc>
                  <a:txBody>
                    <a:bodyPr/>
                    <a:lstStyle/>
                    <a:p>
                      <a:pPr fontAlgn="ctr"/>
                      <a:r>
                        <a:rPr lang="en-CA" sz="1000" b="0" dirty="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rPr>
                        <a:t>11111111.11111111.11111111.11110000</a:t>
                      </a:r>
                    </a:p>
                  </a:txBody>
                  <a:tcPr marL="31750" marR="31750" marT="31750" marB="31750" anchor="ctr"/>
                </a:tc>
                <a:tc>
                  <a:txBody>
                    <a:bodyPr/>
                    <a:lstStyle/>
                    <a:p>
                      <a:pPr fontAlgn="ctr"/>
                      <a:r>
                        <a:rPr lang="en-CA" sz="1000" b="0" dirty="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rPr>
                        <a:t>11111111.11111111.11111111.11111000</a:t>
                      </a:r>
                    </a:p>
                  </a:txBody>
                  <a:tcPr marL="31750" marR="31750" marT="31750" marB="31750" anchor="ctr"/>
                </a:tc>
                <a:tc>
                  <a:txBody>
                    <a:bodyPr/>
                    <a:lstStyle/>
                    <a:p>
                      <a:pPr fontAlgn="ctr"/>
                      <a:r>
                        <a:rPr lang="en-CA" sz="1000" b="0" dirty="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rPr>
                        <a:t>11111111.11111111.11111111.11111100</a:t>
                      </a: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11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14</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CA" sz="2400" dirty="0"/>
              <a:t>Determining the Network: Logical AND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a:buFont typeface="Arial" panose="020B0604020202020204" pitchFamily="34" charset="0"/>
              <a:buChar char="•"/>
            </a:pPr>
            <a:r>
              <a:rPr lang="en-CA" sz="1600" dirty="0">
                <a:solidFill>
                  <a:srgbClr val="000000"/>
                </a:solidFill>
              </a:rPr>
              <a:t>A logical AND Boolean operation is used in determining the network address.</a:t>
            </a:r>
          </a:p>
          <a:p>
            <a:pPr marL="415985" lvl="1" indent="-342900">
              <a:buFont typeface="Arial" panose="020B0604020202020204" pitchFamily="34" charset="0"/>
              <a:buChar char="•"/>
            </a:pPr>
            <a:r>
              <a:rPr lang="en-CA" dirty="0">
                <a:solidFill>
                  <a:srgbClr val="000000"/>
                </a:solidFill>
              </a:rPr>
              <a:t>Logical AND is the comparison of two bits where only a 1 AND 1 produces a 1 and any other combination results in a 0.</a:t>
            </a:r>
          </a:p>
          <a:p>
            <a:pPr marL="415985" lvl="1" indent="-342900">
              <a:buFont typeface="Arial" panose="020B0604020202020204" pitchFamily="34" charset="0"/>
              <a:buChar char="•"/>
            </a:pPr>
            <a:r>
              <a:rPr lang="en-CA" dirty="0">
                <a:solidFill>
                  <a:srgbClr val="000000"/>
                </a:solidFill>
              </a:rPr>
              <a:t>1 AND 1 = 1, 0 AND 1 = 0, 1 AND 0 = 0, 0 AND 0 = 0</a:t>
            </a:r>
          </a:p>
          <a:p>
            <a:pPr marL="415985" lvl="1" indent="-342900">
              <a:buFont typeface="Arial" panose="020B0604020202020204" pitchFamily="34" charset="0"/>
              <a:buChar char="•"/>
            </a:pPr>
            <a:r>
              <a:rPr lang="en-CA" dirty="0">
                <a:solidFill>
                  <a:srgbClr val="000000"/>
                </a:solidFill>
              </a:rPr>
              <a:t>1 = True and 0  = False</a:t>
            </a:r>
            <a:endParaRPr lang="en-CA" sz="1600" dirty="0">
              <a:solidFill>
                <a:srgbClr val="000000"/>
              </a:solidFill>
            </a:endParaRP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To identify the network address, the host IPv4 address is logically ANDed, bit by bit, with the subnet mask to identify the network address.</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CA" sz="2400" dirty="0"/>
              <a:t>Video – Network, Host and Broadcast Addresses</a:t>
            </a:r>
            <a:endParaRPr lang="en-US" sz="2400" dirty="0"/>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431971" y="864846"/>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cover the following:</a:t>
            </a:r>
          </a:p>
          <a:p>
            <a:pPr marL="342900" indent="-342900" algn="l">
              <a:buFont typeface="Arial" panose="020B0604020202020204" pitchFamily="34" charset="0"/>
              <a:buChar char="•"/>
            </a:pPr>
            <a:r>
              <a:rPr lang="en-CA" sz="1600" dirty="0">
                <a:solidFill>
                  <a:srgbClr val="000000"/>
                </a:solidFill>
              </a:rPr>
              <a:t>Network address</a:t>
            </a:r>
          </a:p>
          <a:p>
            <a:pPr marL="342900" indent="-342900" algn="l">
              <a:buFont typeface="Arial" panose="020B0604020202020204" pitchFamily="34" charset="0"/>
              <a:buChar char="•"/>
            </a:pPr>
            <a:r>
              <a:rPr lang="en-CA" sz="1600" dirty="0">
                <a:solidFill>
                  <a:srgbClr val="000000"/>
                </a:solidFill>
              </a:rPr>
              <a:t>Broadcast Address</a:t>
            </a:r>
          </a:p>
          <a:p>
            <a:pPr marL="342900" indent="-342900" algn="l">
              <a:buFont typeface="Arial" panose="020B0604020202020204" pitchFamily="34" charset="0"/>
              <a:buChar char="•"/>
            </a:pPr>
            <a:r>
              <a:rPr lang="en-CA" sz="1600" dirty="0">
                <a:solidFill>
                  <a:srgbClr val="000000"/>
                </a:solidFill>
              </a:rPr>
              <a:t>First usable host</a:t>
            </a:r>
          </a:p>
          <a:p>
            <a:pPr marL="342900" indent="-342900" algn="l">
              <a:buFont typeface="Arial" panose="020B0604020202020204" pitchFamily="34" charset="0"/>
              <a:buChar char="•"/>
            </a:pPr>
            <a:r>
              <a:rPr lang="en-CA" sz="1600" dirty="0">
                <a:solidFill>
                  <a:srgbClr val="000000"/>
                </a:solidFill>
              </a:rPr>
              <a:t>Last usable host</a:t>
            </a: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CA" sz="2400" dirty="0"/>
              <a:t>Network, Host, and Broadcast Addresses</a:t>
            </a:r>
            <a:endParaRPr lang="en-US" sz="2400" dirty="0"/>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a:buFont typeface="Arial" panose="020B0604020202020204" pitchFamily="34" charset="0"/>
              <a:buChar char="•"/>
            </a:pPr>
            <a:r>
              <a:rPr lang="en-CA" sz="1600" dirty="0">
                <a:solidFill>
                  <a:srgbClr val="000000"/>
                </a:solidFill>
              </a:rPr>
              <a:t>Within each network are three types of IP addresses:</a:t>
            </a:r>
          </a:p>
          <a:p>
            <a:pPr marL="415985" lvl="1" indent="-342900">
              <a:buFont typeface="Arial" panose="020B0604020202020204" pitchFamily="34" charset="0"/>
              <a:buChar char="•"/>
            </a:pPr>
            <a:r>
              <a:rPr lang="en-CA" dirty="0">
                <a:solidFill>
                  <a:srgbClr val="000000"/>
                </a:solidFill>
              </a:rPr>
              <a:t>Network address</a:t>
            </a:r>
          </a:p>
          <a:p>
            <a:pPr marL="415985" lvl="1" indent="-342900">
              <a:buFont typeface="Arial" panose="020B0604020202020204" pitchFamily="34" charset="0"/>
              <a:buChar char="•"/>
            </a:pPr>
            <a:r>
              <a:rPr lang="en-CA" dirty="0">
                <a:solidFill>
                  <a:srgbClr val="000000"/>
                </a:solidFill>
              </a:rPr>
              <a:t>Host addresses</a:t>
            </a:r>
          </a:p>
          <a:p>
            <a:pPr marL="415985" lvl="1" indent="-342900">
              <a:buFont typeface="Arial" panose="020B0604020202020204" pitchFamily="34" charset="0"/>
              <a:buChar char="•"/>
            </a:pPr>
            <a:r>
              <a:rPr lang="en-CA" dirty="0">
                <a:solidFill>
                  <a:srgbClr val="000000"/>
                </a:solidFill>
              </a:rPr>
              <a:t>Broadcast address</a:t>
            </a:r>
            <a:endParaRPr lang="en-US" dirty="0">
              <a:solidFill>
                <a:srgbClr val="000000"/>
              </a:solidFill>
            </a:endParaRP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fontAlgn="ctr"/>
                      <a:r>
                        <a:rPr lang="en-CA" sz="1050" b="1" dirty="0">
                          <a:effectLst/>
                        </a:rPr>
                        <a:t>Network Portion</a:t>
                      </a:r>
                      <a:endParaRPr lang="en-CA" sz="1050" dirty="0">
                        <a:effectLst/>
                      </a:endParaRPr>
                    </a:p>
                  </a:txBody>
                  <a:tcPr marL="31750" marR="31750" marT="31750" marB="31750" anchor="ctr"/>
                </a:tc>
                <a:tc>
                  <a:txBody>
                    <a:bodyPr/>
                    <a:lstStyle/>
                    <a:p>
                      <a:pPr algn="ctr" fontAlgn="ctr"/>
                      <a:r>
                        <a:rPr lang="en-CA" sz="1050" b="1" dirty="0">
                          <a:effectLst/>
                        </a:rPr>
                        <a:t>Host Portion</a:t>
                      </a:r>
                      <a:endParaRPr lang="en-CA" sz="1050" dirty="0">
                        <a:effectLst/>
                      </a:endParaRPr>
                    </a:p>
                  </a:txBody>
                  <a:tcPr marL="31750" marR="31750" marT="31750" marB="31750" anchor="ctr"/>
                </a:tc>
                <a:tc>
                  <a:txBody>
                    <a:bodyPr/>
                    <a:lstStyle/>
                    <a:p>
                      <a:pPr algn="ctr" fontAlgn="ctr"/>
                      <a:r>
                        <a:rPr lang="en-CA" sz="1050" b="1" dirty="0">
                          <a:effectLst/>
                        </a:rPr>
                        <a:t>Host Bits</a:t>
                      </a:r>
                      <a:endParaRPr lang="en-CA" sz="1050" dirty="0">
                        <a:effectLst/>
                      </a:endParaRPr>
                    </a:p>
                  </a:txBody>
                  <a:tcPr marL="31750" marR="31750" marT="31750" marB="31750" anchor="ctr"/>
                </a:tc>
                <a:extLst>
                  <a:ext uri="{0D108BD9-81ED-4DB2-BD59-A6C34878D82A}">
                    <a16:rowId xmlns:a16="http://schemas.microsoft.com/office/drawing/2014/main" val="1417013316"/>
                  </a:ext>
                </a:extLst>
              </a:tr>
              <a:tr h="370840">
                <a:tc>
                  <a:txBody>
                    <a:bodyPr/>
                    <a:lstStyle/>
                    <a:p>
                      <a:pPr fontAlgn="ctr"/>
                      <a:r>
                        <a:rPr lang="en-CA" sz="1000" b="0" dirty="0">
                          <a:effectLst/>
                        </a:rPr>
                        <a:t>Subnet mask </a:t>
                      </a:r>
                    </a:p>
                    <a:p>
                      <a:pPr fontAlgn="ctr"/>
                      <a:r>
                        <a:rPr lang="en-CA" sz="1000" b="1" dirty="0">
                          <a:effectLst/>
                        </a:rPr>
                        <a:t>255.255.255.</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11111111 11111111 11111111</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fontAlgn="ctr"/>
                      <a:r>
                        <a:rPr lang="en-CA" sz="1000" b="0" dirty="0">
                          <a:effectLst/>
                        </a:rPr>
                        <a:t>Network address </a:t>
                      </a:r>
                    </a:p>
                    <a:p>
                      <a:pPr fontAlgn="ctr"/>
                      <a:r>
                        <a:rPr lang="en-CA" sz="1000" b="1" dirty="0">
                          <a:effectLst/>
                        </a:rPr>
                        <a:t>192.168.10.</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fontAlgn="ctr"/>
                      <a:r>
                        <a:rPr lang="en-CA" sz="1000" b="0" dirty="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fontAlgn="ctr"/>
                      <a:r>
                        <a:rPr lang="en-CA" sz="1000" b="0" dirty="0">
                          <a:effectLst/>
                        </a:rPr>
                        <a:t>First address </a:t>
                      </a:r>
                    </a:p>
                    <a:p>
                      <a:pPr fontAlgn="ctr"/>
                      <a:r>
                        <a:rPr lang="en-CA" sz="1000" b="1" dirty="0">
                          <a:effectLst/>
                        </a:rPr>
                        <a:t>192.168.10</a:t>
                      </a:r>
                      <a:r>
                        <a:rPr lang="en-CA" sz="1000" b="0" dirty="0">
                          <a:effectLst/>
                        </a:rPr>
                        <a:t>.1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fontAlgn="ctr"/>
                      <a:r>
                        <a:rPr lang="en-CA" sz="1000" b="0" dirty="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fontAlgn="ctr"/>
                      <a:r>
                        <a:rPr lang="en-CA" sz="1000" b="0" dirty="0">
                          <a:effectLst/>
                        </a:rPr>
                        <a:t>Last address </a:t>
                      </a:r>
                    </a:p>
                    <a:p>
                      <a:pPr fontAlgn="ctr"/>
                      <a:r>
                        <a:rPr lang="en-CA" sz="1000" b="1" dirty="0">
                          <a:effectLst/>
                        </a:rPr>
                        <a:t>192.168.10</a:t>
                      </a:r>
                      <a:r>
                        <a:rPr lang="en-CA" sz="1000" b="0" dirty="0">
                          <a:effectLst/>
                        </a:rPr>
                        <a:t>.254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fontAlgn="ctr"/>
                      <a:r>
                        <a:rPr lang="en-CA" sz="1000" b="0" dirty="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fontAlgn="ctr"/>
                      <a:r>
                        <a:rPr lang="en-CA" sz="1000" b="0" dirty="0">
                          <a:effectLst/>
                        </a:rPr>
                        <a:t>Broadcast address</a:t>
                      </a:r>
                    </a:p>
                    <a:p>
                      <a:pPr fontAlgn="ctr"/>
                      <a:r>
                        <a:rPr lang="en-CA" sz="1000" b="1" dirty="0">
                          <a:effectLst/>
                        </a:rPr>
                        <a:t>192.168.10</a:t>
                      </a:r>
                      <a:r>
                        <a:rPr lang="en-CA" sz="1000" b="0" dirty="0">
                          <a:effectLst/>
                        </a:rPr>
                        <a:t>.255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fontAlgn="ctr"/>
                      <a:r>
                        <a:rPr lang="en-CA" sz="1000" b="0" dirty="0">
                          <a:effectLst/>
                        </a:rPr>
                        <a:t>All 1s</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a:t>
            </a:r>
            <a:r>
              <a:rPr lang="en-CA" dirty="0">
                <a:solidFill>
                  <a:schemeClr val="accent5">
                    <a:lumMod val="40000"/>
                    <a:lumOff val="60000"/>
                  </a:schemeClr>
                </a:solidFill>
              </a:rPr>
              <a:t>IPv4 Unicast, Broadcast, and Multicast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r>
              <a:rPr lang="en-US" dirty="0"/>
              <a:t/>
            </a:r>
            <a:br>
              <a:rPr lang="en-US" dirty="0"/>
            </a:br>
            <a:r>
              <a:rPr lang="en-US" sz="2400" dirty="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CA" sz="1600" dirty="0">
                <a:solidFill>
                  <a:srgbClr val="000000"/>
                </a:solidFill>
              </a:rPr>
              <a:t>Unicast transmission is sending a packet to one destination IP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unicast packet to the printer at 172.16.4.253.</a:t>
            </a:r>
            <a:endParaRPr lang="en-US" sz="1600" dirty="0">
              <a:solidFill>
                <a:srgbClr val="000000"/>
              </a:solidFill>
            </a:endParaRP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r>
              <a:rPr lang="en-US" dirty="0"/>
              <a:t/>
            </a:r>
            <a:br>
              <a:rPr lang="en-US" dirty="0"/>
            </a:br>
            <a:r>
              <a:rPr lang="en-US" sz="2400" dirty="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a:buFont typeface="Arial" panose="020B0604020202020204" pitchFamily="34" charset="0"/>
              <a:buChar char="•"/>
            </a:pPr>
            <a:r>
              <a:rPr lang="en-US" sz="1600" dirty="0">
                <a:solidFill>
                  <a:srgbClr val="000000"/>
                </a:solidFill>
              </a:rPr>
              <a:t>Broadcast </a:t>
            </a:r>
            <a:r>
              <a:rPr lang="en-CA" sz="1600" dirty="0">
                <a:solidFill>
                  <a:srgbClr val="000000"/>
                </a:solidFill>
              </a:rPr>
              <a:t>transmission is sending a packet to all other destination IP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broadcast packet to all IPv4 hosts.</a:t>
            </a:r>
            <a:endParaRPr lang="en-US"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r>
              <a:rPr lang="en-US" dirty="0"/>
              <a:t/>
            </a:r>
            <a:br>
              <a:rPr lang="en-US" dirty="0"/>
            </a:br>
            <a:r>
              <a:rPr lang="en-US" sz="2400" dirty="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US" sz="1600" dirty="0">
                <a:solidFill>
                  <a:srgbClr val="000000"/>
                </a:solidFill>
              </a:rPr>
              <a:t>Multicast </a:t>
            </a:r>
            <a:r>
              <a:rPr lang="en-CA" sz="1600" dirty="0">
                <a:solidFill>
                  <a:srgbClr val="000000"/>
                </a:solidFill>
              </a:rPr>
              <a:t>transmission is sending a packet to a multicast address group.</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multicast packet to the multicast group address 224.10.10.5.</a:t>
            </a:r>
            <a:endParaRPr lang="en-US" sz="1600" dirty="0">
              <a:solidFill>
                <a:srgbClr val="000000"/>
              </a:solidFill>
            </a:endParaRP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a:t>
            </a:r>
            <a:r>
              <a:rPr lang="en-CA" dirty="0">
                <a:solidFill>
                  <a:schemeClr val="accent5">
                    <a:lumMod val="40000"/>
                    <a:lumOff val="60000"/>
                  </a:schemeClr>
                </a:solidFill>
              </a:rPr>
              <a:t>Types of IPv4 Addresses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r>
              <a:rPr lang="en-US" dirty="0"/>
              <a:t/>
            </a:r>
            <a:br>
              <a:rPr lang="en-US" dirty="0"/>
            </a:br>
            <a:r>
              <a:rPr lang="en-CA" sz="2400" dirty="0"/>
              <a:t>Public and Private IPv4 Addresses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a:buFont typeface="Arial" panose="020B0604020202020204" pitchFamily="34" charset="0"/>
              <a:buChar char="•"/>
            </a:pPr>
            <a:r>
              <a:rPr lang="en-CA" sz="1600" dirty="0">
                <a:solidFill>
                  <a:srgbClr val="000000"/>
                </a:solidFill>
              </a:rPr>
              <a:t>As defined in in RFC 1918, public IPv4 addresses are globally routed between internet service provider (ISP) routers.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private addresses are not globally routable.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Private addresses are common blocks of addresses used by most organizations to assign IPv4 addresses to internal hosts.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Private IPv4 addresses are not unique and can be used internally within any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fontAlgn="ctr"/>
                      <a:r>
                        <a:rPr lang="en-CA" sz="1100" b="1" dirty="0">
                          <a:effectLst/>
                        </a:rPr>
                        <a:t>Network Address and Prefix</a:t>
                      </a:r>
                      <a:endParaRPr lang="en-CA" sz="1100" dirty="0">
                        <a:effectLst/>
                      </a:endParaRPr>
                    </a:p>
                  </a:txBody>
                  <a:tcPr marL="31750" marR="31750" marT="31750" marB="31750" anchor="ctr"/>
                </a:tc>
                <a:tc>
                  <a:txBody>
                    <a:bodyPr/>
                    <a:lstStyle/>
                    <a:p>
                      <a:pPr algn="l" fontAlgn="ctr"/>
                      <a:r>
                        <a:rPr lang="en-CA" sz="1100" b="1" dirty="0">
                          <a:effectLst/>
                        </a:rPr>
                        <a:t>RFC 1918 Private Address Range</a:t>
                      </a:r>
                      <a:endParaRPr lang="en-CA" sz="1100" dirty="0">
                        <a:effectLst/>
                      </a:endParaRPr>
                    </a:p>
                  </a:txBody>
                  <a:tcPr marL="31750" marR="31750" marT="31750" marB="31750" anchor="ctr"/>
                </a:tc>
                <a:extLst>
                  <a:ext uri="{0D108BD9-81ED-4DB2-BD59-A6C34878D82A}">
                    <a16:rowId xmlns:a16="http://schemas.microsoft.com/office/drawing/2014/main" val="3171941068"/>
                  </a:ext>
                </a:extLst>
              </a:tr>
              <a:tr h="370840">
                <a:tc>
                  <a:txBody>
                    <a:bodyPr/>
                    <a:lstStyle/>
                    <a:p>
                      <a:pPr fontAlgn="ctr"/>
                      <a:r>
                        <a:rPr lang="en-CA" sz="1100" b="0" dirty="0">
                          <a:effectLst/>
                        </a:rPr>
                        <a:t>10.0.0.0/8</a:t>
                      </a:r>
                    </a:p>
                  </a:txBody>
                  <a:tcPr marL="31750" marR="31750" marT="31750" marB="31750" anchor="ctr"/>
                </a:tc>
                <a:tc>
                  <a:txBody>
                    <a:bodyPr/>
                    <a:lstStyle/>
                    <a:p>
                      <a:pPr fontAlgn="ctr"/>
                      <a:r>
                        <a:rPr lang="en-CA" sz="1100" b="0" dirty="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fontAlgn="ctr"/>
                      <a:r>
                        <a:rPr lang="en-CA" sz="1100" b="0" dirty="0">
                          <a:effectLst/>
                        </a:rPr>
                        <a:t>172.16.0.0/12</a:t>
                      </a:r>
                    </a:p>
                  </a:txBody>
                  <a:tcPr marL="31750" marR="31750" marT="31750" marB="31750" anchor="ctr"/>
                </a:tc>
                <a:tc>
                  <a:txBody>
                    <a:bodyPr/>
                    <a:lstStyle/>
                    <a:p>
                      <a:pPr fontAlgn="ctr"/>
                      <a:r>
                        <a:rPr lang="en-CA" sz="1100" b="0" dirty="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fontAlgn="ctr"/>
                      <a:r>
                        <a:rPr lang="en-CA" sz="1100" b="0" dirty="0">
                          <a:effectLst/>
                        </a:rPr>
                        <a:t>192.168.0.0/16</a:t>
                      </a:r>
                    </a:p>
                  </a:txBody>
                  <a:tcPr marL="31750" marR="31750" marT="31750" marB="31750" anchor="ctr"/>
                </a:tc>
                <a:tc>
                  <a:txBody>
                    <a:bodyPr/>
                    <a:lstStyle/>
                    <a:p>
                      <a:pPr fontAlgn="ctr"/>
                      <a:r>
                        <a:rPr lang="en-CA" sz="1100" b="0" dirty="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r>
              <a:rPr lang="en-US" dirty="0"/>
              <a:t/>
            </a:r>
            <a:br>
              <a:rPr lang="en-US" dirty="0"/>
            </a:br>
            <a:r>
              <a:rPr lang="en-US" sz="2400" dirty="0"/>
              <a:t>Routing to the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a:buFont typeface="Arial" panose="020B0604020202020204" pitchFamily="34" charset="0"/>
              <a:buChar char="•"/>
            </a:pPr>
            <a:r>
              <a:rPr lang="en-CA" sz="1600" dirty="0">
                <a:solidFill>
                  <a:srgbClr val="000000"/>
                </a:solidFill>
              </a:rPr>
              <a:t>Network Address Translation (NAT) translates private IPv4 addresses to public IPv4 addresses.</a:t>
            </a:r>
            <a:endParaRPr lang="en-US" sz="1600" dirty="0">
              <a:solidFill>
                <a:srgbClr val="000000"/>
              </a:solidFill>
            </a:endParaRP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NAT is typically enabled on the edge router connecting to the internet.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translates the internal private address to a public global IP address.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a:buFont typeface="Arial" panose="020B0604020202020204" pitchFamily="34" charset="0"/>
              <a:buChar char="•"/>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41338668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r>
              <a:rPr lang="en-US" dirty="0"/>
              <a:t/>
            </a:r>
            <a:br>
              <a:rPr lang="en-US" dirty="0"/>
            </a:br>
            <a:r>
              <a:rPr lang="en-US" sz="2400" dirty="0"/>
              <a:t>Special Use IPv4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a:r>
              <a:rPr lang="en-CA" dirty="0">
                <a:solidFill>
                  <a:srgbClr val="000000"/>
                </a:solidFill>
              </a:rPr>
              <a:t>Loopback addresses</a:t>
            </a:r>
            <a:endParaRPr lang="en-US" dirty="0">
              <a:solidFill>
                <a:srgbClr val="000000"/>
              </a:solidFill>
            </a:endParaRPr>
          </a:p>
          <a:p>
            <a:pPr marL="342900" indent="-342900" algn="l">
              <a:buFont typeface="Arial" panose="020B0604020202020204" pitchFamily="34" charset="0"/>
              <a:buChar char="•"/>
            </a:pPr>
            <a:r>
              <a:rPr lang="en-CA" sz="1600" dirty="0">
                <a:solidFill>
                  <a:srgbClr val="000000"/>
                </a:solidFill>
              </a:rPr>
              <a:t>127.0.0.0 /8 (127.0.0.1 to 127.255.255.254)</a:t>
            </a:r>
          </a:p>
          <a:p>
            <a:pPr marL="342900" indent="-342900" algn="l">
              <a:buFont typeface="Arial" panose="020B0604020202020204" pitchFamily="34" charset="0"/>
              <a:buChar char="•"/>
            </a:pPr>
            <a:r>
              <a:rPr lang="en-CA" sz="1600" dirty="0">
                <a:solidFill>
                  <a:srgbClr val="000000"/>
                </a:solidFill>
              </a:rPr>
              <a:t>Commonly identified as only 127.0.0.1</a:t>
            </a:r>
          </a:p>
          <a:p>
            <a:pPr marL="342900" indent="-342900" algn="l">
              <a:buFont typeface="Arial" panose="020B0604020202020204" pitchFamily="34" charset="0"/>
              <a:buChar char="•"/>
            </a:pPr>
            <a:r>
              <a:rPr lang="en-CA" sz="1600" dirty="0">
                <a:solidFill>
                  <a:srgbClr val="000000"/>
                </a:solidFill>
              </a:rPr>
              <a:t>Used on a host to test if TCP/IP is operational.</a:t>
            </a:r>
            <a:endParaRPr lang="en-US" sz="1600" dirty="0">
              <a:solidFill>
                <a:srgbClr val="000000"/>
              </a:solidFill>
            </a:endParaRP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dirty="0">
                <a:solidFill>
                  <a:srgbClr val="000000"/>
                </a:solidFill>
              </a:rPr>
              <a:t>Link-Local addresses</a:t>
            </a:r>
          </a:p>
          <a:p>
            <a:pPr marL="342900" indent="-342900" algn="l">
              <a:buFont typeface="Arial" panose="020B0604020202020204" pitchFamily="34" charset="0"/>
              <a:buChar char="•"/>
            </a:pPr>
            <a:r>
              <a:rPr lang="en-CA" sz="1600" dirty="0">
                <a:solidFill>
                  <a:srgbClr val="000000"/>
                </a:solidFill>
              </a:rPr>
              <a:t>169.254.0.0 /16 (169.254.0.1 to 169.254.255.254)</a:t>
            </a:r>
          </a:p>
          <a:p>
            <a:pPr marL="342900" indent="-342900" algn="l">
              <a:buFont typeface="Arial" panose="020B0604020202020204" pitchFamily="34" charset="0"/>
              <a:buChar char="•"/>
            </a:pPr>
            <a:r>
              <a:rPr lang="en-CA" sz="1600" dirty="0">
                <a:solidFill>
                  <a:srgbClr val="000000"/>
                </a:solidFill>
              </a:rPr>
              <a:t>Commonly known as the Automatic Private IP Addressing (APIPA) addresses or self-assigned addresses. </a:t>
            </a:r>
          </a:p>
          <a:p>
            <a:pPr marL="342900" indent="-342900" algn="l">
              <a:buFont typeface="Arial" panose="020B0604020202020204" pitchFamily="34" charset="0"/>
              <a:buChar char="•"/>
            </a:pPr>
            <a:r>
              <a:rPr lang="en-CA" sz="1600" dirty="0">
                <a:solidFill>
                  <a:srgbClr val="000000"/>
                </a:solidFill>
              </a:rPr>
              <a:t>Used by Windows DHCP clients to self-configure when no DHCP servers are available.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r>
              <a:rPr lang="en-US" dirty="0"/>
              <a:t/>
            </a:r>
            <a:br>
              <a:rPr lang="en-US" dirty="0"/>
            </a:br>
            <a:r>
              <a:rPr lang="en-US" sz="2400" dirty="0"/>
              <a:t>Legacy Classful Addressing</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a:r>
              <a:rPr lang="en-US" dirty="0">
                <a:solidFill>
                  <a:srgbClr val="000000"/>
                </a:solidFill>
              </a:rPr>
              <a:t>RFC 790 (1981) allocated IPv4 addresses in classes</a:t>
            </a:r>
          </a:p>
          <a:p>
            <a:pPr marL="342900" indent="-342900" algn="l">
              <a:buFont typeface="Arial" panose="020B0604020202020204" pitchFamily="34" charset="0"/>
              <a:buChar char="•"/>
            </a:pPr>
            <a:r>
              <a:rPr lang="en-CA" sz="1600" dirty="0">
                <a:solidFill>
                  <a:srgbClr val="000000"/>
                </a:solidFill>
              </a:rPr>
              <a:t>Class A (0.0.0.0/8 to 127.0.0.0/8)</a:t>
            </a:r>
          </a:p>
          <a:p>
            <a:pPr marL="342900" indent="-342900" algn="l">
              <a:buFont typeface="Arial" panose="020B0604020202020204" pitchFamily="34" charset="0"/>
              <a:buChar char="•"/>
            </a:pPr>
            <a:r>
              <a:rPr lang="en-CA" sz="1600" dirty="0">
                <a:solidFill>
                  <a:srgbClr val="000000"/>
                </a:solidFill>
              </a:rPr>
              <a:t>Class B (128.0.0.0 /16 – 191.255.0.0 /16)</a:t>
            </a:r>
          </a:p>
          <a:p>
            <a:pPr marL="342900" indent="-342900" algn="l">
              <a:buFont typeface="Arial" panose="020B0604020202020204" pitchFamily="34" charset="0"/>
              <a:buChar char="•"/>
            </a:pPr>
            <a:r>
              <a:rPr lang="en-CA" sz="1600" dirty="0">
                <a:solidFill>
                  <a:srgbClr val="000000"/>
                </a:solidFill>
              </a:rPr>
              <a:t>Class C (192.0.0.0 /24 – 223.255.255.0 /24)</a:t>
            </a:r>
          </a:p>
          <a:p>
            <a:pPr marL="342900" indent="-342900" algn="l">
              <a:buFont typeface="Arial" panose="020B0604020202020204" pitchFamily="34" charset="0"/>
              <a:buChar char="•"/>
            </a:pPr>
            <a:r>
              <a:rPr lang="en-CA" sz="1600" dirty="0">
                <a:solidFill>
                  <a:srgbClr val="000000"/>
                </a:solidFill>
              </a:rPr>
              <a:t>Class D (224.0.0.0 to 239.0.0.0)</a:t>
            </a:r>
          </a:p>
          <a:p>
            <a:pPr marL="342900" indent="-342900" algn="l">
              <a:buFont typeface="Arial" panose="020B0604020202020204" pitchFamily="34" charset="0"/>
              <a:buChar char="•"/>
            </a:pPr>
            <a:r>
              <a:rPr lang="en-CA" sz="1600" dirty="0">
                <a:solidFill>
                  <a:srgbClr val="000000"/>
                </a:solidFill>
              </a:rPr>
              <a:t>Class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Classful addressing wasted many IPv4 addresses.</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Classful address allocation was replaced with classless addressing which ignores the rules of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r>
              <a:rPr lang="en-US" dirty="0"/>
              <a:t/>
            </a:r>
            <a:br>
              <a:rPr lang="en-US" dirty="0"/>
            </a:br>
            <a:r>
              <a:rPr lang="en-US" sz="2400" dirty="0"/>
              <a:t>Assignment of IP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a:buFont typeface="Arial" panose="020B0604020202020204" pitchFamily="34" charset="0"/>
              <a:buChar char="•"/>
            </a:pPr>
            <a:r>
              <a:rPr lang="en-CA" sz="1600" dirty="0">
                <a:solidFill>
                  <a:srgbClr val="000000"/>
                </a:solidFill>
              </a:rPr>
              <a:t>The Internet Assigned Numbers Authority (IANA) manages and allocates blocks of IPv4 and IPv6 addresses to five Regional Internet Registries (RIRs). </a:t>
            </a:r>
            <a:endParaRPr lang="en-US" sz="1600" dirty="0">
              <a:solidFill>
                <a:srgbClr val="000000"/>
              </a:solidFill>
            </a:endParaRP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RIRs are responsible for allocating IP addresses to ISPs who provide IPv4 address blocks to smaller ISPs and organizations.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a:t>
            </a:r>
            <a:r>
              <a:rPr lang="en-CA" dirty="0">
                <a:solidFill>
                  <a:schemeClr val="accent5">
                    <a:lumMod val="40000"/>
                    <a:lumOff val="60000"/>
                  </a:schemeClr>
                </a:solidFill>
              </a:rPr>
              <a:t>Network Segmentation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r>
              <a:rPr lang="en-US" dirty="0"/>
              <a:t/>
            </a:r>
            <a:br>
              <a:rPr lang="en-US" dirty="0"/>
            </a:br>
            <a:r>
              <a:rPr lang="en-US" sz="2400" dirty="0"/>
              <a:t>Broadcast Domains and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a:buFont typeface="Arial" panose="020B0604020202020204" pitchFamily="34" charset="0"/>
              <a:buChar char="•"/>
            </a:pPr>
            <a:r>
              <a:rPr lang="en-CA" sz="1600" dirty="0">
                <a:solidFill>
                  <a:srgbClr val="000000"/>
                </a:solidFill>
              </a:rPr>
              <a:t>Many protocols use broadcasts or multicasts (e.g., ARP use broadcasts to locate other devices, hosts send DHCP discover broadcasts to locate a DHCP server.)</a:t>
            </a:r>
          </a:p>
          <a:p>
            <a:pPr marL="342900" indent="-342900" algn="l">
              <a:buFont typeface="Arial" panose="020B0604020202020204" pitchFamily="34" charset="0"/>
              <a:buChar char="•"/>
            </a:pPr>
            <a:r>
              <a:rPr lang="en-CA" sz="1600" dirty="0">
                <a:solidFill>
                  <a:srgbClr val="000000"/>
                </a:solidFill>
              </a:rPr>
              <a:t>Switches propagate broadcasts out all interfaces except the interface on which it was received.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1910848"/>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only device that stops broadcasts is a router.</a:t>
            </a:r>
          </a:p>
          <a:p>
            <a:pPr marL="342900" indent="-342900" algn="l">
              <a:buFont typeface="Arial" panose="020B0604020202020204" pitchFamily="34" charset="0"/>
              <a:buChar char="•"/>
            </a:pPr>
            <a:r>
              <a:rPr lang="en-CA" sz="1600" dirty="0">
                <a:solidFill>
                  <a:srgbClr val="000000"/>
                </a:solidFill>
              </a:rPr>
              <a:t>Routers do not propagate broadcasts. </a:t>
            </a:r>
          </a:p>
          <a:p>
            <a:pPr marL="342900" indent="-342900" algn="l">
              <a:buFont typeface="Arial" panose="020B0604020202020204" pitchFamily="34" charset="0"/>
              <a:buChar char="•"/>
            </a:pPr>
            <a:r>
              <a:rPr lang="en-CA" sz="1600" dirty="0">
                <a:solidFill>
                  <a:srgbClr val="000000"/>
                </a:solidFill>
              </a:rPr>
              <a:t>Each router interface connects to a broadcast domain and broadcasts are only propagated within that specific broadcast domain.</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r>
              <a:rPr lang="en-US" dirty="0"/>
              <a:t/>
            </a:r>
            <a:br>
              <a:rPr lang="en-US" dirty="0"/>
            </a:br>
            <a:r>
              <a:rPr lang="en-CA" sz="2400" dirty="0"/>
              <a:t>Problems with Large Broadcast Domains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a:buFont typeface="Arial" panose="020B0604020202020204" pitchFamily="34" charset="0"/>
              <a:buChar char="•"/>
            </a:pPr>
            <a:r>
              <a:rPr lang="en-CA" sz="1600" dirty="0">
                <a:solidFill>
                  <a:srgbClr val="000000"/>
                </a:solidFill>
              </a:rPr>
              <a:t>A problem with a large broadcast domain is that these hosts can generate excessive broadcasts and negatively affect the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solution is to reduce the size of the network to create smaller broadcast domains in a process called subnetting.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Dividing the network address 172.16.0.0 /16 into two subnets of 200 users each: 172.16.0.0 /24 and 172.16.1.0 /24. </a:t>
            </a:r>
          </a:p>
          <a:p>
            <a:pPr marL="342900" indent="-342900" algn="l">
              <a:buFont typeface="Arial" panose="020B0604020202020204" pitchFamily="34" charset="0"/>
              <a:buChar char="•"/>
            </a:pPr>
            <a:r>
              <a:rPr lang="en-CA" sz="1600" dirty="0">
                <a:solidFill>
                  <a:srgbClr val="000000"/>
                </a:solidFill>
              </a:rPr>
              <a:t>Broadcasts are only propagated within the smaller broadcast domains.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r>
              <a:rPr lang="en-US" dirty="0"/>
              <a:t/>
            </a:r>
            <a:br>
              <a:rPr lang="en-US" dirty="0"/>
            </a:br>
            <a:r>
              <a:rPr lang="en-US" sz="2400" dirty="0"/>
              <a:t>Reasons for Segmenting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a:buFont typeface="Arial" panose="020B0604020202020204" pitchFamily="34" charset="0"/>
              <a:buChar char="•"/>
            </a:pPr>
            <a:r>
              <a:rPr lang="en-CA" sz="1600" dirty="0">
                <a:solidFill>
                  <a:srgbClr val="000000"/>
                </a:solidFill>
              </a:rPr>
              <a:t>Subnetting reduces overall network traffic and improves network performance. </a:t>
            </a:r>
          </a:p>
          <a:p>
            <a:pPr marL="342900" indent="-342900" algn="l">
              <a:buFont typeface="Arial" panose="020B0604020202020204" pitchFamily="34" charset="0"/>
              <a:buChar char="•"/>
            </a:pPr>
            <a:r>
              <a:rPr lang="en-CA" sz="1600" dirty="0">
                <a:solidFill>
                  <a:srgbClr val="000000"/>
                </a:solidFill>
              </a:rPr>
              <a:t>It can be used to implement security policies between subnets.</a:t>
            </a:r>
          </a:p>
          <a:p>
            <a:pPr marL="342900" indent="-342900" algn="l">
              <a:buFont typeface="Arial" panose="020B0604020202020204" pitchFamily="34" charset="0"/>
              <a:buChar char="•"/>
            </a:pPr>
            <a:r>
              <a:rPr lang="en-CA" sz="1600" dirty="0">
                <a:solidFill>
                  <a:srgbClr val="000000"/>
                </a:solidFill>
              </a:rPr>
              <a:t>Subnetting reduces the number of devices affected by abnormal broadcast traffic.</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Subnets are used for a variety of reasons including by:</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Location</a:t>
            </a:r>
            <a:endParaRPr lang="en-CA" sz="1600" dirty="0"/>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Group or Function</a:t>
            </a:r>
            <a:endParaRPr lang="en-CA" sz="1600" dirty="0"/>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Device Type</a:t>
            </a:r>
            <a:endParaRPr lang="en-CA" sz="1600" dirty="0"/>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a:t>
            </a:r>
            <a:r>
              <a:rPr lang="en-CA" dirty="0">
                <a:solidFill>
                  <a:schemeClr val="accent5">
                    <a:lumMod val="40000"/>
                    <a:lumOff val="60000"/>
                  </a:schemeClr>
                </a:solidFill>
              </a:rPr>
              <a:t>Subnet an IPv4 Network</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Subnet on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a:buFont typeface="Arial" panose="020B0604020202020204" pitchFamily="34" charset="0"/>
              <a:buChar char="•"/>
            </a:pPr>
            <a:r>
              <a:rPr lang="en-CA" sz="1600" dirty="0">
                <a:solidFill>
                  <a:srgbClr val="000000"/>
                </a:solidFill>
              </a:rPr>
              <a:t>Networks are most easily subnetted at the octet boundary of /8, /16, and /24.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Notice that using longer prefix lengths decreases the number of hosts per subnet.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6718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fontAlgn="ctr"/>
                      <a:r>
                        <a:rPr lang="en-CA" sz="1100" b="1" dirty="0">
                          <a:effectLst/>
                        </a:rPr>
                        <a:t>Prefix Length</a:t>
                      </a:r>
                      <a:endParaRPr lang="en-CA" sz="1100" dirty="0">
                        <a:effectLst/>
                      </a:endParaRPr>
                    </a:p>
                  </a:txBody>
                  <a:tcPr marL="31750" marR="31750" marT="31750" marB="31750" anchor="ctr"/>
                </a:tc>
                <a:tc>
                  <a:txBody>
                    <a:bodyPr/>
                    <a:lstStyle/>
                    <a:p>
                      <a:pPr algn="l" fontAlgn="ctr"/>
                      <a:r>
                        <a:rPr lang="en-CA" sz="1100" b="1" dirty="0">
                          <a:effectLst/>
                        </a:rPr>
                        <a:t>Subnet Mask</a:t>
                      </a:r>
                      <a:endParaRPr lang="en-CA" sz="1100" dirty="0">
                        <a:effectLst/>
                      </a:endParaRPr>
                    </a:p>
                  </a:txBody>
                  <a:tcPr marL="31750" marR="31750" marT="31750" marB="31750" anchor="ctr"/>
                </a:tc>
                <a:tc>
                  <a:txBody>
                    <a:bodyPr/>
                    <a:lstStyle/>
                    <a:p>
                      <a:pPr algn="l" fontAlgn="ctr"/>
                      <a:r>
                        <a:rPr lang="en-CA" sz="1100" b="1" dirty="0">
                          <a:effectLst/>
                        </a:rPr>
                        <a:t>Subnet Mask in Binary (n = network, h = host)</a:t>
                      </a:r>
                      <a:endParaRPr lang="en-CA" sz="1100" dirty="0">
                        <a:effectLst/>
                      </a:endParaRPr>
                    </a:p>
                  </a:txBody>
                  <a:tcPr marL="31750" marR="31750" marT="31750" marB="31750" anchor="ctr"/>
                </a:tc>
                <a:tc>
                  <a:txBody>
                    <a:bodyPr/>
                    <a:lstStyle/>
                    <a:p>
                      <a:pPr algn="l" fontAlgn="ctr"/>
                      <a:r>
                        <a:rPr lang="en-CA" sz="1100" b="1" dirty="0">
                          <a:effectLst/>
                        </a:rPr>
                        <a:t># of hosts</a:t>
                      </a:r>
                      <a:endParaRPr lang="en-CA" sz="1100" dirty="0">
                        <a:effectLst/>
                      </a:endParaRPr>
                    </a:p>
                  </a:txBody>
                  <a:tcPr marL="31750" marR="31750" marT="31750" marB="31750" anchor="ctr"/>
                </a:tc>
                <a:extLst>
                  <a:ext uri="{0D108BD9-81ED-4DB2-BD59-A6C34878D82A}">
                    <a16:rowId xmlns:a16="http://schemas.microsoft.com/office/drawing/2014/main" val="400614944"/>
                  </a:ext>
                </a:extLst>
              </a:tr>
              <a:tr h="370840">
                <a:tc>
                  <a:txBody>
                    <a:bodyPr/>
                    <a:lstStyle/>
                    <a:p>
                      <a:pPr fontAlgn="ctr"/>
                      <a:r>
                        <a:rPr lang="en-CA" sz="1100" b="1" dirty="0">
                          <a:effectLst/>
                        </a:rPr>
                        <a:t>/8</a:t>
                      </a:r>
                      <a:endParaRPr lang="en-CA" sz="1100" b="0" dirty="0">
                        <a:effectLst/>
                      </a:endParaRPr>
                    </a:p>
                  </a:txBody>
                  <a:tcPr marL="31750" marR="31750" marT="31750" marB="31750" anchor="ctr"/>
                </a:tc>
                <a:tc>
                  <a:txBody>
                    <a:bodyPr/>
                    <a:lstStyle/>
                    <a:p>
                      <a:pPr fontAlgn="ctr"/>
                      <a:r>
                        <a:rPr lang="en-CA" sz="1100" b="1" dirty="0">
                          <a:effectLst/>
                        </a:rPr>
                        <a:t>255</a:t>
                      </a:r>
                      <a:r>
                        <a:rPr lang="en-CA" sz="1100" b="0" dirty="0">
                          <a:effectLst/>
                        </a:rPr>
                        <a:t>.0.0.0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a:t>
                      </a:r>
                      <a:r>
                        <a:rPr lang="en-CA" sz="1100" b="0" dirty="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fontAlgn="ctr"/>
                      <a:r>
                        <a:rPr lang="en-CA" sz="1000" b="0" dirty="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fontAlgn="ctr"/>
                      <a:r>
                        <a:rPr lang="en-CA" sz="1100" b="1" dirty="0">
                          <a:effectLst/>
                        </a:rPr>
                        <a:t>/16</a:t>
                      </a:r>
                      <a:endParaRPr lang="en-CA" sz="1100" b="0" dirty="0">
                        <a:effectLst/>
                      </a:endParaRPr>
                    </a:p>
                  </a:txBody>
                  <a:tcPr marL="31750" marR="31750" marT="31750" marB="31750" anchor="ctr"/>
                </a:tc>
                <a:tc>
                  <a:txBody>
                    <a:bodyPr/>
                    <a:lstStyle/>
                    <a:p>
                      <a:pPr fontAlgn="ctr"/>
                      <a:r>
                        <a:rPr lang="en-CA" sz="1100" b="1" dirty="0">
                          <a:effectLst/>
                        </a:rPr>
                        <a:t>255.255</a:t>
                      </a:r>
                      <a:r>
                        <a:rPr lang="en-CA" sz="1100" b="0" dirty="0">
                          <a:effectLst/>
                        </a:rPr>
                        <a:t>.0.0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a:t>
                      </a:r>
                      <a:r>
                        <a:rPr lang="en-CA" sz="1100" b="0" dirty="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fontAlgn="ctr"/>
                      <a:r>
                        <a:rPr lang="en-CA" sz="1000" b="0" dirty="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fontAlgn="ctr"/>
                      <a:r>
                        <a:rPr lang="en-CA" sz="1100" b="1" dirty="0">
                          <a:effectLst/>
                        </a:rPr>
                        <a:t>/24</a:t>
                      </a:r>
                      <a:endParaRPr lang="en-CA" sz="1100" b="0" dirty="0">
                        <a:effectLst/>
                      </a:endParaRPr>
                    </a:p>
                  </a:txBody>
                  <a:tcPr marL="31750" marR="31750" marT="31750" marB="31750" anchor="ctr"/>
                </a:tc>
                <a:tc>
                  <a:txBody>
                    <a:bodyPr/>
                    <a:lstStyle/>
                    <a:p>
                      <a:pPr fontAlgn="ctr"/>
                      <a:r>
                        <a:rPr lang="en-CA" sz="1100" b="1" dirty="0">
                          <a:effectLst/>
                        </a:rPr>
                        <a:t>255.255.255</a:t>
                      </a:r>
                      <a:r>
                        <a:rPr lang="en-CA" sz="1100" b="0" dirty="0">
                          <a:effectLst/>
                        </a:rPr>
                        <a:t>.0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a:t>
                      </a: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11111111.11111111.11111111</a:t>
                      </a:r>
                      <a:r>
                        <a:rPr lang="en-CA" sz="11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Subnet on an Octet Boundary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a:buFont typeface="Arial" panose="020B0604020202020204" pitchFamily="34" charset="0"/>
              <a:buChar char="•"/>
            </a:pPr>
            <a:r>
              <a:rPr lang="en-CA" sz="1600" dirty="0">
                <a:solidFill>
                  <a:srgbClr val="000000"/>
                </a:solidFill>
              </a:rPr>
              <a:t>In the first table 10.0.0.0/8 is subnetted using /16 and in the second table, a /24 mask.</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440006946"/>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fontAlgn="ctr"/>
                      <a:r>
                        <a:rPr lang="en-CA" sz="1000" b="1" dirty="0">
                          <a:effectLst/>
                        </a:rPr>
                        <a:t>Subnet Address</a:t>
                      </a:r>
                      <a:br>
                        <a:rPr lang="en-CA" sz="1000" b="1" dirty="0">
                          <a:effectLst/>
                        </a:rPr>
                      </a:br>
                      <a:r>
                        <a:rPr lang="en-CA" sz="1000" b="0" dirty="0">
                          <a:effectLst/>
                        </a:rPr>
                        <a:t>(256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(65,534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91438">
                <a:tc>
                  <a:txBody>
                    <a:bodyPr/>
                    <a:lstStyle/>
                    <a:p>
                      <a:pPr fontAlgn="ctr"/>
                      <a:r>
                        <a:rPr lang="en-CA" sz="1000" b="1" dirty="0">
                          <a:effectLst/>
                        </a:rPr>
                        <a:t>10.0</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10.0</a:t>
                      </a:r>
                      <a:r>
                        <a:rPr lang="en-CA" sz="1000" b="0" dirty="0">
                          <a:effectLst/>
                        </a:rPr>
                        <a:t>.0.1 - </a:t>
                      </a:r>
                      <a:r>
                        <a:rPr lang="en-CA" sz="1000" b="1" dirty="0">
                          <a:effectLst/>
                        </a:rPr>
                        <a:t>10.0</a:t>
                      </a:r>
                      <a:r>
                        <a:rPr lang="en-CA" sz="1000" b="0" dirty="0">
                          <a:effectLst/>
                        </a:rPr>
                        <a:t>.255.254</a:t>
                      </a:r>
                    </a:p>
                  </a:txBody>
                  <a:tcPr marL="31750" marR="31750" marT="31750" marB="31750" anchor="ctr"/>
                </a:tc>
                <a:tc>
                  <a:txBody>
                    <a:bodyPr/>
                    <a:lstStyle/>
                    <a:p>
                      <a:pPr fontAlgn="ctr"/>
                      <a:r>
                        <a:rPr lang="en-CA" sz="1000" b="1" dirty="0">
                          <a:effectLst/>
                        </a:rPr>
                        <a:t>10.0</a:t>
                      </a:r>
                      <a:r>
                        <a:rPr lang="en-CA" sz="1000" b="0" dirty="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fontAlgn="ctr"/>
                      <a:r>
                        <a:rPr lang="en-CA" sz="1000" b="1" dirty="0">
                          <a:effectLst/>
                        </a:rPr>
                        <a:t>10.1.</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10.1</a:t>
                      </a:r>
                      <a:r>
                        <a:rPr lang="en-CA" sz="1000" b="0" dirty="0">
                          <a:effectLst/>
                        </a:rPr>
                        <a:t>.0.1 - </a:t>
                      </a:r>
                      <a:r>
                        <a:rPr lang="en-CA" sz="1000" b="1" dirty="0">
                          <a:effectLst/>
                        </a:rPr>
                        <a:t>10.1</a:t>
                      </a:r>
                      <a:r>
                        <a:rPr lang="en-CA" sz="1000" b="0" dirty="0">
                          <a:effectLst/>
                        </a:rPr>
                        <a:t>.255.254</a:t>
                      </a:r>
                    </a:p>
                  </a:txBody>
                  <a:tcPr marL="31750" marR="31750" marT="31750" marB="31750" anchor="ctr"/>
                </a:tc>
                <a:tc>
                  <a:txBody>
                    <a:bodyPr/>
                    <a:lstStyle/>
                    <a:p>
                      <a:pPr fontAlgn="ctr"/>
                      <a:r>
                        <a:rPr lang="en-CA" sz="1000" b="1" dirty="0">
                          <a:effectLst/>
                        </a:rPr>
                        <a:t>10.1</a:t>
                      </a:r>
                      <a:r>
                        <a:rPr lang="en-CA" sz="1000" b="0" dirty="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fontAlgn="ctr"/>
                      <a:r>
                        <a:rPr lang="en-CA" sz="1000" b="1" dirty="0">
                          <a:effectLst/>
                        </a:rPr>
                        <a:t>10.2</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a:t>
                      </a:r>
                      <a:r>
                        <a:rPr lang="en-CA" sz="1000" b="0" dirty="0">
                          <a:effectLst/>
                        </a:rPr>
                        <a:t>.0.1 - </a:t>
                      </a:r>
                      <a:r>
                        <a:rPr lang="en-CA" sz="1000" b="1" dirty="0">
                          <a:effectLst/>
                        </a:rPr>
                        <a:t>10.2</a:t>
                      </a:r>
                      <a:r>
                        <a:rPr lang="en-CA" sz="1000" b="0" dirty="0">
                          <a:effectLst/>
                        </a:rPr>
                        <a:t>.255.254</a:t>
                      </a:r>
                    </a:p>
                  </a:txBody>
                  <a:tcPr marL="31750" marR="31750" marT="31750" marB="31750" anchor="ctr"/>
                </a:tc>
                <a:tc>
                  <a:txBody>
                    <a:bodyPr/>
                    <a:lstStyle/>
                    <a:p>
                      <a:pPr fontAlgn="ctr"/>
                      <a:r>
                        <a:rPr lang="en-CA" sz="1000" b="1" dirty="0">
                          <a:effectLst/>
                        </a:rPr>
                        <a:t>10.2</a:t>
                      </a:r>
                      <a:r>
                        <a:rPr lang="en-CA" sz="1000" b="0" dirty="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fontAlgn="ctr"/>
                      <a:r>
                        <a:rPr lang="en-CA" sz="1000" b="1" dirty="0">
                          <a:effectLst/>
                        </a:rPr>
                        <a:t>10.3</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10.3</a:t>
                      </a:r>
                      <a:r>
                        <a:rPr lang="en-CA" sz="1000" b="0" dirty="0">
                          <a:effectLst/>
                        </a:rPr>
                        <a:t>.0.1 - </a:t>
                      </a:r>
                      <a:r>
                        <a:rPr lang="en-CA" sz="1000" b="1" dirty="0">
                          <a:effectLst/>
                        </a:rPr>
                        <a:t>10.3</a:t>
                      </a:r>
                      <a:r>
                        <a:rPr lang="en-CA" sz="1000" b="0" dirty="0">
                          <a:effectLst/>
                        </a:rPr>
                        <a:t>.255.254</a:t>
                      </a:r>
                    </a:p>
                  </a:txBody>
                  <a:tcPr marL="31750" marR="31750" marT="31750" marB="31750" anchor="ctr"/>
                </a:tc>
                <a:tc>
                  <a:txBody>
                    <a:bodyPr/>
                    <a:lstStyle/>
                    <a:p>
                      <a:pPr fontAlgn="ctr"/>
                      <a:r>
                        <a:rPr lang="en-CA" sz="1000" b="1" dirty="0">
                          <a:effectLst/>
                        </a:rPr>
                        <a:t>10.3</a:t>
                      </a:r>
                      <a:r>
                        <a:rPr lang="en-CA" sz="1000" b="0" dirty="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fontAlgn="ctr"/>
                      <a:r>
                        <a:rPr lang="en-CA" sz="1000" b="1" dirty="0">
                          <a:effectLst/>
                        </a:rPr>
                        <a:t>10.4</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10.4</a:t>
                      </a:r>
                      <a:r>
                        <a:rPr lang="en-CA" sz="1000" b="0" dirty="0">
                          <a:effectLst/>
                        </a:rPr>
                        <a:t>.0.1 - </a:t>
                      </a:r>
                      <a:r>
                        <a:rPr lang="en-CA" sz="1000" b="1" dirty="0">
                          <a:effectLst/>
                        </a:rPr>
                        <a:t>10.4</a:t>
                      </a:r>
                      <a:r>
                        <a:rPr lang="en-CA" sz="1000" b="0" dirty="0">
                          <a:effectLst/>
                        </a:rPr>
                        <a:t>.255.254</a:t>
                      </a:r>
                    </a:p>
                  </a:txBody>
                  <a:tcPr marL="31750" marR="31750" marT="31750" marB="31750" anchor="ctr"/>
                </a:tc>
                <a:tc>
                  <a:txBody>
                    <a:bodyPr/>
                    <a:lstStyle/>
                    <a:p>
                      <a:pPr fontAlgn="ctr"/>
                      <a:r>
                        <a:rPr lang="en-CA" sz="1000" b="1" dirty="0">
                          <a:effectLst/>
                        </a:rPr>
                        <a:t>10.4</a:t>
                      </a:r>
                      <a:r>
                        <a:rPr lang="en-CA" sz="1000" b="0" dirty="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fontAlgn="ctr"/>
                      <a:r>
                        <a:rPr lang="en-CA" sz="1000" b="1" dirty="0">
                          <a:effectLst/>
                        </a:rPr>
                        <a:t>10.5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10.5</a:t>
                      </a:r>
                      <a:r>
                        <a:rPr lang="en-CA" sz="1000" b="0" dirty="0">
                          <a:effectLst/>
                        </a:rPr>
                        <a:t>.0.1 - </a:t>
                      </a:r>
                      <a:r>
                        <a:rPr lang="en-CA" sz="1000" b="1" dirty="0">
                          <a:effectLst/>
                        </a:rPr>
                        <a:t>10.5</a:t>
                      </a:r>
                      <a:r>
                        <a:rPr lang="en-CA" sz="1000" b="0" dirty="0">
                          <a:effectLst/>
                        </a:rPr>
                        <a:t>.255.254</a:t>
                      </a:r>
                    </a:p>
                  </a:txBody>
                  <a:tcPr marL="31750" marR="31750" marT="31750" marB="31750" anchor="ctr"/>
                </a:tc>
                <a:tc>
                  <a:txBody>
                    <a:bodyPr/>
                    <a:lstStyle/>
                    <a:p>
                      <a:pPr fontAlgn="ctr"/>
                      <a:r>
                        <a:rPr lang="en-CA" sz="1000" b="1" dirty="0">
                          <a:effectLst/>
                        </a:rPr>
                        <a:t>10.5</a:t>
                      </a:r>
                      <a:r>
                        <a:rPr lang="en-CA" sz="1000" b="0" dirty="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fontAlgn="ctr"/>
                      <a:r>
                        <a:rPr lang="en-CA" sz="1000" b="1" dirty="0">
                          <a:effectLst/>
                        </a:rPr>
                        <a:t>10.6</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10.6</a:t>
                      </a:r>
                      <a:r>
                        <a:rPr lang="en-CA" sz="1000" b="0" dirty="0">
                          <a:effectLst/>
                        </a:rPr>
                        <a:t>.0.1 - </a:t>
                      </a:r>
                      <a:r>
                        <a:rPr lang="en-CA" sz="1000" b="1" dirty="0">
                          <a:effectLst/>
                        </a:rPr>
                        <a:t>10.6</a:t>
                      </a:r>
                      <a:r>
                        <a:rPr lang="en-CA" sz="1000" b="0" dirty="0">
                          <a:effectLst/>
                        </a:rPr>
                        <a:t>.255.254</a:t>
                      </a:r>
                    </a:p>
                  </a:txBody>
                  <a:tcPr marL="31750" marR="31750" marT="31750" marB="31750" anchor="ctr"/>
                </a:tc>
                <a:tc>
                  <a:txBody>
                    <a:bodyPr/>
                    <a:lstStyle/>
                    <a:p>
                      <a:pPr fontAlgn="ctr"/>
                      <a:r>
                        <a:rPr lang="en-CA" sz="1000" b="1" dirty="0">
                          <a:effectLst/>
                        </a:rPr>
                        <a:t>10.6</a:t>
                      </a:r>
                      <a:r>
                        <a:rPr lang="en-CA" sz="1000" b="0" dirty="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fontAlgn="ctr"/>
                      <a:r>
                        <a:rPr lang="en-CA" sz="1000" b="1" dirty="0">
                          <a:effectLst/>
                        </a:rPr>
                        <a:t>10.7</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10.7</a:t>
                      </a:r>
                      <a:r>
                        <a:rPr lang="en-CA" sz="1000" b="0" dirty="0">
                          <a:effectLst/>
                        </a:rPr>
                        <a:t>.0.1 - </a:t>
                      </a:r>
                      <a:r>
                        <a:rPr lang="en-CA" sz="1000" b="1" dirty="0">
                          <a:effectLst/>
                        </a:rPr>
                        <a:t>10.7</a:t>
                      </a:r>
                      <a:r>
                        <a:rPr lang="en-CA" sz="1000" b="0" dirty="0">
                          <a:effectLst/>
                        </a:rPr>
                        <a:t>.255.254</a:t>
                      </a:r>
                    </a:p>
                  </a:txBody>
                  <a:tcPr marL="31750" marR="31750" marT="31750" marB="31750" anchor="ctr"/>
                </a:tc>
                <a:tc>
                  <a:txBody>
                    <a:bodyPr/>
                    <a:lstStyle/>
                    <a:p>
                      <a:pPr fontAlgn="ctr"/>
                      <a:r>
                        <a:rPr lang="en-CA" sz="1000" b="1" dirty="0">
                          <a:effectLst/>
                        </a:rPr>
                        <a:t>10.7</a:t>
                      </a:r>
                      <a:r>
                        <a:rPr lang="en-CA" sz="1000" b="0" dirty="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fontAlgn="ctr"/>
                      <a:r>
                        <a:rPr lang="en-CA" sz="1000" b="1" dirty="0">
                          <a:effectLst/>
                        </a:rPr>
                        <a:t>10.255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10.255</a:t>
                      </a:r>
                      <a:r>
                        <a:rPr lang="en-CA" sz="1000" b="0" dirty="0">
                          <a:effectLst/>
                        </a:rPr>
                        <a:t>.0.1 - </a:t>
                      </a:r>
                      <a:r>
                        <a:rPr lang="en-CA" sz="1000" b="1" dirty="0">
                          <a:effectLst/>
                        </a:rPr>
                        <a:t>10.255</a:t>
                      </a:r>
                      <a:r>
                        <a:rPr lang="en-CA" sz="1000" b="0" dirty="0">
                          <a:effectLst/>
                        </a:rPr>
                        <a:t>.255.254</a:t>
                      </a:r>
                    </a:p>
                  </a:txBody>
                  <a:tcPr marL="31750" marR="31750" marT="31750" marB="31750" anchor="ctr"/>
                </a:tc>
                <a:tc>
                  <a:txBody>
                    <a:bodyPr/>
                    <a:lstStyle/>
                    <a:p>
                      <a:pPr fontAlgn="ctr"/>
                      <a:r>
                        <a:rPr lang="en-CA" sz="1000" b="1" dirty="0">
                          <a:effectLst/>
                        </a:rPr>
                        <a:t>10.255</a:t>
                      </a:r>
                      <a:r>
                        <a:rPr lang="en-CA"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425671318"/>
              </p:ext>
            </p:extLst>
          </p:nvPr>
        </p:nvGraphicFramePr>
        <p:xfrm>
          <a:off x="4671059" y="1246212"/>
          <a:ext cx="4152901" cy="34356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fontAlgn="ctr"/>
                      <a:r>
                        <a:rPr lang="en-CA" sz="1000" b="1" dirty="0">
                          <a:effectLst/>
                        </a:rPr>
                        <a:t>Subnet Address</a:t>
                      </a:r>
                      <a:br>
                        <a:rPr lang="en-CA" sz="1000" b="1" dirty="0">
                          <a:effectLst/>
                        </a:rPr>
                      </a:br>
                      <a:r>
                        <a:rPr lang="en-CA" sz="1000" b="0" dirty="0">
                          <a:effectLst/>
                        </a:rPr>
                        <a:t>(65,536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(254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42909">
                <a:tc>
                  <a:txBody>
                    <a:bodyPr/>
                    <a:lstStyle/>
                    <a:p>
                      <a:pPr fontAlgn="ctr"/>
                      <a:r>
                        <a:rPr lang="en-CA" sz="1000" b="1" dirty="0">
                          <a:effectLst/>
                        </a:rPr>
                        <a:t>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10.0.0</a:t>
                      </a:r>
                      <a:r>
                        <a:rPr lang="en-CA" sz="1000" b="0" dirty="0">
                          <a:effectLst/>
                        </a:rPr>
                        <a:t>.1 - </a:t>
                      </a:r>
                      <a:r>
                        <a:rPr lang="en-CA" sz="1000" b="1" dirty="0">
                          <a:effectLst/>
                        </a:rPr>
                        <a:t>10.0.0</a:t>
                      </a:r>
                      <a:r>
                        <a:rPr lang="en-CA" sz="1000" b="0" dirty="0">
                          <a:effectLst/>
                        </a:rPr>
                        <a:t>.254</a:t>
                      </a:r>
                    </a:p>
                  </a:txBody>
                  <a:tcPr marL="31750" marR="31750" marT="31750" marB="31750" anchor="ctr"/>
                </a:tc>
                <a:tc>
                  <a:txBody>
                    <a:bodyPr/>
                    <a:lstStyle/>
                    <a:p>
                      <a:pPr fontAlgn="ctr"/>
                      <a:r>
                        <a:rPr lang="en-CA" sz="1000" b="1" dirty="0">
                          <a:effectLst/>
                        </a:rPr>
                        <a:t>10.0.0</a:t>
                      </a:r>
                      <a:r>
                        <a:rPr lang="en-CA" sz="1000" b="0" dirty="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fontAlgn="ctr"/>
                      <a:r>
                        <a:rPr lang="en-CA" sz="1000" b="1" dirty="0">
                          <a:effectLst/>
                        </a:rPr>
                        <a:t>10.0.1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10.0.1</a:t>
                      </a:r>
                      <a:r>
                        <a:rPr lang="en-CA" sz="1000" b="0" dirty="0">
                          <a:effectLst/>
                        </a:rPr>
                        <a:t>.1 - </a:t>
                      </a:r>
                      <a:r>
                        <a:rPr lang="en-CA" sz="1000" b="1" dirty="0">
                          <a:effectLst/>
                        </a:rPr>
                        <a:t>10.0.1</a:t>
                      </a:r>
                      <a:r>
                        <a:rPr lang="en-CA" sz="1000" b="0" dirty="0">
                          <a:effectLst/>
                        </a:rPr>
                        <a:t>.254</a:t>
                      </a:r>
                    </a:p>
                  </a:txBody>
                  <a:tcPr marL="31750" marR="31750" marT="31750" marB="31750" anchor="ctr"/>
                </a:tc>
                <a:tc>
                  <a:txBody>
                    <a:bodyPr/>
                    <a:lstStyle/>
                    <a:p>
                      <a:pPr fontAlgn="ctr"/>
                      <a:r>
                        <a:rPr lang="en-CA" sz="1000" b="1" dirty="0">
                          <a:effectLst/>
                        </a:rPr>
                        <a:t>10.0.1</a:t>
                      </a:r>
                      <a:r>
                        <a:rPr lang="en-CA" sz="1000" b="0" dirty="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fontAlgn="ctr"/>
                      <a:r>
                        <a:rPr lang="en-CA" sz="1000" b="1" dirty="0">
                          <a:effectLst/>
                        </a:rPr>
                        <a:t>10.0.2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a:t>
                      </a:r>
                      <a:r>
                        <a:rPr lang="en-CA" sz="1000" b="0" dirty="0">
                          <a:effectLst/>
                        </a:rPr>
                        <a:t>.1 - </a:t>
                      </a:r>
                      <a:r>
                        <a:rPr lang="en-CA" sz="1000" b="1" dirty="0">
                          <a:effectLst/>
                        </a:rPr>
                        <a:t>10.0.2</a:t>
                      </a:r>
                      <a:r>
                        <a:rPr lang="en-CA" sz="1000" b="0" dirty="0">
                          <a:effectLst/>
                        </a:rPr>
                        <a:t>.254</a:t>
                      </a:r>
                    </a:p>
                  </a:txBody>
                  <a:tcPr marL="31750" marR="31750" marT="31750" marB="31750" anchor="ctr"/>
                </a:tc>
                <a:tc>
                  <a:txBody>
                    <a:bodyPr/>
                    <a:lstStyle/>
                    <a:p>
                      <a:pPr fontAlgn="ctr"/>
                      <a:r>
                        <a:rPr lang="en-CA" sz="1000" b="1" dirty="0">
                          <a:effectLst/>
                        </a:rPr>
                        <a:t>10.0.2</a:t>
                      </a:r>
                      <a:r>
                        <a:rPr lang="en-CA" sz="1000" b="0" dirty="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fontAlgn="ctr"/>
                      <a:r>
                        <a:rPr lang="en-CA" sz="1000" b="1" dirty="0">
                          <a:effectLst/>
                        </a:rPr>
                        <a:t>10.0.255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10.0.255</a:t>
                      </a:r>
                      <a:r>
                        <a:rPr lang="en-CA" sz="1000" b="0" dirty="0">
                          <a:effectLst/>
                        </a:rPr>
                        <a:t>.1 - </a:t>
                      </a:r>
                      <a:r>
                        <a:rPr lang="en-CA" sz="1000" b="1" dirty="0">
                          <a:effectLst/>
                        </a:rPr>
                        <a:t>10.0.255</a:t>
                      </a:r>
                      <a:r>
                        <a:rPr lang="en-CA" sz="1000" b="0" dirty="0">
                          <a:effectLst/>
                        </a:rPr>
                        <a:t>.254</a:t>
                      </a:r>
                    </a:p>
                  </a:txBody>
                  <a:tcPr marL="31750" marR="31750" marT="31750" marB="31750" anchor="ctr"/>
                </a:tc>
                <a:tc>
                  <a:txBody>
                    <a:bodyPr/>
                    <a:lstStyle/>
                    <a:p>
                      <a:pPr fontAlgn="ctr"/>
                      <a:r>
                        <a:rPr lang="en-CA" sz="1000" b="1" dirty="0">
                          <a:effectLst/>
                        </a:rPr>
                        <a:t>10.0.255</a:t>
                      </a:r>
                      <a:r>
                        <a:rPr lang="en-CA" sz="1000" b="0" dirty="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fontAlgn="ctr"/>
                      <a:r>
                        <a:rPr lang="en-CA" sz="1000" b="1" dirty="0">
                          <a:effectLst/>
                        </a:rPr>
                        <a:t>10.1.0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a:t>
                      </a:r>
                      <a:r>
                        <a:rPr lang="en-CA" sz="1000" b="0" dirty="0">
                          <a:effectLst/>
                        </a:rPr>
                        <a:t>.1 - </a:t>
                      </a:r>
                      <a:r>
                        <a:rPr lang="en-CA" sz="1000" b="1" dirty="0">
                          <a:effectLst/>
                        </a:rPr>
                        <a:t>10.1.0</a:t>
                      </a:r>
                      <a:r>
                        <a:rPr lang="en-CA" sz="1000" b="0" dirty="0">
                          <a:effectLst/>
                        </a:rPr>
                        <a:t>.254</a:t>
                      </a:r>
                    </a:p>
                  </a:txBody>
                  <a:tcPr marL="31750" marR="31750" marT="31750" marB="31750" anchor="ctr"/>
                </a:tc>
                <a:tc>
                  <a:txBody>
                    <a:bodyPr/>
                    <a:lstStyle/>
                    <a:p>
                      <a:pPr fontAlgn="ctr"/>
                      <a:r>
                        <a:rPr lang="en-CA" sz="1000" b="1" dirty="0">
                          <a:effectLst/>
                        </a:rPr>
                        <a:t>10.1.0</a:t>
                      </a:r>
                      <a:r>
                        <a:rPr lang="en-CA" sz="1000" b="0" dirty="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fontAlgn="ctr"/>
                      <a:r>
                        <a:rPr lang="en-CA" sz="1000" b="1" dirty="0">
                          <a:effectLst/>
                        </a:rPr>
                        <a:t>10.1.1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10.1.1</a:t>
                      </a:r>
                      <a:r>
                        <a:rPr lang="en-CA" sz="1000" b="0" dirty="0">
                          <a:effectLst/>
                        </a:rPr>
                        <a:t>.1 - </a:t>
                      </a:r>
                      <a:r>
                        <a:rPr lang="en-CA" sz="1000" b="1" dirty="0">
                          <a:effectLst/>
                        </a:rPr>
                        <a:t>10.1.1</a:t>
                      </a:r>
                      <a:r>
                        <a:rPr lang="en-CA" sz="1000" b="0" dirty="0">
                          <a:effectLst/>
                        </a:rPr>
                        <a:t>.254</a:t>
                      </a:r>
                    </a:p>
                  </a:txBody>
                  <a:tcPr marL="31750" marR="31750" marT="31750" marB="31750" anchor="ctr"/>
                </a:tc>
                <a:tc>
                  <a:txBody>
                    <a:bodyPr/>
                    <a:lstStyle/>
                    <a:p>
                      <a:pPr fontAlgn="ctr"/>
                      <a:r>
                        <a:rPr lang="en-CA" sz="1000" b="1" dirty="0">
                          <a:effectLst/>
                        </a:rPr>
                        <a:t>10.1.1</a:t>
                      </a:r>
                      <a:r>
                        <a:rPr lang="en-CA" sz="1000" b="0" dirty="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fontAlgn="ctr"/>
                      <a:r>
                        <a:rPr lang="en-CA" sz="1000" b="1" dirty="0">
                          <a:effectLst/>
                        </a:rPr>
                        <a:t>10.1.2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10.1.2</a:t>
                      </a:r>
                      <a:r>
                        <a:rPr lang="en-CA" sz="1000" b="0" dirty="0">
                          <a:effectLst/>
                        </a:rPr>
                        <a:t>.1 - </a:t>
                      </a:r>
                      <a:r>
                        <a:rPr lang="en-CA" sz="1000" b="1" dirty="0">
                          <a:effectLst/>
                        </a:rPr>
                        <a:t>10.1.2</a:t>
                      </a:r>
                      <a:r>
                        <a:rPr lang="en-CA" sz="1000" b="0" dirty="0">
                          <a:effectLst/>
                        </a:rPr>
                        <a:t>.254</a:t>
                      </a:r>
                    </a:p>
                  </a:txBody>
                  <a:tcPr marL="31750" marR="31750" marT="31750" marB="31750" anchor="ctr"/>
                </a:tc>
                <a:tc>
                  <a:txBody>
                    <a:bodyPr/>
                    <a:lstStyle/>
                    <a:p>
                      <a:pPr fontAlgn="ctr"/>
                      <a:r>
                        <a:rPr lang="en-CA" sz="1000" b="1" dirty="0">
                          <a:effectLst/>
                        </a:rPr>
                        <a:t>10.1.2</a:t>
                      </a:r>
                      <a:r>
                        <a:rPr lang="en-CA" sz="1000" b="0" dirty="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fontAlgn="ctr"/>
                      <a:r>
                        <a:rPr lang="en-CA" sz="1000" b="1" dirty="0">
                          <a:effectLst/>
                        </a:rPr>
                        <a:t>10.100.0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10.100.0</a:t>
                      </a:r>
                      <a:r>
                        <a:rPr lang="en-CA" sz="1000" b="0" dirty="0">
                          <a:effectLst/>
                        </a:rPr>
                        <a:t>.1 - </a:t>
                      </a:r>
                      <a:r>
                        <a:rPr lang="en-CA" sz="1000" b="1" dirty="0">
                          <a:effectLst/>
                        </a:rPr>
                        <a:t>10.100.0</a:t>
                      </a:r>
                      <a:r>
                        <a:rPr lang="en-CA" sz="1000" b="0" dirty="0">
                          <a:effectLst/>
                        </a:rPr>
                        <a:t>.254</a:t>
                      </a:r>
                    </a:p>
                  </a:txBody>
                  <a:tcPr marL="31750" marR="31750" marT="31750" marB="31750" anchor="ctr"/>
                </a:tc>
                <a:tc>
                  <a:txBody>
                    <a:bodyPr/>
                    <a:lstStyle/>
                    <a:p>
                      <a:pPr fontAlgn="ctr"/>
                      <a:r>
                        <a:rPr lang="en-CA" sz="1000" b="1" dirty="0">
                          <a:effectLst/>
                        </a:rPr>
                        <a:t>10.100.0</a:t>
                      </a:r>
                      <a:r>
                        <a:rPr lang="en-CA" sz="1000" b="0" dirty="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fontAlgn="ctr"/>
                      <a:r>
                        <a:rPr lang="en-CA" sz="1000" b="1" dirty="0">
                          <a:effectLst/>
                        </a:rPr>
                        <a:t>10.255.255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10.255.255</a:t>
                      </a:r>
                      <a:r>
                        <a:rPr lang="en-CA" sz="1000" b="0" dirty="0">
                          <a:effectLst/>
                        </a:rPr>
                        <a:t>.1 - </a:t>
                      </a:r>
                      <a:r>
                        <a:rPr lang="en-CA" sz="1000" b="1" dirty="0">
                          <a:effectLst/>
                        </a:rPr>
                        <a:t>10.2255.255</a:t>
                      </a:r>
                      <a:r>
                        <a:rPr lang="en-CA" sz="1000" b="0" dirty="0">
                          <a:effectLst/>
                        </a:rPr>
                        <a:t>.254</a:t>
                      </a:r>
                    </a:p>
                  </a:txBody>
                  <a:tcPr marL="31750" marR="31750" marT="31750" marB="31750" anchor="ctr"/>
                </a:tc>
                <a:tc>
                  <a:txBody>
                    <a:bodyPr/>
                    <a:lstStyle/>
                    <a:p>
                      <a:pPr fontAlgn="ctr"/>
                      <a:r>
                        <a:rPr lang="en-CA" sz="1000" b="1" dirty="0">
                          <a:effectLst/>
                        </a:rPr>
                        <a:t>10.255.255</a:t>
                      </a:r>
                      <a:r>
                        <a:rPr lang="en-CA"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5762683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Subnet within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a:buFont typeface="Arial" panose="020B0604020202020204" pitchFamily="34" charset="0"/>
              <a:buChar char="•"/>
            </a:pPr>
            <a:r>
              <a:rPr lang="en-CA" sz="1600" dirty="0">
                <a:solidFill>
                  <a:srgbClr val="000000"/>
                </a:solidFill>
              </a:rPr>
              <a:t>Refer to the table to see six ways to subnet a /24 network.</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Video – The Subnet Mask</a:t>
            </a:r>
            <a:endParaRPr lang="en-US" sz="2400" dirty="0"/>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the process of subnetting.</a:t>
            </a:r>
            <a:endParaRPr lang="en-US" sz="1600" dirty="0">
              <a:solidFill>
                <a:srgbClr val="000000"/>
              </a:solidFill>
            </a:endParaRP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Video – Subnet with the Magic Number</a:t>
            </a:r>
            <a:endParaRPr lang="en-US" sz="2400" dirty="0"/>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subnetting with the magic number.</a:t>
            </a:r>
            <a:endParaRPr lang="en-US" sz="1600" dirty="0">
              <a:solidFill>
                <a:srgbClr val="000000"/>
              </a:solidFill>
            </a:endParaRP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Packet Tracer – Subnet an IPv4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IPv4 Network Subnetting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the Devices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Test and Troubleshoot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11.6 </a:t>
            </a:r>
            <a:r>
              <a:rPr lang="en-CA" dirty="0">
                <a:solidFill>
                  <a:schemeClr val="accent5">
                    <a:lumMod val="40000"/>
                    <a:lumOff val="60000"/>
                  </a:schemeClr>
                </a:solidFill>
              </a:rPr>
              <a:t>Subnet a Slash 16 and a Slash 8 Prefix</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r>
              <a:rPr lang="en-US" dirty="0"/>
              <a:t/>
            </a:r>
            <a:br>
              <a:rPr lang="en-US" dirty="0"/>
            </a:br>
            <a:r>
              <a:rPr lang="en-CA" sz="2400" dirty="0"/>
              <a:t>Create Subnets with a Slash 16 prefix</a:t>
            </a:r>
            <a:endParaRPr lang="en-US" sz="2400" dirty="0"/>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a:buFont typeface="Arial" panose="020B0604020202020204" pitchFamily="34" charset="0"/>
              <a:buChar char="•"/>
            </a:pPr>
            <a:r>
              <a:rPr lang="en-CA" sz="1600" dirty="0">
                <a:solidFill>
                  <a:srgbClr val="000000"/>
                </a:solidFill>
              </a:rPr>
              <a:t>The table highlights all the possible scenarios for subnetting a /16 prefix.</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4881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fontAlgn="ctr"/>
                      <a:r>
                        <a:rPr lang="en-CA" sz="800" b="1" dirty="0">
                          <a:effectLst/>
                        </a:rPr>
                        <a:t>Prefix Length</a:t>
                      </a:r>
                      <a:endParaRPr lang="en-CA" sz="800" dirty="0">
                        <a:effectLst/>
                      </a:endParaRPr>
                    </a:p>
                  </a:txBody>
                  <a:tcPr marL="31750" marR="31750" marT="31750" marB="31750" anchor="ctr"/>
                </a:tc>
                <a:tc>
                  <a:txBody>
                    <a:bodyPr/>
                    <a:lstStyle/>
                    <a:p>
                      <a:pPr algn="l" fontAlgn="ctr"/>
                      <a:r>
                        <a:rPr lang="en-CA" sz="800" b="1" dirty="0">
                          <a:effectLst/>
                        </a:rPr>
                        <a:t>Subnet Mask</a:t>
                      </a:r>
                      <a:endParaRPr lang="en-CA" sz="800" dirty="0">
                        <a:effectLst/>
                      </a:endParaRPr>
                    </a:p>
                  </a:txBody>
                  <a:tcPr marL="31750" marR="31750" marT="31750" marB="31750" anchor="ctr"/>
                </a:tc>
                <a:tc>
                  <a:txBody>
                    <a:bodyPr/>
                    <a:lstStyle/>
                    <a:p>
                      <a:pPr algn="l" fontAlgn="ctr"/>
                      <a:r>
                        <a:rPr lang="en-CA" sz="800" b="1" dirty="0">
                          <a:effectLst/>
                        </a:rPr>
                        <a:t>Network Address (n = network, h = host)</a:t>
                      </a:r>
                      <a:endParaRPr lang="en-CA" sz="800" dirty="0">
                        <a:effectLst/>
                      </a:endParaRPr>
                    </a:p>
                  </a:txBody>
                  <a:tcPr marL="31750" marR="31750" marT="31750" marB="31750" anchor="ctr"/>
                </a:tc>
                <a:tc>
                  <a:txBody>
                    <a:bodyPr/>
                    <a:lstStyle/>
                    <a:p>
                      <a:pPr algn="l" fontAlgn="ctr"/>
                      <a:r>
                        <a:rPr lang="en-CA" sz="800" b="1" dirty="0">
                          <a:effectLst/>
                        </a:rPr>
                        <a:t># of subnets</a:t>
                      </a:r>
                      <a:endParaRPr lang="en-CA" sz="800" dirty="0">
                        <a:effectLst/>
                      </a:endParaRPr>
                    </a:p>
                  </a:txBody>
                  <a:tcPr marL="31750" marR="31750" marT="31750" marB="31750" anchor="ctr"/>
                </a:tc>
                <a:tc>
                  <a:txBody>
                    <a:bodyPr/>
                    <a:lstStyle/>
                    <a:p>
                      <a:pPr algn="l" fontAlgn="ctr"/>
                      <a:r>
                        <a:rPr lang="en-CA" sz="800" b="1" dirty="0">
                          <a:effectLst/>
                        </a:rPr>
                        <a:t># of hosts</a:t>
                      </a:r>
                      <a:endParaRPr lang="en-CA" sz="800" dirty="0">
                        <a:effectLst/>
                      </a:endParaRPr>
                    </a:p>
                  </a:txBody>
                  <a:tcPr marL="31750" marR="31750" marT="31750" marB="31750" anchor="ctr"/>
                </a:tc>
                <a:extLst>
                  <a:ext uri="{0D108BD9-81ED-4DB2-BD59-A6C34878D82A}">
                    <a16:rowId xmlns:a16="http://schemas.microsoft.com/office/drawing/2014/main" val="334953287"/>
                  </a:ext>
                </a:extLst>
              </a:tr>
              <a:tr h="264506">
                <a:tc>
                  <a:txBody>
                    <a:bodyPr/>
                    <a:lstStyle/>
                    <a:p>
                      <a:pPr fontAlgn="ctr"/>
                      <a:r>
                        <a:rPr lang="en-CA" sz="800" b="0" dirty="0">
                          <a:effectLst/>
                        </a:rPr>
                        <a:t>/17</a:t>
                      </a:r>
                    </a:p>
                  </a:txBody>
                  <a:tcPr marL="31750" marR="31750" marT="31750" marB="31750" anchor="ctr"/>
                </a:tc>
                <a:tc>
                  <a:txBody>
                    <a:bodyPr/>
                    <a:lstStyle/>
                    <a:p>
                      <a:pPr fontAlgn="ctr"/>
                      <a:r>
                        <a:rPr lang="en-CA" sz="800" b="0" dirty="0">
                          <a:effectLst/>
                        </a:rPr>
                        <a:t>255.255.</a:t>
                      </a:r>
                      <a:r>
                        <a:rPr lang="en-CA" sz="800" b="1" dirty="0">
                          <a:effectLst/>
                        </a:rPr>
                        <a:t>128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a:t>
                      </a:r>
                      <a:r>
                        <a:rPr lang="en-CA" sz="800" b="0" dirty="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a:t>
                      </a:r>
                      <a:r>
                        <a:rPr lang="en-CA" sz="800" b="0" dirty="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fontAlgn="ctr"/>
                      <a:r>
                        <a:rPr lang="en-CA" sz="800" b="1" dirty="0">
                          <a:effectLst/>
                        </a:rPr>
                        <a:t>2</a:t>
                      </a:r>
                      <a:endParaRPr lang="en-CA" sz="800" b="0" dirty="0">
                        <a:effectLst/>
                      </a:endParaRPr>
                    </a:p>
                  </a:txBody>
                  <a:tcPr marL="31750" marR="31750" marT="31750" marB="31750" anchor="ctr"/>
                </a:tc>
                <a:tc>
                  <a:txBody>
                    <a:bodyPr/>
                    <a:lstStyle/>
                    <a:p>
                      <a:pPr fontAlgn="ctr"/>
                      <a:r>
                        <a:rPr lang="en-CA" sz="800" b="0" dirty="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fontAlgn="ctr"/>
                      <a:r>
                        <a:rPr lang="en-CA" sz="800" b="0" dirty="0">
                          <a:effectLst/>
                        </a:rPr>
                        <a:t>/18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192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a:t>
                      </a:r>
                      <a:r>
                        <a:rPr lang="en-CA" sz="800" b="0" dirty="0">
                          <a:effectLst/>
                          <a:latin typeface="Courier New" panose="02070309020205020404" pitchFamily="49" charset="0"/>
                          <a:cs typeface="Courier New" panose="02070309020205020404" pitchFamily="49" charset="0"/>
                        </a:rPr>
                        <a:t>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a:t>
                      </a:r>
                      <a:r>
                        <a:rPr lang="en-CA"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fontAlgn="ctr"/>
                      <a:r>
                        <a:rPr lang="en-CA" sz="800" b="1" dirty="0">
                          <a:effectLst/>
                        </a:rPr>
                        <a:t>4</a:t>
                      </a:r>
                      <a:endParaRPr lang="en-CA" sz="800" b="0" dirty="0">
                        <a:effectLst/>
                      </a:endParaRPr>
                    </a:p>
                  </a:txBody>
                  <a:tcPr marL="31750" marR="31750" marT="31750" marB="31750" anchor="ctr"/>
                </a:tc>
                <a:tc>
                  <a:txBody>
                    <a:bodyPr/>
                    <a:lstStyle/>
                    <a:p>
                      <a:pPr fontAlgn="ctr"/>
                      <a:r>
                        <a:rPr lang="en-CA" sz="800" b="0" dirty="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fontAlgn="ctr"/>
                      <a:r>
                        <a:rPr lang="en-CA" sz="800" b="0" dirty="0">
                          <a:effectLst/>
                        </a:rPr>
                        <a:t>/19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224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a:t>
                      </a:r>
                      <a:r>
                        <a:rPr lang="en-CA" sz="800" b="0" dirty="0">
                          <a:effectLst/>
                          <a:latin typeface="Courier New" panose="02070309020205020404" pitchFamily="49" charset="0"/>
                          <a:cs typeface="Courier New" panose="02070309020205020404" pitchFamily="49" charset="0"/>
                        </a:rPr>
                        <a:t>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a:t>
                      </a:r>
                      <a:r>
                        <a:rPr lang="en-CA" sz="800" b="0" dirty="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fontAlgn="ctr"/>
                      <a:r>
                        <a:rPr lang="en-CA" sz="800" b="1" dirty="0">
                          <a:effectLst/>
                        </a:rPr>
                        <a:t>8</a:t>
                      </a:r>
                      <a:endParaRPr lang="en-CA" sz="800" b="0" dirty="0">
                        <a:effectLst/>
                      </a:endParaRPr>
                    </a:p>
                  </a:txBody>
                  <a:tcPr marL="31750" marR="31750" marT="31750" marB="31750" anchor="ctr"/>
                </a:tc>
                <a:tc>
                  <a:txBody>
                    <a:bodyPr/>
                    <a:lstStyle/>
                    <a:p>
                      <a:pPr fontAlgn="ctr"/>
                      <a:r>
                        <a:rPr lang="en-CA" sz="800" b="0" dirty="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fontAlgn="ctr"/>
                      <a:r>
                        <a:rPr lang="en-CA" sz="800" b="0" dirty="0">
                          <a:effectLst/>
                        </a:rPr>
                        <a:t>/20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240</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a:t>
                      </a:r>
                      <a:r>
                        <a:rPr lang="en-CA" sz="800" b="0" dirty="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a:t>
                      </a:r>
                      <a:r>
                        <a:rPr lang="en-CA" sz="800" b="0" dirty="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fontAlgn="ctr"/>
                      <a:r>
                        <a:rPr lang="en-CA" sz="800" b="1" dirty="0">
                          <a:effectLst/>
                        </a:rPr>
                        <a:t>16</a:t>
                      </a:r>
                      <a:endParaRPr lang="en-CA" sz="800" b="0" dirty="0">
                        <a:effectLst/>
                      </a:endParaRPr>
                    </a:p>
                  </a:txBody>
                  <a:tcPr marL="31750" marR="31750" marT="31750" marB="31750" anchor="ctr"/>
                </a:tc>
                <a:tc>
                  <a:txBody>
                    <a:bodyPr/>
                    <a:lstStyle/>
                    <a:p>
                      <a:pPr fontAlgn="ctr"/>
                      <a:r>
                        <a:rPr lang="en-CA" sz="800" b="0" dirty="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fontAlgn="ctr"/>
                      <a:r>
                        <a:rPr lang="en-CA" sz="800" b="0" dirty="0">
                          <a:effectLst/>
                        </a:rPr>
                        <a:t>/21</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a:t>
                      </a:r>
                      <a:r>
                        <a:rPr lang="en-CA" sz="800" b="0" dirty="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a:t>
                      </a:r>
                      <a:r>
                        <a:rPr lang="en-CA" sz="800" b="0" dirty="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fontAlgn="ctr"/>
                      <a:r>
                        <a:rPr lang="en-CA" sz="800" b="1" dirty="0">
                          <a:effectLst/>
                        </a:rPr>
                        <a:t>32</a:t>
                      </a:r>
                      <a:endParaRPr lang="en-CA" sz="800" b="0" dirty="0">
                        <a:effectLst/>
                      </a:endParaRPr>
                    </a:p>
                  </a:txBody>
                  <a:tcPr marL="31750" marR="31750" marT="31750" marB="31750" anchor="ctr"/>
                </a:tc>
                <a:tc>
                  <a:txBody>
                    <a:bodyPr/>
                    <a:lstStyle/>
                    <a:p>
                      <a:pPr fontAlgn="ctr"/>
                      <a:r>
                        <a:rPr lang="en-CA" sz="800" b="0" dirty="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fontAlgn="ctr"/>
                      <a:r>
                        <a:rPr lang="en-CA" sz="800" b="0" dirty="0">
                          <a:effectLst/>
                        </a:rPr>
                        <a:t>/22</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a:t>
                      </a:r>
                      <a:r>
                        <a:rPr lang="en-CA" sz="800" b="0" dirty="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a:t>
                      </a:r>
                      <a:r>
                        <a:rPr lang="en-CA" sz="800" b="0" dirty="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fontAlgn="ctr"/>
                      <a:r>
                        <a:rPr lang="en-CA" sz="800" b="1" dirty="0">
                          <a:effectLst/>
                        </a:rPr>
                        <a:t>64</a:t>
                      </a:r>
                      <a:endParaRPr lang="en-CA" sz="800" b="0" dirty="0">
                        <a:effectLst/>
                      </a:endParaRPr>
                    </a:p>
                  </a:txBody>
                  <a:tcPr marL="31750" marR="31750" marT="31750" marB="31750" anchor="ctr"/>
                </a:tc>
                <a:tc>
                  <a:txBody>
                    <a:bodyPr/>
                    <a:lstStyle/>
                    <a:p>
                      <a:pPr fontAlgn="ctr"/>
                      <a:r>
                        <a:rPr lang="en-CA" sz="800" b="0" dirty="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fontAlgn="ctr"/>
                      <a:r>
                        <a:rPr lang="en-CA" sz="800" b="0" dirty="0">
                          <a:effectLst/>
                        </a:rPr>
                        <a:t>/23</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a:t>
                      </a:r>
                      <a:r>
                        <a:rPr lang="en-CA" sz="800" b="0" dirty="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a:t>
                      </a:r>
                      <a:r>
                        <a:rPr lang="en-CA" sz="800" b="0" dirty="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fontAlgn="ctr"/>
                      <a:r>
                        <a:rPr lang="en-CA" sz="800" b="1" dirty="0">
                          <a:effectLst/>
                        </a:rPr>
                        <a:t>128</a:t>
                      </a:r>
                      <a:endParaRPr lang="en-CA" sz="800" b="0" dirty="0">
                        <a:effectLst/>
                      </a:endParaRPr>
                    </a:p>
                  </a:txBody>
                  <a:tcPr marL="31750" marR="31750" marT="31750" marB="31750" anchor="ctr"/>
                </a:tc>
                <a:tc>
                  <a:txBody>
                    <a:bodyPr/>
                    <a:lstStyle/>
                    <a:p>
                      <a:pPr fontAlgn="ctr"/>
                      <a:r>
                        <a:rPr lang="en-CA" sz="800" b="0" dirty="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fontAlgn="ctr"/>
                      <a:r>
                        <a:rPr lang="en-CA" sz="800" b="0" dirty="0">
                          <a:effectLst/>
                        </a:rPr>
                        <a:t>/24</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a:t>
                      </a:r>
                      <a:r>
                        <a:rPr lang="en-CA" sz="800" b="0" dirty="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a:t>
                      </a:r>
                      <a:r>
                        <a:rPr lang="en-CA" sz="8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800" b="1" dirty="0">
                          <a:effectLst/>
                        </a:rPr>
                        <a:t>256</a:t>
                      </a:r>
                      <a:endParaRPr lang="en-CA" sz="800" b="0" dirty="0">
                        <a:effectLst/>
                      </a:endParaRPr>
                    </a:p>
                  </a:txBody>
                  <a:tcPr marL="31750" marR="31750" marT="31750" marB="31750" anchor="ctr"/>
                </a:tc>
                <a:tc>
                  <a:txBody>
                    <a:bodyPr/>
                    <a:lstStyle/>
                    <a:p>
                      <a:pPr fontAlgn="ctr"/>
                      <a:r>
                        <a:rPr lang="en-CA" sz="800" b="0" dirty="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fontAlgn="ctr"/>
                      <a:r>
                        <a:rPr lang="en-CA" sz="800" b="0" dirty="0">
                          <a:effectLst/>
                        </a:rPr>
                        <a:t>/25</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128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a:t>
                      </a:r>
                      <a:r>
                        <a:rPr lang="en-CA" sz="800" b="0" dirty="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a:t>
                      </a:r>
                      <a:r>
                        <a:rPr lang="en-CA"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800" b="1" dirty="0">
                          <a:effectLst/>
                        </a:rPr>
                        <a:t>512</a:t>
                      </a:r>
                      <a:endParaRPr lang="en-CA" sz="800" b="0" dirty="0">
                        <a:effectLst/>
                      </a:endParaRPr>
                    </a:p>
                  </a:txBody>
                  <a:tcPr marL="31750" marR="31750" marT="31750" marB="31750" anchor="ctr"/>
                </a:tc>
                <a:tc>
                  <a:txBody>
                    <a:bodyPr/>
                    <a:lstStyle/>
                    <a:p>
                      <a:pPr fontAlgn="ctr"/>
                      <a:r>
                        <a:rPr lang="en-CA" sz="800" b="0" dirty="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fontAlgn="ctr"/>
                      <a:r>
                        <a:rPr lang="en-CA" sz="800" b="0" dirty="0">
                          <a:effectLst/>
                        </a:rPr>
                        <a:t>/26</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192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a:t>
                      </a:r>
                      <a:r>
                        <a:rPr lang="en-CA" sz="800" b="0" dirty="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a:t>
                      </a:r>
                      <a:r>
                        <a:rPr lang="en-CA"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800" b="1" dirty="0">
                          <a:effectLst/>
                        </a:rPr>
                        <a:t>1024</a:t>
                      </a:r>
                      <a:endParaRPr lang="en-CA" sz="800" b="0" dirty="0">
                        <a:effectLst/>
                      </a:endParaRPr>
                    </a:p>
                  </a:txBody>
                  <a:tcPr marL="31750" marR="31750" marT="31750" marB="31750" anchor="ctr"/>
                </a:tc>
                <a:tc>
                  <a:txBody>
                    <a:bodyPr/>
                    <a:lstStyle/>
                    <a:p>
                      <a:pPr fontAlgn="ctr"/>
                      <a:r>
                        <a:rPr lang="en-CA" sz="800" b="0" dirty="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fontAlgn="ctr"/>
                      <a:r>
                        <a:rPr lang="en-CA" sz="800" b="0" dirty="0">
                          <a:effectLst/>
                        </a:rPr>
                        <a:t>/27</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224</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a:t>
                      </a:r>
                      <a:r>
                        <a:rPr lang="en-CA" sz="800" b="0" dirty="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a:t>
                      </a:r>
                      <a:r>
                        <a:rPr lang="en-CA" sz="8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800" b="1" dirty="0">
                          <a:effectLst/>
                        </a:rPr>
                        <a:t>2048</a:t>
                      </a:r>
                      <a:endParaRPr lang="en-CA" sz="800" b="0" dirty="0">
                        <a:effectLst/>
                      </a:endParaRPr>
                    </a:p>
                  </a:txBody>
                  <a:tcPr marL="31750" marR="31750" marT="31750" marB="31750" anchor="ctr"/>
                </a:tc>
                <a:tc>
                  <a:txBody>
                    <a:bodyPr/>
                    <a:lstStyle/>
                    <a:p>
                      <a:pPr fontAlgn="ctr"/>
                      <a:r>
                        <a:rPr lang="en-CA" sz="800" b="0" dirty="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fontAlgn="ctr"/>
                      <a:r>
                        <a:rPr lang="en-CA" sz="800" b="0" dirty="0">
                          <a:effectLst/>
                        </a:rPr>
                        <a:t>/28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240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a:t>
                      </a:r>
                      <a:r>
                        <a:rPr lang="en-CA" sz="800" b="0" dirty="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a:t>
                      </a:r>
                      <a:r>
                        <a:rPr lang="en-CA" sz="8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800" b="1" dirty="0">
                          <a:effectLst/>
                        </a:rPr>
                        <a:t>4096</a:t>
                      </a:r>
                      <a:endParaRPr lang="en-CA" sz="800" b="0" dirty="0">
                        <a:effectLst/>
                      </a:endParaRPr>
                    </a:p>
                  </a:txBody>
                  <a:tcPr marL="31750" marR="31750" marT="31750" marB="31750" anchor="ctr"/>
                </a:tc>
                <a:tc>
                  <a:txBody>
                    <a:bodyPr/>
                    <a:lstStyle/>
                    <a:p>
                      <a:pPr fontAlgn="ctr"/>
                      <a:r>
                        <a:rPr lang="en-CA" sz="800" b="0" dirty="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fontAlgn="ctr"/>
                      <a:r>
                        <a:rPr lang="en-CA" sz="800" b="0" dirty="0">
                          <a:effectLst/>
                        </a:rPr>
                        <a:t>/29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248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a:t>
                      </a:r>
                      <a:r>
                        <a:rPr lang="en-CA" sz="800" b="0" dirty="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a:t>
                      </a:r>
                      <a:r>
                        <a:rPr lang="en-CA" sz="8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800" b="1" dirty="0">
                          <a:effectLst/>
                        </a:rPr>
                        <a:t>8192</a:t>
                      </a:r>
                      <a:endParaRPr lang="en-CA" sz="800" b="0" dirty="0">
                        <a:effectLst/>
                      </a:endParaRPr>
                    </a:p>
                  </a:txBody>
                  <a:tcPr marL="31750" marR="31750" marT="31750" marB="31750" anchor="ctr"/>
                </a:tc>
                <a:tc>
                  <a:txBody>
                    <a:bodyPr/>
                    <a:lstStyle/>
                    <a:p>
                      <a:pPr fontAlgn="ctr"/>
                      <a:r>
                        <a:rPr lang="en-CA" sz="800" b="0" dirty="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fontAlgn="ctr"/>
                      <a:r>
                        <a:rPr lang="en-CA" sz="800" b="0" dirty="0">
                          <a:effectLst/>
                        </a:rPr>
                        <a:t>/30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252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nnnnnnnn.nnnnnn</a:t>
                      </a:r>
                      <a:r>
                        <a:rPr lang="en-CA" sz="800" b="0" dirty="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11111111.111111</a:t>
                      </a:r>
                      <a:r>
                        <a:rPr lang="en-CA" sz="8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800" b="1" dirty="0">
                          <a:effectLst/>
                        </a:rPr>
                        <a:t>16384</a:t>
                      </a:r>
                      <a:endParaRPr lang="en-CA" sz="800" b="0" dirty="0">
                        <a:effectLst/>
                      </a:endParaRPr>
                    </a:p>
                  </a:txBody>
                  <a:tcPr marL="31750" marR="31750" marT="31750" marB="31750" anchor="ctr"/>
                </a:tc>
                <a:tc>
                  <a:txBody>
                    <a:bodyPr/>
                    <a:lstStyle/>
                    <a:p>
                      <a:pPr fontAlgn="ctr"/>
                      <a:r>
                        <a:rPr lang="en-CA"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r>
              <a:rPr lang="en-US" dirty="0"/>
              <a:t/>
            </a:r>
            <a:br>
              <a:rPr lang="en-US" dirty="0"/>
            </a:br>
            <a:r>
              <a:rPr lang="en-CA" sz="2400" dirty="0"/>
              <a:t>Create 100 Subnets with a Slash 16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a:r>
              <a:rPr lang="en-CA" sz="1600" dirty="0">
                <a:solidFill>
                  <a:srgbClr val="000000"/>
                </a:solidFill>
              </a:rPr>
              <a:t>Consider a large enterprise that requires at least 100 subnets and has chosen the private address 172.16.0.0/16 as its internal network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figure displays the number of subnets that can be created when borrowing bits from the third octet and the fourth octet. </a:t>
            </a:r>
          </a:p>
          <a:p>
            <a:pPr marL="342900" indent="-342900" algn="l">
              <a:buFont typeface="Arial" panose="020B0604020202020204" pitchFamily="34" charset="0"/>
              <a:buChar char="•"/>
            </a:pPr>
            <a:r>
              <a:rPr lang="en-CA" sz="1600" dirty="0">
                <a:solidFill>
                  <a:srgbClr val="000000"/>
                </a:solidFill>
              </a:rPr>
              <a:t>Notice there are now up to 14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 subnets for the enterprise, 7 bits (i.e., 2</a:t>
            </a:r>
            <a:r>
              <a:rPr lang="en-CA" sz="1600" baseline="30000" dirty="0">
                <a:solidFill>
                  <a:srgbClr val="000000"/>
                </a:solidFill>
              </a:rPr>
              <a:t>7</a:t>
            </a:r>
            <a:r>
              <a:rPr lang="en-CA" sz="1600" dirty="0">
                <a:solidFill>
                  <a:srgbClr val="000000"/>
                </a:solidFill>
              </a:rPr>
              <a:t> = 128 subnets) would need to be borrowed (for a total of 128 subnets).</a:t>
            </a:r>
            <a:endParaRPr lang="en-US" sz="1600" dirty="0">
              <a:solidFill>
                <a:srgbClr val="000000"/>
              </a:solidFill>
            </a:endParaRP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r>
              <a:rPr lang="en-US" dirty="0"/>
              <a:t/>
            </a:r>
            <a:br>
              <a:rPr lang="en-US" dirty="0"/>
            </a:br>
            <a:r>
              <a:rPr lang="en-CA" sz="2400" dirty="0"/>
              <a:t>Create 1000 Subnets with a Slash 8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a:r>
              <a:rPr lang="en-CA" sz="1600" dirty="0">
                <a:solidFill>
                  <a:srgbClr val="000000"/>
                </a:solidFill>
              </a:rPr>
              <a:t>Consider a small ISP that requires 1000 subnets for its clients using network address 10.0.0.0/8 which means there are 8 bits in the network portion and 24 host bits available to borrow toward subnetting. </a:t>
            </a:r>
          </a:p>
          <a:p>
            <a:pPr marL="342900" indent="-342900" algn="l">
              <a:buFont typeface="Arial" panose="020B0604020202020204" pitchFamily="34" charset="0"/>
              <a:buChar char="•"/>
            </a:pPr>
            <a:r>
              <a:rPr lang="en-CA" sz="1400" dirty="0">
                <a:solidFill>
                  <a:srgbClr val="000000"/>
                </a:solidFill>
              </a:rPr>
              <a:t>The figure displays the number of subnets that can be created when borrowing bits from the second and third. </a:t>
            </a:r>
          </a:p>
          <a:p>
            <a:pPr marL="342900" indent="-342900" algn="l">
              <a:buFont typeface="Arial" panose="020B0604020202020204" pitchFamily="34" charset="0"/>
              <a:buChar char="•"/>
            </a:pPr>
            <a:r>
              <a:rPr lang="en-CA" sz="1400" dirty="0">
                <a:solidFill>
                  <a:srgbClr val="000000"/>
                </a:solidFill>
              </a:rPr>
              <a:t>Notice there are now up to 22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1000 subnets for the enterprise, 10 bits (i.e., 2</a:t>
            </a:r>
            <a:r>
              <a:rPr lang="en-CA" sz="1600" baseline="30000" dirty="0">
                <a:solidFill>
                  <a:srgbClr val="000000"/>
                </a:solidFill>
              </a:rPr>
              <a:t>10</a:t>
            </a:r>
            <a:r>
              <a:rPr lang="en-CA" sz="1600" dirty="0">
                <a:solidFill>
                  <a:srgbClr val="000000"/>
                </a:solidFill>
              </a:rPr>
              <a:t>=1024 subnets) would need to be borrowed (for a total of 128 subnets)</a:t>
            </a:r>
            <a:endParaRPr lang="en-US" sz="1600" dirty="0">
              <a:solidFill>
                <a:srgbClr val="000000"/>
              </a:solidFill>
            </a:endParaRP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r>
              <a:rPr lang="en-US" dirty="0"/>
              <a:t/>
            </a:r>
            <a:br>
              <a:rPr lang="en-US" dirty="0"/>
            </a:br>
            <a:r>
              <a:rPr lang="en-CA" sz="2400" dirty="0"/>
              <a:t>Video – Subnet Across Multiple Octets</a:t>
            </a:r>
            <a:endParaRPr lang="en-US" sz="2400" dirty="0"/>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431971" y="85541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demonstrate creating subnets across multiple octets.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r>
              <a:rPr lang="en-US" dirty="0"/>
              <a:t/>
            </a:r>
            <a:br>
              <a:rPr lang="en-US" dirty="0"/>
            </a:br>
            <a:r>
              <a:rPr lang="en-US" sz="2400" dirty="0"/>
              <a:t>Lab – Calculate IPv4 Subnets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lab, you will complete the following objectives: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Part 1: Determine IPv4 Address Subnetting</a:t>
            </a:r>
          </a:p>
          <a:p>
            <a:pPr marL="342900" indent="-342900" algn="l">
              <a:buFont typeface="Arial" panose="020B0604020202020204" pitchFamily="34" charset="0"/>
              <a:buChar char="•"/>
            </a:pPr>
            <a:r>
              <a:rPr lang="en-CA" sz="1600" dirty="0">
                <a:solidFill>
                  <a:srgbClr val="000000"/>
                </a:solidFill>
              </a:rPr>
              <a:t>Part 2: Calculate IPv4 Address Subnetting</a:t>
            </a:r>
            <a:endParaRPr lang="en-US" sz="1600" dirty="0">
              <a:solidFill>
                <a:srgbClr val="000000"/>
              </a:solidFill>
            </a:endParaRP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11.7 </a:t>
            </a:r>
            <a:r>
              <a:rPr lang="en-CA" dirty="0">
                <a:solidFill>
                  <a:schemeClr val="accent5">
                    <a:lumMod val="40000"/>
                    <a:lumOff val="60000"/>
                  </a:schemeClr>
                </a:solidFill>
              </a:rPr>
              <a:t>Subnet to Meet Requirements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r>
              <a:rPr lang="en-US" dirty="0"/>
              <a:t/>
            </a:r>
            <a:br>
              <a:rPr lang="en-US" dirty="0"/>
            </a:br>
            <a:r>
              <a:rPr lang="en-CA" sz="2400" dirty="0"/>
              <a:t>Subnet Private versus Public IPv4 Address Space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a:r>
              <a:rPr lang="en-CA" sz="1600" dirty="0">
                <a:solidFill>
                  <a:srgbClr val="000000"/>
                </a:solidFill>
              </a:rPr>
              <a:t>Enterprise networks will have an:</a:t>
            </a:r>
          </a:p>
          <a:p>
            <a:pPr marL="342900" indent="-342900" algn="l">
              <a:buFont typeface="Arial" panose="020B0604020202020204" pitchFamily="34" charset="0"/>
              <a:buChar char="•"/>
            </a:pPr>
            <a:r>
              <a:rPr lang="en-CA" sz="1600" dirty="0">
                <a:solidFill>
                  <a:srgbClr val="000000"/>
                </a:solidFill>
              </a:rPr>
              <a:t>Intranet - A company’s internal network typically using private IPv4 addresses.</a:t>
            </a:r>
          </a:p>
          <a:p>
            <a:pPr marL="342900" indent="-342900" algn="l">
              <a:buFont typeface="Arial" panose="020B0604020202020204" pitchFamily="34" charset="0"/>
              <a:buChar char="•"/>
            </a:pPr>
            <a:r>
              <a:rPr lang="en-CA" sz="1600" dirty="0">
                <a:solidFill>
                  <a:srgbClr val="000000"/>
                </a:solidFill>
              </a:rPr>
              <a:t>DMZ – A companies internet facing servers. Devices in the DMZ use public IPv4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 company could use the 10.0.0.0/8 and subnet on the /16 or /24 network boundary.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DMZ devices would have to be configured with public IP addresses.</a:t>
            </a:r>
            <a:endParaRPr lang="en-US" sz="1600" dirty="0">
              <a:solidFill>
                <a:srgbClr val="000000"/>
              </a:solidFill>
            </a:endParaRP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r>
              <a:rPr lang="en-US" dirty="0"/>
              <a:t/>
            </a:r>
            <a:br>
              <a:rPr lang="en-US" dirty="0"/>
            </a:br>
            <a:r>
              <a:rPr lang="en-CA" sz="2000" dirty="0"/>
              <a:t>Minimize Unused Host IPv4 Addresses and Maximize Subnets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a:r>
              <a:rPr lang="en-CA" sz="1600" dirty="0">
                <a:solidFill>
                  <a:srgbClr val="000000"/>
                </a:solidFill>
              </a:rPr>
              <a:t>There are two considerations when planning subnets: </a:t>
            </a:r>
          </a:p>
          <a:p>
            <a:pPr marL="342900" indent="-342900" algn="l">
              <a:buFont typeface="Arial" panose="020B0604020202020204" pitchFamily="34" charset="0"/>
              <a:buChar char="•"/>
            </a:pPr>
            <a:r>
              <a:rPr lang="en-CA" sz="1600" dirty="0">
                <a:solidFill>
                  <a:srgbClr val="000000"/>
                </a:solidFill>
              </a:rPr>
              <a:t>The number of host addresses required for each network </a:t>
            </a:r>
          </a:p>
          <a:p>
            <a:pPr marL="342900" indent="-342900" algn="l">
              <a:buFont typeface="Arial" panose="020B0604020202020204" pitchFamily="34" charset="0"/>
              <a:buChar char="•"/>
            </a:pPr>
            <a:r>
              <a:rPr lang="en-CA" sz="1600" dirty="0">
                <a:solidFill>
                  <a:srgbClr val="000000"/>
                </a:solidFill>
              </a:rPr>
              <a:t>The number of individual subnets needed</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r>
              <a:rPr lang="en-US" dirty="0"/>
              <a:t/>
            </a:r>
            <a:br>
              <a:rPr lang="en-US" dirty="0"/>
            </a:br>
            <a:r>
              <a:rPr lang="en-US" sz="2400" dirty="0"/>
              <a:t>Example: Efficient IPv4 Subnetting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a:buFont typeface="Arial" panose="020B0604020202020204" pitchFamily="34" charset="0"/>
              <a:buChar char="•"/>
            </a:pPr>
            <a:r>
              <a:rPr lang="en-CA" sz="1600" dirty="0">
                <a:solidFill>
                  <a:srgbClr val="000000"/>
                </a:solidFill>
              </a:rPr>
              <a:t>In this example, corporate headquarters has been allocated a public network address of 172.16.0.0/22 (10 host bits) by its ISP providing 1,022 host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 are five sites and therefore five internet connections which means the organization requires 10 subnets with the largest subnet requires 40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allocated 10 subnets with a /26 (i.e., 255.255.255.192) subnet mask.</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r>
              <a:rPr lang="en-US" dirty="0"/>
              <a:t/>
            </a:r>
            <a:br>
              <a:rPr lang="en-US" dirty="0"/>
            </a:br>
            <a:r>
              <a:rPr lang="en-US" sz="2400" dirty="0"/>
              <a:t>Packet Tracer – Subnetting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Network Devices and Verify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11.8 </a:t>
            </a:r>
            <a:r>
              <a:rPr lang="en-CA" dirty="0">
                <a:solidFill>
                  <a:schemeClr val="accent5">
                    <a:lumMod val="40000"/>
                    <a:lumOff val="60000"/>
                  </a:schemeClr>
                </a:solidFill>
              </a:rPr>
              <a:t>VLSM</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Video – VLSM Basics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explain VLSM basics.</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Video – VLSM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demonstrate creating subnets specific to the needs of the network.</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IPv4 Address Conservation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a:r>
              <a:rPr lang="en-US" sz="1600" dirty="0">
                <a:solidFill>
                  <a:srgbClr val="000000"/>
                </a:solidFill>
              </a:rPr>
              <a:t>Given the topology, 7 subnets are required (i.e, four LANs and three WAN links) and the largest number of host is in Building D with 28 hosts.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 /27 mask would provide 8 subnets of 30 host IP addresses and therefore support this topology.</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IPv4 Address Conservation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a:r>
              <a:rPr lang="en-CA" sz="1600" dirty="0">
                <a:solidFill>
                  <a:srgbClr val="000000"/>
                </a:solidFill>
              </a:rPr>
              <a:t>However, the point-to-point WAN links only require two addresses and therefore waste 28 addresses each for a total of 84 unused addresses.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Applying a traditional subnetting scheme to this scenario is not very efficient and is wasteful.</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VLSM was developed to avoid wasting addresses by enabling us to subnet a subnet.</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34995895"/>
              </p:ext>
            </p:extLst>
          </p:nvPr>
        </p:nvGraphicFramePr>
        <p:xfrm>
          <a:off x="432000" y="1127135"/>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11.1.5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Network, Host and Broadcast Addresses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49020341"/>
                  </a:ext>
                </a:extLst>
              </a:tr>
              <a:tr h="350784">
                <a:tc>
                  <a:txBody>
                    <a:bodyPr/>
                    <a:lstStyle/>
                    <a:p>
                      <a:pPr algn="ctr"/>
                      <a:r>
                        <a:rPr lang="en-US" sz="1100" dirty="0"/>
                        <a:t>11.1.7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ANDing to Determine the Network Address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8039395"/>
                  </a:ext>
                </a:extLst>
              </a:tr>
              <a:tr h="350784">
                <a:tc>
                  <a:txBody>
                    <a:bodyPr/>
                    <a:lstStyle/>
                    <a:p>
                      <a:pPr algn="ctr"/>
                      <a:r>
                        <a:rPr lang="en-US" sz="1100" dirty="0"/>
                        <a:t>11.1.8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IPv4 Address Structure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11.2.4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Unicast, Broadcast, or Multicast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11.3.3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Activity</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Pass or Block IPv4 Addresses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11.3.7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Activity</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Public or Private IPv4 Address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11.3.8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Types of IPv4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t>11.4.4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Network Segmentation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529209024"/>
                  </a:ext>
                </a:extLst>
              </a:tr>
              <a:tr h="350784">
                <a:tc>
                  <a:txBody>
                    <a:bodyPr/>
                    <a:lstStyle/>
                    <a:p>
                      <a:pPr algn="ctr"/>
                      <a:r>
                        <a:rPr lang="en-US" sz="1100" kern="1200" dirty="0">
                          <a:solidFill>
                            <a:schemeClr val="dk1"/>
                          </a:solidFill>
                          <a:latin typeface="+mn-lt"/>
                          <a:ea typeface="+mn-ea"/>
                          <a:cs typeface="+mn-cs"/>
                        </a:rPr>
                        <a:t>11.5.3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The Subnet Mask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58726557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a:buFont typeface="Arial" panose="020B0604020202020204" pitchFamily="34" charset="0"/>
              <a:buChar char="•"/>
            </a:pPr>
            <a:r>
              <a:rPr lang="en-CA" sz="1600" dirty="0">
                <a:solidFill>
                  <a:srgbClr val="000000"/>
                </a:solidFill>
              </a:rPr>
              <a:t>The left side displays the traditional subnetting scheme (i.e., the same subnet mask) while the right side illustrates how VLSM can be used to subnet a subnet and divided the last subnet into eight /30 subnets.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using VLSM, always begin by satisfying the host requirements of the largest subnet and continue subnetting until the host requirements of the smallest subnet are satisfied.</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resulting topology with VLSM applied.</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VLSM Topology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a:buFont typeface="Arial" panose="020B0604020202020204" pitchFamily="34" charset="0"/>
              <a:buChar char="•"/>
            </a:pPr>
            <a:r>
              <a:rPr lang="en-CA" sz="1600" dirty="0">
                <a:solidFill>
                  <a:srgbClr val="000000"/>
                </a:solidFill>
              </a:rPr>
              <a:t>Using VLSM subnets, the LAN and inter-router networks can be addressed without unnecessary waste as shown in the logical topology diagram.</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11.9 </a:t>
            </a:r>
            <a:r>
              <a:rPr lang="en-CA" dirty="0">
                <a:solidFill>
                  <a:schemeClr val="accent5">
                    <a:lumMod val="40000"/>
                    <a:lumOff val="60000"/>
                  </a:schemeClr>
                </a:solidFill>
              </a:rPr>
              <a:t>Structured Design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r>
              <a:rPr lang="en-US" dirty="0"/>
              <a:t/>
            </a:r>
            <a:br>
              <a:rPr lang="en-US" dirty="0"/>
            </a:br>
            <a:r>
              <a:rPr lang="en-US" sz="2400" dirty="0"/>
              <a:t>IPv4 Network Address Planning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IP network planning is crucial to develop a scalable solution to an enterprise network. </a:t>
            </a:r>
          </a:p>
          <a:p>
            <a:pPr marL="342900" indent="-342900" algn="l">
              <a:buFont typeface="Arial" panose="020B0604020202020204" pitchFamily="34" charset="0"/>
              <a:buChar char="•"/>
            </a:pPr>
            <a:r>
              <a:rPr lang="en-CA" sz="1400" dirty="0">
                <a:solidFill>
                  <a:srgbClr val="000000"/>
                </a:solidFill>
              </a:rPr>
              <a:t>To develop an IPv4 network wide addressing scheme, you need to know how many subnets are needed, how many hosts a particular subnet requires, what devices are part of the subnet, which parts of your network use private addresses, and which use public, and many other determining factors. </a:t>
            </a:r>
          </a:p>
          <a:p>
            <a:pPr marL="342900" indent="-34290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Examine the needs of an organization’s network usage and how the subnets will be structured. </a:t>
            </a:r>
          </a:p>
          <a:p>
            <a:pPr marL="342900" indent="-342900" algn="l">
              <a:buFont typeface="Arial" panose="020B0604020202020204" pitchFamily="34" charset="0"/>
              <a:buChar char="•"/>
            </a:pPr>
            <a:r>
              <a:rPr lang="en-CA" sz="1400" dirty="0">
                <a:solidFill>
                  <a:srgbClr val="000000"/>
                </a:solidFill>
              </a:rPr>
              <a:t>Perform a network requirement study by looking at the entire network to determining how each area will be segmented. </a:t>
            </a:r>
          </a:p>
          <a:p>
            <a:pPr marL="342900" indent="-342900" algn="l">
              <a:buFont typeface="Arial" panose="020B0604020202020204" pitchFamily="34" charset="0"/>
              <a:buChar char="•"/>
            </a:pPr>
            <a:r>
              <a:rPr lang="en-CA" sz="1400" dirty="0">
                <a:solidFill>
                  <a:srgbClr val="000000"/>
                </a:solidFill>
              </a:rPr>
              <a:t>Determine how many subnets are needed and how many hosts per subnet. </a:t>
            </a:r>
          </a:p>
          <a:p>
            <a:pPr marL="342900" indent="-342900" algn="l">
              <a:buFont typeface="Arial" panose="020B0604020202020204" pitchFamily="34" charset="0"/>
              <a:buChar char="•"/>
            </a:pPr>
            <a:r>
              <a:rPr lang="en-CA" sz="1400" dirty="0">
                <a:solidFill>
                  <a:srgbClr val="000000"/>
                </a:solidFill>
              </a:rPr>
              <a:t>Determine DHCP address pools and Layer 2 VLAN pools.</a:t>
            </a:r>
            <a:endParaRPr lang="en-US" sz="1600" dirty="0">
              <a:solidFill>
                <a:srgbClr val="000000"/>
              </a:solidFill>
            </a:endParaRP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r>
              <a:rPr lang="en-US" dirty="0"/>
              <a:t/>
            </a:r>
            <a:br>
              <a:rPr lang="en-US" dirty="0"/>
            </a:br>
            <a:r>
              <a:rPr lang="en-US" sz="2400" dirty="0"/>
              <a:t>Device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Within a network, there are different types of devices that require addresses:</a:t>
            </a:r>
          </a:p>
          <a:p>
            <a:pPr marL="342900" indent="-342900" algn="l">
              <a:buFont typeface="Arial" panose="020B0604020202020204" pitchFamily="34" charset="0"/>
              <a:buChar char="•"/>
            </a:pPr>
            <a:r>
              <a:rPr lang="en-CA" sz="1400" b="1" dirty="0">
                <a:solidFill>
                  <a:srgbClr val="000000"/>
                </a:solidFill>
              </a:rPr>
              <a:t>End user clients </a:t>
            </a:r>
            <a:r>
              <a:rPr lang="en-CA" sz="1400" dirty="0">
                <a:solidFill>
                  <a:srgbClr val="000000"/>
                </a:solidFill>
              </a:rPr>
              <a:t>– Most use DHCP to reduce errors and burden on network support staff. IPv6 clients can obtain address information using DHCPv6 or SLAAC.</a:t>
            </a:r>
          </a:p>
          <a:p>
            <a:pPr marL="342900" indent="-342900" algn="l">
              <a:buFont typeface="Arial" panose="020B0604020202020204" pitchFamily="34" charset="0"/>
              <a:buChar char="•"/>
            </a:pPr>
            <a:r>
              <a:rPr lang="en-CA" sz="1400" b="1" dirty="0">
                <a:solidFill>
                  <a:srgbClr val="000000"/>
                </a:solidFill>
              </a:rPr>
              <a:t>Servers and peripherals </a:t>
            </a:r>
            <a:r>
              <a:rPr lang="en-CA" sz="1400" dirty="0">
                <a:solidFill>
                  <a:srgbClr val="000000"/>
                </a:solidFill>
              </a:rPr>
              <a:t>– These should have a predictable static IP address. </a:t>
            </a:r>
          </a:p>
          <a:p>
            <a:pPr marL="342900" indent="-342900" algn="l">
              <a:buFont typeface="Arial" panose="020B0604020202020204" pitchFamily="34" charset="0"/>
              <a:buChar char="•"/>
            </a:pPr>
            <a:r>
              <a:rPr lang="en-CA" sz="1400" b="1" dirty="0">
                <a:solidFill>
                  <a:srgbClr val="000000"/>
                </a:solidFill>
              </a:rPr>
              <a:t>Servers that are accessible from the internet </a:t>
            </a:r>
            <a:r>
              <a:rPr lang="en-CA" sz="1400" dirty="0">
                <a:solidFill>
                  <a:srgbClr val="000000"/>
                </a:solidFill>
              </a:rPr>
              <a:t>– Servers must have a public IPv4 address, most often accessed using NAT. </a:t>
            </a:r>
          </a:p>
          <a:p>
            <a:pPr marL="342900" indent="-342900" algn="l">
              <a:buFont typeface="Arial" panose="020B0604020202020204" pitchFamily="34" charset="0"/>
              <a:buChar char="•"/>
            </a:pPr>
            <a:r>
              <a:rPr lang="en-CA" sz="1400" b="1" dirty="0">
                <a:solidFill>
                  <a:srgbClr val="000000"/>
                </a:solidFill>
              </a:rPr>
              <a:t>Intermediary devices </a:t>
            </a:r>
            <a:r>
              <a:rPr lang="en-CA" sz="1400" dirty="0">
                <a:solidFill>
                  <a:srgbClr val="000000"/>
                </a:solidFill>
              </a:rPr>
              <a:t>– Devices are assigned addresses for network management, monitoring, and security. </a:t>
            </a:r>
          </a:p>
          <a:p>
            <a:pPr marL="342900" indent="-342900" algn="l">
              <a:buFont typeface="Arial" panose="020B0604020202020204" pitchFamily="34" charset="0"/>
              <a:buChar char="•"/>
            </a:pPr>
            <a:r>
              <a:rPr lang="en-CA" sz="1400" b="1" dirty="0">
                <a:solidFill>
                  <a:srgbClr val="000000"/>
                </a:solidFill>
              </a:rPr>
              <a:t>Gateway</a:t>
            </a:r>
            <a:r>
              <a:rPr lang="en-CA" sz="1400" dirty="0">
                <a:solidFill>
                  <a:srgbClr val="000000"/>
                </a:solidFill>
              </a:rPr>
              <a:t> – Routers and firewall devices are gateway for the hosts in that network.</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When developing an IP addressing scheme, it is generally recommended that you have a set pattern of how addresses are allocated to each type of device. </a:t>
            </a:r>
            <a:endParaRPr lang="en-US" sz="1600" dirty="0">
              <a:solidFill>
                <a:srgbClr val="000000"/>
              </a:solidFill>
            </a:endParaRP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r>
              <a:rPr lang="en-US" dirty="0"/>
              <a:t/>
            </a:r>
            <a:br>
              <a:rPr lang="en-US" dirty="0"/>
            </a:br>
            <a:r>
              <a:rPr lang="en-CA" sz="2400" dirty="0"/>
              <a:t>Packet Tracer – VLSM Design and Implementation Practice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Examine the Network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the VLSM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Devices and Verify Connectivity</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11.10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r>
              <a:rPr lang="en-US" dirty="0"/>
              <a:t/>
            </a:r>
            <a:br>
              <a:rPr lang="en-US" dirty="0"/>
            </a:br>
            <a:r>
              <a:rPr lang="en-CA" sz="2300" dirty="0"/>
              <a:t>Packet Tracer – Design and Implement a VLSM Addressing Scheme</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 VLSM IP addressing scheme given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addressing on network devices and hosts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Verify IP connectivity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Troubleshoot connectivity issues as required.</a:t>
            </a:r>
            <a:endParaRPr lang="en-CA" sz="1600" dirty="0">
              <a:solidFill>
                <a:srgbClr val="000000"/>
              </a:solidFill>
            </a:endParaRP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r>
              <a:rPr lang="en-US" dirty="0"/>
              <a:t/>
            </a:r>
            <a:br>
              <a:rPr lang="en-US" dirty="0"/>
            </a:br>
            <a:r>
              <a:rPr lang="en-CA" sz="2400" dirty="0"/>
              <a:t>Lab - Design and Implement a VLSM Addressing Scheme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In this lab, you will complete the following objectives:</a:t>
            </a:r>
          </a:p>
          <a:p>
            <a:pPr marL="0" indent="0" algn="l"/>
            <a:endParaRPr lang="en-CA" sz="1600" dirty="0">
              <a:solidFill>
                <a:srgbClr val="000000"/>
              </a:solidFill>
            </a:endParaRPr>
          </a:p>
          <a:p>
            <a:pPr marL="342900" indent="-342900" algn="l">
              <a:buFont typeface="Arial" panose="020B0604020202020204" pitchFamily="34" charset="0"/>
              <a:buChar char="•"/>
            </a:pPr>
            <a:r>
              <a:rPr lang="en-US" sz="1600" dirty="0">
                <a:solidFill>
                  <a:srgbClr val="000000"/>
                </a:solidFill>
              </a:rPr>
              <a:t>Examine Network Requirements</a:t>
            </a:r>
          </a:p>
          <a:p>
            <a:pPr marL="342900" indent="-342900" algn="l">
              <a:buFont typeface="Arial" panose="020B0604020202020204" pitchFamily="34" charset="0"/>
              <a:buChar char="•"/>
            </a:pPr>
            <a:r>
              <a:rPr lang="en-US" sz="1600" dirty="0">
                <a:solidFill>
                  <a:srgbClr val="000000"/>
                </a:solidFill>
              </a:rPr>
              <a:t>Design the VLSM Address Scheme</a:t>
            </a:r>
          </a:p>
          <a:p>
            <a:pPr marL="342900" indent="-342900" algn="l">
              <a:buFont typeface="Arial" panose="020B0604020202020204" pitchFamily="34" charset="0"/>
              <a:buChar char="•"/>
            </a:pPr>
            <a:r>
              <a:rPr lang="en-US" sz="1600" dirty="0">
                <a:solidFill>
                  <a:srgbClr val="000000"/>
                </a:solidFill>
              </a:rPr>
              <a:t>Cable and Configure the IPv4 Network</a:t>
            </a:r>
            <a:endParaRPr lang="en-CA" sz="1600" dirty="0">
              <a:solidFill>
                <a:srgbClr val="000000"/>
              </a:solidFill>
            </a:endParaRP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US" sz="1600" dirty="0"/>
              <a:t>The IP addressing structure consists of a 32-bit hierarchical network address that identifies a network and a host portion. Network devices use a process called ANDing using the IP address and associated subnet mask to identify the network and host portions.</a:t>
            </a:r>
          </a:p>
          <a:p>
            <a:pPr marL="182563" indent="-166688">
              <a:spcBef>
                <a:spcPts val="300"/>
              </a:spcBef>
              <a:spcAft>
                <a:spcPts val="300"/>
              </a:spcAft>
              <a:buFont typeface="Arial" panose="020B0604020202020204" pitchFamily="34" charset="0"/>
              <a:buChar char="•"/>
            </a:pPr>
            <a:r>
              <a:rPr lang="en-US" sz="1600" dirty="0"/>
              <a:t>Destination IPv4 packets can be unicast, broadcast, and multicast.</a:t>
            </a:r>
          </a:p>
          <a:p>
            <a:pPr marL="182563" indent="-166688">
              <a:spcBef>
                <a:spcPts val="300"/>
              </a:spcBef>
              <a:spcAft>
                <a:spcPts val="300"/>
              </a:spcAft>
              <a:buFont typeface="Arial" panose="020B0604020202020204" pitchFamily="34" charset="0"/>
              <a:buChar char="•"/>
            </a:pPr>
            <a:r>
              <a:rPr lang="en-US" sz="1600" dirty="0"/>
              <a:t>There are globally routable IP addresses as assigned by the IANA and there are three ranges of private IP network addresses that cannot be routed globally but can be used on all internal private networks.</a:t>
            </a:r>
          </a:p>
          <a:p>
            <a:pPr marL="182563" indent="-166688">
              <a:spcBef>
                <a:spcPts val="300"/>
              </a:spcBef>
              <a:spcAft>
                <a:spcPts val="300"/>
              </a:spcAft>
              <a:buFont typeface="Arial" panose="020B0604020202020204" pitchFamily="34" charset="0"/>
              <a:buChar char="•"/>
            </a:pPr>
            <a:r>
              <a:rPr lang="en-CA" sz="1600" dirty="0"/>
              <a:t>Reduce large broadcast domains using subnets to create smaller broadcast domains, reduce overall network traffic, and improve network performance. </a:t>
            </a:r>
          </a:p>
          <a:p>
            <a:pPr marL="182563" indent="-166688">
              <a:spcBef>
                <a:spcPts val="300"/>
              </a:spcBef>
              <a:spcAft>
                <a:spcPts val="300"/>
              </a:spcAft>
              <a:buFont typeface="Arial" panose="020B0604020202020204" pitchFamily="34" charset="0"/>
              <a:buChar char="•"/>
            </a:pPr>
            <a:r>
              <a:rPr lang="en-CA" sz="1600" dirty="0"/>
              <a:t>Create IPv4 subnets using one or more of the host bits as network bits. However, networks are most easily subnetted at the octet boundary of /8, /16, and /24.</a:t>
            </a:r>
          </a:p>
          <a:p>
            <a:pPr marL="182563" indent="-166688">
              <a:spcBef>
                <a:spcPts val="300"/>
              </a:spcBef>
              <a:spcAft>
                <a:spcPts val="300"/>
              </a:spcAft>
              <a:buFont typeface="Arial" panose="020B0604020202020204" pitchFamily="34" charset="0"/>
              <a:buChar char="•"/>
            </a:pPr>
            <a:r>
              <a:rPr lang="en-CA" sz="1600" dirty="0"/>
              <a:t>Larger networks can be subnetted at the /8 or /16 boundaries.</a:t>
            </a:r>
          </a:p>
          <a:p>
            <a:pPr marL="182563" indent="-166688">
              <a:spcBef>
                <a:spcPts val="300"/>
              </a:spcBef>
              <a:spcAft>
                <a:spcPts val="300"/>
              </a:spcAft>
              <a:buFont typeface="Arial" panose="020B0604020202020204" pitchFamily="34" charset="0"/>
              <a:buChar char="•"/>
            </a:pPr>
            <a:r>
              <a:rPr lang="en-CA" sz="1600" dirty="0"/>
              <a:t>Use VLSM to reduce the number of unused host addresses per subnet.</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 (Cont.)</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44504215"/>
              </p:ext>
            </p:extLst>
          </p:nvPr>
        </p:nvGraphicFramePr>
        <p:xfrm>
          <a:off x="432000" y="1117708"/>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kern="1200" dirty="0">
                          <a:solidFill>
                            <a:schemeClr val="dk1"/>
                          </a:solidFill>
                          <a:latin typeface="+mn-lt"/>
                          <a:ea typeface="+mn-ea"/>
                          <a:cs typeface="+mn-cs"/>
                        </a:rPr>
                        <a:t>11.5.4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Subnet with the Magic Number</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954574810"/>
                  </a:ext>
                </a:extLst>
              </a:tr>
              <a:tr h="350784">
                <a:tc>
                  <a:txBody>
                    <a:bodyPr/>
                    <a:lstStyle/>
                    <a:p>
                      <a:pPr algn="ctr"/>
                      <a:r>
                        <a:rPr lang="en-US" sz="1100" kern="1200" dirty="0">
                          <a:solidFill>
                            <a:schemeClr val="dk1"/>
                          </a:solidFill>
                          <a:latin typeface="+mn-lt"/>
                          <a:ea typeface="+mn-ea"/>
                          <a:cs typeface="+mn-cs"/>
                        </a:rPr>
                        <a:t>11.5.5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Subnet an IPv4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57775100"/>
                  </a:ext>
                </a:extLst>
              </a:tr>
              <a:tr h="350784">
                <a:tc>
                  <a:txBody>
                    <a:bodyPr/>
                    <a:lstStyle/>
                    <a:p>
                      <a:pPr algn="ctr"/>
                      <a:r>
                        <a:rPr lang="en-US" sz="1100" kern="1200" dirty="0">
                          <a:solidFill>
                            <a:schemeClr val="dk1"/>
                          </a:solidFill>
                          <a:latin typeface="+mn-lt"/>
                          <a:ea typeface="+mn-ea"/>
                          <a:cs typeface="+mn-cs"/>
                        </a:rPr>
                        <a:t>11.6.4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r>
                        <a:rPr lang="en-US" sz="1100" kern="1200" dirty="0">
                          <a:solidFill>
                            <a:schemeClr val="dk1"/>
                          </a:solidFill>
                          <a:latin typeface="+mn-lt"/>
                          <a:ea typeface="+mn-ea"/>
                          <a:cs typeface="+mn-cs"/>
                        </a:rPr>
                        <a:t>Subnet Across Multiple Octets</a:t>
                      </a:r>
                    </a:p>
                  </a:txBody>
                  <a:tcPr marL="68580" marR="68580" marT="34290" marB="34290" anchor="ctr"/>
                </a:tc>
                <a:tc>
                  <a:txBody>
                    <a:bodyPr/>
                    <a:lstStyle/>
                    <a:p>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1874528"/>
                  </a:ext>
                </a:extLst>
              </a:tr>
              <a:tr h="350784">
                <a:tc>
                  <a:txBody>
                    <a:bodyPr/>
                    <a:lstStyle/>
                    <a:p>
                      <a:pPr algn="ctr"/>
                      <a:r>
                        <a:rPr lang="en-US" sz="1100" kern="1200" dirty="0">
                          <a:solidFill>
                            <a:schemeClr val="dk1"/>
                          </a:solidFill>
                          <a:latin typeface="+mn-lt"/>
                          <a:ea typeface="+mn-ea"/>
                          <a:cs typeface="+mn-cs"/>
                        </a:rPr>
                        <a:t>11.6.5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r>
                        <a:rPr lang="en-US" sz="1100" kern="1200" dirty="0">
                          <a:solidFill>
                            <a:schemeClr val="dk1"/>
                          </a:solidFill>
                          <a:latin typeface="+mn-lt"/>
                          <a:ea typeface="+mn-ea"/>
                          <a:cs typeface="+mn-cs"/>
                        </a:rPr>
                        <a:t>Calculate the Subnet Mask</a:t>
                      </a:r>
                    </a:p>
                  </a:txBody>
                  <a:tcPr marL="68580" marR="68580" marT="34290" marB="34290" anchor="ctr"/>
                </a:tc>
                <a:tc>
                  <a:txBody>
                    <a:bodyPr/>
                    <a:lstStyle/>
                    <a:p>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36677826"/>
                  </a:ext>
                </a:extLst>
              </a:tr>
              <a:tr h="350784">
                <a:tc>
                  <a:txBody>
                    <a:bodyPr/>
                    <a:lstStyle/>
                    <a:p>
                      <a:pPr algn="ctr"/>
                      <a:r>
                        <a:rPr lang="en-US" sz="1100" kern="1200" dirty="0">
                          <a:solidFill>
                            <a:schemeClr val="dk1"/>
                          </a:solidFill>
                          <a:latin typeface="+mn-lt"/>
                          <a:ea typeface="+mn-ea"/>
                          <a:cs typeface="+mn-cs"/>
                        </a:rPr>
                        <a:t>11.6.6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Calculate IPv4 Subnets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kern="1200" dirty="0">
                          <a:solidFill>
                            <a:schemeClr val="dk1"/>
                          </a:solidFill>
                          <a:latin typeface="+mn-lt"/>
                          <a:ea typeface="+mn-ea"/>
                          <a:cs typeface="+mn-cs"/>
                        </a:rPr>
                        <a:t>11.7.4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Determine the Number of Bits to Borrow</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kern="1200" dirty="0">
                          <a:solidFill>
                            <a:schemeClr val="dk1"/>
                          </a:solidFill>
                          <a:latin typeface="+mn-lt"/>
                          <a:ea typeface="+mn-ea"/>
                          <a:cs typeface="+mn-cs"/>
                        </a:rPr>
                        <a:t>11.7.5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Subnetting Scenario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kern="1200" dirty="0">
                          <a:solidFill>
                            <a:schemeClr val="dk1"/>
                          </a:solidFill>
                          <a:latin typeface="+mn-lt"/>
                          <a:ea typeface="+mn-ea"/>
                          <a:cs typeface="+mn-cs"/>
                        </a:rPr>
                        <a:t>11.8.1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Basics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4005649858"/>
                  </a:ext>
                </a:extLst>
              </a:tr>
              <a:tr h="350784">
                <a:tc>
                  <a:txBody>
                    <a:bodyPr/>
                    <a:lstStyle/>
                    <a:p>
                      <a:pPr algn="ctr"/>
                      <a:r>
                        <a:rPr lang="en-US" sz="1100" kern="1200" dirty="0">
                          <a:solidFill>
                            <a:schemeClr val="dk1"/>
                          </a:solidFill>
                          <a:latin typeface="+mn-lt"/>
                          <a:ea typeface="+mn-ea"/>
                          <a:cs typeface="+mn-cs"/>
                        </a:rPr>
                        <a:t>11.8.2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Example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958805830"/>
                  </a:ext>
                </a:extLst>
              </a:tr>
            </a:tbl>
          </a:graphicData>
        </a:graphic>
      </p:graphicFrame>
    </p:spTree>
    <p:custDataLst>
      <p:tags r:id="rId1"/>
    </p:custDataLst>
    <p:extLst>
      <p:ext uri="{BB962C8B-B14F-4D97-AF65-F5344CB8AC3E}">
        <p14:creationId xmlns:p14="http://schemas.microsoft.com/office/powerpoint/2010/main" val="4235437004"/>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VLSM allows a network space to be divided into unequal parts. Always begin by satisfying the host requirements of the largest subnet. Continue subnetting until the host requirements of the smallest subnet are satisfied. </a:t>
            </a:r>
          </a:p>
          <a:p>
            <a:pPr marL="182563" indent="-166688">
              <a:spcBef>
                <a:spcPts val="300"/>
              </a:spcBef>
              <a:spcAft>
                <a:spcPts val="300"/>
              </a:spcAft>
              <a:buFont typeface="Arial" panose="020B0604020202020204" pitchFamily="34" charset="0"/>
              <a:buChar char="•"/>
            </a:pPr>
            <a:r>
              <a:rPr lang="en-CA" sz="1600" dirty="0"/>
              <a:t>When designing a network addressing scheme, consider internal, DMZ, and external requirements. Use a consistent internal IP addressing scheme with a set pattern of how addresses are allocated to each type of device.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IPv4 Addressing</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prefix length</a:t>
                      </a:r>
                    </a:p>
                    <a:p>
                      <a:pPr marL="285750" indent="-285750">
                        <a:buFont typeface="Arial" panose="020B0604020202020204" pitchFamily="34" charset="0"/>
                        <a:buChar char="•"/>
                      </a:pPr>
                      <a:r>
                        <a:rPr lang="en-US" b="0" dirty="0">
                          <a:solidFill>
                            <a:srgbClr val="000000"/>
                          </a:solidFill>
                        </a:rPr>
                        <a:t>logical AND</a:t>
                      </a:r>
                    </a:p>
                    <a:p>
                      <a:pPr marL="285750" indent="-285750">
                        <a:buFont typeface="Arial" panose="020B0604020202020204" pitchFamily="34" charset="0"/>
                        <a:buChar char="•"/>
                      </a:pPr>
                      <a:r>
                        <a:rPr lang="en-US" b="0" dirty="0">
                          <a:solidFill>
                            <a:srgbClr val="000000"/>
                          </a:solidFill>
                        </a:rPr>
                        <a:t>network address</a:t>
                      </a:r>
                    </a:p>
                    <a:p>
                      <a:pPr marL="285750" indent="-285750">
                        <a:buFont typeface="Arial" panose="020B0604020202020204" pitchFamily="34" charset="0"/>
                        <a:buChar char="•"/>
                      </a:pPr>
                      <a:r>
                        <a:rPr lang="en-US" b="0" dirty="0">
                          <a:solidFill>
                            <a:srgbClr val="000000"/>
                          </a:solidFill>
                        </a:rPr>
                        <a:t>broadcast address</a:t>
                      </a:r>
                    </a:p>
                    <a:p>
                      <a:pPr marL="285750" indent="-285750">
                        <a:buFont typeface="Arial" panose="020B0604020202020204" pitchFamily="34" charset="0"/>
                        <a:buChar char="•"/>
                      </a:pPr>
                      <a:r>
                        <a:rPr lang="en-US" b="0" dirty="0">
                          <a:solidFill>
                            <a:srgbClr val="000000"/>
                          </a:solidFill>
                        </a:rPr>
                        <a:t>first usable address</a:t>
                      </a:r>
                    </a:p>
                    <a:p>
                      <a:pPr marL="285750" indent="-285750">
                        <a:buFont typeface="Arial" panose="020B0604020202020204" pitchFamily="34" charset="0"/>
                        <a:buChar char="•"/>
                      </a:pPr>
                      <a:r>
                        <a:rPr lang="en-US" b="0" dirty="0">
                          <a:solidFill>
                            <a:srgbClr val="000000"/>
                          </a:solidFill>
                        </a:rPr>
                        <a:t>last usable address</a:t>
                      </a:r>
                    </a:p>
                    <a:p>
                      <a:pPr marL="285750" indent="-285750">
                        <a:buFont typeface="Arial" panose="020B0604020202020204" pitchFamily="34" charset="0"/>
                        <a:buChar char="•"/>
                      </a:pPr>
                      <a:r>
                        <a:rPr lang="en-US" b="0" dirty="0">
                          <a:solidFill>
                            <a:srgbClr val="000000"/>
                          </a:solidFill>
                        </a:rPr>
                        <a:t>unicast, broadcast, and multicast transmissions</a:t>
                      </a:r>
                    </a:p>
                    <a:p>
                      <a:pPr marL="285750" indent="-285750">
                        <a:buFont typeface="Arial" panose="020B0604020202020204" pitchFamily="34" charset="0"/>
                        <a:buChar char="•"/>
                      </a:pPr>
                      <a:r>
                        <a:rPr lang="en-US" b="0" dirty="0">
                          <a:solidFill>
                            <a:srgbClr val="000000"/>
                          </a:solidFill>
                        </a:rPr>
                        <a:t>private addresses</a:t>
                      </a:r>
                    </a:p>
                    <a:p>
                      <a:pPr marL="285750" indent="-285750">
                        <a:buFont typeface="Arial" panose="020B0604020202020204" pitchFamily="34" charset="0"/>
                        <a:buChar char="•"/>
                      </a:pPr>
                      <a:r>
                        <a:rPr lang="en-US" b="0" dirty="0">
                          <a:solidFill>
                            <a:srgbClr val="000000"/>
                          </a:solidFill>
                        </a:rPr>
                        <a:t>public addresses</a:t>
                      </a:r>
                    </a:p>
                    <a:p>
                      <a:pPr marL="285750" indent="-285750">
                        <a:buFont typeface="Arial" panose="020B0604020202020204" pitchFamily="34" charset="0"/>
                        <a:buChar char="•"/>
                      </a:pPr>
                      <a:r>
                        <a:rPr lang="en-US" b="0" dirty="0">
                          <a:solidFill>
                            <a:srgbClr val="000000"/>
                          </a:solidFill>
                        </a:rPr>
                        <a:t>Network Address Translation (NAT)</a:t>
                      </a:r>
                    </a:p>
                    <a:p>
                      <a:pPr marL="285750" indent="-285750">
                        <a:buFont typeface="Arial" panose="020B0604020202020204" pitchFamily="34" charset="0"/>
                        <a:buChar char="•"/>
                      </a:pPr>
                      <a:r>
                        <a:rPr lang="en-US" b="0" dirty="0">
                          <a:solidFill>
                            <a:srgbClr val="000000"/>
                          </a:solidFill>
                        </a:rPr>
                        <a:t>loopback addresses</a:t>
                      </a:r>
                    </a:p>
                    <a:p>
                      <a:pPr marL="285750" indent="-285750">
                        <a:buFont typeface="Arial" panose="020B0604020202020204" pitchFamily="34" charset="0"/>
                        <a:buChar char="•"/>
                      </a:pPr>
                      <a:r>
                        <a:rPr lang="en-CA" b="0" dirty="0">
                          <a:solidFill>
                            <a:srgbClr val="000000"/>
                          </a:solidFill>
                        </a:rPr>
                        <a:t>Automatic Private IP Addressing (APIPA) addresses</a:t>
                      </a:r>
                    </a:p>
                    <a:p>
                      <a:pPr marL="285750" indent="-285750">
                        <a:buFont typeface="Arial" panose="020B0604020202020204" pitchFamily="34" charset="0"/>
                        <a:buChar char="•"/>
                      </a:pPr>
                      <a:r>
                        <a:rPr lang="en-US" b="0" dirty="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0" dirty="0">
                          <a:solidFill>
                            <a:srgbClr val="000000"/>
                          </a:solidFill>
                        </a:rPr>
                        <a:t>Internet Assigned Numbers Authority (IANA)</a:t>
                      </a:r>
                    </a:p>
                    <a:p>
                      <a:r>
                        <a:rPr lang="en-US" b="0" dirty="0">
                          <a:solidFill>
                            <a:srgbClr val="000000"/>
                          </a:solidFill>
                        </a:rPr>
                        <a:t>Regional Internet Registries (RIRs)</a:t>
                      </a:r>
                    </a:p>
                    <a:p>
                      <a:r>
                        <a:rPr lang="en-US" b="0" dirty="0">
                          <a:solidFill>
                            <a:srgbClr val="000000"/>
                          </a:solidFill>
                        </a:rPr>
                        <a:t>AfriNIC, APNIC, ARIN, LACNIC, and RIPE NCC </a:t>
                      </a:r>
                    </a:p>
                    <a:p>
                      <a:r>
                        <a:rPr lang="en-US" b="0" dirty="0">
                          <a:solidFill>
                            <a:srgbClr val="000000"/>
                          </a:solidFill>
                        </a:rPr>
                        <a:t>broadcast domains</a:t>
                      </a:r>
                    </a:p>
                    <a:p>
                      <a:r>
                        <a:rPr lang="en-US" b="0" dirty="0">
                          <a:solidFill>
                            <a:srgbClr val="000000"/>
                          </a:solidFill>
                        </a:rPr>
                        <a:t>subnets</a:t>
                      </a:r>
                    </a:p>
                    <a:p>
                      <a:r>
                        <a:rPr lang="en-US" b="0" dirty="0">
                          <a:solidFill>
                            <a:srgbClr val="000000"/>
                          </a:solidFill>
                        </a:rPr>
                        <a:t>octet boundary</a:t>
                      </a:r>
                    </a:p>
                    <a:p>
                      <a:r>
                        <a:rPr lang="en-US" b="0" dirty="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 (Cont.)</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52411438"/>
              </p:ext>
            </p:extLst>
          </p:nvPr>
        </p:nvGraphicFramePr>
        <p:xfrm>
          <a:off x="432000" y="1127135"/>
          <a:ext cx="8229418" cy="170457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kern="1200" dirty="0">
                          <a:solidFill>
                            <a:schemeClr val="dk1"/>
                          </a:solidFill>
                          <a:latin typeface="+mn-lt"/>
                          <a:ea typeface="+mn-ea"/>
                          <a:cs typeface="+mn-cs"/>
                        </a:rPr>
                        <a:t>11.8.6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Practice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kern="1200" dirty="0">
                          <a:solidFill>
                            <a:schemeClr val="dk1"/>
                          </a:solidFill>
                          <a:latin typeface="+mn-lt"/>
                          <a:ea typeface="+mn-ea"/>
                          <a:cs typeface="+mn-cs"/>
                        </a:rPr>
                        <a:t>11.9.3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VLSM Design and Implementation Practice</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406068602"/>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Design and Implement a VLSM Addressing Scheme</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14539205"/>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11.10.2</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Design and Implement a VLSM Addressing Scheme</a:t>
                      </a:r>
                      <a:endParaRPr lang="en-US" sz="1100" kern="1200" dirty="0">
                        <a:solidFill>
                          <a:schemeClr val="dk1"/>
                        </a:solidFill>
                        <a:latin typeface="+mn-lt"/>
                        <a:ea typeface="+mn-ea"/>
                        <a:cs typeface="+mn-cs"/>
                      </a:endParaRPr>
                    </a:p>
                  </a:txBody>
                  <a:tcPr marL="68580" marR="68580" marT="34290" marB="34290" anchor="ctr"/>
                </a:tc>
                <a:tc>
                  <a:txBody>
                    <a:bodyPr/>
                    <a:lstStyle/>
                    <a:p>
                      <a:pPr marL="0" algn="l" defTabSz="685777" rtl="0" eaLnBrk="1" latinLnBrk="0" hangingPunct="1"/>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31969203"/>
                  </a:ext>
                </a:extLst>
              </a:tr>
            </a:tbl>
          </a:graphicData>
        </a:graphic>
      </p:graphicFrame>
    </p:spTree>
    <p:custDataLst>
      <p:tags r:id="rId1"/>
    </p:custDataLst>
    <p:extLst>
      <p:ext uri="{BB962C8B-B14F-4D97-AF65-F5344CB8AC3E}">
        <p14:creationId xmlns:p14="http://schemas.microsoft.com/office/powerpoint/2010/main" val="356799509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11,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11.1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does a router identify the network and host portions of an IP address?</a:t>
            </a:r>
          </a:p>
          <a:p>
            <a:pPr lvl="2">
              <a:lnSpc>
                <a:spcPct val="85000"/>
              </a:lnSpc>
              <a:spcBef>
                <a:spcPct val="30000"/>
              </a:spcBef>
            </a:pPr>
            <a:r>
              <a:rPr lang="en-US" sz="1600" dirty="0"/>
              <a:t>Can you explain how the IPv4 subnet mask and the IPv6 prefix length are used to identify the network and host portions using the ANDing process.</a:t>
            </a:r>
          </a:p>
          <a:p>
            <a:pPr marL="0" indent="0">
              <a:lnSpc>
                <a:spcPct val="85000"/>
              </a:lnSpc>
              <a:spcBef>
                <a:spcPct val="30000"/>
              </a:spcBef>
              <a:buNone/>
            </a:pPr>
            <a:r>
              <a:rPr lang="en-US" sz="1600" dirty="0"/>
              <a:t>Topic 11.2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 example of unicast, broadcast, and multicast communication?</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10370</TotalTime>
  <Words>5342</Words>
  <Application>Microsoft Office PowerPoint</Application>
  <PresentationFormat>On-screen Show (16:9)</PresentationFormat>
  <Paragraphs>1044</Paragraphs>
  <Slides>72</Slides>
  <Notes>70</Notes>
  <HiddenSlides>13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ＭＳ Ｐゴシック</vt:lpstr>
      <vt:lpstr>Arial</vt:lpstr>
      <vt:lpstr>Calibri</vt:lpstr>
      <vt:lpstr>CiscoSans</vt:lpstr>
      <vt:lpstr>CiscoSans ExtraLight</vt:lpstr>
      <vt:lpstr>CiscoSans Thin</vt:lpstr>
      <vt:lpstr>Courier New</vt:lpstr>
      <vt:lpstr>Times New Roman</vt:lpstr>
      <vt:lpstr>Wingdings</vt:lpstr>
      <vt:lpstr>Default Theme</vt:lpstr>
      <vt:lpstr>Module 11: IPv4 Addressing</vt:lpstr>
      <vt:lpstr>Instructor Materials – Module 11 Planning Guide</vt:lpstr>
      <vt:lpstr>What to Expect in this Module</vt:lpstr>
      <vt:lpstr>What to Expect in this Module (Cont.)</vt:lpstr>
      <vt:lpstr>Check Your Understanding</vt:lpstr>
      <vt:lpstr>Module 11: Activities</vt:lpstr>
      <vt:lpstr>Module 11: Activities (Cont.)</vt:lpstr>
      <vt:lpstr>Module 11: Activities (Cont.)</vt:lpstr>
      <vt:lpstr>Module 11: Best Practices</vt:lpstr>
      <vt:lpstr>Module 11: Best Practices (Cont.)</vt:lpstr>
      <vt:lpstr>Module 11: Best Practices (Cont.)</vt:lpstr>
      <vt:lpstr>Module 11: Best Practices (Cont.)</vt:lpstr>
      <vt:lpstr>Module 11: Best Practices (Cont.)</vt:lpstr>
      <vt:lpstr>Module 11: IPv4 Addressing</vt:lpstr>
      <vt:lpstr>Module Objectives</vt:lpstr>
      <vt:lpstr>11.1 IPv4 Address Structure </vt:lpstr>
      <vt:lpstr>IPv4 Address Structure Network and Host Portions</vt:lpstr>
      <vt:lpstr>IPv4 Address Structure The Subnet Mask</vt:lpstr>
      <vt:lpstr>IPv4 Address Structure The Prefix Length</vt:lpstr>
      <vt:lpstr>IPv4 Address Structure Determining the Network: Logical AND</vt:lpstr>
      <vt:lpstr>IPv4 Address Structure Video – Network, Host and Broadcast Addresses</vt:lpstr>
      <vt:lpstr>IPv4 Address Structure Network, Host, and Broadcast Addresses</vt:lpstr>
      <vt:lpstr>11.2 IPv4 Unicast, Broadcast, and Multicast</vt:lpstr>
      <vt:lpstr>IPv4 Unicast, Broadcast, and Multicast Unicast</vt:lpstr>
      <vt:lpstr>IPv4 Unicast, Broadcast, and Multicast Broadcast</vt:lpstr>
      <vt:lpstr>IPv4 Unicast, Broadcast, and Multicast Multicast</vt:lpstr>
      <vt:lpstr>11.3 Types of IPv4 Addresses</vt:lpstr>
      <vt:lpstr>Types of IPv4 Addresses Public and Private IPv4 Addresses</vt:lpstr>
      <vt:lpstr>Types of IPv4 Addresses Routing to the Internet</vt:lpstr>
      <vt:lpstr>Types of IPv4 Addresses Special Use IPv4 Addresses</vt:lpstr>
      <vt:lpstr>Types of IPv4 Addresses Legacy Classful Addressing</vt:lpstr>
      <vt:lpstr>Types of IPv4 Addresses Assignment of IP Addresses</vt:lpstr>
      <vt:lpstr>11.4 Network Segmentation </vt:lpstr>
      <vt:lpstr>Network Segmentation Broadcast Domains and Segmentation</vt:lpstr>
      <vt:lpstr>Network Segmentation Problems with Large Broadcast Domains</vt:lpstr>
      <vt:lpstr>Network Segmentation Reasons for Segmenting Networks</vt:lpstr>
      <vt:lpstr>11.5 Subnet an IPv4 Network </vt:lpstr>
      <vt:lpstr>Subnet an IPv4 Network Subnet on an Octet Boundary</vt:lpstr>
      <vt:lpstr>Subnet an IPv4 Network Subnet on an Octet Boundary (Cont.)</vt:lpstr>
      <vt:lpstr>Subnet an IPv4 Network Subnet within an Octet Boundary</vt:lpstr>
      <vt:lpstr>Subnet an IPv4 Network Video – The Subnet Mask</vt:lpstr>
      <vt:lpstr>Subnet an IPv4 Network Video – Subnet with the Magic Number</vt:lpstr>
      <vt:lpstr>Subnet an IPv4 Network Packet Tracer – Subnet an IPv4 Network</vt:lpstr>
      <vt:lpstr>11.6 Subnet a Slash 16 and a Slash 8 Prefix</vt:lpstr>
      <vt:lpstr>Subnet a Slash 16 and a Slash 8 Prefix Create Subnets with a Slash 16 prefix</vt:lpstr>
      <vt:lpstr>Subnet a Slash 16 and a Slash 8 Prefix Create 100 Subnets with a Slash 16 prefix</vt:lpstr>
      <vt:lpstr>Subnet a Slash 16 and a Slash 8 Prefix Create 1000 Subnets with a Slash 8 prefix</vt:lpstr>
      <vt:lpstr>Subnet a Slash 16 and a Slash 8 Prefix Video – Subnet Across Multiple Octets</vt:lpstr>
      <vt:lpstr>Subnet a Slash 16 and a Slash 8 Prefix Lab – Calculate IPv4 Subnets</vt:lpstr>
      <vt:lpstr>11.7 Subnet to Meet Requirements</vt:lpstr>
      <vt:lpstr>Subnet to Meet Requirements Subnet Private versus Public IPv4 Address Space</vt:lpstr>
      <vt:lpstr>Subnet to Meet Requirements Minimize Unused Host IPv4 Addresses and Maximize Subnets</vt:lpstr>
      <vt:lpstr>Subnet to Meet Requirements Example: Efficient IPv4 Subnetting</vt:lpstr>
      <vt:lpstr>Subnet to Meet Requirements Packet Tracer – Subnetting Scenario</vt:lpstr>
      <vt:lpstr>11.8 VLSM </vt:lpstr>
      <vt:lpstr>VLSM Video – VLSM Basics</vt:lpstr>
      <vt:lpstr>VLSM Video – VLSM Example</vt:lpstr>
      <vt:lpstr>VLSM IPv4 Address Conservation</vt:lpstr>
      <vt:lpstr>VLSM IPv4 Address Conservation (Cont.)</vt:lpstr>
      <vt:lpstr>VLSM VLSM</vt:lpstr>
      <vt:lpstr>VLSM VLSM Topology Address Assignment</vt:lpstr>
      <vt:lpstr>11.9 Structured Design </vt:lpstr>
      <vt:lpstr>Structured Design IPv4 Network Address Planning</vt:lpstr>
      <vt:lpstr>Structured Design Device Address Assignment</vt:lpstr>
      <vt:lpstr>Structured Design Packet Tracer – VLSM Design and Implementation Practice</vt:lpstr>
      <vt:lpstr>11.10 Module Practice and Quiz</vt:lpstr>
      <vt:lpstr>Structured Design Packet Tracer – Design and Implement a VLSM Addressing Scheme</vt:lpstr>
      <vt:lpstr>Structured Design Lab - Design and Implement a VLSM Addressing Scheme</vt:lpstr>
      <vt:lpstr>Module Practice and Quiz What did I learn in this module?</vt:lpstr>
      <vt:lpstr>Module Practice and Quiz What did I learn in this module? (Cont.)</vt:lpstr>
      <vt:lpstr>Module 11: IPv4 Addressing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Tran Hoang Bach</cp:lastModifiedBy>
  <cp:revision>296</cp:revision>
  <dcterms:created xsi:type="dcterms:W3CDTF">2019-10-18T06:21:22Z</dcterms:created>
  <dcterms:modified xsi:type="dcterms:W3CDTF">2019-12-14T11:03:36Z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