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6858000" cy="9144000"/>
  <p:embeddedFontLst>
    <p:embeddedFont>
      <p:font typeface="PT Serif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gjdHmusbLZGOrQeQkHWkNJ8bmF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TSerif-bold.fntdata"/><Relationship Id="rId27" Type="http://schemas.openxmlformats.org/officeDocument/2006/relationships/font" Target="fonts/PTSerif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TSerif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PTSerif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Cluster_analysis" TargetMode="External"/><Relationship Id="rId3" Type="http://schemas.openxmlformats.org/officeDocument/2006/relationships/hyperlink" Target="https://en.wikipedia.org/wiki/Hierarchy" TargetMode="External"/><Relationship Id="rId4" Type="http://schemas.openxmlformats.org/officeDocument/2006/relationships/hyperlink" Target="https://en.wikipedia.org/wiki/Top-down_and_bottom-up_design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Statistical_model" TargetMode="External"/><Relationship Id="rId3" Type="http://schemas.openxmlformats.org/officeDocument/2006/relationships/hyperlink" Target="https://en.wikipedia.org/wiki/Joint_probability_distribution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 clustering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(also called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 cluster analysis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or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HCA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a method of </a:t>
            </a:r>
            <a:r>
              <a:rPr b="0" i="0" lang="en-US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cluster analysis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which seeks to build a </a:t>
            </a:r>
            <a:r>
              <a:rPr b="0" i="0" lang="en-US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hierarchy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of clusters.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Agglomerative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This is a "</a:t>
            </a:r>
            <a:r>
              <a:rPr b="0" i="0" lang="en-US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bottom-up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approach: each observation starts in its own cluster, and pairs of clusters are merged as one moves up the hierarchy.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Trees are a non-parametric supervised learning method used for both classification and regression tasks.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 is to create a model that predicts the value of a target variable by learning simple decision rules inferred from the data features.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of CART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to understand, interpret, visualize.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trees </a:t>
            </a:r>
            <a:r>
              <a:rPr b="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implicitly perform variable screening or feature selection.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b="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handle both numerical and categorical data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Can also </a:t>
            </a:r>
            <a:r>
              <a:rPr b="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 multi-output problems.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trees require relatively </a:t>
            </a:r>
            <a:r>
              <a:rPr b="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 effort from users for data preparation.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Nonlinear relationships between parameters do not affect tree performance.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Trees are a non-parametric supervised learning method used for both classification and regression tasks.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 is to create a model that predicts the value of a target variable by learning simple decision rules inferred from the data features.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of CART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to understand, interpret, visualize.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trees </a:t>
            </a:r>
            <a:r>
              <a:rPr b="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implicitly perform variable screening or feature selection.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b="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handle both numerical and categorical data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Can also </a:t>
            </a:r>
            <a:r>
              <a:rPr b="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 multi-output problems.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trees require relatively </a:t>
            </a:r>
            <a:r>
              <a:rPr b="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 effort from users for data preparation.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Nonlinear relationships between parameters do not affect tree performance.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62513e5b06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g62513e5b06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g62513e5b06_1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8" name="Google Shape;76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1" name="Google Shape;84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4" name="Google Shape;91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62513e5b06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0" name="Google Shape;950;g62513e5b06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g62513e5b06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41cb63b12c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5" name="Google Shape;985;g41cb63b12c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g41cb63b12c_0_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41cb63b12c_0_3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g41cb63b12c_0_3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1cb63b12c_0_3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41cb63b12c_0_3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35% cancellation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91% Transactions from the UK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Quantity item  - 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 CRAFT , LITTLE BIRDIE</a:t>
            </a:r>
            <a:endParaRPr/>
          </a:p>
        </p:txBody>
      </p:sp>
      <p:sp>
        <p:nvSpPr>
          <p:cNvPr id="206" name="Google Shape;206;g41cb63b12c_0_3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35% cancellation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91% Transactions from the UK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 Quantity item  - 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 CRAFT , LITTLE BIRDIE</a:t>
            </a:r>
            <a:endParaRPr/>
          </a:p>
        </p:txBody>
      </p:sp>
      <p:sp>
        <p:nvSpPr>
          <p:cNvPr id="255" name="Google Shape;25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Assumption 1: Since the rows with missing descriptions does not have a price tagged to it, we will assume it uncompleted transactions and will remove these rows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Assumption 2: We will assume the missing customer ID as new, unregistered customers of the e-commence site and will assign a customer ID for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Assumption 3: There are 3 rows of Bad Debt adjustments for the same Customer, we will also remove these rows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Assumption 4: There are 27 rows of Description that are not related to the products and just comments, we will also remove these rows</a:t>
            </a:r>
            <a:endParaRPr/>
          </a:p>
        </p:txBody>
      </p:sp>
      <p:sp>
        <p:nvSpPr>
          <p:cNvPr id="308" name="Google Shape;30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US">
                <a:latin typeface="Arial"/>
                <a:ea typeface="Arial"/>
                <a:cs typeface="Arial"/>
                <a:sym typeface="Arial"/>
              </a:rPr>
              <a:t>(grouping unique product descriptions in groups that are similar)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Latent Dirichlet allocation (LDA) is a generative statistical model that allows sets of observations to be explained by unobserved groups that explain why some parts of the data are similar.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LDA imagines a fixed set of topics. Each topic represents a set of words.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the goal of LDA is to map all the documents to the topics in a way, such that the words in each document are mostly captured by those imaginary topics.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model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a </a:t>
            </a:r>
            <a:r>
              <a:rPr b="0" i="0" lang="en-US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statistical model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of the </a:t>
            </a:r>
            <a:r>
              <a:rPr b="0" i="0" lang="en-US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joint probability distribution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on </a:t>
            </a:r>
            <a:r>
              <a:rPr b="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× </a:t>
            </a:r>
            <a:r>
              <a:rPr b="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{\displaystyle P(X,Y)}</a:t>
            </a:r>
            <a:endParaRPr/>
          </a:p>
        </p:txBody>
      </p:sp>
      <p:sp>
        <p:nvSpPr>
          <p:cNvPr id="346" name="Google Shape;34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Slide layout">
  <p:cSld name="Section Break Slide layou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Style slide layout">
  <p:cSld name="4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Style slide layout">
  <p:cSld name="7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tyle slide layout">
  <p:cSld name="5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Style slide layout">
  <p:cSld name="6_Style slide layout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1_Images &amp; Contents">
  <p:cSld name="21_Images &amp; Content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/>
          <p:nvPr>
            <p:ph idx="2" type="pic"/>
          </p:nvPr>
        </p:nvSpPr>
        <p:spPr>
          <a:xfrm>
            <a:off x="8155574" y="296099"/>
            <a:ext cx="3644538" cy="3666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2"/>
          <p:cNvSpPr/>
          <p:nvPr>
            <p:ph idx="3" type="pic"/>
          </p:nvPr>
        </p:nvSpPr>
        <p:spPr>
          <a:xfrm>
            <a:off x="8155574" y="2891254"/>
            <a:ext cx="3644538" cy="3666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2"/>
          <p:cNvSpPr/>
          <p:nvPr>
            <p:ph idx="4" type="pic"/>
          </p:nvPr>
        </p:nvSpPr>
        <p:spPr>
          <a:xfrm>
            <a:off x="5551710" y="2891254"/>
            <a:ext cx="3644538" cy="3666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2"/>
          <p:cNvSpPr/>
          <p:nvPr>
            <p:ph idx="5" type="pic"/>
          </p:nvPr>
        </p:nvSpPr>
        <p:spPr>
          <a:xfrm>
            <a:off x="5551710" y="296099"/>
            <a:ext cx="3644538" cy="3666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1_Images &amp; Contents">
  <p:cSld name="21_Images &amp; Conten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/>
          <p:nvPr>
            <p:ph idx="2" type="pic"/>
          </p:nvPr>
        </p:nvSpPr>
        <p:spPr>
          <a:xfrm>
            <a:off x="8155574" y="296099"/>
            <a:ext cx="3644538" cy="3666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4"/>
          <p:cNvSpPr/>
          <p:nvPr>
            <p:ph idx="3" type="pic"/>
          </p:nvPr>
        </p:nvSpPr>
        <p:spPr>
          <a:xfrm>
            <a:off x="8155574" y="2891254"/>
            <a:ext cx="3644538" cy="3666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4"/>
          <p:cNvSpPr/>
          <p:nvPr>
            <p:ph idx="4" type="pic"/>
          </p:nvPr>
        </p:nvSpPr>
        <p:spPr>
          <a:xfrm>
            <a:off x="5551710" y="2891254"/>
            <a:ext cx="3644538" cy="3666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4"/>
          <p:cNvSpPr/>
          <p:nvPr>
            <p:ph idx="5" type="pic"/>
          </p:nvPr>
        </p:nvSpPr>
        <p:spPr>
          <a:xfrm>
            <a:off x="5551710" y="296099"/>
            <a:ext cx="3644538" cy="3666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5_Images &amp; Contents Layout">
  <p:cSld name="35_Images &amp; Contents Layou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5"/>
          <p:cNvSpPr/>
          <p:nvPr>
            <p:ph idx="2" type="pic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nts slide layout">
  <p:cSld name="1_Contents slide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Slide layout">
  <p:cSld name="Section Break Slide layou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tyle slide layout">
  <p:cSld name="1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Style slide layout">
  <p:cSld name="3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Style slide layout">
  <p:cSld name="2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1.png"/><Relationship Id="rId11" Type="http://schemas.openxmlformats.org/officeDocument/2006/relationships/image" Target="../media/image16.png"/><Relationship Id="rId10" Type="http://schemas.openxmlformats.org/officeDocument/2006/relationships/image" Target="../media/image11.png"/><Relationship Id="rId9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30.png"/><Relationship Id="rId8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62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40.png"/><Relationship Id="rId8" Type="http://schemas.openxmlformats.org/officeDocument/2006/relationships/image" Target="../media/image67.png"/><Relationship Id="rId11" Type="http://schemas.openxmlformats.org/officeDocument/2006/relationships/image" Target="../media/image26.png"/><Relationship Id="rId10" Type="http://schemas.openxmlformats.org/officeDocument/2006/relationships/image" Target="../media/image70.png"/><Relationship Id="rId13" Type="http://schemas.openxmlformats.org/officeDocument/2006/relationships/image" Target="../media/image46.png"/><Relationship Id="rId12" Type="http://schemas.openxmlformats.org/officeDocument/2006/relationships/image" Target="../media/image39.png"/><Relationship Id="rId15" Type="http://schemas.openxmlformats.org/officeDocument/2006/relationships/image" Target="../media/image54.png"/><Relationship Id="rId14" Type="http://schemas.openxmlformats.org/officeDocument/2006/relationships/image" Target="../media/image57.png"/><Relationship Id="rId17" Type="http://schemas.openxmlformats.org/officeDocument/2006/relationships/image" Target="../media/image23.png"/><Relationship Id="rId16" Type="http://schemas.openxmlformats.org/officeDocument/2006/relationships/image" Target="../media/image14.png"/><Relationship Id="rId18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2.png"/><Relationship Id="rId4" Type="http://schemas.openxmlformats.org/officeDocument/2006/relationships/image" Target="../media/image23.png"/><Relationship Id="rId9" Type="http://schemas.openxmlformats.org/officeDocument/2006/relationships/image" Target="../media/image22.png"/><Relationship Id="rId5" Type="http://schemas.openxmlformats.org/officeDocument/2006/relationships/image" Target="../media/image26.png"/><Relationship Id="rId6" Type="http://schemas.openxmlformats.org/officeDocument/2006/relationships/image" Target="../media/image39.png"/><Relationship Id="rId7" Type="http://schemas.openxmlformats.org/officeDocument/2006/relationships/image" Target="../media/image46.png"/><Relationship Id="rId8" Type="http://schemas.openxmlformats.org/officeDocument/2006/relationships/image" Target="../media/image54.png"/><Relationship Id="rId11" Type="http://schemas.openxmlformats.org/officeDocument/2006/relationships/image" Target="../media/image14.png"/><Relationship Id="rId10" Type="http://schemas.openxmlformats.org/officeDocument/2006/relationships/image" Target="../media/image57.png"/><Relationship Id="rId13" Type="http://schemas.openxmlformats.org/officeDocument/2006/relationships/image" Target="../media/image9.png"/><Relationship Id="rId12" Type="http://schemas.openxmlformats.org/officeDocument/2006/relationships/image" Target="../media/image70.png"/><Relationship Id="rId15" Type="http://schemas.openxmlformats.org/officeDocument/2006/relationships/image" Target="../media/image19.png"/><Relationship Id="rId14" Type="http://schemas.openxmlformats.org/officeDocument/2006/relationships/image" Target="../media/image7.png"/><Relationship Id="rId17" Type="http://schemas.openxmlformats.org/officeDocument/2006/relationships/image" Target="../media/image76.png"/><Relationship Id="rId16" Type="http://schemas.openxmlformats.org/officeDocument/2006/relationships/image" Target="../media/image64.png"/><Relationship Id="rId19" Type="http://schemas.openxmlformats.org/officeDocument/2006/relationships/image" Target="../media/image68.png"/><Relationship Id="rId18" Type="http://schemas.openxmlformats.org/officeDocument/2006/relationships/image" Target="../media/image6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3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34.png"/><Relationship Id="rId22" Type="http://schemas.openxmlformats.org/officeDocument/2006/relationships/image" Target="../media/image56.png"/><Relationship Id="rId21" Type="http://schemas.openxmlformats.org/officeDocument/2006/relationships/image" Target="../media/image19.png"/><Relationship Id="rId24" Type="http://schemas.openxmlformats.org/officeDocument/2006/relationships/image" Target="../media/image33.png"/><Relationship Id="rId23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5.png"/><Relationship Id="rId4" Type="http://schemas.openxmlformats.org/officeDocument/2006/relationships/image" Target="../media/image35.png"/><Relationship Id="rId9" Type="http://schemas.openxmlformats.org/officeDocument/2006/relationships/image" Target="../media/image20.png"/><Relationship Id="rId26" Type="http://schemas.openxmlformats.org/officeDocument/2006/relationships/image" Target="../media/image17.png"/><Relationship Id="rId25" Type="http://schemas.openxmlformats.org/officeDocument/2006/relationships/image" Target="../media/image23.png"/><Relationship Id="rId27" Type="http://schemas.openxmlformats.org/officeDocument/2006/relationships/image" Target="../media/image18.png"/><Relationship Id="rId5" Type="http://schemas.openxmlformats.org/officeDocument/2006/relationships/image" Target="../media/image27.png"/><Relationship Id="rId6" Type="http://schemas.openxmlformats.org/officeDocument/2006/relationships/image" Target="../media/image21.png"/><Relationship Id="rId7" Type="http://schemas.openxmlformats.org/officeDocument/2006/relationships/image" Target="../media/image8.png"/><Relationship Id="rId8" Type="http://schemas.openxmlformats.org/officeDocument/2006/relationships/image" Target="../media/image14.png"/><Relationship Id="rId11" Type="http://schemas.openxmlformats.org/officeDocument/2006/relationships/image" Target="../media/image25.png"/><Relationship Id="rId10" Type="http://schemas.openxmlformats.org/officeDocument/2006/relationships/image" Target="../media/image28.png"/><Relationship Id="rId13" Type="http://schemas.openxmlformats.org/officeDocument/2006/relationships/image" Target="../media/image11.png"/><Relationship Id="rId12" Type="http://schemas.openxmlformats.org/officeDocument/2006/relationships/image" Target="../media/image10.png"/><Relationship Id="rId15" Type="http://schemas.openxmlformats.org/officeDocument/2006/relationships/image" Target="../media/image15.png"/><Relationship Id="rId14" Type="http://schemas.openxmlformats.org/officeDocument/2006/relationships/image" Target="../media/image9.png"/><Relationship Id="rId17" Type="http://schemas.openxmlformats.org/officeDocument/2006/relationships/image" Target="../media/image16.png"/><Relationship Id="rId16" Type="http://schemas.openxmlformats.org/officeDocument/2006/relationships/image" Target="../media/image13.png"/><Relationship Id="rId19" Type="http://schemas.openxmlformats.org/officeDocument/2006/relationships/image" Target="../media/image7.png"/><Relationship Id="rId18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1.png"/><Relationship Id="rId4" Type="http://schemas.openxmlformats.org/officeDocument/2006/relationships/image" Target="../media/image59.png"/><Relationship Id="rId9" Type="http://schemas.openxmlformats.org/officeDocument/2006/relationships/image" Target="../media/image75.png"/><Relationship Id="rId5" Type="http://schemas.openxmlformats.org/officeDocument/2006/relationships/image" Target="../media/image66.png"/><Relationship Id="rId6" Type="http://schemas.openxmlformats.org/officeDocument/2006/relationships/image" Target="../media/image60.png"/><Relationship Id="rId7" Type="http://schemas.openxmlformats.org/officeDocument/2006/relationships/image" Target="../media/image69.png"/><Relationship Id="rId8" Type="http://schemas.openxmlformats.org/officeDocument/2006/relationships/image" Target="../media/image63.png"/><Relationship Id="rId10" Type="http://schemas.openxmlformats.org/officeDocument/2006/relationships/image" Target="../media/image7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1.png"/><Relationship Id="rId4" Type="http://schemas.openxmlformats.org/officeDocument/2006/relationships/image" Target="../media/image59.png"/><Relationship Id="rId9" Type="http://schemas.openxmlformats.org/officeDocument/2006/relationships/image" Target="../media/image75.png"/><Relationship Id="rId5" Type="http://schemas.openxmlformats.org/officeDocument/2006/relationships/image" Target="../media/image66.png"/><Relationship Id="rId6" Type="http://schemas.openxmlformats.org/officeDocument/2006/relationships/image" Target="../media/image60.png"/><Relationship Id="rId7" Type="http://schemas.openxmlformats.org/officeDocument/2006/relationships/image" Target="../media/image69.png"/><Relationship Id="rId8" Type="http://schemas.openxmlformats.org/officeDocument/2006/relationships/image" Target="../media/image63.png"/><Relationship Id="rId10" Type="http://schemas.openxmlformats.org/officeDocument/2006/relationships/image" Target="../media/image7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9.png"/><Relationship Id="rId4" Type="http://schemas.openxmlformats.org/officeDocument/2006/relationships/image" Target="../media/image74.png"/><Relationship Id="rId5" Type="http://schemas.openxmlformats.org/officeDocument/2006/relationships/image" Target="../media/image7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21.png"/><Relationship Id="rId9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30.png"/><Relationship Id="rId8" Type="http://schemas.openxmlformats.org/officeDocument/2006/relationships/image" Target="../media/image20.png"/><Relationship Id="rId11" Type="http://schemas.openxmlformats.org/officeDocument/2006/relationships/image" Target="../media/image16.png"/><Relationship Id="rId10" Type="http://schemas.openxmlformats.org/officeDocument/2006/relationships/image" Target="../media/image11.png"/><Relationship Id="rId12" Type="http://schemas.openxmlformats.org/officeDocument/2006/relationships/hyperlink" Target="https://cw-customer-segmentation.herokuapp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34.png"/><Relationship Id="rId22" Type="http://schemas.openxmlformats.org/officeDocument/2006/relationships/image" Target="../media/image56.png"/><Relationship Id="rId21" Type="http://schemas.openxmlformats.org/officeDocument/2006/relationships/image" Target="../media/image19.png"/><Relationship Id="rId24" Type="http://schemas.openxmlformats.org/officeDocument/2006/relationships/image" Target="../media/image33.png"/><Relationship Id="rId23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5.png"/><Relationship Id="rId4" Type="http://schemas.openxmlformats.org/officeDocument/2006/relationships/image" Target="../media/image35.png"/><Relationship Id="rId9" Type="http://schemas.openxmlformats.org/officeDocument/2006/relationships/image" Target="../media/image20.png"/><Relationship Id="rId26" Type="http://schemas.openxmlformats.org/officeDocument/2006/relationships/image" Target="../media/image17.png"/><Relationship Id="rId25" Type="http://schemas.openxmlformats.org/officeDocument/2006/relationships/image" Target="../media/image23.png"/><Relationship Id="rId27" Type="http://schemas.openxmlformats.org/officeDocument/2006/relationships/image" Target="../media/image18.png"/><Relationship Id="rId5" Type="http://schemas.openxmlformats.org/officeDocument/2006/relationships/image" Target="../media/image27.png"/><Relationship Id="rId6" Type="http://schemas.openxmlformats.org/officeDocument/2006/relationships/image" Target="../media/image21.png"/><Relationship Id="rId7" Type="http://schemas.openxmlformats.org/officeDocument/2006/relationships/image" Target="../media/image8.png"/><Relationship Id="rId8" Type="http://schemas.openxmlformats.org/officeDocument/2006/relationships/image" Target="../media/image14.png"/><Relationship Id="rId11" Type="http://schemas.openxmlformats.org/officeDocument/2006/relationships/image" Target="../media/image25.png"/><Relationship Id="rId10" Type="http://schemas.openxmlformats.org/officeDocument/2006/relationships/image" Target="../media/image28.png"/><Relationship Id="rId13" Type="http://schemas.openxmlformats.org/officeDocument/2006/relationships/image" Target="../media/image11.png"/><Relationship Id="rId12" Type="http://schemas.openxmlformats.org/officeDocument/2006/relationships/image" Target="../media/image10.png"/><Relationship Id="rId15" Type="http://schemas.openxmlformats.org/officeDocument/2006/relationships/image" Target="../media/image15.png"/><Relationship Id="rId14" Type="http://schemas.openxmlformats.org/officeDocument/2006/relationships/image" Target="../media/image9.png"/><Relationship Id="rId17" Type="http://schemas.openxmlformats.org/officeDocument/2006/relationships/image" Target="../media/image16.png"/><Relationship Id="rId16" Type="http://schemas.openxmlformats.org/officeDocument/2006/relationships/image" Target="../media/image13.png"/><Relationship Id="rId19" Type="http://schemas.openxmlformats.org/officeDocument/2006/relationships/image" Target="../media/image7.png"/><Relationship Id="rId18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9" Type="http://schemas.openxmlformats.org/officeDocument/2006/relationships/image" Target="../media/image51.png"/><Relationship Id="rId5" Type="http://schemas.openxmlformats.org/officeDocument/2006/relationships/image" Target="../media/image39.png"/><Relationship Id="rId6" Type="http://schemas.openxmlformats.org/officeDocument/2006/relationships/image" Target="../media/image46.png"/><Relationship Id="rId7" Type="http://schemas.openxmlformats.org/officeDocument/2006/relationships/image" Target="../media/image54.png"/><Relationship Id="rId8" Type="http://schemas.openxmlformats.org/officeDocument/2006/relationships/image" Target="../media/image43.png"/><Relationship Id="rId10" Type="http://schemas.openxmlformats.org/officeDocument/2006/relationships/image" Target="../media/image4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9" Type="http://schemas.openxmlformats.org/officeDocument/2006/relationships/image" Target="../media/image44.png"/><Relationship Id="rId5" Type="http://schemas.openxmlformats.org/officeDocument/2006/relationships/image" Target="../media/image41.png"/><Relationship Id="rId6" Type="http://schemas.openxmlformats.org/officeDocument/2006/relationships/image" Target="../media/image32.png"/><Relationship Id="rId7" Type="http://schemas.openxmlformats.org/officeDocument/2006/relationships/image" Target="../media/image48.png"/><Relationship Id="rId8" Type="http://schemas.openxmlformats.org/officeDocument/2006/relationships/image" Target="../media/image4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8.png"/><Relationship Id="rId4" Type="http://schemas.openxmlformats.org/officeDocument/2006/relationships/image" Target="../media/image4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8.png"/><Relationship Id="rId4" Type="http://schemas.openxmlformats.org/officeDocument/2006/relationships/image" Target="../media/image49.png"/><Relationship Id="rId9" Type="http://schemas.openxmlformats.org/officeDocument/2006/relationships/image" Target="../media/image67.png"/><Relationship Id="rId5" Type="http://schemas.openxmlformats.org/officeDocument/2006/relationships/image" Target="../media/image43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40.png"/><Relationship Id="rId11" Type="http://schemas.openxmlformats.org/officeDocument/2006/relationships/image" Target="../media/image26.png"/><Relationship Id="rId10" Type="http://schemas.openxmlformats.org/officeDocument/2006/relationships/image" Target="../media/image55.png"/><Relationship Id="rId13" Type="http://schemas.openxmlformats.org/officeDocument/2006/relationships/image" Target="../media/image39.png"/><Relationship Id="rId12" Type="http://schemas.openxmlformats.org/officeDocument/2006/relationships/image" Target="../media/image54.png"/><Relationship Id="rId15" Type="http://schemas.openxmlformats.org/officeDocument/2006/relationships/image" Target="../media/image70.png"/><Relationship Id="rId14" Type="http://schemas.openxmlformats.org/officeDocument/2006/relationships/image" Target="../media/image46.png"/><Relationship Id="rId17" Type="http://schemas.openxmlformats.org/officeDocument/2006/relationships/image" Target="../media/image47.png"/><Relationship Id="rId16" Type="http://schemas.openxmlformats.org/officeDocument/2006/relationships/image" Target="../media/image5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3747952" y="3802027"/>
            <a:ext cx="7087173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Customer Segmentation</a:t>
            </a:r>
            <a:endParaRPr sz="4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1"/>
          <p:cNvGrpSpPr/>
          <p:nvPr/>
        </p:nvGrpSpPr>
        <p:grpSpPr>
          <a:xfrm>
            <a:off x="3747952" y="5112407"/>
            <a:ext cx="8167321" cy="142202"/>
            <a:chOff x="3632040" y="5304907"/>
            <a:chExt cx="8559960" cy="137006"/>
          </a:xfrm>
        </p:grpSpPr>
        <p:grpSp>
          <p:nvGrpSpPr>
            <p:cNvPr id="41" name="Google Shape;41;p1"/>
            <p:cNvGrpSpPr/>
            <p:nvPr/>
          </p:nvGrpSpPr>
          <p:grpSpPr>
            <a:xfrm>
              <a:off x="3632040" y="5310936"/>
              <a:ext cx="4279982" cy="130977"/>
              <a:chOff x="11445923" y="0"/>
              <a:chExt cx="1119115" cy="2552282"/>
            </a:xfrm>
          </p:grpSpPr>
          <p:sp>
            <p:nvSpPr>
              <p:cNvPr id="42" name="Google Shape;42;p1"/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rgbClr val="4CD7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rgbClr val="98DD5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" name="Google Shape;45;p1"/>
            <p:cNvGrpSpPr/>
            <p:nvPr/>
          </p:nvGrpSpPr>
          <p:grpSpPr>
            <a:xfrm>
              <a:off x="7912018" y="5304907"/>
              <a:ext cx="4279982" cy="137006"/>
              <a:chOff x="11445923" y="0"/>
              <a:chExt cx="1119115" cy="2552282"/>
            </a:xfrm>
          </p:grpSpPr>
          <p:sp>
            <p:nvSpPr>
              <p:cNvPr id="46" name="Google Shape;46;p1"/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1"/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" name="Google Shape;49;p1"/>
          <p:cNvSpPr txBox="1"/>
          <p:nvPr/>
        </p:nvSpPr>
        <p:spPr>
          <a:xfrm>
            <a:off x="3747951" y="4579234"/>
            <a:ext cx="70871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</a:rPr>
              <a:t>for </a:t>
            </a: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an e-commerce retailer from the UK</a:t>
            </a:r>
            <a:endParaRPr sz="2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5445098" y="1586496"/>
            <a:ext cx="737030" cy="571995"/>
          </a:xfrm>
          <a:custGeom>
            <a:rect b="b" l="l" r="r" t="t"/>
            <a:pathLst>
              <a:path extrusionOk="0" h="2313707" w="2736304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10526560" y="1645643"/>
            <a:ext cx="450780" cy="674065"/>
          </a:xfrm>
          <a:custGeom>
            <a:rect b="b" l="l" r="r" t="t"/>
            <a:pathLst>
              <a:path extrusionOk="0" h="3240000" w="1872208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6700475" y="739387"/>
            <a:ext cx="767915" cy="571996"/>
          </a:xfrm>
          <a:custGeom>
            <a:rect b="b" l="l" r="r" t="t"/>
            <a:pathLst>
              <a:path extrusionOk="0" h="2574247" w="3240000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9105614" y="608480"/>
            <a:ext cx="491053" cy="762813"/>
          </a:xfrm>
          <a:custGeom>
            <a:rect b="b" l="l" r="r" t="t"/>
            <a:pathLst>
              <a:path extrusionOk="0" h="3240000" w="2304256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 rot="10800000">
            <a:off x="6495875" y="2265433"/>
            <a:ext cx="194051" cy="350933"/>
          </a:xfrm>
          <a:custGeom>
            <a:rect b="b" l="l" r="r" t="t"/>
            <a:pathLst>
              <a:path extrusionOk="0" h="7138182" w="3636337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7739499" y="2865256"/>
            <a:ext cx="711032" cy="762533"/>
          </a:xfrm>
          <a:custGeom>
            <a:rect b="b" l="l" r="r" t="t"/>
            <a:pathLst>
              <a:path extrusionOk="0" h="373588" w="371900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 rot="10800000">
            <a:off x="7442595" y="1490436"/>
            <a:ext cx="194051" cy="350933"/>
          </a:xfrm>
          <a:custGeom>
            <a:rect b="b" l="l" r="r" t="t"/>
            <a:pathLst>
              <a:path extrusionOk="0" h="7138182" w="3636337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 rot="10800000">
            <a:off x="8781561" y="1562877"/>
            <a:ext cx="194051" cy="350933"/>
          </a:xfrm>
          <a:custGeom>
            <a:rect b="b" l="l" r="r" t="t"/>
            <a:pathLst>
              <a:path extrusionOk="0" h="7138182" w="3636337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 rot="10800000">
            <a:off x="9675694" y="2332833"/>
            <a:ext cx="194051" cy="350933"/>
          </a:xfrm>
          <a:custGeom>
            <a:rect b="b" l="l" r="r" t="t"/>
            <a:pathLst>
              <a:path extrusionOk="0" h="7138182" w="3636337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row: Slight curve"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998707">
            <a:off x="5881195" y="2496019"/>
            <a:ext cx="1660894" cy="628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: Slight curve"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2309202">
            <a:off x="8788668" y="2488844"/>
            <a:ext cx="1927700" cy="6142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: Slight curve" id="61" name="Google Shape;6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3320910">
            <a:off x="8285442" y="1797373"/>
            <a:ext cx="1356983" cy="614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613594">
            <a:off x="548774" y="1449748"/>
            <a:ext cx="804266" cy="8042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: Slight curve" id="63" name="Google Shape;6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301569">
            <a:off x="6603503" y="1759969"/>
            <a:ext cx="1422445" cy="628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564126">
            <a:off x="1069098" y="1145976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710115">
            <a:off x="1631131" y="879072"/>
            <a:ext cx="784783" cy="7847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1"/>
          <p:cNvGrpSpPr/>
          <p:nvPr/>
        </p:nvGrpSpPr>
        <p:grpSpPr>
          <a:xfrm rot="-1316768">
            <a:off x="290810" y="1164008"/>
            <a:ext cx="4349545" cy="3899363"/>
            <a:chOff x="2869902" y="788255"/>
            <a:chExt cx="5050721" cy="4527967"/>
          </a:xfrm>
        </p:grpSpPr>
        <p:grpSp>
          <p:nvGrpSpPr>
            <p:cNvPr id="67" name="Google Shape;67;p1"/>
            <p:cNvGrpSpPr/>
            <p:nvPr/>
          </p:nvGrpSpPr>
          <p:grpSpPr>
            <a:xfrm>
              <a:off x="3617375" y="788255"/>
              <a:ext cx="4303247" cy="4527967"/>
              <a:chOff x="5266044" y="3820965"/>
              <a:chExt cx="2472245" cy="2601348"/>
            </a:xfrm>
          </p:grpSpPr>
          <p:sp>
            <p:nvSpPr>
              <p:cNvPr id="68" name="Google Shape;68;p1"/>
              <p:cNvSpPr/>
              <p:nvPr/>
            </p:nvSpPr>
            <p:spPr>
              <a:xfrm>
                <a:off x="6011852" y="5793663"/>
                <a:ext cx="266700" cy="628650"/>
              </a:xfrm>
              <a:custGeom>
                <a:rect b="b" l="l" r="r" t="t"/>
                <a:pathLst>
                  <a:path extrusionOk="0" h="628650" w="266700">
                    <a:moveTo>
                      <a:pt x="7144" y="243364"/>
                    </a:moveTo>
                    <a:lnTo>
                      <a:pt x="259556" y="627221"/>
                    </a:lnTo>
                    <a:lnTo>
                      <a:pt x="193834" y="7144"/>
                    </a:lnTo>
                    <a:close/>
                  </a:path>
                </a:pathLst>
              </a:custGeom>
              <a:solidFill>
                <a:srgbClr val="5BBFE3"/>
              </a:solidFill>
              <a:ln cap="flat" cmpd="sng" w="9525">
                <a:solidFill>
                  <a:schemeClr val="accen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"/>
              <p:cNvSpPr/>
              <p:nvPr/>
            </p:nvSpPr>
            <p:spPr>
              <a:xfrm>
                <a:off x="6016614" y="5793663"/>
                <a:ext cx="228600" cy="342900"/>
              </a:xfrm>
              <a:custGeom>
                <a:rect b="b" l="l" r="r" t="t"/>
                <a:pathLst>
                  <a:path extrusionOk="0" h="342900" w="228600">
                    <a:moveTo>
                      <a:pt x="7144" y="243364"/>
                    </a:moveTo>
                    <a:lnTo>
                      <a:pt x="224314" y="340519"/>
                    </a:lnTo>
                    <a:lnTo>
                      <a:pt x="189071" y="7144"/>
                    </a:lnTo>
                    <a:close/>
                  </a:path>
                </a:pathLst>
              </a:custGeom>
              <a:solidFill>
                <a:srgbClr val="5BBFE3"/>
              </a:solidFill>
              <a:ln cap="flat" cmpd="sng" w="9525">
                <a:solidFill>
                  <a:schemeClr val="accen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"/>
              <p:cNvSpPr/>
              <p:nvPr/>
            </p:nvSpPr>
            <p:spPr>
              <a:xfrm>
                <a:off x="6002327" y="5438381"/>
                <a:ext cx="914400" cy="609600"/>
              </a:xfrm>
              <a:custGeom>
                <a:rect b="b" l="l" r="r" t="t"/>
                <a:pathLst>
                  <a:path extrusionOk="0" h="609600" w="914400">
                    <a:moveTo>
                      <a:pt x="915829" y="362426"/>
                    </a:moveTo>
                    <a:lnTo>
                      <a:pt x="7144" y="603409"/>
                    </a:lnTo>
                    <a:lnTo>
                      <a:pt x="411004" y="7144"/>
                    </a:lnTo>
                    <a:close/>
                  </a:path>
                </a:pathLst>
              </a:custGeom>
              <a:solidFill>
                <a:srgbClr val="5BBFE3"/>
              </a:solidFill>
              <a:ln cap="flat" cmpd="sng" w="9525">
                <a:solidFill>
                  <a:schemeClr val="accen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"/>
              <p:cNvSpPr/>
              <p:nvPr/>
            </p:nvSpPr>
            <p:spPr>
              <a:xfrm>
                <a:off x="6188064" y="5469813"/>
                <a:ext cx="733425" cy="333375"/>
              </a:xfrm>
              <a:custGeom>
                <a:rect b="b" l="l" r="r" t="t"/>
                <a:pathLst>
                  <a:path extrusionOk="0" h="333375" w="733425">
                    <a:moveTo>
                      <a:pt x="730091" y="330994"/>
                    </a:moveTo>
                    <a:lnTo>
                      <a:pt x="7144" y="305276"/>
                    </a:lnTo>
                    <a:lnTo>
                      <a:pt x="198596" y="7144"/>
                    </a:lnTo>
                    <a:close/>
                  </a:path>
                </a:pathLst>
              </a:custGeom>
              <a:solidFill>
                <a:srgbClr val="5BBFE3"/>
              </a:solidFill>
              <a:ln cap="flat" cmpd="sng" w="9525">
                <a:solidFill>
                  <a:schemeClr val="accen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5266044" y="5024043"/>
                <a:ext cx="1819275" cy="781050"/>
              </a:xfrm>
              <a:custGeom>
                <a:rect b="b" l="l" r="r" t="t"/>
                <a:pathLst>
                  <a:path extrusionOk="0" h="781050" w="1819275">
                    <a:moveTo>
                      <a:pt x="7144" y="210026"/>
                    </a:moveTo>
                    <a:lnTo>
                      <a:pt x="1652111" y="776764"/>
                    </a:lnTo>
                    <a:lnTo>
                      <a:pt x="1814036" y="7144"/>
                    </a:lnTo>
                    <a:close/>
                  </a:path>
                </a:pathLst>
              </a:custGeom>
              <a:solidFill>
                <a:srgbClr val="5BBFE3"/>
              </a:solidFill>
              <a:ln cap="flat" cmpd="sng" w="9525">
                <a:solidFill>
                  <a:schemeClr val="accen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"/>
              <p:cNvSpPr/>
              <p:nvPr/>
            </p:nvSpPr>
            <p:spPr>
              <a:xfrm>
                <a:off x="5266044" y="5140248"/>
                <a:ext cx="1790700" cy="304800"/>
              </a:xfrm>
              <a:custGeom>
                <a:rect b="b" l="l" r="r" t="t"/>
                <a:pathLst>
                  <a:path extrusionOk="0" h="304800" w="1790700">
                    <a:moveTo>
                      <a:pt x="7144" y="93821"/>
                    </a:moveTo>
                    <a:lnTo>
                      <a:pt x="1727359" y="305276"/>
                    </a:lnTo>
                    <a:lnTo>
                      <a:pt x="1792129" y="7144"/>
                    </a:lnTo>
                    <a:close/>
                  </a:path>
                </a:pathLst>
              </a:custGeom>
              <a:solidFill>
                <a:srgbClr val="5BBFE3"/>
              </a:solidFill>
              <a:ln cap="flat" cmpd="sng" w="9525">
                <a:solidFill>
                  <a:schemeClr val="accen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"/>
              <p:cNvSpPr/>
              <p:nvPr/>
            </p:nvSpPr>
            <p:spPr>
              <a:xfrm>
                <a:off x="5273188" y="3820965"/>
                <a:ext cx="2465101" cy="1458824"/>
              </a:xfrm>
              <a:custGeom>
                <a:rect b="b" l="l" r="r" t="t"/>
                <a:pathLst>
                  <a:path extrusionOk="0" h="1458824" w="2465101">
                    <a:moveTo>
                      <a:pt x="85725" y="243434"/>
                    </a:moveTo>
                    <a:lnTo>
                      <a:pt x="2400189" y="0"/>
                    </a:lnTo>
                    <a:lnTo>
                      <a:pt x="2465101" y="1458824"/>
                    </a:lnTo>
                    <a:lnTo>
                      <a:pt x="0" y="1413104"/>
                    </a:lnTo>
                    <a:lnTo>
                      <a:pt x="85725" y="243434"/>
                    </a:lnTo>
                    <a:close/>
                  </a:path>
                </a:pathLst>
              </a:custGeom>
              <a:solidFill>
                <a:srgbClr val="5BBFE3"/>
              </a:solidFill>
              <a:ln cap="flat" cmpd="sng" w="9525">
                <a:solidFill>
                  <a:schemeClr val="accen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3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Capstone DSI 9</a:t>
                </a:r>
                <a:endParaRPr/>
              </a:p>
            </p:txBody>
          </p:sp>
        </p:grpSp>
        <p:sp>
          <p:nvSpPr>
            <p:cNvPr id="75" name="Google Shape;75;p1"/>
            <p:cNvSpPr/>
            <p:nvPr/>
          </p:nvSpPr>
          <p:spPr>
            <a:xfrm rot="1779947">
              <a:off x="3205947" y="3169645"/>
              <a:ext cx="247650" cy="238125"/>
            </a:xfrm>
            <a:custGeom>
              <a:rect b="b" l="l" r="r" t="t"/>
              <a:pathLst>
                <a:path extrusionOk="0" h="238125" w="247650">
                  <a:moveTo>
                    <a:pt x="71914" y="231934"/>
                  </a:moveTo>
                  <a:lnTo>
                    <a:pt x="242411" y="7144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rgbClr val="5BBFE3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 rot="-868201">
              <a:off x="3220235" y="3315378"/>
              <a:ext cx="409575" cy="342900"/>
            </a:xfrm>
            <a:custGeom>
              <a:rect b="b" l="l" r="r" t="t"/>
              <a:pathLst>
                <a:path extrusionOk="0" h="342900" w="409575">
                  <a:moveTo>
                    <a:pt x="407194" y="7144"/>
                  </a:moveTo>
                  <a:lnTo>
                    <a:pt x="7144" y="270986"/>
                  </a:lnTo>
                  <a:lnTo>
                    <a:pt x="163354" y="338614"/>
                  </a:lnTo>
                  <a:close/>
                </a:path>
              </a:pathLst>
            </a:custGeom>
            <a:solidFill>
              <a:srgbClr val="5BBFE3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 rot="1642289">
              <a:off x="2894307" y="2939798"/>
              <a:ext cx="140339" cy="140339"/>
            </a:xfrm>
            <a:prstGeom prst="plus">
              <a:avLst>
                <a:gd fmla="val 43777" name="adj"/>
              </a:avLst>
            </a:prstGeom>
            <a:solidFill>
              <a:srgbClr val="5BBFE3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 rot="1627316">
              <a:off x="3122393" y="3454277"/>
              <a:ext cx="155440" cy="15544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5BBFE3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 flipH="1" rot="-10639322">
              <a:off x="3216871" y="2860160"/>
              <a:ext cx="291865" cy="238731"/>
            </a:xfrm>
            <a:custGeom>
              <a:rect b="b" l="l" r="r" t="t"/>
              <a:pathLst>
                <a:path extrusionOk="0" h="202224" w="291865">
                  <a:moveTo>
                    <a:pt x="291865" y="0"/>
                  </a:moveTo>
                  <a:lnTo>
                    <a:pt x="0" y="177293"/>
                  </a:lnTo>
                  <a:lnTo>
                    <a:pt x="138611" y="202224"/>
                  </a:lnTo>
                  <a:cubicBezTo>
                    <a:pt x="219891" y="91734"/>
                    <a:pt x="210585" y="110490"/>
                    <a:pt x="291865" y="0"/>
                  </a:cubicBezTo>
                  <a:close/>
                </a:path>
              </a:pathLst>
            </a:custGeom>
            <a:solidFill>
              <a:srgbClr val="5BBFE3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0" name="Google Shape;80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507099" y="1699550"/>
            <a:ext cx="538190" cy="4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041597" y="657606"/>
            <a:ext cx="626545" cy="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"/>
          <p:cNvPicPr preferRelativeResize="0"/>
          <p:nvPr/>
        </p:nvPicPr>
        <p:blipFill rotWithShape="1">
          <a:blip r:embed="rId10">
            <a:alphaModFix/>
          </a:blip>
          <a:srcRect b="31166" l="24167" r="21885" t="13277"/>
          <a:stretch/>
        </p:blipFill>
        <p:spPr>
          <a:xfrm>
            <a:off x="5679782" y="1612506"/>
            <a:ext cx="267662" cy="25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"/>
          <p:cNvPicPr preferRelativeResize="0"/>
          <p:nvPr/>
        </p:nvPicPr>
        <p:blipFill rotWithShape="1">
          <a:blip r:embed="rId11">
            <a:alphaModFix/>
          </a:blip>
          <a:srcRect b="34580" l="16658" r="23201" t="7592"/>
          <a:stretch/>
        </p:blipFill>
        <p:spPr>
          <a:xfrm>
            <a:off x="6860301" y="750344"/>
            <a:ext cx="399798" cy="3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98DD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2"/>
          <p:cNvSpPr/>
          <p:nvPr/>
        </p:nvSpPr>
        <p:spPr>
          <a:xfrm>
            <a:off x="226142" y="137652"/>
            <a:ext cx="11808542" cy="655811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00" y="1003050"/>
            <a:ext cx="8931523" cy="5618574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2"/>
          <p:cNvSpPr txBox="1"/>
          <p:nvPr/>
        </p:nvSpPr>
        <p:spPr>
          <a:xfrm>
            <a:off x="1753139" y="312624"/>
            <a:ext cx="7164719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960"/>
              <a:buFont typeface="Arial"/>
              <a:buNone/>
            </a:pPr>
            <a:r>
              <a:rPr b="1" lang="en-US" sz="296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Clustering of products into categories </a:t>
            </a:r>
            <a:endParaRPr b="1" sz="296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Google Shape;436;p12"/>
          <p:cNvGrpSpPr/>
          <p:nvPr/>
        </p:nvGrpSpPr>
        <p:grpSpPr>
          <a:xfrm>
            <a:off x="215509" y="226695"/>
            <a:ext cx="1478459" cy="864096"/>
            <a:chOff x="226142" y="226695"/>
            <a:chExt cx="1478459" cy="864096"/>
          </a:xfrm>
        </p:grpSpPr>
        <p:sp>
          <p:nvSpPr>
            <p:cNvPr id="437" name="Google Shape;437;p12"/>
            <p:cNvSpPr/>
            <p:nvPr/>
          </p:nvSpPr>
          <p:spPr>
            <a:xfrm>
              <a:off x="226142" y="226695"/>
              <a:ext cx="1478459" cy="864096"/>
            </a:xfrm>
            <a:prstGeom prst="rightArrow">
              <a:avLst>
                <a:gd fmla="val 65118" name="adj1"/>
                <a:gd fmla="val 83626" name="adj2"/>
              </a:avLst>
            </a:prstGeom>
            <a:solidFill>
              <a:srgbClr val="98DD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2"/>
            <p:cNvSpPr txBox="1"/>
            <p:nvPr/>
          </p:nvSpPr>
          <p:spPr>
            <a:xfrm>
              <a:off x="559504" y="403370"/>
              <a:ext cx="648072" cy="523220"/>
            </a:xfrm>
            <a:prstGeom prst="rect">
              <a:avLst/>
            </a:prstGeom>
            <a:solidFill>
              <a:srgbClr val="98DD5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8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5BBF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8"/>
          <p:cNvSpPr/>
          <p:nvPr/>
        </p:nvSpPr>
        <p:spPr>
          <a:xfrm>
            <a:off x="226142" y="149942"/>
            <a:ext cx="11808542" cy="655811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8"/>
          <p:cNvSpPr txBox="1"/>
          <p:nvPr/>
        </p:nvSpPr>
        <p:spPr>
          <a:xfrm>
            <a:off x="1753139" y="312624"/>
            <a:ext cx="7164719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Grouping customers into classes</a:t>
            </a:r>
            <a:endParaRPr b="1"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7" name="Google Shape;447;p18"/>
          <p:cNvGrpSpPr/>
          <p:nvPr/>
        </p:nvGrpSpPr>
        <p:grpSpPr>
          <a:xfrm>
            <a:off x="215509" y="226695"/>
            <a:ext cx="1478459" cy="864096"/>
            <a:chOff x="226142" y="226695"/>
            <a:chExt cx="1478459" cy="864096"/>
          </a:xfrm>
        </p:grpSpPr>
        <p:sp>
          <p:nvSpPr>
            <p:cNvPr id="448" name="Google Shape;448;p18"/>
            <p:cNvSpPr/>
            <p:nvPr/>
          </p:nvSpPr>
          <p:spPr>
            <a:xfrm>
              <a:off x="226142" y="226695"/>
              <a:ext cx="1478459" cy="864096"/>
            </a:xfrm>
            <a:prstGeom prst="rightArrow">
              <a:avLst>
                <a:gd fmla="val 65118" name="adj1"/>
                <a:gd fmla="val 83626" name="adj2"/>
              </a:avLst>
            </a:prstGeom>
            <a:solidFill>
              <a:srgbClr val="5BBF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8"/>
            <p:cNvSpPr txBox="1"/>
            <p:nvPr/>
          </p:nvSpPr>
          <p:spPr>
            <a:xfrm>
              <a:off x="559504" y="403370"/>
              <a:ext cx="648072" cy="523220"/>
            </a:xfrm>
            <a:prstGeom prst="rect">
              <a:avLst/>
            </a:prstGeom>
            <a:solidFill>
              <a:srgbClr val="5BBFE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0" name="Google Shape;450;p18"/>
          <p:cNvSpPr/>
          <p:nvPr/>
        </p:nvSpPr>
        <p:spPr>
          <a:xfrm>
            <a:off x="229346" y="1385015"/>
            <a:ext cx="17126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Purchased items</a:t>
            </a:r>
            <a:endParaRPr/>
          </a:p>
        </p:txBody>
      </p:sp>
      <p:sp>
        <p:nvSpPr>
          <p:cNvPr id="451" name="Google Shape;451;p18"/>
          <p:cNvSpPr/>
          <p:nvPr/>
        </p:nvSpPr>
        <p:spPr>
          <a:xfrm>
            <a:off x="2269505" y="1385015"/>
            <a:ext cx="179723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Transactions</a:t>
            </a:r>
            <a:endParaRPr/>
          </a:p>
        </p:txBody>
      </p:sp>
      <p:sp>
        <p:nvSpPr>
          <p:cNvPr id="452" name="Google Shape;452;p18"/>
          <p:cNvSpPr/>
          <p:nvPr/>
        </p:nvSpPr>
        <p:spPr>
          <a:xfrm>
            <a:off x="4775789" y="1333378"/>
            <a:ext cx="190628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endParaRPr/>
          </a:p>
        </p:txBody>
      </p:sp>
      <p:grpSp>
        <p:nvGrpSpPr>
          <p:cNvPr id="453" name="Google Shape;453;p18"/>
          <p:cNvGrpSpPr/>
          <p:nvPr/>
        </p:nvGrpSpPr>
        <p:grpSpPr>
          <a:xfrm>
            <a:off x="-170587" y="2067783"/>
            <a:ext cx="2192066" cy="691906"/>
            <a:chOff x="-170587" y="2067783"/>
            <a:chExt cx="2192066" cy="691906"/>
          </a:xfrm>
        </p:grpSpPr>
        <p:grpSp>
          <p:nvGrpSpPr>
            <p:cNvPr id="454" name="Google Shape;454;p18"/>
            <p:cNvGrpSpPr/>
            <p:nvPr/>
          </p:nvGrpSpPr>
          <p:grpSpPr>
            <a:xfrm>
              <a:off x="-170587" y="2067783"/>
              <a:ext cx="2192066" cy="691906"/>
              <a:chOff x="2841679" y="1577534"/>
              <a:chExt cx="2192066" cy="691906"/>
            </a:xfrm>
          </p:grpSpPr>
          <p:sp>
            <p:nvSpPr>
              <p:cNvPr id="455" name="Google Shape;455;p18"/>
              <p:cNvSpPr/>
              <p:nvPr/>
            </p:nvSpPr>
            <p:spPr>
              <a:xfrm>
                <a:off x="3368655" y="1577534"/>
                <a:ext cx="1138114" cy="691906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4CD7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8"/>
              <p:cNvSpPr txBox="1"/>
              <p:nvPr/>
            </p:nvSpPr>
            <p:spPr>
              <a:xfrm>
                <a:off x="2841679" y="1958883"/>
                <a:ext cx="21920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Description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Suitcase" id="457" name="Google Shape;457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8313" y="2156158"/>
              <a:ext cx="307552" cy="3075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8" name="Google Shape;458;p18"/>
          <p:cNvGrpSpPr/>
          <p:nvPr/>
        </p:nvGrpSpPr>
        <p:grpSpPr>
          <a:xfrm>
            <a:off x="-181517" y="2840349"/>
            <a:ext cx="2192066" cy="691906"/>
            <a:chOff x="-181517" y="2840349"/>
            <a:chExt cx="2192066" cy="691906"/>
          </a:xfrm>
        </p:grpSpPr>
        <p:grpSp>
          <p:nvGrpSpPr>
            <p:cNvPr id="459" name="Google Shape;459;p18"/>
            <p:cNvGrpSpPr/>
            <p:nvPr/>
          </p:nvGrpSpPr>
          <p:grpSpPr>
            <a:xfrm>
              <a:off x="-181517" y="2840349"/>
              <a:ext cx="2192066" cy="691906"/>
              <a:chOff x="2841679" y="1577534"/>
              <a:chExt cx="2192066" cy="691906"/>
            </a:xfrm>
          </p:grpSpPr>
          <p:sp>
            <p:nvSpPr>
              <p:cNvPr id="460" name="Google Shape;460;p18"/>
              <p:cNvSpPr/>
              <p:nvPr/>
            </p:nvSpPr>
            <p:spPr>
              <a:xfrm>
                <a:off x="3368655" y="1577534"/>
                <a:ext cx="1138114" cy="691906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4CD7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8"/>
              <p:cNvSpPr txBox="1"/>
              <p:nvPr/>
            </p:nvSpPr>
            <p:spPr>
              <a:xfrm>
                <a:off x="2841679" y="1958883"/>
                <a:ext cx="21920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Description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Winter hat" id="462" name="Google Shape;462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8222" y="2893405"/>
              <a:ext cx="383881" cy="3838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3" name="Google Shape;463;p18"/>
          <p:cNvGrpSpPr/>
          <p:nvPr/>
        </p:nvGrpSpPr>
        <p:grpSpPr>
          <a:xfrm>
            <a:off x="-196384" y="5891736"/>
            <a:ext cx="2192066" cy="691906"/>
            <a:chOff x="-196384" y="5891736"/>
            <a:chExt cx="2192066" cy="691906"/>
          </a:xfrm>
        </p:grpSpPr>
        <p:grpSp>
          <p:nvGrpSpPr>
            <p:cNvPr id="464" name="Google Shape;464;p18"/>
            <p:cNvGrpSpPr/>
            <p:nvPr/>
          </p:nvGrpSpPr>
          <p:grpSpPr>
            <a:xfrm>
              <a:off x="-196384" y="5891736"/>
              <a:ext cx="2192066" cy="691906"/>
              <a:chOff x="2841679" y="1577534"/>
              <a:chExt cx="2192066" cy="691906"/>
            </a:xfrm>
          </p:grpSpPr>
          <p:sp>
            <p:nvSpPr>
              <p:cNvPr id="465" name="Google Shape;465;p18"/>
              <p:cNvSpPr/>
              <p:nvPr/>
            </p:nvSpPr>
            <p:spPr>
              <a:xfrm>
                <a:off x="3368655" y="1577534"/>
                <a:ext cx="1138114" cy="691906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4CD7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8"/>
              <p:cNvSpPr txBox="1"/>
              <p:nvPr/>
            </p:nvSpPr>
            <p:spPr>
              <a:xfrm>
                <a:off x="2841679" y="1958883"/>
                <a:ext cx="21920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Description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Clothes hanger" id="467" name="Google Shape;467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5765" y="5925548"/>
              <a:ext cx="410100" cy="410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8" name="Google Shape;468;p18"/>
          <p:cNvGrpSpPr/>
          <p:nvPr/>
        </p:nvGrpSpPr>
        <p:grpSpPr>
          <a:xfrm>
            <a:off x="-196384" y="5129675"/>
            <a:ext cx="2192066" cy="691906"/>
            <a:chOff x="-196384" y="5129675"/>
            <a:chExt cx="2192066" cy="691906"/>
          </a:xfrm>
        </p:grpSpPr>
        <p:grpSp>
          <p:nvGrpSpPr>
            <p:cNvPr id="469" name="Google Shape;469;p18"/>
            <p:cNvGrpSpPr/>
            <p:nvPr/>
          </p:nvGrpSpPr>
          <p:grpSpPr>
            <a:xfrm>
              <a:off x="-196384" y="5129675"/>
              <a:ext cx="2192066" cy="691906"/>
              <a:chOff x="2841679" y="1577534"/>
              <a:chExt cx="2192066" cy="691906"/>
            </a:xfrm>
          </p:grpSpPr>
          <p:sp>
            <p:nvSpPr>
              <p:cNvPr id="470" name="Google Shape;470;p18"/>
              <p:cNvSpPr/>
              <p:nvPr/>
            </p:nvSpPr>
            <p:spPr>
              <a:xfrm>
                <a:off x="3368655" y="1577534"/>
                <a:ext cx="1138114" cy="691906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4CD7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8"/>
              <p:cNvSpPr txBox="1"/>
              <p:nvPr/>
            </p:nvSpPr>
            <p:spPr>
              <a:xfrm>
                <a:off x="2841679" y="1958883"/>
                <a:ext cx="21920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Description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Baseball hat" id="472" name="Google Shape;472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51562" y="5171646"/>
              <a:ext cx="399936" cy="3999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3" name="Google Shape;473;p18"/>
          <p:cNvGrpSpPr/>
          <p:nvPr/>
        </p:nvGrpSpPr>
        <p:grpSpPr>
          <a:xfrm>
            <a:off x="-182997" y="4367360"/>
            <a:ext cx="2192066" cy="691906"/>
            <a:chOff x="-182997" y="4367360"/>
            <a:chExt cx="2192066" cy="691906"/>
          </a:xfrm>
        </p:grpSpPr>
        <p:grpSp>
          <p:nvGrpSpPr>
            <p:cNvPr id="474" name="Google Shape;474;p18"/>
            <p:cNvGrpSpPr/>
            <p:nvPr/>
          </p:nvGrpSpPr>
          <p:grpSpPr>
            <a:xfrm>
              <a:off x="-182997" y="4367360"/>
              <a:ext cx="2192066" cy="691906"/>
              <a:chOff x="2841679" y="1577534"/>
              <a:chExt cx="2192066" cy="691906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3368655" y="1577534"/>
                <a:ext cx="1138114" cy="691906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4CD7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8"/>
              <p:cNvSpPr txBox="1"/>
              <p:nvPr/>
            </p:nvSpPr>
            <p:spPr>
              <a:xfrm>
                <a:off x="2841679" y="1958883"/>
                <a:ext cx="21920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Description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Glasses" id="477" name="Google Shape;477;p1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51562" y="4383939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8" name="Google Shape;478;p18"/>
          <p:cNvGrpSpPr/>
          <p:nvPr/>
        </p:nvGrpSpPr>
        <p:grpSpPr>
          <a:xfrm>
            <a:off x="-181517" y="3596632"/>
            <a:ext cx="2192066" cy="691906"/>
            <a:chOff x="-181517" y="3596632"/>
            <a:chExt cx="2192066" cy="691906"/>
          </a:xfrm>
        </p:grpSpPr>
        <p:grpSp>
          <p:nvGrpSpPr>
            <p:cNvPr id="479" name="Google Shape;479;p18"/>
            <p:cNvGrpSpPr/>
            <p:nvPr/>
          </p:nvGrpSpPr>
          <p:grpSpPr>
            <a:xfrm>
              <a:off x="-181517" y="3596632"/>
              <a:ext cx="2192066" cy="691906"/>
              <a:chOff x="2841679" y="1577534"/>
              <a:chExt cx="2192066" cy="691906"/>
            </a:xfrm>
          </p:grpSpPr>
          <p:sp>
            <p:nvSpPr>
              <p:cNvPr id="480" name="Google Shape;480;p18"/>
              <p:cNvSpPr/>
              <p:nvPr/>
            </p:nvSpPr>
            <p:spPr>
              <a:xfrm>
                <a:off x="3368655" y="1577534"/>
                <a:ext cx="1138114" cy="691906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4CD7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8"/>
              <p:cNvSpPr txBox="1"/>
              <p:nvPr/>
            </p:nvSpPr>
            <p:spPr>
              <a:xfrm>
                <a:off x="2841679" y="1958883"/>
                <a:ext cx="21920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Description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Ring" id="482" name="Google Shape;482;p1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88257" y="3658635"/>
              <a:ext cx="387503" cy="3875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3" name="Google Shape;483;p18"/>
          <p:cNvSpPr txBox="1"/>
          <p:nvPr/>
        </p:nvSpPr>
        <p:spPr>
          <a:xfrm>
            <a:off x="7556443" y="1327833"/>
            <a:ext cx="11298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Modelling</a:t>
            </a:r>
            <a:endParaRPr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8"/>
          <p:cNvSpPr/>
          <p:nvPr/>
        </p:nvSpPr>
        <p:spPr>
          <a:xfrm>
            <a:off x="1651935" y="3636349"/>
            <a:ext cx="621960" cy="55607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CD7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5" name="Google Shape;485;p18"/>
          <p:cNvGrpSpPr/>
          <p:nvPr/>
        </p:nvGrpSpPr>
        <p:grpSpPr>
          <a:xfrm>
            <a:off x="7446402" y="3171660"/>
            <a:ext cx="1349904" cy="1549124"/>
            <a:chOff x="4659317" y="2654438"/>
            <a:chExt cx="1349904" cy="1549124"/>
          </a:xfrm>
        </p:grpSpPr>
        <p:grpSp>
          <p:nvGrpSpPr>
            <p:cNvPr id="486" name="Google Shape;486;p18"/>
            <p:cNvGrpSpPr/>
            <p:nvPr/>
          </p:nvGrpSpPr>
          <p:grpSpPr>
            <a:xfrm>
              <a:off x="4659317" y="2654438"/>
              <a:ext cx="1349904" cy="1549124"/>
              <a:chOff x="2895417" y="1577534"/>
              <a:chExt cx="1349904" cy="1549124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2895417" y="1577534"/>
                <a:ext cx="1349904" cy="1549124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4CD7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8"/>
              <p:cNvSpPr txBox="1"/>
              <p:nvPr/>
            </p:nvSpPr>
            <p:spPr>
              <a:xfrm>
                <a:off x="2962810" y="2390590"/>
                <a:ext cx="126046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Agglomerative Hierarchical 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Clustering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Server" id="489" name="Google Shape;489;p1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988309" y="2864936"/>
              <a:ext cx="605292" cy="6052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0" name="Google Shape;490;p18"/>
          <p:cNvGrpSpPr/>
          <p:nvPr/>
        </p:nvGrpSpPr>
        <p:grpSpPr>
          <a:xfrm>
            <a:off x="2079241" y="2100167"/>
            <a:ext cx="1811625" cy="893918"/>
            <a:chOff x="2570850" y="2070670"/>
            <a:chExt cx="1811625" cy="893918"/>
          </a:xfrm>
        </p:grpSpPr>
        <p:grpSp>
          <p:nvGrpSpPr>
            <p:cNvPr id="491" name="Google Shape;491;p18"/>
            <p:cNvGrpSpPr/>
            <p:nvPr/>
          </p:nvGrpSpPr>
          <p:grpSpPr>
            <a:xfrm>
              <a:off x="2570850" y="2070670"/>
              <a:ext cx="1811625" cy="893918"/>
              <a:chOff x="3041013" y="1577535"/>
              <a:chExt cx="1811625" cy="462598"/>
            </a:xfrm>
          </p:grpSpPr>
          <p:sp>
            <p:nvSpPr>
              <p:cNvPr id="492" name="Google Shape;492;p18"/>
              <p:cNvSpPr/>
              <p:nvPr/>
            </p:nvSpPr>
            <p:spPr>
              <a:xfrm>
                <a:off x="3368655" y="1577535"/>
                <a:ext cx="1138114" cy="462598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5BBF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18"/>
              <p:cNvSpPr txBox="1"/>
              <p:nvPr/>
            </p:nvSpPr>
            <p:spPr>
              <a:xfrm>
                <a:off x="3041013" y="1836766"/>
                <a:ext cx="1811625" cy="143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Transaction 1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Suitcase" id="494" name="Google Shape;494;p1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095120" y="2193325"/>
              <a:ext cx="383880" cy="383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inter hat" id="495" name="Google Shape;495;p1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476663" y="2193324"/>
              <a:ext cx="383881" cy="3838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6" name="Google Shape;496;p18"/>
          <p:cNvGrpSpPr/>
          <p:nvPr/>
        </p:nvGrpSpPr>
        <p:grpSpPr>
          <a:xfrm>
            <a:off x="2077250" y="3072193"/>
            <a:ext cx="1811625" cy="951680"/>
            <a:chOff x="2568859" y="3042696"/>
            <a:chExt cx="1811625" cy="951680"/>
          </a:xfrm>
        </p:grpSpPr>
        <p:grpSp>
          <p:nvGrpSpPr>
            <p:cNvPr id="497" name="Google Shape;497;p18"/>
            <p:cNvGrpSpPr/>
            <p:nvPr/>
          </p:nvGrpSpPr>
          <p:grpSpPr>
            <a:xfrm>
              <a:off x="2568859" y="3100458"/>
              <a:ext cx="1811625" cy="893918"/>
              <a:chOff x="3048136" y="1577535"/>
              <a:chExt cx="1811625" cy="462598"/>
            </a:xfrm>
          </p:grpSpPr>
          <p:sp>
            <p:nvSpPr>
              <p:cNvPr id="498" name="Google Shape;498;p18"/>
              <p:cNvSpPr/>
              <p:nvPr/>
            </p:nvSpPr>
            <p:spPr>
              <a:xfrm>
                <a:off x="3368655" y="1577535"/>
                <a:ext cx="1138114" cy="462598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5BBF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18"/>
              <p:cNvSpPr txBox="1"/>
              <p:nvPr/>
            </p:nvSpPr>
            <p:spPr>
              <a:xfrm>
                <a:off x="3048136" y="1860194"/>
                <a:ext cx="1811625" cy="143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Transaction 2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Winter hat" id="500" name="Google Shape;500;p1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991518" y="3124576"/>
              <a:ext cx="383881" cy="3838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lasses" id="501" name="Google Shape;501;p1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446947" y="3042696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aseball hat" id="502" name="Google Shape;502;p1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351300" y="3347510"/>
              <a:ext cx="399936" cy="3999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3" name="Google Shape;503;p18"/>
          <p:cNvGrpSpPr/>
          <p:nvPr/>
        </p:nvGrpSpPr>
        <p:grpSpPr>
          <a:xfrm>
            <a:off x="2070128" y="5196750"/>
            <a:ext cx="1818747" cy="893918"/>
            <a:chOff x="2561737" y="5167253"/>
            <a:chExt cx="1818747" cy="893918"/>
          </a:xfrm>
        </p:grpSpPr>
        <p:grpSp>
          <p:nvGrpSpPr>
            <p:cNvPr id="504" name="Google Shape;504;p18"/>
            <p:cNvGrpSpPr/>
            <p:nvPr/>
          </p:nvGrpSpPr>
          <p:grpSpPr>
            <a:xfrm>
              <a:off x="2561737" y="5167253"/>
              <a:ext cx="1818747" cy="893918"/>
              <a:chOff x="3041013" y="1577535"/>
              <a:chExt cx="1811625" cy="462598"/>
            </a:xfrm>
          </p:grpSpPr>
          <p:sp>
            <p:nvSpPr>
              <p:cNvPr id="505" name="Google Shape;505;p18"/>
              <p:cNvSpPr/>
              <p:nvPr/>
            </p:nvSpPr>
            <p:spPr>
              <a:xfrm>
                <a:off x="3368655" y="1577535"/>
                <a:ext cx="1138114" cy="462598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5BBF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8"/>
              <p:cNvSpPr txBox="1"/>
              <p:nvPr/>
            </p:nvSpPr>
            <p:spPr>
              <a:xfrm>
                <a:off x="3041013" y="1836766"/>
                <a:ext cx="1811625" cy="143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Transaction 4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Clothes hanger" id="507" name="Google Shape;507;p1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250865" y="5236412"/>
              <a:ext cx="410100" cy="410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8" name="Google Shape;508;p18"/>
          <p:cNvGrpSpPr/>
          <p:nvPr/>
        </p:nvGrpSpPr>
        <p:grpSpPr>
          <a:xfrm>
            <a:off x="2100472" y="4164533"/>
            <a:ext cx="1811625" cy="893918"/>
            <a:chOff x="2592081" y="4135036"/>
            <a:chExt cx="1811625" cy="893918"/>
          </a:xfrm>
        </p:grpSpPr>
        <p:grpSp>
          <p:nvGrpSpPr>
            <p:cNvPr id="509" name="Google Shape;509;p18"/>
            <p:cNvGrpSpPr/>
            <p:nvPr/>
          </p:nvGrpSpPr>
          <p:grpSpPr>
            <a:xfrm>
              <a:off x="2592081" y="4135036"/>
              <a:ext cx="1811625" cy="893918"/>
              <a:chOff x="3064235" y="1577535"/>
              <a:chExt cx="1811625" cy="462598"/>
            </a:xfrm>
          </p:grpSpPr>
          <p:sp>
            <p:nvSpPr>
              <p:cNvPr id="510" name="Google Shape;510;p18"/>
              <p:cNvSpPr/>
              <p:nvPr/>
            </p:nvSpPr>
            <p:spPr>
              <a:xfrm>
                <a:off x="3368655" y="1577535"/>
                <a:ext cx="1138114" cy="462598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5BBF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8"/>
              <p:cNvSpPr txBox="1"/>
              <p:nvPr/>
            </p:nvSpPr>
            <p:spPr>
              <a:xfrm>
                <a:off x="3064235" y="1867091"/>
                <a:ext cx="1811625" cy="143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Transaction 3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Ring" id="512" name="Google Shape;512;p1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051833" y="4311255"/>
              <a:ext cx="387503" cy="387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aseball hat" id="513" name="Google Shape;513;p1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455915" y="4254980"/>
              <a:ext cx="399936" cy="3999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4" name="Google Shape;514;p18"/>
          <p:cNvGrpSpPr/>
          <p:nvPr/>
        </p:nvGrpSpPr>
        <p:grpSpPr>
          <a:xfrm>
            <a:off x="4305048" y="1823039"/>
            <a:ext cx="2244312" cy="1181393"/>
            <a:chOff x="5013499" y="1704159"/>
            <a:chExt cx="2244312" cy="1181393"/>
          </a:xfrm>
        </p:grpSpPr>
        <p:pic>
          <p:nvPicPr>
            <p:cNvPr id="515" name="Google Shape;515;p1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453546" y="1842908"/>
              <a:ext cx="804265" cy="80426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16" name="Google Shape;516;p18"/>
            <p:cNvGrpSpPr/>
            <p:nvPr/>
          </p:nvGrpSpPr>
          <p:grpSpPr>
            <a:xfrm>
              <a:off x="5013499" y="1889321"/>
              <a:ext cx="1811625" cy="893918"/>
              <a:chOff x="2570850" y="2070670"/>
              <a:chExt cx="1811625" cy="893918"/>
            </a:xfrm>
          </p:grpSpPr>
          <p:grpSp>
            <p:nvGrpSpPr>
              <p:cNvPr id="517" name="Google Shape;517;p18"/>
              <p:cNvGrpSpPr/>
              <p:nvPr/>
            </p:nvGrpSpPr>
            <p:grpSpPr>
              <a:xfrm>
                <a:off x="2570850" y="2070670"/>
                <a:ext cx="1811625" cy="893918"/>
                <a:chOff x="3041013" y="1577535"/>
                <a:chExt cx="1811625" cy="462598"/>
              </a:xfrm>
            </p:grpSpPr>
            <p:sp>
              <p:nvSpPr>
                <p:cNvPr id="518" name="Google Shape;518;p18"/>
                <p:cNvSpPr/>
                <p:nvPr/>
              </p:nvSpPr>
              <p:spPr>
                <a:xfrm>
                  <a:off x="3368655" y="1577535"/>
                  <a:ext cx="1138114" cy="462598"/>
                </a:xfrm>
                <a:prstGeom prst="roundRect">
                  <a:avLst>
                    <a:gd fmla="val 7734" name="adj"/>
                  </a:avLst>
                </a:prstGeom>
                <a:solidFill>
                  <a:schemeClr val="lt1"/>
                </a:solidFill>
                <a:ln cap="flat" cmpd="sng" w="25400">
                  <a:solidFill>
                    <a:srgbClr val="5BBFE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9" name="Google Shape;519;p18"/>
                <p:cNvSpPr txBox="1"/>
                <p:nvPr/>
              </p:nvSpPr>
              <p:spPr>
                <a:xfrm>
                  <a:off x="3041013" y="1836766"/>
                  <a:ext cx="1811625" cy="1433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Transaction 1</a:t>
                  </a:r>
                  <a:endParaRPr b="1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Suitcase" id="520" name="Google Shape;520;p18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3095120" y="2193325"/>
                <a:ext cx="383880" cy="3838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Winter hat" id="521" name="Google Shape;521;p1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3476663" y="2193324"/>
                <a:ext cx="383881" cy="3838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22" name="Google Shape;522;p18"/>
            <p:cNvSpPr/>
            <p:nvPr/>
          </p:nvSpPr>
          <p:spPr>
            <a:xfrm>
              <a:off x="5080791" y="1704159"/>
              <a:ext cx="2152726" cy="1181393"/>
            </a:xfrm>
            <a:prstGeom prst="roundRect">
              <a:avLst>
                <a:gd fmla="val 7734" name="adj"/>
              </a:avLst>
            </a:prstGeom>
            <a:noFill/>
            <a:ln cap="flat" cmpd="sng" w="25400">
              <a:solidFill>
                <a:srgbClr val="98DD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3" name="Google Shape;523;p18"/>
          <p:cNvGrpSpPr/>
          <p:nvPr/>
        </p:nvGrpSpPr>
        <p:grpSpPr>
          <a:xfrm>
            <a:off x="4271981" y="3114055"/>
            <a:ext cx="2286143" cy="2123808"/>
            <a:chOff x="5001886" y="2935458"/>
            <a:chExt cx="2286143" cy="2123808"/>
          </a:xfrm>
        </p:grpSpPr>
        <p:pic>
          <p:nvPicPr>
            <p:cNvPr id="524" name="Google Shape;524;p1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6483764" y="3450527"/>
              <a:ext cx="804265" cy="80426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25" name="Google Shape;525;p18"/>
            <p:cNvGrpSpPr/>
            <p:nvPr/>
          </p:nvGrpSpPr>
          <p:grpSpPr>
            <a:xfrm>
              <a:off x="5001886" y="2968450"/>
              <a:ext cx="1811625" cy="951680"/>
              <a:chOff x="2568859" y="3042696"/>
              <a:chExt cx="1811625" cy="951680"/>
            </a:xfrm>
          </p:grpSpPr>
          <p:grpSp>
            <p:nvGrpSpPr>
              <p:cNvPr id="526" name="Google Shape;526;p18"/>
              <p:cNvGrpSpPr/>
              <p:nvPr/>
            </p:nvGrpSpPr>
            <p:grpSpPr>
              <a:xfrm>
                <a:off x="2568859" y="3100458"/>
                <a:ext cx="1811625" cy="893918"/>
                <a:chOff x="3048136" y="1577535"/>
                <a:chExt cx="1811625" cy="462598"/>
              </a:xfrm>
            </p:grpSpPr>
            <p:sp>
              <p:nvSpPr>
                <p:cNvPr id="527" name="Google Shape;527;p18"/>
                <p:cNvSpPr/>
                <p:nvPr/>
              </p:nvSpPr>
              <p:spPr>
                <a:xfrm>
                  <a:off x="3368655" y="1577535"/>
                  <a:ext cx="1138114" cy="462598"/>
                </a:xfrm>
                <a:prstGeom prst="roundRect">
                  <a:avLst>
                    <a:gd fmla="val 7734" name="adj"/>
                  </a:avLst>
                </a:prstGeom>
                <a:solidFill>
                  <a:schemeClr val="lt1"/>
                </a:solidFill>
                <a:ln cap="flat" cmpd="sng" w="25400">
                  <a:solidFill>
                    <a:srgbClr val="5BBFE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8" name="Google Shape;528;p18"/>
                <p:cNvSpPr txBox="1"/>
                <p:nvPr/>
              </p:nvSpPr>
              <p:spPr>
                <a:xfrm>
                  <a:off x="3048136" y="1860194"/>
                  <a:ext cx="1811625" cy="1433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Transaction 2</a:t>
                  </a:r>
                  <a:endParaRPr b="1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Winter hat" id="529" name="Google Shape;529;p1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991518" y="3124576"/>
                <a:ext cx="383881" cy="3838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Glasses" id="530" name="Google Shape;530;p18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3446947" y="3042696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Baseball hat" id="531" name="Google Shape;531;p18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351300" y="3347510"/>
                <a:ext cx="399936" cy="3999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2" name="Google Shape;532;p18"/>
            <p:cNvGrpSpPr/>
            <p:nvPr/>
          </p:nvGrpSpPr>
          <p:grpSpPr>
            <a:xfrm>
              <a:off x="5025108" y="4060790"/>
              <a:ext cx="1811625" cy="893918"/>
              <a:chOff x="2592081" y="4135036"/>
              <a:chExt cx="1811625" cy="893918"/>
            </a:xfrm>
          </p:grpSpPr>
          <p:grpSp>
            <p:nvGrpSpPr>
              <p:cNvPr id="533" name="Google Shape;533;p18"/>
              <p:cNvGrpSpPr/>
              <p:nvPr/>
            </p:nvGrpSpPr>
            <p:grpSpPr>
              <a:xfrm>
                <a:off x="2592081" y="4135036"/>
                <a:ext cx="1811625" cy="893918"/>
                <a:chOff x="3064235" y="1577535"/>
                <a:chExt cx="1811625" cy="462598"/>
              </a:xfrm>
            </p:grpSpPr>
            <p:sp>
              <p:nvSpPr>
                <p:cNvPr id="534" name="Google Shape;534;p18"/>
                <p:cNvSpPr/>
                <p:nvPr/>
              </p:nvSpPr>
              <p:spPr>
                <a:xfrm>
                  <a:off x="3368655" y="1577535"/>
                  <a:ext cx="1138114" cy="462598"/>
                </a:xfrm>
                <a:prstGeom prst="roundRect">
                  <a:avLst>
                    <a:gd fmla="val 7734" name="adj"/>
                  </a:avLst>
                </a:prstGeom>
                <a:solidFill>
                  <a:schemeClr val="lt1"/>
                </a:solidFill>
                <a:ln cap="flat" cmpd="sng" w="25400">
                  <a:solidFill>
                    <a:srgbClr val="5BBFE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18"/>
                <p:cNvSpPr txBox="1"/>
                <p:nvPr/>
              </p:nvSpPr>
              <p:spPr>
                <a:xfrm>
                  <a:off x="3064235" y="1867091"/>
                  <a:ext cx="1811625" cy="1433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Transaction 3</a:t>
                  </a:r>
                  <a:endParaRPr b="1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Ring" id="536" name="Google Shape;536;p18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051833" y="4311255"/>
                <a:ext cx="387503" cy="3875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Baseball hat" id="537" name="Google Shape;537;p18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455915" y="4254980"/>
                <a:ext cx="399936" cy="3999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38" name="Google Shape;538;p18"/>
            <p:cNvSpPr/>
            <p:nvPr/>
          </p:nvSpPr>
          <p:spPr>
            <a:xfrm>
              <a:off x="5105085" y="2935458"/>
              <a:ext cx="2152726" cy="2123808"/>
            </a:xfrm>
            <a:prstGeom prst="roundRect">
              <a:avLst>
                <a:gd fmla="val 7734" name="adj"/>
              </a:avLst>
            </a:prstGeom>
            <a:noFill/>
            <a:ln cap="flat" cmpd="sng" w="25400">
              <a:solidFill>
                <a:srgbClr val="98DD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9" name="Google Shape;539;p18"/>
          <p:cNvGrpSpPr/>
          <p:nvPr/>
        </p:nvGrpSpPr>
        <p:grpSpPr>
          <a:xfrm>
            <a:off x="4304872" y="5376657"/>
            <a:ext cx="2296715" cy="1083779"/>
            <a:chOff x="5018504" y="5159954"/>
            <a:chExt cx="2296715" cy="1083779"/>
          </a:xfrm>
        </p:grpSpPr>
        <p:pic>
          <p:nvPicPr>
            <p:cNvPr id="540" name="Google Shape;540;p18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510954" y="5232885"/>
              <a:ext cx="804265" cy="80426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41" name="Google Shape;541;p18"/>
            <p:cNvGrpSpPr/>
            <p:nvPr/>
          </p:nvGrpSpPr>
          <p:grpSpPr>
            <a:xfrm>
              <a:off x="5018504" y="5241998"/>
              <a:ext cx="1818747" cy="893918"/>
              <a:chOff x="4823768" y="5171646"/>
              <a:chExt cx="1818747" cy="893918"/>
            </a:xfrm>
          </p:grpSpPr>
          <p:grpSp>
            <p:nvGrpSpPr>
              <p:cNvPr id="542" name="Google Shape;542;p18"/>
              <p:cNvGrpSpPr/>
              <p:nvPr/>
            </p:nvGrpSpPr>
            <p:grpSpPr>
              <a:xfrm>
                <a:off x="4823768" y="5171646"/>
                <a:ext cx="1818747" cy="893918"/>
                <a:chOff x="3041013" y="1577535"/>
                <a:chExt cx="1811625" cy="462598"/>
              </a:xfrm>
            </p:grpSpPr>
            <p:sp>
              <p:nvSpPr>
                <p:cNvPr id="543" name="Google Shape;543;p18"/>
                <p:cNvSpPr/>
                <p:nvPr/>
              </p:nvSpPr>
              <p:spPr>
                <a:xfrm>
                  <a:off x="3368655" y="1577535"/>
                  <a:ext cx="1138114" cy="462598"/>
                </a:xfrm>
                <a:prstGeom prst="roundRect">
                  <a:avLst>
                    <a:gd fmla="val 7734" name="adj"/>
                  </a:avLst>
                </a:prstGeom>
                <a:solidFill>
                  <a:schemeClr val="lt1"/>
                </a:solidFill>
                <a:ln cap="flat" cmpd="sng" w="25400">
                  <a:solidFill>
                    <a:srgbClr val="5BBFE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" name="Google Shape;544;p18"/>
                <p:cNvSpPr txBox="1"/>
                <p:nvPr/>
              </p:nvSpPr>
              <p:spPr>
                <a:xfrm>
                  <a:off x="3041013" y="1836766"/>
                  <a:ext cx="1811625" cy="1433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Transaction 4</a:t>
                  </a:r>
                  <a:endParaRPr b="1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Clothes hanger" id="545" name="Google Shape;545;p18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5492627" y="5249373"/>
                <a:ext cx="410100" cy="410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46" name="Google Shape;546;p18"/>
            <p:cNvSpPr/>
            <p:nvPr/>
          </p:nvSpPr>
          <p:spPr>
            <a:xfrm>
              <a:off x="5098961" y="5159954"/>
              <a:ext cx="2152726" cy="1083779"/>
            </a:xfrm>
            <a:prstGeom prst="roundRect">
              <a:avLst>
                <a:gd fmla="val 7734" name="adj"/>
              </a:avLst>
            </a:prstGeom>
            <a:noFill/>
            <a:ln cap="flat" cmpd="sng" w="25400">
              <a:solidFill>
                <a:srgbClr val="98DD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7" name="Google Shape;547;p18"/>
          <p:cNvSpPr/>
          <p:nvPr/>
        </p:nvSpPr>
        <p:spPr>
          <a:xfrm>
            <a:off x="3671021" y="3674148"/>
            <a:ext cx="621960" cy="55607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BBF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8"/>
          <p:cNvSpPr/>
          <p:nvPr/>
        </p:nvSpPr>
        <p:spPr>
          <a:xfrm>
            <a:off x="6674109" y="3659781"/>
            <a:ext cx="621960" cy="55607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DD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8"/>
          <p:cNvSpPr txBox="1"/>
          <p:nvPr/>
        </p:nvSpPr>
        <p:spPr>
          <a:xfrm>
            <a:off x="10013894" y="1327833"/>
            <a:ext cx="11298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8"/>
          <p:cNvSpPr txBox="1"/>
          <p:nvPr/>
        </p:nvSpPr>
        <p:spPr>
          <a:xfrm>
            <a:off x="7562798" y="4735085"/>
            <a:ext cx="11496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Unsupervised Model</a:t>
            </a:r>
            <a:endParaRPr/>
          </a:p>
        </p:txBody>
      </p:sp>
      <p:sp>
        <p:nvSpPr>
          <p:cNvPr id="551" name="Google Shape;551;p18"/>
          <p:cNvSpPr/>
          <p:nvPr/>
        </p:nvSpPr>
        <p:spPr>
          <a:xfrm>
            <a:off x="8912696" y="3621088"/>
            <a:ext cx="621960" cy="55607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CD7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Google Shape;552;p18"/>
          <p:cNvGrpSpPr/>
          <p:nvPr/>
        </p:nvGrpSpPr>
        <p:grpSpPr>
          <a:xfrm>
            <a:off x="9138206" y="2554929"/>
            <a:ext cx="2485690" cy="1118251"/>
            <a:chOff x="9026788" y="1875835"/>
            <a:chExt cx="2485690" cy="1118251"/>
          </a:xfrm>
        </p:grpSpPr>
        <p:grpSp>
          <p:nvGrpSpPr>
            <p:cNvPr id="553" name="Google Shape;553;p18"/>
            <p:cNvGrpSpPr/>
            <p:nvPr/>
          </p:nvGrpSpPr>
          <p:grpSpPr>
            <a:xfrm>
              <a:off x="9026788" y="1875835"/>
              <a:ext cx="2485690" cy="1118251"/>
              <a:chOff x="3041013" y="1577534"/>
              <a:chExt cx="2485690" cy="578689"/>
            </a:xfrm>
          </p:grpSpPr>
          <p:sp>
            <p:nvSpPr>
              <p:cNvPr id="554" name="Google Shape;554;p18"/>
              <p:cNvSpPr/>
              <p:nvPr/>
            </p:nvSpPr>
            <p:spPr>
              <a:xfrm>
                <a:off x="3508923" y="1577534"/>
                <a:ext cx="2017780" cy="578689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5BBF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18"/>
              <p:cNvSpPr txBox="1"/>
              <p:nvPr/>
            </p:nvSpPr>
            <p:spPr>
              <a:xfrm>
                <a:off x="3041013" y="1836766"/>
                <a:ext cx="1811625" cy="143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Class 1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56" name="Google Shape;556;p1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0436280" y="1981870"/>
              <a:ext cx="804265" cy="8042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7" name="Google Shape;557;p18"/>
          <p:cNvGrpSpPr/>
          <p:nvPr/>
        </p:nvGrpSpPr>
        <p:grpSpPr>
          <a:xfrm>
            <a:off x="9100544" y="3929817"/>
            <a:ext cx="2556757" cy="1118251"/>
            <a:chOff x="8992501" y="3709429"/>
            <a:chExt cx="2556757" cy="1118251"/>
          </a:xfrm>
        </p:grpSpPr>
        <p:sp>
          <p:nvSpPr>
            <p:cNvPr id="558" name="Google Shape;558;p18"/>
            <p:cNvSpPr/>
            <p:nvPr/>
          </p:nvSpPr>
          <p:spPr>
            <a:xfrm>
              <a:off x="9498072" y="3709429"/>
              <a:ext cx="2050197" cy="1118251"/>
            </a:xfrm>
            <a:prstGeom prst="roundRect">
              <a:avLst>
                <a:gd fmla="val 7734" name="adj"/>
              </a:avLst>
            </a:prstGeom>
            <a:solidFill>
              <a:schemeClr val="lt1"/>
            </a:solidFill>
            <a:ln cap="flat" cmpd="sng" w="25400">
              <a:solidFill>
                <a:srgbClr val="5BBF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9" name="Google Shape;559;p1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0180540" y="3782617"/>
              <a:ext cx="804265" cy="8042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0" name="Google Shape;560;p18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0744993" y="3782617"/>
              <a:ext cx="804265" cy="8042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1" name="Google Shape;561;p18"/>
            <p:cNvSpPr txBox="1"/>
            <p:nvPr/>
          </p:nvSpPr>
          <p:spPr>
            <a:xfrm>
              <a:off x="8992501" y="4150109"/>
              <a:ext cx="1811625" cy="2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Class 2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5BBF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9"/>
          <p:cNvSpPr/>
          <p:nvPr/>
        </p:nvSpPr>
        <p:spPr>
          <a:xfrm>
            <a:off x="226142" y="149942"/>
            <a:ext cx="11808600" cy="655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9"/>
          <p:cNvSpPr txBox="1"/>
          <p:nvPr/>
        </p:nvSpPr>
        <p:spPr>
          <a:xfrm>
            <a:off x="1753139" y="312624"/>
            <a:ext cx="7164719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Grouping customers into classes</a:t>
            </a:r>
            <a:endParaRPr b="1"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0" name="Google Shape;570;p19"/>
          <p:cNvGrpSpPr/>
          <p:nvPr/>
        </p:nvGrpSpPr>
        <p:grpSpPr>
          <a:xfrm>
            <a:off x="215509" y="226695"/>
            <a:ext cx="1478459" cy="864096"/>
            <a:chOff x="226142" y="226695"/>
            <a:chExt cx="1478459" cy="864096"/>
          </a:xfrm>
        </p:grpSpPr>
        <p:sp>
          <p:nvSpPr>
            <p:cNvPr id="571" name="Google Shape;571;p19"/>
            <p:cNvSpPr/>
            <p:nvPr/>
          </p:nvSpPr>
          <p:spPr>
            <a:xfrm>
              <a:off x="226142" y="226695"/>
              <a:ext cx="1478459" cy="864096"/>
            </a:xfrm>
            <a:prstGeom prst="rightArrow">
              <a:avLst>
                <a:gd fmla="val 65118" name="adj1"/>
                <a:gd fmla="val 83626" name="adj2"/>
              </a:avLst>
            </a:prstGeom>
            <a:solidFill>
              <a:srgbClr val="5BBF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9"/>
            <p:cNvSpPr txBox="1"/>
            <p:nvPr/>
          </p:nvSpPr>
          <p:spPr>
            <a:xfrm>
              <a:off x="559504" y="403370"/>
              <a:ext cx="648072" cy="523220"/>
            </a:xfrm>
            <a:prstGeom prst="rect">
              <a:avLst/>
            </a:prstGeom>
            <a:solidFill>
              <a:srgbClr val="5BBFE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3" name="Google Shape;573;p19"/>
          <p:cNvSpPr/>
          <p:nvPr/>
        </p:nvSpPr>
        <p:spPr>
          <a:xfrm>
            <a:off x="6304913" y="1215738"/>
            <a:ext cx="40919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Characteristics of each class</a:t>
            </a:r>
            <a:endParaRPr/>
          </a:p>
        </p:txBody>
      </p:sp>
      <p:sp>
        <p:nvSpPr>
          <p:cNvPr id="574" name="Google Shape;574;p19"/>
          <p:cNvSpPr txBox="1"/>
          <p:nvPr/>
        </p:nvSpPr>
        <p:spPr>
          <a:xfrm>
            <a:off x="3507128" y="1385015"/>
            <a:ext cx="11298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Modelling</a:t>
            </a:r>
            <a:endParaRPr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5" name="Google Shape;575;p19"/>
          <p:cNvGrpSpPr/>
          <p:nvPr/>
        </p:nvGrpSpPr>
        <p:grpSpPr>
          <a:xfrm>
            <a:off x="3332701" y="2446325"/>
            <a:ext cx="1349904" cy="1549124"/>
            <a:chOff x="4659317" y="2654438"/>
            <a:chExt cx="1349904" cy="1549124"/>
          </a:xfrm>
        </p:grpSpPr>
        <p:grpSp>
          <p:nvGrpSpPr>
            <p:cNvPr id="576" name="Google Shape;576;p19"/>
            <p:cNvGrpSpPr/>
            <p:nvPr/>
          </p:nvGrpSpPr>
          <p:grpSpPr>
            <a:xfrm>
              <a:off x="4659317" y="2654438"/>
              <a:ext cx="1349904" cy="1549124"/>
              <a:chOff x="2895417" y="1577534"/>
              <a:chExt cx="1349904" cy="1549124"/>
            </a:xfrm>
          </p:grpSpPr>
          <p:sp>
            <p:nvSpPr>
              <p:cNvPr id="577" name="Google Shape;577;p19"/>
              <p:cNvSpPr/>
              <p:nvPr/>
            </p:nvSpPr>
            <p:spPr>
              <a:xfrm>
                <a:off x="2895417" y="1577534"/>
                <a:ext cx="1349904" cy="1549124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4CD7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19"/>
              <p:cNvSpPr txBox="1"/>
              <p:nvPr/>
            </p:nvSpPr>
            <p:spPr>
              <a:xfrm>
                <a:off x="2951890" y="2503438"/>
                <a:ext cx="12604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Decision Tree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Server" id="579" name="Google Shape;57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50537" y="2907892"/>
              <a:ext cx="605292" cy="6052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0" name="Google Shape;580;p19"/>
          <p:cNvSpPr/>
          <p:nvPr/>
        </p:nvSpPr>
        <p:spPr>
          <a:xfrm>
            <a:off x="8101761" y="3732412"/>
            <a:ext cx="621960" cy="55607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DD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9"/>
          <p:cNvSpPr txBox="1"/>
          <p:nvPr/>
        </p:nvSpPr>
        <p:spPr>
          <a:xfrm>
            <a:off x="837265" y="1385015"/>
            <a:ext cx="11298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9"/>
          <p:cNvSpPr txBox="1"/>
          <p:nvPr/>
        </p:nvSpPr>
        <p:spPr>
          <a:xfrm>
            <a:off x="3400094" y="4080293"/>
            <a:ext cx="11496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Supervised Model</a:t>
            </a:r>
            <a:endParaRPr/>
          </a:p>
        </p:txBody>
      </p:sp>
      <p:sp>
        <p:nvSpPr>
          <p:cNvPr id="583" name="Google Shape;583;p19"/>
          <p:cNvSpPr/>
          <p:nvPr/>
        </p:nvSpPr>
        <p:spPr>
          <a:xfrm>
            <a:off x="4885388" y="3548397"/>
            <a:ext cx="621960" cy="55607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CD7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9"/>
          <p:cNvSpPr/>
          <p:nvPr/>
        </p:nvSpPr>
        <p:spPr>
          <a:xfrm>
            <a:off x="2497391" y="3548397"/>
            <a:ext cx="621960" cy="55607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BBF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5" name="Google Shape;585;p19"/>
          <p:cNvGrpSpPr/>
          <p:nvPr/>
        </p:nvGrpSpPr>
        <p:grpSpPr>
          <a:xfrm>
            <a:off x="5604279" y="1822222"/>
            <a:ext cx="2808462" cy="2123808"/>
            <a:chOff x="5604279" y="1822222"/>
            <a:chExt cx="2808462" cy="2123808"/>
          </a:xfrm>
        </p:grpSpPr>
        <p:grpSp>
          <p:nvGrpSpPr>
            <p:cNvPr id="586" name="Google Shape;586;p19"/>
            <p:cNvGrpSpPr/>
            <p:nvPr/>
          </p:nvGrpSpPr>
          <p:grpSpPr>
            <a:xfrm>
              <a:off x="5604279" y="1822222"/>
              <a:ext cx="2286143" cy="2123808"/>
              <a:chOff x="5001886" y="2935458"/>
              <a:chExt cx="2286143" cy="2123808"/>
            </a:xfrm>
          </p:grpSpPr>
          <p:pic>
            <p:nvPicPr>
              <p:cNvPr id="587" name="Google Shape;587;p1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483764" y="3450527"/>
                <a:ext cx="804265" cy="80426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88" name="Google Shape;588;p19"/>
              <p:cNvGrpSpPr/>
              <p:nvPr/>
            </p:nvGrpSpPr>
            <p:grpSpPr>
              <a:xfrm>
                <a:off x="5001886" y="2968450"/>
                <a:ext cx="1811625" cy="951680"/>
                <a:chOff x="2568859" y="3042696"/>
                <a:chExt cx="1811625" cy="951680"/>
              </a:xfrm>
            </p:grpSpPr>
            <p:grpSp>
              <p:nvGrpSpPr>
                <p:cNvPr id="589" name="Google Shape;589;p19"/>
                <p:cNvGrpSpPr/>
                <p:nvPr/>
              </p:nvGrpSpPr>
              <p:grpSpPr>
                <a:xfrm>
                  <a:off x="2568859" y="3100458"/>
                  <a:ext cx="1811625" cy="893918"/>
                  <a:chOff x="3048136" y="1577535"/>
                  <a:chExt cx="1811625" cy="462598"/>
                </a:xfrm>
              </p:grpSpPr>
              <p:sp>
                <p:nvSpPr>
                  <p:cNvPr id="590" name="Google Shape;590;p19"/>
                  <p:cNvSpPr/>
                  <p:nvPr/>
                </p:nvSpPr>
                <p:spPr>
                  <a:xfrm>
                    <a:off x="3368655" y="1577535"/>
                    <a:ext cx="1138114" cy="462598"/>
                  </a:xfrm>
                  <a:prstGeom prst="roundRect">
                    <a:avLst>
                      <a:gd fmla="val 7734" name="adj"/>
                    </a:avLst>
                  </a:prstGeom>
                  <a:solidFill>
                    <a:schemeClr val="lt1"/>
                  </a:solidFill>
                  <a:ln cap="flat" cmpd="sng" w="25400">
                    <a:solidFill>
                      <a:srgbClr val="5BBFE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7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1" name="Google Shape;591;p19"/>
                  <p:cNvSpPr txBox="1"/>
                  <p:nvPr/>
                </p:nvSpPr>
                <p:spPr>
                  <a:xfrm>
                    <a:off x="3048136" y="1860194"/>
                    <a:ext cx="1811625" cy="14334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2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Transaction 2</a:t>
                    </a:r>
                    <a:endParaRPr b="1" sz="1200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descr="Winter hat" id="592" name="Google Shape;592;p1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2991518" y="3124576"/>
                  <a:ext cx="383881" cy="38388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Glasses" id="593" name="Google Shape;593;p19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3446947" y="3042696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Baseball hat" id="594" name="Google Shape;594;p19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3351300" y="3347510"/>
                  <a:ext cx="399936" cy="39993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95" name="Google Shape;595;p19"/>
              <p:cNvGrpSpPr/>
              <p:nvPr/>
            </p:nvGrpSpPr>
            <p:grpSpPr>
              <a:xfrm>
                <a:off x="5025108" y="4060790"/>
                <a:ext cx="1811625" cy="893918"/>
                <a:chOff x="2592081" y="4135036"/>
                <a:chExt cx="1811625" cy="893918"/>
              </a:xfrm>
            </p:grpSpPr>
            <p:grpSp>
              <p:nvGrpSpPr>
                <p:cNvPr id="596" name="Google Shape;596;p19"/>
                <p:cNvGrpSpPr/>
                <p:nvPr/>
              </p:nvGrpSpPr>
              <p:grpSpPr>
                <a:xfrm>
                  <a:off x="2592081" y="4135036"/>
                  <a:ext cx="1811625" cy="893918"/>
                  <a:chOff x="3064235" y="1577535"/>
                  <a:chExt cx="1811625" cy="462598"/>
                </a:xfrm>
              </p:grpSpPr>
              <p:sp>
                <p:nvSpPr>
                  <p:cNvPr id="597" name="Google Shape;597;p19"/>
                  <p:cNvSpPr/>
                  <p:nvPr/>
                </p:nvSpPr>
                <p:spPr>
                  <a:xfrm>
                    <a:off x="3368655" y="1577535"/>
                    <a:ext cx="1138114" cy="462598"/>
                  </a:xfrm>
                  <a:prstGeom prst="roundRect">
                    <a:avLst>
                      <a:gd fmla="val 7734" name="adj"/>
                    </a:avLst>
                  </a:prstGeom>
                  <a:solidFill>
                    <a:schemeClr val="lt1"/>
                  </a:solidFill>
                  <a:ln cap="flat" cmpd="sng" w="25400">
                    <a:solidFill>
                      <a:srgbClr val="5BBFE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7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8" name="Google Shape;598;p19"/>
                  <p:cNvSpPr txBox="1"/>
                  <p:nvPr/>
                </p:nvSpPr>
                <p:spPr>
                  <a:xfrm>
                    <a:off x="3064235" y="1867091"/>
                    <a:ext cx="1811625" cy="14334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2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Transaction 3</a:t>
                    </a:r>
                    <a:endParaRPr b="1" sz="1200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descr="Ring" id="599" name="Google Shape;599;p19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3051833" y="4311255"/>
                  <a:ext cx="387503" cy="3875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Baseball hat" id="600" name="Google Shape;600;p19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3455915" y="4254980"/>
                  <a:ext cx="399936" cy="39993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01" name="Google Shape;601;p19"/>
              <p:cNvSpPr/>
              <p:nvPr/>
            </p:nvSpPr>
            <p:spPr>
              <a:xfrm>
                <a:off x="5105085" y="2935458"/>
                <a:ext cx="2152726" cy="2123808"/>
              </a:xfrm>
              <a:prstGeom prst="roundRect">
                <a:avLst>
                  <a:gd fmla="val 7734" name="adj"/>
                </a:avLst>
              </a:prstGeom>
              <a:noFill/>
              <a:ln cap="flat" cmpd="sng" w="25400">
                <a:solidFill>
                  <a:srgbClr val="98DD5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2" name="Google Shape;602;p19"/>
            <p:cNvSpPr txBox="1"/>
            <p:nvPr/>
          </p:nvSpPr>
          <p:spPr>
            <a:xfrm>
              <a:off x="6601116" y="3150420"/>
              <a:ext cx="1811625" cy="2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Class 1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3" name="Google Shape;603;p19"/>
          <p:cNvGrpSpPr/>
          <p:nvPr/>
        </p:nvGrpSpPr>
        <p:grpSpPr>
          <a:xfrm>
            <a:off x="5604279" y="4100253"/>
            <a:ext cx="2797254" cy="2445123"/>
            <a:chOff x="5604279" y="4100253"/>
            <a:chExt cx="2797254" cy="2445123"/>
          </a:xfrm>
        </p:grpSpPr>
        <p:pic>
          <p:nvPicPr>
            <p:cNvPr id="604" name="Google Shape;604;p1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100212" y="5417109"/>
              <a:ext cx="804265" cy="8042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5" name="Google Shape;605;p19"/>
            <p:cNvSpPr/>
            <p:nvPr/>
          </p:nvSpPr>
          <p:spPr>
            <a:xfrm>
              <a:off x="5936692" y="5426222"/>
              <a:ext cx="1142588" cy="893918"/>
            </a:xfrm>
            <a:prstGeom prst="roundRect">
              <a:avLst>
                <a:gd fmla="val 7734" name="adj"/>
              </a:avLst>
            </a:prstGeom>
            <a:solidFill>
              <a:schemeClr val="lt1"/>
            </a:solidFill>
            <a:ln cap="flat" cmpd="sng" w="25400">
              <a:solidFill>
                <a:srgbClr val="5BBF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9"/>
            <p:cNvSpPr txBox="1"/>
            <p:nvPr/>
          </p:nvSpPr>
          <p:spPr>
            <a:xfrm>
              <a:off x="5604279" y="5952612"/>
              <a:ext cx="1818747" cy="2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Transaction 4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Clothes hanger" id="607" name="Google Shape;607;p1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273138" y="5529405"/>
              <a:ext cx="410100" cy="4101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08" name="Google Shape;608;p19"/>
            <p:cNvGrpSpPr/>
            <p:nvPr/>
          </p:nvGrpSpPr>
          <p:grpSpPr>
            <a:xfrm>
              <a:off x="5646110" y="4100253"/>
              <a:ext cx="2755423" cy="2445123"/>
              <a:chOff x="5646110" y="4100253"/>
              <a:chExt cx="2755423" cy="2445123"/>
            </a:xfrm>
          </p:grpSpPr>
          <p:sp>
            <p:nvSpPr>
              <p:cNvPr id="609" name="Google Shape;609;p19"/>
              <p:cNvSpPr txBox="1"/>
              <p:nvPr/>
            </p:nvSpPr>
            <p:spPr>
              <a:xfrm>
                <a:off x="6589908" y="6182150"/>
                <a:ext cx="1811625" cy="2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Class 2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10" name="Google Shape;610;p19"/>
              <p:cNvGrpSpPr/>
              <p:nvPr/>
            </p:nvGrpSpPr>
            <p:grpSpPr>
              <a:xfrm>
                <a:off x="5646110" y="4100253"/>
                <a:ext cx="2717437" cy="2445123"/>
                <a:chOff x="5646110" y="4100253"/>
                <a:chExt cx="2717437" cy="2445123"/>
              </a:xfrm>
            </p:grpSpPr>
            <p:grpSp>
              <p:nvGrpSpPr>
                <p:cNvPr id="611" name="Google Shape;611;p19"/>
                <p:cNvGrpSpPr/>
                <p:nvPr/>
              </p:nvGrpSpPr>
              <p:grpSpPr>
                <a:xfrm>
                  <a:off x="5646110" y="4100253"/>
                  <a:ext cx="2244312" cy="2445123"/>
                  <a:chOff x="5013499" y="1704159"/>
                  <a:chExt cx="2244312" cy="2445123"/>
                </a:xfrm>
              </p:grpSpPr>
              <p:pic>
                <p:nvPicPr>
                  <p:cNvPr id="612" name="Google Shape;612;p19"/>
                  <p:cNvPicPr preferRelativeResize="0"/>
                  <p:nvPr/>
                </p:nvPicPr>
                <p:blipFill rotWithShape="1">
                  <a:blip r:embed="rId11">
                    <a:alphaModFix/>
                  </a:blip>
                  <a:srcRect b="0" l="0" r="0" t="0"/>
                  <a:stretch/>
                </p:blipFill>
                <p:spPr>
                  <a:xfrm>
                    <a:off x="6453546" y="1842908"/>
                    <a:ext cx="804265" cy="8042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613" name="Google Shape;613;p19"/>
                  <p:cNvGrpSpPr/>
                  <p:nvPr/>
                </p:nvGrpSpPr>
                <p:grpSpPr>
                  <a:xfrm>
                    <a:off x="5013499" y="1889321"/>
                    <a:ext cx="1811625" cy="893918"/>
                    <a:chOff x="2570850" y="2070670"/>
                    <a:chExt cx="1811625" cy="893918"/>
                  </a:xfrm>
                </p:grpSpPr>
                <p:grpSp>
                  <p:nvGrpSpPr>
                    <p:cNvPr id="614" name="Google Shape;614;p19"/>
                    <p:cNvGrpSpPr/>
                    <p:nvPr/>
                  </p:nvGrpSpPr>
                  <p:grpSpPr>
                    <a:xfrm>
                      <a:off x="2570850" y="2070670"/>
                      <a:ext cx="1811625" cy="893918"/>
                      <a:chOff x="3041013" y="1577535"/>
                      <a:chExt cx="1811625" cy="462598"/>
                    </a:xfrm>
                  </p:grpSpPr>
                  <p:sp>
                    <p:nvSpPr>
                      <p:cNvPr id="615" name="Google Shape;615;p19"/>
                      <p:cNvSpPr/>
                      <p:nvPr/>
                    </p:nvSpPr>
                    <p:spPr>
                      <a:xfrm>
                        <a:off x="3368655" y="1577535"/>
                        <a:ext cx="1138114" cy="462598"/>
                      </a:xfrm>
                      <a:prstGeom prst="roundRect">
                        <a:avLst>
                          <a:gd fmla="val 7734" name="adj"/>
                        </a:avLst>
                      </a:prstGeom>
                      <a:solidFill>
                        <a:schemeClr val="lt1"/>
                      </a:solidFill>
                      <a:ln cap="flat" cmpd="sng" w="25400">
                        <a:solidFill>
                          <a:srgbClr val="5BBFE3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27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616" name="Google Shape;616;p19"/>
                      <p:cNvSpPr txBox="1"/>
                      <p:nvPr/>
                    </p:nvSpPr>
                    <p:spPr>
                      <a:xfrm>
                        <a:off x="3041013" y="1836766"/>
                        <a:ext cx="1811625" cy="143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1" lang="en-US" sz="1200">
                            <a:solidFill>
                              <a:srgbClr val="3F3F3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Transaction 1</a:t>
                        </a:r>
                        <a:endParaRPr b="1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pic>
                  <p:nvPicPr>
                    <p:cNvPr descr="Suitcase" id="617" name="Google Shape;617;p19"/>
                    <p:cNvPicPr preferRelativeResize="0"/>
                    <p:nvPr/>
                  </p:nvPicPr>
                  <p:blipFill rotWithShape="1">
                    <a:blip r:embed="rId12">
                      <a:alphaModFix/>
                    </a:blip>
                    <a:srcRect b="0" l="0" r="0" t="0"/>
                    <a:stretch/>
                  </p:blipFill>
                  <p:spPr>
                    <a:xfrm>
                      <a:off x="3095120" y="2193325"/>
                      <a:ext cx="383880" cy="38388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descr="Winter hat" id="618" name="Google Shape;618;p19"/>
                    <p:cNvPicPr preferRelativeResize="0"/>
                    <p:nvPr/>
                  </p:nvPicPr>
                  <p:blipFill rotWithShape="1">
                    <a:blip r:embed="rId5">
                      <a:alphaModFix/>
                    </a:blip>
                    <a:srcRect b="0" l="0" r="0" t="0"/>
                    <a:stretch/>
                  </p:blipFill>
                  <p:spPr>
                    <a:xfrm>
                      <a:off x="3476663" y="2193324"/>
                      <a:ext cx="383881" cy="3838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sp>
                <p:nvSpPr>
                  <p:cNvPr id="619" name="Google Shape;619;p19"/>
                  <p:cNvSpPr/>
                  <p:nvPr/>
                </p:nvSpPr>
                <p:spPr>
                  <a:xfrm>
                    <a:off x="5080791" y="1704159"/>
                    <a:ext cx="2152726" cy="2445123"/>
                  </a:xfrm>
                  <a:prstGeom prst="roundRect">
                    <a:avLst>
                      <a:gd fmla="val 7734" name="adj"/>
                    </a:avLst>
                  </a:prstGeom>
                  <a:noFill/>
                  <a:ln cap="flat" cmpd="sng" w="25400">
                    <a:solidFill>
                      <a:srgbClr val="98DD5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7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20" name="Google Shape;620;p19"/>
                <p:cNvSpPr txBox="1"/>
                <p:nvPr/>
              </p:nvSpPr>
              <p:spPr>
                <a:xfrm>
                  <a:off x="6551922" y="5053373"/>
                  <a:ext cx="1811625" cy="27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Class 2</a:t>
                  </a:r>
                  <a:endParaRPr b="1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21" name="Google Shape;621;p19"/>
          <p:cNvSpPr txBox="1"/>
          <p:nvPr/>
        </p:nvSpPr>
        <p:spPr>
          <a:xfrm>
            <a:off x="3106902" y="6093715"/>
            <a:ext cx="186555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customers</a:t>
            </a:r>
            <a:endParaRPr/>
          </a:p>
        </p:txBody>
      </p:sp>
      <p:grpSp>
        <p:nvGrpSpPr>
          <p:cNvPr id="622" name="Google Shape;622;p19"/>
          <p:cNvGrpSpPr/>
          <p:nvPr/>
        </p:nvGrpSpPr>
        <p:grpSpPr>
          <a:xfrm>
            <a:off x="3323690" y="5521078"/>
            <a:ext cx="1349904" cy="558047"/>
            <a:chOff x="3368152" y="5771628"/>
            <a:chExt cx="1349904" cy="558047"/>
          </a:xfrm>
        </p:grpSpPr>
        <p:sp>
          <p:nvSpPr>
            <p:cNvPr id="623" name="Google Shape;623;p19"/>
            <p:cNvSpPr/>
            <p:nvPr/>
          </p:nvSpPr>
          <p:spPr>
            <a:xfrm>
              <a:off x="3368152" y="5771628"/>
              <a:ext cx="1349904" cy="558047"/>
            </a:xfrm>
            <a:prstGeom prst="roundRect">
              <a:avLst>
                <a:gd fmla="val 7734" name="adj"/>
              </a:avLst>
            </a:prstGeom>
            <a:solidFill>
              <a:schemeClr val="lt1"/>
            </a:solidFill>
            <a:ln cap="flat" cmpd="sng" w="25400">
              <a:solidFill>
                <a:srgbClr val="4CD7B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4" name="Google Shape;624;p1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432985" y="5857493"/>
              <a:ext cx="431464" cy="4314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" name="Google Shape;625;p1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787960" y="5793258"/>
              <a:ext cx="510289" cy="5102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6" name="Google Shape;626;p1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194150" y="5778668"/>
              <a:ext cx="510289" cy="51028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7" name="Google Shape;627;p19"/>
          <p:cNvSpPr/>
          <p:nvPr/>
        </p:nvSpPr>
        <p:spPr>
          <a:xfrm rot="-5400000">
            <a:off x="3621465" y="4741357"/>
            <a:ext cx="621960" cy="55607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BBF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8" name="Google Shape;628;p19"/>
          <p:cNvGrpSpPr/>
          <p:nvPr/>
        </p:nvGrpSpPr>
        <p:grpSpPr>
          <a:xfrm>
            <a:off x="8819469" y="1923222"/>
            <a:ext cx="2900516" cy="4370146"/>
            <a:chOff x="8819469" y="1923222"/>
            <a:chExt cx="2900516" cy="4370146"/>
          </a:xfrm>
        </p:grpSpPr>
        <p:grpSp>
          <p:nvGrpSpPr>
            <p:cNvPr id="629" name="Google Shape;629;p19"/>
            <p:cNvGrpSpPr/>
            <p:nvPr/>
          </p:nvGrpSpPr>
          <p:grpSpPr>
            <a:xfrm>
              <a:off x="8819469" y="1923222"/>
              <a:ext cx="2900516" cy="4370146"/>
              <a:chOff x="8880579" y="1723570"/>
              <a:chExt cx="2900516" cy="4370146"/>
            </a:xfrm>
          </p:grpSpPr>
          <p:grpSp>
            <p:nvGrpSpPr>
              <p:cNvPr id="630" name="Google Shape;630;p19"/>
              <p:cNvGrpSpPr/>
              <p:nvPr/>
            </p:nvGrpSpPr>
            <p:grpSpPr>
              <a:xfrm>
                <a:off x="8880579" y="1723570"/>
                <a:ext cx="2900516" cy="4370146"/>
                <a:chOff x="4832976" y="2842349"/>
                <a:chExt cx="2900516" cy="4370146"/>
              </a:xfrm>
            </p:grpSpPr>
            <p:grpSp>
              <p:nvGrpSpPr>
                <p:cNvPr id="631" name="Google Shape;631;p19"/>
                <p:cNvGrpSpPr/>
                <p:nvPr/>
              </p:nvGrpSpPr>
              <p:grpSpPr>
                <a:xfrm>
                  <a:off x="5030864" y="3016189"/>
                  <a:ext cx="2248293" cy="893918"/>
                  <a:chOff x="3077114" y="1572348"/>
                  <a:chExt cx="2248293" cy="462598"/>
                </a:xfrm>
              </p:grpSpPr>
              <p:sp>
                <p:nvSpPr>
                  <p:cNvPr id="632" name="Google Shape;632;p19"/>
                  <p:cNvSpPr/>
                  <p:nvPr/>
                </p:nvSpPr>
                <p:spPr>
                  <a:xfrm>
                    <a:off x="3077114" y="1572348"/>
                    <a:ext cx="2248293" cy="462598"/>
                  </a:xfrm>
                  <a:prstGeom prst="roundRect">
                    <a:avLst>
                      <a:gd fmla="val 7734" name="adj"/>
                    </a:avLst>
                  </a:prstGeom>
                  <a:solidFill>
                    <a:schemeClr val="lt1"/>
                  </a:solidFill>
                  <a:ln cap="flat" cmpd="sng" w="25400">
                    <a:solidFill>
                      <a:srgbClr val="5BBFE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7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3" name="Google Shape;633;p19"/>
                  <p:cNvSpPr txBox="1"/>
                  <p:nvPr/>
                </p:nvSpPr>
                <p:spPr>
                  <a:xfrm>
                    <a:off x="3302570" y="1880145"/>
                    <a:ext cx="1811625" cy="14334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2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Transaction Count</a:t>
                    </a:r>
                    <a:endParaRPr b="1" sz="1200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34" name="Google Shape;634;p19"/>
                <p:cNvGrpSpPr/>
                <p:nvPr/>
              </p:nvGrpSpPr>
              <p:grpSpPr>
                <a:xfrm>
                  <a:off x="5002017" y="4050767"/>
                  <a:ext cx="2458680" cy="893918"/>
                  <a:chOff x="3041144" y="1572348"/>
                  <a:chExt cx="2458680" cy="462598"/>
                </a:xfrm>
              </p:grpSpPr>
              <p:sp>
                <p:nvSpPr>
                  <p:cNvPr id="635" name="Google Shape;635;p19"/>
                  <p:cNvSpPr/>
                  <p:nvPr/>
                </p:nvSpPr>
                <p:spPr>
                  <a:xfrm>
                    <a:off x="3077114" y="1572348"/>
                    <a:ext cx="2248293" cy="462598"/>
                  </a:xfrm>
                  <a:prstGeom prst="roundRect">
                    <a:avLst>
                      <a:gd fmla="val 7734" name="adj"/>
                    </a:avLst>
                  </a:prstGeom>
                  <a:solidFill>
                    <a:schemeClr val="lt1"/>
                  </a:solidFill>
                  <a:ln cap="flat" cmpd="sng" w="25400">
                    <a:solidFill>
                      <a:srgbClr val="5BBFE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7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6" name="Google Shape;636;p19"/>
                  <p:cNvSpPr txBox="1"/>
                  <p:nvPr/>
                </p:nvSpPr>
                <p:spPr>
                  <a:xfrm>
                    <a:off x="3041144" y="1847185"/>
                    <a:ext cx="2458680" cy="14334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2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Registered Member</a:t>
                    </a:r>
                    <a:endParaRPr b="1" sz="1200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37" name="Google Shape;637;p19"/>
                <p:cNvSpPr/>
                <p:nvPr/>
              </p:nvSpPr>
              <p:spPr>
                <a:xfrm>
                  <a:off x="4832976" y="2842349"/>
                  <a:ext cx="2900516" cy="4370146"/>
                </a:xfrm>
                <a:prstGeom prst="roundRect">
                  <a:avLst>
                    <a:gd fmla="val 7734" name="adj"/>
                  </a:avLst>
                </a:prstGeom>
                <a:noFill/>
                <a:ln cap="flat" cmpd="sng" w="25400">
                  <a:solidFill>
                    <a:srgbClr val="5BBFE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38" name="Google Shape;638;p19"/>
              <p:cNvSpPr/>
              <p:nvPr/>
            </p:nvSpPr>
            <p:spPr>
              <a:xfrm>
                <a:off x="9117626" y="3977329"/>
                <a:ext cx="2248293" cy="893918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5BBF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9"/>
              <p:cNvSpPr/>
              <p:nvPr/>
            </p:nvSpPr>
            <p:spPr>
              <a:xfrm>
                <a:off x="9128683" y="5095749"/>
                <a:ext cx="2248293" cy="893918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5BBF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19"/>
              <p:cNvSpPr txBox="1"/>
              <p:nvPr/>
            </p:nvSpPr>
            <p:spPr>
              <a:xfrm>
                <a:off x="9061710" y="4414048"/>
                <a:ext cx="2348400" cy="40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How much did a customer spend on </a:t>
                </a:r>
                <a:r>
                  <a:rPr b="1" lang="en-US" sz="1200">
                    <a:solidFill>
                      <a:srgbClr val="3F3F3F"/>
                    </a:solidFill>
                  </a:rPr>
                  <a:t>household items?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19"/>
              <p:cNvSpPr txBox="1"/>
              <p:nvPr/>
            </p:nvSpPr>
            <p:spPr>
              <a:xfrm>
                <a:off x="9061722" y="5654233"/>
                <a:ext cx="2434476" cy="2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Days since last purchase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Daily calendar" id="642" name="Google Shape;642;p1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9935638" y="5429469"/>
              <a:ext cx="490048" cy="490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redit card" id="643" name="Google Shape;643;p19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9935638" y="3209286"/>
              <a:ext cx="490048" cy="490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oney" id="644" name="Google Shape;644;p1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9916339" y="2181276"/>
              <a:ext cx="490048" cy="490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opping basket" id="645" name="Google Shape;645;p1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9972826" y="4190308"/>
              <a:ext cx="490048" cy="4900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6" name="Google Shape;646;p19"/>
          <p:cNvGrpSpPr/>
          <p:nvPr/>
        </p:nvGrpSpPr>
        <p:grpSpPr>
          <a:xfrm>
            <a:off x="-108069" y="2579800"/>
            <a:ext cx="2485710" cy="1118280"/>
            <a:chOff x="9026788" y="1875856"/>
            <a:chExt cx="2485710" cy="1118280"/>
          </a:xfrm>
        </p:grpSpPr>
        <p:grpSp>
          <p:nvGrpSpPr>
            <p:cNvPr id="647" name="Google Shape;647;p19"/>
            <p:cNvGrpSpPr/>
            <p:nvPr/>
          </p:nvGrpSpPr>
          <p:grpSpPr>
            <a:xfrm>
              <a:off x="9026788" y="1875856"/>
              <a:ext cx="2485710" cy="1118280"/>
              <a:chOff x="3041013" y="1577534"/>
              <a:chExt cx="2485710" cy="578700"/>
            </a:xfrm>
          </p:grpSpPr>
          <p:sp>
            <p:nvSpPr>
              <p:cNvPr id="648" name="Google Shape;648;p19"/>
              <p:cNvSpPr/>
              <p:nvPr/>
            </p:nvSpPr>
            <p:spPr>
              <a:xfrm>
                <a:off x="3508923" y="1577534"/>
                <a:ext cx="2017800" cy="578700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5BBF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19"/>
              <p:cNvSpPr txBox="1"/>
              <p:nvPr/>
            </p:nvSpPr>
            <p:spPr>
              <a:xfrm>
                <a:off x="3041013" y="1836766"/>
                <a:ext cx="1811700" cy="14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Class 1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50" name="Google Shape;650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436280" y="1981870"/>
              <a:ext cx="804265" cy="8042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1" name="Google Shape;651;p19"/>
          <p:cNvGrpSpPr/>
          <p:nvPr/>
        </p:nvGrpSpPr>
        <p:grpSpPr>
          <a:xfrm>
            <a:off x="-145731" y="3954667"/>
            <a:ext cx="2556757" cy="1118400"/>
            <a:chOff x="8992501" y="3709429"/>
            <a:chExt cx="2556757" cy="1118400"/>
          </a:xfrm>
        </p:grpSpPr>
        <p:sp>
          <p:nvSpPr>
            <p:cNvPr id="652" name="Google Shape;652;p19"/>
            <p:cNvSpPr/>
            <p:nvPr/>
          </p:nvSpPr>
          <p:spPr>
            <a:xfrm>
              <a:off x="9498072" y="3709429"/>
              <a:ext cx="2050200" cy="1118400"/>
            </a:xfrm>
            <a:prstGeom prst="roundRect">
              <a:avLst>
                <a:gd fmla="val 7734" name="adj"/>
              </a:avLst>
            </a:prstGeom>
            <a:solidFill>
              <a:schemeClr val="lt1"/>
            </a:solidFill>
            <a:ln cap="flat" cmpd="sng" w="25400">
              <a:solidFill>
                <a:srgbClr val="5BBF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53" name="Google Shape;653;p1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0180540" y="3782617"/>
              <a:ext cx="804265" cy="8042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4" name="Google Shape;654;p1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744993" y="3782617"/>
              <a:ext cx="804265" cy="8042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5" name="Google Shape;655;p19"/>
            <p:cNvSpPr txBox="1"/>
            <p:nvPr/>
          </p:nvSpPr>
          <p:spPr>
            <a:xfrm>
              <a:off x="8992501" y="4150109"/>
              <a:ext cx="18117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Class 2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6" name="Google Shape;656;p19"/>
          <p:cNvSpPr txBox="1"/>
          <p:nvPr/>
        </p:nvSpPr>
        <p:spPr>
          <a:xfrm>
            <a:off x="3327376" y="3583432"/>
            <a:ext cx="135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</a:rPr>
              <a:t>Accuracy: 99.3%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5BBF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0"/>
          <p:cNvSpPr/>
          <p:nvPr/>
        </p:nvSpPr>
        <p:spPr>
          <a:xfrm>
            <a:off x="226142" y="149942"/>
            <a:ext cx="11808542" cy="655811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0"/>
          <p:cNvSpPr txBox="1"/>
          <p:nvPr/>
        </p:nvSpPr>
        <p:spPr>
          <a:xfrm>
            <a:off x="1753139" y="312624"/>
            <a:ext cx="7164719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Grouping customers into segments</a:t>
            </a:r>
            <a:endParaRPr b="1"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5" name="Google Shape;665;p20"/>
          <p:cNvGrpSpPr/>
          <p:nvPr/>
        </p:nvGrpSpPr>
        <p:grpSpPr>
          <a:xfrm>
            <a:off x="226142" y="226695"/>
            <a:ext cx="1478459" cy="864096"/>
            <a:chOff x="226142" y="226695"/>
            <a:chExt cx="1478459" cy="864096"/>
          </a:xfrm>
        </p:grpSpPr>
        <p:sp>
          <p:nvSpPr>
            <p:cNvPr id="666" name="Google Shape;666;p20"/>
            <p:cNvSpPr/>
            <p:nvPr/>
          </p:nvSpPr>
          <p:spPr>
            <a:xfrm>
              <a:off x="226142" y="226695"/>
              <a:ext cx="1478459" cy="864096"/>
            </a:xfrm>
            <a:prstGeom prst="rightArrow">
              <a:avLst>
                <a:gd fmla="val 65118" name="adj1"/>
                <a:gd fmla="val 83626" name="adj2"/>
              </a:avLst>
            </a:prstGeom>
            <a:solidFill>
              <a:srgbClr val="5BBF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0"/>
            <p:cNvSpPr txBox="1"/>
            <p:nvPr/>
          </p:nvSpPr>
          <p:spPr>
            <a:xfrm>
              <a:off x="559504" y="403370"/>
              <a:ext cx="648072" cy="523220"/>
            </a:xfrm>
            <a:prstGeom prst="rect">
              <a:avLst/>
            </a:prstGeom>
            <a:solidFill>
              <a:srgbClr val="5BBFE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8" name="Google Shape;668;p20"/>
          <p:cNvSpPr/>
          <p:nvPr/>
        </p:nvSpPr>
        <p:spPr>
          <a:xfrm>
            <a:off x="1888381" y="1468985"/>
            <a:ext cx="26147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Decision Tree</a:t>
            </a:r>
            <a:endParaRPr/>
          </a:p>
        </p:txBody>
      </p:sp>
      <p:pic>
        <p:nvPicPr>
          <p:cNvPr id="669" name="Google Shape;6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975" y="1816132"/>
            <a:ext cx="11637883" cy="357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62513e5b06_1_36"/>
          <p:cNvSpPr txBox="1"/>
          <p:nvPr/>
        </p:nvSpPr>
        <p:spPr>
          <a:xfrm>
            <a:off x="8133253" y="1305342"/>
            <a:ext cx="3083400" cy="2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g62513e5b06_1_36"/>
          <p:cNvSpPr/>
          <p:nvPr/>
        </p:nvSpPr>
        <p:spPr>
          <a:xfrm>
            <a:off x="311285" y="155644"/>
            <a:ext cx="11527200" cy="6585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g62513e5b06_1_36"/>
          <p:cNvSpPr/>
          <p:nvPr/>
        </p:nvSpPr>
        <p:spPr>
          <a:xfrm>
            <a:off x="1710396" y="2756946"/>
            <a:ext cx="444421" cy="470721"/>
          </a:xfrm>
          <a:custGeom>
            <a:rect b="b" l="l" r="r" t="t"/>
            <a:pathLst>
              <a:path extrusionOk="0" h="373588" w="371900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g62513e5b06_1_36"/>
          <p:cNvSpPr txBox="1"/>
          <p:nvPr/>
        </p:nvSpPr>
        <p:spPr>
          <a:xfrm>
            <a:off x="2200456" y="2829994"/>
            <a:ext cx="23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endParaRPr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g62513e5b06_1_36"/>
          <p:cNvSpPr/>
          <p:nvPr/>
        </p:nvSpPr>
        <p:spPr>
          <a:xfrm>
            <a:off x="1420238" y="1352145"/>
            <a:ext cx="8719817" cy="1197654"/>
          </a:xfrm>
          <a:custGeom>
            <a:rect b="b" l="l" r="r" t="t"/>
            <a:pathLst>
              <a:path extrusionOk="0" h="1197654" w="8719817">
                <a:moveTo>
                  <a:pt x="0" y="836578"/>
                </a:moveTo>
                <a:cubicBezTo>
                  <a:pt x="566636" y="924937"/>
                  <a:pt x="1133273" y="1013297"/>
                  <a:pt x="2500009" y="933855"/>
                </a:cubicBezTo>
                <a:cubicBezTo>
                  <a:pt x="3866745" y="854413"/>
                  <a:pt x="7214681" y="317770"/>
                  <a:pt x="8200417" y="359923"/>
                </a:cubicBezTo>
                <a:cubicBezTo>
                  <a:pt x="9186153" y="402076"/>
                  <a:pt x="8477656" y="1117059"/>
                  <a:pt x="8414426" y="1186774"/>
                </a:cubicBezTo>
                <a:cubicBezTo>
                  <a:pt x="8351196" y="1256489"/>
                  <a:pt x="7950741" y="976008"/>
                  <a:pt x="7821039" y="778212"/>
                </a:cubicBezTo>
                <a:cubicBezTo>
                  <a:pt x="7691337" y="580416"/>
                  <a:pt x="7636213" y="0"/>
                  <a:pt x="7636213" y="0"/>
                </a:cubicBezTo>
                <a:lnTo>
                  <a:pt x="7636213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62513e5b06_1_36"/>
          <p:cNvSpPr/>
          <p:nvPr/>
        </p:nvSpPr>
        <p:spPr>
          <a:xfrm>
            <a:off x="6161345" y="521251"/>
            <a:ext cx="5363100" cy="881700"/>
          </a:xfrm>
          <a:prstGeom prst="roundRect">
            <a:avLst>
              <a:gd fmla="val 16667" name="adj"/>
            </a:avLst>
          </a:prstGeom>
          <a:solidFill>
            <a:srgbClr val="4CD7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g62513e5b06_1_36"/>
          <p:cNvSpPr/>
          <p:nvPr/>
        </p:nvSpPr>
        <p:spPr>
          <a:xfrm>
            <a:off x="6161344" y="1771673"/>
            <a:ext cx="5363100" cy="881700"/>
          </a:xfrm>
          <a:prstGeom prst="roundRect">
            <a:avLst>
              <a:gd fmla="val 16667" name="adj"/>
            </a:avLst>
          </a:prstGeom>
          <a:solidFill>
            <a:srgbClr val="4CD7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g62513e5b06_1_36"/>
          <p:cNvSpPr/>
          <p:nvPr/>
        </p:nvSpPr>
        <p:spPr>
          <a:xfrm>
            <a:off x="6161343" y="3065801"/>
            <a:ext cx="5363100" cy="881700"/>
          </a:xfrm>
          <a:prstGeom prst="roundRect">
            <a:avLst>
              <a:gd fmla="val 16667" name="adj"/>
            </a:avLst>
          </a:prstGeom>
          <a:solidFill>
            <a:srgbClr val="4CD7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g62513e5b06_1_36"/>
          <p:cNvSpPr/>
          <p:nvPr/>
        </p:nvSpPr>
        <p:spPr>
          <a:xfrm>
            <a:off x="6161341" y="4358496"/>
            <a:ext cx="5363100" cy="881700"/>
          </a:xfrm>
          <a:prstGeom prst="roundRect">
            <a:avLst>
              <a:gd fmla="val 16667" name="adj"/>
            </a:avLst>
          </a:prstGeom>
          <a:solidFill>
            <a:srgbClr val="4CD7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g62513e5b06_1_36"/>
          <p:cNvSpPr/>
          <p:nvPr/>
        </p:nvSpPr>
        <p:spPr>
          <a:xfrm>
            <a:off x="6161341" y="5655405"/>
            <a:ext cx="5363100" cy="881700"/>
          </a:xfrm>
          <a:prstGeom prst="roundRect">
            <a:avLst>
              <a:gd fmla="val 16667" name="adj"/>
            </a:avLst>
          </a:prstGeom>
          <a:solidFill>
            <a:srgbClr val="4CD7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g62513e5b06_1_36"/>
          <p:cNvSpPr txBox="1"/>
          <p:nvPr/>
        </p:nvSpPr>
        <p:spPr>
          <a:xfrm>
            <a:off x="6161341" y="167800"/>
            <a:ext cx="558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Loyal customers</a:t>
            </a:r>
            <a:endParaRPr i="1"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g62513e5b06_1_36"/>
          <p:cNvSpPr txBox="1"/>
          <p:nvPr/>
        </p:nvSpPr>
        <p:spPr>
          <a:xfrm>
            <a:off x="6125184" y="1399311"/>
            <a:ext cx="599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Heavy occasional customers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g62513e5b06_1_36"/>
          <p:cNvSpPr txBox="1"/>
          <p:nvPr/>
        </p:nvSpPr>
        <p:spPr>
          <a:xfrm>
            <a:off x="6161340" y="2653304"/>
            <a:ext cx="554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Light loyal customer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g62513e5b06_1_36"/>
          <p:cNvSpPr txBox="1"/>
          <p:nvPr/>
        </p:nvSpPr>
        <p:spPr>
          <a:xfrm>
            <a:off x="6161341" y="3921059"/>
            <a:ext cx="558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Occasional customers</a:t>
            </a:r>
            <a:endParaRPr i="1"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g62513e5b06_1_36"/>
          <p:cNvSpPr txBox="1"/>
          <p:nvPr/>
        </p:nvSpPr>
        <p:spPr>
          <a:xfrm>
            <a:off x="6161340" y="5248862"/>
            <a:ext cx="343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Trialist </a:t>
            </a:r>
            <a:endParaRPr i="1"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g62513e5b06_1_36"/>
          <p:cNvSpPr txBox="1"/>
          <p:nvPr/>
        </p:nvSpPr>
        <p:spPr>
          <a:xfrm>
            <a:off x="1604881" y="228746"/>
            <a:ext cx="3329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rgbClr val="262626"/>
                </a:solidFill>
              </a:rPr>
              <a:t>Review</a:t>
            </a:r>
            <a:r>
              <a:rPr i="1" lang="en-US" sz="3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i="1" sz="3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1" name="Google Shape;691;g62513e5b06_1_36"/>
          <p:cNvGrpSpPr/>
          <p:nvPr/>
        </p:nvGrpSpPr>
        <p:grpSpPr>
          <a:xfrm>
            <a:off x="619854" y="1023422"/>
            <a:ext cx="2383659" cy="1174714"/>
            <a:chOff x="962952" y="1322891"/>
            <a:chExt cx="8623948" cy="4723418"/>
          </a:xfrm>
        </p:grpSpPr>
        <p:grpSp>
          <p:nvGrpSpPr>
            <p:cNvPr id="692" name="Google Shape;692;g62513e5b06_1_36"/>
            <p:cNvGrpSpPr/>
            <p:nvPr/>
          </p:nvGrpSpPr>
          <p:grpSpPr>
            <a:xfrm>
              <a:off x="6412065" y="1322891"/>
              <a:ext cx="882900" cy="882900"/>
              <a:chOff x="6353367" y="1283317"/>
              <a:chExt cx="882900" cy="882900"/>
            </a:xfrm>
          </p:grpSpPr>
          <p:sp>
            <p:nvSpPr>
              <p:cNvPr id="693" name="Google Shape;693;g62513e5b06_1_36"/>
              <p:cNvSpPr/>
              <p:nvPr/>
            </p:nvSpPr>
            <p:spPr>
              <a:xfrm rot="-1799536">
                <a:off x="6471642" y="1401591"/>
                <a:ext cx="646351" cy="646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g62513e5b06_1_36"/>
              <p:cNvSpPr/>
              <p:nvPr/>
            </p:nvSpPr>
            <p:spPr>
              <a:xfrm rot="10800000">
                <a:off x="6674824" y="1539293"/>
                <a:ext cx="236362" cy="374755"/>
              </a:xfrm>
              <a:custGeom>
                <a:rect b="b" l="l" r="r" t="t"/>
                <a:pathLst>
                  <a:path extrusionOk="0" h="7138182" w="3636337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E:\002-KIMS BUSINESS\000-B-KIMS-소스 분류-2014\02-OBJECTS-모컴-액션-이미지\05-모니터\01-imac-kims수정-모니터.png" id="695" name="Google Shape;695;g62513e5b06_1_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962952" y="2043264"/>
              <a:ext cx="4221574" cy="40030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6" name="Google Shape;696;g62513e5b06_1_36"/>
            <p:cNvSpPr/>
            <p:nvPr/>
          </p:nvSpPr>
          <p:spPr>
            <a:xfrm flipH="1">
              <a:off x="1150508" y="2227389"/>
              <a:ext cx="3846064" cy="2565346"/>
            </a:xfrm>
            <a:custGeom>
              <a:rect b="b" l="l" r="r" t="t"/>
              <a:pathLst>
                <a:path extrusionOk="0" h="2693277" w="3083017">
                  <a:moveTo>
                    <a:pt x="105249" y="709031"/>
                  </a:moveTo>
                  <a:lnTo>
                    <a:pt x="3083017" y="0"/>
                  </a:lnTo>
                  <a:lnTo>
                    <a:pt x="2921936" y="2693277"/>
                  </a:lnTo>
                  <a:lnTo>
                    <a:pt x="0" y="2574070"/>
                  </a:lnTo>
                  <a:lnTo>
                    <a:pt x="105249" y="70903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g62513e5b06_1_36"/>
            <p:cNvSpPr/>
            <p:nvPr/>
          </p:nvSpPr>
          <p:spPr>
            <a:xfrm>
              <a:off x="1150504" y="2226428"/>
              <a:ext cx="1662916" cy="2566085"/>
            </a:xfrm>
            <a:custGeom>
              <a:rect b="b" l="l" r="r" t="t"/>
              <a:pathLst>
                <a:path extrusionOk="0" h="2631882" w="1550504">
                  <a:moveTo>
                    <a:pt x="1391479" y="286247"/>
                  </a:moveTo>
                  <a:lnTo>
                    <a:pt x="1478943" y="906449"/>
                  </a:lnTo>
                  <a:cubicBezTo>
                    <a:pt x="1216550" y="1327869"/>
                    <a:pt x="1129087" y="1566406"/>
                    <a:pt x="1152940" y="1789043"/>
                  </a:cubicBezTo>
                  <a:cubicBezTo>
                    <a:pt x="1192696" y="2115047"/>
                    <a:pt x="1423283" y="2337684"/>
                    <a:pt x="1550504" y="2600077"/>
                  </a:cubicBezTo>
                  <a:lnTo>
                    <a:pt x="166977" y="2631882"/>
                  </a:lnTo>
                  <a:lnTo>
                    <a:pt x="0" y="0"/>
                  </a:lnTo>
                  <a:lnTo>
                    <a:pt x="1391479" y="286247"/>
                  </a:lnTo>
                  <a:close/>
                </a:path>
              </a:pathLst>
            </a:custGeom>
            <a:solidFill>
              <a:srgbClr val="1769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g62513e5b06_1_36"/>
            <p:cNvSpPr/>
            <p:nvPr/>
          </p:nvSpPr>
          <p:spPr>
            <a:xfrm>
              <a:off x="2600696" y="2242551"/>
              <a:ext cx="4193019" cy="1734957"/>
            </a:xfrm>
            <a:custGeom>
              <a:rect b="b" l="l" r="r" t="t"/>
              <a:pathLst>
                <a:path extrusionOk="0" h="1779443" w="3909575">
                  <a:moveTo>
                    <a:pt x="3418711" y="1537"/>
                  </a:moveTo>
                  <a:cubicBezTo>
                    <a:pt x="3469264" y="24466"/>
                    <a:pt x="3432681" y="105909"/>
                    <a:pt x="3368419" y="121871"/>
                  </a:cubicBezTo>
                  <a:cubicBezTo>
                    <a:pt x="3315782" y="146844"/>
                    <a:pt x="3240643" y="151411"/>
                    <a:pt x="3176755" y="166181"/>
                  </a:cubicBezTo>
                  <a:cubicBezTo>
                    <a:pt x="3236930" y="196659"/>
                    <a:pt x="3336872" y="160680"/>
                    <a:pt x="3416930" y="157930"/>
                  </a:cubicBezTo>
                  <a:cubicBezTo>
                    <a:pt x="3522106" y="103071"/>
                    <a:pt x="3594377" y="68841"/>
                    <a:pt x="3701848" y="27103"/>
                  </a:cubicBezTo>
                  <a:cubicBezTo>
                    <a:pt x="3804830" y="-6636"/>
                    <a:pt x="3906693" y="-15839"/>
                    <a:pt x="3909575" y="58533"/>
                  </a:cubicBezTo>
                  <a:lnTo>
                    <a:pt x="3805270" y="99736"/>
                  </a:lnTo>
                  <a:cubicBezTo>
                    <a:pt x="3846572" y="108704"/>
                    <a:pt x="3885345" y="157331"/>
                    <a:pt x="3852640" y="168423"/>
                  </a:cubicBezTo>
                  <a:cubicBezTo>
                    <a:pt x="3662305" y="225168"/>
                    <a:pt x="3521110" y="292253"/>
                    <a:pt x="3340943" y="360744"/>
                  </a:cubicBezTo>
                  <a:cubicBezTo>
                    <a:pt x="3307879" y="381646"/>
                    <a:pt x="3243681" y="425574"/>
                    <a:pt x="3212947" y="436602"/>
                  </a:cubicBezTo>
                  <a:cubicBezTo>
                    <a:pt x="3118058" y="459638"/>
                    <a:pt x="2933306" y="422867"/>
                    <a:pt x="2793493" y="469443"/>
                  </a:cubicBezTo>
                  <a:cubicBezTo>
                    <a:pt x="2375946" y="693107"/>
                    <a:pt x="1173247" y="1814836"/>
                    <a:pt x="707665" y="1778584"/>
                  </a:cubicBezTo>
                  <a:cubicBezTo>
                    <a:pt x="527436" y="1709673"/>
                    <a:pt x="156375" y="1179586"/>
                    <a:pt x="0" y="251933"/>
                  </a:cubicBezTo>
                  <a:lnTo>
                    <a:pt x="723568" y="410960"/>
                  </a:lnTo>
                  <a:cubicBezTo>
                    <a:pt x="765975" y="694556"/>
                    <a:pt x="887896" y="962250"/>
                    <a:pt x="906449" y="1110675"/>
                  </a:cubicBezTo>
                  <a:cubicBezTo>
                    <a:pt x="1285642" y="963121"/>
                    <a:pt x="2226306" y="411031"/>
                    <a:pt x="2601164" y="209450"/>
                  </a:cubicBezTo>
                  <a:cubicBezTo>
                    <a:pt x="2826145" y="18599"/>
                    <a:pt x="3014053" y="22756"/>
                    <a:pt x="3107886" y="44315"/>
                  </a:cubicBezTo>
                  <a:cubicBezTo>
                    <a:pt x="3172104" y="52270"/>
                    <a:pt x="3315915" y="-10491"/>
                    <a:pt x="3418711" y="153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9" name="Google Shape;699;g62513e5b06_1_36"/>
            <p:cNvGrpSpPr/>
            <p:nvPr/>
          </p:nvGrpSpPr>
          <p:grpSpPr>
            <a:xfrm rot="2891906">
              <a:off x="5790672" y="1775332"/>
              <a:ext cx="1318359" cy="874910"/>
              <a:chOff x="8890504" y="1819747"/>
              <a:chExt cx="2424824" cy="1609200"/>
            </a:xfrm>
          </p:grpSpPr>
          <p:sp>
            <p:nvSpPr>
              <p:cNvPr id="700" name="Google Shape;700;g62513e5b06_1_36"/>
              <p:cNvSpPr/>
              <p:nvPr/>
            </p:nvSpPr>
            <p:spPr>
              <a:xfrm>
                <a:off x="8890504" y="1819747"/>
                <a:ext cx="2338500" cy="16092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g62513e5b06_1_36"/>
              <p:cNvSpPr/>
              <p:nvPr/>
            </p:nvSpPr>
            <p:spPr>
              <a:xfrm>
                <a:off x="9000521" y="1954285"/>
                <a:ext cx="2118600" cy="1340100"/>
              </a:xfrm>
              <a:prstGeom prst="roundRect">
                <a:avLst>
                  <a:gd fmla="val 12614" name="adj"/>
                </a:avLst>
              </a:prstGeom>
              <a:noFill/>
              <a:ln cap="flat" cmpd="sng" w="25400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g62513e5b06_1_36"/>
              <p:cNvSpPr/>
              <p:nvPr/>
            </p:nvSpPr>
            <p:spPr>
              <a:xfrm>
                <a:off x="10616628" y="2383996"/>
                <a:ext cx="698700" cy="4809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g62513e5b06_1_36"/>
              <p:cNvSpPr/>
              <p:nvPr/>
            </p:nvSpPr>
            <p:spPr>
              <a:xfrm>
                <a:off x="10732612" y="2479518"/>
                <a:ext cx="289800" cy="28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4" name="Google Shape;704;g62513e5b06_1_36"/>
            <p:cNvSpPr/>
            <p:nvPr/>
          </p:nvSpPr>
          <p:spPr>
            <a:xfrm>
              <a:off x="5490777" y="2242551"/>
              <a:ext cx="802897" cy="516840"/>
            </a:xfrm>
            <a:custGeom>
              <a:rect b="b" l="l" r="r" t="t"/>
              <a:pathLst>
                <a:path extrusionOk="0" h="516840" w="802897">
                  <a:moveTo>
                    <a:pt x="777452" y="1500"/>
                  </a:moveTo>
                  <a:cubicBezTo>
                    <a:pt x="831684" y="23868"/>
                    <a:pt x="792439" y="103321"/>
                    <a:pt x="723499" y="118893"/>
                  </a:cubicBezTo>
                  <a:cubicBezTo>
                    <a:pt x="667031" y="143256"/>
                    <a:pt x="586424" y="147712"/>
                    <a:pt x="517886" y="162121"/>
                  </a:cubicBezTo>
                  <a:cubicBezTo>
                    <a:pt x="512974" y="200960"/>
                    <a:pt x="687553" y="307961"/>
                    <a:pt x="694024" y="351930"/>
                  </a:cubicBezTo>
                  <a:cubicBezTo>
                    <a:pt x="658553" y="372321"/>
                    <a:pt x="589683" y="415176"/>
                    <a:pt x="556712" y="425935"/>
                  </a:cubicBezTo>
                  <a:cubicBezTo>
                    <a:pt x="454916" y="448408"/>
                    <a:pt x="256718" y="412535"/>
                    <a:pt x="106729" y="457973"/>
                  </a:cubicBezTo>
                  <a:cubicBezTo>
                    <a:pt x="78733" y="471611"/>
                    <a:pt x="47447" y="488670"/>
                    <a:pt x="13269" y="508663"/>
                  </a:cubicBezTo>
                  <a:lnTo>
                    <a:pt x="0" y="516840"/>
                  </a:lnTo>
                  <a:lnTo>
                    <a:pt x="0" y="137107"/>
                  </a:lnTo>
                  <a:lnTo>
                    <a:pt x="73006" y="97655"/>
                  </a:lnTo>
                  <a:cubicBezTo>
                    <a:pt x="236242" y="21233"/>
                    <a:pt x="368507" y="27458"/>
                    <a:pt x="444004" y="43232"/>
                  </a:cubicBezTo>
                  <a:cubicBezTo>
                    <a:pt x="512896" y="50993"/>
                    <a:pt x="667174" y="-10235"/>
                    <a:pt x="777452" y="150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g62513e5b06_1_36"/>
            <p:cNvSpPr/>
            <p:nvPr/>
          </p:nvSpPr>
          <p:spPr>
            <a:xfrm rot="-7788334">
              <a:off x="6291588" y="1929534"/>
              <a:ext cx="284007" cy="457067"/>
            </a:xfrm>
            <a:custGeom>
              <a:rect b="b" l="l" r="r" t="t"/>
              <a:pathLst>
                <a:path extrusionOk="0" h="7138182" w="3636337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6" name="Google Shape;706;g62513e5b06_1_36"/>
            <p:cNvGrpSpPr/>
            <p:nvPr/>
          </p:nvGrpSpPr>
          <p:grpSpPr>
            <a:xfrm>
              <a:off x="7174764" y="1453149"/>
              <a:ext cx="882900" cy="882900"/>
              <a:chOff x="6353367" y="1283317"/>
              <a:chExt cx="882900" cy="882900"/>
            </a:xfrm>
          </p:grpSpPr>
          <p:sp>
            <p:nvSpPr>
              <p:cNvPr id="707" name="Google Shape;707;g62513e5b06_1_36"/>
              <p:cNvSpPr/>
              <p:nvPr/>
            </p:nvSpPr>
            <p:spPr>
              <a:xfrm rot="-1799536">
                <a:off x="6471642" y="1401591"/>
                <a:ext cx="646351" cy="646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g62513e5b06_1_36"/>
              <p:cNvSpPr/>
              <p:nvPr/>
            </p:nvSpPr>
            <p:spPr>
              <a:xfrm rot="10800000">
                <a:off x="6674824" y="1539293"/>
                <a:ext cx="236362" cy="374755"/>
              </a:xfrm>
              <a:custGeom>
                <a:rect b="b" l="l" r="r" t="t"/>
                <a:pathLst>
                  <a:path extrusionOk="0" h="7138182" w="3636337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9" name="Google Shape;709;g62513e5b06_1_36"/>
            <p:cNvGrpSpPr/>
            <p:nvPr/>
          </p:nvGrpSpPr>
          <p:grpSpPr>
            <a:xfrm>
              <a:off x="7870969" y="1992535"/>
              <a:ext cx="882900" cy="882900"/>
              <a:chOff x="6353367" y="1283317"/>
              <a:chExt cx="882900" cy="882900"/>
            </a:xfrm>
          </p:grpSpPr>
          <p:sp>
            <p:nvSpPr>
              <p:cNvPr id="710" name="Google Shape;710;g62513e5b06_1_36"/>
              <p:cNvSpPr/>
              <p:nvPr/>
            </p:nvSpPr>
            <p:spPr>
              <a:xfrm rot="-1799536">
                <a:off x="6471642" y="1401591"/>
                <a:ext cx="646351" cy="646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g62513e5b06_1_36"/>
              <p:cNvSpPr/>
              <p:nvPr/>
            </p:nvSpPr>
            <p:spPr>
              <a:xfrm rot="10800000">
                <a:off x="6674824" y="1539293"/>
                <a:ext cx="236362" cy="374755"/>
              </a:xfrm>
              <a:custGeom>
                <a:rect b="b" l="l" r="r" t="t"/>
                <a:pathLst>
                  <a:path extrusionOk="0" h="7138182" w="3636337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2" name="Google Shape;712;g62513e5b06_1_36"/>
            <p:cNvGrpSpPr/>
            <p:nvPr/>
          </p:nvGrpSpPr>
          <p:grpSpPr>
            <a:xfrm>
              <a:off x="7176872" y="2269313"/>
              <a:ext cx="882900" cy="882900"/>
              <a:chOff x="6353367" y="1283317"/>
              <a:chExt cx="882900" cy="882900"/>
            </a:xfrm>
          </p:grpSpPr>
          <p:sp>
            <p:nvSpPr>
              <p:cNvPr id="713" name="Google Shape;713;g62513e5b06_1_36"/>
              <p:cNvSpPr/>
              <p:nvPr/>
            </p:nvSpPr>
            <p:spPr>
              <a:xfrm rot="-1799536">
                <a:off x="6471642" y="1401591"/>
                <a:ext cx="646351" cy="646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g62513e5b06_1_36"/>
              <p:cNvSpPr/>
              <p:nvPr/>
            </p:nvSpPr>
            <p:spPr>
              <a:xfrm rot="10800000">
                <a:off x="6674824" y="1539293"/>
                <a:ext cx="236362" cy="374755"/>
              </a:xfrm>
              <a:custGeom>
                <a:rect b="b" l="l" r="r" t="t"/>
                <a:pathLst>
                  <a:path extrusionOk="0" h="7138182" w="3636337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5" name="Google Shape;715;g62513e5b06_1_36"/>
            <p:cNvGrpSpPr/>
            <p:nvPr/>
          </p:nvGrpSpPr>
          <p:grpSpPr>
            <a:xfrm>
              <a:off x="8704000" y="2124330"/>
              <a:ext cx="882900" cy="882900"/>
              <a:chOff x="6353367" y="1283317"/>
              <a:chExt cx="882900" cy="882900"/>
            </a:xfrm>
          </p:grpSpPr>
          <p:sp>
            <p:nvSpPr>
              <p:cNvPr id="716" name="Google Shape;716;g62513e5b06_1_36"/>
              <p:cNvSpPr/>
              <p:nvPr/>
            </p:nvSpPr>
            <p:spPr>
              <a:xfrm rot="-1799536">
                <a:off x="6471642" y="1401591"/>
                <a:ext cx="646351" cy="646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g62513e5b06_1_36"/>
              <p:cNvSpPr/>
              <p:nvPr/>
            </p:nvSpPr>
            <p:spPr>
              <a:xfrm rot="10800000">
                <a:off x="6674824" y="1539293"/>
                <a:ext cx="236362" cy="374755"/>
              </a:xfrm>
              <a:custGeom>
                <a:rect b="b" l="l" r="r" t="t"/>
                <a:pathLst>
                  <a:path extrusionOk="0" h="7138182" w="3636337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8" name="Google Shape;718;g62513e5b06_1_36"/>
            <p:cNvGrpSpPr/>
            <p:nvPr/>
          </p:nvGrpSpPr>
          <p:grpSpPr>
            <a:xfrm>
              <a:off x="8028124" y="2773893"/>
              <a:ext cx="882900" cy="882900"/>
              <a:chOff x="6353367" y="1283317"/>
              <a:chExt cx="882900" cy="882900"/>
            </a:xfrm>
          </p:grpSpPr>
          <p:sp>
            <p:nvSpPr>
              <p:cNvPr id="719" name="Google Shape;719;g62513e5b06_1_36"/>
              <p:cNvSpPr/>
              <p:nvPr/>
            </p:nvSpPr>
            <p:spPr>
              <a:xfrm rot="-1799536">
                <a:off x="6471642" y="1401591"/>
                <a:ext cx="646351" cy="646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g62513e5b06_1_36"/>
              <p:cNvSpPr/>
              <p:nvPr/>
            </p:nvSpPr>
            <p:spPr>
              <a:xfrm rot="10800000">
                <a:off x="6674824" y="1539293"/>
                <a:ext cx="236362" cy="374755"/>
              </a:xfrm>
              <a:custGeom>
                <a:rect b="b" l="l" r="r" t="t"/>
                <a:pathLst>
                  <a:path extrusionOk="0" h="7138182" w="3636337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21" name="Google Shape;721;g62513e5b06_1_36"/>
          <p:cNvSpPr txBox="1"/>
          <p:nvPr/>
        </p:nvSpPr>
        <p:spPr>
          <a:xfrm>
            <a:off x="3169610" y="1098392"/>
            <a:ext cx="23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Transaction Data</a:t>
            </a:r>
            <a:endParaRPr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rcode" id="722" name="Google Shape;722;g62513e5b06_1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8308" y="1478462"/>
            <a:ext cx="542012" cy="542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gister" id="723" name="Google Shape;723;g62513e5b06_1_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6871" y="1493381"/>
            <a:ext cx="519485" cy="5194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: Slight curve" id="724" name="Google Shape;724;g62513e5b06_1_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-2400048">
            <a:off x="2807770" y="2166870"/>
            <a:ext cx="1356983" cy="6142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: Slight curve" id="725" name="Google Shape;725;g62513e5b06_1_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552187">
            <a:off x="4279935" y="3626827"/>
            <a:ext cx="1660894" cy="628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g62513e5b06_1_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23343" y="3152553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g62513e5b06_1_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729843" y="5851407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g62513e5b06_1_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374911" y="3800375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g62513e5b06_1_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269445" y="5170123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g62513e5b06_1_3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846514" y="5846088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g62513e5b06_1_3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943920" y="5879917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g62513e5b06_1_3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76074" y="5206722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g62513e5b06_1_3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765600" y="4494158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g62513e5b06_1_3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557584" y="5177563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g62513e5b06_1_3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370157" y="5206722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g62513e5b06_1_3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96851" y="3845437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g62513e5b06_1_3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37498" y="4484501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g62513e5b06_1_3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991274" y="4468473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g62513e5b06_1_3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525476" y="3800376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g62513e5b06_1_3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912754" y="3127536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g62513e5b06_1_36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3801831" y="3149972"/>
            <a:ext cx="784782" cy="784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g62513e5b06_1_36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2425809" y="3745289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g62513e5b06_1_36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2925578" y="4437586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g62513e5b06_1_36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002937" y="3161010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g62513e5b06_1_36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139655" y="5891520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g62513e5b06_1_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22893" y="559903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g62513e5b06_1_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133218" y="3069707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g62513e5b06_1_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45386" y="4367488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g62513e5b06_1_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565370" y="4399248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g62513e5b06_1_3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990689" y="4367488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g62513e5b06_1_3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770057" y="5724605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g62513e5b06_1_3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208087" y="3128734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g62513e5b06_1_3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549175" y="5724608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g62513e5b06_1_3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022784" y="5695288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g62513e5b06_1_3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140045" y="4399259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g62513e5b06_1_3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7733351" y="4408487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g62513e5b06_1_3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8061448" y="1834126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g62513e5b06_1_3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266999" y="5695311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g62513e5b06_1_3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282926" y="3108239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g62513e5b06_1_3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9264579" y="5724611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g62513e5b06_1_36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201918" y="1818585"/>
            <a:ext cx="784782" cy="784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g62513e5b06_1_36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9397384" y="4367489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g62513e5b06_1_36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8937478" y="3069711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g62513e5b06_1_36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6322899" y="1808847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g62513e5b06_1_36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9797692" y="3124120"/>
            <a:ext cx="804265" cy="804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9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90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CD7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22"/>
          <p:cNvSpPr/>
          <p:nvPr/>
        </p:nvSpPr>
        <p:spPr>
          <a:xfrm>
            <a:off x="226142" y="137652"/>
            <a:ext cx="11808542" cy="655811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22"/>
          <p:cNvSpPr txBox="1"/>
          <p:nvPr/>
        </p:nvSpPr>
        <p:spPr>
          <a:xfrm>
            <a:off x="8133253" y="1305342"/>
            <a:ext cx="3083388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22"/>
          <p:cNvSpPr txBox="1"/>
          <p:nvPr/>
        </p:nvSpPr>
        <p:spPr>
          <a:xfrm>
            <a:off x="1753139" y="312624"/>
            <a:ext cx="7164719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Understand their habits</a:t>
            </a:r>
            <a:endParaRPr b="1"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5" name="Google Shape;775;p22"/>
          <p:cNvGrpSpPr/>
          <p:nvPr/>
        </p:nvGrpSpPr>
        <p:grpSpPr>
          <a:xfrm>
            <a:off x="149942" y="226695"/>
            <a:ext cx="1478459" cy="864096"/>
            <a:chOff x="226142" y="226695"/>
            <a:chExt cx="1478459" cy="864096"/>
          </a:xfrm>
        </p:grpSpPr>
        <p:sp>
          <p:nvSpPr>
            <p:cNvPr id="776" name="Google Shape;776;p22"/>
            <p:cNvSpPr/>
            <p:nvPr/>
          </p:nvSpPr>
          <p:spPr>
            <a:xfrm>
              <a:off x="226142" y="226695"/>
              <a:ext cx="1478459" cy="864096"/>
            </a:xfrm>
            <a:prstGeom prst="rightArrow">
              <a:avLst>
                <a:gd fmla="val 65118" name="adj1"/>
                <a:gd fmla="val 83626" name="adj2"/>
              </a:avLst>
            </a:prstGeom>
            <a:solidFill>
              <a:srgbClr val="4CD7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2"/>
            <p:cNvSpPr txBox="1"/>
            <p:nvPr/>
          </p:nvSpPr>
          <p:spPr>
            <a:xfrm>
              <a:off x="559504" y="403370"/>
              <a:ext cx="648072" cy="523220"/>
            </a:xfrm>
            <a:prstGeom prst="rect">
              <a:avLst/>
            </a:prstGeom>
            <a:solidFill>
              <a:srgbClr val="4CD7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8" name="Google Shape;778;p22"/>
          <p:cNvSpPr txBox="1"/>
          <p:nvPr/>
        </p:nvSpPr>
        <p:spPr>
          <a:xfrm>
            <a:off x="8133253" y="1305342"/>
            <a:ext cx="3083388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22"/>
          <p:cNvSpPr/>
          <p:nvPr/>
        </p:nvSpPr>
        <p:spPr>
          <a:xfrm>
            <a:off x="318267" y="1600141"/>
            <a:ext cx="4696185" cy="417240"/>
          </a:xfrm>
          <a:prstGeom prst="roundRect">
            <a:avLst>
              <a:gd fmla="val 16667" name="adj"/>
            </a:avLst>
          </a:prstGeom>
          <a:solidFill>
            <a:srgbClr val="4CD7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22"/>
          <p:cNvSpPr txBox="1"/>
          <p:nvPr/>
        </p:nvSpPr>
        <p:spPr>
          <a:xfrm>
            <a:off x="318266" y="1243832"/>
            <a:ext cx="46961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Loyal customers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22"/>
          <p:cNvSpPr txBox="1"/>
          <p:nvPr/>
        </p:nvSpPr>
        <p:spPr>
          <a:xfrm>
            <a:off x="298562" y="2155230"/>
            <a:ext cx="47060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Heavy occasional customers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22"/>
          <p:cNvSpPr txBox="1"/>
          <p:nvPr/>
        </p:nvSpPr>
        <p:spPr>
          <a:xfrm>
            <a:off x="298563" y="3217315"/>
            <a:ext cx="47158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Light loyal customer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22"/>
          <p:cNvSpPr txBox="1"/>
          <p:nvPr/>
        </p:nvSpPr>
        <p:spPr>
          <a:xfrm>
            <a:off x="283344" y="4112089"/>
            <a:ext cx="46961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Occasional customers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22"/>
          <p:cNvSpPr txBox="1"/>
          <p:nvPr/>
        </p:nvSpPr>
        <p:spPr>
          <a:xfrm>
            <a:off x="298562" y="5082997"/>
            <a:ext cx="46809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Trialist 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22"/>
          <p:cNvSpPr/>
          <p:nvPr/>
        </p:nvSpPr>
        <p:spPr>
          <a:xfrm>
            <a:off x="312714" y="2746815"/>
            <a:ext cx="4696185" cy="417240"/>
          </a:xfrm>
          <a:prstGeom prst="roundRect">
            <a:avLst>
              <a:gd fmla="val 16667" name="adj"/>
            </a:avLst>
          </a:prstGeom>
          <a:solidFill>
            <a:srgbClr val="4CD7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22"/>
          <p:cNvSpPr/>
          <p:nvPr/>
        </p:nvSpPr>
        <p:spPr>
          <a:xfrm>
            <a:off x="283344" y="5448496"/>
            <a:ext cx="4696185" cy="417240"/>
          </a:xfrm>
          <a:prstGeom prst="roundRect">
            <a:avLst>
              <a:gd fmla="val 16667" name="adj"/>
            </a:avLst>
          </a:prstGeom>
          <a:solidFill>
            <a:srgbClr val="4CD7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22"/>
          <p:cNvSpPr/>
          <p:nvPr/>
        </p:nvSpPr>
        <p:spPr>
          <a:xfrm>
            <a:off x="283345" y="4518673"/>
            <a:ext cx="4696185" cy="417240"/>
          </a:xfrm>
          <a:prstGeom prst="roundRect">
            <a:avLst>
              <a:gd fmla="val 16667" name="adj"/>
            </a:avLst>
          </a:prstGeom>
          <a:solidFill>
            <a:srgbClr val="4CD7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22"/>
          <p:cNvSpPr/>
          <p:nvPr/>
        </p:nvSpPr>
        <p:spPr>
          <a:xfrm>
            <a:off x="308414" y="3558635"/>
            <a:ext cx="4696184" cy="417240"/>
          </a:xfrm>
          <a:prstGeom prst="roundRect">
            <a:avLst>
              <a:gd fmla="val 16667" name="adj"/>
            </a:avLst>
          </a:prstGeom>
          <a:solidFill>
            <a:srgbClr val="4CD7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22"/>
          <p:cNvSpPr/>
          <p:nvPr/>
        </p:nvSpPr>
        <p:spPr>
          <a:xfrm>
            <a:off x="232875" y="2086325"/>
            <a:ext cx="4850400" cy="3960600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0" name="Google Shape;790;p22"/>
          <p:cNvGrpSpPr/>
          <p:nvPr/>
        </p:nvGrpSpPr>
        <p:grpSpPr>
          <a:xfrm>
            <a:off x="5862832" y="4820587"/>
            <a:ext cx="1807140" cy="1499862"/>
            <a:chOff x="7003194" y="3121526"/>
            <a:chExt cx="2192067" cy="1549124"/>
          </a:xfrm>
        </p:grpSpPr>
        <p:grpSp>
          <p:nvGrpSpPr>
            <p:cNvPr id="791" name="Google Shape;791;p22"/>
            <p:cNvGrpSpPr/>
            <p:nvPr/>
          </p:nvGrpSpPr>
          <p:grpSpPr>
            <a:xfrm>
              <a:off x="7003194" y="3121526"/>
              <a:ext cx="2192067" cy="1549124"/>
              <a:chOff x="2881078" y="1577534"/>
              <a:chExt cx="2192067" cy="1549124"/>
            </a:xfrm>
          </p:grpSpPr>
          <p:sp>
            <p:nvSpPr>
              <p:cNvPr id="792" name="Google Shape;792;p22"/>
              <p:cNvSpPr/>
              <p:nvPr/>
            </p:nvSpPr>
            <p:spPr>
              <a:xfrm>
                <a:off x="2895417" y="1577534"/>
                <a:ext cx="2152726" cy="1549124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98DD5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2"/>
              <p:cNvSpPr txBox="1"/>
              <p:nvPr/>
            </p:nvSpPr>
            <p:spPr>
              <a:xfrm>
                <a:off x="2881078" y="2186683"/>
                <a:ext cx="2192067" cy="4768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Average Days Per Invoice (Median)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22"/>
              <p:cNvSpPr txBox="1"/>
              <p:nvPr/>
            </p:nvSpPr>
            <p:spPr>
              <a:xfrm>
                <a:off x="3002336" y="2660048"/>
                <a:ext cx="1918785" cy="317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98DD55"/>
                    </a:solidFill>
                    <a:latin typeface="Arial"/>
                    <a:ea typeface="Arial"/>
                    <a:cs typeface="Arial"/>
                    <a:sym typeface="Arial"/>
                  </a:rPr>
                  <a:t>6 Days</a:t>
                </a:r>
                <a:endParaRPr b="1" sz="1400">
                  <a:solidFill>
                    <a:srgbClr val="98DD5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Truck" id="795" name="Google Shape;795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28041" y="3230466"/>
              <a:ext cx="531709" cy="53170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6" name="Google Shape;796;p22"/>
          <p:cNvGrpSpPr/>
          <p:nvPr/>
        </p:nvGrpSpPr>
        <p:grpSpPr>
          <a:xfrm>
            <a:off x="7830057" y="1524165"/>
            <a:ext cx="1800372" cy="1491651"/>
            <a:chOff x="9076880" y="2400871"/>
            <a:chExt cx="2192100" cy="1549124"/>
          </a:xfrm>
        </p:grpSpPr>
        <p:grpSp>
          <p:nvGrpSpPr>
            <p:cNvPr id="797" name="Google Shape;797;p22"/>
            <p:cNvGrpSpPr/>
            <p:nvPr/>
          </p:nvGrpSpPr>
          <p:grpSpPr>
            <a:xfrm>
              <a:off x="9076880" y="2400871"/>
              <a:ext cx="2192100" cy="1549124"/>
              <a:chOff x="2875735" y="1577534"/>
              <a:chExt cx="2192100" cy="1549124"/>
            </a:xfrm>
          </p:grpSpPr>
          <p:sp>
            <p:nvSpPr>
              <p:cNvPr id="798" name="Google Shape;798;p22"/>
              <p:cNvSpPr/>
              <p:nvPr/>
            </p:nvSpPr>
            <p:spPr>
              <a:xfrm>
                <a:off x="2895417" y="1577534"/>
                <a:ext cx="2152726" cy="1549124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4CD7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2"/>
              <p:cNvSpPr txBox="1"/>
              <p:nvPr/>
            </p:nvSpPr>
            <p:spPr>
              <a:xfrm>
                <a:off x="2875735" y="2342248"/>
                <a:ext cx="2192100" cy="2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</a:rPr>
                  <a:t>Transaction</a:t>
                </a: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 Count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2"/>
              <p:cNvSpPr txBox="1"/>
              <p:nvPr/>
            </p:nvSpPr>
            <p:spPr>
              <a:xfrm>
                <a:off x="3008658" y="2629938"/>
                <a:ext cx="1918786" cy="4155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4CD7B0"/>
                    </a:solidFill>
                    <a:latin typeface="Arial"/>
                    <a:ea typeface="Arial"/>
                    <a:cs typeface="Arial"/>
                    <a:sym typeface="Arial"/>
                  </a:rPr>
                  <a:t>Minimu</a:t>
                </a:r>
                <a:r>
                  <a:rPr b="1" lang="en-US" sz="1800">
                    <a:solidFill>
                      <a:srgbClr val="4CD7B0"/>
                    </a:solidFill>
                  </a:rPr>
                  <a:t>m</a:t>
                </a:r>
                <a:r>
                  <a:rPr b="1" lang="en-US" sz="1800">
                    <a:solidFill>
                      <a:srgbClr val="4CD7B0"/>
                    </a:solidFill>
                    <a:latin typeface="Arial"/>
                    <a:ea typeface="Arial"/>
                    <a:cs typeface="Arial"/>
                    <a:sym typeface="Arial"/>
                  </a:rPr>
                  <a:t> 17</a:t>
                </a:r>
                <a:endParaRPr b="1" sz="1800">
                  <a:solidFill>
                    <a:srgbClr val="4CD7B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Contract" id="801" name="Google Shape;801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60628" y="2514513"/>
              <a:ext cx="568161" cy="5681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2" name="Google Shape;802;p22"/>
          <p:cNvGrpSpPr/>
          <p:nvPr/>
        </p:nvGrpSpPr>
        <p:grpSpPr>
          <a:xfrm>
            <a:off x="5862212" y="1543174"/>
            <a:ext cx="1800287" cy="1491616"/>
            <a:chOff x="5862212" y="1162174"/>
            <a:chExt cx="1800287" cy="1491616"/>
          </a:xfrm>
        </p:grpSpPr>
        <p:grpSp>
          <p:nvGrpSpPr>
            <p:cNvPr id="803" name="Google Shape;803;p22"/>
            <p:cNvGrpSpPr/>
            <p:nvPr/>
          </p:nvGrpSpPr>
          <p:grpSpPr>
            <a:xfrm>
              <a:off x="5862212" y="1162174"/>
              <a:ext cx="1800287" cy="1491616"/>
              <a:chOff x="2894572" y="1577534"/>
              <a:chExt cx="2192066" cy="1549124"/>
            </a:xfrm>
          </p:grpSpPr>
          <p:sp>
            <p:nvSpPr>
              <p:cNvPr id="804" name="Google Shape;804;p22"/>
              <p:cNvSpPr/>
              <p:nvPr/>
            </p:nvSpPr>
            <p:spPr>
              <a:xfrm>
                <a:off x="2895417" y="1577534"/>
                <a:ext cx="2152726" cy="1549124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4CD7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2"/>
              <p:cNvSpPr txBox="1"/>
              <p:nvPr/>
            </p:nvSpPr>
            <p:spPr>
              <a:xfrm>
                <a:off x="2894572" y="2340575"/>
                <a:ext cx="2192066" cy="2876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Number of Customers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22"/>
              <p:cNvSpPr txBox="1"/>
              <p:nvPr/>
            </p:nvSpPr>
            <p:spPr>
              <a:xfrm>
                <a:off x="3012385" y="2630733"/>
                <a:ext cx="1918786" cy="4155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4CD7B0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 b="1" sz="2000">
                  <a:solidFill>
                    <a:srgbClr val="4CD7B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Group of people" id="807" name="Google Shape;807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471936" y="1333779"/>
              <a:ext cx="472518" cy="4725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8" name="Google Shape;808;p22"/>
          <p:cNvGrpSpPr/>
          <p:nvPr/>
        </p:nvGrpSpPr>
        <p:grpSpPr>
          <a:xfrm>
            <a:off x="9724240" y="1499902"/>
            <a:ext cx="1917100" cy="1491616"/>
            <a:chOff x="9724240" y="1118902"/>
            <a:chExt cx="1917100" cy="1491616"/>
          </a:xfrm>
        </p:grpSpPr>
        <p:grpSp>
          <p:nvGrpSpPr>
            <p:cNvPr id="809" name="Google Shape;809;p22"/>
            <p:cNvGrpSpPr/>
            <p:nvPr/>
          </p:nvGrpSpPr>
          <p:grpSpPr>
            <a:xfrm>
              <a:off x="9724240" y="1118902"/>
              <a:ext cx="1917100" cy="1491616"/>
              <a:chOff x="2817354" y="1577534"/>
              <a:chExt cx="2334300" cy="1549124"/>
            </a:xfrm>
          </p:grpSpPr>
          <p:sp>
            <p:nvSpPr>
              <p:cNvPr id="810" name="Google Shape;810;p22"/>
              <p:cNvSpPr/>
              <p:nvPr/>
            </p:nvSpPr>
            <p:spPr>
              <a:xfrm>
                <a:off x="2895417" y="1577534"/>
                <a:ext cx="2152726" cy="1549124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4CD7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2"/>
              <p:cNvSpPr txBox="1"/>
              <p:nvPr/>
            </p:nvSpPr>
            <p:spPr>
              <a:xfrm>
                <a:off x="2817354" y="2353406"/>
                <a:ext cx="2334300" cy="2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Registered Members?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2"/>
              <p:cNvSpPr txBox="1"/>
              <p:nvPr/>
            </p:nvSpPr>
            <p:spPr>
              <a:xfrm>
                <a:off x="3007149" y="2650690"/>
                <a:ext cx="1918786" cy="4155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4CD7B0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1" sz="2000">
                  <a:solidFill>
                    <a:srgbClr val="4CD7B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Checklist" id="813" name="Google Shape;813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402194" y="1253588"/>
              <a:ext cx="494520" cy="4945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4" name="Google Shape;814;p22"/>
          <p:cNvGrpSpPr/>
          <p:nvPr/>
        </p:nvGrpSpPr>
        <p:grpSpPr>
          <a:xfrm>
            <a:off x="7831664" y="3190155"/>
            <a:ext cx="1832597" cy="1492612"/>
            <a:chOff x="7831664" y="2809155"/>
            <a:chExt cx="1832597" cy="1492612"/>
          </a:xfrm>
        </p:grpSpPr>
        <p:grpSp>
          <p:nvGrpSpPr>
            <p:cNvPr id="815" name="Google Shape;815;p22"/>
            <p:cNvGrpSpPr/>
            <p:nvPr/>
          </p:nvGrpSpPr>
          <p:grpSpPr>
            <a:xfrm>
              <a:off x="7831664" y="2809155"/>
              <a:ext cx="1832597" cy="1492612"/>
              <a:chOff x="2887209" y="1577534"/>
              <a:chExt cx="2192066" cy="1549124"/>
            </a:xfrm>
          </p:grpSpPr>
          <p:sp>
            <p:nvSpPr>
              <p:cNvPr id="816" name="Google Shape;816;p22"/>
              <p:cNvSpPr/>
              <p:nvPr/>
            </p:nvSpPr>
            <p:spPr>
              <a:xfrm>
                <a:off x="2895417" y="1577534"/>
                <a:ext cx="2152726" cy="1549124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5BBF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22"/>
              <p:cNvSpPr txBox="1"/>
              <p:nvPr/>
            </p:nvSpPr>
            <p:spPr>
              <a:xfrm>
                <a:off x="2887209" y="2211092"/>
                <a:ext cx="2192066" cy="479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Average </a:t>
                </a:r>
                <a:r>
                  <a:rPr b="1" lang="en-US" sz="1200">
                    <a:solidFill>
                      <a:srgbClr val="3F3F3F"/>
                    </a:solidFill>
                  </a:rPr>
                  <a:t>Spend</a:t>
                </a: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 Per Transaction (Median)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22"/>
              <p:cNvSpPr txBox="1"/>
              <p:nvPr/>
            </p:nvSpPr>
            <p:spPr>
              <a:xfrm>
                <a:off x="3012387" y="2690538"/>
                <a:ext cx="1918786" cy="3194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5BBFE3"/>
                    </a:solidFill>
                    <a:latin typeface="Arial"/>
                    <a:ea typeface="Arial"/>
                    <a:cs typeface="Arial"/>
                    <a:sym typeface="Arial"/>
                  </a:rPr>
                  <a:t>$3,500</a:t>
                </a:r>
                <a:endParaRPr b="1" sz="1400">
                  <a:solidFill>
                    <a:srgbClr val="5BBF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Money" id="819" name="Google Shape;819;p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511122" y="2932450"/>
              <a:ext cx="391505" cy="3915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0" name="Google Shape;820;p22"/>
          <p:cNvGrpSpPr/>
          <p:nvPr/>
        </p:nvGrpSpPr>
        <p:grpSpPr>
          <a:xfrm>
            <a:off x="5837769" y="3190474"/>
            <a:ext cx="1832597" cy="1492612"/>
            <a:chOff x="5837769" y="2809474"/>
            <a:chExt cx="1832597" cy="1492612"/>
          </a:xfrm>
        </p:grpSpPr>
        <p:grpSp>
          <p:nvGrpSpPr>
            <p:cNvPr id="821" name="Google Shape;821;p22"/>
            <p:cNvGrpSpPr/>
            <p:nvPr/>
          </p:nvGrpSpPr>
          <p:grpSpPr>
            <a:xfrm>
              <a:off x="5837769" y="2809474"/>
              <a:ext cx="1832597" cy="1492612"/>
              <a:chOff x="2864285" y="1577534"/>
              <a:chExt cx="2192066" cy="1549124"/>
            </a:xfrm>
          </p:grpSpPr>
          <p:sp>
            <p:nvSpPr>
              <p:cNvPr id="822" name="Google Shape;822;p22"/>
              <p:cNvSpPr/>
              <p:nvPr/>
            </p:nvSpPr>
            <p:spPr>
              <a:xfrm>
                <a:off x="2895417" y="1577534"/>
                <a:ext cx="2152726" cy="1549124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5BBF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22"/>
              <p:cNvSpPr txBox="1"/>
              <p:nvPr/>
            </p:nvSpPr>
            <p:spPr>
              <a:xfrm>
                <a:off x="2864285" y="2216527"/>
                <a:ext cx="2192066" cy="479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Average Quantity Per Transaction (Median)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2"/>
              <p:cNvSpPr txBox="1"/>
              <p:nvPr/>
            </p:nvSpPr>
            <p:spPr>
              <a:xfrm>
                <a:off x="2992753" y="2671680"/>
                <a:ext cx="1918786" cy="351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5BBFE3"/>
                    </a:solidFill>
                    <a:latin typeface="Arial"/>
                    <a:ea typeface="Arial"/>
                    <a:cs typeface="Arial"/>
                    <a:sym typeface="Arial"/>
                  </a:rPr>
                  <a:t>1,250</a:t>
                </a:r>
                <a:endParaRPr b="1" sz="1600">
                  <a:solidFill>
                    <a:srgbClr val="5BBF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Shopping bag" id="825" name="Google Shape;825;p2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527369" y="2945255"/>
              <a:ext cx="391505" cy="3915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6" name="Google Shape;826;p22"/>
          <p:cNvGrpSpPr/>
          <p:nvPr/>
        </p:nvGrpSpPr>
        <p:grpSpPr>
          <a:xfrm>
            <a:off x="9766644" y="3200140"/>
            <a:ext cx="1832597" cy="1492612"/>
            <a:chOff x="9766644" y="2819140"/>
            <a:chExt cx="1832597" cy="1492612"/>
          </a:xfrm>
        </p:grpSpPr>
        <p:grpSp>
          <p:nvGrpSpPr>
            <p:cNvPr id="827" name="Google Shape;827;p22"/>
            <p:cNvGrpSpPr/>
            <p:nvPr/>
          </p:nvGrpSpPr>
          <p:grpSpPr>
            <a:xfrm>
              <a:off x="9766644" y="2819140"/>
              <a:ext cx="1832597" cy="1492612"/>
              <a:chOff x="2856077" y="1577534"/>
              <a:chExt cx="2192066" cy="1549124"/>
            </a:xfrm>
          </p:grpSpPr>
          <p:sp>
            <p:nvSpPr>
              <p:cNvPr id="828" name="Google Shape;828;p22"/>
              <p:cNvSpPr/>
              <p:nvPr/>
            </p:nvSpPr>
            <p:spPr>
              <a:xfrm>
                <a:off x="2895417" y="1577534"/>
                <a:ext cx="2152726" cy="1549124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5BBF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22"/>
              <p:cNvSpPr txBox="1"/>
              <p:nvPr/>
            </p:nvSpPr>
            <p:spPr>
              <a:xfrm>
                <a:off x="2856077" y="2208206"/>
                <a:ext cx="2192066" cy="479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Total Spendings (Median)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22"/>
              <p:cNvSpPr txBox="1"/>
              <p:nvPr/>
            </p:nvSpPr>
            <p:spPr>
              <a:xfrm>
                <a:off x="2970728" y="2692944"/>
                <a:ext cx="1918786" cy="3194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5BBFE3"/>
                    </a:solidFill>
                    <a:latin typeface="Arial"/>
                    <a:ea typeface="Arial"/>
                    <a:cs typeface="Arial"/>
                    <a:sym typeface="Arial"/>
                  </a:rPr>
                  <a:t>$128,000</a:t>
                </a:r>
                <a:endParaRPr b="1" sz="1400">
                  <a:solidFill>
                    <a:srgbClr val="5BBF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Pound" id="831" name="Google Shape;831;p2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477431" y="2975220"/>
              <a:ext cx="391505" cy="3915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2" name="Google Shape;832;p22"/>
          <p:cNvGrpSpPr/>
          <p:nvPr/>
        </p:nvGrpSpPr>
        <p:grpSpPr>
          <a:xfrm>
            <a:off x="7811262" y="4837343"/>
            <a:ext cx="1807234" cy="1499937"/>
            <a:chOff x="7811262" y="4456343"/>
            <a:chExt cx="1807234" cy="1499937"/>
          </a:xfrm>
        </p:grpSpPr>
        <p:grpSp>
          <p:nvGrpSpPr>
            <p:cNvPr id="833" name="Google Shape;833;p22"/>
            <p:cNvGrpSpPr/>
            <p:nvPr/>
          </p:nvGrpSpPr>
          <p:grpSpPr>
            <a:xfrm>
              <a:off x="7811262" y="4456343"/>
              <a:ext cx="1807234" cy="1499937"/>
              <a:chOff x="2856992" y="1577534"/>
              <a:chExt cx="2192066" cy="1549124"/>
            </a:xfrm>
          </p:grpSpPr>
          <p:sp>
            <p:nvSpPr>
              <p:cNvPr id="834" name="Google Shape;834;p22"/>
              <p:cNvSpPr/>
              <p:nvPr/>
            </p:nvSpPr>
            <p:spPr>
              <a:xfrm>
                <a:off x="2895417" y="1577534"/>
                <a:ext cx="2152726" cy="1549124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98DD5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22"/>
              <p:cNvSpPr txBox="1"/>
              <p:nvPr/>
            </p:nvSpPr>
            <p:spPr>
              <a:xfrm>
                <a:off x="2856992" y="2196119"/>
                <a:ext cx="2192066" cy="4768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Days Since Last Purchase (Median)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22"/>
              <p:cNvSpPr txBox="1"/>
              <p:nvPr/>
            </p:nvSpPr>
            <p:spPr>
              <a:xfrm>
                <a:off x="3037386" y="2647944"/>
                <a:ext cx="1918786" cy="317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98DD55"/>
                    </a:solidFill>
                    <a:latin typeface="Arial"/>
                    <a:ea typeface="Arial"/>
                    <a:cs typeface="Arial"/>
                    <a:sym typeface="Arial"/>
                  </a:rPr>
                  <a:t>2.5 Days</a:t>
                </a:r>
                <a:endParaRPr b="1" sz="1400">
                  <a:solidFill>
                    <a:srgbClr val="98DD5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Daily calendar" id="837" name="Google Shape;837;p2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450221" y="4545219"/>
              <a:ext cx="490048" cy="4900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8" name="Google Shape;838;p22"/>
          <p:cNvSpPr txBox="1"/>
          <p:nvPr/>
        </p:nvSpPr>
        <p:spPr>
          <a:xfrm>
            <a:off x="6208091" y="1052107"/>
            <a:ext cx="469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High frequency, high spend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CD7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26"/>
          <p:cNvSpPr/>
          <p:nvPr/>
        </p:nvSpPr>
        <p:spPr>
          <a:xfrm>
            <a:off x="232217" y="107540"/>
            <a:ext cx="11808600" cy="655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26"/>
          <p:cNvSpPr txBox="1"/>
          <p:nvPr/>
        </p:nvSpPr>
        <p:spPr>
          <a:xfrm>
            <a:off x="8133253" y="1305342"/>
            <a:ext cx="3083388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26"/>
          <p:cNvSpPr txBox="1"/>
          <p:nvPr/>
        </p:nvSpPr>
        <p:spPr>
          <a:xfrm>
            <a:off x="1753139" y="312624"/>
            <a:ext cx="7164719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Understand their habits</a:t>
            </a:r>
            <a:endParaRPr b="1"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8" name="Google Shape;848;p26"/>
          <p:cNvGrpSpPr/>
          <p:nvPr/>
        </p:nvGrpSpPr>
        <p:grpSpPr>
          <a:xfrm>
            <a:off x="149942" y="226695"/>
            <a:ext cx="1478459" cy="864096"/>
            <a:chOff x="226142" y="226695"/>
            <a:chExt cx="1478459" cy="864096"/>
          </a:xfrm>
        </p:grpSpPr>
        <p:sp>
          <p:nvSpPr>
            <p:cNvPr id="849" name="Google Shape;849;p26"/>
            <p:cNvSpPr/>
            <p:nvPr/>
          </p:nvSpPr>
          <p:spPr>
            <a:xfrm>
              <a:off x="226142" y="226695"/>
              <a:ext cx="1478459" cy="864096"/>
            </a:xfrm>
            <a:prstGeom prst="rightArrow">
              <a:avLst>
                <a:gd fmla="val 65118" name="adj1"/>
                <a:gd fmla="val 83626" name="adj2"/>
              </a:avLst>
            </a:prstGeom>
            <a:solidFill>
              <a:srgbClr val="4CD7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6"/>
            <p:cNvSpPr txBox="1"/>
            <p:nvPr/>
          </p:nvSpPr>
          <p:spPr>
            <a:xfrm>
              <a:off x="559504" y="403370"/>
              <a:ext cx="648072" cy="523220"/>
            </a:xfrm>
            <a:prstGeom prst="rect">
              <a:avLst/>
            </a:prstGeom>
            <a:solidFill>
              <a:srgbClr val="4CD7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1" name="Google Shape;851;p26"/>
          <p:cNvSpPr txBox="1"/>
          <p:nvPr/>
        </p:nvSpPr>
        <p:spPr>
          <a:xfrm>
            <a:off x="8133253" y="1305342"/>
            <a:ext cx="3083388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26"/>
          <p:cNvSpPr/>
          <p:nvPr/>
        </p:nvSpPr>
        <p:spPr>
          <a:xfrm>
            <a:off x="318267" y="1600141"/>
            <a:ext cx="4696185" cy="417240"/>
          </a:xfrm>
          <a:prstGeom prst="roundRect">
            <a:avLst>
              <a:gd fmla="val 16667" name="adj"/>
            </a:avLst>
          </a:prstGeom>
          <a:solidFill>
            <a:srgbClr val="4CD7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26"/>
          <p:cNvSpPr txBox="1"/>
          <p:nvPr/>
        </p:nvSpPr>
        <p:spPr>
          <a:xfrm>
            <a:off x="318266" y="1243832"/>
            <a:ext cx="46961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Loyal customers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26"/>
          <p:cNvSpPr txBox="1"/>
          <p:nvPr/>
        </p:nvSpPr>
        <p:spPr>
          <a:xfrm>
            <a:off x="298562" y="2155230"/>
            <a:ext cx="47060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Heavy occasional customers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26"/>
          <p:cNvSpPr txBox="1"/>
          <p:nvPr/>
        </p:nvSpPr>
        <p:spPr>
          <a:xfrm>
            <a:off x="298563" y="3217315"/>
            <a:ext cx="47158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Light loyal customer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26"/>
          <p:cNvSpPr txBox="1"/>
          <p:nvPr/>
        </p:nvSpPr>
        <p:spPr>
          <a:xfrm>
            <a:off x="283344" y="4112089"/>
            <a:ext cx="46961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Occasional customers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26"/>
          <p:cNvSpPr txBox="1"/>
          <p:nvPr/>
        </p:nvSpPr>
        <p:spPr>
          <a:xfrm>
            <a:off x="298562" y="5082997"/>
            <a:ext cx="46809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Trialist 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26"/>
          <p:cNvSpPr/>
          <p:nvPr/>
        </p:nvSpPr>
        <p:spPr>
          <a:xfrm>
            <a:off x="312714" y="2746815"/>
            <a:ext cx="4696185" cy="417240"/>
          </a:xfrm>
          <a:prstGeom prst="roundRect">
            <a:avLst>
              <a:gd fmla="val 16667" name="adj"/>
            </a:avLst>
          </a:prstGeom>
          <a:solidFill>
            <a:srgbClr val="4CD7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26"/>
          <p:cNvSpPr/>
          <p:nvPr/>
        </p:nvSpPr>
        <p:spPr>
          <a:xfrm>
            <a:off x="283344" y="5448496"/>
            <a:ext cx="4696185" cy="417240"/>
          </a:xfrm>
          <a:prstGeom prst="roundRect">
            <a:avLst>
              <a:gd fmla="val 16667" name="adj"/>
            </a:avLst>
          </a:prstGeom>
          <a:solidFill>
            <a:srgbClr val="4CD7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26"/>
          <p:cNvSpPr/>
          <p:nvPr/>
        </p:nvSpPr>
        <p:spPr>
          <a:xfrm>
            <a:off x="283345" y="4518673"/>
            <a:ext cx="4696185" cy="417240"/>
          </a:xfrm>
          <a:prstGeom prst="roundRect">
            <a:avLst>
              <a:gd fmla="val 16667" name="adj"/>
            </a:avLst>
          </a:prstGeom>
          <a:solidFill>
            <a:srgbClr val="4CD7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26"/>
          <p:cNvSpPr/>
          <p:nvPr/>
        </p:nvSpPr>
        <p:spPr>
          <a:xfrm>
            <a:off x="308414" y="3558635"/>
            <a:ext cx="4696184" cy="417240"/>
          </a:xfrm>
          <a:prstGeom prst="roundRect">
            <a:avLst>
              <a:gd fmla="val 16667" name="adj"/>
            </a:avLst>
          </a:prstGeom>
          <a:solidFill>
            <a:srgbClr val="4CD7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26"/>
          <p:cNvSpPr/>
          <p:nvPr/>
        </p:nvSpPr>
        <p:spPr>
          <a:xfrm>
            <a:off x="226150" y="1188250"/>
            <a:ext cx="4855800" cy="3970800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3" name="Google Shape;863;p26"/>
          <p:cNvGrpSpPr/>
          <p:nvPr/>
        </p:nvGrpSpPr>
        <p:grpSpPr>
          <a:xfrm>
            <a:off x="5862832" y="4820587"/>
            <a:ext cx="1807140" cy="1499862"/>
            <a:chOff x="7003194" y="3121526"/>
            <a:chExt cx="2192067" cy="1549124"/>
          </a:xfrm>
        </p:grpSpPr>
        <p:grpSp>
          <p:nvGrpSpPr>
            <p:cNvPr id="864" name="Google Shape;864;p26"/>
            <p:cNvGrpSpPr/>
            <p:nvPr/>
          </p:nvGrpSpPr>
          <p:grpSpPr>
            <a:xfrm>
              <a:off x="7003194" y="3121526"/>
              <a:ext cx="2192067" cy="1549124"/>
              <a:chOff x="2881078" y="1577534"/>
              <a:chExt cx="2192067" cy="1549124"/>
            </a:xfrm>
          </p:grpSpPr>
          <p:sp>
            <p:nvSpPr>
              <p:cNvPr id="865" name="Google Shape;865;p26"/>
              <p:cNvSpPr/>
              <p:nvPr/>
            </p:nvSpPr>
            <p:spPr>
              <a:xfrm>
                <a:off x="2895417" y="1577534"/>
                <a:ext cx="2152726" cy="1549124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98DD5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6"/>
              <p:cNvSpPr txBox="1"/>
              <p:nvPr/>
            </p:nvSpPr>
            <p:spPr>
              <a:xfrm>
                <a:off x="2881078" y="2186683"/>
                <a:ext cx="2192067" cy="4768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Average Days Per Invoice (Median)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6"/>
              <p:cNvSpPr txBox="1"/>
              <p:nvPr/>
            </p:nvSpPr>
            <p:spPr>
              <a:xfrm>
                <a:off x="3002336" y="2660048"/>
                <a:ext cx="1918785" cy="317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98DD55"/>
                    </a:solidFill>
                    <a:latin typeface="Arial"/>
                    <a:ea typeface="Arial"/>
                    <a:cs typeface="Arial"/>
                    <a:sym typeface="Arial"/>
                  </a:rPr>
                  <a:t>0 Days</a:t>
                </a:r>
                <a:endParaRPr b="1" sz="1400">
                  <a:solidFill>
                    <a:srgbClr val="98DD5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Truck" id="868" name="Google Shape;868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28041" y="3230466"/>
              <a:ext cx="531709" cy="53170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9" name="Google Shape;869;p26"/>
          <p:cNvGrpSpPr/>
          <p:nvPr/>
        </p:nvGrpSpPr>
        <p:grpSpPr>
          <a:xfrm>
            <a:off x="7814970" y="1524165"/>
            <a:ext cx="1800344" cy="1491651"/>
            <a:chOff x="9058510" y="2400871"/>
            <a:chExt cx="2192066" cy="1549124"/>
          </a:xfrm>
        </p:grpSpPr>
        <p:grpSp>
          <p:nvGrpSpPr>
            <p:cNvPr id="870" name="Google Shape;870;p26"/>
            <p:cNvGrpSpPr/>
            <p:nvPr/>
          </p:nvGrpSpPr>
          <p:grpSpPr>
            <a:xfrm>
              <a:off x="9058510" y="2400871"/>
              <a:ext cx="2192066" cy="1549124"/>
              <a:chOff x="2857365" y="1577534"/>
              <a:chExt cx="2192066" cy="1549124"/>
            </a:xfrm>
          </p:grpSpPr>
          <p:sp>
            <p:nvSpPr>
              <p:cNvPr id="871" name="Google Shape;871;p26"/>
              <p:cNvSpPr/>
              <p:nvPr/>
            </p:nvSpPr>
            <p:spPr>
              <a:xfrm>
                <a:off x="2895417" y="1577534"/>
                <a:ext cx="2152726" cy="1549124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4CD7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6"/>
              <p:cNvSpPr txBox="1"/>
              <p:nvPr/>
            </p:nvSpPr>
            <p:spPr>
              <a:xfrm>
                <a:off x="2857365" y="2340976"/>
                <a:ext cx="2192066" cy="2876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</a:rPr>
                  <a:t>Transaction</a:t>
                </a: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 Count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6"/>
              <p:cNvSpPr txBox="1"/>
              <p:nvPr/>
            </p:nvSpPr>
            <p:spPr>
              <a:xfrm>
                <a:off x="3008658" y="2629938"/>
                <a:ext cx="1918786" cy="4155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4CD7B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1" sz="2000">
                  <a:solidFill>
                    <a:srgbClr val="4CD7B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Contract" id="874" name="Google Shape;874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60628" y="2514513"/>
              <a:ext cx="568161" cy="5681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5" name="Google Shape;875;p26"/>
          <p:cNvGrpSpPr/>
          <p:nvPr/>
        </p:nvGrpSpPr>
        <p:grpSpPr>
          <a:xfrm>
            <a:off x="5862212" y="1543174"/>
            <a:ext cx="1800287" cy="1491616"/>
            <a:chOff x="5862212" y="1162174"/>
            <a:chExt cx="1800287" cy="1491616"/>
          </a:xfrm>
        </p:grpSpPr>
        <p:grpSp>
          <p:nvGrpSpPr>
            <p:cNvPr id="876" name="Google Shape;876;p26"/>
            <p:cNvGrpSpPr/>
            <p:nvPr/>
          </p:nvGrpSpPr>
          <p:grpSpPr>
            <a:xfrm>
              <a:off x="5862212" y="1162174"/>
              <a:ext cx="1800287" cy="1491616"/>
              <a:chOff x="2894572" y="1577534"/>
              <a:chExt cx="2192066" cy="1549124"/>
            </a:xfrm>
          </p:grpSpPr>
          <p:sp>
            <p:nvSpPr>
              <p:cNvPr id="877" name="Google Shape;877;p26"/>
              <p:cNvSpPr/>
              <p:nvPr/>
            </p:nvSpPr>
            <p:spPr>
              <a:xfrm>
                <a:off x="2895417" y="1577534"/>
                <a:ext cx="2152726" cy="1549124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4CD7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26"/>
              <p:cNvSpPr txBox="1"/>
              <p:nvPr/>
            </p:nvSpPr>
            <p:spPr>
              <a:xfrm>
                <a:off x="2894572" y="2340575"/>
                <a:ext cx="2192066" cy="2876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Number of Customers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26"/>
              <p:cNvSpPr txBox="1"/>
              <p:nvPr/>
            </p:nvSpPr>
            <p:spPr>
              <a:xfrm>
                <a:off x="3012385" y="2630733"/>
                <a:ext cx="1918786" cy="4155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4CD7B0"/>
                    </a:solidFill>
                    <a:latin typeface="Arial"/>
                    <a:ea typeface="Arial"/>
                    <a:cs typeface="Arial"/>
                    <a:sym typeface="Arial"/>
                  </a:rPr>
                  <a:t>1187</a:t>
                </a:r>
                <a:endParaRPr b="1" sz="2000">
                  <a:solidFill>
                    <a:srgbClr val="4CD7B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Group of people" id="880" name="Google Shape;880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471936" y="1333779"/>
              <a:ext cx="472518" cy="4725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1" name="Google Shape;881;p26"/>
          <p:cNvGrpSpPr/>
          <p:nvPr/>
        </p:nvGrpSpPr>
        <p:grpSpPr>
          <a:xfrm>
            <a:off x="9715140" y="1499902"/>
            <a:ext cx="1914390" cy="1491616"/>
            <a:chOff x="9715140" y="1118902"/>
            <a:chExt cx="1914390" cy="1491616"/>
          </a:xfrm>
        </p:grpSpPr>
        <p:grpSp>
          <p:nvGrpSpPr>
            <p:cNvPr id="882" name="Google Shape;882;p26"/>
            <p:cNvGrpSpPr/>
            <p:nvPr/>
          </p:nvGrpSpPr>
          <p:grpSpPr>
            <a:xfrm>
              <a:off x="9715140" y="1118902"/>
              <a:ext cx="1914390" cy="1491616"/>
              <a:chOff x="2806273" y="1577534"/>
              <a:chExt cx="2331000" cy="1549124"/>
            </a:xfrm>
          </p:grpSpPr>
          <p:sp>
            <p:nvSpPr>
              <p:cNvPr id="883" name="Google Shape;883;p26"/>
              <p:cNvSpPr/>
              <p:nvPr/>
            </p:nvSpPr>
            <p:spPr>
              <a:xfrm>
                <a:off x="2895417" y="1577534"/>
                <a:ext cx="2152726" cy="1549124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4CD7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26"/>
              <p:cNvSpPr txBox="1"/>
              <p:nvPr/>
            </p:nvSpPr>
            <p:spPr>
              <a:xfrm>
                <a:off x="2806273" y="2366050"/>
                <a:ext cx="2331000" cy="2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Registered Members?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26"/>
              <p:cNvSpPr txBox="1"/>
              <p:nvPr/>
            </p:nvSpPr>
            <p:spPr>
              <a:xfrm>
                <a:off x="3074223" y="2571554"/>
                <a:ext cx="19188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4CD7B0"/>
                    </a:solidFill>
                    <a:latin typeface="Arial"/>
                    <a:ea typeface="Arial"/>
                    <a:cs typeface="Arial"/>
                    <a:sym typeface="Arial"/>
                  </a:rPr>
                  <a:t>0%</a:t>
                </a:r>
                <a:endParaRPr b="1" sz="2000">
                  <a:solidFill>
                    <a:srgbClr val="4CD7B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Checklist" id="886" name="Google Shape;886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404431" y="1238638"/>
              <a:ext cx="494520" cy="4945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7" name="Google Shape;887;p26"/>
          <p:cNvGrpSpPr/>
          <p:nvPr/>
        </p:nvGrpSpPr>
        <p:grpSpPr>
          <a:xfrm>
            <a:off x="7831664" y="3190155"/>
            <a:ext cx="1832597" cy="1492612"/>
            <a:chOff x="7831664" y="2809155"/>
            <a:chExt cx="1832597" cy="1492612"/>
          </a:xfrm>
        </p:grpSpPr>
        <p:grpSp>
          <p:nvGrpSpPr>
            <p:cNvPr id="888" name="Google Shape;888;p26"/>
            <p:cNvGrpSpPr/>
            <p:nvPr/>
          </p:nvGrpSpPr>
          <p:grpSpPr>
            <a:xfrm>
              <a:off x="7831664" y="2809155"/>
              <a:ext cx="1832597" cy="1492612"/>
              <a:chOff x="2887209" y="1577534"/>
              <a:chExt cx="2192066" cy="1549124"/>
            </a:xfrm>
          </p:grpSpPr>
          <p:sp>
            <p:nvSpPr>
              <p:cNvPr id="889" name="Google Shape;889;p26"/>
              <p:cNvSpPr/>
              <p:nvPr/>
            </p:nvSpPr>
            <p:spPr>
              <a:xfrm>
                <a:off x="2895417" y="1577534"/>
                <a:ext cx="2152726" cy="1549124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5BBF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26"/>
              <p:cNvSpPr txBox="1"/>
              <p:nvPr/>
            </p:nvSpPr>
            <p:spPr>
              <a:xfrm>
                <a:off x="2887209" y="2211092"/>
                <a:ext cx="2192066" cy="479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Average </a:t>
                </a:r>
                <a:r>
                  <a:rPr b="1" lang="en-US" sz="1200">
                    <a:solidFill>
                      <a:srgbClr val="3F3F3F"/>
                    </a:solidFill>
                  </a:rPr>
                  <a:t>Spend</a:t>
                </a: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 Per Transaction (Median)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26"/>
              <p:cNvSpPr txBox="1"/>
              <p:nvPr/>
            </p:nvSpPr>
            <p:spPr>
              <a:xfrm>
                <a:off x="3012387" y="2690538"/>
                <a:ext cx="1918786" cy="3194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5BBFE3"/>
                    </a:solidFill>
                    <a:latin typeface="Arial"/>
                    <a:ea typeface="Arial"/>
                    <a:cs typeface="Arial"/>
                    <a:sym typeface="Arial"/>
                  </a:rPr>
                  <a:t>$247</a:t>
                </a:r>
                <a:endParaRPr b="1" sz="1400">
                  <a:solidFill>
                    <a:srgbClr val="5BBF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Money" id="892" name="Google Shape;892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511122" y="2932450"/>
              <a:ext cx="391505" cy="3915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3" name="Google Shape;893;p26"/>
          <p:cNvGrpSpPr/>
          <p:nvPr/>
        </p:nvGrpSpPr>
        <p:grpSpPr>
          <a:xfrm>
            <a:off x="5837769" y="3190474"/>
            <a:ext cx="1832597" cy="1492612"/>
            <a:chOff x="5837769" y="2809474"/>
            <a:chExt cx="1832597" cy="1492612"/>
          </a:xfrm>
        </p:grpSpPr>
        <p:grpSp>
          <p:nvGrpSpPr>
            <p:cNvPr id="894" name="Google Shape;894;p26"/>
            <p:cNvGrpSpPr/>
            <p:nvPr/>
          </p:nvGrpSpPr>
          <p:grpSpPr>
            <a:xfrm>
              <a:off x="5837769" y="2809474"/>
              <a:ext cx="1832597" cy="1492612"/>
              <a:chOff x="2864285" y="1577534"/>
              <a:chExt cx="2192066" cy="1549124"/>
            </a:xfrm>
          </p:grpSpPr>
          <p:sp>
            <p:nvSpPr>
              <p:cNvPr id="895" name="Google Shape;895;p26"/>
              <p:cNvSpPr/>
              <p:nvPr/>
            </p:nvSpPr>
            <p:spPr>
              <a:xfrm>
                <a:off x="2895417" y="1577534"/>
                <a:ext cx="2152726" cy="1549124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5BBF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26"/>
              <p:cNvSpPr txBox="1"/>
              <p:nvPr/>
            </p:nvSpPr>
            <p:spPr>
              <a:xfrm>
                <a:off x="2864285" y="2216527"/>
                <a:ext cx="2192066" cy="479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Average Quantity Per Transaction (Median)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26"/>
              <p:cNvSpPr txBox="1"/>
              <p:nvPr/>
            </p:nvSpPr>
            <p:spPr>
              <a:xfrm>
                <a:off x="2992753" y="2671680"/>
                <a:ext cx="1918786" cy="351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5BBFE3"/>
                    </a:solidFill>
                    <a:latin typeface="Arial"/>
                    <a:ea typeface="Arial"/>
                    <a:cs typeface="Arial"/>
                    <a:sym typeface="Arial"/>
                  </a:rPr>
                  <a:t>57</a:t>
                </a:r>
                <a:endParaRPr b="1" sz="1600">
                  <a:solidFill>
                    <a:srgbClr val="5BBF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Shopping bag" id="898" name="Google Shape;898;p2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527369" y="2945255"/>
              <a:ext cx="391505" cy="3915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9" name="Google Shape;899;p26"/>
          <p:cNvGrpSpPr/>
          <p:nvPr/>
        </p:nvGrpSpPr>
        <p:grpSpPr>
          <a:xfrm>
            <a:off x="9766644" y="3200140"/>
            <a:ext cx="1832597" cy="1492612"/>
            <a:chOff x="9766644" y="2819140"/>
            <a:chExt cx="1832597" cy="1492612"/>
          </a:xfrm>
        </p:grpSpPr>
        <p:grpSp>
          <p:nvGrpSpPr>
            <p:cNvPr id="900" name="Google Shape;900;p26"/>
            <p:cNvGrpSpPr/>
            <p:nvPr/>
          </p:nvGrpSpPr>
          <p:grpSpPr>
            <a:xfrm>
              <a:off x="9766644" y="2819140"/>
              <a:ext cx="1832597" cy="1492612"/>
              <a:chOff x="2856077" y="1577534"/>
              <a:chExt cx="2192066" cy="1549124"/>
            </a:xfrm>
          </p:grpSpPr>
          <p:sp>
            <p:nvSpPr>
              <p:cNvPr id="901" name="Google Shape;901;p26"/>
              <p:cNvSpPr/>
              <p:nvPr/>
            </p:nvSpPr>
            <p:spPr>
              <a:xfrm>
                <a:off x="2895417" y="1577534"/>
                <a:ext cx="2152726" cy="1549124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5BBF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26"/>
              <p:cNvSpPr txBox="1"/>
              <p:nvPr/>
            </p:nvSpPr>
            <p:spPr>
              <a:xfrm>
                <a:off x="2856077" y="2208206"/>
                <a:ext cx="2192066" cy="479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Total Spendings (Median)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26"/>
              <p:cNvSpPr txBox="1"/>
              <p:nvPr/>
            </p:nvSpPr>
            <p:spPr>
              <a:xfrm>
                <a:off x="2970728" y="2692944"/>
                <a:ext cx="1918786" cy="3194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5BBFE3"/>
                    </a:solidFill>
                    <a:latin typeface="Arial"/>
                    <a:ea typeface="Arial"/>
                    <a:cs typeface="Arial"/>
                    <a:sym typeface="Arial"/>
                  </a:rPr>
                  <a:t>$247</a:t>
                </a:r>
                <a:endParaRPr b="1" sz="1400">
                  <a:solidFill>
                    <a:srgbClr val="5BBF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Pound" id="904" name="Google Shape;904;p2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477431" y="2975220"/>
              <a:ext cx="391505" cy="3915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5" name="Google Shape;905;p26"/>
          <p:cNvGrpSpPr/>
          <p:nvPr/>
        </p:nvGrpSpPr>
        <p:grpSpPr>
          <a:xfrm>
            <a:off x="7811262" y="4837343"/>
            <a:ext cx="1807234" cy="1499937"/>
            <a:chOff x="7811262" y="4456343"/>
            <a:chExt cx="1807234" cy="1499937"/>
          </a:xfrm>
        </p:grpSpPr>
        <p:grpSp>
          <p:nvGrpSpPr>
            <p:cNvPr id="906" name="Google Shape;906;p26"/>
            <p:cNvGrpSpPr/>
            <p:nvPr/>
          </p:nvGrpSpPr>
          <p:grpSpPr>
            <a:xfrm>
              <a:off x="7811262" y="4456343"/>
              <a:ext cx="1807234" cy="1499937"/>
              <a:chOff x="2856992" y="1577534"/>
              <a:chExt cx="2192066" cy="1549124"/>
            </a:xfrm>
          </p:grpSpPr>
          <p:sp>
            <p:nvSpPr>
              <p:cNvPr id="907" name="Google Shape;907;p26"/>
              <p:cNvSpPr/>
              <p:nvPr/>
            </p:nvSpPr>
            <p:spPr>
              <a:xfrm>
                <a:off x="2895417" y="1577534"/>
                <a:ext cx="2152726" cy="1549124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98DD5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26"/>
              <p:cNvSpPr txBox="1"/>
              <p:nvPr/>
            </p:nvSpPr>
            <p:spPr>
              <a:xfrm>
                <a:off x="2856992" y="2196119"/>
                <a:ext cx="2192066" cy="4768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Days Since Last Purchase (Median)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26"/>
              <p:cNvSpPr txBox="1"/>
              <p:nvPr/>
            </p:nvSpPr>
            <p:spPr>
              <a:xfrm>
                <a:off x="3037386" y="2647944"/>
                <a:ext cx="1918786" cy="317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98DD55"/>
                    </a:solidFill>
                    <a:latin typeface="Arial"/>
                    <a:ea typeface="Arial"/>
                    <a:cs typeface="Arial"/>
                    <a:sym typeface="Arial"/>
                  </a:rPr>
                  <a:t>200 Days</a:t>
                </a:r>
                <a:endParaRPr b="1" sz="1400">
                  <a:solidFill>
                    <a:srgbClr val="98DD5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Daily calendar" id="910" name="Google Shape;910;p2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450221" y="4545219"/>
              <a:ext cx="490048" cy="4900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1" name="Google Shape;911;p26"/>
          <p:cNvSpPr txBox="1"/>
          <p:nvPr/>
        </p:nvSpPr>
        <p:spPr>
          <a:xfrm>
            <a:off x="6535762" y="1033072"/>
            <a:ext cx="46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One time purchase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2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98DD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27"/>
          <p:cNvSpPr/>
          <p:nvPr/>
        </p:nvSpPr>
        <p:spPr>
          <a:xfrm>
            <a:off x="296742" y="87227"/>
            <a:ext cx="11808600" cy="655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27"/>
          <p:cNvSpPr txBox="1"/>
          <p:nvPr/>
        </p:nvSpPr>
        <p:spPr>
          <a:xfrm>
            <a:off x="8133253" y="1305342"/>
            <a:ext cx="3083388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27"/>
          <p:cNvSpPr txBox="1"/>
          <p:nvPr/>
        </p:nvSpPr>
        <p:spPr>
          <a:xfrm>
            <a:off x="2157176" y="280618"/>
            <a:ext cx="7164719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Moving Forward</a:t>
            </a:r>
            <a:endParaRPr b="1"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1" name="Google Shape;921;p27"/>
          <p:cNvGrpSpPr/>
          <p:nvPr/>
        </p:nvGrpSpPr>
        <p:grpSpPr>
          <a:xfrm>
            <a:off x="226142" y="226695"/>
            <a:ext cx="1478459" cy="864096"/>
            <a:chOff x="226142" y="226695"/>
            <a:chExt cx="1478459" cy="864096"/>
          </a:xfrm>
        </p:grpSpPr>
        <p:sp>
          <p:nvSpPr>
            <p:cNvPr id="922" name="Google Shape;922;p27"/>
            <p:cNvSpPr/>
            <p:nvPr/>
          </p:nvSpPr>
          <p:spPr>
            <a:xfrm>
              <a:off x="226142" y="226695"/>
              <a:ext cx="1478459" cy="864096"/>
            </a:xfrm>
            <a:prstGeom prst="rightArrow">
              <a:avLst>
                <a:gd fmla="val 65118" name="adj1"/>
                <a:gd fmla="val 83626" name="adj2"/>
              </a:avLst>
            </a:prstGeom>
            <a:solidFill>
              <a:srgbClr val="98DD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7"/>
            <p:cNvSpPr txBox="1"/>
            <p:nvPr/>
          </p:nvSpPr>
          <p:spPr>
            <a:xfrm>
              <a:off x="559504" y="403370"/>
              <a:ext cx="648072" cy="523220"/>
            </a:xfrm>
            <a:prstGeom prst="rect">
              <a:avLst/>
            </a:prstGeom>
            <a:solidFill>
              <a:srgbClr val="98DD5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06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rrow: Slight curve" id="924" name="Google Shape;9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541082">
            <a:off x="1034309" y="3680431"/>
            <a:ext cx="1660894" cy="628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: Slight curve" id="925" name="Google Shape;92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192020">
            <a:off x="4297717" y="4359473"/>
            <a:ext cx="799130" cy="628693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27"/>
          <p:cNvSpPr txBox="1"/>
          <p:nvPr/>
        </p:nvSpPr>
        <p:spPr>
          <a:xfrm>
            <a:off x="6283075" y="2836269"/>
            <a:ext cx="56436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With the customers segmented, we are able to better: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Personalise our messages to our customers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Make more effective acquisition and retention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Better ROI from Marketing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Unearth New Opportunities</a:t>
            </a:r>
            <a:endParaRPr/>
          </a:p>
        </p:txBody>
      </p:sp>
      <p:grpSp>
        <p:nvGrpSpPr>
          <p:cNvPr id="927" name="Google Shape;927;p27"/>
          <p:cNvGrpSpPr/>
          <p:nvPr/>
        </p:nvGrpSpPr>
        <p:grpSpPr>
          <a:xfrm>
            <a:off x="703441" y="1394328"/>
            <a:ext cx="5579636" cy="4669474"/>
            <a:chOff x="703441" y="1394328"/>
            <a:chExt cx="5579636" cy="4669474"/>
          </a:xfrm>
        </p:grpSpPr>
        <p:grpSp>
          <p:nvGrpSpPr>
            <p:cNvPr id="928" name="Google Shape;928;p27"/>
            <p:cNvGrpSpPr/>
            <p:nvPr/>
          </p:nvGrpSpPr>
          <p:grpSpPr>
            <a:xfrm>
              <a:off x="703441" y="1394328"/>
              <a:ext cx="5579636" cy="4669474"/>
              <a:chOff x="300020" y="1728538"/>
              <a:chExt cx="4244360" cy="4013989"/>
            </a:xfrm>
          </p:grpSpPr>
          <p:grpSp>
            <p:nvGrpSpPr>
              <p:cNvPr id="929" name="Google Shape;929;p27"/>
              <p:cNvGrpSpPr/>
              <p:nvPr/>
            </p:nvGrpSpPr>
            <p:grpSpPr>
              <a:xfrm>
                <a:off x="300020" y="1728538"/>
                <a:ext cx="4244360" cy="3993836"/>
                <a:chOff x="300020" y="1728538"/>
                <a:chExt cx="4244360" cy="3993836"/>
              </a:xfrm>
            </p:grpSpPr>
            <p:grpSp>
              <p:nvGrpSpPr>
                <p:cNvPr id="930" name="Google Shape;930;p27"/>
                <p:cNvGrpSpPr/>
                <p:nvPr/>
              </p:nvGrpSpPr>
              <p:grpSpPr>
                <a:xfrm>
                  <a:off x="445449" y="2585884"/>
                  <a:ext cx="3728345" cy="3136490"/>
                  <a:chOff x="1753139" y="1641987"/>
                  <a:chExt cx="3728345" cy="3136490"/>
                </a:xfrm>
              </p:grpSpPr>
              <p:cxnSp>
                <p:nvCxnSpPr>
                  <p:cNvPr id="931" name="Google Shape;931;p27"/>
                  <p:cNvCxnSpPr/>
                  <p:nvPr/>
                </p:nvCxnSpPr>
                <p:spPr>
                  <a:xfrm rot="10800000">
                    <a:off x="1753139" y="1641987"/>
                    <a:ext cx="0" cy="313649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932" name="Google Shape;932;p27"/>
                  <p:cNvCxnSpPr/>
                  <p:nvPr/>
                </p:nvCxnSpPr>
                <p:spPr>
                  <a:xfrm>
                    <a:off x="1753139" y="4778477"/>
                    <a:ext cx="3728345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med" w="med" type="triangle"/>
                  </a:ln>
                </p:spPr>
              </p:cxnSp>
            </p:grpSp>
            <p:sp>
              <p:nvSpPr>
                <p:cNvPr id="933" name="Google Shape;933;p27"/>
                <p:cNvSpPr txBox="1"/>
                <p:nvPr/>
              </p:nvSpPr>
              <p:spPr>
                <a:xfrm>
                  <a:off x="300020" y="2262716"/>
                  <a:ext cx="116704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1" lang="en-US" sz="1400">
                      <a:solidFill>
                        <a:srgbClr val="262626"/>
                      </a:solidFill>
                      <a:latin typeface="PT Serif"/>
                      <a:ea typeface="PT Serif"/>
                      <a:cs typeface="PT Serif"/>
                      <a:sym typeface="PT Serif"/>
                    </a:rPr>
                    <a:t>Frequency</a:t>
                  </a:r>
                  <a:endParaRPr i="1" sz="1400">
                    <a:solidFill>
                      <a:srgbClr val="262626"/>
                    </a:solidFill>
                    <a:latin typeface="PT Serif"/>
                    <a:ea typeface="PT Serif"/>
                    <a:cs typeface="PT Serif"/>
                    <a:sym typeface="PT Serif"/>
                  </a:endParaRPr>
                </a:p>
              </p:txBody>
            </p:sp>
            <p:sp>
              <p:nvSpPr>
                <p:cNvPr id="934" name="Google Shape;934;p27"/>
                <p:cNvSpPr txBox="1"/>
                <p:nvPr/>
              </p:nvSpPr>
              <p:spPr>
                <a:xfrm>
                  <a:off x="3790159" y="5322898"/>
                  <a:ext cx="75422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1" lang="en-US" sz="1400">
                      <a:solidFill>
                        <a:srgbClr val="262626"/>
                      </a:solidFill>
                      <a:latin typeface="PT Serif"/>
                      <a:ea typeface="PT Serif"/>
                      <a:cs typeface="PT Serif"/>
                      <a:sym typeface="PT Serif"/>
                    </a:rPr>
                    <a:t>Spend</a:t>
                  </a:r>
                  <a:endParaRPr i="1" sz="1400">
                    <a:solidFill>
                      <a:srgbClr val="262626"/>
                    </a:solidFill>
                    <a:latin typeface="PT Serif"/>
                    <a:ea typeface="PT Serif"/>
                    <a:cs typeface="PT Serif"/>
                    <a:sym typeface="PT Serif"/>
                  </a:endParaRPr>
                </a:p>
              </p:txBody>
            </p:sp>
            <p:sp>
              <p:nvSpPr>
                <p:cNvPr id="935" name="Google Shape;935;p27"/>
                <p:cNvSpPr txBox="1"/>
                <p:nvPr/>
              </p:nvSpPr>
              <p:spPr>
                <a:xfrm>
                  <a:off x="3746981" y="2730983"/>
                  <a:ext cx="655800" cy="276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rgbClr val="262626"/>
                      </a:solidFill>
                      <a:latin typeface="PT Serif"/>
                      <a:ea typeface="PT Serif"/>
                      <a:cs typeface="PT Serif"/>
                      <a:sym typeface="PT Serif"/>
                    </a:rPr>
                    <a:t>Loyal</a:t>
                  </a:r>
                  <a:endParaRPr b="1" sz="1200">
                    <a:solidFill>
                      <a:srgbClr val="262626"/>
                    </a:solidFill>
                    <a:latin typeface="PT Serif"/>
                    <a:ea typeface="PT Serif"/>
                    <a:cs typeface="PT Serif"/>
                    <a:sym typeface="PT Serif"/>
                  </a:endParaRPr>
                </a:p>
              </p:txBody>
            </p:sp>
            <p:sp>
              <p:nvSpPr>
                <p:cNvPr id="936" name="Google Shape;936;p27"/>
                <p:cNvSpPr/>
                <p:nvPr/>
              </p:nvSpPr>
              <p:spPr>
                <a:xfrm>
                  <a:off x="3539510" y="2794382"/>
                  <a:ext cx="176700" cy="2136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7" name="Google Shape;937;p27"/>
                <p:cNvSpPr/>
                <p:nvPr/>
              </p:nvSpPr>
              <p:spPr>
                <a:xfrm>
                  <a:off x="2971333" y="4861477"/>
                  <a:ext cx="271500" cy="341400"/>
                </a:xfrm>
                <a:prstGeom prst="ellipse">
                  <a:avLst/>
                </a:prstGeom>
                <a:solidFill>
                  <a:srgbClr val="4CD7B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8" name="Google Shape;938;p27"/>
                <p:cNvSpPr/>
                <p:nvPr/>
              </p:nvSpPr>
              <p:spPr>
                <a:xfrm>
                  <a:off x="1189974" y="4692377"/>
                  <a:ext cx="503400" cy="622500"/>
                </a:xfrm>
                <a:prstGeom prst="ellipse">
                  <a:avLst/>
                </a:prstGeom>
                <a:solidFill>
                  <a:srgbClr val="98DD5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9" name="Google Shape;939;p27"/>
                <p:cNvSpPr/>
                <p:nvPr/>
              </p:nvSpPr>
              <p:spPr>
                <a:xfrm>
                  <a:off x="488611" y="4925894"/>
                  <a:ext cx="658200" cy="742800"/>
                </a:xfrm>
                <a:prstGeom prst="ellipse">
                  <a:avLst/>
                </a:prstGeom>
                <a:solidFill>
                  <a:srgbClr val="98DD5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0" name="Google Shape;940;p27"/>
                <p:cNvSpPr/>
                <p:nvPr/>
              </p:nvSpPr>
              <p:spPr>
                <a:xfrm>
                  <a:off x="1706216" y="4268983"/>
                  <a:ext cx="301500" cy="377100"/>
                </a:xfrm>
                <a:prstGeom prst="ellipse">
                  <a:avLst/>
                </a:prstGeom>
                <a:solidFill>
                  <a:srgbClr val="98DD5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1" name="Google Shape;941;p27"/>
                <p:cNvSpPr txBox="1"/>
                <p:nvPr/>
              </p:nvSpPr>
              <p:spPr>
                <a:xfrm>
                  <a:off x="551307" y="5193460"/>
                  <a:ext cx="726600" cy="276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rgbClr val="262626"/>
                      </a:solidFill>
                      <a:latin typeface="PT Serif"/>
                      <a:ea typeface="PT Serif"/>
                      <a:cs typeface="PT Serif"/>
                      <a:sym typeface="PT Serif"/>
                    </a:rPr>
                    <a:t>Trialist</a:t>
                  </a:r>
                  <a:endParaRPr b="1" sz="1200">
                    <a:solidFill>
                      <a:srgbClr val="262626"/>
                    </a:solidFill>
                    <a:latin typeface="PT Serif"/>
                    <a:ea typeface="PT Serif"/>
                    <a:cs typeface="PT Serif"/>
                    <a:sym typeface="PT Serif"/>
                  </a:endParaRPr>
                </a:p>
              </p:txBody>
            </p:sp>
            <p:sp>
              <p:nvSpPr>
                <p:cNvPr id="942" name="Google Shape;942;p27"/>
                <p:cNvSpPr txBox="1"/>
                <p:nvPr/>
              </p:nvSpPr>
              <p:spPr>
                <a:xfrm>
                  <a:off x="1341846" y="5439219"/>
                  <a:ext cx="1104900" cy="276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rgbClr val="262626"/>
                      </a:solidFill>
                      <a:latin typeface="PT Serif"/>
                      <a:ea typeface="PT Serif"/>
                      <a:cs typeface="PT Serif"/>
                      <a:sym typeface="PT Serif"/>
                    </a:rPr>
                    <a:t>Occasional</a:t>
                  </a:r>
                  <a:endParaRPr b="1" sz="1200">
                    <a:solidFill>
                      <a:srgbClr val="262626"/>
                    </a:solidFill>
                    <a:latin typeface="PT Serif"/>
                    <a:ea typeface="PT Serif"/>
                    <a:cs typeface="PT Serif"/>
                    <a:sym typeface="PT Serif"/>
                  </a:endParaRPr>
                </a:p>
              </p:txBody>
            </p:sp>
            <p:sp>
              <p:nvSpPr>
                <p:cNvPr id="943" name="Google Shape;943;p27"/>
                <p:cNvSpPr txBox="1"/>
                <p:nvPr/>
              </p:nvSpPr>
              <p:spPr>
                <a:xfrm>
                  <a:off x="1467059" y="4007980"/>
                  <a:ext cx="1104900" cy="276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rgbClr val="262626"/>
                      </a:solidFill>
                      <a:latin typeface="PT Serif"/>
                      <a:ea typeface="PT Serif"/>
                      <a:cs typeface="PT Serif"/>
                      <a:sym typeface="PT Serif"/>
                    </a:rPr>
                    <a:t>Light Loyal</a:t>
                  </a:r>
                  <a:endParaRPr b="1" sz="1200">
                    <a:solidFill>
                      <a:srgbClr val="262626"/>
                    </a:solidFill>
                    <a:latin typeface="PT Serif"/>
                    <a:ea typeface="PT Serif"/>
                    <a:cs typeface="PT Serif"/>
                    <a:sym typeface="PT Serif"/>
                  </a:endParaRPr>
                </a:p>
              </p:txBody>
            </p:sp>
            <p:sp>
              <p:nvSpPr>
                <p:cNvPr id="944" name="Google Shape;944;p27"/>
                <p:cNvSpPr txBox="1"/>
                <p:nvPr/>
              </p:nvSpPr>
              <p:spPr>
                <a:xfrm>
                  <a:off x="1019760" y="1728538"/>
                  <a:ext cx="2622900" cy="47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Spend – Frequency Matrix</a:t>
                  </a:r>
                  <a:endParaRPr/>
                </a:p>
                <a:p>
                  <a:pPr indent="-171450" lvl="0" marL="171450" marR="0" rtl="0" algn="r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62626"/>
                    </a:buClr>
                    <a:buSzPts val="900"/>
                    <a:buFont typeface="Arial"/>
                    <a:buChar char="•"/>
                  </a:pPr>
                  <a:r>
                    <a:rPr lang="en-US" sz="900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The size indicates the group size</a:t>
                  </a:r>
                  <a:endParaRPr sz="9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945" name="Google Shape;945;p27"/>
              <p:cNvCxnSpPr/>
              <p:nvPr/>
            </p:nvCxnSpPr>
            <p:spPr>
              <a:xfrm>
                <a:off x="488628" y="4004852"/>
                <a:ext cx="3685166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>
                    <a:alpha val="60000"/>
                  </a:srgbClr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46" name="Google Shape;946;p27"/>
              <p:cNvCxnSpPr/>
              <p:nvPr/>
            </p:nvCxnSpPr>
            <p:spPr>
              <a:xfrm rot="10800000">
                <a:off x="2275674" y="2367172"/>
                <a:ext cx="0" cy="337535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>
                    <a:alpha val="60000"/>
                  </a:srgbClr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947" name="Google Shape;947;p27"/>
            <p:cNvSpPr txBox="1"/>
            <p:nvPr/>
          </p:nvSpPr>
          <p:spPr>
            <a:xfrm>
              <a:off x="3842525" y="5380198"/>
              <a:ext cx="1828200" cy="32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262626"/>
                  </a:solidFill>
                  <a:latin typeface="PT Serif"/>
                  <a:ea typeface="PT Serif"/>
                  <a:cs typeface="PT Serif"/>
                  <a:sym typeface="PT Serif"/>
                </a:rPr>
                <a:t>Heavy Occasional</a:t>
              </a:r>
              <a:endParaRPr b="1" sz="1200">
                <a:solidFill>
                  <a:srgbClr val="262626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62513e5b06_1_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98DD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g62513e5b06_1_1"/>
          <p:cNvSpPr/>
          <p:nvPr/>
        </p:nvSpPr>
        <p:spPr>
          <a:xfrm>
            <a:off x="296742" y="87227"/>
            <a:ext cx="11808600" cy="655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g62513e5b06_1_1"/>
          <p:cNvSpPr txBox="1"/>
          <p:nvPr/>
        </p:nvSpPr>
        <p:spPr>
          <a:xfrm>
            <a:off x="8133253" y="1305342"/>
            <a:ext cx="3083400" cy="2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g62513e5b06_1_1"/>
          <p:cNvSpPr txBox="1"/>
          <p:nvPr/>
        </p:nvSpPr>
        <p:spPr>
          <a:xfrm>
            <a:off x="2157176" y="280618"/>
            <a:ext cx="71646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3F3F3F"/>
                </a:solidFill>
              </a:rPr>
              <a:t>Recommendations</a:t>
            </a:r>
            <a:endParaRPr b="1"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7" name="Google Shape;957;g62513e5b06_1_1"/>
          <p:cNvGrpSpPr/>
          <p:nvPr/>
        </p:nvGrpSpPr>
        <p:grpSpPr>
          <a:xfrm>
            <a:off x="226142" y="226695"/>
            <a:ext cx="1478400" cy="864000"/>
            <a:chOff x="226142" y="226695"/>
            <a:chExt cx="1478400" cy="864000"/>
          </a:xfrm>
        </p:grpSpPr>
        <p:sp>
          <p:nvSpPr>
            <p:cNvPr id="958" name="Google Shape;958;g62513e5b06_1_1"/>
            <p:cNvSpPr/>
            <p:nvPr/>
          </p:nvSpPr>
          <p:spPr>
            <a:xfrm>
              <a:off x="226142" y="226695"/>
              <a:ext cx="1478400" cy="864000"/>
            </a:xfrm>
            <a:prstGeom prst="rightArrow">
              <a:avLst>
                <a:gd fmla="val 65118" name="adj1"/>
                <a:gd fmla="val 83626" name="adj2"/>
              </a:avLst>
            </a:prstGeom>
            <a:solidFill>
              <a:srgbClr val="98DD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g62513e5b06_1_1"/>
            <p:cNvSpPr txBox="1"/>
            <p:nvPr/>
          </p:nvSpPr>
          <p:spPr>
            <a:xfrm>
              <a:off x="559504" y="403370"/>
              <a:ext cx="648000" cy="523200"/>
            </a:xfrm>
            <a:prstGeom prst="rect">
              <a:avLst/>
            </a:prstGeom>
            <a:solidFill>
              <a:srgbClr val="98DD5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06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rrow: Slight curve" id="960" name="Google Shape;960;g62513e5b06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541082">
            <a:off x="1034309" y="3680431"/>
            <a:ext cx="1660894" cy="628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: Slight curve" id="961" name="Google Shape;961;g62513e5b06_1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192020">
            <a:off x="4288417" y="4264323"/>
            <a:ext cx="799130" cy="628693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g62513e5b06_1_1"/>
          <p:cNvSpPr txBox="1"/>
          <p:nvPr/>
        </p:nvSpPr>
        <p:spPr>
          <a:xfrm>
            <a:off x="6189150" y="2373200"/>
            <a:ext cx="5649000" cy="23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Acquire</a:t>
            </a:r>
            <a:r>
              <a:rPr lang="en-US" sz="1600">
                <a:solidFill>
                  <a:srgbClr val="262626"/>
                </a:solidFill>
              </a:rPr>
              <a:t> </a:t>
            </a:r>
            <a:r>
              <a:rPr lang="en-US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trialist – offer a discount code or free delivery upon signing up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Occasional / Light loyalist  - offer a return discount code for their next purchase to increase frequency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Heavy occasional – recommend products that are relevant to them so that they can buy more from the site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Loyalist – Create a rewards program so that we can retain them and not lost them to our competitors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3" name="Google Shape;963;g62513e5b06_1_1"/>
          <p:cNvGrpSpPr/>
          <p:nvPr/>
        </p:nvGrpSpPr>
        <p:grpSpPr>
          <a:xfrm>
            <a:off x="703441" y="1394328"/>
            <a:ext cx="5579608" cy="4669474"/>
            <a:chOff x="300020" y="1728538"/>
            <a:chExt cx="4244339" cy="4013989"/>
          </a:xfrm>
        </p:grpSpPr>
        <p:grpSp>
          <p:nvGrpSpPr>
            <p:cNvPr id="964" name="Google Shape;964;g62513e5b06_1_1"/>
            <p:cNvGrpSpPr/>
            <p:nvPr/>
          </p:nvGrpSpPr>
          <p:grpSpPr>
            <a:xfrm>
              <a:off x="300020" y="1728538"/>
              <a:ext cx="4244339" cy="3993836"/>
              <a:chOff x="300020" y="1728538"/>
              <a:chExt cx="4244339" cy="3993836"/>
            </a:xfrm>
          </p:grpSpPr>
          <p:grpSp>
            <p:nvGrpSpPr>
              <p:cNvPr id="965" name="Google Shape;965;g62513e5b06_1_1"/>
              <p:cNvGrpSpPr/>
              <p:nvPr/>
            </p:nvGrpSpPr>
            <p:grpSpPr>
              <a:xfrm>
                <a:off x="445449" y="2585874"/>
                <a:ext cx="3728400" cy="3136500"/>
                <a:chOff x="1753139" y="1641977"/>
                <a:chExt cx="3728400" cy="3136500"/>
              </a:xfrm>
            </p:grpSpPr>
            <p:cxnSp>
              <p:nvCxnSpPr>
                <p:cNvPr id="966" name="Google Shape;966;g62513e5b06_1_1"/>
                <p:cNvCxnSpPr/>
                <p:nvPr/>
              </p:nvCxnSpPr>
              <p:spPr>
                <a:xfrm rot="10800000">
                  <a:off x="1753139" y="1641977"/>
                  <a:ext cx="0" cy="3136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967" name="Google Shape;967;g62513e5b06_1_1"/>
                <p:cNvCxnSpPr/>
                <p:nvPr/>
              </p:nvCxnSpPr>
              <p:spPr>
                <a:xfrm>
                  <a:off x="1753139" y="4778477"/>
                  <a:ext cx="3728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</p:grpSp>
          <p:sp>
            <p:nvSpPr>
              <p:cNvPr id="968" name="Google Shape;968;g62513e5b06_1_1"/>
              <p:cNvSpPr txBox="1"/>
              <p:nvPr/>
            </p:nvSpPr>
            <p:spPr>
              <a:xfrm>
                <a:off x="300020" y="2262716"/>
                <a:ext cx="11670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rgbClr val="262626"/>
                    </a:solidFill>
                    <a:latin typeface="PT Serif"/>
                    <a:ea typeface="PT Serif"/>
                    <a:cs typeface="PT Serif"/>
                    <a:sym typeface="PT Serif"/>
                  </a:rPr>
                  <a:t>Frequency</a:t>
                </a:r>
                <a:endParaRPr i="1" sz="1400">
                  <a:solidFill>
                    <a:srgbClr val="262626"/>
                  </a:solidFill>
                  <a:latin typeface="PT Serif"/>
                  <a:ea typeface="PT Serif"/>
                  <a:cs typeface="PT Serif"/>
                  <a:sym typeface="PT Serif"/>
                </a:endParaRPr>
              </a:p>
            </p:txBody>
          </p:sp>
          <p:sp>
            <p:nvSpPr>
              <p:cNvPr id="969" name="Google Shape;969;g62513e5b06_1_1"/>
              <p:cNvSpPr txBox="1"/>
              <p:nvPr/>
            </p:nvSpPr>
            <p:spPr>
              <a:xfrm>
                <a:off x="3790159" y="5322898"/>
                <a:ext cx="7542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rgbClr val="262626"/>
                    </a:solidFill>
                    <a:latin typeface="PT Serif"/>
                    <a:ea typeface="PT Serif"/>
                    <a:cs typeface="PT Serif"/>
                    <a:sym typeface="PT Serif"/>
                  </a:rPr>
                  <a:t>Spend</a:t>
                </a:r>
                <a:endParaRPr i="1" sz="1400">
                  <a:solidFill>
                    <a:srgbClr val="262626"/>
                  </a:solidFill>
                  <a:latin typeface="PT Serif"/>
                  <a:ea typeface="PT Serif"/>
                  <a:cs typeface="PT Serif"/>
                  <a:sym typeface="PT Serif"/>
                </a:endParaRPr>
              </a:p>
            </p:txBody>
          </p:sp>
          <p:sp>
            <p:nvSpPr>
              <p:cNvPr id="970" name="Google Shape;970;g62513e5b06_1_1"/>
              <p:cNvSpPr txBox="1"/>
              <p:nvPr/>
            </p:nvSpPr>
            <p:spPr>
              <a:xfrm>
                <a:off x="3746981" y="2730983"/>
                <a:ext cx="6558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PT Serif"/>
                    <a:ea typeface="PT Serif"/>
                    <a:cs typeface="PT Serif"/>
                    <a:sym typeface="PT Serif"/>
                  </a:rPr>
                  <a:t>Loyal</a:t>
                </a:r>
                <a:endParaRPr b="1" sz="1200">
                  <a:solidFill>
                    <a:srgbClr val="262626"/>
                  </a:solidFill>
                  <a:latin typeface="PT Serif"/>
                  <a:ea typeface="PT Serif"/>
                  <a:cs typeface="PT Serif"/>
                  <a:sym typeface="PT Serif"/>
                </a:endParaRPr>
              </a:p>
            </p:txBody>
          </p:sp>
          <p:sp>
            <p:nvSpPr>
              <p:cNvPr id="971" name="Google Shape;971;g62513e5b06_1_1"/>
              <p:cNvSpPr/>
              <p:nvPr/>
            </p:nvSpPr>
            <p:spPr>
              <a:xfrm>
                <a:off x="3539510" y="2794382"/>
                <a:ext cx="176700" cy="213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g62513e5b06_1_1"/>
              <p:cNvSpPr txBox="1"/>
              <p:nvPr/>
            </p:nvSpPr>
            <p:spPr>
              <a:xfrm>
                <a:off x="2687882" y="5154885"/>
                <a:ext cx="13908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PT Serif"/>
                    <a:ea typeface="PT Serif"/>
                    <a:cs typeface="PT Serif"/>
                    <a:sym typeface="PT Serif"/>
                  </a:rPr>
                  <a:t>Heavy Occasional</a:t>
                </a:r>
                <a:endParaRPr b="1" sz="1200">
                  <a:solidFill>
                    <a:srgbClr val="262626"/>
                  </a:solidFill>
                  <a:latin typeface="PT Serif"/>
                  <a:ea typeface="PT Serif"/>
                  <a:cs typeface="PT Serif"/>
                  <a:sym typeface="PT Serif"/>
                </a:endParaRPr>
              </a:p>
            </p:txBody>
          </p:sp>
          <p:sp>
            <p:nvSpPr>
              <p:cNvPr id="973" name="Google Shape;973;g62513e5b06_1_1"/>
              <p:cNvSpPr/>
              <p:nvPr/>
            </p:nvSpPr>
            <p:spPr>
              <a:xfrm>
                <a:off x="2971333" y="4861477"/>
                <a:ext cx="271500" cy="341400"/>
              </a:xfrm>
              <a:prstGeom prst="ellipse">
                <a:avLst/>
              </a:prstGeom>
              <a:solidFill>
                <a:srgbClr val="4CD7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g62513e5b06_1_1"/>
              <p:cNvSpPr/>
              <p:nvPr/>
            </p:nvSpPr>
            <p:spPr>
              <a:xfrm>
                <a:off x="1189974" y="4692377"/>
                <a:ext cx="503400" cy="622500"/>
              </a:xfrm>
              <a:prstGeom prst="ellipse">
                <a:avLst/>
              </a:prstGeom>
              <a:solidFill>
                <a:srgbClr val="98DD5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g62513e5b06_1_1"/>
              <p:cNvSpPr/>
              <p:nvPr/>
            </p:nvSpPr>
            <p:spPr>
              <a:xfrm>
                <a:off x="488611" y="4925894"/>
                <a:ext cx="658200" cy="742800"/>
              </a:xfrm>
              <a:prstGeom prst="ellipse">
                <a:avLst/>
              </a:prstGeom>
              <a:solidFill>
                <a:srgbClr val="98DD5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g62513e5b06_1_1"/>
              <p:cNvSpPr/>
              <p:nvPr/>
            </p:nvSpPr>
            <p:spPr>
              <a:xfrm>
                <a:off x="1706216" y="4268983"/>
                <a:ext cx="301500" cy="377100"/>
              </a:xfrm>
              <a:prstGeom prst="ellipse">
                <a:avLst/>
              </a:prstGeom>
              <a:solidFill>
                <a:srgbClr val="98DD5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g62513e5b06_1_1"/>
              <p:cNvSpPr txBox="1"/>
              <p:nvPr/>
            </p:nvSpPr>
            <p:spPr>
              <a:xfrm>
                <a:off x="551307" y="5193460"/>
                <a:ext cx="7266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PT Serif"/>
                    <a:ea typeface="PT Serif"/>
                    <a:cs typeface="PT Serif"/>
                    <a:sym typeface="PT Serif"/>
                  </a:rPr>
                  <a:t>Trialist</a:t>
                </a:r>
                <a:endParaRPr b="1" sz="1200">
                  <a:solidFill>
                    <a:srgbClr val="262626"/>
                  </a:solidFill>
                  <a:latin typeface="PT Serif"/>
                  <a:ea typeface="PT Serif"/>
                  <a:cs typeface="PT Serif"/>
                  <a:sym typeface="PT Serif"/>
                </a:endParaRPr>
              </a:p>
            </p:txBody>
          </p:sp>
          <p:sp>
            <p:nvSpPr>
              <p:cNvPr id="978" name="Google Shape;978;g62513e5b06_1_1"/>
              <p:cNvSpPr txBox="1"/>
              <p:nvPr/>
            </p:nvSpPr>
            <p:spPr>
              <a:xfrm>
                <a:off x="1341846" y="5439219"/>
                <a:ext cx="11049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PT Serif"/>
                    <a:ea typeface="PT Serif"/>
                    <a:cs typeface="PT Serif"/>
                    <a:sym typeface="PT Serif"/>
                  </a:rPr>
                  <a:t>Occasional</a:t>
                </a:r>
                <a:endParaRPr b="1" sz="1200">
                  <a:solidFill>
                    <a:srgbClr val="262626"/>
                  </a:solidFill>
                  <a:latin typeface="PT Serif"/>
                  <a:ea typeface="PT Serif"/>
                  <a:cs typeface="PT Serif"/>
                  <a:sym typeface="PT Serif"/>
                </a:endParaRPr>
              </a:p>
            </p:txBody>
          </p:sp>
          <p:sp>
            <p:nvSpPr>
              <p:cNvPr id="979" name="Google Shape;979;g62513e5b06_1_1"/>
              <p:cNvSpPr txBox="1"/>
              <p:nvPr/>
            </p:nvSpPr>
            <p:spPr>
              <a:xfrm>
                <a:off x="1467059" y="4007980"/>
                <a:ext cx="11049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PT Serif"/>
                    <a:ea typeface="PT Serif"/>
                    <a:cs typeface="PT Serif"/>
                    <a:sym typeface="PT Serif"/>
                  </a:rPr>
                  <a:t>Light Loyal</a:t>
                </a:r>
                <a:endParaRPr b="1" sz="1200">
                  <a:solidFill>
                    <a:srgbClr val="262626"/>
                  </a:solidFill>
                  <a:latin typeface="PT Serif"/>
                  <a:ea typeface="PT Serif"/>
                  <a:cs typeface="PT Serif"/>
                  <a:sym typeface="PT Serif"/>
                </a:endParaRPr>
              </a:p>
            </p:txBody>
          </p:sp>
          <p:sp>
            <p:nvSpPr>
              <p:cNvPr id="980" name="Google Shape;980;g62513e5b06_1_1"/>
              <p:cNvSpPr txBox="1"/>
              <p:nvPr/>
            </p:nvSpPr>
            <p:spPr>
              <a:xfrm>
                <a:off x="1019760" y="1728538"/>
                <a:ext cx="26229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Spend – Frequency Matrix</a:t>
                </a:r>
                <a:endParaRPr/>
              </a:p>
              <a:p>
                <a:pPr indent="-171450" lvl="0" marL="171450" marR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900"/>
                  <a:buFont typeface="Arial"/>
                  <a:buChar char="•"/>
                </a:pPr>
                <a:r>
                  <a:rPr lang="en-US" sz="9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The size indicates the group size</a:t>
                </a:r>
                <a:endParaRPr sz="9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81" name="Google Shape;981;g62513e5b06_1_1"/>
            <p:cNvCxnSpPr/>
            <p:nvPr/>
          </p:nvCxnSpPr>
          <p:spPr>
            <a:xfrm>
              <a:off x="488628" y="4004852"/>
              <a:ext cx="3685200" cy="0"/>
            </a:xfrm>
            <a:prstGeom prst="straightConnector1">
              <a:avLst/>
            </a:prstGeom>
            <a:noFill/>
            <a:ln cap="flat" cmpd="sng" w="19050">
              <a:solidFill>
                <a:srgbClr val="FF0000">
                  <a:alpha val="60000"/>
                </a:srgbClr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2" name="Google Shape;982;g62513e5b06_1_1"/>
            <p:cNvCxnSpPr/>
            <p:nvPr/>
          </p:nvCxnSpPr>
          <p:spPr>
            <a:xfrm rot="10800000">
              <a:off x="2275674" y="2367227"/>
              <a:ext cx="0" cy="3375300"/>
            </a:xfrm>
            <a:prstGeom prst="straightConnector1">
              <a:avLst/>
            </a:prstGeom>
            <a:noFill/>
            <a:ln cap="flat" cmpd="sng" w="19050">
              <a:solidFill>
                <a:srgbClr val="FF0000">
                  <a:alpha val="60000"/>
                </a:srgbClr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41cb63b12c_0_11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98DD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g41cb63b12c_0_114"/>
          <p:cNvSpPr/>
          <p:nvPr/>
        </p:nvSpPr>
        <p:spPr>
          <a:xfrm>
            <a:off x="232217" y="107540"/>
            <a:ext cx="11808600" cy="655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g41cb63b12c_0_114"/>
          <p:cNvSpPr txBox="1"/>
          <p:nvPr/>
        </p:nvSpPr>
        <p:spPr>
          <a:xfrm>
            <a:off x="1820764" y="303924"/>
            <a:ext cx="71646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3F3F3F"/>
                </a:solidFill>
              </a:rPr>
              <a:t>So What??</a:t>
            </a:r>
            <a:endParaRPr b="1" sz="3200">
              <a:solidFill>
                <a:srgbClr val="3F3F3F"/>
              </a:solidFill>
            </a:endParaRPr>
          </a:p>
        </p:txBody>
      </p:sp>
      <p:grpSp>
        <p:nvGrpSpPr>
          <p:cNvPr id="991" name="Google Shape;991;g41cb63b12c_0_114"/>
          <p:cNvGrpSpPr/>
          <p:nvPr/>
        </p:nvGrpSpPr>
        <p:grpSpPr>
          <a:xfrm>
            <a:off x="149942" y="226695"/>
            <a:ext cx="1478400" cy="864000"/>
            <a:chOff x="226142" y="226695"/>
            <a:chExt cx="1478400" cy="864000"/>
          </a:xfrm>
        </p:grpSpPr>
        <p:sp>
          <p:nvSpPr>
            <p:cNvPr id="992" name="Google Shape;992;g41cb63b12c_0_114"/>
            <p:cNvSpPr/>
            <p:nvPr/>
          </p:nvSpPr>
          <p:spPr>
            <a:xfrm>
              <a:off x="226142" y="226695"/>
              <a:ext cx="1478400" cy="864000"/>
            </a:xfrm>
            <a:prstGeom prst="rightArrow">
              <a:avLst>
                <a:gd fmla="val 65118" name="adj1"/>
                <a:gd fmla="val 83626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g41cb63b12c_0_114"/>
            <p:cNvSpPr txBox="1"/>
            <p:nvPr/>
          </p:nvSpPr>
          <p:spPr>
            <a:xfrm>
              <a:off x="559504" y="403370"/>
              <a:ext cx="648000" cy="523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en-US" sz="2800">
                  <a:solidFill>
                    <a:schemeClr val="lt1"/>
                  </a:solidFill>
                </a:rPr>
                <a:t>6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4" name="Google Shape;994;g41cb63b12c_0_114"/>
          <p:cNvGrpSpPr/>
          <p:nvPr/>
        </p:nvGrpSpPr>
        <p:grpSpPr>
          <a:xfrm>
            <a:off x="283344" y="1472432"/>
            <a:ext cx="4731219" cy="4088569"/>
            <a:chOff x="283344" y="1472432"/>
            <a:chExt cx="4731219" cy="4088569"/>
          </a:xfrm>
        </p:grpSpPr>
        <p:sp>
          <p:nvSpPr>
            <p:cNvPr id="995" name="Google Shape;995;g41cb63b12c_0_114"/>
            <p:cNvSpPr/>
            <p:nvPr/>
          </p:nvSpPr>
          <p:spPr>
            <a:xfrm>
              <a:off x="303789" y="1828750"/>
              <a:ext cx="2748900" cy="4173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g41cb63b12c_0_114"/>
            <p:cNvSpPr txBox="1"/>
            <p:nvPr/>
          </p:nvSpPr>
          <p:spPr>
            <a:xfrm>
              <a:off x="318266" y="1472432"/>
              <a:ext cx="4696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Loyal customers</a:t>
              </a:r>
              <a:endParaRPr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g41cb63b12c_0_114"/>
            <p:cNvSpPr txBox="1"/>
            <p:nvPr/>
          </p:nvSpPr>
          <p:spPr>
            <a:xfrm>
              <a:off x="298562" y="2155230"/>
              <a:ext cx="47061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Heavy occasional customers</a:t>
              </a:r>
              <a:endParaRPr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g41cb63b12c_0_114"/>
            <p:cNvSpPr txBox="1"/>
            <p:nvPr/>
          </p:nvSpPr>
          <p:spPr>
            <a:xfrm>
              <a:off x="298563" y="3064915"/>
              <a:ext cx="4716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Light loyal customer</a:t>
              </a:r>
              <a:endParaRPr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g41cb63b12c_0_114"/>
            <p:cNvSpPr txBox="1"/>
            <p:nvPr/>
          </p:nvSpPr>
          <p:spPr>
            <a:xfrm>
              <a:off x="283344" y="3883489"/>
              <a:ext cx="4696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Occasional customers</a:t>
              </a:r>
              <a:endParaRPr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g41cb63b12c_0_114"/>
            <p:cNvSpPr txBox="1"/>
            <p:nvPr/>
          </p:nvSpPr>
          <p:spPr>
            <a:xfrm>
              <a:off x="298562" y="4778197"/>
              <a:ext cx="468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Trialist </a:t>
              </a:r>
              <a:endParaRPr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g41cb63b12c_0_114"/>
            <p:cNvSpPr/>
            <p:nvPr/>
          </p:nvSpPr>
          <p:spPr>
            <a:xfrm>
              <a:off x="300539" y="2594423"/>
              <a:ext cx="2748900" cy="4173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g41cb63b12c_0_114"/>
            <p:cNvSpPr/>
            <p:nvPr/>
          </p:nvSpPr>
          <p:spPr>
            <a:xfrm>
              <a:off x="283348" y="5143701"/>
              <a:ext cx="2748900" cy="4173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g41cb63b12c_0_114"/>
            <p:cNvSpPr/>
            <p:nvPr/>
          </p:nvSpPr>
          <p:spPr>
            <a:xfrm>
              <a:off x="283348" y="4290079"/>
              <a:ext cx="2748900" cy="4173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g41cb63b12c_0_114"/>
            <p:cNvSpPr/>
            <p:nvPr/>
          </p:nvSpPr>
          <p:spPr>
            <a:xfrm>
              <a:off x="298022" y="3406242"/>
              <a:ext cx="2748900" cy="4173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5" name="Google Shape;1005;g41cb63b12c_0_114"/>
          <p:cNvSpPr txBox="1"/>
          <p:nvPr/>
        </p:nvSpPr>
        <p:spPr>
          <a:xfrm>
            <a:off x="2849982" y="1233313"/>
            <a:ext cx="19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62626"/>
                </a:solidFill>
              </a:rPr>
              <a:t>Number of Customers</a:t>
            </a:r>
            <a:endParaRPr b="1">
              <a:solidFill>
                <a:srgbClr val="262626"/>
              </a:solidFill>
            </a:endParaRPr>
          </a:p>
        </p:txBody>
      </p:sp>
      <p:sp>
        <p:nvSpPr>
          <p:cNvPr id="1006" name="Google Shape;1006;g41cb63b12c_0_114"/>
          <p:cNvSpPr txBox="1"/>
          <p:nvPr/>
        </p:nvSpPr>
        <p:spPr>
          <a:xfrm>
            <a:off x="3233597" y="5194810"/>
            <a:ext cx="15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1187</a:t>
            </a:r>
            <a:endParaRPr b="1"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g41cb63b12c_0_114"/>
          <p:cNvSpPr txBox="1"/>
          <p:nvPr/>
        </p:nvSpPr>
        <p:spPr>
          <a:xfrm>
            <a:off x="3233597" y="4300110"/>
            <a:ext cx="15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6"/>
                </a:solidFill>
              </a:rPr>
              <a:t>3869</a:t>
            </a:r>
            <a:endParaRPr b="1"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g41cb63b12c_0_114"/>
          <p:cNvSpPr txBox="1"/>
          <p:nvPr/>
        </p:nvSpPr>
        <p:spPr>
          <a:xfrm>
            <a:off x="3233597" y="3443473"/>
            <a:ext cx="15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6"/>
                </a:solidFill>
              </a:rPr>
              <a:t>447</a:t>
            </a:r>
            <a:endParaRPr b="1"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g41cb63b12c_0_114"/>
          <p:cNvSpPr txBox="1"/>
          <p:nvPr/>
        </p:nvSpPr>
        <p:spPr>
          <a:xfrm>
            <a:off x="3233597" y="2602973"/>
            <a:ext cx="15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6"/>
                </a:solidFill>
              </a:rPr>
              <a:t>192</a:t>
            </a:r>
            <a:endParaRPr b="1"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g41cb63b12c_0_114"/>
          <p:cNvSpPr txBox="1"/>
          <p:nvPr/>
        </p:nvSpPr>
        <p:spPr>
          <a:xfrm>
            <a:off x="3233597" y="1810960"/>
            <a:ext cx="15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6"/>
                </a:solidFill>
              </a:rPr>
              <a:t>8</a:t>
            </a:r>
            <a:endParaRPr b="1"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1" name="Google Shape;1011;g41cb63b12c_0_114"/>
          <p:cNvGrpSpPr/>
          <p:nvPr/>
        </p:nvGrpSpPr>
        <p:grpSpPr>
          <a:xfrm>
            <a:off x="4922875" y="1162550"/>
            <a:ext cx="2596302" cy="461700"/>
            <a:chOff x="7534325" y="3214575"/>
            <a:chExt cx="2596302" cy="461700"/>
          </a:xfrm>
        </p:grpSpPr>
        <p:sp>
          <p:nvSpPr>
            <p:cNvPr id="1012" name="Google Shape;1012;g41cb63b12c_0_114"/>
            <p:cNvSpPr txBox="1"/>
            <p:nvPr/>
          </p:nvSpPr>
          <p:spPr>
            <a:xfrm>
              <a:off x="7534325" y="3214575"/>
              <a:ext cx="226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Average </a:t>
              </a:r>
              <a:r>
                <a:rPr b="1" lang="en-US">
                  <a:solidFill>
                    <a:srgbClr val="3F3F3F"/>
                  </a:solidFill>
                </a:rPr>
                <a:t>Spend</a:t>
              </a:r>
              <a:r>
                <a:rPr b="1" lang="en-US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Per Transaction (Median)</a:t>
              </a:r>
              <a:endParaRPr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Money" id="1013" name="Google Shape;1013;g41cb63b12c_0_1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9122" y="3249663"/>
              <a:ext cx="391505" cy="3915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4" name="Google Shape;1014;g41cb63b12c_0_114"/>
          <p:cNvSpPr txBox="1"/>
          <p:nvPr/>
        </p:nvSpPr>
        <p:spPr>
          <a:xfrm>
            <a:off x="5308047" y="5152260"/>
            <a:ext cx="15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4"/>
                </a:solidFill>
              </a:rPr>
              <a:t>$247</a:t>
            </a:r>
            <a:endParaRPr b="1" sz="2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g41cb63b12c_0_114"/>
          <p:cNvSpPr txBox="1"/>
          <p:nvPr/>
        </p:nvSpPr>
        <p:spPr>
          <a:xfrm>
            <a:off x="5308047" y="4298635"/>
            <a:ext cx="15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4"/>
                </a:solidFill>
              </a:rPr>
              <a:t>$275</a:t>
            </a:r>
            <a:endParaRPr b="1" sz="2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g41cb63b12c_0_114"/>
          <p:cNvSpPr txBox="1"/>
          <p:nvPr/>
        </p:nvSpPr>
        <p:spPr>
          <a:xfrm>
            <a:off x="5308047" y="3414810"/>
            <a:ext cx="15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4"/>
                </a:solidFill>
              </a:rPr>
              <a:t>$380</a:t>
            </a:r>
            <a:endParaRPr b="1" sz="2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g41cb63b12c_0_114"/>
          <p:cNvSpPr txBox="1"/>
          <p:nvPr/>
        </p:nvSpPr>
        <p:spPr>
          <a:xfrm>
            <a:off x="5308047" y="2602973"/>
            <a:ext cx="15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4"/>
                </a:solidFill>
              </a:rPr>
              <a:t>$3,200</a:t>
            </a:r>
            <a:endParaRPr b="1" sz="2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g41cb63b12c_0_114"/>
          <p:cNvSpPr txBox="1"/>
          <p:nvPr/>
        </p:nvSpPr>
        <p:spPr>
          <a:xfrm>
            <a:off x="5348572" y="1837310"/>
            <a:ext cx="15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4"/>
                </a:solidFill>
              </a:rPr>
              <a:t>$3,500</a:t>
            </a:r>
            <a:endParaRPr b="1" sz="2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g41cb63b12c_0_114"/>
          <p:cNvSpPr txBox="1"/>
          <p:nvPr/>
        </p:nvSpPr>
        <p:spPr>
          <a:xfrm>
            <a:off x="7781102" y="1162550"/>
            <a:ext cx="12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</a:rPr>
              <a:t>Potential Incremental</a:t>
            </a:r>
            <a:endParaRPr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0" name="Google Shape;1020;g41cb63b12c_0_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2138" y="1268663"/>
            <a:ext cx="3524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Google Shape;1021;g41cb63b12c_0_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96863" y="1297013"/>
            <a:ext cx="295275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Google Shape;1022;g41cb63b12c_0_114"/>
          <p:cNvSpPr txBox="1"/>
          <p:nvPr/>
        </p:nvSpPr>
        <p:spPr>
          <a:xfrm>
            <a:off x="7621647" y="5152260"/>
            <a:ext cx="15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</a:rPr>
              <a:t>$146,471</a:t>
            </a:r>
            <a:endParaRPr b="1" sz="2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g41cb63b12c_0_114"/>
          <p:cNvSpPr txBox="1"/>
          <p:nvPr/>
        </p:nvSpPr>
        <p:spPr>
          <a:xfrm>
            <a:off x="7621647" y="4298635"/>
            <a:ext cx="15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</a:rPr>
              <a:t>$531,850</a:t>
            </a:r>
            <a:endParaRPr b="1" sz="2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g41cb63b12c_0_114"/>
          <p:cNvSpPr txBox="1"/>
          <p:nvPr/>
        </p:nvSpPr>
        <p:spPr>
          <a:xfrm>
            <a:off x="7621647" y="3414810"/>
            <a:ext cx="15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</a:rPr>
              <a:t>$84,740</a:t>
            </a:r>
            <a:endParaRPr b="1" sz="2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g41cb63b12c_0_114"/>
          <p:cNvSpPr txBox="1"/>
          <p:nvPr/>
        </p:nvSpPr>
        <p:spPr>
          <a:xfrm>
            <a:off x="7621647" y="2602973"/>
            <a:ext cx="15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</a:rPr>
              <a:t>$307,200</a:t>
            </a:r>
            <a:endParaRPr b="1" sz="2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g41cb63b12c_0_114"/>
          <p:cNvSpPr txBox="1"/>
          <p:nvPr/>
        </p:nvSpPr>
        <p:spPr>
          <a:xfrm>
            <a:off x="7697747" y="1837310"/>
            <a:ext cx="15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</a:rPr>
              <a:t>$14,000</a:t>
            </a:r>
            <a:endParaRPr b="1" sz="2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7" name="Google Shape;1027;g41cb63b12c_0_114"/>
          <p:cNvCxnSpPr/>
          <p:nvPr/>
        </p:nvCxnSpPr>
        <p:spPr>
          <a:xfrm flipH="1" rot="10800000">
            <a:off x="7412850" y="5685975"/>
            <a:ext cx="1993500" cy="10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8" name="Google Shape;1028;g41cb63b12c_0_114"/>
          <p:cNvSpPr txBox="1"/>
          <p:nvPr/>
        </p:nvSpPr>
        <p:spPr>
          <a:xfrm>
            <a:off x="7621647" y="5830310"/>
            <a:ext cx="15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</a:rPr>
              <a:t>$1,084,261</a:t>
            </a:r>
            <a:endParaRPr b="1" sz="2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9" name="Google Shape;1029;g41cb63b12c_0_114"/>
          <p:cNvCxnSpPr/>
          <p:nvPr/>
        </p:nvCxnSpPr>
        <p:spPr>
          <a:xfrm>
            <a:off x="3804200" y="1901625"/>
            <a:ext cx="434700" cy="289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0" name="Google Shape;1030;g41cb63b12c_0_114"/>
          <p:cNvCxnSpPr/>
          <p:nvPr/>
        </p:nvCxnSpPr>
        <p:spPr>
          <a:xfrm>
            <a:off x="3804200" y="2672550"/>
            <a:ext cx="434700" cy="289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g41cb63b12c_0_114"/>
          <p:cNvCxnSpPr/>
          <p:nvPr/>
        </p:nvCxnSpPr>
        <p:spPr>
          <a:xfrm>
            <a:off x="3732225" y="3498663"/>
            <a:ext cx="434700" cy="289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g41cb63b12c_0_114"/>
          <p:cNvCxnSpPr/>
          <p:nvPr/>
        </p:nvCxnSpPr>
        <p:spPr>
          <a:xfrm>
            <a:off x="3804200" y="4355300"/>
            <a:ext cx="434700" cy="289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Google Shape;1033;g41cb63b12c_0_114"/>
          <p:cNvCxnSpPr/>
          <p:nvPr/>
        </p:nvCxnSpPr>
        <p:spPr>
          <a:xfrm>
            <a:off x="3804200" y="5250000"/>
            <a:ext cx="434700" cy="289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4" name="Google Shape;1034;g41cb63b12c_0_114"/>
          <p:cNvSpPr txBox="1"/>
          <p:nvPr/>
        </p:nvSpPr>
        <p:spPr>
          <a:xfrm>
            <a:off x="3799222" y="5066335"/>
            <a:ext cx="15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6"/>
                </a:solidFill>
              </a:rPr>
              <a:t>593</a:t>
            </a:r>
            <a:endParaRPr b="1"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g41cb63b12c_0_114"/>
          <p:cNvSpPr txBox="1"/>
          <p:nvPr/>
        </p:nvSpPr>
        <p:spPr>
          <a:xfrm>
            <a:off x="3799222" y="4171635"/>
            <a:ext cx="15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6"/>
                </a:solidFill>
              </a:rPr>
              <a:t>1934</a:t>
            </a:r>
            <a:endParaRPr b="1"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g41cb63b12c_0_114"/>
          <p:cNvSpPr txBox="1"/>
          <p:nvPr/>
        </p:nvSpPr>
        <p:spPr>
          <a:xfrm>
            <a:off x="3799222" y="3314998"/>
            <a:ext cx="15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6"/>
                </a:solidFill>
              </a:rPr>
              <a:t>223</a:t>
            </a:r>
            <a:endParaRPr b="1"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g41cb63b12c_0_114"/>
          <p:cNvSpPr txBox="1"/>
          <p:nvPr/>
        </p:nvSpPr>
        <p:spPr>
          <a:xfrm>
            <a:off x="3799222" y="2474498"/>
            <a:ext cx="15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6"/>
                </a:solidFill>
              </a:rPr>
              <a:t>96</a:t>
            </a:r>
            <a:endParaRPr b="1"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g41cb63b12c_0_114"/>
          <p:cNvSpPr txBox="1"/>
          <p:nvPr/>
        </p:nvSpPr>
        <p:spPr>
          <a:xfrm>
            <a:off x="3799222" y="1682485"/>
            <a:ext cx="15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6"/>
                </a:solidFill>
              </a:rPr>
              <a:t>4</a:t>
            </a:r>
            <a:endParaRPr b="1"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g41cb63b12c_0_114"/>
          <p:cNvSpPr txBox="1"/>
          <p:nvPr/>
        </p:nvSpPr>
        <p:spPr>
          <a:xfrm rot="1535369">
            <a:off x="9638633" y="5491304"/>
            <a:ext cx="1575986" cy="400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</a:rPr>
              <a:t>11% of annual revenue!</a:t>
            </a:r>
            <a:endParaRPr b="1"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g41cb63b12c_0_114"/>
          <p:cNvSpPr txBox="1"/>
          <p:nvPr/>
        </p:nvSpPr>
        <p:spPr>
          <a:xfrm>
            <a:off x="4922875" y="1849275"/>
            <a:ext cx="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x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g41cb63b12c_0_114"/>
          <p:cNvSpPr txBox="1"/>
          <p:nvPr/>
        </p:nvSpPr>
        <p:spPr>
          <a:xfrm>
            <a:off x="4932711" y="2582125"/>
            <a:ext cx="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x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g41cb63b12c_0_114"/>
          <p:cNvSpPr txBox="1"/>
          <p:nvPr/>
        </p:nvSpPr>
        <p:spPr>
          <a:xfrm>
            <a:off x="4922875" y="3387300"/>
            <a:ext cx="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x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g41cb63b12c_0_114"/>
          <p:cNvSpPr txBox="1"/>
          <p:nvPr/>
        </p:nvSpPr>
        <p:spPr>
          <a:xfrm>
            <a:off x="4948350" y="4300100"/>
            <a:ext cx="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x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g41cb63b12c_0_114"/>
          <p:cNvSpPr txBox="1"/>
          <p:nvPr/>
        </p:nvSpPr>
        <p:spPr>
          <a:xfrm>
            <a:off x="4948350" y="5123350"/>
            <a:ext cx="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x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g41cb63b12c_0_114"/>
          <p:cNvSpPr txBox="1"/>
          <p:nvPr/>
        </p:nvSpPr>
        <p:spPr>
          <a:xfrm>
            <a:off x="6932512" y="1849275"/>
            <a:ext cx="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=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g41cb63b12c_0_114"/>
          <p:cNvSpPr txBox="1"/>
          <p:nvPr/>
        </p:nvSpPr>
        <p:spPr>
          <a:xfrm>
            <a:off x="6932512" y="2582125"/>
            <a:ext cx="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=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g41cb63b12c_0_114"/>
          <p:cNvSpPr txBox="1"/>
          <p:nvPr/>
        </p:nvSpPr>
        <p:spPr>
          <a:xfrm>
            <a:off x="6932512" y="3356675"/>
            <a:ext cx="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=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g41cb63b12c_0_114"/>
          <p:cNvSpPr txBox="1"/>
          <p:nvPr/>
        </p:nvSpPr>
        <p:spPr>
          <a:xfrm>
            <a:off x="6932512" y="4283525"/>
            <a:ext cx="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=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g41cb63b12c_0_114"/>
          <p:cNvSpPr txBox="1"/>
          <p:nvPr/>
        </p:nvSpPr>
        <p:spPr>
          <a:xfrm>
            <a:off x="6932512" y="5152250"/>
            <a:ext cx="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=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g41cb63b12c_0_114"/>
          <p:cNvSpPr txBox="1"/>
          <p:nvPr/>
        </p:nvSpPr>
        <p:spPr>
          <a:xfrm>
            <a:off x="6629400" y="514425"/>
            <a:ext cx="556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</a:rPr>
              <a:t>How does these actions benefit the business??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/>
        </p:nvSpPr>
        <p:spPr>
          <a:xfrm>
            <a:off x="2835382" y="1258199"/>
            <a:ext cx="53201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WHY Customer Segmentation?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359463" y="213246"/>
            <a:ext cx="5804631" cy="96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Start with WHY</a:t>
            </a:r>
            <a:endParaRPr b="1" sz="4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10755082" y="1558843"/>
            <a:ext cx="1436918" cy="2386152"/>
          </a:xfrm>
          <a:custGeom>
            <a:rect b="b" l="l" r="r" t="t"/>
            <a:pathLst>
              <a:path extrusionOk="0" h="2386152" w="1436918">
                <a:moveTo>
                  <a:pt x="1193076" y="0"/>
                </a:moveTo>
                <a:lnTo>
                  <a:pt x="1436918" y="243842"/>
                </a:lnTo>
                <a:lnTo>
                  <a:pt x="1436918" y="2142310"/>
                </a:lnTo>
                <a:lnTo>
                  <a:pt x="1193076" y="2386152"/>
                </a:lnTo>
                <a:lnTo>
                  <a:pt x="0" y="1193076"/>
                </a:lnTo>
                <a:close/>
              </a:path>
            </a:pathLst>
          </a:custGeom>
          <a:solidFill>
            <a:srgbClr val="5BBFE3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8155574" y="2"/>
            <a:ext cx="2386152" cy="1393379"/>
          </a:xfrm>
          <a:custGeom>
            <a:rect b="b" l="l" r="r" t="t"/>
            <a:pathLst>
              <a:path extrusionOk="0" h="1393379" w="2386152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rgbClr val="5BBFE3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10755082" y="0"/>
            <a:ext cx="1436918" cy="1393380"/>
          </a:xfrm>
          <a:custGeom>
            <a:rect b="b" l="l" r="r" t="t"/>
            <a:pathLst>
              <a:path extrusionOk="0" h="1393380" w="1436918">
                <a:moveTo>
                  <a:pt x="200304" y="0"/>
                </a:moveTo>
                <a:lnTo>
                  <a:pt x="1436918" y="0"/>
                </a:lnTo>
                <a:lnTo>
                  <a:pt x="1436918" y="1149538"/>
                </a:lnTo>
                <a:lnTo>
                  <a:pt x="1193076" y="1393380"/>
                </a:lnTo>
                <a:lnTo>
                  <a:pt x="0" y="200304"/>
                </a:lnTo>
                <a:close/>
              </a:path>
            </a:pathLst>
          </a:custGeom>
          <a:solidFill>
            <a:srgbClr val="5BBFE3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 rot="10800000">
            <a:off x="6836223" y="5464622"/>
            <a:ext cx="2386152" cy="1393379"/>
          </a:xfrm>
          <a:custGeom>
            <a:rect b="b" l="l" r="r" t="t"/>
            <a:pathLst>
              <a:path extrusionOk="0" h="1393379" w="2386152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rgbClr val="5BBFE3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8528" y="2016295"/>
            <a:ext cx="8808162" cy="4145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41cb63b12c_0_398"/>
          <p:cNvSpPr txBox="1"/>
          <p:nvPr/>
        </p:nvSpPr>
        <p:spPr>
          <a:xfrm>
            <a:off x="3747952" y="3802027"/>
            <a:ext cx="7087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Customer Segmentation</a:t>
            </a:r>
            <a:endParaRPr sz="4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6" name="Google Shape;1056;g41cb63b12c_0_398"/>
          <p:cNvGrpSpPr/>
          <p:nvPr/>
        </p:nvGrpSpPr>
        <p:grpSpPr>
          <a:xfrm>
            <a:off x="3747474" y="5112273"/>
            <a:ext cx="8166519" cy="142259"/>
            <a:chOff x="3631655" y="5304907"/>
            <a:chExt cx="8559395" cy="137064"/>
          </a:xfrm>
        </p:grpSpPr>
        <p:grpSp>
          <p:nvGrpSpPr>
            <p:cNvPr id="1057" name="Google Shape;1057;g41cb63b12c_0_398"/>
            <p:cNvGrpSpPr/>
            <p:nvPr/>
          </p:nvGrpSpPr>
          <p:grpSpPr>
            <a:xfrm>
              <a:off x="3631655" y="5310936"/>
              <a:ext cx="4279417" cy="130938"/>
              <a:chOff x="11445923" y="0"/>
              <a:chExt cx="1118977" cy="2552400"/>
            </a:xfrm>
          </p:grpSpPr>
          <p:sp>
            <p:nvSpPr>
              <p:cNvPr id="1058" name="Google Shape;1058;g41cb63b12c_0_398"/>
              <p:cNvSpPr/>
              <p:nvPr/>
            </p:nvSpPr>
            <p:spPr>
              <a:xfrm>
                <a:off x="11818961" y="0"/>
                <a:ext cx="372900" cy="2552400"/>
              </a:xfrm>
              <a:prstGeom prst="rect">
                <a:avLst/>
              </a:prstGeom>
              <a:solidFill>
                <a:srgbClr val="4CD7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g41cb63b12c_0_398"/>
              <p:cNvSpPr/>
              <p:nvPr/>
            </p:nvSpPr>
            <p:spPr>
              <a:xfrm>
                <a:off x="11445923" y="0"/>
                <a:ext cx="372900" cy="2552400"/>
              </a:xfrm>
              <a:prstGeom prst="rect">
                <a:avLst/>
              </a:prstGeom>
              <a:solidFill>
                <a:srgbClr val="98DD5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g41cb63b12c_0_398"/>
              <p:cNvSpPr/>
              <p:nvPr/>
            </p:nvSpPr>
            <p:spPr>
              <a:xfrm>
                <a:off x="12192000" y="0"/>
                <a:ext cx="372900" cy="25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1" name="Google Shape;1061;g41cb63b12c_0_398"/>
            <p:cNvGrpSpPr/>
            <p:nvPr/>
          </p:nvGrpSpPr>
          <p:grpSpPr>
            <a:xfrm>
              <a:off x="7911633" y="5304907"/>
              <a:ext cx="4279417" cy="137064"/>
              <a:chOff x="11445923" y="0"/>
              <a:chExt cx="1118977" cy="2552400"/>
            </a:xfrm>
          </p:grpSpPr>
          <p:sp>
            <p:nvSpPr>
              <p:cNvPr id="1062" name="Google Shape;1062;g41cb63b12c_0_398"/>
              <p:cNvSpPr/>
              <p:nvPr/>
            </p:nvSpPr>
            <p:spPr>
              <a:xfrm>
                <a:off x="11818961" y="0"/>
                <a:ext cx="372900" cy="255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g41cb63b12c_0_398"/>
              <p:cNvSpPr/>
              <p:nvPr/>
            </p:nvSpPr>
            <p:spPr>
              <a:xfrm>
                <a:off x="11445923" y="0"/>
                <a:ext cx="372900" cy="255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g41cb63b12c_0_398"/>
              <p:cNvSpPr/>
              <p:nvPr/>
            </p:nvSpPr>
            <p:spPr>
              <a:xfrm>
                <a:off x="12192000" y="0"/>
                <a:ext cx="372900" cy="25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5" name="Google Shape;1065;g41cb63b12c_0_398"/>
          <p:cNvSpPr txBox="1"/>
          <p:nvPr/>
        </p:nvSpPr>
        <p:spPr>
          <a:xfrm>
            <a:off x="3747951" y="4579234"/>
            <a:ext cx="70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</a:rPr>
              <a:t>for </a:t>
            </a: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an e-commerce retailer from the UK</a:t>
            </a:r>
            <a:endParaRPr sz="2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g41cb63b12c_0_398"/>
          <p:cNvSpPr/>
          <p:nvPr/>
        </p:nvSpPr>
        <p:spPr>
          <a:xfrm>
            <a:off x="5445098" y="1586496"/>
            <a:ext cx="738802" cy="572642"/>
          </a:xfrm>
          <a:custGeom>
            <a:rect b="b" l="l" r="r" t="t"/>
            <a:pathLst>
              <a:path extrusionOk="0" h="2313707" w="2736304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g41cb63b12c_0_398"/>
          <p:cNvSpPr/>
          <p:nvPr/>
        </p:nvSpPr>
        <p:spPr>
          <a:xfrm>
            <a:off x="10526560" y="1645643"/>
            <a:ext cx="449330" cy="672300"/>
          </a:xfrm>
          <a:custGeom>
            <a:rect b="b" l="l" r="r" t="t"/>
            <a:pathLst>
              <a:path extrusionOk="0" h="3240000" w="1872208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g41cb63b12c_0_398"/>
          <p:cNvSpPr/>
          <p:nvPr/>
        </p:nvSpPr>
        <p:spPr>
          <a:xfrm>
            <a:off x="6700475" y="739387"/>
            <a:ext cx="769500" cy="572770"/>
          </a:xfrm>
          <a:custGeom>
            <a:rect b="b" l="l" r="r" t="t"/>
            <a:pathLst>
              <a:path extrusionOk="0" h="2574247" w="3240000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g41cb63b12c_0_398"/>
          <p:cNvSpPr/>
          <p:nvPr/>
        </p:nvSpPr>
        <p:spPr>
          <a:xfrm>
            <a:off x="9105614" y="608480"/>
            <a:ext cx="489654" cy="761400"/>
          </a:xfrm>
          <a:custGeom>
            <a:rect b="b" l="l" r="r" t="t"/>
            <a:pathLst>
              <a:path extrusionOk="0" h="3240000" w="2304256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g41cb63b12c_0_398"/>
          <p:cNvSpPr/>
          <p:nvPr/>
        </p:nvSpPr>
        <p:spPr>
          <a:xfrm rot="10800000">
            <a:off x="6499018" y="2259457"/>
            <a:ext cx="190908" cy="356909"/>
          </a:xfrm>
          <a:custGeom>
            <a:rect b="b" l="l" r="r" t="t"/>
            <a:pathLst>
              <a:path extrusionOk="0" h="7138182" w="3636337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g41cb63b12c_0_398"/>
          <p:cNvSpPr/>
          <p:nvPr/>
        </p:nvSpPr>
        <p:spPr>
          <a:xfrm>
            <a:off x="7739499" y="2865256"/>
            <a:ext cx="711259" cy="762120"/>
          </a:xfrm>
          <a:custGeom>
            <a:rect b="b" l="l" r="r" t="t"/>
            <a:pathLst>
              <a:path extrusionOk="0" h="373588" w="371900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g41cb63b12c_0_398"/>
          <p:cNvSpPr/>
          <p:nvPr/>
        </p:nvSpPr>
        <p:spPr>
          <a:xfrm rot="10800000">
            <a:off x="7445738" y="1484460"/>
            <a:ext cx="190908" cy="356909"/>
          </a:xfrm>
          <a:custGeom>
            <a:rect b="b" l="l" r="r" t="t"/>
            <a:pathLst>
              <a:path extrusionOk="0" h="7138182" w="3636337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g41cb63b12c_0_398"/>
          <p:cNvSpPr/>
          <p:nvPr/>
        </p:nvSpPr>
        <p:spPr>
          <a:xfrm rot="10800000">
            <a:off x="8784704" y="1556901"/>
            <a:ext cx="190908" cy="356909"/>
          </a:xfrm>
          <a:custGeom>
            <a:rect b="b" l="l" r="r" t="t"/>
            <a:pathLst>
              <a:path extrusionOk="0" h="7138182" w="3636337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g41cb63b12c_0_398"/>
          <p:cNvSpPr/>
          <p:nvPr/>
        </p:nvSpPr>
        <p:spPr>
          <a:xfrm rot="10800000">
            <a:off x="9678838" y="2326857"/>
            <a:ext cx="190908" cy="356909"/>
          </a:xfrm>
          <a:custGeom>
            <a:rect b="b" l="l" r="r" t="t"/>
            <a:pathLst>
              <a:path extrusionOk="0" h="7138182" w="3636337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row: Slight curve" id="1075" name="Google Shape;1075;g41cb63b12c_0_3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998708">
            <a:off x="5881195" y="2496019"/>
            <a:ext cx="1660894" cy="628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: Slight curve" id="1076" name="Google Shape;1076;g41cb63b12c_0_3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2309202">
            <a:off x="8788668" y="2488844"/>
            <a:ext cx="1927701" cy="6142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: Slight curve" id="1077" name="Google Shape;1077;g41cb63b12c_0_3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3320910">
            <a:off x="8285442" y="1797373"/>
            <a:ext cx="1356983" cy="614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078;g41cb63b12c_0_3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613594">
            <a:off x="548774" y="1449748"/>
            <a:ext cx="804266" cy="8042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: Slight curve" id="1079" name="Google Shape;1079;g41cb63b12c_0_3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301568">
            <a:off x="6603503" y="1759969"/>
            <a:ext cx="1422445" cy="628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Google Shape;1080;g41cb63b12c_0_3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564126">
            <a:off x="1069098" y="1145976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Google Shape;1081;g41cb63b12c_0_39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710115">
            <a:off x="1631131" y="879072"/>
            <a:ext cx="784783" cy="7847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2" name="Google Shape;1082;g41cb63b12c_0_398"/>
          <p:cNvGrpSpPr/>
          <p:nvPr/>
        </p:nvGrpSpPr>
        <p:grpSpPr>
          <a:xfrm rot="-1316905">
            <a:off x="290996" y="1163684"/>
            <a:ext cx="4349609" cy="3899527"/>
            <a:chOff x="2869924" y="788166"/>
            <a:chExt cx="5050516" cy="4527906"/>
          </a:xfrm>
        </p:grpSpPr>
        <p:grpSp>
          <p:nvGrpSpPr>
            <p:cNvPr id="1083" name="Google Shape;1083;g41cb63b12c_0_398"/>
            <p:cNvGrpSpPr/>
            <p:nvPr/>
          </p:nvGrpSpPr>
          <p:grpSpPr>
            <a:xfrm>
              <a:off x="3617251" y="788166"/>
              <a:ext cx="4303189" cy="4527906"/>
              <a:chOff x="5266044" y="3820965"/>
              <a:chExt cx="2472245" cy="2601348"/>
            </a:xfrm>
          </p:grpSpPr>
          <p:sp>
            <p:nvSpPr>
              <p:cNvPr id="1084" name="Google Shape;1084;g41cb63b12c_0_398"/>
              <p:cNvSpPr/>
              <p:nvPr/>
            </p:nvSpPr>
            <p:spPr>
              <a:xfrm>
                <a:off x="6011852" y="5793663"/>
                <a:ext cx="266700" cy="628650"/>
              </a:xfrm>
              <a:custGeom>
                <a:rect b="b" l="l" r="r" t="t"/>
                <a:pathLst>
                  <a:path extrusionOk="0" h="628650" w="266700">
                    <a:moveTo>
                      <a:pt x="7144" y="243364"/>
                    </a:moveTo>
                    <a:lnTo>
                      <a:pt x="259556" y="627221"/>
                    </a:lnTo>
                    <a:lnTo>
                      <a:pt x="193834" y="7144"/>
                    </a:lnTo>
                    <a:close/>
                  </a:path>
                </a:pathLst>
              </a:custGeom>
              <a:solidFill>
                <a:srgbClr val="5BBFE3"/>
              </a:solidFill>
              <a:ln cap="flat" cmpd="sng" w="9525">
                <a:solidFill>
                  <a:schemeClr val="accen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g41cb63b12c_0_398"/>
              <p:cNvSpPr/>
              <p:nvPr/>
            </p:nvSpPr>
            <p:spPr>
              <a:xfrm>
                <a:off x="6016614" y="5793663"/>
                <a:ext cx="228600" cy="342900"/>
              </a:xfrm>
              <a:custGeom>
                <a:rect b="b" l="l" r="r" t="t"/>
                <a:pathLst>
                  <a:path extrusionOk="0" h="342900" w="228600">
                    <a:moveTo>
                      <a:pt x="7144" y="243364"/>
                    </a:moveTo>
                    <a:lnTo>
                      <a:pt x="224314" y="340519"/>
                    </a:lnTo>
                    <a:lnTo>
                      <a:pt x="189071" y="7144"/>
                    </a:lnTo>
                    <a:close/>
                  </a:path>
                </a:pathLst>
              </a:custGeom>
              <a:solidFill>
                <a:srgbClr val="5BBFE3"/>
              </a:solidFill>
              <a:ln cap="flat" cmpd="sng" w="9525">
                <a:solidFill>
                  <a:schemeClr val="accen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g41cb63b12c_0_398"/>
              <p:cNvSpPr/>
              <p:nvPr/>
            </p:nvSpPr>
            <p:spPr>
              <a:xfrm>
                <a:off x="6002327" y="5438381"/>
                <a:ext cx="914400" cy="609600"/>
              </a:xfrm>
              <a:custGeom>
                <a:rect b="b" l="l" r="r" t="t"/>
                <a:pathLst>
                  <a:path extrusionOk="0" h="609600" w="914400">
                    <a:moveTo>
                      <a:pt x="915829" y="362426"/>
                    </a:moveTo>
                    <a:lnTo>
                      <a:pt x="7144" y="603409"/>
                    </a:lnTo>
                    <a:lnTo>
                      <a:pt x="411004" y="7144"/>
                    </a:lnTo>
                    <a:close/>
                  </a:path>
                </a:pathLst>
              </a:custGeom>
              <a:solidFill>
                <a:srgbClr val="5BBFE3"/>
              </a:solidFill>
              <a:ln cap="flat" cmpd="sng" w="9525">
                <a:solidFill>
                  <a:schemeClr val="accen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g41cb63b12c_0_398"/>
              <p:cNvSpPr/>
              <p:nvPr/>
            </p:nvSpPr>
            <p:spPr>
              <a:xfrm>
                <a:off x="6188064" y="5469813"/>
                <a:ext cx="733425" cy="333375"/>
              </a:xfrm>
              <a:custGeom>
                <a:rect b="b" l="l" r="r" t="t"/>
                <a:pathLst>
                  <a:path extrusionOk="0" h="333375" w="733425">
                    <a:moveTo>
                      <a:pt x="730091" y="330994"/>
                    </a:moveTo>
                    <a:lnTo>
                      <a:pt x="7144" y="305276"/>
                    </a:lnTo>
                    <a:lnTo>
                      <a:pt x="198596" y="7144"/>
                    </a:lnTo>
                    <a:close/>
                  </a:path>
                </a:pathLst>
              </a:custGeom>
              <a:solidFill>
                <a:srgbClr val="5BBFE3"/>
              </a:solidFill>
              <a:ln cap="flat" cmpd="sng" w="9525">
                <a:solidFill>
                  <a:schemeClr val="accen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g41cb63b12c_0_398"/>
              <p:cNvSpPr/>
              <p:nvPr/>
            </p:nvSpPr>
            <p:spPr>
              <a:xfrm>
                <a:off x="5266044" y="5024043"/>
                <a:ext cx="1819275" cy="781050"/>
              </a:xfrm>
              <a:custGeom>
                <a:rect b="b" l="l" r="r" t="t"/>
                <a:pathLst>
                  <a:path extrusionOk="0" h="781050" w="1819275">
                    <a:moveTo>
                      <a:pt x="7144" y="210026"/>
                    </a:moveTo>
                    <a:lnTo>
                      <a:pt x="1652111" y="776764"/>
                    </a:lnTo>
                    <a:lnTo>
                      <a:pt x="1814036" y="7144"/>
                    </a:lnTo>
                    <a:close/>
                  </a:path>
                </a:pathLst>
              </a:custGeom>
              <a:solidFill>
                <a:srgbClr val="5BBFE3"/>
              </a:solidFill>
              <a:ln cap="flat" cmpd="sng" w="9525">
                <a:solidFill>
                  <a:schemeClr val="accen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g41cb63b12c_0_398"/>
              <p:cNvSpPr/>
              <p:nvPr/>
            </p:nvSpPr>
            <p:spPr>
              <a:xfrm>
                <a:off x="5266044" y="5140248"/>
                <a:ext cx="1790700" cy="304800"/>
              </a:xfrm>
              <a:custGeom>
                <a:rect b="b" l="l" r="r" t="t"/>
                <a:pathLst>
                  <a:path extrusionOk="0" h="304800" w="1790700">
                    <a:moveTo>
                      <a:pt x="7144" y="93821"/>
                    </a:moveTo>
                    <a:lnTo>
                      <a:pt x="1727359" y="305276"/>
                    </a:lnTo>
                    <a:lnTo>
                      <a:pt x="1792129" y="7144"/>
                    </a:lnTo>
                    <a:close/>
                  </a:path>
                </a:pathLst>
              </a:custGeom>
              <a:solidFill>
                <a:srgbClr val="5BBFE3"/>
              </a:solidFill>
              <a:ln cap="flat" cmpd="sng" w="9525">
                <a:solidFill>
                  <a:schemeClr val="accen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g41cb63b12c_0_398"/>
              <p:cNvSpPr/>
              <p:nvPr/>
            </p:nvSpPr>
            <p:spPr>
              <a:xfrm>
                <a:off x="5273188" y="3820965"/>
                <a:ext cx="2465101" cy="1458824"/>
              </a:xfrm>
              <a:custGeom>
                <a:rect b="b" l="l" r="r" t="t"/>
                <a:pathLst>
                  <a:path extrusionOk="0" h="1458824" w="2465101">
                    <a:moveTo>
                      <a:pt x="85725" y="243434"/>
                    </a:moveTo>
                    <a:lnTo>
                      <a:pt x="2400189" y="0"/>
                    </a:lnTo>
                    <a:lnTo>
                      <a:pt x="2465101" y="1458824"/>
                    </a:lnTo>
                    <a:lnTo>
                      <a:pt x="0" y="1413104"/>
                    </a:lnTo>
                    <a:lnTo>
                      <a:pt x="85725" y="243434"/>
                    </a:lnTo>
                    <a:close/>
                  </a:path>
                </a:pathLst>
              </a:custGeom>
              <a:solidFill>
                <a:srgbClr val="5BBFE3"/>
              </a:solidFill>
              <a:ln cap="flat" cmpd="sng" w="9525">
                <a:solidFill>
                  <a:schemeClr val="accen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3600">
                    <a:solidFill>
                      <a:schemeClr val="lt1"/>
                    </a:solidFill>
                  </a:rPr>
                  <a:t>THANK YOU !!</a:t>
                </a:r>
                <a:endParaRPr i="1" sz="36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091" name="Google Shape;1091;g41cb63b12c_0_398"/>
            <p:cNvSpPr/>
            <p:nvPr/>
          </p:nvSpPr>
          <p:spPr>
            <a:xfrm rot="1778303">
              <a:off x="3205954" y="3169666"/>
              <a:ext cx="247888" cy="238354"/>
            </a:xfrm>
            <a:custGeom>
              <a:rect b="b" l="l" r="r" t="t"/>
              <a:pathLst>
                <a:path extrusionOk="0" h="238125" w="247650">
                  <a:moveTo>
                    <a:pt x="71914" y="231934"/>
                  </a:moveTo>
                  <a:lnTo>
                    <a:pt x="242411" y="7144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rgbClr val="5BBFE3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g41cb63b12c_0_398"/>
            <p:cNvSpPr/>
            <p:nvPr/>
          </p:nvSpPr>
          <p:spPr>
            <a:xfrm rot="-869292">
              <a:off x="3220245" y="3315342"/>
              <a:ext cx="409279" cy="342652"/>
            </a:xfrm>
            <a:custGeom>
              <a:rect b="b" l="l" r="r" t="t"/>
              <a:pathLst>
                <a:path extrusionOk="0" h="342900" w="409575">
                  <a:moveTo>
                    <a:pt x="407194" y="7144"/>
                  </a:moveTo>
                  <a:lnTo>
                    <a:pt x="7144" y="270986"/>
                  </a:lnTo>
                  <a:lnTo>
                    <a:pt x="163354" y="338614"/>
                  </a:lnTo>
                  <a:close/>
                </a:path>
              </a:pathLst>
            </a:custGeom>
            <a:solidFill>
              <a:srgbClr val="5BBFE3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g41cb63b12c_0_398"/>
            <p:cNvSpPr/>
            <p:nvPr/>
          </p:nvSpPr>
          <p:spPr>
            <a:xfrm rot="1643245">
              <a:off x="2894316" y="2939785"/>
              <a:ext cx="140216" cy="140216"/>
            </a:xfrm>
            <a:prstGeom prst="plus">
              <a:avLst>
                <a:gd fmla="val 43777" name="adj"/>
              </a:avLst>
            </a:prstGeom>
            <a:solidFill>
              <a:srgbClr val="5BBFE3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g41cb63b12c_0_398"/>
            <p:cNvSpPr/>
            <p:nvPr/>
          </p:nvSpPr>
          <p:spPr>
            <a:xfrm rot="1626558">
              <a:off x="3122436" y="3454257"/>
              <a:ext cx="155369" cy="155369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5BBFE3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g41cb63b12c_0_398"/>
            <p:cNvSpPr/>
            <p:nvPr/>
          </p:nvSpPr>
          <p:spPr>
            <a:xfrm flipH="1" rot="-10636830">
              <a:off x="3216850" y="2860120"/>
              <a:ext cx="292194" cy="238883"/>
            </a:xfrm>
            <a:custGeom>
              <a:rect b="b" l="l" r="r" t="t"/>
              <a:pathLst>
                <a:path extrusionOk="0" h="202224" w="291865">
                  <a:moveTo>
                    <a:pt x="291865" y="0"/>
                  </a:moveTo>
                  <a:lnTo>
                    <a:pt x="0" y="177293"/>
                  </a:lnTo>
                  <a:lnTo>
                    <a:pt x="138611" y="202224"/>
                  </a:lnTo>
                  <a:cubicBezTo>
                    <a:pt x="219891" y="91734"/>
                    <a:pt x="210585" y="110490"/>
                    <a:pt x="291865" y="0"/>
                  </a:cubicBezTo>
                  <a:close/>
                </a:path>
              </a:pathLst>
            </a:custGeom>
            <a:solidFill>
              <a:srgbClr val="5BBFE3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96" name="Google Shape;1096;g41cb63b12c_0_39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507099" y="1699550"/>
            <a:ext cx="538190" cy="4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Google Shape;1097;g41cb63b12c_0_39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041597" y="657606"/>
            <a:ext cx="626545" cy="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g41cb63b12c_0_398"/>
          <p:cNvPicPr preferRelativeResize="0"/>
          <p:nvPr/>
        </p:nvPicPr>
        <p:blipFill rotWithShape="1">
          <a:blip r:embed="rId10">
            <a:alphaModFix/>
          </a:blip>
          <a:srcRect b="31166" l="24167" r="21885" t="13277"/>
          <a:stretch/>
        </p:blipFill>
        <p:spPr>
          <a:xfrm>
            <a:off x="5679782" y="1612506"/>
            <a:ext cx="267662" cy="25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099;g41cb63b12c_0_398"/>
          <p:cNvPicPr preferRelativeResize="0"/>
          <p:nvPr/>
        </p:nvPicPr>
        <p:blipFill rotWithShape="1">
          <a:blip r:embed="rId11">
            <a:alphaModFix/>
          </a:blip>
          <a:srcRect b="34580" l="16658" r="23201" t="7592"/>
          <a:stretch/>
        </p:blipFill>
        <p:spPr>
          <a:xfrm>
            <a:off x="6860301" y="750344"/>
            <a:ext cx="399798" cy="3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g41cb63b12c_0_398"/>
          <p:cNvSpPr txBox="1"/>
          <p:nvPr/>
        </p:nvSpPr>
        <p:spPr>
          <a:xfrm>
            <a:off x="7742788" y="5415075"/>
            <a:ext cx="244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</a:rPr>
              <a:t>Any Questions?</a:t>
            </a:r>
            <a:endParaRPr sz="2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g41cb63b12c_0_398"/>
          <p:cNvSpPr txBox="1"/>
          <p:nvPr/>
        </p:nvSpPr>
        <p:spPr>
          <a:xfrm>
            <a:off x="7742800" y="5819525"/>
            <a:ext cx="43788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 u="sng">
                <a:solidFill>
                  <a:srgbClr val="5BBFE3"/>
                </a:solidFill>
                <a:hlinkClick r:id="rId12"/>
              </a:rPr>
              <a:t>https://cw-customer-segmentation.herokuapp.com/</a:t>
            </a:r>
            <a:endParaRPr i="1" sz="1200">
              <a:solidFill>
                <a:srgbClr val="5BBFE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976925" y="2305100"/>
            <a:ext cx="51729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About the dataset: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Source: Kaggle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Date: Between </a:t>
            </a:r>
            <a:r>
              <a:rPr b="1" lang="en-US" sz="1600">
                <a:solidFill>
                  <a:srgbClr val="3F3F3F"/>
                </a:solidFill>
              </a:rPr>
              <a:t>Dec </a:t>
            </a:r>
            <a:r>
              <a:rPr b="1" lang="en-US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2010 and </a:t>
            </a:r>
            <a:r>
              <a:rPr b="1" lang="en-US" sz="1600">
                <a:solidFill>
                  <a:srgbClr val="3F3F3F"/>
                </a:solidFill>
              </a:rPr>
              <a:t>Dec </a:t>
            </a:r>
            <a:r>
              <a:rPr b="1" lang="en-US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2011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UK-based and non-store online retail.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</a:rPr>
              <a:t>M</a:t>
            </a:r>
            <a:r>
              <a:rPr b="1" lang="en-US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ainly sells unique all-occasion gifts. 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</a:rPr>
              <a:t>Most</a:t>
            </a:r>
            <a:r>
              <a:rPr b="1" lang="en-US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customers of the company are wholesalers.</a:t>
            </a:r>
            <a:endParaRPr sz="1600"/>
          </a:p>
        </p:txBody>
      </p:sp>
      <p:sp>
        <p:nvSpPr>
          <p:cNvPr id="100" name="Google Shape;100;p3"/>
          <p:cNvSpPr txBox="1"/>
          <p:nvPr/>
        </p:nvSpPr>
        <p:spPr>
          <a:xfrm>
            <a:off x="1760200" y="4394375"/>
            <a:ext cx="5804700" cy="17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Problem Statement:</a:t>
            </a:r>
            <a:endParaRPr sz="2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Group and understand the habits of the customers so that the company can gain a deeper understanding of their preferences.</a:t>
            </a:r>
            <a:endParaRPr sz="1800"/>
          </a:p>
        </p:txBody>
      </p:sp>
      <p:sp>
        <p:nvSpPr>
          <p:cNvPr id="101" name="Google Shape;101;p3"/>
          <p:cNvSpPr txBox="1"/>
          <p:nvPr/>
        </p:nvSpPr>
        <p:spPr>
          <a:xfrm>
            <a:off x="291369" y="210159"/>
            <a:ext cx="5804700" cy="23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Background &amp; </a:t>
            </a:r>
            <a:r>
              <a:rPr b="1" lang="en-US" sz="4800">
                <a:solidFill>
                  <a:srgbClr val="5BBFE3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1" lang="en-US" sz="4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11225750" y="1363550"/>
            <a:ext cx="1041766" cy="1968575"/>
          </a:xfrm>
          <a:custGeom>
            <a:rect b="b" l="l" r="r" t="t"/>
            <a:pathLst>
              <a:path extrusionOk="0" h="2386152" w="1436918">
                <a:moveTo>
                  <a:pt x="1193076" y="0"/>
                </a:moveTo>
                <a:lnTo>
                  <a:pt x="1436918" y="243842"/>
                </a:lnTo>
                <a:lnTo>
                  <a:pt x="1436918" y="2142310"/>
                </a:lnTo>
                <a:lnTo>
                  <a:pt x="1193076" y="2386152"/>
                </a:lnTo>
                <a:lnTo>
                  <a:pt x="0" y="1193076"/>
                </a:lnTo>
                <a:close/>
              </a:path>
            </a:pathLst>
          </a:custGeom>
          <a:solidFill>
            <a:srgbClr val="5BBFE3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9313975" y="0"/>
            <a:ext cx="1664341" cy="1097286"/>
          </a:xfrm>
          <a:custGeom>
            <a:rect b="b" l="l" r="r" t="t"/>
            <a:pathLst>
              <a:path extrusionOk="0" h="1393379" w="2386152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rgbClr val="5BBFE3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11149525" y="0"/>
            <a:ext cx="1041766" cy="1097287"/>
          </a:xfrm>
          <a:custGeom>
            <a:rect b="b" l="l" r="r" t="t"/>
            <a:pathLst>
              <a:path extrusionOk="0" h="1393380" w="1436918">
                <a:moveTo>
                  <a:pt x="200304" y="0"/>
                </a:moveTo>
                <a:lnTo>
                  <a:pt x="1436918" y="0"/>
                </a:lnTo>
                <a:lnTo>
                  <a:pt x="1436918" y="1149538"/>
                </a:lnTo>
                <a:lnTo>
                  <a:pt x="1193076" y="1393380"/>
                </a:lnTo>
                <a:lnTo>
                  <a:pt x="0" y="200304"/>
                </a:lnTo>
                <a:close/>
              </a:path>
            </a:pathLst>
          </a:custGeom>
          <a:solidFill>
            <a:srgbClr val="5BBFE3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 rot="10800000">
            <a:off x="8307607" y="4690628"/>
            <a:ext cx="1729960" cy="1173922"/>
          </a:xfrm>
          <a:custGeom>
            <a:rect b="b" l="l" r="r" t="t"/>
            <a:pathLst>
              <a:path extrusionOk="0" h="1393379" w="2386152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rgbClr val="5BBFE3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350" y="278741"/>
            <a:ext cx="4526122" cy="5276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/>
        </p:nvSpPr>
        <p:spPr>
          <a:xfrm>
            <a:off x="8133253" y="1305342"/>
            <a:ext cx="3083388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311285" y="155644"/>
            <a:ext cx="11527278" cy="65856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1710396" y="2756946"/>
            <a:ext cx="444667" cy="470651"/>
          </a:xfrm>
          <a:custGeom>
            <a:rect b="b" l="l" r="r" t="t"/>
            <a:pathLst>
              <a:path extrusionOk="0" h="373588" w="371900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2200456" y="2829994"/>
            <a:ext cx="23336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endParaRPr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1420238" y="1352145"/>
            <a:ext cx="8719817" cy="1197654"/>
          </a:xfrm>
          <a:custGeom>
            <a:rect b="b" l="l" r="r" t="t"/>
            <a:pathLst>
              <a:path extrusionOk="0" h="1197654" w="8719817">
                <a:moveTo>
                  <a:pt x="0" y="836578"/>
                </a:moveTo>
                <a:cubicBezTo>
                  <a:pt x="566636" y="924937"/>
                  <a:pt x="1133273" y="1013297"/>
                  <a:pt x="2500009" y="933855"/>
                </a:cubicBezTo>
                <a:cubicBezTo>
                  <a:pt x="3866745" y="854413"/>
                  <a:pt x="7214681" y="317770"/>
                  <a:pt x="8200417" y="359923"/>
                </a:cubicBezTo>
                <a:cubicBezTo>
                  <a:pt x="9186153" y="402076"/>
                  <a:pt x="8477656" y="1117059"/>
                  <a:pt x="8414426" y="1186774"/>
                </a:cubicBezTo>
                <a:cubicBezTo>
                  <a:pt x="8351196" y="1256489"/>
                  <a:pt x="7950741" y="976008"/>
                  <a:pt x="7821039" y="778212"/>
                </a:cubicBezTo>
                <a:cubicBezTo>
                  <a:pt x="7691337" y="580416"/>
                  <a:pt x="7636213" y="0"/>
                  <a:pt x="7636213" y="0"/>
                </a:cubicBezTo>
                <a:lnTo>
                  <a:pt x="7636213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6161345" y="521251"/>
            <a:ext cx="5363183" cy="881582"/>
          </a:xfrm>
          <a:prstGeom prst="roundRect">
            <a:avLst>
              <a:gd fmla="val 16667" name="adj"/>
            </a:avLst>
          </a:prstGeom>
          <a:solidFill>
            <a:srgbClr val="4CD7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6161344" y="1771673"/>
            <a:ext cx="5363183" cy="881582"/>
          </a:xfrm>
          <a:prstGeom prst="roundRect">
            <a:avLst>
              <a:gd fmla="val 16667" name="adj"/>
            </a:avLst>
          </a:prstGeom>
          <a:solidFill>
            <a:srgbClr val="4CD7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6161343" y="3065801"/>
            <a:ext cx="5363183" cy="881582"/>
          </a:xfrm>
          <a:prstGeom prst="roundRect">
            <a:avLst>
              <a:gd fmla="val 16667" name="adj"/>
            </a:avLst>
          </a:prstGeom>
          <a:solidFill>
            <a:srgbClr val="4CD7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6161341" y="4358496"/>
            <a:ext cx="5363183" cy="881582"/>
          </a:xfrm>
          <a:prstGeom prst="roundRect">
            <a:avLst>
              <a:gd fmla="val 16667" name="adj"/>
            </a:avLst>
          </a:prstGeom>
          <a:solidFill>
            <a:srgbClr val="4CD7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6161341" y="5655405"/>
            <a:ext cx="5363183" cy="881582"/>
          </a:xfrm>
          <a:prstGeom prst="roundRect">
            <a:avLst>
              <a:gd fmla="val 16667" name="adj"/>
            </a:avLst>
          </a:prstGeom>
          <a:solidFill>
            <a:srgbClr val="4CD7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6161341" y="167800"/>
            <a:ext cx="5579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Loyal customers</a:t>
            </a:r>
            <a:endParaRPr i="1"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6125184" y="1399311"/>
            <a:ext cx="5995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Heavy occasional customers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6161340" y="2653304"/>
            <a:ext cx="55437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Light loyal customer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6161341" y="3921059"/>
            <a:ext cx="5579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Occasional customers</a:t>
            </a:r>
            <a:endParaRPr i="1"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6161340" y="5248862"/>
            <a:ext cx="34301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Trialist </a:t>
            </a:r>
            <a:endParaRPr i="1"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1604881" y="228746"/>
            <a:ext cx="33291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endParaRPr i="1" sz="3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" name="Google Shape;128;p4"/>
          <p:cNvGrpSpPr/>
          <p:nvPr/>
        </p:nvGrpSpPr>
        <p:grpSpPr>
          <a:xfrm>
            <a:off x="619888" y="1023368"/>
            <a:ext cx="2383965" cy="1174598"/>
            <a:chOff x="962952" y="1322825"/>
            <a:chExt cx="8623953" cy="4723483"/>
          </a:xfrm>
        </p:grpSpPr>
        <p:grpSp>
          <p:nvGrpSpPr>
            <p:cNvPr id="129" name="Google Shape;129;p4"/>
            <p:cNvGrpSpPr/>
            <p:nvPr/>
          </p:nvGrpSpPr>
          <p:grpSpPr>
            <a:xfrm>
              <a:off x="6412065" y="1322825"/>
              <a:ext cx="882905" cy="882905"/>
              <a:chOff x="6353367" y="1283251"/>
              <a:chExt cx="882905" cy="882905"/>
            </a:xfrm>
          </p:grpSpPr>
          <p:sp>
            <p:nvSpPr>
              <p:cNvPr id="130" name="Google Shape;130;p4"/>
              <p:cNvSpPr/>
              <p:nvPr/>
            </p:nvSpPr>
            <p:spPr>
              <a:xfrm rot="-1800000">
                <a:off x="6471654" y="1401538"/>
                <a:ext cx="646331" cy="64633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 rot="10800000">
                <a:off x="6678452" y="1535360"/>
                <a:ext cx="232734" cy="378687"/>
              </a:xfrm>
              <a:custGeom>
                <a:rect b="b" l="l" r="r" t="t"/>
                <a:pathLst>
                  <a:path extrusionOk="0" h="7138182" w="3636337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E:\002-KIMS BUSINESS\000-B-KIMS-소스 분류-2014\02-OBJECTS-모컴-액션-이미지\05-모니터\01-imac-kims수정-모니터.png" id="132" name="Google Shape;13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962952" y="2043264"/>
              <a:ext cx="4221574" cy="40030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4"/>
            <p:cNvSpPr/>
            <p:nvPr/>
          </p:nvSpPr>
          <p:spPr>
            <a:xfrm flipH="1">
              <a:off x="1150905" y="2227389"/>
              <a:ext cx="3845667" cy="2564084"/>
            </a:xfrm>
            <a:custGeom>
              <a:rect b="b" l="l" r="r" t="t"/>
              <a:pathLst>
                <a:path extrusionOk="0" h="2693277" w="3083017">
                  <a:moveTo>
                    <a:pt x="105249" y="709031"/>
                  </a:moveTo>
                  <a:lnTo>
                    <a:pt x="3083017" y="0"/>
                  </a:lnTo>
                  <a:lnTo>
                    <a:pt x="2921936" y="2693277"/>
                  </a:lnTo>
                  <a:lnTo>
                    <a:pt x="0" y="2574070"/>
                  </a:lnTo>
                  <a:lnTo>
                    <a:pt x="105249" y="70903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1150504" y="2226428"/>
              <a:ext cx="1663354" cy="2567578"/>
            </a:xfrm>
            <a:custGeom>
              <a:rect b="b" l="l" r="r" t="t"/>
              <a:pathLst>
                <a:path extrusionOk="0" h="2631882" w="1550504">
                  <a:moveTo>
                    <a:pt x="1391479" y="286247"/>
                  </a:moveTo>
                  <a:lnTo>
                    <a:pt x="1478943" y="906449"/>
                  </a:lnTo>
                  <a:cubicBezTo>
                    <a:pt x="1216550" y="1327869"/>
                    <a:pt x="1129087" y="1566406"/>
                    <a:pt x="1152940" y="1789043"/>
                  </a:cubicBezTo>
                  <a:cubicBezTo>
                    <a:pt x="1192696" y="2115047"/>
                    <a:pt x="1423283" y="2337684"/>
                    <a:pt x="1550504" y="2600077"/>
                  </a:cubicBezTo>
                  <a:lnTo>
                    <a:pt x="166977" y="2631882"/>
                  </a:lnTo>
                  <a:lnTo>
                    <a:pt x="0" y="0"/>
                  </a:lnTo>
                  <a:lnTo>
                    <a:pt x="1391479" y="286247"/>
                  </a:lnTo>
                  <a:close/>
                </a:path>
              </a:pathLst>
            </a:custGeom>
            <a:solidFill>
              <a:srgbClr val="1769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2600696" y="2242551"/>
              <a:ext cx="4194124" cy="1735966"/>
            </a:xfrm>
            <a:custGeom>
              <a:rect b="b" l="l" r="r" t="t"/>
              <a:pathLst>
                <a:path extrusionOk="0" h="1779443" w="3909575">
                  <a:moveTo>
                    <a:pt x="3418711" y="1537"/>
                  </a:moveTo>
                  <a:cubicBezTo>
                    <a:pt x="3469264" y="24466"/>
                    <a:pt x="3432681" y="105909"/>
                    <a:pt x="3368419" y="121871"/>
                  </a:cubicBezTo>
                  <a:cubicBezTo>
                    <a:pt x="3315782" y="146844"/>
                    <a:pt x="3240643" y="151411"/>
                    <a:pt x="3176755" y="166181"/>
                  </a:cubicBezTo>
                  <a:cubicBezTo>
                    <a:pt x="3236930" y="196659"/>
                    <a:pt x="3336872" y="160680"/>
                    <a:pt x="3416930" y="157930"/>
                  </a:cubicBezTo>
                  <a:cubicBezTo>
                    <a:pt x="3522106" y="103071"/>
                    <a:pt x="3594377" y="68841"/>
                    <a:pt x="3701848" y="27103"/>
                  </a:cubicBezTo>
                  <a:cubicBezTo>
                    <a:pt x="3804830" y="-6636"/>
                    <a:pt x="3906693" y="-15839"/>
                    <a:pt x="3909575" y="58533"/>
                  </a:cubicBezTo>
                  <a:lnTo>
                    <a:pt x="3805270" y="99736"/>
                  </a:lnTo>
                  <a:cubicBezTo>
                    <a:pt x="3846572" y="108704"/>
                    <a:pt x="3885345" y="157331"/>
                    <a:pt x="3852640" y="168423"/>
                  </a:cubicBezTo>
                  <a:cubicBezTo>
                    <a:pt x="3662305" y="225168"/>
                    <a:pt x="3521110" y="292253"/>
                    <a:pt x="3340943" y="360744"/>
                  </a:cubicBezTo>
                  <a:cubicBezTo>
                    <a:pt x="3307879" y="381646"/>
                    <a:pt x="3243681" y="425574"/>
                    <a:pt x="3212947" y="436602"/>
                  </a:cubicBezTo>
                  <a:cubicBezTo>
                    <a:pt x="3118058" y="459638"/>
                    <a:pt x="2933306" y="422867"/>
                    <a:pt x="2793493" y="469443"/>
                  </a:cubicBezTo>
                  <a:cubicBezTo>
                    <a:pt x="2375946" y="693107"/>
                    <a:pt x="1173247" y="1814836"/>
                    <a:pt x="707665" y="1778584"/>
                  </a:cubicBezTo>
                  <a:cubicBezTo>
                    <a:pt x="527436" y="1709673"/>
                    <a:pt x="156375" y="1179586"/>
                    <a:pt x="0" y="251933"/>
                  </a:cubicBezTo>
                  <a:lnTo>
                    <a:pt x="723568" y="410960"/>
                  </a:lnTo>
                  <a:cubicBezTo>
                    <a:pt x="765975" y="694556"/>
                    <a:pt x="887896" y="962250"/>
                    <a:pt x="906449" y="1110675"/>
                  </a:cubicBezTo>
                  <a:cubicBezTo>
                    <a:pt x="1285642" y="963121"/>
                    <a:pt x="2226306" y="411031"/>
                    <a:pt x="2601164" y="209450"/>
                  </a:cubicBezTo>
                  <a:cubicBezTo>
                    <a:pt x="2826145" y="18599"/>
                    <a:pt x="3014053" y="22756"/>
                    <a:pt x="3107886" y="44315"/>
                  </a:cubicBezTo>
                  <a:cubicBezTo>
                    <a:pt x="3172104" y="52270"/>
                    <a:pt x="3315915" y="-10491"/>
                    <a:pt x="3418711" y="153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" name="Google Shape;136;p4"/>
            <p:cNvGrpSpPr/>
            <p:nvPr/>
          </p:nvGrpSpPr>
          <p:grpSpPr>
            <a:xfrm rot="2891550">
              <a:off x="5791208" y="1775087"/>
              <a:ext cx="1318331" cy="874948"/>
              <a:chOff x="8890504" y="1819747"/>
              <a:chExt cx="2424749" cy="1609253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890504" y="1819747"/>
                <a:ext cx="2338544" cy="1609253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9000521" y="1954285"/>
                <a:ext cx="2118510" cy="1340176"/>
              </a:xfrm>
              <a:prstGeom prst="roundRect">
                <a:avLst>
                  <a:gd fmla="val 12614" name="adj"/>
                </a:avLst>
              </a:prstGeom>
              <a:noFill/>
              <a:ln cap="flat" cmpd="sng" w="25400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10616628" y="2383996"/>
                <a:ext cx="698625" cy="480754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10732612" y="2479518"/>
                <a:ext cx="289711" cy="28971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1" name="Google Shape;141;p4"/>
            <p:cNvSpPr/>
            <p:nvPr/>
          </p:nvSpPr>
          <p:spPr>
            <a:xfrm>
              <a:off x="5490777" y="2242551"/>
              <a:ext cx="802897" cy="516840"/>
            </a:xfrm>
            <a:custGeom>
              <a:rect b="b" l="l" r="r" t="t"/>
              <a:pathLst>
                <a:path extrusionOk="0" h="516840" w="802897">
                  <a:moveTo>
                    <a:pt x="777452" y="1500"/>
                  </a:moveTo>
                  <a:cubicBezTo>
                    <a:pt x="831684" y="23868"/>
                    <a:pt x="792439" y="103321"/>
                    <a:pt x="723499" y="118893"/>
                  </a:cubicBezTo>
                  <a:cubicBezTo>
                    <a:pt x="667031" y="143256"/>
                    <a:pt x="586424" y="147712"/>
                    <a:pt x="517886" y="162121"/>
                  </a:cubicBezTo>
                  <a:cubicBezTo>
                    <a:pt x="512974" y="200960"/>
                    <a:pt x="687553" y="307961"/>
                    <a:pt x="694024" y="351930"/>
                  </a:cubicBezTo>
                  <a:cubicBezTo>
                    <a:pt x="658553" y="372321"/>
                    <a:pt x="589683" y="415176"/>
                    <a:pt x="556712" y="425935"/>
                  </a:cubicBezTo>
                  <a:cubicBezTo>
                    <a:pt x="454916" y="448408"/>
                    <a:pt x="256718" y="412535"/>
                    <a:pt x="106729" y="457973"/>
                  </a:cubicBezTo>
                  <a:cubicBezTo>
                    <a:pt x="78733" y="471611"/>
                    <a:pt x="47447" y="488670"/>
                    <a:pt x="13269" y="508663"/>
                  </a:cubicBezTo>
                  <a:lnTo>
                    <a:pt x="0" y="516840"/>
                  </a:lnTo>
                  <a:lnTo>
                    <a:pt x="0" y="137107"/>
                  </a:lnTo>
                  <a:lnTo>
                    <a:pt x="73006" y="97655"/>
                  </a:lnTo>
                  <a:cubicBezTo>
                    <a:pt x="236242" y="21233"/>
                    <a:pt x="368507" y="27458"/>
                    <a:pt x="444004" y="43232"/>
                  </a:cubicBezTo>
                  <a:cubicBezTo>
                    <a:pt x="512896" y="50993"/>
                    <a:pt x="667174" y="-10235"/>
                    <a:pt x="777452" y="150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 rot="-7778950">
              <a:off x="6291755" y="1925816"/>
              <a:ext cx="281839" cy="458587"/>
            </a:xfrm>
            <a:custGeom>
              <a:rect b="b" l="l" r="r" t="t"/>
              <a:pathLst>
                <a:path extrusionOk="0" h="7138182" w="3636337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3" name="Google Shape;143;p4"/>
            <p:cNvGrpSpPr/>
            <p:nvPr/>
          </p:nvGrpSpPr>
          <p:grpSpPr>
            <a:xfrm>
              <a:off x="7174764" y="1453083"/>
              <a:ext cx="882905" cy="882905"/>
              <a:chOff x="6353367" y="1283251"/>
              <a:chExt cx="882905" cy="882905"/>
            </a:xfrm>
          </p:grpSpPr>
          <p:sp>
            <p:nvSpPr>
              <p:cNvPr id="144" name="Google Shape;144;p4"/>
              <p:cNvSpPr/>
              <p:nvPr/>
            </p:nvSpPr>
            <p:spPr>
              <a:xfrm rot="-1800000">
                <a:off x="6471654" y="1401538"/>
                <a:ext cx="646331" cy="64633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 rot="10800000">
                <a:off x="6678452" y="1535360"/>
                <a:ext cx="232734" cy="378687"/>
              </a:xfrm>
              <a:custGeom>
                <a:rect b="b" l="l" r="r" t="t"/>
                <a:pathLst>
                  <a:path extrusionOk="0" h="7138182" w="3636337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" name="Google Shape;146;p4"/>
            <p:cNvGrpSpPr/>
            <p:nvPr/>
          </p:nvGrpSpPr>
          <p:grpSpPr>
            <a:xfrm>
              <a:off x="7870969" y="1992469"/>
              <a:ext cx="882905" cy="882905"/>
              <a:chOff x="6353367" y="1283251"/>
              <a:chExt cx="882905" cy="882905"/>
            </a:xfrm>
          </p:grpSpPr>
          <p:sp>
            <p:nvSpPr>
              <p:cNvPr id="147" name="Google Shape;147;p4"/>
              <p:cNvSpPr/>
              <p:nvPr/>
            </p:nvSpPr>
            <p:spPr>
              <a:xfrm rot="-1800000">
                <a:off x="6471654" y="1401538"/>
                <a:ext cx="646331" cy="64633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 rot="10800000">
                <a:off x="6678452" y="1535360"/>
                <a:ext cx="232734" cy="378687"/>
              </a:xfrm>
              <a:custGeom>
                <a:rect b="b" l="l" r="r" t="t"/>
                <a:pathLst>
                  <a:path extrusionOk="0" h="7138182" w="3636337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4"/>
            <p:cNvGrpSpPr/>
            <p:nvPr/>
          </p:nvGrpSpPr>
          <p:grpSpPr>
            <a:xfrm>
              <a:off x="7176872" y="2269247"/>
              <a:ext cx="882905" cy="882905"/>
              <a:chOff x="6353367" y="1283251"/>
              <a:chExt cx="882905" cy="882905"/>
            </a:xfrm>
          </p:grpSpPr>
          <p:sp>
            <p:nvSpPr>
              <p:cNvPr id="150" name="Google Shape;150;p4"/>
              <p:cNvSpPr/>
              <p:nvPr/>
            </p:nvSpPr>
            <p:spPr>
              <a:xfrm rot="-1800000">
                <a:off x="6471654" y="1401538"/>
                <a:ext cx="646331" cy="64633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 rot="10800000">
                <a:off x="6678452" y="1535360"/>
                <a:ext cx="232734" cy="378687"/>
              </a:xfrm>
              <a:custGeom>
                <a:rect b="b" l="l" r="r" t="t"/>
                <a:pathLst>
                  <a:path extrusionOk="0" h="7138182" w="3636337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" name="Google Shape;152;p4"/>
            <p:cNvGrpSpPr/>
            <p:nvPr/>
          </p:nvGrpSpPr>
          <p:grpSpPr>
            <a:xfrm>
              <a:off x="8704000" y="2124264"/>
              <a:ext cx="882905" cy="882905"/>
              <a:chOff x="6353367" y="1283251"/>
              <a:chExt cx="882905" cy="882905"/>
            </a:xfrm>
          </p:grpSpPr>
          <p:sp>
            <p:nvSpPr>
              <p:cNvPr id="153" name="Google Shape;153;p4"/>
              <p:cNvSpPr/>
              <p:nvPr/>
            </p:nvSpPr>
            <p:spPr>
              <a:xfrm rot="-1800000">
                <a:off x="6471654" y="1401538"/>
                <a:ext cx="646331" cy="64633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 rot="10800000">
                <a:off x="6678452" y="1535360"/>
                <a:ext cx="232734" cy="378687"/>
              </a:xfrm>
              <a:custGeom>
                <a:rect b="b" l="l" r="r" t="t"/>
                <a:pathLst>
                  <a:path extrusionOk="0" h="7138182" w="3636337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" name="Google Shape;155;p4"/>
            <p:cNvGrpSpPr/>
            <p:nvPr/>
          </p:nvGrpSpPr>
          <p:grpSpPr>
            <a:xfrm>
              <a:off x="8028124" y="2773827"/>
              <a:ext cx="882905" cy="882905"/>
              <a:chOff x="6353367" y="1283251"/>
              <a:chExt cx="882905" cy="882905"/>
            </a:xfrm>
          </p:grpSpPr>
          <p:sp>
            <p:nvSpPr>
              <p:cNvPr id="156" name="Google Shape;156;p4"/>
              <p:cNvSpPr/>
              <p:nvPr/>
            </p:nvSpPr>
            <p:spPr>
              <a:xfrm rot="-1800000">
                <a:off x="6471654" y="1401538"/>
                <a:ext cx="646331" cy="64633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 rot="10800000">
                <a:off x="6678452" y="1535360"/>
                <a:ext cx="232734" cy="378687"/>
              </a:xfrm>
              <a:custGeom>
                <a:rect b="b" l="l" r="r" t="t"/>
                <a:pathLst>
                  <a:path extrusionOk="0" h="7138182" w="3636337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8" name="Google Shape;158;p4"/>
          <p:cNvSpPr txBox="1"/>
          <p:nvPr/>
        </p:nvSpPr>
        <p:spPr>
          <a:xfrm>
            <a:off x="3169610" y="1098392"/>
            <a:ext cx="23336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Transaction Data</a:t>
            </a:r>
            <a:endParaRPr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rcode" id="159" name="Google Shape;15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8308" y="1478462"/>
            <a:ext cx="542012" cy="542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gister" id="160" name="Google Shape;16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6871" y="1493381"/>
            <a:ext cx="519485" cy="5194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: Slight curve" id="161" name="Google Shape;16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-2400048">
            <a:off x="2807771" y="2166870"/>
            <a:ext cx="1356983" cy="6142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: Slight curve" id="162" name="Google Shape;162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552187">
            <a:off x="4279935" y="3626827"/>
            <a:ext cx="1660894" cy="628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23343" y="3152553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729843" y="5851407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374911" y="3800375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269445" y="5170123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846514" y="5846088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943920" y="5879917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76074" y="5206722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765600" y="4494158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557584" y="5177563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370157" y="5206722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96851" y="3845437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37498" y="4484501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991274" y="4468473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525476" y="3800376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912754" y="3127536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3801831" y="3149972"/>
            <a:ext cx="784782" cy="784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4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2425809" y="3745289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4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2925578" y="4437586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4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002937" y="3161010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4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139655" y="5891520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22893" y="559903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133218" y="3069707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45386" y="4367488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565370" y="4399248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990689" y="4367488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770057" y="5724605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208087" y="3128734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549175" y="5724608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022784" y="5695288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140045" y="4399259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7733351" y="4408487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8061448" y="1834126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266999" y="5695311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282926" y="3108239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9264579" y="5724611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201918" y="1818585"/>
            <a:ext cx="784782" cy="784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4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9397384" y="4367489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4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8937478" y="3069711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4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6322899" y="1808847"/>
            <a:ext cx="804265" cy="8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4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9797692" y="3124120"/>
            <a:ext cx="804265" cy="804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9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9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1cb63b12c_0_300"/>
          <p:cNvSpPr/>
          <p:nvPr/>
        </p:nvSpPr>
        <p:spPr>
          <a:xfrm>
            <a:off x="383399" y="132891"/>
            <a:ext cx="11808600" cy="655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41cb63b12c_0_300"/>
          <p:cNvSpPr txBox="1"/>
          <p:nvPr/>
        </p:nvSpPr>
        <p:spPr>
          <a:xfrm>
            <a:off x="8133253" y="1305342"/>
            <a:ext cx="3083400" cy="2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41cb63b12c_0_300"/>
          <p:cNvSpPr/>
          <p:nvPr/>
        </p:nvSpPr>
        <p:spPr>
          <a:xfrm>
            <a:off x="226142" y="226695"/>
            <a:ext cx="1478400" cy="864000"/>
          </a:xfrm>
          <a:prstGeom prst="rightArrow">
            <a:avLst>
              <a:gd fmla="val 65118" name="adj1"/>
              <a:gd fmla="val 83626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41cb63b12c_0_300"/>
          <p:cNvSpPr txBox="1"/>
          <p:nvPr/>
        </p:nvSpPr>
        <p:spPr>
          <a:xfrm>
            <a:off x="559504" y="403370"/>
            <a:ext cx="64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41cb63b12c_0_300"/>
          <p:cNvSpPr txBox="1"/>
          <p:nvPr/>
        </p:nvSpPr>
        <p:spPr>
          <a:xfrm>
            <a:off x="1753139" y="312624"/>
            <a:ext cx="629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Exploration and Findings</a:t>
            </a:r>
            <a:endParaRPr b="1"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41cb63b12c_0_300"/>
          <p:cNvSpPr txBox="1"/>
          <p:nvPr/>
        </p:nvSpPr>
        <p:spPr>
          <a:xfrm>
            <a:off x="1840627" y="870259"/>
            <a:ext cx="81705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C</a:t>
            </a:r>
            <a:r>
              <a:rPr lang="en-US" sz="2400">
                <a:solidFill>
                  <a:schemeClr val="dk1"/>
                </a:solidFill>
              </a:rPr>
              <a:t>oncepts and Terminologies</a:t>
            </a:r>
            <a:endParaRPr/>
          </a:p>
        </p:txBody>
      </p:sp>
      <p:grpSp>
        <p:nvGrpSpPr>
          <p:cNvPr id="214" name="Google Shape;214;g41cb63b12c_0_300"/>
          <p:cNvGrpSpPr/>
          <p:nvPr/>
        </p:nvGrpSpPr>
        <p:grpSpPr>
          <a:xfrm>
            <a:off x="3049970" y="2462499"/>
            <a:ext cx="5751826" cy="2530785"/>
            <a:chOff x="1294857" y="1977049"/>
            <a:chExt cx="5751826" cy="2530785"/>
          </a:xfrm>
        </p:grpSpPr>
        <p:sp>
          <p:nvSpPr>
            <p:cNvPr id="215" name="Google Shape;215;g41cb63b12c_0_300"/>
            <p:cNvSpPr/>
            <p:nvPr/>
          </p:nvSpPr>
          <p:spPr>
            <a:xfrm>
              <a:off x="2231200" y="3358298"/>
              <a:ext cx="648000" cy="343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4CD7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6" name="Google Shape;216;g41cb63b12c_0_300"/>
            <p:cNvGrpSpPr/>
            <p:nvPr/>
          </p:nvGrpSpPr>
          <p:grpSpPr>
            <a:xfrm>
              <a:off x="1294857" y="1977049"/>
              <a:ext cx="5751826" cy="2530785"/>
              <a:chOff x="1294857" y="1977049"/>
              <a:chExt cx="5751826" cy="2530785"/>
            </a:xfrm>
          </p:grpSpPr>
          <p:grpSp>
            <p:nvGrpSpPr>
              <p:cNvPr id="217" name="Google Shape;217;g41cb63b12c_0_300"/>
              <p:cNvGrpSpPr/>
              <p:nvPr/>
            </p:nvGrpSpPr>
            <p:grpSpPr>
              <a:xfrm>
                <a:off x="1294857" y="2552564"/>
                <a:ext cx="3416169" cy="1955270"/>
                <a:chOff x="1972839" y="2968450"/>
                <a:chExt cx="3416169" cy="1955270"/>
              </a:xfrm>
            </p:grpSpPr>
            <p:pic>
              <p:nvPicPr>
                <p:cNvPr id="218" name="Google Shape;218;g41cb63b12c_0_30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1972839" y="3434202"/>
                  <a:ext cx="804265" cy="80426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19" name="Google Shape;219;g41cb63b12c_0_300"/>
                <p:cNvGrpSpPr/>
                <p:nvPr/>
              </p:nvGrpSpPr>
              <p:grpSpPr>
                <a:xfrm>
                  <a:off x="3554086" y="2968450"/>
                  <a:ext cx="1811700" cy="951712"/>
                  <a:chOff x="1121059" y="3042696"/>
                  <a:chExt cx="1811700" cy="951712"/>
                </a:xfrm>
              </p:grpSpPr>
              <p:grpSp>
                <p:nvGrpSpPr>
                  <p:cNvPr id="220" name="Google Shape;220;g41cb63b12c_0_300"/>
                  <p:cNvGrpSpPr/>
                  <p:nvPr/>
                </p:nvGrpSpPr>
                <p:grpSpPr>
                  <a:xfrm>
                    <a:off x="1121059" y="3100480"/>
                    <a:ext cx="1811700" cy="893928"/>
                    <a:chOff x="1600336" y="1577535"/>
                    <a:chExt cx="1811700" cy="462600"/>
                  </a:xfrm>
                </p:grpSpPr>
                <p:sp>
                  <p:nvSpPr>
                    <p:cNvPr id="221" name="Google Shape;221;g41cb63b12c_0_300"/>
                    <p:cNvSpPr/>
                    <p:nvPr/>
                  </p:nvSpPr>
                  <p:spPr>
                    <a:xfrm>
                      <a:off x="1920855" y="1577535"/>
                      <a:ext cx="1138200" cy="462600"/>
                    </a:xfrm>
                    <a:prstGeom prst="roundRect">
                      <a:avLst>
                        <a:gd fmla="val 7734" name="adj"/>
                      </a:avLst>
                    </a:prstGeom>
                    <a:solidFill>
                      <a:schemeClr val="lt1"/>
                    </a:solidFill>
                    <a:ln cap="flat" cmpd="sng" w="25400">
                      <a:solidFill>
                        <a:srgbClr val="5BBFE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2" name="Google Shape;222;g41cb63b12c_0_300"/>
                    <p:cNvSpPr txBox="1"/>
                    <p:nvPr/>
                  </p:nvSpPr>
                  <p:spPr>
                    <a:xfrm>
                      <a:off x="1600336" y="1860194"/>
                      <a:ext cx="1811700" cy="1434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Transaction </a:t>
                      </a:r>
                      <a:r>
                        <a:rPr b="1" lang="en-US" sz="1200">
                          <a:solidFill>
                            <a:srgbClr val="3F3F3F"/>
                          </a:solidFill>
                        </a:rPr>
                        <a:t>1</a:t>
                      </a:r>
                      <a:endParaRPr b="1" sz="12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pic>
                <p:nvPicPr>
                  <p:cNvPr descr="Winter hat" id="223" name="Google Shape;223;g41cb63b12c_0_300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1543718" y="3124576"/>
                    <a:ext cx="383881" cy="38388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Glasses" id="224" name="Google Shape;224;g41cb63b12c_0_300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1999147" y="3042696"/>
                    <a:ext cx="457200" cy="457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Baseball hat" id="225" name="Google Shape;225;g41cb63b12c_0_300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1903500" y="3347510"/>
                    <a:ext cx="399936" cy="3999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226" name="Google Shape;226;g41cb63b12c_0_300"/>
                <p:cNvGrpSpPr/>
                <p:nvPr/>
              </p:nvGrpSpPr>
              <p:grpSpPr>
                <a:xfrm>
                  <a:off x="3577308" y="4029792"/>
                  <a:ext cx="1811700" cy="893928"/>
                  <a:chOff x="1144281" y="4104038"/>
                  <a:chExt cx="1811700" cy="893928"/>
                </a:xfrm>
              </p:grpSpPr>
              <p:grpSp>
                <p:nvGrpSpPr>
                  <p:cNvPr id="227" name="Google Shape;227;g41cb63b12c_0_300"/>
                  <p:cNvGrpSpPr/>
                  <p:nvPr/>
                </p:nvGrpSpPr>
                <p:grpSpPr>
                  <a:xfrm>
                    <a:off x="1144281" y="4104038"/>
                    <a:ext cx="1811700" cy="893928"/>
                    <a:chOff x="1616435" y="1561483"/>
                    <a:chExt cx="1811700" cy="462600"/>
                  </a:xfrm>
                </p:grpSpPr>
                <p:sp>
                  <p:nvSpPr>
                    <p:cNvPr id="228" name="Google Shape;228;g41cb63b12c_0_300"/>
                    <p:cNvSpPr/>
                    <p:nvPr/>
                  </p:nvSpPr>
                  <p:spPr>
                    <a:xfrm>
                      <a:off x="1913730" y="1561483"/>
                      <a:ext cx="1138200" cy="462600"/>
                    </a:xfrm>
                    <a:prstGeom prst="roundRect">
                      <a:avLst>
                        <a:gd fmla="val 7734" name="adj"/>
                      </a:avLst>
                    </a:prstGeom>
                    <a:solidFill>
                      <a:schemeClr val="lt1"/>
                    </a:solidFill>
                    <a:ln cap="flat" cmpd="sng" w="25400">
                      <a:solidFill>
                        <a:srgbClr val="5BBFE3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9" name="Google Shape;229;g41cb63b12c_0_300"/>
                    <p:cNvSpPr txBox="1"/>
                    <p:nvPr/>
                  </p:nvSpPr>
                  <p:spPr>
                    <a:xfrm>
                      <a:off x="1616435" y="1867091"/>
                      <a:ext cx="1811700" cy="1434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Transaction </a:t>
                      </a:r>
                      <a:r>
                        <a:rPr b="1" lang="en-US" sz="1200">
                          <a:solidFill>
                            <a:srgbClr val="3F3F3F"/>
                          </a:solidFill>
                        </a:rPr>
                        <a:t>2</a:t>
                      </a:r>
                      <a:endParaRPr b="1" sz="12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pic>
                <p:nvPicPr>
                  <p:cNvPr descr="Ring" id="230" name="Google Shape;230;g41cb63b12c_0_300"/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b="0" l="0" r="0" t="0"/>
                  <a:stretch/>
                </p:blipFill>
                <p:spPr>
                  <a:xfrm>
                    <a:off x="1604033" y="4311255"/>
                    <a:ext cx="387503" cy="38750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Baseball hat" id="231" name="Google Shape;231;g41cb63b12c_0_300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2008115" y="4254980"/>
                    <a:ext cx="399936" cy="3999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sp>
            <p:nvSpPr>
              <p:cNvPr id="232" name="Google Shape;232;g41cb63b12c_0_300"/>
              <p:cNvSpPr/>
              <p:nvPr/>
            </p:nvSpPr>
            <p:spPr>
              <a:xfrm>
                <a:off x="4517000" y="2885410"/>
                <a:ext cx="648000" cy="3438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4CD7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3" name="Google Shape;233;g41cb63b12c_0_300"/>
              <p:cNvGrpSpPr/>
              <p:nvPr/>
            </p:nvGrpSpPr>
            <p:grpSpPr>
              <a:xfrm>
                <a:off x="4854583" y="1977049"/>
                <a:ext cx="2192100" cy="691800"/>
                <a:chOff x="-708467" y="2878962"/>
                <a:chExt cx="2192100" cy="691800"/>
              </a:xfrm>
            </p:grpSpPr>
            <p:grpSp>
              <p:nvGrpSpPr>
                <p:cNvPr id="234" name="Google Shape;234;g41cb63b12c_0_300"/>
                <p:cNvGrpSpPr/>
                <p:nvPr/>
              </p:nvGrpSpPr>
              <p:grpSpPr>
                <a:xfrm>
                  <a:off x="-708467" y="2878962"/>
                  <a:ext cx="2192100" cy="691800"/>
                  <a:chOff x="2314729" y="1616146"/>
                  <a:chExt cx="2192100" cy="691800"/>
                </a:xfrm>
              </p:grpSpPr>
              <p:sp>
                <p:nvSpPr>
                  <p:cNvPr id="235" name="Google Shape;235;g41cb63b12c_0_300"/>
                  <p:cNvSpPr/>
                  <p:nvPr/>
                </p:nvSpPr>
                <p:spPr>
                  <a:xfrm>
                    <a:off x="2841705" y="1616146"/>
                    <a:ext cx="1138200" cy="691800"/>
                  </a:xfrm>
                  <a:prstGeom prst="roundRect">
                    <a:avLst>
                      <a:gd fmla="val 7734" name="adj"/>
                    </a:avLst>
                  </a:prstGeom>
                  <a:solidFill>
                    <a:schemeClr val="lt1"/>
                  </a:solidFill>
                  <a:ln cap="flat" cmpd="sng" w="25400">
                    <a:solidFill>
                      <a:srgbClr val="4CD7B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7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6" name="Google Shape;236;g41cb63b12c_0_300"/>
                  <p:cNvSpPr txBox="1"/>
                  <p:nvPr/>
                </p:nvSpPr>
                <p:spPr>
                  <a:xfrm>
                    <a:off x="2314729" y="1997496"/>
                    <a:ext cx="2192100" cy="276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200">
                        <a:solidFill>
                          <a:srgbClr val="3F3F3F"/>
                        </a:solidFill>
                      </a:rPr>
                      <a:t>Product</a:t>
                    </a:r>
                    <a:endParaRPr b="1" sz="1200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descr="Winter hat" id="237" name="Google Shape;237;g41cb63b12c_0_300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161272" y="2932018"/>
                  <a:ext cx="383881" cy="38388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38" name="Google Shape;238;g41cb63b12c_0_300"/>
              <p:cNvGrpSpPr/>
              <p:nvPr/>
            </p:nvGrpSpPr>
            <p:grpSpPr>
              <a:xfrm>
                <a:off x="4820203" y="3601900"/>
                <a:ext cx="2192100" cy="691800"/>
                <a:chOff x="-757697" y="5122713"/>
                <a:chExt cx="2192100" cy="691800"/>
              </a:xfrm>
            </p:grpSpPr>
            <p:grpSp>
              <p:nvGrpSpPr>
                <p:cNvPr id="239" name="Google Shape;239;g41cb63b12c_0_300"/>
                <p:cNvGrpSpPr/>
                <p:nvPr/>
              </p:nvGrpSpPr>
              <p:grpSpPr>
                <a:xfrm>
                  <a:off x="-757697" y="5122713"/>
                  <a:ext cx="2192100" cy="691800"/>
                  <a:chOff x="2280366" y="1570571"/>
                  <a:chExt cx="2192100" cy="691800"/>
                </a:xfrm>
              </p:grpSpPr>
              <p:sp>
                <p:nvSpPr>
                  <p:cNvPr id="240" name="Google Shape;240;g41cb63b12c_0_300"/>
                  <p:cNvSpPr/>
                  <p:nvPr/>
                </p:nvSpPr>
                <p:spPr>
                  <a:xfrm>
                    <a:off x="2807343" y="1570571"/>
                    <a:ext cx="1138200" cy="691800"/>
                  </a:xfrm>
                  <a:prstGeom prst="roundRect">
                    <a:avLst>
                      <a:gd fmla="val 7734" name="adj"/>
                    </a:avLst>
                  </a:prstGeom>
                  <a:solidFill>
                    <a:schemeClr val="lt1"/>
                  </a:solidFill>
                  <a:ln cap="flat" cmpd="sng" w="25400">
                    <a:solidFill>
                      <a:srgbClr val="4CD7B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7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1" name="Google Shape;241;g41cb63b12c_0_300"/>
                  <p:cNvSpPr txBox="1"/>
                  <p:nvPr/>
                </p:nvSpPr>
                <p:spPr>
                  <a:xfrm>
                    <a:off x="2280366" y="1951921"/>
                    <a:ext cx="2192100" cy="276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Arial"/>
                      <a:buNone/>
                    </a:pPr>
                    <a:r>
                      <a:rPr b="1" lang="en-US" sz="1200">
                        <a:solidFill>
                          <a:srgbClr val="3F3F3F"/>
                        </a:solidFill>
                      </a:rPr>
                      <a:t>Product</a:t>
                    </a:r>
                    <a:endParaRPr b="1" sz="1200">
                      <a:solidFill>
                        <a:srgbClr val="3F3F3F"/>
                      </a:solidFill>
                    </a:endParaRPr>
                  </a:p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200">
                      <a:solidFill>
                        <a:srgbClr val="3F3F3F"/>
                      </a:solidFill>
                    </a:endParaRPr>
                  </a:p>
                </p:txBody>
              </p:sp>
            </p:grpSp>
            <p:pic>
              <p:nvPicPr>
                <p:cNvPr descr="Baseball hat" id="242" name="Google Shape;242;g41cb63b12c_0_300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90250" y="5164684"/>
                  <a:ext cx="399936" cy="39993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43" name="Google Shape;243;g41cb63b12c_0_300"/>
              <p:cNvGrpSpPr/>
              <p:nvPr/>
            </p:nvGrpSpPr>
            <p:grpSpPr>
              <a:xfrm>
                <a:off x="4820215" y="2766685"/>
                <a:ext cx="2192100" cy="691800"/>
                <a:chOff x="-742835" y="3668597"/>
                <a:chExt cx="2192100" cy="691800"/>
              </a:xfrm>
            </p:grpSpPr>
            <p:grpSp>
              <p:nvGrpSpPr>
                <p:cNvPr id="244" name="Google Shape;244;g41cb63b12c_0_300"/>
                <p:cNvGrpSpPr/>
                <p:nvPr/>
              </p:nvGrpSpPr>
              <p:grpSpPr>
                <a:xfrm>
                  <a:off x="-742835" y="3668597"/>
                  <a:ext cx="2192100" cy="691800"/>
                  <a:chOff x="2281841" y="878771"/>
                  <a:chExt cx="2192100" cy="691800"/>
                </a:xfrm>
              </p:grpSpPr>
              <p:sp>
                <p:nvSpPr>
                  <p:cNvPr id="245" name="Google Shape;245;g41cb63b12c_0_300"/>
                  <p:cNvSpPr/>
                  <p:nvPr/>
                </p:nvSpPr>
                <p:spPr>
                  <a:xfrm>
                    <a:off x="2808793" y="878771"/>
                    <a:ext cx="1138200" cy="691800"/>
                  </a:xfrm>
                  <a:prstGeom prst="roundRect">
                    <a:avLst>
                      <a:gd fmla="val 7734" name="adj"/>
                    </a:avLst>
                  </a:prstGeom>
                  <a:solidFill>
                    <a:schemeClr val="lt1"/>
                  </a:solidFill>
                  <a:ln cap="flat" cmpd="sng" w="25400">
                    <a:solidFill>
                      <a:srgbClr val="4CD7B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7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6" name="Google Shape;246;g41cb63b12c_0_300"/>
                  <p:cNvSpPr txBox="1"/>
                  <p:nvPr/>
                </p:nvSpPr>
                <p:spPr>
                  <a:xfrm>
                    <a:off x="2281841" y="1268608"/>
                    <a:ext cx="2192100" cy="276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Font typeface="Arial"/>
                      <a:buNone/>
                    </a:pPr>
                    <a:r>
                      <a:rPr b="1" lang="en-US" sz="1200">
                        <a:solidFill>
                          <a:srgbClr val="3F3F3F"/>
                        </a:solidFill>
                      </a:rPr>
                      <a:t>Product</a:t>
                    </a:r>
                    <a:endParaRPr b="1" sz="1200">
                      <a:solidFill>
                        <a:srgbClr val="3F3F3F"/>
                      </a:solidFill>
                    </a:endParaRPr>
                  </a:p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200">
                      <a:solidFill>
                        <a:srgbClr val="3F3F3F"/>
                      </a:solidFill>
                    </a:endParaRPr>
                  </a:p>
                </p:txBody>
              </p:sp>
            </p:grpSp>
            <p:pic>
              <p:nvPicPr>
                <p:cNvPr descr="Glasses" id="247" name="Google Shape;247;g41cb63b12c_0_300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91725" y="3693664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248" name="Google Shape;248;g41cb63b12c_0_300"/>
          <p:cNvSpPr/>
          <p:nvPr/>
        </p:nvSpPr>
        <p:spPr>
          <a:xfrm>
            <a:off x="2996675" y="1594450"/>
            <a:ext cx="5292900" cy="7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BBFE3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Logic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" name="Google Shape;249;g41cb63b12c_0_300"/>
          <p:cNvGrpSpPr/>
          <p:nvPr/>
        </p:nvGrpSpPr>
        <p:grpSpPr>
          <a:xfrm>
            <a:off x="3167750" y="5240800"/>
            <a:ext cx="5292900" cy="779100"/>
            <a:chOff x="3167750" y="5469400"/>
            <a:chExt cx="5292900" cy="779100"/>
          </a:xfrm>
        </p:grpSpPr>
        <p:sp>
          <p:nvSpPr>
            <p:cNvPr id="250" name="Google Shape;250;g41cb63b12c_0_300"/>
            <p:cNvSpPr/>
            <p:nvPr/>
          </p:nvSpPr>
          <p:spPr>
            <a:xfrm rot="10800000">
              <a:off x="3167750" y="5469400"/>
              <a:ext cx="5292900" cy="779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5BBFE3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41cb63b12c_0_300"/>
            <p:cNvSpPr txBox="1"/>
            <p:nvPr/>
          </p:nvSpPr>
          <p:spPr>
            <a:xfrm>
              <a:off x="4723707" y="5618385"/>
              <a:ext cx="2492400" cy="3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/>
                <a:t>Data and analysis</a:t>
              </a:r>
              <a:endParaRPr sz="18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"/>
          <p:cNvSpPr/>
          <p:nvPr/>
        </p:nvSpPr>
        <p:spPr>
          <a:xfrm>
            <a:off x="383449" y="149941"/>
            <a:ext cx="11808600" cy="655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6"/>
          <p:cNvSpPr txBox="1"/>
          <p:nvPr/>
        </p:nvSpPr>
        <p:spPr>
          <a:xfrm>
            <a:off x="8133253" y="1305342"/>
            <a:ext cx="3083388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"/>
          <p:cNvSpPr/>
          <p:nvPr/>
        </p:nvSpPr>
        <p:spPr>
          <a:xfrm>
            <a:off x="226142" y="226695"/>
            <a:ext cx="1478459" cy="864096"/>
          </a:xfrm>
          <a:prstGeom prst="rightArrow">
            <a:avLst>
              <a:gd fmla="val 65118" name="adj1"/>
              <a:gd fmla="val 83626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6"/>
          <p:cNvSpPr txBox="1"/>
          <p:nvPr/>
        </p:nvSpPr>
        <p:spPr>
          <a:xfrm>
            <a:off x="559504" y="403370"/>
            <a:ext cx="6480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6"/>
          <p:cNvSpPr txBox="1"/>
          <p:nvPr/>
        </p:nvSpPr>
        <p:spPr>
          <a:xfrm>
            <a:off x="1753139" y="312624"/>
            <a:ext cx="6292959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Exploration and Findings</a:t>
            </a:r>
            <a:endParaRPr b="1"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6"/>
          <p:cNvSpPr txBox="1"/>
          <p:nvPr/>
        </p:nvSpPr>
        <p:spPr>
          <a:xfrm>
            <a:off x="2089564" y="870259"/>
            <a:ext cx="817060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snapshots of the data</a:t>
            </a:r>
            <a:endParaRPr/>
          </a:p>
        </p:txBody>
      </p:sp>
      <p:grpSp>
        <p:nvGrpSpPr>
          <p:cNvPr id="263" name="Google Shape;263;p6"/>
          <p:cNvGrpSpPr/>
          <p:nvPr/>
        </p:nvGrpSpPr>
        <p:grpSpPr>
          <a:xfrm>
            <a:off x="609503" y="1549580"/>
            <a:ext cx="2152726" cy="1577078"/>
            <a:chOff x="609503" y="1549580"/>
            <a:chExt cx="2152726" cy="1577078"/>
          </a:xfrm>
        </p:grpSpPr>
        <p:sp>
          <p:nvSpPr>
            <p:cNvPr id="264" name="Google Shape;264;p6"/>
            <p:cNvSpPr/>
            <p:nvPr/>
          </p:nvSpPr>
          <p:spPr>
            <a:xfrm>
              <a:off x="609503" y="1549580"/>
              <a:ext cx="2152726" cy="1577078"/>
            </a:xfrm>
            <a:prstGeom prst="roundRect">
              <a:avLst>
                <a:gd fmla="val 7734" name="adj"/>
              </a:avLst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Register" id="265" name="Google Shape;265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73364" y="1665405"/>
              <a:ext cx="519485" cy="5194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" name="Google Shape;266;p6"/>
            <p:cNvSpPr txBox="1"/>
            <p:nvPr/>
          </p:nvSpPr>
          <p:spPr>
            <a:xfrm>
              <a:off x="741373" y="2272405"/>
              <a:ext cx="19187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Items purchased: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"/>
            <p:cNvSpPr txBox="1"/>
            <p:nvPr/>
          </p:nvSpPr>
          <p:spPr>
            <a:xfrm>
              <a:off x="741373" y="2555083"/>
              <a:ext cx="191878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541,909</a:t>
              </a:r>
              <a:endParaRPr b="1" sz="2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6"/>
          <p:cNvGrpSpPr/>
          <p:nvPr/>
        </p:nvGrpSpPr>
        <p:grpSpPr>
          <a:xfrm>
            <a:off x="8678173" y="1546912"/>
            <a:ext cx="2189303" cy="1549125"/>
            <a:chOff x="5201143" y="1559581"/>
            <a:chExt cx="2189303" cy="1549125"/>
          </a:xfrm>
        </p:grpSpPr>
        <p:sp>
          <p:nvSpPr>
            <p:cNvPr id="269" name="Google Shape;269;p6"/>
            <p:cNvSpPr/>
            <p:nvPr/>
          </p:nvSpPr>
          <p:spPr>
            <a:xfrm>
              <a:off x="5201143" y="1559581"/>
              <a:ext cx="2152726" cy="1549125"/>
            </a:xfrm>
            <a:prstGeom prst="roundRect">
              <a:avLst>
                <a:gd fmla="val 7734" name="adj"/>
              </a:avLst>
            </a:prstGeom>
            <a:solidFill>
              <a:schemeClr val="lt1"/>
            </a:solidFill>
            <a:ln cap="flat" cmpd="sng" w="25400">
              <a:solidFill>
                <a:srgbClr val="5BBF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 flipH="1">
              <a:off x="6031351" y="1712820"/>
              <a:ext cx="458765" cy="378453"/>
            </a:xfrm>
            <a:custGeom>
              <a:rect b="b" l="l" r="r" t="t"/>
              <a:pathLst>
                <a:path extrusionOk="0" h="2654282" w="3217557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rgbClr val="5BBF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"/>
            <p:cNvSpPr txBox="1"/>
            <p:nvPr/>
          </p:nvSpPr>
          <p:spPr>
            <a:xfrm>
              <a:off x="5287223" y="2251940"/>
              <a:ext cx="21032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Unique Customer ID: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"/>
            <p:cNvSpPr txBox="1"/>
            <p:nvPr/>
          </p:nvSpPr>
          <p:spPr>
            <a:xfrm>
              <a:off x="5318113" y="2528429"/>
              <a:ext cx="191878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5BBFE3"/>
                  </a:solidFill>
                </a:rPr>
                <a:t>5,703</a:t>
              </a:r>
              <a:endParaRPr b="1" sz="2800">
                <a:solidFill>
                  <a:srgbClr val="5BBFE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3" name="Google Shape;27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77213" y="3743301"/>
            <a:ext cx="2103223" cy="282023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6"/>
          <p:cNvSpPr txBox="1"/>
          <p:nvPr/>
        </p:nvSpPr>
        <p:spPr>
          <a:xfrm>
            <a:off x="8677213" y="3373184"/>
            <a:ext cx="21032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Top 10 Transactions by country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6"/>
          <p:cNvGrpSpPr/>
          <p:nvPr/>
        </p:nvGrpSpPr>
        <p:grpSpPr>
          <a:xfrm>
            <a:off x="5816811" y="3862439"/>
            <a:ext cx="2152726" cy="1549124"/>
            <a:chOff x="5816811" y="3862439"/>
            <a:chExt cx="2152726" cy="1549124"/>
          </a:xfrm>
        </p:grpSpPr>
        <p:grpSp>
          <p:nvGrpSpPr>
            <p:cNvPr id="276" name="Google Shape;276;p6"/>
            <p:cNvGrpSpPr/>
            <p:nvPr/>
          </p:nvGrpSpPr>
          <p:grpSpPr>
            <a:xfrm>
              <a:off x="5816811" y="3862439"/>
              <a:ext cx="2152726" cy="1549124"/>
              <a:chOff x="2895417" y="1577534"/>
              <a:chExt cx="2152726" cy="1549124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2895417" y="1577534"/>
                <a:ext cx="2152726" cy="1549124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6"/>
              <p:cNvSpPr txBox="1"/>
              <p:nvPr/>
            </p:nvSpPr>
            <p:spPr>
              <a:xfrm>
                <a:off x="2920223" y="2180073"/>
                <a:ext cx="210322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Highest transactional Month 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6"/>
              <p:cNvSpPr txBox="1"/>
              <p:nvPr/>
            </p:nvSpPr>
            <p:spPr>
              <a:xfrm>
                <a:off x="2984260" y="2557179"/>
                <a:ext cx="191878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November</a:t>
                </a:r>
                <a:endParaRPr b="1" sz="2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Bar chart" id="280" name="Google Shape;280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81269" y="3935519"/>
              <a:ext cx="560197" cy="5601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1" name="Google Shape;281;p6"/>
          <p:cNvGrpSpPr/>
          <p:nvPr/>
        </p:nvGrpSpPr>
        <p:grpSpPr>
          <a:xfrm>
            <a:off x="3201460" y="1549580"/>
            <a:ext cx="2152726" cy="1577078"/>
            <a:chOff x="3201460" y="1549580"/>
            <a:chExt cx="2152726" cy="1577078"/>
          </a:xfrm>
        </p:grpSpPr>
        <p:grpSp>
          <p:nvGrpSpPr>
            <p:cNvPr id="282" name="Google Shape;282;p6"/>
            <p:cNvGrpSpPr/>
            <p:nvPr/>
          </p:nvGrpSpPr>
          <p:grpSpPr>
            <a:xfrm>
              <a:off x="3201460" y="1549580"/>
              <a:ext cx="2152726" cy="1577078"/>
              <a:chOff x="609503" y="1549580"/>
              <a:chExt cx="2152726" cy="1577078"/>
            </a:xfrm>
          </p:grpSpPr>
          <p:sp>
            <p:nvSpPr>
              <p:cNvPr id="283" name="Google Shape;283;p6"/>
              <p:cNvSpPr/>
              <p:nvPr/>
            </p:nvSpPr>
            <p:spPr>
              <a:xfrm>
                <a:off x="609503" y="1549580"/>
                <a:ext cx="2152726" cy="1577078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98DD5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6"/>
              <p:cNvSpPr txBox="1"/>
              <p:nvPr/>
            </p:nvSpPr>
            <p:spPr>
              <a:xfrm>
                <a:off x="714339" y="2152213"/>
                <a:ext cx="1918786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Most popular quantity of purchase and median spend on each item:</a:t>
                </a:r>
                <a:endParaRPr b="1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6"/>
              <p:cNvSpPr txBox="1"/>
              <p:nvPr/>
            </p:nvSpPr>
            <p:spPr>
              <a:xfrm>
                <a:off x="722683" y="2670228"/>
                <a:ext cx="191878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98DD55"/>
                    </a:solidFill>
                    <a:latin typeface="Arial"/>
                    <a:ea typeface="Arial"/>
                    <a:cs typeface="Arial"/>
                    <a:sym typeface="Arial"/>
                  </a:rPr>
                  <a:t>1 </a:t>
                </a:r>
                <a:r>
                  <a:rPr b="1" lang="en-US" sz="2000">
                    <a:solidFill>
                      <a:srgbClr val="98DD55"/>
                    </a:solidFill>
                  </a:rPr>
                  <a:t>-</a:t>
                </a:r>
                <a:r>
                  <a:rPr b="1" lang="en-US" sz="2000">
                    <a:solidFill>
                      <a:srgbClr val="98DD55"/>
                    </a:solidFill>
                    <a:latin typeface="Arial"/>
                    <a:ea typeface="Arial"/>
                    <a:cs typeface="Arial"/>
                    <a:sym typeface="Arial"/>
                  </a:rPr>
                  <a:t> $10-$15</a:t>
                </a:r>
                <a:endParaRPr b="1" sz="2000">
                  <a:solidFill>
                    <a:srgbClr val="98DD5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Shirt" id="286" name="Google Shape;286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944117" y="1649575"/>
              <a:ext cx="492105" cy="4921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7" name="Google Shape;287;p6"/>
          <p:cNvGrpSpPr/>
          <p:nvPr/>
        </p:nvGrpSpPr>
        <p:grpSpPr>
          <a:xfrm>
            <a:off x="5841508" y="1577534"/>
            <a:ext cx="2152726" cy="1549124"/>
            <a:chOff x="5841508" y="1577534"/>
            <a:chExt cx="2152726" cy="1549124"/>
          </a:xfrm>
        </p:grpSpPr>
        <p:grpSp>
          <p:nvGrpSpPr>
            <p:cNvPr id="288" name="Google Shape;288;p6"/>
            <p:cNvGrpSpPr/>
            <p:nvPr/>
          </p:nvGrpSpPr>
          <p:grpSpPr>
            <a:xfrm>
              <a:off x="5841508" y="1577534"/>
              <a:ext cx="2152726" cy="1549124"/>
              <a:chOff x="2895417" y="1577534"/>
              <a:chExt cx="2152726" cy="1549124"/>
            </a:xfrm>
          </p:grpSpPr>
          <p:sp>
            <p:nvSpPr>
              <p:cNvPr id="289" name="Google Shape;289;p6"/>
              <p:cNvSpPr/>
              <p:nvPr/>
            </p:nvSpPr>
            <p:spPr>
              <a:xfrm>
                <a:off x="2895417" y="1577534"/>
                <a:ext cx="2152726" cy="1549124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6"/>
              <p:cNvSpPr txBox="1"/>
              <p:nvPr/>
            </p:nvSpPr>
            <p:spPr>
              <a:xfrm>
                <a:off x="2920223" y="2180073"/>
                <a:ext cx="210322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Max Quantity in one transaction: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6"/>
              <p:cNvSpPr txBox="1"/>
              <p:nvPr/>
            </p:nvSpPr>
            <p:spPr>
              <a:xfrm>
                <a:off x="2984260" y="2557179"/>
                <a:ext cx="191878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accent2"/>
                    </a:solidFill>
                  </a:rPr>
                  <a:t>4,800</a:t>
                </a:r>
                <a:endParaRPr b="1" sz="2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Paperclip" id="292" name="Google Shape;292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614615" y="1620579"/>
              <a:ext cx="550258" cy="5502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3" name="Google Shape;293;p6"/>
          <p:cNvGrpSpPr/>
          <p:nvPr/>
        </p:nvGrpSpPr>
        <p:grpSpPr>
          <a:xfrm>
            <a:off x="3151957" y="3853769"/>
            <a:ext cx="2152726" cy="1577078"/>
            <a:chOff x="3151957" y="3853769"/>
            <a:chExt cx="2152726" cy="1577078"/>
          </a:xfrm>
        </p:grpSpPr>
        <p:grpSp>
          <p:nvGrpSpPr>
            <p:cNvPr id="294" name="Google Shape;294;p6"/>
            <p:cNvGrpSpPr/>
            <p:nvPr/>
          </p:nvGrpSpPr>
          <p:grpSpPr>
            <a:xfrm>
              <a:off x="3151957" y="3853769"/>
              <a:ext cx="2152726" cy="1577078"/>
              <a:chOff x="609503" y="1549580"/>
              <a:chExt cx="2152726" cy="1577078"/>
            </a:xfrm>
          </p:grpSpPr>
          <p:sp>
            <p:nvSpPr>
              <p:cNvPr id="295" name="Google Shape;295;p6"/>
              <p:cNvSpPr/>
              <p:nvPr/>
            </p:nvSpPr>
            <p:spPr>
              <a:xfrm>
                <a:off x="609503" y="1549580"/>
                <a:ext cx="2152726" cy="1577078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98DD5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6"/>
              <p:cNvSpPr txBox="1"/>
              <p:nvPr/>
            </p:nvSpPr>
            <p:spPr>
              <a:xfrm>
                <a:off x="726473" y="2219410"/>
                <a:ext cx="191878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Median Spend per transaction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6"/>
              <p:cNvSpPr txBox="1"/>
              <p:nvPr/>
            </p:nvSpPr>
            <p:spPr>
              <a:xfrm>
                <a:off x="726473" y="2603438"/>
                <a:ext cx="191878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rgbClr val="98DD55"/>
                    </a:solidFill>
                    <a:latin typeface="Arial"/>
                    <a:ea typeface="Arial"/>
                    <a:cs typeface="Arial"/>
                    <a:sym typeface="Arial"/>
                  </a:rPr>
                  <a:t>$300</a:t>
                </a:r>
                <a:endParaRPr b="1" sz="2800">
                  <a:solidFill>
                    <a:srgbClr val="98DD5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Coins" id="298" name="Google Shape;298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25065" y="3971312"/>
              <a:ext cx="561739" cy="5617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9" name="Google Shape;299;p6"/>
          <p:cNvGrpSpPr/>
          <p:nvPr/>
        </p:nvGrpSpPr>
        <p:grpSpPr>
          <a:xfrm>
            <a:off x="478899" y="3853769"/>
            <a:ext cx="2259000" cy="1577078"/>
            <a:chOff x="478899" y="3853769"/>
            <a:chExt cx="2259000" cy="1577078"/>
          </a:xfrm>
        </p:grpSpPr>
        <p:grpSp>
          <p:nvGrpSpPr>
            <p:cNvPr id="300" name="Google Shape;300;p6"/>
            <p:cNvGrpSpPr/>
            <p:nvPr/>
          </p:nvGrpSpPr>
          <p:grpSpPr>
            <a:xfrm>
              <a:off x="478899" y="3853769"/>
              <a:ext cx="2259000" cy="1577078"/>
              <a:chOff x="528402" y="1549580"/>
              <a:chExt cx="2259000" cy="1577078"/>
            </a:xfrm>
          </p:grpSpPr>
          <p:sp>
            <p:nvSpPr>
              <p:cNvPr id="301" name="Google Shape;301;p6"/>
              <p:cNvSpPr/>
              <p:nvPr/>
            </p:nvSpPr>
            <p:spPr>
              <a:xfrm>
                <a:off x="609503" y="1549580"/>
                <a:ext cx="2152726" cy="1577078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6"/>
              <p:cNvSpPr txBox="1"/>
              <p:nvPr/>
            </p:nvSpPr>
            <p:spPr>
              <a:xfrm>
                <a:off x="528402" y="2328286"/>
                <a:ext cx="22590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Cancelled Transactions: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6"/>
              <p:cNvSpPr txBox="1"/>
              <p:nvPr/>
            </p:nvSpPr>
            <p:spPr>
              <a:xfrm>
                <a:off x="741373" y="2555083"/>
                <a:ext cx="19188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9,725</a:t>
                </a:r>
                <a:endParaRPr b="1" sz="28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Telephone" id="304" name="Google Shape;304;p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326286" y="3971312"/>
              <a:ext cx="608343" cy="6083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CD7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8"/>
          <p:cNvSpPr/>
          <p:nvPr/>
        </p:nvSpPr>
        <p:spPr>
          <a:xfrm>
            <a:off x="231057" y="155444"/>
            <a:ext cx="11808600" cy="655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8"/>
          <p:cNvSpPr txBox="1"/>
          <p:nvPr/>
        </p:nvSpPr>
        <p:spPr>
          <a:xfrm>
            <a:off x="1753139" y="312624"/>
            <a:ext cx="6292959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1" lang="en-US" sz="27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Assumptions</a:t>
            </a:r>
            <a:r>
              <a:rPr b="1" lang="en-US" sz="272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27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Risks and Limitations</a:t>
            </a:r>
            <a:endParaRPr b="1" sz="27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" name="Google Shape;313;p8"/>
          <p:cNvGrpSpPr/>
          <p:nvPr/>
        </p:nvGrpSpPr>
        <p:grpSpPr>
          <a:xfrm>
            <a:off x="149942" y="226695"/>
            <a:ext cx="1478459" cy="864096"/>
            <a:chOff x="226142" y="226695"/>
            <a:chExt cx="1478459" cy="864096"/>
          </a:xfrm>
        </p:grpSpPr>
        <p:sp>
          <p:nvSpPr>
            <p:cNvPr id="314" name="Google Shape;314;p8"/>
            <p:cNvSpPr/>
            <p:nvPr/>
          </p:nvSpPr>
          <p:spPr>
            <a:xfrm>
              <a:off x="226142" y="226695"/>
              <a:ext cx="1478459" cy="864096"/>
            </a:xfrm>
            <a:prstGeom prst="rightArrow">
              <a:avLst>
                <a:gd fmla="val 65118" name="adj1"/>
                <a:gd fmla="val 83626" name="adj2"/>
              </a:avLst>
            </a:prstGeom>
            <a:solidFill>
              <a:srgbClr val="4CD7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8"/>
            <p:cNvSpPr txBox="1"/>
            <p:nvPr/>
          </p:nvSpPr>
          <p:spPr>
            <a:xfrm>
              <a:off x="559504" y="403370"/>
              <a:ext cx="648072" cy="523220"/>
            </a:xfrm>
            <a:prstGeom prst="rect">
              <a:avLst/>
            </a:prstGeom>
            <a:solidFill>
              <a:srgbClr val="4CD7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8"/>
          <p:cNvGrpSpPr/>
          <p:nvPr/>
        </p:nvGrpSpPr>
        <p:grpSpPr>
          <a:xfrm>
            <a:off x="7753966" y="1991107"/>
            <a:ext cx="3724851" cy="3425702"/>
            <a:chOff x="9548759" y="2890947"/>
            <a:chExt cx="1439389" cy="1257646"/>
          </a:xfrm>
        </p:grpSpPr>
        <p:pic>
          <p:nvPicPr>
            <p:cNvPr id="317" name="Google Shape;317;p8"/>
            <p:cNvPicPr preferRelativeResize="0"/>
            <p:nvPr/>
          </p:nvPicPr>
          <p:blipFill rotWithShape="1">
            <a:blip r:embed="rId3">
              <a:alphaModFix/>
            </a:blip>
            <a:srcRect b="63135" l="9409" r="37903" t="0"/>
            <a:stretch/>
          </p:blipFill>
          <p:spPr>
            <a:xfrm>
              <a:off x="9548759" y="2890947"/>
              <a:ext cx="1439389" cy="12576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8"/>
            <p:cNvSpPr/>
            <p:nvPr/>
          </p:nvSpPr>
          <p:spPr>
            <a:xfrm>
              <a:off x="9890011" y="2890947"/>
              <a:ext cx="1035900" cy="125760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" name="Google Shape;319;p8"/>
          <p:cNvGrpSpPr/>
          <p:nvPr/>
        </p:nvGrpSpPr>
        <p:grpSpPr>
          <a:xfrm>
            <a:off x="1359835" y="3966449"/>
            <a:ext cx="2152726" cy="1577078"/>
            <a:chOff x="2835914" y="1488049"/>
            <a:chExt cx="2152726" cy="1577078"/>
          </a:xfrm>
        </p:grpSpPr>
        <p:grpSp>
          <p:nvGrpSpPr>
            <p:cNvPr id="320" name="Google Shape;320;p8"/>
            <p:cNvGrpSpPr/>
            <p:nvPr/>
          </p:nvGrpSpPr>
          <p:grpSpPr>
            <a:xfrm>
              <a:off x="2835914" y="1488049"/>
              <a:ext cx="2152726" cy="1577078"/>
              <a:chOff x="609503" y="1549580"/>
              <a:chExt cx="2152726" cy="1577078"/>
            </a:xfrm>
          </p:grpSpPr>
          <p:sp>
            <p:nvSpPr>
              <p:cNvPr id="321" name="Google Shape;321;p8"/>
              <p:cNvSpPr/>
              <p:nvPr/>
            </p:nvSpPr>
            <p:spPr>
              <a:xfrm>
                <a:off x="609503" y="1549580"/>
                <a:ext cx="2152726" cy="1577078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8"/>
              <p:cNvSpPr txBox="1"/>
              <p:nvPr/>
            </p:nvSpPr>
            <p:spPr>
              <a:xfrm>
                <a:off x="726708" y="2173859"/>
                <a:ext cx="191878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Missing data from customer ID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8"/>
              <p:cNvSpPr txBox="1"/>
              <p:nvPr/>
            </p:nvSpPr>
            <p:spPr>
              <a:xfrm>
                <a:off x="675435" y="2572832"/>
                <a:ext cx="191878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135,080</a:t>
                </a:r>
                <a:endParaRPr b="1" sz="28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Questions" id="324" name="Google Shape;324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30406" y="1569356"/>
              <a:ext cx="461665" cy="4616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5" name="Google Shape;325;p8"/>
          <p:cNvGrpSpPr/>
          <p:nvPr/>
        </p:nvGrpSpPr>
        <p:grpSpPr>
          <a:xfrm>
            <a:off x="1376567" y="1991102"/>
            <a:ext cx="2152726" cy="1577078"/>
            <a:chOff x="457046" y="1488049"/>
            <a:chExt cx="2152726" cy="1577078"/>
          </a:xfrm>
        </p:grpSpPr>
        <p:grpSp>
          <p:nvGrpSpPr>
            <p:cNvPr id="326" name="Google Shape;326;p8"/>
            <p:cNvGrpSpPr/>
            <p:nvPr/>
          </p:nvGrpSpPr>
          <p:grpSpPr>
            <a:xfrm>
              <a:off x="457046" y="1488049"/>
              <a:ext cx="2152726" cy="1577078"/>
              <a:chOff x="609503" y="1549580"/>
              <a:chExt cx="2152726" cy="1577078"/>
            </a:xfrm>
          </p:grpSpPr>
          <p:sp>
            <p:nvSpPr>
              <p:cNvPr id="327" name="Google Shape;327;p8"/>
              <p:cNvSpPr/>
              <p:nvPr/>
            </p:nvSpPr>
            <p:spPr>
              <a:xfrm>
                <a:off x="609503" y="1549580"/>
                <a:ext cx="2152726" cy="1577078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8"/>
              <p:cNvSpPr txBox="1"/>
              <p:nvPr/>
            </p:nvSpPr>
            <p:spPr>
              <a:xfrm>
                <a:off x="712136" y="2112166"/>
                <a:ext cx="191878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Missing data from descriptions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8"/>
              <p:cNvSpPr txBox="1"/>
              <p:nvPr/>
            </p:nvSpPr>
            <p:spPr>
              <a:xfrm>
                <a:off x="675435" y="2572832"/>
                <a:ext cx="191878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1,454</a:t>
                </a:r>
                <a:endParaRPr b="1" sz="28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Questions" id="330" name="Google Shape;330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91884" y="1575768"/>
              <a:ext cx="461665" cy="4616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1" name="Google Shape;331;p8"/>
          <p:cNvGrpSpPr/>
          <p:nvPr/>
        </p:nvGrpSpPr>
        <p:grpSpPr>
          <a:xfrm>
            <a:off x="4786537" y="1991092"/>
            <a:ext cx="2152726" cy="1577078"/>
            <a:chOff x="8505865" y="584060"/>
            <a:chExt cx="2152726" cy="1577078"/>
          </a:xfrm>
        </p:grpSpPr>
        <p:grpSp>
          <p:nvGrpSpPr>
            <p:cNvPr id="332" name="Google Shape;332;p8"/>
            <p:cNvGrpSpPr/>
            <p:nvPr/>
          </p:nvGrpSpPr>
          <p:grpSpPr>
            <a:xfrm>
              <a:off x="8505865" y="584060"/>
              <a:ext cx="2152726" cy="1577078"/>
              <a:chOff x="609503" y="1549580"/>
              <a:chExt cx="2152726" cy="1577078"/>
            </a:xfrm>
          </p:grpSpPr>
          <p:sp>
            <p:nvSpPr>
              <p:cNvPr id="333" name="Google Shape;333;p8"/>
              <p:cNvSpPr/>
              <p:nvPr/>
            </p:nvSpPr>
            <p:spPr>
              <a:xfrm>
                <a:off x="609503" y="1549580"/>
                <a:ext cx="2152726" cy="1577078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98DD5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8"/>
              <p:cNvSpPr txBox="1"/>
              <p:nvPr/>
            </p:nvSpPr>
            <p:spPr>
              <a:xfrm>
                <a:off x="716679" y="2210147"/>
                <a:ext cx="1918786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Description not related to products </a:t>
                </a:r>
                <a:endParaRPr b="1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8"/>
              <p:cNvSpPr txBox="1"/>
              <p:nvPr/>
            </p:nvSpPr>
            <p:spPr>
              <a:xfrm>
                <a:off x="722683" y="2670228"/>
                <a:ext cx="191878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98DD55"/>
                    </a:solidFill>
                    <a:latin typeface="Arial"/>
                    <a:ea typeface="Arial"/>
                    <a:cs typeface="Arial"/>
                    <a:sym typeface="Arial"/>
                  </a:rPr>
                  <a:t>178</a:t>
                </a:r>
                <a:endParaRPr b="1" sz="2000">
                  <a:solidFill>
                    <a:srgbClr val="98DD5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Box" id="336" name="Google Shape;336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94357" y="618532"/>
              <a:ext cx="568161" cy="5681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" name="Google Shape;337;p8"/>
          <p:cNvGrpSpPr/>
          <p:nvPr/>
        </p:nvGrpSpPr>
        <p:grpSpPr>
          <a:xfrm>
            <a:off x="4786543" y="3966446"/>
            <a:ext cx="2152726" cy="1577078"/>
            <a:chOff x="9044413" y="3358908"/>
            <a:chExt cx="2152726" cy="1577078"/>
          </a:xfrm>
        </p:grpSpPr>
        <p:grpSp>
          <p:nvGrpSpPr>
            <p:cNvPr id="338" name="Google Shape;338;p8"/>
            <p:cNvGrpSpPr/>
            <p:nvPr/>
          </p:nvGrpSpPr>
          <p:grpSpPr>
            <a:xfrm>
              <a:off x="9044413" y="3358908"/>
              <a:ext cx="2152726" cy="1577078"/>
              <a:chOff x="609503" y="1549580"/>
              <a:chExt cx="2152726" cy="1577078"/>
            </a:xfrm>
          </p:grpSpPr>
          <p:sp>
            <p:nvSpPr>
              <p:cNvPr id="339" name="Google Shape;339;p8"/>
              <p:cNvSpPr/>
              <p:nvPr/>
            </p:nvSpPr>
            <p:spPr>
              <a:xfrm>
                <a:off x="609503" y="1549580"/>
                <a:ext cx="2152726" cy="1577078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98DD5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8"/>
              <p:cNvSpPr txBox="1"/>
              <p:nvPr/>
            </p:nvSpPr>
            <p:spPr>
              <a:xfrm>
                <a:off x="703768" y="2455282"/>
                <a:ext cx="1918786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No </a:t>
                </a:r>
                <a:r>
                  <a:rPr b="1" lang="en-US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predefined</a:t>
                </a:r>
                <a:r>
                  <a:rPr b="1" lang="en-US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 product categories</a:t>
                </a:r>
                <a:endParaRPr b="1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8"/>
              <p:cNvSpPr txBox="1"/>
              <p:nvPr/>
            </p:nvSpPr>
            <p:spPr>
              <a:xfrm>
                <a:off x="716679" y="2670726"/>
                <a:ext cx="191878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000">
                  <a:solidFill>
                    <a:srgbClr val="98DD5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Venn diagram" id="342" name="Google Shape;342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742994" y="3446735"/>
              <a:ext cx="710153" cy="7101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98DD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0"/>
          <p:cNvSpPr/>
          <p:nvPr/>
        </p:nvSpPr>
        <p:spPr>
          <a:xfrm>
            <a:off x="226142" y="137652"/>
            <a:ext cx="11808542" cy="655811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0"/>
          <p:cNvSpPr txBox="1"/>
          <p:nvPr/>
        </p:nvSpPr>
        <p:spPr>
          <a:xfrm>
            <a:off x="1753139" y="312624"/>
            <a:ext cx="7164719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960"/>
              <a:buFont typeface="Arial"/>
              <a:buNone/>
            </a:pPr>
            <a:r>
              <a:rPr b="1" lang="en-US" sz="296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Clustering of products into categories </a:t>
            </a:r>
            <a:endParaRPr b="1" sz="296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" name="Google Shape;351;p10"/>
          <p:cNvGrpSpPr/>
          <p:nvPr/>
        </p:nvGrpSpPr>
        <p:grpSpPr>
          <a:xfrm>
            <a:off x="215509" y="226695"/>
            <a:ext cx="1478459" cy="864096"/>
            <a:chOff x="226142" y="226695"/>
            <a:chExt cx="1478459" cy="864096"/>
          </a:xfrm>
        </p:grpSpPr>
        <p:sp>
          <p:nvSpPr>
            <p:cNvPr id="352" name="Google Shape;352;p10"/>
            <p:cNvSpPr/>
            <p:nvPr/>
          </p:nvSpPr>
          <p:spPr>
            <a:xfrm>
              <a:off x="226142" y="226695"/>
              <a:ext cx="1478459" cy="864096"/>
            </a:xfrm>
            <a:prstGeom prst="rightArrow">
              <a:avLst>
                <a:gd fmla="val 65118" name="adj1"/>
                <a:gd fmla="val 83626" name="adj2"/>
              </a:avLst>
            </a:prstGeom>
            <a:solidFill>
              <a:srgbClr val="98DD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0"/>
            <p:cNvSpPr txBox="1"/>
            <p:nvPr/>
          </p:nvSpPr>
          <p:spPr>
            <a:xfrm>
              <a:off x="559504" y="403370"/>
              <a:ext cx="648072" cy="523220"/>
            </a:xfrm>
            <a:prstGeom prst="rect">
              <a:avLst/>
            </a:prstGeom>
            <a:solidFill>
              <a:srgbClr val="98DD5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" name="Google Shape;354;p10"/>
          <p:cNvGrpSpPr/>
          <p:nvPr/>
        </p:nvGrpSpPr>
        <p:grpSpPr>
          <a:xfrm>
            <a:off x="-170587" y="1303802"/>
            <a:ext cx="2192066" cy="691906"/>
            <a:chOff x="338263" y="2139785"/>
            <a:chExt cx="2192066" cy="691906"/>
          </a:xfrm>
        </p:grpSpPr>
        <p:grpSp>
          <p:nvGrpSpPr>
            <p:cNvPr id="355" name="Google Shape;355;p10"/>
            <p:cNvGrpSpPr/>
            <p:nvPr/>
          </p:nvGrpSpPr>
          <p:grpSpPr>
            <a:xfrm>
              <a:off x="338263" y="2139785"/>
              <a:ext cx="2192066" cy="691906"/>
              <a:chOff x="2841679" y="1577534"/>
              <a:chExt cx="2192066" cy="691906"/>
            </a:xfrm>
          </p:grpSpPr>
          <p:sp>
            <p:nvSpPr>
              <p:cNvPr id="356" name="Google Shape;356;p10"/>
              <p:cNvSpPr/>
              <p:nvPr/>
            </p:nvSpPr>
            <p:spPr>
              <a:xfrm>
                <a:off x="3368655" y="1577534"/>
                <a:ext cx="1138114" cy="691906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4CD7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0"/>
              <p:cNvSpPr txBox="1"/>
              <p:nvPr/>
            </p:nvSpPr>
            <p:spPr>
              <a:xfrm>
                <a:off x="2841679" y="1958883"/>
                <a:ext cx="21920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Description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Mittens" id="358" name="Google Shape;358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16771" y="2173089"/>
              <a:ext cx="353741" cy="3537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9" name="Google Shape;359;p10"/>
          <p:cNvGrpSpPr/>
          <p:nvPr/>
        </p:nvGrpSpPr>
        <p:grpSpPr>
          <a:xfrm>
            <a:off x="-170587" y="2067783"/>
            <a:ext cx="2192066" cy="691906"/>
            <a:chOff x="-170587" y="2067783"/>
            <a:chExt cx="2192066" cy="691906"/>
          </a:xfrm>
        </p:grpSpPr>
        <p:grpSp>
          <p:nvGrpSpPr>
            <p:cNvPr id="360" name="Google Shape;360;p10"/>
            <p:cNvGrpSpPr/>
            <p:nvPr/>
          </p:nvGrpSpPr>
          <p:grpSpPr>
            <a:xfrm>
              <a:off x="-170587" y="2067783"/>
              <a:ext cx="2192066" cy="691906"/>
              <a:chOff x="2841679" y="1577534"/>
              <a:chExt cx="2192066" cy="691906"/>
            </a:xfrm>
          </p:grpSpPr>
          <p:sp>
            <p:nvSpPr>
              <p:cNvPr id="361" name="Google Shape;361;p10"/>
              <p:cNvSpPr/>
              <p:nvPr/>
            </p:nvSpPr>
            <p:spPr>
              <a:xfrm>
                <a:off x="3368655" y="1577534"/>
                <a:ext cx="1138114" cy="691906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4CD7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0"/>
              <p:cNvSpPr txBox="1"/>
              <p:nvPr/>
            </p:nvSpPr>
            <p:spPr>
              <a:xfrm>
                <a:off x="2841679" y="1958883"/>
                <a:ext cx="21920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Description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Suitcase" id="363" name="Google Shape;363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8313" y="2156158"/>
              <a:ext cx="307552" cy="3075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" name="Google Shape;364;p10"/>
          <p:cNvGrpSpPr/>
          <p:nvPr/>
        </p:nvGrpSpPr>
        <p:grpSpPr>
          <a:xfrm>
            <a:off x="-181517" y="2840349"/>
            <a:ext cx="2192066" cy="691906"/>
            <a:chOff x="-181517" y="2840349"/>
            <a:chExt cx="2192066" cy="691906"/>
          </a:xfrm>
        </p:grpSpPr>
        <p:grpSp>
          <p:nvGrpSpPr>
            <p:cNvPr id="365" name="Google Shape;365;p10"/>
            <p:cNvGrpSpPr/>
            <p:nvPr/>
          </p:nvGrpSpPr>
          <p:grpSpPr>
            <a:xfrm>
              <a:off x="-181517" y="2840349"/>
              <a:ext cx="2192066" cy="691906"/>
              <a:chOff x="2841679" y="1577534"/>
              <a:chExt cx="2192066" cy="691906"/>
            </a:xfrm>
          </p:grpSpPr>
          <p:sp>
            <p:nvSpPr>
              <p:cNvPr id="366" name="Google Shape;366;p10"/>
              <p:cNvSpPr/>
              <p:nvPr/>
            </p:nvSpPr>
            <p:spPr>
              <a:xfrm>
                <a:off x="3368655" y="1577534"/>
                <a:ext cx="1138114" cy="691906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4CD7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0"/>
              <p:cNvSpPr txBox="1"/>
              <p:nvPr/>
            </p:nvSpPr>
            <p:spPr>
              <a:xfrm>
                <a:off x="2841679" y="1958883"/>
                <a:ext cx="21920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Description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Winter hat" id="368" name="Google Shape;368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8222" y="2893405"/>
              <a:ext cx="383881" cy="3838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" name="Google Shape;369;p10"/>
          <p:cNvGrpSpPr/>
          <p:nvPr/>
        </p:nvGrpSpPr>
        <p:grpSpPr>
          <a:xfrm>
            <a:off x="-196384" y="5891736"/>
            <a:ext cx="2192066" cy="691906"/>
            <a:chOff x="-196384" y="5891736"/>
            <a:chExt cx="2192066" cy="691906"/>
          </a:xfrm>
        </p:grpSpPr>
        <p:grpSp>
          <p:nvGrpSpPr>
            <p:cNvPr id="370" name="Google Shape;370;p10"/>
            <p:cNvGrpSpPr/>
            <p:nvPr/>
          </p:nvGrpSpPr>
          <p:grpSpPr>
            <a:xfrm>
              <a:off x="-196384" y="5891736"/>
              <a:ext cx="2192066" cy="691906"/>
              <a:chOff x="2841679" y="1577534"/>
              <a:chExt cx="2192066" cy="691906"/>
            </a:xfrm>
          </p:grpSpPr>
          <p:sp>
            <p:nvSpPr>
              <p:cNvPr id="371" name="Google Shape;371;p10"/>
              <p:cNvSpPr/>
              <p:nvPr/>
            </p:nvSpPr>
            <p:spPr>
              <a:xfrm>
                <a:off x="3368655" y="1577534"/>
                <a:ext cx="1138114" cy="691906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4CD7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0"/>
              <p:cNvSpPr txBox="1"/>
              <p:nvPr/>
            </p:nvSpPr>
            <p:spPr>
              <a:xfrm>
                <a:off x="2841679" y="1958883"/>
                <a:ext cx="21920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Description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Clothes hanger" id="373" name="Google Shape;373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5765" y="5925548"/>
              <a:ext cx="410100" cy="410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4" name="Google Shape;374;p10"/>
          <p:cNvGrpSpPr/>
          <p:nvPr/>
        </p:nvGrpSpPr>
        <p:grpSpPr>
          <a:xfrm>
            <a:off x="-196384" y="5129675"/>
            <a:ext cx="2192066" cy="691906"/>
            <a:chOff x="-196384" y="5129675"/>
            <a:chExt cx="2192066" cy="691906"/>
          </a:xfrm>
        </p:grpSpPr>
        <p:grpSp>
          <p:nvGrpSpPr>
            <p:cNvPr id="375" name="Google Shape;375;p10"/>
            <p:cNvGrpSpPr/>
            <p:nvPr/>
          </p:nvGrpSpPr>
          <p:grpSpPr>
            <a:xfrm>
              <a:off x="-196384" y="5129675"/>
              <a:ext cx="2192066" cy="691906"/>
              <a:chOff x="2841679" y="1577534"/>
              <a:chExt cx="2192066" cy="691906"/>
            </a:xfrm>
          </p:grpSpPr>
          <p:sp>
            <p:nvSpPr>
              <p:cNvPr id="376" name="Google Shape;376;p10"/>
              <p:cNvSpPr/>
              <p:nvPr/>
            </p:nvSpPr>
            <p:spPr>
              <a:xfrm>
                <a:off x="3368655" y="1577534"/>
                <a:ext cx="1138114" cy="691906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4CD7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0"/>
              <p:cNvSpPr txBox="1"/>
              <p:nvPr/>
            </p:nvSpPr>
            <p:spPr>
              <a:xfrm>
                <a:off x="2841679" y="1958883"/>
                <a:ext cx="21920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Description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Baseball hat" id="378" name="Google Shape;378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51562" y="5171646"/>
              <a:ext cx="399936" cy="3999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9" name="Google Shape;379;p10"/>
          <p:cNvGrpSpPr/>
          <p:nvPr/>
        </p:nvGrpSpPr>
        <p:grpSpPr>
          <a:xfrm>
            <a:off x="-182997" y="4367360"/>
            <a:ext cx="2192066" cy="691906"/>
            <a:chOff x="-182997" y="4367360"/>
            <a:chExt cx="2192066" cy="691906"/>
          </a:xfrm>
        </p:grpSpPr>
        <p:grpSp>
          <p:nvGrpSpPr>
            <p:cNvPr id="380" name="Google Shape;380;p10"/>
            <p:cNvGrpSpPr/>
            <p:nvPr/>
          </p:nvGrpSpPr>
          <p:grpSpPr>
            <a:xfrm>
              <a:off x="-182997" y="4367360"/>
              <a:ext cx="2192066" cy="691906"/>
              <a:chOff x="2841679" y="1577534"/>
              <a:chExt cx="2192066" cy="691906"/>
            </a:xfrm>
          </p:grpSpPr>
          <p:sp>
            <p:nvSpPr>
              <p:cNvPr id="381" name="Google Shape;381;p10"/>
              <p:cNvSpPr/>
              <p:nvPr/>
            </p:nvSpPr>
            <p:spPr>
              <a:xfrm>
                <a:off x="3368655" y="1577534"/>
                <a:ext cx="1138114" cy="691906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4CD7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0"/>
              <p:cNvSpPr txBox="1"/>
              <p:nvPr/>
            </p:nvSpPr>
            <p:spPr>
              <a:xfrm>
                <a:off x="2841679" y="1958883"/>
                <a:ext cx="21920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Description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Glasses" id="383" name="Google Shape;383;p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51562" y="4383939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4" name="Google Shape;384;p10"/>
          <p:cNvGrpSpPr/>
          <p:nvPr/>
        </p:nvGrpSpPr>
        <p:grpSpPr>
          <a:xfrm>
            <a:off x="-181517" y="3596632"/>
            <a:ext cx="2192066" cy="691906"/>
            <a:chOff x="-181517" y="3596632"/>
            <a:chExt cx="2192066" cy="691906"/>
          </a:xfrm>
        </p:grpSpPr>
        <p:grpSp>
          <p:nvGrpSpPr>
            <p:cNvPr id="385" name="Google Shape;385;p10"/>
            <p:cNvGrpSpPr/>
            <p:nvPr/>
          </p:nvGrpSpPr>
          <p:grpSpPr>
            <a:xfrm>
              <a:off x="-181517" y="3596632"/>
              <a:ext cx="2192066" cy="691906"/>
              <a:chOff x="2841679" y="1577534"/>
              <a:chExt cx="2192066" cy="691906"/>
            </a:xfrm>
          </p:grpSpPr>
          <p:sp>
            <p:nvSpPr>
              <p:cNvPr id="386" name="Google Shape;386;p10"/>
              <p:cNvSpPr/>
              <p:nvPr/>
            </p:nvSpPr>
            <p:spPr>
              <a:xfrm>
                <a:off x="3368655" y="1577534"/>
                <a:ext cx="1138114" cy="691906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4CD7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0"/>
              <p:cNvSpPr txBox="1"/>
              <p:nvPr/>
            </p:nvSpPr>
            <p:spPr>
              <a:xfrm>
                <a:off x="2841679" y="1958883"/>
                <a:ext cx="21920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Description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Ring" id="388" name="Google Shape;388;p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88257" y="3658635"/>
              <a:ext cx="387503" cy="3875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9" name="Google Shape;389;p10"/>
          <p:cNvSpPr/>
          <p:nvPr/>
        </p:nvSpPr>
        <p:spPr>
          <a:xfrm>
            <a:off x="2064774" y="2894313"/>
            <a:ext cx="1966451" cy="118230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CD7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0"/>
          <p:cNvSpPr/>
          <p:nvPr/>
        </p:nvSpPr>
        <p:spPr>
          <a:xfrm>
            <a:off x="7328620" y="2863832"/>
            <a:ext cx="1966451" cy="118230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DD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1" name="Google Shape;391;p10"/>
          <p:cNvGrpSpPr/>
          <p:nvPr/>
        </p:nvGrpSpPr>
        <p:grpSpPr>
          <a:xfrm>
            <a:off x="9177438" y="2935484"/>
            <a:ext cx="3083388" cy="1477328"/>
            <a:chOff x="9177438" y="2935484"/>
            <a:chExt cx="3083388" cy="1477328"/>
          </a:xfrm>
        </p:grpSpPr>
        <p:grpSp>
          <p:nvGrpSpPr>
            <p:cNvPr id="392" name="Google Shape;392;p10"/>
            <p:cNvGrpSpPr/>
            <p:nvPr/>
          </p:nvGrpSpPr>
          <p:grpSpPr>
            <a:xfrm>
              <a:off x="9177438" y="2935484"/>
              <a:ext cx="3083388" cy="1477328"/>
              <a:chOff x="2841679" y="1577534"/>
              <a:chExt cx="2192066" cy="691906"/>
            </a:xfrm>
          </p:grpSpPr>
          <p:sp>
            <p:nvSpPr>
              <p:cNvPr id="393" name="Google Shape;393;p10"/>
              <p:cNvSpPr/>
              <p:nvPr/>
            </p:nvSpPr>
            <p:spPr>
              <a:xfrm>
                <a:off x="3368655" y="1577534"/>
                <a:ext cx="1138114" cy="691906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5BBF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0"/>
              <p:cNvSpPr txBox="1"/>
              <p:nvPr/>
            </p:nvSpPr>
            <p:spPr>
              <a:xfrm>
                <a:off x="2841679" y="1972502"/>
                <a:ext cx="2192066" cy="129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</a:rPr>
                  <a:t>Category</a:t>
                </a: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 B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Mittens" id="395" name="Google Shape;395;p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172950" y="3407697"/>
              <a:ext cx="370004" cy="3700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inter hat" id="396" name="Google Shape;396;p1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0527191" y="3061931"/>
              <a:ext cx="401530" cy="4015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ing" id="397" name="Google Shape;397;p1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0943067" y="3352991"/>
              <a:ext cx="405318" cy="4053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8" name="Google Shape;398;p10"/>
          <p:cNvGrpSpPr/>
          <p:nvPr/>
        </p:nvGrpSpPr>
        <p:grpSpPr>
          <a:xfrm>
            <a:off x="9214784" y="4945912"/>
            <a:ext cx="3083388" cy="1477328"/>
            <a:chOff x="9214784" y="4945912"/>
            <a:chExt cx="3083388" cy="1477328"/>
          </a:xfrm>
        </p:grpSpPr>
        <p:grpSp>
          <p:nvGrpSpPr>
            <p:cNvPr id="399" name="Google Shape;399;p10"/>
            <p:cNvGrpSpPr/>
            <p:nvPr/>
          </p:nvGrpSpPr>
          <p:grpSpPr>
            <a:xfrm>
              <a:off x="9214784" y="4945912"/>
              <a:ext cx="3083388" cy="1477328"/>
              <a:chOff x="2841679" y="1577534"/>
              <a:chExt cx="2192066" cy="691906"/>
            </a:xfrm>
          </p:grpSpPr>
          <p:sp>
            <p:nvSpPr>
              <p:cNvPr id="400" name="Google Shape;400;p10"/>
              <p:cNvSpPr/>
              <p:nvPr/>
            </p:nvSpPr>
            <p:spPr>
              <a:xfrm>
                <a:off x="3368655" y="1577534"/>
                <a:ext cx="1138114" cy="691906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5BBF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0"/>
              <p:cNvSpPr txBox="1"/>
              <p:nvPr/>
            </p:nvSpPr>
            <p:spPr>
              <a:xfrm>
                <a:off x="2841679" y="1958883"/>
                <a:ext cx="2192066" cy="129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</a:rPr>
                  <a:t>Category</a:t>
                </a: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 C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Glasses" id="402" name="Google Shape;402;p1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0760294" y="5206357"/>
              <a:ext cx="478219" cy="4782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aseball hat" id="403" name="Google Shape;403;p1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0275551" y="5263685"/>
              <a:ext cx="418323" cy="4183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4" name="Google Shape;404;p10"/>
          <p:cNvGrpSpPr/>
          <p:nvPr/>
        </p:nvGrpSpPr>
        <p:grpSpPr>
          <a:xfrm>
            <a:off x="9177438" y="986382"/>
            <a:ext cx="3083388" cy="1477328"/>
            <a:chOff x="9177438" y="986382"/>
            <a:chExt cx="3083388" cy="1477328"/>
          </a:xfrm>
        </p:grpSpPr>
        <p:grpSp>
          <p:nvGrpSpPr>
            <p:cNvPr id="405" name="Google Shape;405;p10"/>
            <p:cNvGrpSpPr/>
            <p:nvPr/>
          </p:nvGrpSpPr>
          <p:grpSpPr>
            <a:xfrm>
              <a:off x="9177438" y="986382"/>
              <a:ext cx="3083388" cy="1477328"/>
              <a:chOff x="2841679" y="1577534"/>
              <a:chExt cx="2192066" cy="691906"/>
            </a:xfrm>
          </p:grpSpPr>
          <p:sp>
            <p:nvSpPr>
              <p:cNvPr id="406" name="Google Shape;406;p10"/>
              <p:cNvSpPr/>
              <p:nvPr/>
            </p:nvSpPr>
            <p:spPr>
              <a:xfrm>
                <a:off x="3368655" y="1577534"/>
                <a:ext cx="1138114" cy="691906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5BBF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0"/>
              <p:cNvSpPr txBox="1"/>
              <p:nvPr/>
            </p:nvSpPr>
            <p:spPr>
              <a:xfrm>
                <a:off x="2841679" y="1958883"/>
                <a:ext cx="2192066" cy="129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</a:rPr>
                  <a:t>Category</a:t>
                </a: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 A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Suitcase" id="408" name="Google Shape;408;p1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0221262" y="1269283"/>
              <a:ext cx="380472" cy="3804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lothes hanger" id="409" name="Google Shape;409;p1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0719132" y="1237433"/>
              <a:ext cx="428954" cy="4289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0" name="Google Shape;410;p10"/>
          <p:cNvGrpSpPr/>
          <p:nvPr/>
        </p:nvGrpSpPr>
        <p:grpSpPr>
          <a:xfrm>
            <a:off x="4620892" y="2654438"/>
            <a:ext cx="2192066" cy="1549124"/>
            <a:chOff x="4620892" y="2654438"/>
            <a:chExt cx="2192066" cy="1549124"/>
          </a:xfrm>
        </p:grpSpPr>
        <p:grpSp>
          <p:nvGrpSpPr>
            <p:cNvPr id="411" name="Google Shape;411;p10"/>
            <p:cNvGrpSpPr/>
            <p:nvPr/>
          </p:nvGrpSpPr>
          <p:grpSpPr>
            <a:xfrm>
              <a:off x="4620892" y="2654438"/>
              <a:ext cx="2192066" cy="1549124"/>
              <a:chOff x="2856992" y="1577534"/>
              <a:chExt cx="2192066" cy="1549124"/>
            </a:xfrm>
          </p:grpSpPr>
          <p:sp>
            <p:nvSpPr>
              <p:cNvPr id="412" name="Google Shape;412;p10"/>
              <p:cNvSpPr/>
              <p:nvPr/>
            </p:nvSpPr>
            <p:spPr>
              <a:xfrm>
                <a:off x="2895417" y="1577534"/>
                <a:ext cx="2152726" cy="1549124"/>
              </a:xfrm>
              <a:prstGeom prst="roundRect">
                <a:avLst>
                  <a:gd fmla="val 7734" name="adj"/>
                </a:avLst>
              </a:prstGeom>
              <a:solidFill>
                <a:schemeClr val="lt1"/>
              </a:solidFill>
              <a:ln cap="flat" cmpd="sng" w="25400">
                <a:solidFill>
                  <a:srgbClr val="98DD5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0"/>
              <p:cNvSpPr txBox="1"/>
              <p:nvPr/>
            </p:nvSpPr>
            <p:spPr>
              <a:xfrm>
                <a:off x="2856992" y="2402311"/>
                <a:ext cx="219206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Latent Dirichlet Allocation 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(LDA) Model 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Server" id="414" name="Google Shape;414;p10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5390721" y="2858169"/>
              <a:ext cx="605292" cy="60529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98DD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1"/>
          <p:cNvSpPr/>
          <p:nvPr/>
        </p:nvSpPr>
        <p:spPr>
          <a:xfrm>
            <a:off x="226142" y="137652"/>
            <a:ext cx="11808542" cy="655811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1"/>
          <p:cNvSpPr txBox="1"/>
          <p:nvPr/>
        </p:nvSpPr>
        <p:spPr>
          <a:xfrm>
            <a:off x="1753139" y="312624"/>
            <a:ext cx="7164719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960"/>
              <a:buFont typeface="Arial"/>
              <a:buNone/>
            </a:pPr>
            <a:r>
              <a:rPr b="1" lang="en-US" sz="296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Clustering of products into categories </a:t>
            </a:r>
            <a:endParaRPr b="1" sz="296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3" name="Google Shape;423;p11"/>
          <p:cNvGrpSpPr/>
          <p:nvPr/>
        </p:nvGrpSpPr>
        <p:grpSpPr>
          <a:xfrm>
            <a:off x="215509" y="226695"/>
            <a:ext cx="1478459" cy="864096"/>
            <a:chOff x="226142" y="226695"/>
            <a:chExt cx="1478459" cy="864096"/>
          </a:xfrm>
        </p:grpSpPr>
        <p:sp>
          <p:nvSpPr>
            <p:cNvPr id="424" name="Google Shape;424;p11"/>
            <p:cNvSpPr/>
            <p:nvPr/>
          </p:nvSpPr>
          <p:spPr>
            <a:xfrm>
              <a:off x="226142" y="226695"/>
              <a:ext cx="1478459" cy="864096"/>
            </a:xfrm>
            <a:prstGeom prst="rightArrow">
              <a:avLst>
                <a:gd fmla="val 65118" name="adj1"/>
                <a:gd fmla="val 83626" name="adj2"/>
              </a:avLst>
            </a:prstGeom>
            <a:solidFill>
              <a:srgbClr val="98DD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1"/>
            <p:cNvSpPr txBox="1"/>
            <p:nvPr/>
          </p:nvSpPr>
          <p:spPr>
            <a:xfrm>
              <a:off x="559504" y="403370"/>
              <a:ext cx="648072" cy="523220"/>
            </a:xfrm>
            <a:prstGeom prst="rect">
              <a:avLst/>
            </a:prstGeom>
            <a:solidFill>
              <a:srgbClr val="98DD5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26" name="Google Shape;42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072" y="1012519"/>
            <a:ext cx="8931855" cy="5618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BUSINESS PLA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2019-Business pla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2018-04-24T17:14:44Z</dcterms:created>
  <dc:creator>Allppt.com;Googleslidesppt.com</dc:creator>
</cp:coreProperties>
</file>