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PT Serif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glgAQb0Tjdjnp8qki1NoNCNTzQ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erif-bold.fntdata"/><Relationship Id="rId21" Type="http://schemas.openxmlformats.org/officeDocument/2006/relationships/font" Target="fonts/PTSerif-regular.fntdata"/><Relationship Id="rId24" Type="http://schemas.openxmlformats.org/officeDocument/2006/relationships/font" Target="fonts/PTSerif-boldItalic.fntdata"/><Relationship Id="rId23" Type="http://schemas.openxmlformats.org/officeDocument/2006/relationships/font" Target="fonts/PTSerif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25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edweek.org/ew/section/multimedia/states-require-students-take-sat-or-act.html" TargetMode="External"/><Relationship Id="rId4" Type="http://schemas.openxmlformats.org/officeDocument/2006/relationships/hyperlink" Target="https://archive.nytimes.com/www.nytimes.com/interactive/2013/08/04/education/edlife/where-the-sat-and-act-dominate.html" TargetMode="External"/><Relationship Id="rId5" Type="http://schemas.openxmlformats.org/officeDocument/2006/relationships/hyperlink" Target="https://www.studyusa.com/en/a/1305/act-vs-sat-ultimate-guide-to-choosing-the-right-test" TargetMode="External"/><Relationship Id="rId6" Type="http://schemas.openxmlformats.org/officeDocument/2006/relationships/image" Target="../media/image12.jpg"/><Relationship Id="rId7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755650" y="12049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T Serif"/>
              <a:buNone/>
            </a:pPr>
            <a:r>
              <a:rPr b="0" i="0" lang="en-US" sz="4400" u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The College Board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441450" y="265112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T Serif"/>
              <a:buNone/>
            </a:pPr>
            <a:r>
              <a:rPr b="0" i="0" lang="en-US" sz="32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Show Colleges You’re Ready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2755900" y="3813175"/>
            <a:ext cx="6003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Annual Report for SAT results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/>
        </p:nvSpPr>
        <p:spPr>
          <a:xfrm>
            <a:off x="6430962" y="42862"/>
            <a:ext cx="27479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1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How did we fare in 2018?</a:t>
            </a:r>
            <a:endParaRPr/>
          </a:p>
        </p:txBody>
      </p:sp>
      <p:sp>
        <p:nvSpPr>
          <p:cNvPr id="183" name="Google Shape;183;p10"/>
          <p:cNvSpPr txBox="1"/>
          <p:nvPr>
            <p:ph type="title"/>
          </p:nvPr>
        </p:nvSpPr>
        <p:spPr>
          <a:xfrm>
            <a:off x="-1404937" y="60325"/>
            <a:ext cx="66357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</a:pPr>
            <a:r>
              <a:rPr b="0" i="0" lang="en-US" sz="2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Average Scores</a:t>
            </a:r>
            <a:endParaRPr/>
          </a:p>
        </p:txBody>
      </p:sp>
      <p:sp>
        <p:nvSpPr>
          <p:cNvPr id="184" name="Google Shape;184;p10"/>
          <p:cNvSpPr txBox="1"/>
          <p:nvPr/>
        </p:nvSpPr>
        <p:spPr>
          <a:xfrm>
            <a:off x="17462" y="1274762"/>
            <a:ext cx="31146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SAT Total 17 vs 18</a:t>
            </a:r>
            <a:endParaRPr/>
          </a:p>
        </p:txBody>
      </p:sp>
      <p:sp>
        <p:nvSpPr>
          <p:cNvPr id="185" name="Google Shape;185;p10"/>
          <p:cNvSpPr txBox="1"/>
          <p:nvPr/>
        </p:nvSpPr>
        <p:spPr>
          <a:xfrm>
            <a:off x="4225925" y="1163637"/>
            <a:ext cx="28797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ACT Composite 17 vs 18</a:t>
            </a:r>
            <a:endParaRPr/>
          </a:p>
        </p:txBody>
      </p:sp>
      <p:sp>
        <p:nvSpPr>
          <p:cNvPr id="186" name="Google Shape;186;p10"/>
          <p:cNvSpPr/>
          <p:nvPr/>
        </p:nvSpPr>
        <p:spPr>
          <a:xfrm rot="10800000">
            <a:off x="3360737" y="3227387"/>
            <a:ext cx="215900" cy="239712"/>
          </a:xfrm>
          <a:prstGeom prst="downArrow">
            <a:avLst>
              <a:gd fmla="val 11873" name="adj1"/>
              <a:gd fmla="val 50000" name="adj2"/>
            </a:avLst>
          </a:prstGeom>
          <a:solidFill>
            <a:srgbClr val="00B050"/>
          </a:solidFill>
          <a:ln cap="flat" cmpd="sng" w="127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3721100" y="3775075"/>
            <a:ext cx="215900" cy="241300"/>
          </a:xfrm>
          <a:prstGeom prst="downArrow">
            <a:avLst>
              <a:gd fmla="val 11937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41275" y="2222500"/>
            <a:ext cx="4572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SAT English 17 vs 18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12700" y="3786187"/>
            <a:ext cx="21621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SAT Maths 17 vs 18</a:t>
            </a:r>
            <a:endParaRPr/>
          </a:p>
        </p:txBody>
      </p:sp>
      <p:sp>
        <p:nvSpPr>
          <p:cNvPr id="190" name="Google Shape;190;p10"/>
          <p:cNvSpPr txBox="1"/>
          <p:nvPr/>
        </p:nvSpPr>
        <p:spPr>
          <a:xfrm>
            <a:off x="4214812" y="2008187"/>
            <a:ext cx="457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ACT English 17 vs 18</a:t>
            </a:r>
            <a:endParaRPr/>
          </a:p>
        </p:txBody>
      </p:sp>
      <p:sp>
        <p:nvSpPr>
          <p:cNvPr id="191" name="Google Shape;191;p10"/>
          <p:cNvSpPr txBox="1"/>
          <p:nvPr/>
        </p:nvSpPr>
        <p:spPr>
          <a:xfrm>
            <a:off x="4208462" y="2854325"/>
            <a:ext cx="457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ACT Maths 17 vs 18</a:t>
            </a:r>
            <a:endParaRPr/>
          </a:p>
        </p:txBody>
      </p:sp>
      <p:sp>
        <p:nvSpPr>
          <p:cNvPr id="192" name="Google Shape;192;p10"/>
          <p:cNvSpPr txBox="1"/>
          <p:nvPr/>
        </p:nvSpPr>
        <p:spPr>
          <a:xfrm>
            <a:off x="4181475" y="4362450"/>
            <a:ext cx="4572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ACT Science 17 vs 18</a:t>
            </a:r>
            <a:endParaRPr/>
          </a:p>
        </p:txBody>
      </p:sp>
      <p:sp>
        <p:nvSpPr>
          <p:cNvPr id="193" name="Google Shape;193;p10"/>
          <p:cNvSpPr txBox="1"/>
          <p:nvPr/>
        </p:nvSpPr>
        <p:spPr>
          <a:xfrm>
            <a:off x="4224337" y="3643312"/>
            <a:ext cx="457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ACT Reading 17 vs 18</a:t>
            </a:r>
            <a:endParaRPr/>
          </a:p>
        </p:txBody>
      </p:sp>
      <p:sp>
        <p:nvSpPr>
          <p:cNvPr id="194" name="Google Shape;194;p10"/>
          <p:cNvSpPr txBox="1"/>
          <p:nvPr/>
        </p:nvSpPr>
        <p:spPr>
          <a:xfrm>
            <a:off x="473075" y="1855787"/>
            <a:ext cx="16716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1126</a:t>
            </a:r>
            <a:endParaRPr/>
          </a:p>
        </p:txBody>
      </p:sp>
      <p:sp>
        <p:nvSpPr>
          <p:cNvPr id="195" name="Google Shape;195;p10"/>
          <p:cNvSpPr txBox="1"/>
          <p:nvPr/>
        </p:nvSpPr>
        <p:spPr>
          <a:xfrm>
            <a:off x="2066925" y="1749425"/>
            <a:ext cx="16732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1125</a:t>
            </a:r>
            <a:endParaRPr/>
          </a:p>
        </p:txBody>
      </p:sp>
      <p:sp>
        <p:nvSpPr>
          <p:cNvPr id="196" name="Google Shape;196;p10"/>
          <p:cNvSpPr txBox="1"/>
          <p:nvPr/>
        </p:nvSpPr>
        <p:spPr>
          <a:xfrm>
            <a:off x="349250" y="3154362"/>
            <a:ext cx="1673225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569</a:t>
            </a:r>
            <a:endParaRPr/>
          </a:p>
        </p:txBody>
      </p:sp>
      <p:sp>
        <p:nvSpPr>
          <p:cNvPr id="197" name="Google Shape;197;p10"/>
          <p:cNvSpPr txBox="1"/>
          <p:nvPr/>
        </p:nvSpPr>
        <p:spPr>
          <a:xfrm>
            <a:off x="1958975" y="3032125"/>
            <a:ext cx="16732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567</a:t>
            </a:r>
            <a:endParaRPr/>
          </a:p>
        </p:txBody>
      </p:sp>
      <p:sp>
        <p:nvSpPr>
          <p:cNvPr id="198" name="Google Shape;198;p10"/>
          <p:cNvSpPr txBox="1"/>
          <p:nvPr/>
        </p:nvSpPr>
        <p:spPr>
          <a:xfrm>
            <a:off x="512762" y="4416425"/>
            <a:ext cx="16732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557</a:t>
            </a:r>
            <a:endParaRPr/>
          </a:p>
        </p:txBody>
      </p:sp>
      <p:sp>
        <p:nvSpPr>
          <p:cNvPr id="199" name="Google Shape;199;p10"/>
          <p:cNvSpPr txBox="1"/>
          <p:nvPr/>
        </p:nvSpPr>
        <p:spPr>
          <a:xfrm>
            <a:off x="1912937" y="4416425"/>
            <a:ext cx="16732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557</a:t>
            </a:r>
            <a:endParaRPr/>
          </a:p>
        </p:txBody>
      </p:sp>
      <p:sp>
        <p:nvSpPr>
          <p:cNvPr id="200" name="Google Shape;200;p10"/>
          <p:cNvSpPr txBox="1"/>
          <p:nvPr/>
        </p:nvSpPr>
        <p:spPr>
          <a:xfrm>
            <a:off x="4983162" y="1585912"/>
            <a:ext cx="16732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21.5</a:t>
            </a:r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6500812" y="1516062"/>
            <a:ext cx="16732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21.5</a:t>
            </a:r>
            <a:endParaRPr/>
          </a:p>
        </p:txBody>
      </p:sp>
      <p:sp>
        <p:nvSpPr>
          <p:cNvPr id="202" name="Google Shape;202;p10"/>
          <p:cNvSpPr txBox="1"/>
          <p:nvPr/>
        </p:nvSpPr>
        <p:spPr>
          <a:xfrm>
            <a:off x="5002212" y="2368550"/>
            <a:ext cx="16716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20.9</a:t>
            </a:r>
            <a:endParaRPr/>
          </a:p>
        </p:txBody>
      </p:sp>
      <p:sp>
        <p:nvSpPr>
          <p:cNvPr id="203" name="Google Shape;203;p10"/>
          <p:cNvSpPr txBox="1"/>
          <p:nvPr/>
        </p:nvSpPr>
        <p:spPr>
          <a:xfrm>
            <a:off x="6696075" y="2384425"/>
            <a:ext cx="16732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21.0</a:t>
            </a:r>
            <a:endParaRPr/>
          </a:p>
        </p:txBody>
      </p:sp>
      <p:sp>
        <p:nvSpPr>
          <p:cNvPr id="204" name="Google Shape;204;p10"/>
          <p:cNvSpPr txBox="1"/>
          <p:nvPr/>
        </p:nvSpPr>
        <p:spPr>
          <a:xfrm>
            <a:off x="4821237" y="3221037"/>
            <a:ext cx="16732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21.2</a:t>
            </a:r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6510337" y="3194050"/>
            <a:ext cx="16732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21.1</a:t>
            </a:r>
            <a:endParaRPr/>
          </a:p>
        </p:txBody>
      </p:sp>
      <p:sp>
        <p:nvSpPr>
          <p:cNvPr id="206" name="Google Shape;206;p10"/>
          <p:cNvSpPr txBox="1"/>
          <p:nvPr/>
        </p:nvSpPr>
        <p:spPr>
          <a:xfrm>
            <a:off x="4829175" y="3922712"/>
            <a:ext cx="16732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22.0</a:t>
            </a:r>
            <a:endParaRPr/>
          </a:p>
        </p:txBody>
      </p:sp>
      <p:sp>
        <p:nvSpPr>
          <p:cNvPr id="207" name="Google Shape;207;p10"/>
          <p:cNvSpPr txBox="1"/>
          <p:nvPr/>
        </p:nvSpPr>
        <p:spPr>
          <a:xfrm>
            <a:off x="6748462" y="3979862"/>
            <a:ext cx="16732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22.0</a:t>
            </a:r>
            <a:endParaRPr/>
          </a:p>
        </p:txBody>
      </p:sp>
      <p:sp>
        <p:nvSpPr>
          <p:cNvPr id="208" name="Google Shape;208;p10"/>
          <p:cNvSpPr txBox="1"/>
          <p:nvPr/>
        </p:nvSpPr>
        <p:spPr>
          <a:xfrm>
            <a:off x="4584700" y="4756150"/>
            <a:ext cx="16716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21.5</a:t>
            </a:r>
            <a:endParaRPr/>
          </a:p>
        </p:txBody>
      </p:sp>
      <p:sp>
        <p:nvSpPr>
          <p:cNvPr id="209" name="Google Shape;209;p10"/>
          <p:cNvSpPr txBox="1"/>
          <p:nvPr/>
        </p:nvSpPr>
        <p:spPr>
          <a:xfrm>
            <a:off x="4964112" y="5197475"/>
            <a:ext cx="16732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21.3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/>
        </p:nvSpPr>
        <p:spPr>
          <a:xfrm>
            <a:off x="7019925" y="28575"/>
            <a:ext cx="1916112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1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Moving forward…</a:t>
            </a:r>
            <a:endParaRPr/>
          </a:p>
        </p:txBody>
      </p:sp>
      <p:pic>
        <p:nvPicPr>
          <p:cNvPr id="215" name="Google Shape;2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537" y="1331912"/>
            <a:ext cx="3897312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1"/>
          <p:cNvSpPr txBox="1"/>
          <p:nvPr/>
        </p:nvSpPr>
        <p:spPr>
          <a:xfrm>
            <a:off x="2411412" y="3917950"/>
            <a:ext cx="393382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None/>
            </a:pPr>
            <a:r>
              <a:rPr b="0" i="0" lang="en-US" sz="2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Key considerations: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•"/>
            </a:pPr>
            <a:r>
              <a:rPr b="0" i="1" lang="en-US" sz="2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State laws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•"/>
            </a:pPr>
            <a:r>
              <a:rPr b="0" i="1" lang="en-US" sz="2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Current participation rates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•"/>
            </a:pPr>
            <a:r>
              <a:rPr b="0" i="1" lang="en-US" sz="2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Budget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/>
        </p:nvSpPr>
        <p:spPr>
          <a:xfrm>
            <a:off x="1138237" y="836612"/>
            <a:ext cx="68675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Some states will require students to take either ACT or SAT as part of their high school test</a:t>
            </a:r>
            <a:endParaRPr/>
          </a:p>
        </p:txBody>
      </p:sp>
      <p:sp>
        <p:nvSpPr>
          <p:cNvPr id="222" name="Google Shape;222;p12"/>
          <p:cNvSpPr txBox="1"/>
          <p:nvPr/>
        </p:nvSpPr>
        <p:spPr>
          <a:xfrm>
            <a:off x="7019925" y="28575"/>
            <a:ext cx="1916112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1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Moving forward…</a:t>
            </a:r>
            <a:endParaRPr/>
          </a:p>
        </p:txBody>
      </p:sp>
      <p:sp>
        <p:nvSpPr>
          <p:cNvPr id="223" name="Google Shape;223;p12"/>
          <p:cNvSpPr txBox="1"/>
          <p:nvPr>
            <p:ph type="title"/>
          </p:nvPr>
        </p:nvSpPr>
        <p:spPr>
          <a:xfrm>
            <a:off x="-1908175" y="28575"/>
            <a:ext cx="66357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</a:pPr>
            <a:r>
              <a:rPr b="0" i="0" lang="en-US" sz="2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State Laws</a:t>
            </a:r>
            <a:endParaRPr/>
          </a:p>
        </p:txBody>
      </p:sp>
      <p:sp>
        <p:nvSpPr>
          <p:cNvPr id="224" name="Google Shape;224;p12"/>
          <p:cNvSpPr txBox="1"/>
          <p:nvPr/>
        </p:nvSpPr>
        <p:spPr>
          <a:xfrm>
            <a:off x="201612" y="1700212"/>
            <a:ext cx="45720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10 states that require the SAT: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Colorado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Connecticut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Delaware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District of Columbia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Illinois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Maine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Michigan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New Hampshire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Rhode Island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West Virginia</a:t>
            </a:r>
            <a:endParaRPr/>
          </a:p>
        </p:txBody>
      </p:sp>
      <p:sp>
        <p:nvSpPr>
          <p:cNvPr id="225" name="Google Shape;225;p12"/>
          <p:cNvSpPr txBox="1"/>
          <p:nvPr/>
        </p:nvSpPr>
        <p:spPr>
          <a:xfrm>
            <a:off x="4370387" y="1700212"/>
            <a:ext cx="45720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11 states that require the ACT: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Alabama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Hawaii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Kentucky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Mississippi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Montana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Nebraska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Nevada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North Carolina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Utah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Wisconsin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Wyoming</a:t>
            </a:r>
            <a:endParaRPr/>
          </a:p>
        </p:txBody>
      </p:sp>
      <p:sp>
        <p:nvSpPr>
          <p:cNvPr id="226" name="Google Shape;226;p12"/>
          <p:cNvSpPr txBox="1"/>
          <p:nvPr/>
        </p:nvSpPr>
        <p:spPr>
          <a:xfrm>
            <a:off x="395287" y="5467350"/>
            <a:ext cx="579596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None/>
            </a:pPr>
            <a:r>
              <a:rPr b="0" i="0" lang="en-US" sz="16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Case study:  College Board has won a 3yr, $14.3m bid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None/>
            </a:pPr>
            <a:r>
              <a:rPr b="0" i="0" lang="en-US" sz="16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to give its exam to all public high school juniors in Illinois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/>
        </p:nvSpPr>
        <p:spPr>
          <a:xfrm>
            <a:off x="684212" y="1155700"/>
            <a:ext cx="7704137" cy="166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To maximise efficiency and stretch out dollars spent, we have applied the current filters to the participation rates: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None/>
            </a:pPr>
            <a:r>
              <a:rPr b="0" i="0" lang="en-US" sz="16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1. Remove states that has compulsory papers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None/>
            </a:pPr>
            <a:r>
              <a:rPr b="0" i="0" lang="en-US" sz="16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2. Remove states that has more than 50% participation rates in 2018 for both papers</a:t>
            </a:r>
            <a:endParaRPr/>
          </a:p>
        </p:txBody>
      </p:sp>
      <p:sp>
        <p:nvSpPr>
          <p:cNvPr id="232" name="Google Shape;232;p13"/>
          <p:cNvSpPr txBox="1"/>
          <p:nvPr/>
        </p:nvSpPr>
        <p:spPr>
          <a:xfrm>
            <a:off x="7019925" y="28575"/>
            <a:ext cx="1916112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1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Moving forward…</a:t>
            </a:r>
            <a:endParaRPr/>
          </a:p>
        </p:txBody>
      </p:sp>
      <p:sp>
        <p:nvSpPr>
          <p:cNvPr id="233" name="Google Shape;233;p13"/>
          <p:cNvSpPr txBox="1"/>
          <p:nvPr>
            <p:ph type="title"/>
          </p:nvPr>
        </p:nvSpPr>
        <p:spPr>
          <a:xfrm>
            <a:off x="-684212" y="115887"/>
            <a:ext cx="66357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</a:pPr>
            <a:r>
              <a:rPr b="0" i="0" lang="en-US" sz="2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Current participation rates</a:t>
            </a:r>
            <a:endParaRPr/>
          </a:p>
        </p:txBody>
      </p:sp>
      <p:pic>
        <p:nvPicPr>
          <p:cNvPr id="234" name="Google Shape;2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2781300"/>
            <a:ext cx="8329612" cy="3887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3"/>
          <p:cNvSpPr/>
          <p:nvPr/>
        </p:nvSpPr>
        <p:spPr>
          <a:xfrm>
            <a:off x="4859337" y="3716337"/>
            <a:ext cx="1873250" cy="2952750"/>
          </a:xfrm>
          <a:prstGeom prst="roundRect">
            <a:avLst>
              <a:gd fmla="val 16667" name="adj"/>
            </a:avLst>
          </a:prstGeom>
          <a:solidFill>
            <a:schemeClr val="accent1">
              <a:alpha val="0"/>
            </a:schemeClr>
          </a:solidFill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1974850" y="5022850"/>
            <a:ext cx="1079500" cy="900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SAT: +5%,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43% to 48%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ACT: +2%,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40% to 42%</a:t>
            </a:r>
            <a:endParaRPr/>
          </a:p>
        </p:txBody>
      </p:sp>
      <p:sp>
        <p:nvSpPr>
          <p:cNvPr id="237" name="Google Shape;237;p13"/>
          <p:cNvSpPr/>
          <p:nvPr/>
        </p:nvSpPr>
        <p:spPr>
          <a:xfrm rot="10800000">
            <a:off x="1776412" y="5038725"/>
            <a:ext cx="215900" cy="241300"/>
          </a:xfrm>
          <a:prstGeom prst="downArrow">
            <a:avLst>
              <a:gd fmla="val 11937" name="adj1"/>
              <a:gd fmla="val 50000" name="adj2"/>
            </a:avLst>
          </a:prstGeom>
          <a:solidFill>
            <a:srgbClr val="00B050"/>
          </a:solidFill>
          <a:ln cap="flat" cmpd="sng" w="127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"/>
          <p:cNvSpPr/>
          <p:nvPr/>
        </p:nvSpPr>
        <p:spPr>
          <a:xfrm rot="10800000">
            <a:off x="1758950" y="5553075"/>
            <a:ext cx="215900" cy="241300"/>
          </a:xfrm>
          <a:prstGeom prst="downArrow">
            <a:avLst>
              <a:gd fmla="val 11937" name="adj1"/>
              <a:gd fmla="val 50000" name="adj2"/>
            </a:avLst>
          </a:prstGeom>
          <a:solidFill>
            <a:srgbClr val="00B050"/>
          </a:solidFill>
          <a:ln cap="flat" cmpd="sng" w="127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3"/>
          <p:cNvSpPr txBox="1"/>
          <p:nvPr/>
        </p:nvSpPr>
        <p:spPr>
          <a:xfrm>
            <a:off x="7080250" y="4973637"/>
            <a:ext cx="1671637" cy="900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SAT: +5%,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38% to 43%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ACT: -32%,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65% to 33%, </a:t>
            </a:r>
            <a:endParaRPr/>
          </a:p>
        </p:txBody>
      </p:sp>
      <p:sp>
        <p:nvSpPr>
          <p:cNvPr id="240" name="Google Shape;240;p13"/>
          <p:cNvSpPr/>
          <p:nvPr/>
        </p:nvSpPr>
        <p:spPr>
          <a:xfrm rot="10800000">
            <a:off x="6875462" y="5027612"/>
            <a:ext cx="217487" cy="239712"/>
          </a:xfrm>
          <a:prstGeom prst="downArrow">
            <a:avLst>
              <a:gd fmla="val 11801" name="adj1"/>
              <a:gd fmla="val 50000" name="adj2"/>
            </a:avLst>
          </a:prstGeom>
          <a:solidFill>
            <a:srgbClr val="00B050"/>
          </a:solidFill>
          <a:ln cap="flat" cmpd="sng" w="127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6886575" y="5553075"/>
            <a:ext cx="215900" cy="241300"/>
          </a:xfrm>
          <a:prstGeom prst="downArrow">
            <a:avLst>
              <a:gd fmla="val 11937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/>
        </p:nvSpPr>
        <p:spPr>
          <a:xfrm>
            <a:off x="554037" y="1773237"/>
            <a:ext cx="8035925" cy="25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Recommendations: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Alaska has high school test called PEAKS but there isn’t any exit exam, the College Board will then be able to enter and promote the test by</a:t>
            </a:r>
            <a:r>
              <a:rPr b="0" i="0" lang="en-US" sz="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[1] </a:t>
            </a: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a) Elite school students usually take SAT 			</a:t>
            </a:r>
            <a:r>
              <a:rPr b="0" i="0" lang="en-US" sz="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[2]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b) SAT is arguably better than ACT 				</a:t>
            </a:r>
            <a:r>
              <a:rPr b="0" i="0" lang="en-US" sz="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[3]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0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c) SAT's growing presence in the West coast makes SAT more relevant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7019925" y="28575"/>
            <a:ext cx="1916112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1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Moving forward…</a:t>
            </a:r>
            <a:endParaRPr/>
          </a:p>
        </p:txBody>
      </p:sp>
      <p:sp>
        <p:nvSpPr>
          <p:cNvPr id="248" name="Google Shape;248;p14"/>
          <p:cNvSpPr txBox="1"/>
          <p:nvPr>
            <p:ph type="title"/>
          </p:nvPr>
        </p:nvSpPr>
        <p:spPr>
          <a:xfrm>
            <a:off x="384175" y="207962"/>
            <a:ext cx="66357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</a:pPr>
            <a:r>
              <a:rPr b="0" i="0" lang="en-US" sz="2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How?</a:t>
            </a:r>
            <a:endParaRPr/>
          </a:p>
        </p:txBody>
      </p:sp>
      <p:sp>
        <p:nvSpPr>
          <p:cNvPr id="249" name="Google Shape;249;p14"/>
          <p:cNvSpPr txBox="1"/>
          <p:nvPr/>
        </p:nvSpPr>
        <p:spPr>
          <a:xfrm>
            <a:off x="0" y="5643562"/>
            <a:ext cx="5795962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Source: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[1]</a:t>
            </a:r>
            <a:r>
              <a:rPr b="0" i="0"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https://www.edweek.org/ew/section/multimedia/states-require-students-take-sat-or-act.html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[2]</a:t>
            </a:r>
            <a:r>
              <a:rPr b="0" i="0"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https://archive.nytimes.com/www.nytimes.com/interactive/2013/08/04/education/edlife/where-the-sat-and-act-dominate.html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[3]</a:t>
            </a:r>
            <a:r>
              <a:rPr b="0" i="0"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https://www.studyusa.com/en/a/1305/act-vs-sat-ultimate-guide-to-choosing-the-right-test</a:t>
            </a:r>
            <a:endParaRPr/>
          </a:p>
        </p:txBody>
      </p:sp>
      <p:pic>
        <p:nvPicPr>
          <p:cNvPr id="250" name="Google Shape;250;p14"/>
          <p:cNvPicPr preferRelativeResize="0"/>
          <p:nvPr/>
        </p:nvPicPr>
        <p:blipFill rotWithShape="1">
          <a:blip r:embed="rId6">
            <a:alphaModFix/>
          </a:blip>
          <a:srcRect b="4857" l="1961" r="2749" t="3528"/>
          <a:stretch/>
        </p:blipFill>
        <p:spPr>
          <a:xfrm>
            <a:off x="6316662" y="630237"/>
            <a:ext cx="2592387" cy="147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4950" y="4357687"/>
            <a:ext cx="5327650" cy="125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6011862" y="3933825"/>
            <a:ext cx="25034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1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Until the next project….</a:t>
            </a:r>
            <a:endParaRPr/>
          </a:p>
        </p:txBody>
      </p:sp>
      <p:pic>
        <p:nvPicPr>
          <p:cNvPr id="257" name="Google Shape;2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908050"/>
            <a:ext cx="4537075" cy="30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3850" y="34925"/>
            <a:ext cx="102965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 rot="-600127">
            <a:off x="409618" y="3920949"/>
            <a:ext cx="5606715" cy="64611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T Serif"/>
              <a:buNone/>
            </a:pPr>
            <a:r>
              <a:rPr b="0" i="0" lang="en-US" sz="3600" u="none" cap="none" strike="noStrike">
                <a:latin typeface="PT Serif"/>
                <a:ea typeface="PT Serif"/>
                <a:cs typeface="PT Serif"/>
                <a:sym typeface="PT Serif"/>
              </a:rPr>
              <a:t>How did we fare this year? 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 rot="-659931">
            <a:off x="2706985" y="5209651"/>
            <a:ext cx="6490932" cy="6460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T Serif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How to make next year better?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287337" y="692150"/>
            <a:ext cx="856932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T Serif"/>
              <a:buNone/>
            </a:pPr>
            <a:r>
              <a:rPr b="0" i="0" lang="en-US" sz="36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By the end of today…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2700337" y="2852737"/>
            <a:ext cx="6867525" cy="1427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How did we fare in 2018?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How did ACT do in 2018?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How to improve on our participation next year?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1187450" y="1628775"/>
            <a:ext cx="856932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T Serif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you will know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250825" y="274637"/>
            <a:ext cx="856932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T Serif"/>
              <a:buNone/>
            </a:pPr>
            <a:r>
              <a:rPr b="0" i="0" lang="en-US" sz="36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Methodology</a:t>
            </a:r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1258887" y="1916112"/>
            <a:ext cx="686752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Using state-of-art Jupyter notebook and the ever popular Python, the team has worked on a dataset that comprises of data from SAT 2017/2018 and ACT 2017/2018 averages of participation rates, test scores from each component of the tests across all 51 states in the US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0" y="5876925"/>
            <a:ext cx="6867525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SAT 2017 Scores: https://blog.collegevine.com/here-are-the-average-sat-scores-by-state/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SAT 2018 Scores: https://blog.prepscholar.com/average-sat-scores-by-state-most-recent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ACT 2017 Scores: https://blog.prepscholar.com/act-scores-by-state-averages-highs-and-lows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ACT 2018 Scores: https://magoosh.com/hs/act/2016/average-act-score-by-state/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/>
        </p:nvSpPr>
        <p:spPr>
          <a:xfrm>
            <a:off x="6430962" y="42862"/>
            <a:ext cx="27479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How did we fare in 2018?</a:t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495300"/>
            <a:ext cx="7842250" cy="6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506412"/>
            <a:ext cx="7810500" cy="62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 txBox="1"/>
          <p:nvPr/>
        </p:nvSpPr>
        <p:spPr>
          <a:xfrm>
            <a:off x="6430962" y="42862"/>
            <a:ext cx="26749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How did ACT do in 2018?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6430962" y="42862"/>
            <a:ext cx="27479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How did we fare in 2018?</a:t>
            </a:r>
            <a:endParaRPr/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477837"/>
            <a:ext cx="8064500" cy="631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7937" y="177800"/>
            <a:ext cx="856932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</a:pPr>
            <a:r>
              <a:rPr b="0" i="0" lang="en-US" sz="2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Top 10 states changes in SAT participation 17 vs 18</a:t>
            </a:r>
            <a:endParaRPr/>
          </a:p>
        </p:txBody>
      </p:sp>
      <p:sp>
        <p:nvSpPr>
          <p:cNvPr id="131" name="Google Shape;131;p8"/>
          <p:cNvSpPr txBox="1"/>
          <p:nvPr/>
        </p:nvSpPr>
        <p:spPr>
          <a:xfrm>
            <a:off x="6430962" y="42862"/>
            <a:ext cx="27479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How did we fare in 2018?</a:t>
            </a:r>
            <a:endParaRPr/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50" y="1244600"/>
            <a:ext cx="8902700" cy="499268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/>
        </p:nvSpPr>
        <p:spPr>
          <a:xfrm>
            <a:off x="6948487" y="1879600"/>
            <a:ext cx="188595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Best performing states</a:t>
            </a:r>
            <a:endParaRPr/>
          </a:p>
        </p:txBody>
      </p:sp>
      <p:sp>
        <p:nvSpPr>
          <p:cNvPr id="134" name="Google Shape;134;p8"/>
          <p:cNvSpPr txBox="1"/>
          <p:nvPr/>
        </p:nvSpPr>
        <p:spPr>
          <a:xfrm>
            <a:off x="6900862" y="4283075"/>
            <a:ext cx="19812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Least performing states</a:t>
            </a:r>
            <a:endParaRPr/>
          </a:p>
        </p:txBody>
      </p:sp>
      <p:sp>
        <p:nvSpPr>
          <p:cNvPr id="135" name="Google Shape;135;p8"/>
          <p:cNvSpPr txBox="1"/>
          <p:nvPr/>
        </p:nvSpPr>
        <p:spPr>
          <a:xfrm>
            <a:off x="611187" y="2697162"/>
            <a:ext cx="7207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Font typeface="PT Serif"/>
              <a:buNone/>
            </a:pPr>
            <a:r>
              <a:rPr b="0" i="0" lang="en-US" sz="1000" u="none" cap="none" strike="noStrike">
                <a:solidFill>
                  <a:srgbClr val="00B050"/>
                </a:solidFill>
                <a:latin typeface="PT Serif"/>
                <a:ea typeface="PT Serif"/>
                <a:cs typeface="PT Serif"/>
                <a:sym typeface="PT Serif"/>
              </a:rPr>
              <a:t>+90%</a:t>
            </a:r>
            <a:endParaRPr/>
          </a:p>
        </p:txBody>
      </p:sp>
      <p:sp>
        <p:nvSpPr>
          <p:cNvPr id="136" name="Google Shape;136;p8"/>
          <p:cNvSpPr txBox="1"/>
          <p:nvPr/>
        </p:nvSpPr>
        <p:spPr>
          <a:xfrm>
            <a:off x="1444625" y="2700337"/>
            <a:ext cx="7207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Font typeface="PT Serif"/>
              <a:buNone/>
            </a:pPr>
            <a:r>
              <a:rPr b="0" i="0" lang="en-US" sz="1000" u="none" cap="none" strike="noStrike">
                <a:solidFill>
                  <a:srgbClr val="00B050"/>
                </a:solidFill>
                <a:latin typeface="PT Serif"/>
                <a:ea typeface="PT Serif"/>
                <a:cs typeface="PT Serif"/>
                <a:sym typeface="PT Serif"/>
              </a:rPr>
              <a:t>+89%</a:t>
            </a:r>
            <a:endParaRPr/>
          </a:p>
        </p:txBody>
      </p:sp>
      <p:sp>
        <p:nvSpPr>
          <p:cNvPr id="137" name="Google Shape;137;p8"/>
          <p:cNvSpPr txBox="1"/>
          <p:nvPr/>
        </p:nvSpPr>
        <p:spPr>
          <a:xfrm>
            <a:off x="2268537" y="2109787"/>
            <a:ext cx="719137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Font typeface="PT Serif"/>
              <a:buNone/>
            </a:pPr>
            <a:r>
              <a:rPr b="0" i="0" lang="en-US" sz="1000" u="none" cap="none" strike="noStrike">
                <a:solidFill>
                  <a:srgbClr val="00B050"/>
                </a:solidFill>
                <a:latin typeface="PT Serif"/>
                <a:ea typeface="PT Serif"/>
                <a:cs typeface="PT Serif"/>
                <a:sym typeface="PT Serif"/>
              </a:rPr>
              <a:t>+26%</a:t>
            </a:r>
            <a:endParaRPr/>
          </a:p>
        </p:txBody>
      </p:sp>
      <p:sp>
        <p:nvSpPr>
          <p:cNvPr id="138" name="Google Shape;138;p8"/>
          <p:cNvSpPr txBox="1"/>
          <p:nvPr/>
        </p:nvSpPr>
        <p:spPr>
          <a:xfrm>
            <a:off x="3003550" y="1947862"/>
            <a:ext cx="7207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Font typeface="PT Serif"/>
              <a:buNone/>
            </a:pPr>
            <a:r>
              <a:rPr b="0" i="0" lang="en-US" sz="1000" u="none" cap="none" strike="noStrike">
                <a:solidFill>
                  <a:srgbClr val="00B050"/>
                </a:solidFill>
                <a:latin typeface="PT Serif"/>
                <a:ea typeface="PT Serif"/>
                <a:cs typeface="PT Serif"/>
                <a:sym typeface="PT Serif"/>
              </a:rPr>
              <a:t>+14%</a:t>
            </a:r>
            <a:endParaRPr/>
          </a:p>
        </p:txBody>
      </p:sp>
      <p:sp>
        <p:nvSpPr>
          <p:cNvPr id="139" name="Google Shape;139;p8"/>
          <p:cNvSpPr txBox="1"/>
          <p:nvPr/>
        </p:nvSpPr>
        <p:spPr>
          <a:xfrm>
            <a:off x="3848100" y="2963862"/>
            <a:ext cx="7191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Font typeface="PT Serif"/>
              <a:buNone/>
            </a:pPr>
            <a:r>
              <a:rPr b="0" i="0" lang="en-US" sz="1000" u="none" cap="none" strike="noStrike">
                <a:solidFill>
                  <a:srgbClr val="00B050"/>
                </a:solidFill>
                <a:latin typeface="PT Serif"/>
                <a:ea typeface="PT Serif"/>
                <a:cs typeface="PT Serif"/>
                <a:sym typeface="PT Serif"/>
              </a:rPr>
              <a:t>+14%</a:t>
            </a:r>
            <a:endParaRPr/>
          </a:p>
        </p:txBody>
      </p:sp>
      <p:sp>
        <p:nvSpPr>
          <p:cNvPr id="140" name="Google Shape;140;p8"/>
          <p:cNvSpPr txBox="1"/>
          <p:nvPr/>
        </p:nvSpPr>
        <p:spPr>
          <a:xfrm>
            <a:off x="4605337" y="2184400"/>
            <a:ext cx="7191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Font typeface="PT Serif"/>
              <a:buNone/>
            </a:pPr>
            <a:r>
              <a:rPr b="0" i="0" lang="en-US" sz="1000" u="none" cap="none" strike="noStrike">
                <a:solidFill>
                  <a:srgbClr val="00B050"/>
                </a:solidFill>
                <a:latin typeface="PT Serif"/>
                <a:ea typeface="PT Serif"/>
                <a:cs typeface="PT Serif"/>
                <a:sym typeface="PT Serif"/>
              </a:rPr>
              <a:t>+12%</a:t>
            </a:r>
            <a:endParaRPr/>
          </a:p>
        </p:txBody>
      </p:sp>
      <p:sp>
        <p:nvSpPr>
          <p:cNvPr id="141" name="Google Shape;141;p8"/>
          <p:cNvSpPr txBox="1"/>
          <p:nvPr/>
        </p:nvSpPr>
        <p:spPr>
          <a:xfrm>
            <a:off x="5349875" y="2201862"/>
            <a:ext cx="7191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Font typeface="PT Serif"/>
              <a:buNone/>
            </a:pPr>
            <a:r>
              <a:rPr b="0" i="0" lang="en-US" sz="1000" u="none" cap="none" strike="noStrike">
                <a:solidFill>
                  <a:srgbClr val="00B050"/>
                </a:solidFill>
                <a:latin typeface="PT Serif"/>
                <a:ea typeface="PT Serif"/>
                <a:cs typeface="PT Serif"/>
                <a:sym typeface="PT Serif"/>
              </a:rPr>
              <a:t>+12%</a:t>
            </a:r>
            <a:endParaRPr/>
          </a:p>
        </p:txBody>
      </p:sp>
      <p:sp>
        <p:nvSpPr>
          <p:cNvPr id="142" name="Google Shape;142;p8"/>
          <p:cNvSpPr txBox="1"/>
          <p:nvPr/>
        </p:nvSpPr>
        <p:spPr>
          <a:xfrm>
            <a:off x="6180137" y="2322512"/>
            <a:ext cx="7207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Font typeface="PT Serif"/>
              <a:buNone/>
            </a:pPr>
            <a:r>
              <a:rPr b="0" i="0" lang="en-US" sz="1000" u="none" cap="none" strike="noStrike">
                <a:solidFill>
                  <a:srgbClr val="00B050"/>
                </a:solidFill>
                <a:latin typeface="PT Serif"/>
                <a:ea typeface="PT Serif"/>
                <a:cs typeface="PT Serif"/>
                <a:sym typeface="PT Serif"/>
              </a:rPr>
              <a:t>+9%</a:t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7010400" y="2201862"/>
            <a:ext cx="7207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Font typeface="PT Serif"/>
              <a:buNone/>
            </a:pPr>
            <a:r>
              <a:rPr b="0" i="0" lang="en-US" sz="1000" u="none" cap="none" strike="noStrike">
                <a:solidFill>
                  <a:srgbClr val="00B050"/>
                </a:solidFill>
                <a:latin typeface="PT Serif"/>
                <a:ea typeface="PT Serif"/>
                <a:cs typeface="PT Serif"/>
                <a:sym typeface="PT Serif"/>
              </a:rPr>
              <a:t>+7%</a:t>
            </a:r>
            <a:endParaRPr/>
          </a:p>
        </p:txBody>
      </p:sp>
      <p:sp>
        <p:nvSpPr>
          <p:cNvPr id="144" name="Google Shape;144;p8"/>
          <p:cNvSpPr txBox="1"/>
          <p:nvPr/>
        </p:nvSpPr>
        <p:spPr>
          <a:xfrm>
            <a:off x="7805737" y="2438400"/>
            <a:ext cx="7191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Font typeface="PT Serif"/>
              <a:buNone/>
            </a:pPr>
            <a:r>
              <a:rPr b="0" i="0" lang="en-US" sz="1000" u="none" cap="none" strike="noStrike">
                <a:solidFill>
                  <a:srgbClr val="00B050"/>
                </a:solidFill>
                <a:latin typeface="PT Serif"/>
                <a:ea typeface="PT Serif"/>
                <a:cs typeface="PT Serif"/>
                <a:sym typeface="PT Serif"/>
              </a:rPr>
              <a:t>+7%</a:t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2430462" y="4016375"/>
            <a:ext cx="7207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PT Serif"/>
              <a:buNone/>
            </a:pPr>
            <a:r>
              <a:rPr b="0" i="0" lang="en-US" sz="1000" u="none" cap="none" strike="noStrike">
                <a:solidFill>
                  <a:srgbClr val="FF0000"/>
                </a:solidFill>
                <a:latin typeface="PT Serif"/>
                <a:ea typeface="PT Serif"/>
                <a:cs typeface="PT Serif"/>
                <a:sym typeface="PT Serif"/>
              </a:rPr>
              <a:t>-8%</a:t>
            </a:r>
            <a:endParaRPr/>
          </a:p>
        </p:txBody>
      </p:sp>
      <p:sp>
        <p:nvSpPr>
          <p:cNvPr id="146" name="Google Shape;146;p8"/>
          <p:cNvSpPr txBox="1"/>
          <p:nvPr/>
        </p:nvSpPr>
        <p:spPr>
          <a:xfrm>
            <a:off x="4716462" y="5229225"/>
            <a:ext cx="7191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PT Serif"/>
              <a:buNone/>
            </a:pPr>
            <a:r>
              <a:rPr b="0" i="0" lang="en-US" sz="1000" u="none" cap="none" strike="noStrike">
                <a:solidFill>
                  <a:srgbClr val="FF0000"/>
                </a:solidFill>
                <a:latin typeface="PT Serif"/>
                <a:ea typeface="PT Serif"/>
                <a:cs typeface="PT Serif"/>
                <a:sym typeface="PT Serif"/>
              </a:rPr>
              <a:t>-1%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7085012" y="5313362"/>
            <a:ext cx="7207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PT Serif"/>
              <a:buNone/>
            </a:pPr>
            <a:r>
              <a:rPr b="0" i="0" lang="en-US" sz="1000" u="none" cap="none" strike="noStrike">
                <a:solidFill>
                  <a:srgbClr val="FF0000"/>
                </a:solidFill>
                <a:latin typeface="PT Serif"/>
                <a:ea typeface="PT Serif"/>
                <a:cs typeface="PT Serif"/>
                <a:sym typeface="PT Serif"/>
              </a:rPr>
              <a:t>-3%</a:t>
            </a:r>
            <a:endParaRPr/>
          </a:p>
        </p:txBody>
      </p:sp>
      <p:sp>
        <p:nvSpPr>
          <p:cNvPr id="148" name="Google Shape;148;p8"/>
          <p:cNvSpPr txBox="1"/>
          <p:nvPr/>
        </p:nvSpPr>
        <p:spPr>
          <a:xfrm>
            <a:off x="6616700" y="1525587"/>
            <a:ext cx="2058987" cy="260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T Serif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National Average: 40% to 47% </a:t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 rot="10800000">
            <a:off x="6323012" y="1514475"/>
            <a:ext cx="217487" cy="239712"/>
          </a:xfrm>
          <a:prstGeom prst="downArrow">
            <a:avLst>
              <a:gd fmla="val 11801" name="adj1"/>
              <a:gd fmla="val 50000" name="adj2"/>
            </a:avLst>
          </a:prstGeom>
          <a:solidFill>
            <a:srgbClr val="00B050"/>
          </a:solidFill>
          <a:ln cap="flat" cmpd="sng" w="127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37" y="1258887"/>
            <a:ext cx="8899525" cy="5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9"/>
          <p:cNvSpPr txBox="1"/>
          <p:nvPr/>
        </p:nvSpPr>
        <p:spPr>
          <a:xfrm>
            <a:off x="6430962" y="42862"/>
            <a:ext cx="27479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None/>
            </a:pPr>
            <a:r>
              <a:rPr b="0" i="1" lang="en-US" sz="1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How did we fare in 2018?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6899275" y="1909762"/>
            <a:ext cx="18859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None/>
            </a:pPr>
            <a:r>
              <a:rPr b="0" i="0" lang="en-US" sz="12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Best performing states</a:t>
            </a:r>
            <a:endParaRPr/>
          </a:p>
        </p:txBody>
      </p:sp>
      <p:sp>
        <p:nvSpPr>
          <p:cNvPr id="157" name="Google Shape;157;p9"/>
          <p:cNvSpPr txBox="1"/>
          <p:nvPr/>
        </p:nvSpPr>
        <p:spPr>
          <a:xfrm>
            <a:off x="6826250" y="4292600"/>
            <a:ext cx="19812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None/>
            </a:pPr>
            <a:r>
              <a:rPr b="0" i="0" lang="en-US" sz="12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Least performing states</a:t>
            </a:r>
            <a:endParaRPr/>
          </a:p>
        </p:txBody>
      </p:sp>
      <p:sp>
        <p:nvSpPr>
          <p:cNvPr id="158" name="Google Shape;158;p9"/>
          <p:cNvSpPr txBox="1"/>
          <p:nvPr/>
        </p:nvSpPr>
        <p:spPr>
          <a:xfrm>
            <a:off x="7937" y="177800"/>
            <a:ext cx="856932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</a:pPr>
            <a:r>
              <a:rPr b="0" i="0" lang="en-US" sz="28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Top 10 states changes in ACT participation 17 vs 18</a:t>
            </a:r>
            <a:endParaRPr/>
          </a:p>
        </p:txBody>
      </p:sp>
      <p:sp>
        <p:nvSpPr>
          <p:cNvPr id="159" name="Google Shape;159;p9"/>
          <p:cNvSpPr txBox="1"/>
          <p:nvPr/>
        </p:nvSpPr>
        <p:spPr>
          <a:xfrm>
            <a:off x="827087" y="2006600"/>
            <a:ext cx="7207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rgbClr val="00B050"/>
                </a:solidFill>
                <a:latin typeface="PT Serif"/>
                <a:ea typeface="PT Serif"/>
                <a:cs typeface="PT Serif"/>
                <a:sym typeface="PT Serif"/>
              </a:rPr>
              <a:t>+25%</a:t>
            </a:r>
            <a:endParaRPr/>
          </a:p>
        </p:txBody>
      </p:sp>
      <p:sp>
        <p:nvSpPr>
          <p:cNvPr id="160" name="Google Shape;160;p9"/>
          <p:cNvSpPr txBox="1"/>
          <p:nvPr/>
        </p:nvSpPr>
        <p:spPr>
          <a:xfrm>
            <a:off x="1979612" y="1862137"/>
            <a:ext cx="7207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rgbClr val="00B050"/>
                </a:solidFill>
                <a:latin typeface="PT Serif"/>
                <a:ea typeface="PT Serif"/>
                <a:cs typeface="PT Serif"/>
                <a:sym typeface="PT Serif"/>
              </a:rPr>
              <a:t>+16%</a:t>
            </a:r>
            <a:endParaRPr/>
          </a:p>
        </p:txBody>
      </p:sp>
      <p:sp>
        <p:nvSpPr>
          <p:cNvPr id="161" name="Google Shape;161;p9"/>
          <p:cNvSpPr txBox="1"/>
          <p:nvPr/>
        </p:nvSpPr>
        <p:spPr>
          <a:xfrm>
            <a:off x="3059112" y="2247900"/>
            <a:ext cx="7207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rgbClr val="00B050"/>
                </a:solidFill>
                <a:latin typeface="PT Serif"/>
                <a:ea typeface="PT Serif"/>
                <a:cs typeface="PT Serif"/>
                <a:sym typeface="PT Serif"/>
              </a:rPr>
              <a:t>+4%</a:t>
            </a:r>
            <a:endParaRPr/>
          </a:p>
        </p:txBody>
      </p:sp>
      <p:sp>
        <p:nvSpPr>
          <p:cNvPr id="162" name="Google Shape;162;p9"/>
          <p:cNvSpPr txBox="1"/>
          <p:nvPr/>
        </p:nvSpPr>
        <p:spPr>
          <a:xfrm>
            <a:off x="4211637" y="2781300"/>
            <a:ext cx="7207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rgbClr val="00B050"/>
                </a:solidFill>
                <a:latin typeface="PT Serif"/>
                <a:ea typeface="PT Serif"/>
                <a:cs typeface="PT Serif"/>
                <a:sym typeface="PT Serif"/>
              </a:rPr>
              <a:t>+3%</a:t>
            </a:r>
            <a:endParaRPr/>
          </a:p>
        </p:txBody>
      </p:sp>
      <p:sp>
        <p:nvSpPr>
          <p:cNvPr id="163" name="Google Shape;163;p9"/>
          <p:cNvSpPr txBox="1"/>
          <p:nvPr/>
        </p:nvSpPr>
        <p:spPr>
          <a:xfrm>
            <a:off x="5364162" y="2543175"/>
            <a:ext cx="7207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rgbClr val="00B050"/>
                </a:solidFill>
                <a:latin typeface="PT Serif"/>
                <a:ea typeface="PT Serif"/>
                <a:cs typeface="PT Serif"/>
                <a:sym typeface="PT Serif"/>
              </a:rPr>
              <a:t>+2%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6465887" y="2160587"/>
            <a:ext cx="7191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rgbClr val="00B050"/>
                </a:solidFill>
                <a:latin typeface="PT Serif"/>
                <a:ea typeface="PT Serif"/>
                <a:cs typeface="PT Serif"/>
                <a:sym typeface="PT Serif"/>
              </a:rPr>
              <a:t>+1%</a:t>
            </a:r>
            <a:endParaRPr/>
          </a:p>
        </p:txBody>
      </p:sp>
      <p:sp>
        <p:nvSpPr>
          <p:cNvPr id="165" name="Google Shape;165;p9"/>
          <p:cNvSpPr txBox="1"/>
          <p:nvPr/>
        </p:nvSpPr>
        <p:spPr>
          <a:xfrm>
            <a:off x="7596187" y="2178050"/>
            <a:ext cx="7207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rgbClr val="00B050"/>
                </a:solidFill>
                <a:latin typeface="PT Serif"/>
                <a:ea typeface="PT Serif"/>
                <a:cs typeface="PT Serif"/>
                <a:sym typeface="PT Serif"/>
              </a:rPr>
              <a:t>+1%</a:t>
            </a:r>
            <a:endParaRPr/>
          </a:p>
        </p:txBody>
      </p:sp>
      <p:sp>
        <p:nvSpPr>
          <p:cNvPr id="166" name="Google Shape;166;p9"/>
          <p:cNvSpPr txBox="1"/>
          <p:nvPr/>
        </p:nvSpPr>
        <p:spPr>
          <a:xfrm>
            <a:off x="1042987" y="4868862"/>
            <a:ext cx="7207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rgbClr val="FF0000"/>
                </a:solidFill>
                <a:latin typeface="PT Serif"/>
                <a:ea typeface="PT Serif"/>
                <a:cs typeface="PT Serif"/>
                <a:sym typeface="PT Serif"/>
              </a:rPr>
              <a:t>-89%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1835150" y="4757737"/>
            <a:ext cx="7207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rgbClr val="FF0000"/>
                </a:solidFill>
                <a:latin typeface="PT Serif"/>
                <a:ea typeface="PT Serif"/>
                <a:cs typeface="PT Serif"/>
                <a:sym typeface="PT Serif"/>
              </a:rPr>
              <a:t>-84%</a:t>
            </a:r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2649537" y="4954587"/>
            <a:ext cx="7191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rgbClr val="FF0000"/>
                </a:solidFill>
                <a:latin typeface="PT Serif"/>
                <a:ea typeface="PT Serif"/>
                <a:cs typeface="PT Serif"/>
                <a:sym typeface="PT Serif"/>
              </a:rPr>
              <a:t>-32%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3403600" y="5208587"/>
            <a:ext cx="7207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rgbClr val="FF0000"/>
                </a:solidFill>
                <a:latin typeface="PT Serif"/>
                <a:ea typeface="PT Serif"/>
                <a:cs typeface="PT Serif"/>
                <a:sym typeface="PT Serif"/>
              </a:rPr>
              <a:t>-7%</a:t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4265612" y="4303712"/>
            <a:ext cx="7207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rgbClr val="FF0000"/>
                </a:solidFill>
                <a:latin typeface="PT Serif"/>
                <a:ea typeface="PT Serif"/>
                <a:cs typeface="PT Serif"/>
                <a:sym typeface="PT Serif"/>
              </a:rPr>
              <a:t>-7%</a:t>
            </a:r>
            <a:endParaRPr/>
          </a:p>
        </p:txBody>
      </p:sp>
      <p:sp>
        <p:nvSpPr>
          <p:cNvPr id="171" name="Google Shape;171;p9"/>
          <p:cNvSpPr txBox="1"/>
          <p:nvPr/>
        </p:nvSpPr>
        <p:spPr>
          <a:xfrm>
            <a:off x="5019675" y="5345112"/>
            <a:ext cx="7207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rgbClr val="FF0000"/>
                </a:solidFill>
                <a:latin typeface="PT Serif"/>
                <a:ea typeface="PT Serif"/>
                <a:cs typeface="PT Serif"/>
                <a:sym typeface="PT Serif"/>
              </a:rPr>
              <a:t>-6%</a:t>
            </a:r>
            <a:endParaRPr/>
          </a:p>
        </p:txBody>
      </p:sp>
      <p:sp>
        <p:nvSpPr>
          <p:cNvPr id="172" name="Google Shape;172;p9"/>
          <p:cNvSpPr txBox="1"/>
          <p:nvPr/>
        </p:nvSpPr>
        <p:spPr>
          <a:xfrm>
            <a:off x="5835650" y="5122862"/>
            <a:ext cx="7191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rgbClr val="FF0000"/>
                </a:solidFill>
                <a:latin typeface="PT Serif"/>
                <a:ea typeface="PT Serif"/>
                <a:cs typeface="PT Serif"/>
                <a:sym typeface="PT Serif"/>
              </a:rPr>
              <a:t>-5%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6526212" y="5124450"/>
            <a:ext cx="7191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rgbClr val="FF0000"/>
                </a:solidFill>
                <a:latin typeface="PT Serif"/>
                <a:ea typeface="PT Serif"/>
                <a:cs typeface="PT Serif"/>
                <a:sym typeface="PT Serif"/>
              </a:rPr>
              <a:t>-5%</a:t>
            </a:r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7273925" y="5122862"/>
            <a:ext cx="7191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rgbClr val="FF0000"/>
                </a:solidFill>
                <a:latin typeface="PT Serif"/>
                <a:ea typeface="PT Serif"/>
                <a:cs typeface="PT Serif"/>
                <a:sym typeface="PT Serif"/>
              </a:rPr>
              <a:t>-5%</a:t>
            </a:r>
            <a:endParaRPr/>
          </a:p>
        </p:txBody>
      </p:sp>
      <p:sp>
        <p:nvSpPr>
          <p:cNvPr id="175" name="Google Shape;175;p9"/>
          <p:cNvSpPr txBox="1"/>
          <p:nvPr/>
        </p:nvSpPr>
        <p:spPr>
          <a:xfrm>
            <a:off x="7988300" y="5122862"/>
            <a:ext cx="7191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PT Serif"/>
              <a:buNone/>
            </a:pPr>
            <a:r>
              <a:rPr b="0" i="0" lang="en-US" sz="1000" u="none">
                <a:solidFill>
                  <a:srgbClr val="FF0000"/>
                </a:solidFill>
                <a:latin typeface="PT Serif"/>
                <a:ea typeface="PT Serif"/>
                <a:cs typeface="PT Serif"/>
                <a:sym typeface="PT Serif"/>
              </a:rPr>
              <a:t>-5%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6643687" y="1522412"/>
            <a:ext cx="2087562" cy="2619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T Serif"/>
              <a:buNone/>
            </a:pPr>
            <a:r>
              <a:rPr b="0" i="0" lang="en-US" sz="1100" u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National Average: 65% to 62% </a:t>
            </a:r>
            <a:endParaRPr/>
          </a:p>
        </p:txBody>
      </p:sp>
      <p:sp>
        <p:nvSpPr>
          <p:cNvPr id="177" name="Google Shape;177;p9"/>
          <p:cNvSpPr/>
          <p:nvPr/>
        </p:nvSpPr>
        <p:spPr>
          <a:xfrm>
            <a:off x="6361112" y="1541462"/>
            <a:ext cx="215900" cy="241300"/>
          </a:xfrm>
          <a:prstGeom prst="downArrow">
            <a:avLst>
              <a:gd fmla="val 11937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2008-10-16T00:38:52Z</dcterms:created>
  <dc:creator>Mariajose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