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90c829b81_1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90c829b8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0c829b81_1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0c829b8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90c829b81_1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90c829b8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0c829b81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0c829b8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90c829b81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90c829b8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0c829b81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0c829b8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90c829b81_1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90c829b8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0c829b81_1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0c829b8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divvy-tripdata.s3.amazonaws.com/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Cyclistic (bike-sharing)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October 17,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21" name="Google Shape;121;p22"/>
          <p:cNvSpPr txBox="1"/>
          <p:nvPr>
            <p:ph idx="2" type="body"/>
          </p:nvPr>
        </p:nvSpPr>
        <p:spPr>
          <a:xfrm>
            <a:off x="4939500" y="727950"/>
            <a:ext cx="3837000" cy="491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400"/>
              <a:t>Casual users make more trips during the weekend. Since we already know that most users ride for </a:t>
            </a:r>
            <a:r>
              <a:rPr lang="en" sz="1400"/>
              <a:t>leisure</a:t>
            </a:r>
            <a:r>
              <a:rPr lang="en" sz="1400"/>
              <a:t>, carrying out such an activity on the weekend makes sense . </a:t>
            </a:r>
            <a:r>
              <a:rPr lang="en" sz="1500"/>
              <a:t> </a:t>
            </a:r>
            <a:endParaRPr sz="1500"/>
          </a:p>
        </p:txBody>
      </p:sp>
      <p:pic>
        <p:nvPicPr>
          <p:cNvPr id="122" name="Google Shape;122;p22"/>
          <p:cNvPicPr preferRelativeResize="0"/>
          <p:nvPr/>
        </p:nvPicPr>
        <p:blipFill>
          <a:blip r:embed="rId3">
            <a:alphaModFix/>
          </a:blip>
          <a:stretch>
            <a:fillRect/>
          </a:stretch>
        </p:blipFill>
        <p:spPr>
          <a:xfrm>
            <a:off x="4939499" y="244525"/>
            <a:ext cx="3883774" cy="2774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28" name="Google Shape;128;p23"/>
          <p:cNvSpPr txBox="1"/>
          <p:nvPr>
            <p:ph idx="2" type="body"/>
          </p:nvPr>
        </p:nvSpPr>
        <p:spPr>
          <a:xfrm>
            <a:off x="4939500" y="727950"/>
            <a:ext cx="3837000" cy="491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400"/>
              <a:t>Member users make more trips during weekdays. This is probably due to commuting. So it is a shorter trip, as the rider try to get to work as soon as possible.</a:t>
            </a:r>
            <a:endParaRPr sz="1400"/>
          </a:p>
        </p:txBody>
      </p:sp>
      <p:pic>
        <p:nvPicPr>
          <p:cNvPr id="129" name="Google Shape;129;p23"/>
          <p:cNvPicPr preferRelativeResize="0"/>
          <p:nvPr/>
        </p:nvPicPr>
        <p:blipFill>
          <a:blip r:embed="rId3">
            <a:alphaModFix/>
          </a:blip>
          <a:stretch>
            <a:fillRect/>
          </a:stretch>
        </p:blipFill>
        <p:spPr>
          <a:xfrm>
            <a:off x="4916113" y="293597"/>
            <a:ext cx="3883774" cy="27741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35" name="Google Shape;135;p24"/>
          <p:cNvSpPr txBox="1"/>
          <p:nvPr>
            <p:ph idx="2" type="body"/>
          </p:nvPr>
        </p:nvSpPr>
        <p:spPr>
          <a:xfrm>
            <a:off x="4946975" y="227700"/>
            <a:ext cx="3837000" cy="491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 sz="1400"/>
              <a:t>The graph above is the density plot for the </a:t>
            </a:r>
            <a:r>
              <a:rPr lang="en" sz="1400"/>
              <a:t>length</a:t>
            </a:r>
            <a:r>
              <a:rPr lang="en" sz="1400"/>
              <a:t> of the ride variable. It </a:t>
            </a:r>
            <a:r>
              <a:rPr lang="en" sz="1400"/>
              <a:t>visualizes</a:t>
            </a:r>
            <a:r>
              <a:rPr lang="en" sz="1400"/>
              <a:t> the distribution of the data for this variable. The plot shows that it is more likely for trips made by member user to be shorter than casual users. </a:t>
            </a:r>
            <a:endParaRPr sz="1400"/>
          </a:p>
          <a:p>
            <a:pPr indent="0" lvl="0" marL="0" rtl="0" algn="l">
              <a:spcBef>
                <a:spcPts val="1600"/>
              </a:spcBef>
              <a:spcAft>
                <a:spcPts val="1600"/>
              </a:spcAft>
              <a:buNone/>
            </a:pPr>
            <a:r>
              <a:rPr lang="en" sz="1400"/>
              <a:t>This confirms our earlier hypothesis that member users make shorter trips commuting, whereas casual users ride longer for leisure. </a:t>
            </a:r>
            <a:endParaRPr sz="1400"/>
          </a:p>
        </p:txBody>
      </p:sp>
      <p:pic>
        <p:nvPicPr>
          <p:cNvPr id="136" name="Google Shape;136;p24"/>
          <p:cNvPicPr preferRelativeResize="0"/>
          <p:nvPr/>
        </p:nvPicPr>
        <p:blipFill>
          <a:blip r:embed="rId3">
            <a:alphaModFix/>
          </a:blip>
          <a:stretch>
            <a:fillRect/>
          </a:stretch>
        </p:blipFill>
        <p:spPr>
          <a:xfrm>
            <a:off x="5233600" y="67375"/>
            <a:ext cx="3146926" cy="2014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835700" y="754950"/>
            <a:ext cx="10208400" cy="4090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en" sz="9000"/>
              <a:t>Recommendations</a:t>
            </a:r>
            <a:r>
              <a:rPr b="1" lang="en" sz="8600"/>
              <a:t> </a:t>
            </a:r>
            <a:endParaRPr b="1" sz="8600"/>
          </a:p>
          <a:p>
            <a:pPr indent="0" lvl="0" marL="457200" rtl="0" algn="ctr">
              <a:spcBef>
                <a:spcPts val="0"/>
              </a:spcBef>
              <a:spcAft>
                <a:spcPts val="0"/>
              </a:spcAft>
              <a:buNone/>
            </a:pPr>
            <a:r>
              <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Recommendations</a:t>
            </a:r>
            <a:endParaRPr/>
          </a:p>
        </p:txBody>
      </p:sp>
      <p:grpSp>
        <p:nvGrpSpPr>
          <p:cNvPr id="147" name="Google Shape;147;p26"/>
          <p:cNvGrpSpPr/>
          <p:nvPr/>
        </p:nvGrpSpPr>
        <p:grpSpPr>
          <a:xfrm>
            <a:off x="424825" y="1253973"/>
            <a:ext cx="8294372" cy="799416"/>
            <a:chOff x="424813" y="1177875"/>
            <a:chExt cx="8294372" cy="849900"/>
          </a:xfrm>
        </p:grpSpPr>
        <p:sp>
          <p:nvSpPr>
            <p:cNvPr id="148" name="Google Shape;148;p26"/>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26"/>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Recommendation</a:t>
            </a:r>
            <a:r>
              <a:rPr lang="en">
                <a:solidFill>
                  <a:schemeClr val="lt1"/>
                </a:solidFill>
              </a:rPr>
              <a:t> </a:t>
            </a:r>
            <a:r>
              <a:rPr lang="en">
                <a:solidFill>
                  <a:schemeClr val="lt1"/>
                </a:solidFill>
              </a:rPr>
              <a:t>1</a:t>
            </a:r>
            <a:endParaRPr>
              <a:solidFill>
                <a:schemeClr val="lt1"/>
              </a:solidFill>
            </a:endParaRPr>
          </a:p>
        </p:txBody>
      </p:sp>
      <p:sp>
        <p:nvSpPr>
          <p:cNvPr id="151" name="Google Shape;151;p26"/>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Target casual riders that make short trips during the week with social media ads/email offers. These are potential member users who are commuting as </a:t>
            </a:r>
            <a:r>
              <a:rPr lang="en" sz="1400">
                <a:solidFill>
                  <a:schemeClr val="lt1"/>
                </a:solidFill>
              </a:rPr>
              <a:t>casual</a:t>
            </a:r>
            <a:r>
              <a:rPr lang="en" sz="1400">
                <a:solidFill>
                  <a:schemeClr val="lt1"/>
                </a:solidFill>
              </a:rPr>
              <a:t> users for now.</a:t>
            </a:r>
            <a:endParaRPr sz="1400">
              <a:solidFill>
                <a:schemeClr val="lt1"/>
              </a:solidFill>
            </a:endParaRPr>
          </a:p>
        </p:txBody>
      </p:sp>
      <p:grpSp>
        <p:nvGrpSpPr>
          <p:cNvPr id="152" name="Google Shape;152;p26"/>
          <p:cNvGrpSpPr/>
          <p:nvPr/>
        </p:nvGrpSpPr>
        <p:grpSpPr>
          <a:xfrm>
            <a:off x="424825" y="2127339"/>
            <a:ext cx="8294360" cy="799416"/>
            <a:chOff x="424813" y="2075689"/>
            <a:chExt cx="8294360" cy="849900"/>
          </a:xfrm>
        </p:grpSpPr>
        <p:sp>
          <p:nvSpPr>
            <p:cNvPr id="153" name="Google Shape;153;p26"/>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26"/>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Recommendation</a:t>
            </a:r>
            <a:r>
              <a:rPr lang="en">
                <a:solidFill>
                  <a:schemeClr val="lt1"/>
                </a:solidFill>
              </a:rPr>
              <a:t> 2</a:t>
            </a:r>
            <a:endParaRPr>
              <a:solidFill>
                <a:schemeClr val="lt1"/>
              </a:solidFill>
            </a:endParaRPr>
          </a:p>
        </p:txBody>
      </p:sp>
      <p:sp>
        <p:nvSpPr>
          <p:cNvPr id="156" name="Google Shape;156;p26"/>
          <p:cNvSpPr txBox="1"/>
          <p:nvPr>
            <p:ph idx="4294967295" type="body"/>
          </p:nvPr>
        </p:nvSpPr>
        <p:spPr>
          <a:xfrm>
            <a:off x="3480453" y="2051265"/>
            <a:ext cx="5111700" cy="7992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Char char="●"/>
            </a:pPr>
            <a:r>
              <a:rPr lang="en" sz="1400">
                <a:solidFill>
                  <a:schemeClr val="lt1"/>
                </a:solidFill>
              </a:rPr>
              <a:t>Partner with firms around the city offering </a:t>
            </a:r>
            <a:r>
              <a:rPr lang="en" sz="1400">
                <a:solidFill>
                  <a:schemeClr val="lt1"/>
                </a:solidFill>
              </a:rPr>
              <a:t>promotional</a:t>
            </a:r>
            <a:r>
              <a:rPr lang="en" sz="1400">
                <a:solidFill>
                  <a:schemeClr val="lt1"/>
                </a:solidFill>
              </a:rPr>
              <a:t> discounts/trials using our online platforms to attract employees to join as members.</a:t>
            </a:r>
            <a:endParaRPr sz="1400">
              <a:solidFill>
                <a:schemeClr val="lt1"/>
              </a:solidFill>
            </a:endParaRPr>
          </a:p>
          <a:p>
            <a:pPr indent="0" lvl="0" marL="457200" rtl="0" algn="l">
              <a:spcBef>
                <a:spcPts val="0"/>
              </a:spcBef>
              <a:spcAft>
                <a:spcPts val="0"/>
              </a:spcAft>
              <a:buNone/>
            </a:pPr>
            <a:r>
              <a:t/>
            </a:r>
            <a:endParaRPr>
              <a:solidFill>
                <a:schemeClr val="lt1"/>
              </a:solidFill>
            </a:endParaRPr>
          </a:p>
        </p:txBody>
      </p:sp>
      <p:grpSp>
        <p:nvGrpSpPr>
          <p:cNvPr id="157" name="Google Shape;157;p26"/>
          <p:cNvGrpSpPr/>
          <p:nvPr/>
        </p:nvGrpSpPr>
        <p:grpSpPr>
          <a:xfrm>
            <a:off x="424826" y="3000686"/>
            <a:ext cx="8294360" cy="1010060"/>
            <a:chOff x="424813" y="2974405"/>
            <a:chExt cx="8294360" cy="849933"/>
          </a:xfrm>
        </p:grpSpPr>
        <p:sp>
          <p:nvSpPr>
            <p:cNvPr id="158" name="Google Shape;158;p26"/>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6"/>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Recommendation</a:t>
            </a:r>
            <a:r>
              <a:rPr lang="en">
                <a:solidFill>
                  <a:schemeClr val="lt1"/>
                </a:solidFill>
              </a:rPr>
              <a:t> 3</a:t>
            </a:r>
            <a:endParaRPr>
              <a:solidFill>
                <a:schemeClr val="lt1"/>
              </a:solidFill>
            </a:endParaRPr>
          </a:p>
        </p:txBody>
      </p:sp>
      <p:sp>
        <p:nvSpPr>
          <p:cNvPr id="161" name="Google Shape;161;p26"/>
          <p:cNvSpPr txBox="1"/>
          <p:nvPr>
            <p:ph idx="4294967295" type="body"/>
          </p:nvPr>
        </p:nvSpPr>
        <p:spPr>
          <a:xfrm>
            <a:off x="3480450" y="2928125"/>
            <a:ext cx="5111700" cy="10827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Char char="●"/>
            </a:pPr>
            <a:r>
              <a:rPr lang="en" sz="1400">
                <a:solidFill>
                  <a:schemeClr val="lt1"/>
                </a:solidFill>
              </a:rPr>
              <a:t>Adjust pricing plans to make it cheaper for casual users to become members if they regularly use the scheme to make short trips (commuting). The digital media team can then push such pricing plan offers to target these casual users.</a:t>
            </a:r>
            <a:endParaRPr sz="1400">
              <a:solidFill>
                <a:schemeClr val="lt1"/>
              </a:solidFill>
            </a:endParaRPr>
          </a:p>
          <a:p>
            <a:pPr indent="0" lvl="0" marL="457200" marR="0" rtl="0" algn="l">
              <a:lnSpc>
                <a:spcPct val="115000"/>
              </a:lnSpc>
              <a:spcBef>
                <a:spcPts val="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Cyclistic</a:t>
            </a:r>
            <a:r>
              <a:rPr lang="en" sz="1400"/>
              <a:t> is a bike-share company</a:t>
            </a:r>
            <a:r>
              <a:rPr lang="en" sz="1400"/>
              <a:t> with more than 5,800 bicycles launched in 2016. The company has 692 stations spread across Chicago.</a:t>
            </a:r>
            <a:endParaRPr sz="1400"/>
          </a:p>
          <a:p>
            <a:pPr indent="0" lvl="0" marL="0" rtl="0" algn="l">
              <a:spcBef>
                <a:spcPts val="1600"/>
              </a:spcBef>
              <a:spcAft>
                <a:spcPts val="0"/>
              </a:spcAft>
              <a:buNone/>
            </a:pPr>
            <a:r>
              <a:rPr lang="en" sz="1400"/>
              <a:t>The company has flexible pricing plans: </a:t>
            </a:r>
            <a:endParaRPr sz="1400"/>
          </a:p>
          <a:p>
            <a:pPr indent="-317500" lvl="0" marL="457200" rtl="0" algn="l">
              <a:spcBef>
                <a:spcPts val="1600"/>
              </a:spcBef>
              <a:spcAft>
                <a:spcPts val="0"/>
              </a:spcAft>
              <a:buSzPts val="1400"/>
              <a:buChar char="●"/>
            </a:pPr>
            <a:r>
              <a:rPr lang="en" sz="1400"/>
              <a:t>Single-ride passes</a:t>
            </a:r>
            <a:endParaRPr sz="1400"/>
          </a:p>
          <a:p>
            <a:pPr indent="-317500" lvl="0" marL="457200" rtl="0" algn="l">
              <a:spcBef>
                <a:spcPts val="0"/>
              </a:spcBef>
              <a:spcAft>
                <a:spcPts val="0"/>
              </a:spcAft>
              <a:buSzPts val="1400"/>
              <a:buChar char="●"/>
            </a:pPr>
            <a:r>
              <a:rPr lang="en" sz="1400"/>
              <a:t>Full day passes</a:t>
            </a:r>
            <a:endParaRPr sz="1400"/>
          </a:p>
          <a:p>
            <a:pPr indent="-317500" lvl="0" marL="457200" rtl="0" algn="l">
              <a:spcBef>
                <a:spcPts val="0"/>
              </a:spcBef>
              <a:spcAft>
                <a:spcPts val="0"/>
              </a:spcAft>
              <a:buSzPts val="1400"/>
              <a:buChar char="●"/>
            </a:pPr>
            <a:r>
              <a:rPr lang="en" sz="1400"/>
              <a:t>Annual membership</a:t>
            </a:r>
            <a:endParaRPr sz="1400"/>
          </a:p>
          <a:p>
            <a:pPr indent="0" lvl="0" marL="0" rtl="0" algn="l">
              <a:spcBef>
                <a:spcPts val="1600"/>
              </a:spcBef>
              <a:spcAft>
                <a:spcPts val="0"/>
              </a:spcAft>
              <a:buNone/>
            </a:pPr>
            <a:r>
              <a:rPr lang="en" sz="1400"/>
              <a:t>Customers with single-ride or full-day  passes are referred to as casual riders, whereas those who purchase annual memberships are members.</a:t>
            </a:r>
            <a:endParaRPr sz="1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a:t>
            </a:r>
            <a:r>
              <a:rPr lang="en"/>
              <a:t> task</a:t>
            </a:r>
            <a:endParaRPr/>
          </a:p>
        </p:txBody>
      </p:sp>
      <p:grpSp>
        <p:nvGrpSpPr>
          <p:cNvPr id="72" name="Google Shape;72;p15"/>
          <p:cNvGrpSpPr/>
          <p:nvPr/>
        </p:nvGrpSpPr>
        <p:grpSpPr>
          <a:xfrm>
            <a:off x="1811488" y="1349800"/>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5" name="Google Shape;75;p15"/>
          <p:cNvSpPr txBox="1"/>
          <p:nvPr>
            <p:ph idx="4294967295" type="body"/>
          </p:nvPr>
        </p:nvSpPr>
        <p:spPr>
          <a:xfrm>
            <a:off x="1885988" y="1349800"/>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Question 1?</a:t>
            </a:r>
            <a:endParaRPr>
              <a:solidFill>
                <a:schemeClr val="lt1"/>
              </a:solidFill>
            </a:endParaRPr>
          </a:p>
        </p:txBody>
      </p:sp>
      <p:sp>
        <p:nvSpPr>
          <p:cNvPr id="76" name="Google Shape;76;p15"/>
          <p:cNvSpPr txBox="1"/>
          <p:nvPr>
            <p:ph idx="4294967295" type="body"/>
          </p:nvPr>
        </p:nvSpPr>
        <p:spPr>
          <a:xfrm>
            <a:off x="1887888" y="1895225"/>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400"/>
              <a:t>How do annual members and casual riders use Cylisitc bikes differently? (marketing analytics team to investigate)</a:t>
            </a:r>
            <a:endParaRPr sz="1400"/>
          </a:p>
        </p:txBody>
      </p:sp>
      <p:grpSp>
        <p:nvGrpSpPr>
          <p:cNvPr id="77" name="Google Shape;77;p15"/>
          <p:cNvGrpSpPr/>
          <p:nvPr/>
        </p:nvGrpSpPr>
        <p:grpSpPr>
          <a:xfrm>
            <a:off x="4700013" y="1349800"/>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80" name="Google Shape;80;p15"/>
          <p:cNvSpPr txBox="1"/>
          <p:nvPr>
            <p:ph idx="4294967295" type="body"/>
          </p:nvPr>
        </p:nvSpPr>
        <p:spPr>
          <a:xfrm>
            <a:off x="4769013" y="1349800"/>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Question 2?</a:t>
            </a:r>
            <a:endParaRPr>
              <a:solidFill>
                <a:schemeClr val="lt1"/>
              </a:solidFill>
            </a:endParaRPr>
          </a:p>
        </p:txBody>
      </p:sp>
      <p:sp>
        <p:nvSpPr>
          <p:cNvPr id="81" name="Google Shape;81;p15"/>
          <p:cNvSpPr txBox="1"/>
          <p:nvPr>
            <p:ph idx="4294967295" type="body"/>
          </p:nvPr>
        </p:nvSpPr>
        <p:spPr>
          <a:xfrm>
            <a:off x="4776338" y="1895225"/>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400"/>
              <a:t>How can we use digital media to influence casual riders to become members? (Answer mainly directed at the executive team)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1147625" y="754950"/>
            <a:ext cx="6227100" cy="4090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en" sz="9000"/>
              <a:t>Data</a:t>
            </a:r>
            <a:r>
              <a:rPr b="1" lang="en" sz="9600"/>
              <a:t> </a:t>
            </a:r>
            <a:endParaRPr b="1" sz="9600"/>
          </a:p>
          <a:p>
            <a:pPr indent="0" lvl="0" marL="457200" rtl="0" algn="ctr">
              <a:spcBef>
                <a:spcPts val="0"/>
              </a:spcBef>
              <a:spcAft>
                <a:spcPts val="0"/>
              </a:spcAft>
              <a:buNone/>
            </a:pPr>
            <a:r>
              <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1209850" y="1733850"/>
            <a:ext cx="18906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92" name="Google Shape;92;p17"/>
          <p:cNvSpPr txBox="1"/>
          <p:nvPr>
            <p:ph idx="2" type="body"/>
          </p:nvPr>
        </p:nvSpPr>
        <p:spPr>
          <a:xfrm>
            <a:off x="4963825" y="-6525"/>
            <a:ext cx="3616200" cy="418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The data is downloaded from </a:t>
            </a:r>
            <a:r>
              <a:rPr lang="en" sz="1400" u="sng">
                <a:solidFill>
                  <a:schemeClr val="hlink"/>
                </a:solidFill>
                <a:hlinkClick r:id="rId3"/>
              </a:rPr>
              <a:t>https://divvy-tripdata.s3.amazonaws.com/index.html</a:t>
            </a:r>
            <a:r>
              <a:rPr lang="en" sz="1400"/>
              <a:t>. These data are original and current.</a:t>
            </a:r>
            <a:endParaRPr sz="1400"/>
          </a:p>
          <a:p>
            <a:pPr indent="0" lvl="0" marL="0" rtl="0" algn="l">
              <a:spcBef>
                <a:spcPts val="1600"/>
              </a:spcBef>
              <a:spcAft>
                <a:spcPts val="0"/>
              </a:spcAft>
              <a:buNone/>
            </a:pPr>
            <a:r>
              <a:rPr lang="en" sz="1400"/>
              <a:t>I have downloaded the latest data file, </a:t>
            </a:r>
            <a:r>
              <a:rPr lang="en" sz="1400"/>
              <a:t>collected</a:t>
            </a:r>
            <a:r>
              <a:rPr lang="en" sz="1400"/>
              <a:t> for Sep 2021 and stored it in my google drive. Since it only spans a month, the data may not be reliable.</a:t>
            </a:r>
            <a:endParaRPr sz="1400"/>
          </a:p>
          <a:p>
            <a:pPr indent="0" lvl="0" marL="0" rtl="0" algn="l">
              <a:spcBef>
                <a:spcPts val="1600"/>
              </a:spcBef>
              <a:spcAft>
                <a:spcPts val="1600"/>
              </a:spcAft>
              <a:buNone/>
            </a:pPr>
            <a:r>
              <a:rPr lang="en" sz="1400"/>
              <a:t>The data has been made </a:t>
            </a:r>
            <a:r>
              <a:rPr lang="en" sz="1400"/>
              <a:t>available for this course. (no need for license)</a:t>
            </a:r>
            <a:r>
              <a:rPr lang="en" sz="1400"/>
              <a:t>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1147625" y="754950"/>
            <a:ext cx="6227100" cy="4090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en" sz="9000"/>
              <a:t>Analysis</a:t>
            </a:r>
            <a:r>
              <a:rPr b="1" lang="en" sz="9600"/>
              <a:t> </a:t>
            </a:r>
            <a:endParaRPr b="1" sz="9600"/>
          </a:p>
          <a:p>
            <a:pPr indent="0" lvl="0" marL="457200" rtl="0" algn="ctr">
              <a:spcBef>
                <a:spcPts val="0"/>
              </a:spcBef>
              <a:spcAft>
                <a:spcPts val="0"/>
              </a:spcAft>
              <a:buNone/>
            </a:pPr>
            <a:r>
              <a:t/>
            </a:r>
            <a:endParaRPr sz="4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103" name="Google Shape;103;p19"/>
          <p:cNvSpPr txBox="1"/>
          <p:nvPr>
            <p:ph idx="2" type="body"/>
          </p:nvPr>
        </p:nvSpPr>
        <p:spPr>
          <a:xfrm>
            <a:off x="4939500" y="575550"/>
            <a:ext cx="3837000" cy="491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Since the data is too large to be processed in excel/google sheet,</a:t>
            </a:r>
            <a:r>
              <a:rPr lang="en" sz="1400"/>
              <a:t> I will be using R programming language to conduct my analysis.</a:t>
            </a:r>
            <a:endParaRPr sz="1400"/>
          </a:p>
          <a:p>
            <a:pPr indent="0" lvl="0" marL="0" rtl="0" algn="l">
              <a:spcBef>
                <a:spcPts val="1600"/>
              </a:spcBef>
              <a:spcAft>
                <a:spcPts val="0"/>
              </a:spcAft>
              <a:buNone/>
            </a:pPr>
            <a:r>
              <a:rPr lang="en" sz="1400"/>
              <a:t>I have documented the process I took to clean and analyse the data in the file “analysis.Rmd” stored in the site below.</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766625" y="754950"/>
            <a:ext cx="7714500" cy="4090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en" sz="9000"/>
              <a:t>Visualisation</a:t>
            </a:r>
            <a:r>
              <a:rPr b="1" lang="en" sz="9600"/>
              <a:t> </a:t>
            </a:r>
            <a:endParaRPr b="1" sz="9600"/>
          </a:p>
          <a:p>
            <a:pPr indent="0" lvl="0" marL="457200" rtl="0" algn="ctr">
              <a:spcBef>
                <a:spcPts val="0"/>
              </a:spcBef>
              <a:spcAft>
                <a:spcPts val="0"/>
              </a:spcAft>
              <a:buNone/>
            </a:pPr>
            <a:r>
              <a:t/>
            </a:r>
            <a:endParaRPr sz="4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14" name="Google Shape;114;p21"/>
          <p:cNvSpPr txBox="1"/>
          <p:nvPr>
            <p:ph idx="2" type="body"/>
          </p:nvPr>
        </p:nvSpPr>
        <p:spPr>
          <a:xfrm>
            <a:off x="4939500" y="727950"/>
            <a:ext cx="3837000" cy="491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400"/>
              <a:t>Although </a:t>
            </a:r>
            <a:r>
              <a:rPr lang="en" sz="1400"/>
              <a:t>there</a:t>
            </a:r>
            <a:r>
              <a:rPr lang="en" sz="1400"/>
              <a:t> could be outliers for casual users ride durations, the range of the box plot is greater than member users. So, overall we can conclude that casual users ride longer than member users.</a:t>
            </a:r>
            <a:endParaRPr sz="1400"/>
          </a:p>
        </p:txBody>
      </p:sp>
      <p:pic>
        <p:nvPicPr>
          <p:cNvPr id="115" name="Google Shape;115;p21"/>
          <p:cNvPicPr preferRelativeResize="0"/>
          <p:nvPr/>
        </p:nvPicPr>
        <p:blipFill>
          <a:blip r:embed="rId3">
            <a:alphaModFix/>
          </a:blip>
          <a:stretch>
            <a:fillRect/>
          </a:stretch>
        </p:blipFill>
        <p:spPr>
          <a:xfrm>
            <a:off x="4983300" y="236100"/>
            <a:ext cx="3472550" cy="273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