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5" d="100"/>
          <a:sy n="105" d="100"/>
        </p:scale>
        <p:origin x="728" y="3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8dd9b59f5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8dd9b59f5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8dd9b59f5_0_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8dd9b59f5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38dd9b59f5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38dd9b59f5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8dd9b59f5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8dd9b59f5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38dd9b59f5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38dd9b59f5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38dd9b59f5_0_37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38dd9b59f5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38dd9b59f5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38dd9b59f5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38dd9b59f5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38dd9b59f5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8dd9b59f5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8dd9b59f5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8dd9b59f5_0_38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8dd9b59f5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f980f9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8dd9b59f5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8dd9b59f5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8dd9b59f5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38dd9b59f5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8dd9b59f5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8dd9b59f5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8dd9b59f5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8dd9b59f5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Storyteller</a:t>
            </a:r>
            <a:endParaRPr dirty="0"/>
          </a:p>
          <a:p>
            <a:pPr marL="0" lvl="0" indent="0" algn="l" rtl="0">
              <a:spcBef>
                <a:spcPts val="0"/>
              </a:spcBef>
              <a:spcAft>
                <a:spcPts val="0"/>
              </a:spcAft>
              <a:buNone/>
            </a:pPr>
            <a:r>
              <a:rPr lang="en"/>
              <a:t>Assignment</a:t>
            </a:r>
            <a:endParaRPr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September 6, 2022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idx="4294967295"/>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 of application analysis</a:t>
            </a:r>
            <a:endParaRPr dirty="0"/>
          </a:p>
        </p:txBody>
      </p:sp>
      <p:sp>
        <p:nvSpPr>
          <p:cNvPr id="188" name="Google Shape;188;p22"/>
          <p:cNvSpPr txBox="1">
            <a:spLocks noGrp="1"/>
          </p:cNvSpPr>
          <p:nvPr>
            <p:ph type="body" idx="4294967295"/>
          </p:nvPr>
        </p:nvSpPr>
        <p:spPr>
          <a:xfrm>
            <a:off x="226225" y="1697525"/>
            <a:ext cx="2617500" cy="2152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SzPts val="358"/>
              <a:buNone/>
            </a:pPr>
            <a:r>
              <a:rPr lang="en" sz="1357" dirty="0"/>
              <a:t>There is a clear pattern across all the roles, whereby users spend most of their time working with platform 1 or 4. </a:t>
            </a:r>
          </a:p>
          <a:p>
            <a:pPr marL="0" lvl="0" indent="0" algn="just" rtl="0">
              <a:spcBef>
                <a:spcPts val="0"/>
              </a:spcBef>
              <a:spcAft>
                <a:spcPts val="1200"/>
              </a:spcAft>
              <a:buSzPts val="358"/>
              <a:buNone/>
            </a:pPr>
            <a:r>
              <a:rPr lang="en" sz="1357" dirty="0"/>
              <a:t>We also note, that there is a drop in the number of platform users in roles 3 and 5.</a:t>
            </a:r>
            <a:endParaRPr sz="120" dirty="0"/>
          </a:p>
        </p:txBody>
      </p:sp>
      <p:pic>
        <p:nvPicPr>
          <p:cNvPr id="189" name="Google Shape;189;p22"/>
          <p:cNvPicPr preferRelativeResize="0"/>
          <p:nvPr/>
        </p:nvPicPr>
        <p:blipFill>
          <a:blip r:embed="rId3">
            <a:alphaModFix/>
          </a:blip>
          <a:stretch>
            <a:fillRect/>
          </a:stretch>
        </p:blipFill>
        <p:spPr>
          <a:xfrm>
            <a:off x="3074300" y="710200"/>
            <a:ext cx="5833525" cy="41271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Type of Application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idx="4294967295"/>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 of application analysis</a:t>
            </a:r>
            <a:endParaRPr dirty="0"/>
          </a:p>
        </p:txBody>
      </p:sp>
      <p:sp>
        <p:nvSpPr>
          <p:cNvPr id="200" name="Google Shape;200;p24"/>
          <p:cNvSpPr txBox="1">
            <a:spLocks noGrp="1"/>
          </p:cNvSpPr>
          <p:nvPr>
            <p:ph type="body" idx="4294967295"/>
          </p:nvPr>
        </p:nvSpPr>
        <p:spPr>
          <a:xfrm>
            <a:off x="226225" y="1697525"/>
            <a:ext cx="2617500" cy="2152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SzPts val="358"/>
              <a:buNone/>
            </a:pPr>
            <a:r>
              <a:rPr lang="en" sz="1357" dirty="0"/>
              <a:t>Again,  a similar pattern to “type of role” data with users spending most of their time on platform 1 and 4 across all application types. In particular, primary users of platform 1 and 4 will most likely choose application type 1 or 7.</a:t>
            </a:r>
            <a:endParaRPr sz="120" dirty="0"/>
          </a:p>
        </p:txBody>
      </p:sp>
      <p:pic>
        <p:nvPicPr>
          <p:cNvPr id="201" name="Google Shape;201;p24"/>
          <p:cNvPicPr preferRelativeResize="0"/>
          <p:nvPr/>
        </p:nvPicPr>
        <p:blipFill>
          <a:blip r:embed="rId3">
            <a:alphaModFix/>
          </a:blip>
          <a:stretch>
            <a:fillRect/>
          </a:stretch>
        </p:blipFill>
        <p:spPr>
          <a:xfrm>
            <a:off x="3074300" y="710200"/>
            <a:ext cx="5833525" cy="41271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Type of Tool</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idx="4294967295"/>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 of tool analysis</a:t>
            </a:r>
            <a:endParaRPr dirty="0"/>
          </a:p>
        </p:txBody>
      </p:sp>
      <p:sp>
        <p:nvSpPr>
          <p:cNvPr id="212" name="Google Shape;212;p26"/>
          <p:cNvSpPr txBox="1">
            <a:spLocks noGrp="1"/>
          </p:cNvSpPr>
          <p:nvPr>
            <p:ph type="body" idx="4294967295"/>
          </p:nvPr>
        </p:nvSpPr>
        <p:spPr>
          <a:xfrm>
            <a:off x="226225" y="1697525"/>
            <a:ext cx="2617500" cy="21525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SzPts val="358"/>
              <a:buNone/>
            </a:pPr>
            <a:r>
              <a:rPr lang="en" sz="1357" dirty="0"/>
              <a:t>The reocurring pattern of users spending most of their time on platform 1 and 4 across different categories continues. </a:t>
            </a:r>
          </a:p>
          <a:p>
            <a:pPr marL="0" lvl="0" indent="0" algn="just" rtl="0">
              <a:spcBef>
                <a:spcPts val="0"/>
              </a:spcBef>
              <a:spcAft>
                <a:spcPts val="1200"/>
              </a:spcAft>
              <a:buSzPts val="358"/>
              <a:buNone/>
            </a:pPr>
            <a:r>
              <a:rPr lang="en" sz="1357" dirty="0"/>
              <a:t>However, in this case primary users of platform 1 and 4 will most likely choose tool type 1. </a:t>
            </a:r>
            <a:endParaRPr sz="120" dirty="0"/>
          </a:p>
        </p:txBody>
      </p:sp>
      <p:pic>
        <p:nvPicPr>
          <p:cNvPr id="213" name="Google Shape;213;p26"/>
          <p:cNvPicPr preferRelativeResize="0"/>
          <p:nvPr/>
        </p:nvPicPr>
        <p:blipFill rotWithShape="1">
          <a:blip r:embed="rId3">
            <a:alphaModFix/>
          </a:blip>
          <a:srcRect l="2580" r="-2579"/>
          <a:stretch/>
        </p:blipFill>
        <p:spPr>
          <a:xfrm>
            <a:off x="3151900" y="636725"/>
            <a:ext cx="5908325" cy="41800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Type of Language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idx="4294967295"/>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 of language analysis</a:t>
            </a:r>
            <a:endParaRPr dirty="0"/>
          </a:p>
        </p:txBody>
      </p:sp>
      <p:sp>
        <p:nvSpPr>
          <p:cNvPr id="224" name="Google Shape;224;p28"/>
          <p:cNvSpPr txBox="1">
            <a:spLocks noGrp="1"/>
          </p:cNvSpPr>
          <p:nvPr>
            <p:ph type="body" idx="4294967295"/>
          </p:nvPr>
        </p:nvSpPr>
        <p:spPr>
          <a:xfrm>
            <a:off x="226225" y="1926125"/>
            <a:ext cx="2617500" cy="21525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1200"/>
              </a:spcAft>
              <a:buSzPts val="250"/>
              <a:buNone/>
            </a:pPr>
            <a:r>
              <a:rPr lang="en" sz="1350" dirty="0"/>
              <a:t>The Most notable feature for languages, is the high number of users working with language 1, either as the main language or as a secondary language.</a:t>
            </a:r>
            <a:endParaRPr sz="484" dirty="0"/>
          </a:p>
        </p:txBody>
      </p:sp>
      <p:pic>
        <p:nvPicPr>
          <p:cNvPr id="225" name="Google Shape;225;p28"/>
          <p:cNvPicPr preferRelativeResize="0"/>
          <p:nvPr/>
        </p:nvPicPr>
        <p:blipFill>
          <a:blip r:embed="rId3">
            <a:alphaModFix/>
          </a:blip>
          <a:stretch>
            <a:fillRect/>
          </a:stretch>
        </p:blipFill>
        <p:spPr>
          <a:xfrm>
            <a:off x="3150500" y="710200"/>
            <a:ext cx="5833525" cy="41271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dirty="0"/>
          </a:p>
        </p:txBody>
      </p:sp>
      <p:sp>
        <p:nvSpPr>
          <p:cNvPr id="231" name="Google Shape;231;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dirty="0"/>
              <a:t>In summary, it appears that platform 1 and 4 usage is consistently high irrespective of the factors listed in our study. It seems that there is no strong relationship between the type of platform used and the factors listed i.e factors will not influence the type of platform used. </a:t>
            </a:r>
          </a:p>
          <a:p>
            <a:pPr marL="0" lvl="0" indent="0" algn="just" rtl="0">
              <a:spcBef>
                <a:spcPts val="0"/>
              </a:spcBef>
              <a:spcAft>
                <a:spcPts val="0"/>
              </a:spcAft>
              <a:buNone/>
            </a:pPr>
            <a:endParaRPr lang="en" dirty="0"/>
          </a:p>
          <a:p>
            <a:pPr marL="0" lvl="0" indent="0" algn="just" rtl="0">
              <a:spcBef>
                <a:spcPts val="0"/>
              </a:spcBef>
              <a:spcAft>
                <a:spcPts val="0"/>
              </a:spcAft>
              <a:buNone/>
            </a:pPr>
            <a:r>
              <a:rPr lang="en" dirty="0"/>
              <a:t>Users like using platform 1 and 4, hence why we see the surge across every level of each factor we examined.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Overview</a:t>
            </a:r>
            <a:endParaRPr dirty="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conducting this analysis we will be using Rstudio to analyse data, and RMarkdown to document our findings.</a:t>
            </a:r>
            <a:endParaRPr dirty="0"/>
          </a:p>
          <a:p>
            <a:pPr marL="0" lvl="0" indent="0" algn="l" rtl="0">
              <a:spcBef>
                <a:spcPts val="1200"/>
              </a:spcBef>
              <a:spcAft>
                <a:spcPts val="0"/>
              </a:spcAft>
              <a:buNone/>
            </a:pPr>
            <a:r>
              <a:rPr lang="en" dirty="0"/>
              <a:t>To study the patterns in desktop platform usage, we focused on the following factors:-</a:t>
            </a:r>
            <a:endParaRPr dirty="0"/>
          </a:p>
          <a:p>
            <a:pPr marL="457200" lvl="0" indent="-311150" algn="l" rtl="0">
              <a:spcBef>
                <a:spcPts val="1200"/>
              </a:spcBef>
              <a:spcAft>
                <a:spcPts val="0"/>
              </a:spcAft>
              <a:buSzPts val="1300"/>
              <a:buChar char="●"/>
            </a:pPr>
            <a:r>
              <a:rPr lang="en" dirty="0"/>
              <a:t>Type of development users are involved in</a:t>
            </a:r>
            <a:endParaRPr dirty="0"/>
          </a:p>
          <a:p>
            <a:pPr marL="457200" lvl="0" indent="-311150" algn="l" rtl="0">
              <a:spcBef>
                <a:spcPts val="0"/>
              </a:spcBef>
              <a:spcAft>
                <a:spcPts val="0"/>
              </a:spcAft>
              <a:buSzPts val="1300"/>
              <a:buChar char="●"/>
            </a:pPr>
            <a:r>
              <a:rPr lang="en" dirty="0"/>
              <a:t>Company size </a:t>
            </a:r>
            <a:endParaRPr dirty="0"/>
          </a:p>
          <a:p>
            <a:pPr marL="457200" lvl="0" indent="-311150" algn="l" rtl="0">
              <a:spcBef>
                <a:spcPts val="0"/>
              </a:spcBef>
              <a:spcAft>
                <a:spcPts val="0"/>
              </a:spcAft>
              <a:buSzPts val="1300"/>
              <a:buChar char="●"/>
            </a:pPr>
            <a:r>
              <a:rPr lang="en" dirty="0"/>
              <a:t>Role type</a:t>
            </a:r>
            <a:endParaRPr dirty="0"/>
          </a:p>
          <a:p>
            <a:pPr marL="457200" lvl="0" indent="-311150" algn="l" rtl="0">
              <a:spcBef>
                <a:spcPts val="0"/>
              </a:spcBef>
              <a:spcAft>
                <a:spcPts val="0"/>
              </a:spcAft>
              <a:buSzPts val="1300"/>
              <a:buChar char="●"/>
            </a:pPr>
            <a:r>
              <a:rPr lang="en" dirty="0"/>
              <a:t>Application type</a:t>
            </a:r>
            <a:endParaRPr dirty="0"/>
          </a:p>
          <a:p>
            <a:pPr marL="457200" lvl="0" indent="-311150" algn="l" rtl="0">
              <a:spcBef>
                <a:spcPts val="0"/>
              </a:spcBef>
              <a:spcAft>
                <a:spcPts val="0"/>
              </a:spcAft>
              <a:buSzPts val="1300"/>
              <a:buChar char="●"/>
            </a:pPr>
            <a:r>
              <a:rPr lang="en" dirty="0"/>
              <a:t>Tool type</a:t>
            </a:r>
            <a:endParaRPr dirty="0"/>
          </a:p>
          <a:p>
            <a:pPr marL="457200" lvl="0" indent="-311150" algn="l" rtl="0">
              <a:spcBef>
                <a:spcPts val="0"/>
              </a:spcBef>
              <a:spcAft>
                <a:spcPts val="0"/>
              </a:spcAft>
              <a:buSzPts val="1300"/>
              <a:buChar char="●"/>
            </a:pPr>
            <a:r>
              <a:rPr lang="en" dirty="0"/>
              <a:t>Language (Development) type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Overall Usage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idx="4294967295"/>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Platform usage analysis</a:t>
            </a:r>
            <a:endParaRPr dirty="0"/>
          </a:p>
        </p:txBody>
      </p:sp>
      <p:sp>
        <p:nvSpPr>
          <p:cNvPr id="152" name="Google Shape;152;p16"/>
          <p:cNvSpPr txBox="1">
            <a:spLocks noGrp="1"/>
          </p:cNvSpPr>
          <p:nvPr>
            <p:ph type="body" idx="4294967295"/>
          </p:nvPr>
        </p:nvSpPr>
        <p:spPr>
          <a:xfrm>
            <a:off x="311700" y="636725"/>
            <a:ext cx="7465800" cy="761700"/>
          </a:xfrm>
          <a:prstGeom prst="rect">
            <a:avLst/>
          </a:prstGeom>
        </p:spPr>
        <p:txBody>
          <a:bodyPr spcFirstLastPara="1" wrap="square" lIns="91425" tIns="91425" rIns="91425" bIns="91425" anchor="t" anchorCtr="0">
            <a:normAutofit fontScale="25000"/>
          </a:bodyPr>
          <a:lstStyle/>
          <a:p>
            <a:pPr marL="0" lvl="0" indent="0" algn="l" rtl="0">
              <a:spcBef>
                <a:spcPts val="0"/>
              </a:spcBef>
              <a:spcAft>
                <a:spcPts val="1200"/>
              </a:spcAft>
              <a:buNone/>
            </a:pPr>
            <a:r>
              <a:rPr lang="en" sz="5407"/>
              <a:t>We can see that platform users spent most of their time using Platform 1 and 4. Platform 3 had the lowest usage, with relatively fewer users using it in any capacity. </a:t>
            </a:r>
            <a:endParaRPr sz="1600" dirty="0"/>
          </a:p>
        </p:txBody>
      </p:sp>
      <p:pic>
        <p:nvPicPr>
          <p:cNvPr id="153" name="Google Shape;153;p16"/>
          <p:cNvPicPr preferRelativeResize="0"/>
          <p:nvPr/>
        </p:nvPicPr>
        <p:blipFill>
          <a:blip r:embed="rId3">
            <a:alphaModFix/>
          </a:blip>
          <a:stretch>
            <a:fillRect/>
          </a:stretch>
        </p:blipFill>
        <p:spPr>
          <a:xfrm>
            <a:off x="2075088" y="1336225"/>
            <a:ext cx="5197625" cy="3677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Type of Development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idx="4294967295"/>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 of development analysis</a:t>
            </a:r>
            <a:endParaRPr dirty="0"/>
          </a:p>
        </p:txBody>
      </p:sp>
      <p:sp>
        <p:nvSpPr>
          <p:cNvPr id="164" name="Google Shape;164;p18"/>
          <p:cNvSpPr txBox="1">
            <a:spLocks noGrp="1"/>
          </p:cNvSpPr>
          <p:nvPr>
            <p:ph type="body" idx="4294967295"/>
          </p:nvPr>
        </p:nvSpPr>
        <p:spPr>
          <a:xfrm>
            <a:off x="226225" y="1697525"/>
            <a:ext cx="2617500" cy="21525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SzPts val="358"/>
              <a:buNone/>
            </a:pPr>
            <a:r>
              <a:rPr lang="en" sz="1357" dirty="0"/>
              <a:t>We note that most platform users were involved in type 89 development, particularly with platform 1 and 4 users.</a:t>
            </a:r>
            <a:endParaRPr sz="120" dirty="0"/>
          </a:p>
        </p:txBody>
      </p:sp>
      <p:pic>
        <p:nvPicPr>
          <p:cNvPr id="165" name="Google Shape;165;p18"/>
          <p:cNvPicPr preferRelativeResize="0"/>
          <p:nvPr/>
        </p:nvPicPr>
        <p:blipFill>
          <a:blip r:embed="rId3">
            <a:alphaModFix/>
          </a:blip>
          <a:stretch>
            <a:fillRect/>
          </a:stretch>
        </p:blipFill>
        <p:spPr>
          <a:xfrm>
            <a:off x="3074300" y="710200"/>
            <a:ext cx="5833525" cy="41271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Company Size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idx="4294967295"/>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size analysis</a:t>
            </a:r>
            <a:endParaRPr dirty="0"/>
          </a:p>
        </p:txBody>
      </p:sp>
      <p:sp>
        <p:nvSpPr>
          <p:cNvPr id="176" name="Google Shape;176;p20"/>
          <p:cNvSpPr txBox="1">
            <a:spLocks noGrp="1"/>
          </p:cNvSpPr>
          <p:nvPr>
            <p:ph type="body" idx="4294967295"/>
          </p:nvPr>
        </p:nvSpPr>
        <p:spPr>
          <a:xfrm>
            <a:off x="226225" y="1697525"/>
            <a:ext cx="2617500" cy="21525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1200"/>
              </a:spcAft>
              <a:buSzPts val="358"/>
              <a:buNone/>
            </a:pPr>
            <a:r>
              <a:rPr lang="en" sz="1357" dirty="0"/>
              <a:t>The Majority of platform users are based in small to mid-sized companies, ranging from 1-5 with platform 1 constituting the largest share of platform usage.  </a:t>
            </a:r>
          </a:p>
          <a:p>
            <a:pPr marL="0" lvl="0" indent="0" algn="just" rtl="0">
              <a:spcBef>
                <a:spcPts val="0"/>
              </a:spcBef>
              <a:spcAft>
                <a:spcPts val="1200"/>
              </a:spcAft>
              <a:buSzPts val="358"/>
              <a:buNone/>
            </a:pPr>
            <a:r>
              <a:rPr lang="en" sz="1357" dirty="0"/>
              <a:t>We also note that for larger companies size 7-8, the number of platform users is considerably less.</a:t>
            </a:r>
            <a:endParaRPr sz="120" dirty="0"/>
          </a:p>
        </p:txBody>
      </p:sp>
      <p:pic>
        <p:nvPicPr>
          <p:cNvPr id="177" name="Google Shape;177;p20"/>
          <p:cNvPicPr preferRelativeResize="0"/>
          <p:nvPr/>
        </p:nvPicPr>
        <p:blipFill>
          <a:blip r:embed="rId3">
            <a:alphaModFix/>
          </a:blip>
          <a:stretch>
            <a:fillRect/>
          </a:stretch>
        </p:blipFill>
        <p:spPr>
          <a:xfrm>
            <a:off x="2977550" y="710200"/>
            <a:ext cx="5930276" cy="4195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Type of Role</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451</Words>
  <Application>Microsoft Office PowerPoint</Application>
  <PresentationFormat>On-screen Show (16:9)</PresentationFormat>
  <Paragraphs>40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Lato</vt:lpstr>
      <vt:lpstr>Arial</vt:lpstr>
      <vt:lpstr>Montserrat</vt:lpstr>
      <vt:lpstr>Focus</vt:lpstr>
      <vt:lpstr>Data Storyteller Assignment</vt:lpstr>
      <vt:lpstr>Overview</vt:lpstr>
      <vt:lpstr>Overall Usage</vt:lpstr>
      <vt:lpstr>Platform usage analysis</vt:lpstr>
      <vt:lpstr>Type of Development</vt:lpstr>
      <vt:lpstr>Type of development analysis</vt:lpstr>
      <vt:lpstr>Company Size</vt:lpstr>
      <vt:lpstr>Company size analysis</vt:lpstr>
      <vt:lpstr>Type of Role</vt:lpstr>
      <vt:lpstr>Type of application analysis</vt:lpstr>
      <vt:lpstr>Type of Application</vt:lpstr>
      <vt:lpstr>Type of application analysis</vt:lpstr>
      <vt:lpstr>Type of Tool</vt:lpstr>
      <vt:lpstr>Type of tool analysis</vt:lpstr>
      <vt:lpstr>Type of Language</vt:lpstr>
      <vt:lpstr>Type of language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Storyteller Assignment</dc:title>
  <dc:creator>ahmed ahmed</dc:creator>
  <cp:lastModifiedBy>ahmed ahmed</cp:lastModifiedBy>
  <cp:revision>3</cp:revision>
  <dcterms:modified xsi:type="dcterms:W3CDTF">2022-09-07T00:23:15Z</dcterms:modified>
</cp:coreProperties>
</file>