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4" r:id="rId25"/>
    <p:sldId id="259" r:id="rId26"/>
    <p:sldId id="285" r:id="rId27"/>
    <p:sldId id="289" r:id="rId28"/>
    <p:sldId id="288" r:id="rId29"/>
    <p:sldId id="287" r:id="rId30"/>
    <p:sldId id="286" r:id="rId31"/>
    <p:sldId id="277" r:id="rId32"/>
    <p:sldId id="279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Dang" initials="JD" lastIdx="1" clrIdx="0">
    <p:extLst>
      <p:ext uri="{19B8F6BF-5375-455C-9EA6-DF929625EA0E}">
        <p15:presenceInfo xmlns:p15="http://schemas.microsoft.com/office/powerpoint/2012/main" userId="2373e20e4788ce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800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025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903C-5B5F-41C1-B04D-31F808F93691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AD8AC-D2A0-4BCB-BF4E-8C83966F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5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4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54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42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0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07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9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59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50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6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Underfit would need more time to collect data or use a more complex model which might not be computationally feasible and would not help the </a:t>
            </a:r>
            <a:r>
              <a:rPr lang="en-GB" dirty="0" err="1"/>
              <a:t>anaysts</a:t>
            </a:r>
            <a:r>
              <a:rPr lang="en-GB" dirty="0"/>
              <a:t>’ understand why a model made a particular 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74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  <a:p>
            <a:endParaRPr lang="en-GB" dirty="0"/>
          </a:p>
          <a:p>
            <a:r>
              <a:rPr lang="en-GB" dirty="0"/>
              <a:t>RFE = train model with all variables, drop the weakest feature to combat collinearity and correlated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9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allocate funds by putting (1-recall)*</a:t>
            </a:r>
            <a:r>
              <a:rPr lang="en-GB" dirty="0" err="1"/>
              <a:t>loan_balance_from_defaulters</a:t>
            </a:r>
            <a:r>
              <a:rPr lang="en-GB" dirty="0"/>
              <a:t> into a 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1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92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2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5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4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6566-11E2-44D3-8E4C-BB065668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16B32-04B8-4AAF-9210-ACE7F469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B541-08D5-46A8-A26D-670B3B5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70D-A377-4149-B3EC-0BDA7C65BECA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F11A-E4CC-4E01-A5AD-8F3AD05B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4094-9B10-4A95-AADB-6F517F7A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1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603-88B8-468E-A95C-437A468F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523C5-4CDA-4A56-8A3E-57A271E5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B369-0D46-4599-B7BB-594434B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AC6-CA3D-416F-A684-8A72D2E36753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E201-3BAA-4F0B-AFD0-6786C29C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B406-0673-4DAC-ACBF-2ED15CD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DB283-4A28-4916-B89B-7BFE488BB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8C6E3-8B81-43CE-9521-AA10228E5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7BDA-DA2F-4EFD-8516-611C1CD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EAE9-CCF9-4543-87F2-F4CE25869127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DCD7-7A61-477F-B06A-C5E0D0C2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63CA-7D51-44A9-B0B0-54617DE7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FDA-7FD1-4BD2-8413-07EFAACD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24EA-9EF8-49CA-9FAC-ABBC0686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5DBD-20C6-478E-8255-A93653E7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3555-D7B8-4B4B-9C02-CD1A0D5A51CB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AA7C-6DCE-4174-A0CB-65D40D08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7B8A-E56C-4755-B713-DC411EE5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5EB7-DC59-4452-96E1-8EE23D47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396E-BD60-4CF3-A79C-AC9EB20D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E881-03CA-4AA9-9C78-8F9DAE51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28D4-F333-465C-B2F3-FBAC2678A53B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996F-183E-43FB-B5CE-1D2299A5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34B9-3EB2-46F7-AD6F-91BB5E41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3A3D-8607-4CD8-9B89-E8F4654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50EB-312F-4240-83C8-DE60F3C39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F5FA-FA1F-4347-A34E-A9C388EF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6E36-9F68-4310-B9B8-419E061F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868E-8D1C-41EC-8368-3AB01FC7F82D}" type="datetime1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C594-DFEA-436D-A175-9501BFBE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3C62-385A-40BF-97B2-E10CE18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0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5C6A-73CE-4501-86AF-9F4272B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4E07A-A1A0-44C2-A729-58D4BB2F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9EF71-B114-41B1-9EE1-901E5BCA3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07B5-D344-4B18-9377-000C9DFB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05B6D-3D3A-4B17-A76F-0AA64250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184C-C1A7-4093-955F-90FB207B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24A1-B4FB-4A3D-A261-0E83DBE4A66F}" type="datetime1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0D5E9-B1FA-437F-A186-D0CE326F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8208D-BB45-4CD7-BAB5-E5AA56B8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9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F5ED-D841-402E-83E1-8F3A136F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E950-82FB-498B-B499-4DF22F0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A5D1-0444-47CA-8D81-771D46326F54}" type="datetime1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2AC79-8F97-4ED8-85D8-81085E72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C016-A73A-4FC1-A517-265C4480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6C567-330B-490A-9632-4CB9C0F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E73C-1CB3-431E-BF32-2B3F872B0933}" type="datetime1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353DC-1075-4732-81A7-AD5BEF63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9905-9EC5-41D5-B89F-BC50AE1A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6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8E92-B30C-40BE-883F-DBFE33F4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FA3B-C0DF-40BD-9886-32CDD447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5F61-4982-49BC-B16B-B4ECC51C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A63F-05C3-4033-A208-66DDA55F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055-CF14-4297-A4A2-BD8411D129E3}" type="datetime1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E803-BC3E-4BFE-A4A4-9E173FA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BF7A-F6F2-4A9D-8FC3-37E88E4F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3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BE26-A536-42C9-99A0-FE220139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B9A50-DE96-4301-9298-CC029D3A7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D5E31-3D02-4244-BDDE-DA0810CF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AF3E-A376-410B-863E-37A003DA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71F9-E673-4CB2-B109-E2C9B62792B2}" type="datetime1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157D-E789-4D80-B60F-93696BA2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4B7C-EF52-4CA3-B621-006E2249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7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6D95-2B80-4137-BAA5-2CD0B99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99B6-0859-4FCB-875E-F6B2804D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7177-0AF9-401E-9F66-FCF4AF84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D446-283D-428B-87A3-37DDBA6A0537}" type="datetime1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D420-4087-479B-9E18-0108A88B4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8E7A-D024-4BDA-8895-6CA2AD88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0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brary.duke.edu/data/about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evopedia.org/decision-trees-for-machin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en.wikibooks.org/wiki/Artificial_Neural_Networks/Activation_Functions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AWS_Simple_Icons_Database_Amazon_RDS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hyperlink" Target="https://commons.wikimedia.org/wiki/File:Magnifying_glass_icon.svg" TargetMode="External"/><Relationship Id="rId5" Type="http://schemas.openxmlformats.org/officeDocument/2006/relationships/hyperlink" Target="https://library.duke.edu/data/about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hyperlink" Target="https://commons.wikimedia.org/wiki/File:Gear_-_Noun_project_7137.sv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Magnifying_glass_icon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commons.wikimedia.org/wiki/File:AWS_Simple_Icons_Database_Amazon_RDS.svg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ofengland.co.uk/-/media/boe/files/prudential-regulation/supervisory-statement/2019/ss1113update-march20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97F09-72DB-47BC-917E-FE6873334665}"/>
              </a:ext>
            </a:extLst>
          </p:cNvPr>
          <p:cNvSpPr txBox="1"/>
          <p:nvPr/>
        </p:nvSpPr>
        <p:spPr>
          <a:xfrm>
            <a:off x="809063" y="2883068"/>
            <a:ext cx="73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Assessing new loan applications using 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F8B76-25E2-42D4-B6E0-F309C3424E41}"/>
              </a:ext>
            </a:extLst>
          </p:cNvPr>
          <p:cNvSpPr txBox="1"/>
          <p:nvPr/>
        </p:nvSpPr>
        <p:spPr>
          <a:xfrm>
            <a:off x="847163" y="3328600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Exploring machine learning methods for loan assessment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3539F-6F86-45B1-B8AB-AD9A66DFBA53}"/>
              </a:ext>
            </a:extLst>
          </p:cNvPr>
          <p:cNvSpPr txBox="1"/>
          <p:nvPr/>
        </p:nvSpPr>
        <p:spPr>
          <a:xfrm>
            <a:off x="847162" y="3667154"/>
            <a:ext cx="63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Jeremy Dang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EACD99-9319-4A65-B769-2FF5CF5D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924"/>
            <a:ext cx="26005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93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10</a:t>
            </a:fld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75E47-608B-4085-A95C-4F23BE6D6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5" y="1587085"/>
            <a:ext cx="6667500" cy="4286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C63A67-7AE1-406E-84D1-8A7575EDE90B}"/>
              </a:ext>
            </a:extLst>
          </p:cNvPr>
          <p:cNvSpPr txBox="1"/>
          <p:nvPr/>
        </p:nvSpPr>
        <p:spPr>
          <a:xfrm>
            <a:off x="7240630" y="2649353"/>
            <a:ext cx="47752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7% of loans defaulted were on 36-month terms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4% of loans defaulted were on 60-month terms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11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1E55B-99C2-4675-B71B-FF346C9E2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1" y="1516171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09F67-1915-42D8-85CC-609F6BA8E8EB}"/>
              </a:ext>
            </a:extLst>
          </p:cNvPr>
          <p:cNvSpPr txBox="1"/>
          <p:nvPr/>
        </p:nvSpPr>
        <p:spPr>
          <a:xfrm>
            <a:off x="7274186" y="2802659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11% of loans which defaulted were paying an interest rate between 10%-20%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12</a:t>
            </a:fld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35829-5DFD-4C79-84F2-56AA51499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629030"/>
            <a:ext cx="6667500" cy="428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D7745-98A7-463E-BC54-FB19CFA37722}"/>
              </a:ext>
            </a:extLst>
          </p:cNvPr>
          <p:cNvSpPr/>
          <p:nvPr/>
        </p:nvSpPr>
        <p:spPr>
          <a:xfrm>
            <a:off x="1803008" y="2474752"/>
            <a:ext cx="327796" cy="2483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C4581-3846-4E7F-8AE1-76BC4D8547F0}"/>
              </a:ext>
            </a:extLst>
          </p:cNvPr>
          <p:cNvSpPr txBox="1"/>
          <p:nvPr/>
        </p:nvSpPr>
        <p:spPr>
          <a:xfrm>
            <a:off x="7349687" y="2888818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60% of loans were used to finance existing loans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which 11% had defaulted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13</a:t>
            </a:fld>
            <a:endParaRPr lang="en-GB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DA3684-5B78-47FD-83D0-DAAEEE92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4" y="1828641"/>
            <a:ext cx="5521577" cy="3549585"/>
          </a:xfrm>
          <a:prstGeom prst="rect">
            <a:avLst/>
          </a:prstGeom>
        </p:spPr>
      </p:pic>
      <p:pic>
        <p:nvPicPr>
          <p:cNvPr id="7170" name="Picture 2" descr="How To Improve Your Credit Rating Fast - 1st UK Mortgages">
            <a:extLst>
              <a:ext uri="{FF2B5EF4-FFF2-40B4-BE49-F238E27FC236}">
                <a16:creationId xmlns:a16="http://schemas.microsoft.com/office/drawing/2014/main" id="{EA715B5D-F25C-4D11-82B0-2DC38BDF6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1062" r="11688" b="82980"/>
          <a:stretch/>
        </p:blipFill>
        <p:spPr bwMode="auto">
          <a:xfrm>
            <a:off x="134225" y="5922079"/>
            <a:ext cx="2256693" cy="3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w To Improve Your Credit Rating Fast - 1st UK Mortgages">
            <a:extLst>
              <a:ext uri="{FF2B5EF4-FFF2-40B4-BE49-F238E27FC236}">
                <a16:creationId xmlns:a16="http://schemas.microsoft.com/office/drawing/2014/main" id="{2E25C000-AAEB-4D45-A008-23A6E5D1E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83050" r="3288" b="1315"/>
          <a:stretch/>
        </p:blipFill>
        <p:spPr bwMode="auto">
          <a:xfrm>
            <a:off x="9548799" y="5934039"/>
            <a:ext cx="2477793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w To Improve Your Credit Rating Fast - 1st UK Mortgages">
            <a:extLst>
              <a:ext uri="{FF2B5EF4-FFF2-40B4-BE49-F238E27FC236}">
                <a16:creationId xmlns:a16="http://schemas.microsoft.com/office/drawing/2014/main" id="{B46E2A17-9F29-40DA-8561-74593226D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62628" r="8370" b="21737"/>
          <a:stretch/>
        </p:blipFill>
        <p:spPr bwMode="auto">
          <a:xfrm>
            <a:off x="7191754" y="5928818"/>
            <a:ext cx="2357045" cy="3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ow To Improve Your Credit Rating Fast - 1st UK Mortgages">
            <a:extLst>
              <a:ext uri="{FF2B5EF4-FFF2-40B4-BE49-F238E27FC236}">
                <a16:creationId xmlns:a16="http://schemas.microsoft.com/office/drawing/2014/main" id="{59A0633D-CD33-4602-9621-67432A9EF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21529" r="6227" b="62836"/>
          <a:stretch/>
        </p:blipFill>
        <p:spPr bwMode="auto">
          <a:xfrm>
            <a:off x="2390918" y="5928358"/>
            <a:ext cx="2400418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ow To Improve Your Credit Rating Fast - 1st UK Mortgages">
            <a:extLst>
              <a:ext uri="{FF2B5EF4-FFF2-40B4-BE49-F238E27FC236}">
                <a16:creationId xmlns:a16="http://schemas.microsoft.com/office/drawing/2014/main" id="{BC0EF8CB-8CC5-4E20-B7A0-CBD2F40DD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42182" r="6227" b="42183"/>
          <a:stretch/>
        </p:blipFill>
        <p:spPr bwMode="auto">
          <a:xfrm>
            <a:off x="4791336" y="5928818"/>
            <a:ext cx="2400418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A23A82-37C6-4D67-BE56-8F9AF38FC215}"/>
              </a:ext>
            </a:extLst>
          </p:cNvPr>
          <p:cNvSpPr txBox="1"/>
          <p:nvPr/>
        </p:nvSpPr>
        <p:spPr>
          <a:xfrm>
            <a:off x="6502343" y="2268734"/>
            <a:ext cx="4775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scores were mapped according to Experian Credit bands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score isn’t everything!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loans that were given, were fully-paid despite a low score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Preparation – Summary of data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616110"/>
            <a:ext cx="8236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details are available in the appendix and project files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binary response variable (named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was created based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slide 8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Ongoing samples were dropped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contributed to data leakage were removed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i.e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features that logically should not be present when there is a new application 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amount payed)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text-based like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removed – Natural language processing was not in scope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with many groups such as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were re-categorised for simplicity and created as dummy variables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≥50% empty were removed – due to lack of information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between 20% and 49% empty such as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 current balance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imputed based on the median, segmented by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district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Otherwise, samples were dropped 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5%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samples were dropped in total)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B7CCC3-852C-4DA2-8E04-0103C3EF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36550" y="2962133"/>
            <a:ext cx="1987300" cy="19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B383A-566A-4514-93A1-02F9A174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b="7899"/>
          <a:stretch/>
        </p:blipFill>
        <p:spPr>
          <a:xfrm>
            <a:off x="1308905" y="1315425"/>
            <a:ext cx="5592652" cy="50008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Correlations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15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E1F98-841A-4454-BC31-A0A1CF8B84D2}"/>
              </a:ext>
            </a:extLst>
          </p:cNvPr>
          <p:cNvSpPr/>
          <p:nvPr/>
        </p:nvSpPr>
        <p:spPr>
          <a:xfrm>
            <a:off x="1942331" y="4920283"/>
            <a:ext cx="739140" cy="80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6ACF6-E95F-4143-97C5-214A7C283016}"/>
              </a:ext>
            </a:extLst>
          </p:cNvPr>
          <p:cNvSpPr/>
          <p:nvPr/>
        </p:nvSpPr>
        <p:spPr>
          <a:xfrm>
            <a:off x="4183380" y="2834640"/>
            <a:ext cx="571500" cy="587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F6E93-86E7-42D4-BD1C-F2C609978D78}"/>
              </a:ext>
            </a:extLst>
          </p:cNvPr>
          <p:cNvSpPr/>
          <p:nvPr/>
        </p:nvSpPr>
        <p:spPr>
          <a:xfrm>
            <a:off x="5090160" y="1795629"/>
            <a:ext cx="670560" cy="650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5D782-2D3E-49BD-B9F4-E16ED424AB50}"/>
              </a:ext>
            </a:extLst>
          </p:cNvPr>
          <p:cNvSpPr/>
          <p:nvPr/>
        </p:nvSpPr>
        <p:spPr>
          <a:xfrm>
            <a:off x="5707380" y="1427119"/>
            <a:ext cx="381000" cy="437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E78BBD-31BE-45FB-B604-7F50EC027939}"/>
              </a:ext>
            </a:extLst>
          </p:cNvPr>
          <p:cNvSpPr/>
          <p:nvPr/>
        </p:nvSpPr>
        <p:spPr>
          <a:xfrm>
            <a:off x="4602480" y="2384426"/>
            <a:ext cx="571500" cy="587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7190739" y="1646040"/>
            <a:ext cx="4775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Majority of features seem uncorrelated with each other and the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features are </a:t>
            </a:r>
            <a:r>
              <a:rPr lang="en-GB" sz="2400" dirty="0">
                <a:solidFill>
                  <a:schemeClr val="accent1"/>
                </a:solidFill>
              </a:rPr>
              <a:t>correlated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as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amount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en-GB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installment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others are </a:t>
            </a:r>
            <a:r>
              <a:rPr lang="en-GB" sz="2400" dirty="0">
                <a:solidFill>
                  <a:srgbClr val="C00000"/>
                </a:solidFill>
              </a:rPr>
              <a:t>negatively correlated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to the creation of dummy variables (creation of mutually exclusive variables)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0A0E9E-A5E1-41D1-BA8F-861EC17636B8}"/>
              </a:ext>
            </a:extLst>
          </p:cNvPr>
          <p:cNvSpPr/>
          <p:nvPr/>
        </p:nvSpPr>
        <p:spPr>
          <a:xfrm>
            <a:off x="2072640" y="3284854"/>
            <a:ext cx="4015740" cy="1256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Models chosen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16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542925" y="2399431"/>
            <a:ext cx="6576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models were chosen due to their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simplicity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ability to obtain a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probability of default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practical implementation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Huber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Tree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152B9C7-8843-45B0-8983-FE2391F29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5363" y="1234486"/>
            <a:ext cx="2823212" cy="2223280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2FA99B-05A3-4A90-B725-C72A55302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28890" y="3891155"/>
            <a:ext cx="3839966" cy="23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Considerations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17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438150" y="1347523"/>
            <a:ext cx="9992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is highly imbalanced and not equally distributed.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– Use Random Over-sampling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experiments showed that using SMOTE encountered memory errors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Overfitting vs Underfitting → Apply regularisation to reduce overfitting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9A6358-F5DD-4E3E-873D-90AB606786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b="14028"/>
          <a:stretch/>
        </p:blipFill>
        <p:spPr>
          <a:xfrm>
            <a:off x="8286750" y="3251051"/>
            <a:ext cx="3905250" cy="273215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4AFA1A-C393-4413-86C8-EB486D7A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8971"/>
              </p:ext>
            </p:extLst>
          </p:nvPr>
        </p:nvGraphicFramePr>
        <p:xfrm>
          <a:off x="438150" y="3580033"/>
          <a:ext cx="709041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381209704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020252552"/>
                    </a:ext>
                  </a:extLst>
                </a:gridCol>
                <a:gridCol w="3194685">
                  <a:extLst>
                    <a:ext uri="{9D8B030D-6E8A-4147-A177-3AD203B41FA5}">
                      <a16:colId xmlns:a16="http://schemas.microsoft.com/office/drawing/2014/main" val="257531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9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overfitting due to duplication of minority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2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</a:t>
                      </a:r>
                      <a:r>
                        <a:rPr lang="en-GB" sz="1400" dirty="0" err="1"/>
                        <a:t>Undersampling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underfitting, due to information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8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SMOTE +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Overcomes overfitting by creating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Impractical due to the calculations made to create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Harder to interpret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5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18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738A3C-06CF-426C-A612-91D7D7635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212" y="2301900"/>
            <a:ext cx="1104760" cy="10810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33C328-001B-4EF7-9C2A-6B5634D5A2A8}"/>
              </a:ext>
            </a:extLst>
          </p:cNvPr>
          <p:cNvSpPr/>
          <p:nvPr/>
        </p:nvSpPr>
        <p:spPr>
          <a:xfrm>
            <a:off x="142613" y="3657401"/>
            <a:ext cx="2690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Numerical features were normalised with the IQR method to handle any case of outliers (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amount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Samples were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shuffled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minority class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oversampled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random</a:t>
            </a:r>
          </a:p>
        </p:txBody>
      </p:sp>
      <p:pic>
        <p:nvPicPr>
          <p:cNvPr id="7" name="Picture 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F7998F84-98A7-42F0-9B15-990E34D0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44527" y="2227751"/>
            <a:ext cx="1155188" cy="1155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59425-B4A8-4EC5-BFBD-03149E5FFAAD}"/>
              </a:ext>
            </a:extLst>
          </p:cNvPr>
          <p:cNvSpPr txBox="1"/>
          <p:nvPr/>
        </p:nvSpPr>
        <p:spPr>
          <a:xfrm>
            <a:off x="3928307" y="2690512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75%</a:t>
            </a:r>
          </a:p>
        </p:txBody>
      </p:sp>
      <p:pic>
        <p:nvPicPr>
          <p:cNvPr id="17" name="Picture 1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E485AB0B-D81C-4F95-8309-AADBFFE71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95771" y="2512913"/>
            <a:ext cx="735724" cy="7357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4F4491-207F-4162-B051-A8DEE452D536}"/>
              </a:ext>
            </a:extLst>
          </p:cNvPr>
          <p:cNvSpPr txBox="1"/>
          <p:nvPr/>
        </p:nvSpPr>
        <p:spPr>
          <a:xfrm>
            <a:off x="9983416" y="275788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9B92BB-75FD-497E-8515-9053C468BD1F}"/>
              </a:ext>
            </a:extLst>
          </p:cNvPr>
          <p:cNvSpPr/>
          <p:nvPr/>
        </p:nvSpPr>
        <p:spPr>
          <a:xfrm>
            <a:off x="3193770" y="3640622"/>
            <a:ext cx="2204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was split into 75% for model training and optimisation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F46C6C-9D11-42ED-A011-B570C85ACE60}"/>
              </a:ext>
            </a:extLst>
          </p:cNvPr>
          <p:cNvCxnSpPr/>
          <p:nvPr/>
        </p:nvCxnSpPr>
        <p:spPr>
          <a:xfrm>
            <a:off x="2496928" y="2875178"/>
            <a:ext cx="80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B883AA-C058-4C59-9D47-357787F322AA}"/>
              </a:ext>
            </a:extLst>
          </p:cNvPr>
          <p:cNvCxnSpPr/>
          <p:nvPr/>
        </p:nvCxnSpPr>
        <p:spPr>
          <a:xfrm>
            <a:off x="4998387" y="2875178"/>
            <a:ext cx="80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AD16C9FE-F883-47E8-A1AA-8285D3EB0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45473" y="2103664"/>
            <a:ext cx="1440428" cy="14404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9590EE-FB75-41D9-954E-858E47E8A9C9}"/>
              </a:ext>
            </a:extLst>
          </p:cNvPr>
          <p:cNvCxnSpPr>
            <a:cxnSpLocks/>
          </p:cNvCxnSpPr>
          <p:nvPr/>
        </p:nvCxnSpPr>
        <p:spPr>
          <a:xfrm>
            <a:off x="8017746" y="2875178"/>
            <a:ext cx="1629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C244AC6-7638-4A1F-9BA6-AB95F3634DE8}"/>
              </a:ext>
            </a:extLst>
          </p:cNvPr>
          <p:cNvSpPr/>
          <p:nvPr/>
        </p:nvSpPr>
        <p:spPr>
          <a:xfrm>
            <a:off x="5975866" y="3617258"/>
            <a:ext cx="25054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were trained and optimised on 75% of the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applicable, Gradient Descent was applied for efficient training and optimisation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reduce the number of features, Recursive feature elimination (RFE) was used.</a:t>
            </a:r>
          </a:p>
        </p:txBody>
      </p:sp>
      <p:pic>
        <p:nvPicPr>
          <p:cNvPr id="1033" name="Picture 1032" descr="A close up of a logo&#10;&#10;Description automatically generated">
            <a:extLst>
              <a:ext uri="{FF2B5EF4-FFF2-40B4-BE49-F238E27FC236}">
                <a16:creationId xmlns:a16="http://schemas.microsoft.com/office/drawing/2014/main" id="{A29DC1A5-E38D-4CFC-83E8-5C279E0AD4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263633" y="2179650"/>
            <a:ext cx="927464" cy="92746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643AD70-4282-4C72-807F-5B7E75C4BEA9}"/>
              </a:ext>
            </a:extLst>
          </p:cNvPr>
          <p:cNvSpPr/>
          <p:nvPr/>
        </p:nvSpPr>
        <p:spPr>
          <a:xfrm>
            <a:off x="9341821" y="3619115"/>
            <a:ext cx="2505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were evaluated on the remaining 25% of the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Metrics used to evaluate the model was </a:t>
            </a:r>
            <a:r>
              <a:rPr lang="en-GB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Accuracy, Recall &amp; Area-under-the-curve (AUC)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  <p:bldP spid="15" grpId="0"/>
      <p:bldP spid="30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Evaluation metrics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19</a:t>
            </a:fld>
            <a:endParaRPr lang="en-GB" dirty="0"/>
          </a:p>
        </p:txBody>
      </p:sp>
      <p:pic>
        <p:nvPicPr>
          <p:cNvPr id="17" name="Picture 1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E485AB0B-D81C-4F95-8309-AADBFFE71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86613" y="2867871"/>
            <a:ext cx="1227436" cy="12274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4F4491-207F-4162-B051-A8DEE452D536}"/>
              </a:ext>
            </a:extLst>
          </p:cNvPr>
          <p:cNvSpPr txBox="1"/>
          <p:nvPr/>
        </p:nvSpPr>
        <p:spPr>
          <a:xfrm>
            <a:off x="9601164" y="3372707"/>
            <a:ext cx="6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25%</a:t>
            </a:r>
          </a:p>
        </p:txBody>
      </p:sp>
      <p:pic>
        <p:nvPicPr>
          <p:cNvPr id="1033" name="Picture 1032" descr="A close up of a logo&#10;&#10;Description automatically generated">
            <a:extLst>
              <a:ext uri="{FF2B5EF4-FFF2-40B4-BE49-F238E27FC236}">
                <a16:creationId xmlns:a16="http://schemas.microsoft.com/office/drawing/2014/main" id="{A29DC1A5-E38D-4CFC-83E8-5C279E0AD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00331" y="2395145"/>
            <a:ext cx="1547323" cy="15473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EC6F8F-BF16-4C41-895E-F2E03AD37D2B}"/>
              </a:ext>
            </a:extLst>
          </p:cNvPr>
          <p:cNvSpPr txBox="1"/>
          <p:nvPr/>
        </p:nvSpPr>
        <p:spPr>
          <a:xfrm>
            <a:off x="171450" y="1462531"/>
            <a:ext cx="80329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Accuracy, easy to understand -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alone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does not provide an adequate evaluation of the task at hand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attempts to answer the following question: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proportion of loan applicants 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actually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defaulted?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Having a low recall could lead to poor customer experience and decrease in revenue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 business, recall could help allocate funds to the minimum capital requirements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AUC, visual representation of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precision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is a single metric defining how well the model separates defaulted and fully-paid loan applicants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9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760232" y="1582340"/>
            <a:ext cx="63722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Context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- Exploration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- Correlation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Chosen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 metrics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performance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Appendices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5C1B0-7F15-4DE3-878B-27E584F0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9498"/>
            <a:ext cx="26005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90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Model performance using all variables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20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54932"/>
              </p:ext>
            </p:extLst>
          </p:nvPr>
        </p:nvGraphicFramePr>
        <p:xfrm>
          <a:off x="342900" y="2418080"/>
          <a:ext cx="57531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64.92%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75974"/>
                  </a:ext>
                </a:extLst>
              </a:tr>
            </a:tbl>
          </a:graphicData>
        </a:graphic>
      </p:graphicFrame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5D3B8C5-6F50-4994-A151-C99DF49AF3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" b="15718"/>
          <a:stretch/>
        </p:blipFill>
        <p:spPr>
          <a:xfrm>
            <a:off x="6967581" y="1441791"/>
            <a:ext cx="4881519" cy="44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What are the factors correlated with default?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(Huber Regression)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21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633FE-255B-47D3-8780-D7EC9237B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588800" y="1877229"/>
            <a:ext cx="7014400" cy="39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6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Model performance using five variables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22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23100"/>
              </p:ext>
            </p:extLst>
          </p:nvPr>
        </p:nvGraphicFramePr>
        <p:xfrm>
          <a:off x="458514" y="2418080"/>
          <a:ext cx="57531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63.83%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62.95%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75974"/>
                  </a:ext>
                </a:extLst>
              </a:tr>
            </a:tbl>
          </a:graphicData>
        </a:graphic>
      </p:graphicFrame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96C6E3-E5A2-4CAD-B237-67223D89A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" b="15556"/>
          <a:stretch/>
        </p:blipFill>
        <p:spPr>
          <a:xfrm>
            <a:off x="7174136" y="1577342"/>
            <a:ext cx="4559350" cy="41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What are the factors correlated with default?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(Logistic Regression)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23</a:t>
            </a:fld>
            <a:endParaRPr lang="en-GB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24C69CE-14BC-414F-B033-24499762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6820"/>
          <a:stretch/>
        </p:blipFill>
        <p:spPr>
          <a:xfrm>
            <a:off x="3048000" y="2131792"/>
            <a:ext cx="6096000" cy="29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24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87118"/>
              </p:ext>
            </p:extLst>
          </p:nvPr>
        </p:nvGraphicFramePr>
        <p:xfrm>
          <a:off x="435786" y="2603500"/>
          <a:ext cx="739953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06">
                  <a:extLst>
                    <a:ext uri="{9D8B030D-6E8A-4147-A177-3AD203B41FA5}">
                      <a16:colId xmlns:a16="http://schemas.microsoft.com/office/drawing/2014/main" val="3734885457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of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63.83%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31 </a:t>
                      </a:r>
                    </a:p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(all variables)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64.92%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21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4B0169-9BE7-4F9B-80E0-DAD2F43A2FDC}"/>
              </a:ext>
            </a:extLst>
          </p:cNvPr>
          <p:cNvSpPr txBox="1"/>
          <p:nvPr/>
        </p:nvSpPr>
        <p:spPr>
          <a:xfrm>
            <a:off x="8246378" y="1818703"/>
            <a:ext cx="36776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model that should be used is the simpler model, less is more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Reduction from 31 features to 5 features, that is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83% reduction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a practical perspective, it is much easier to collect 5 features than 31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Trade-off is 1% pts difference in recall and AUC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-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6095999" y="2548991"/>
            <a:ext cx="4775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`Cross-industry standard process for data mining` (CRISP-DM).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process for applying data science methodology to answer business questions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25</a:t>
            </a:fld>
            <a:endParaRPr lang="en-GB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03C2DE4-395C-4D88-A39A-9FEC2A25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" y="1466675"/>
            <a:ext cx="4260878" cy="42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2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Project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3AA0C-8605-4AE1-B6DF-698E72D4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32" y="1210543"/>
            <a:ext cx="5995660" cy="50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1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EDA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27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62108-6372-4720-AABF-D09AB57DD179}"/>
              </a:ext>
            </a:extLst>
          </p:cNvPr>
          <p:cNvSpPr txBox="1"/>
          <p:nvPr/>
        </p:nvSpPr>
        <p:spPr>
          <a:xfrm>
            <a:off x="3632434" y="2459504"/>
            <a:ext cx="5964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districts to regions: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000000"/>
                </a:solidFill>
                <a:latin typeface="Arial Unicode MS"/>
              </a:rPr>
              <a:t>https://geoportal.statistics.gov.uk/datasets/ward-to-local-authority-district-to-county-to-region-to-country-december-2017-lookup-in-united-kingdom-version-2 </a:t>
            </a:r>
            <a:br>
              <a:rPr lang="en-US" altLang="en-US" sz="1000" dirty="0"/>
            </a:b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Experian Credit Rating groups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000000"/>
                </a:solidFill>
                <a:latin typeface="Arial Unicode MS"/>
              </a:rPr>
              <a:t>https://www.experian.co.uk/consumer/mortgages/guides/credit-and-mortgages.html </a:t>
            </a:r>
            <a:br>
              <a:rPr lang="en-US" altLang="en-US" sz="1100" dirty="0"/>
            </a:b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2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Data cleansing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28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2882E-C2C3-41DB-A528-FA7BF7E7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550" y="2122313"/>
            <a:ext cx="8248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Variables after data cleansing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875C3-20DD-4257-BC6F-32E2CB00F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223482"/>
            <a:ext cx="5943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667953" y="1682289"/>
            <a:ext cx="9578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Loans provide a means of long term finance for several industries, in return, lenders’ profit in the form of interest, payed on top of a loan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However, loans are a huge risk to lenders’, what if the borrower is unable to pay back their agreed loan?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business would incur a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would directly impact revenue streams.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Worse case scenario – A global recession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Financial crisis of 2007-2008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Predicting if applicants default is an important task!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8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481742" y="605216"/>
            <a:ext cx="922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Variables dropped for Machine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30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0717D-2F30-4776-9471-511BAC19A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2104981"/>
            <a:ext cx="74104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1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coefficient using all variables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(Logistic Regression)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31</a:t>
            </a:fld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9A6EE69-E4C1-4EFD-A0A2-5976B9EB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50000" r="8394" b="1932"/>
          <a:stretch/>
        </p:blipFill>
        <p:spPr>
          <a:xfrm>
            <a:off x="342900" y="1878152"/>
            <a:ext cx="6242458" cy="3943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741F04-4317-455B-82E6-BE58C7590888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39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feature </a:t>
            </a:r>
            <a:r>
              <a:rPr lang="en-GB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importances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using all variables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(Decision Tree)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32</a:t>
            </a:fld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EBA7BA-1DE2-4B19-881B-443FB34BEB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42900" y="1698426"/>
            <a:ext cx="7014400" cy="394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DBBA9-2740-4461-841D-7F538E18A641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3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performance using five variables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Huber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33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D5BE97-1B4E-4C2F-8284-18AEE7F0B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163"/>
          <a:stretch/>
        </p:blipFill>
        <p:spPr>
          <a:xfrm>
            <a:off x="342900" y="2076090"/>
            <a:ext cx="6096000" cy="3074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4A13C3-EA1C-4543-8ECA-8F51C59BACE4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12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performance using five variables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34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D5BE97-1B4E-4C2F-8284-18AEE7F0B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163"/>
          <a:stretch/>
        </p:blipFill>
        <p:spPr>
          <a:xfrm>
            <a:off x="342900" y="2092868"/>
            <a:ext cx="6096000" cy="3074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4B683-FB48-4262-B180-E1D33B8F8EE1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4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851494" y="2090172"/>
            <a:ext cx="9578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 applicants who default look like?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 factors correlated with default?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we assist the analysts’ in minimising the cost of default?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9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are the amounts we’re lending?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5</a:t>
            </a:fld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AD0B7E-4425-4DB4-8E05-648F002B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0" y="1651398"/>
            <a:ext cx="10610060" cy="3555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F179A-E289-4984-8BB8-7D8E9F2D7C12}"/>
              </a:ext>
            </a:extLst>
          </p:cNvPr>
          <p:cNvSpPr/>
          <p:nvPr/>
        </p:nvSpPr>
        <p:spPr>
          <a:xfrm>
            <a:off x="4295163" y="1963024"/>
            <a:ext cx="2801923" cy="3243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3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Growth of loans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6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926D90D-9E49-4B6D-9D20-9EFD95FCC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453655"/>
            <a:ext cx="6667500" cy="42862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48D8BB-080E-4E3D-9ADF-FC5E57972F4B}"/>
              </a:ext>
            </a:extLst>
          </p:cNvPr>
          <p:cNvCxnSpPr/>
          <p:nvPr/>
        </p:nvCxnSpPr>
        <p:spPr>
          <a:xfrm flipV="1">
            <a:off x="3833769" y="2751589"/>
            <a:ext cx="4530055" cy="2114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we mean by default?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7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851494" y="1509997"/>
            <a:ext cx="95787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simplicity, three groups are defined on the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status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has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fully paid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their loan back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C00000"/>
                </a:solidFill>
              </a:rPr>
              <a:t>Bad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has either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charged-off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 by more than 90 days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1"/>
                </a:solidFill>
              </a:rPr>
              <a:t>Ongoing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is still paying back their loan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Charged-off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stage where we expect the loan to not be paid back → borrower has defaulted.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grouped according to the definition of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 from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IRB guidelines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(defined by payments late by more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 90 or 180 days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8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4898A-B6A4-4521-B686-9BFC7C49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3" y="2175432"/>
            <a:ext cx="4967581" cy="3193445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384985-7C0C-4149-936C-4A571BD44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6" y="2175432"/>
            <a:ext cx="4967200" cy="3193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1CDA7E-0F9F-48D8-BD06-0362AFCAA37B}"/>
              </a:ext>
            </a:extLst>
          </p:cNvPr>
          <p:cNvSpPr/>
          <p:nvPr/>
        </p:nvSpPr>
        <p:spPr>
          <a:xfrm>
            <a:off x="8212821" y="2722772"/>
            <a:ext cx="536895" cy="23207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1AED5-3957-4B78-B672-0BD4432684BA}"/>
              </a:ext>
            </a:extLst>
          </p:cNvPr>
          <p:cNvSpPr/>
          <p:nvPr/>
        </p:nvSpPr>
        <p:spPr>
          <a:xfrm>
            <a:off x="9237676" y="2722772"/>
            <a:ext cx="1584122" cy="23207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9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28155-BEC3-4565-9096-A3BE0D4B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516171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347C88-E88D-4244-83D3-D88169AC4F39}"/>
              </a:ext>
            </a:extLst>
          </p:cNvPr>
          <p:cNvSpPr txBox="1"/>
          <p:nvPr/>
        </p:nvSpPr>
        <p:spPr>
          <a:xfrm>
            <a:off x="7349687" y="2284831"/>
            <a:ext cx="477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districts were mapped into regions where possible (82% coverage). See appendix for details.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Regions of largest defaulted applicants: London, North West &amp; South West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1676</Words>
  <Application>Microsoft Office PowerPoint</Application>
  <PresentationFormat>Widescreen</PresentationFormat>
  <Paragraphs>305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Dang</dc:creator>
  <cp:lastModifiedBy>Jeremy Dang</cp:lastModifiedBy>
  <cp:revision>67</cp:revision>
  <dcterms:created xsi:type="dcterms:W3CDTF">2020-05-06T10:38:07Z</dcterms:created>
  <dcterms:modified xsi:type="dcterms:W3CDTF">2020-05-08T10:59:49Z</dcterms:modified>
</cp:coreProperties>
</file>