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4" r:id="rId18"/>
    <p:sldId id="26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54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C9304-8E91-4048-B2A6-3F1267725B55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624D1-1DE7-4BE4-A968-EF013DAB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27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Hypotheticals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features weren’t readily available → Check distribution, resolve, apply scaling then apply PCA for dimension reduction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0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4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5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01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4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5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558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24D1-1DE7-4BE4-A968-EF013DABF9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1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5D30-BB59-47FC-A045-3CC2E763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8ADA1-EC89-497D-966B-4A7BCE4E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6EE6-C18C-4743-A16D-0C045B30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856A-DB3C-4E69-8974-DE8B43F1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080C-E1F9-40E5-A300-118CF40C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6970-A67F-47DC-BC51-693D5C86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23FC5-78E0-4D8D-A659-7D8D15B1F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D678-D8C5-44F7-AB38-EC9122B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8035-1896-424D-9552-55901DF6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E372-E4FF-4B7C-9CB6-1596C6BF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8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3687E-13C9-4A84-A81D-26246C7AF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9FB80-1BCD-43E0-9E9B-8C8853A9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5545-320A-40D5-AD58-900279E2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4259-2D1C-44AD-AB05-734BD24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BA6E-2A3D-43E9-A887-49CE9556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9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82FC-D6B2-48FA-AA20-A2E33A6C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0BA2-B5B3-44E2-A388-9BD0FC11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0EE4-9E47-4D69-8B5E-AC70D12E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D6F9-EA7A-472C-BA39-8AFF002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8BB2-A8C8-4E76-889D-70B209BB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0E62-A632-45CD-879A-61019DA7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1A3B-6599-4234-A553-6072FB8E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F5C4-657A-440E-A618-A508C5F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E534-5B6D-439C-B2BD-C88368A6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8699-2E2E-415C-A6C9-C015BFFB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3548-A8A7-48AF-823E-0D576FBA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BB43-DAEE-4D26-9076-8716EB8D3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E01EC-D809-4897-A8EA-E1B026A5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EE802-F56C-4197-959D-36B09351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7658-FC70-4CFC-83A5-9A693BBC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E99C-224F-47B0-A751-4664756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49E5-DC09-4A7E-B880-BF73E9F8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135B-50D0-4C6C-A3F1-149807E1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7ACF2-DB59-4BC1-BDA9-F49801F6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1D141-B361-4BE2-880C-FFC445171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EB7DF-144A-4CC7-9823-BE3CBA3A0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590E5-FA93-4C69-AD31-3BFBCD8C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55093-AB6D-4130-8546-D98C9BD2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1E13E-43D5-48D8-BF49-66793254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E783-772E-473E-80C0-6C2DF3D0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054C-E29B-4DD1-A381-1E9937D7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F889-3EC6-41DC-967B-5003EEDC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CD8FD-75C7-4818-BE6B-D549F7C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3888-7482-4B0A-9331-16F9D30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1B86B-B8AB-4294-86DE-C914E949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469CC-F1C0-4AD5-B49A-201E5372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03DA-787B-4A2F-B235-D2F494E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7B34-D621-4DD8-B429-3AA2D94B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C1149-C23B-4D6D-8978-59DAF40B9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4FB97-E027-451F-B6F6-FCD75B40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6A10C-5C44-4F16-BC88-D90A41D3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03B3-2D85-4D26-91E5-6CB9AA0A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D7DD-3B80-4C7C-A12F-DDEBE99A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C6546-D6A1-4B87-A3D5-A613CC3C5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DE7D4-4DAE-4024-A0BC-87628A35A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F9FC-7C0D-4F81-8B7D-32DA13FB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1F34B-6D0A-4BCF-B17B-A56F6FD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D183-4C9E-45B2-82DF-A81DEC00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9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DC470-58BC-4244-AE7D-2170D889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A81F-56E1-412A-9D20-95AF8303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0DD3-CEEC-4E22-95ED-47A87B0E5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879C-EA63-45A7-9AFF-19031AE7EE0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49B4-290C-480C-9669-A402D1086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2A17-F85E-4166-824A-689149834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620A0-4537-47AD-B4E6-31ED0FB72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w_Zealand_win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Wine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h12068/kaggle-ccf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26FFD3-86A1-4334-A0D4-603236373818}"/>
              </a:ext>
            </a:extLst>
          </p:cNvPr>
          <p:cNvSpPr txBox="1"/>
          <p:nvPr/>
        </p:nvSpPr>
        <p:spPr>
          <a:xfrm>
            <a:off x="419100" y="3676650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 needle in the haystack – Fraud detection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B982FE-491D-4BD3-BB1A-C41E5B3AE3F7}"/>
              </a:ext>
            </a:extLst>
          </p:cNvPr>
          <p:cNvSpPr txBox="1"/>
          <p:nvPr/>
        </p:nvSpPr>
        <p:spPr>
          <a:xfrm>
            <a:off x="457199" y="4122182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machine learning based fraud detector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CA4ED0-27A1-421F-9DA5-E64B9619B507}"/>
              </a:ext>
            </a:extLst>
          </p:cNvPr>
          <p:cNvSpPr txBox="1"/>
          <p:nvPr/>
        </p:nvSpPr>
        <p:spPr>
          <a:xfrm>
            <a:off x="457198" y="4460736"/>
            <a:ext cx="63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Jeremy Dang</a:t>
            </a:r>
          </a:p>
        </p:txBody>
      </p:sp>
    </p:spTree>
    <p:extLst>
      <p:ext uri="{BB962C8B-B14F-4D97-AF65-F5344CB8AC3E}">
        <p14:creationId xmlns:p14="http://schemas.microsoft.com/office/powerpoint/2010/main" val="278467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- Understanding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D9B57A-A7C0-4849-974C-44839944D5FF}"/>
              </a:ext>
            </a:extLst>
          </p:cNvPr>
          <p:cNvSpPr/>
          <p:nvPr/>
        </p:nvSpPr>
        <p:spPr>
          <a:xfrm>
            <a:off x="313189" y="1466675"/>
            <a:ext cx="84784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PCA Example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Suppose we have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list of wines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we can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describe wine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its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colour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taste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strength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alcohol,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country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origin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wines will share similar properties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so some properties are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redundant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they won’t tell us much from some batch of wines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PCA helps us finds the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best possible characteristics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helps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summarise our list of wines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Looking for wine properties that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strongly differ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across our wines 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colour)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these new characteristics you are able to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reconstruct the original properties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This is called principal components, in our data are labelled V1,V2,…,V28.</a:t>
            </a:r>
          </a:p>
        </p:txBody>
      </p:sp>
      <p:pic>
        <p:nvPicPr>
          <p:cNvPr id="4" name="Picture 3" descr="A glass of red wine&#10;&#10;Description automatically generated">
            <a:extLst>
              <a:ext uri="{FF2B5EF4-FFF2-40B4-BE49-F238E27FC236}">
                <a16:creationId xmlns:a16="http://schemas.microsoft.com/office/drawing/2014/main" id="{C1360E46-94A0-432B-91A7-B58A92ACA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61413" y="3926278"/>
            <a:ext cx="2126609" cy="2126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78196-5A48-42FA-AC1D-9BB603174223}"/>
              </a:ext>
            </a:extLst>
          </p:cNvPr>
          <p:cNvSpPr txBox="1"/>
          <p:nvPr/>
        </p:nvSpPr>
        <p:spPr>
          <a:xfrm>
            <a:off x="11367081" y="6212140"/>
            <a:ext cx="1209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5" tooltip="https://en.wikipedia.org/wiki/Wine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6" tooltip="https://creativecommons.org/licenses/by-sa/3.0/"/>
              </a:rPr>
              <a:t>CC BY-SA</a:t>
            </a:r>
            <a:endParaRPr lang="en-GB" sz="900"/>
          </a:p>
        </p:txBody>
      </p:sp>
      <p:pic>
        <p:nvPicPr>
          <p:cNvPr id="9" name="Picture 8" descr="A close up of a bottle of wine&#10;&#10;Description automatically generated">
            <a:extLst>
              <a:ext uri="{FF2B5EF4-FFF2-40B4-BE49-F238E27FC236}">
                <a16:creationId xmlns:a16="http://schemas.microsoft.com/office/drawing/2014/main" id="{FD728294-53D9-40AF-B1BB-75F6D80465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91662" y="1261422"/>
            <a:ext cx="3171553" cy="20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7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-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F188-B54B-457A-84FF-CF452B6CC898}"/>
              </a:ext>
            </a:extLst>
          </p:cNvPr>
          <p:cNvSpPr txBox="1"/>
          <p:nvPr/>
        </p:nvSpPr>
        <p:spPr>
          <a:xfrm>
            <a:off x="226582" y="1614777"/>
            <a:ext cx="101107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for null values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Either fill with median or remove (if few)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the distribution of each variable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Tells us if there are any outliers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if we need to scale our variables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Tackle the imbalanced problem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majority of the variables are transformed, only few variables to check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AB5BB1-A79C-4B98-BF95-1CB3F06884D3}"/>
              </a:ext>
            </a:extLst>
          </p:cNvPr>
          <p:cNvSpPr/>
          <p:nvPr/>
        </p:nvSpPr>
        <p:spPr>
          <a:xfrm>
            <a:off x="226582" y="4764777"/>
            <a:ext cx="7412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Hypotheticals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features weren’t readily available → Check distribution, resolve, apply scaling then apply PCA for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135143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- Preparation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1ED54-4CF5-4632-9B76-CF2AEF34D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49" y="2745368"/>
            <a:ext cx="9258300" cy="20288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0659D4-E06A-483F-B9A8-3D1535F9E39D}"/>
              </a:ext>
            </a:extLst>
          </p:cNvPr>
          <p:cNvSpPr/>
          <p:nvPr/>
        </p:nvSpPr>
        <p:spPr>
          <a:xfrm>
            <a:off x="1790699" y="4476750"/>
            <a:ext cx="8829675" cy="25934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65CF4-68EC-4776-A3DC-1C5D719BE6AC}"/>
              </a:ext>
            </a:extLst>
          </p:cNvPr>
          <p:cNvSpPr/>
          <p:nvPr/>
        </p:nvSpPr>
        <p:spPr>
          <a:xfrm>
            <a:off x="5267325" y="554068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Extremely large ranges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72238-3CE1-451A-9E8E-810E501D19D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552951" y="4774194"/>
            <a:ext cx="2047874" cy="76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9AE77-B86C-4408-8836-2D01275CFAB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600825" y="4774193"/>
            <a:ext cx="1657350" cy="76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EF29032-485F-4FEC-938A-E14C2A23583C}"/>
              </a:ext>
            </a:extLst>
          </p:cNvPr>
          <p:cNvSpPr/>
          <p:nvPr/>
        </p:nvSpPr>
        <p:spPr>
          <a:xfrm>
            <a:off x="1790700" y="2969584"/>
            <a:ext cx="4238625" cy="147859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B1A2C-9F22-44EE-B7FA-E39C06C812CE}"/>
              </a:ext>
            </a:extLst>
          </p:cNvPr>
          <p:cNvSpPr/>
          <p:nvPr/>
        </p:nvSpPr>
        <p:spPr>
          <a:xfrm>
            <a:off x="6600826" y="2998158"/>
            <a:ext cx="4124324" cy="14189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A35E5-921A-4456-B56C-1F58870BA6B9}"/>
              </a:ext>
            </a:extLst>
          </p:cNvPr>
          <p:cNvSpPr/>
          <p:nvPr/>
        </p:nvSpPr>
        <p:spPr>
          <a:xfrm>
            <a:off x="4943475" y="1789076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Non-Gaussian distribution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998AEF-9B60-4D0B-893B-30B26C496576}"/>
              </a:ext>
            </a:extLst>
          </p:cNvPr>
          <p:cNvCxnSpPr>
            <a:cxnSpLocks/>
          </p:cNvCxnSpPr>
          <p:nvPr/>
        </p:nvCxnSpPr>
        <p:spPr>
          <a:xfrm flipH="1">
            <a:off x="5456072" y="2150270"/>
            <a:ext cx="820904" cy="68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4DEAB3-6B11-4797-824A-CAA4A44B75B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276975" y="2158408"/>
            <a:ext cx="820904" cy="68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5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-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F188-B54B-457A-84FF-CF452B6CC898}"/>
              </a:ext>
            </a:extLst>
          </p:cNvPr>
          <p:cNvSpPr txBox="1"/>
          <p:nvPr/>
        </p:nvSpPr>
        <p:spPr>
          <a:xfrm>
            <a:off x="236107" y="1263646"/>
            <a:ext cx="10110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are few methods we can use to address imbalanced datasets:</a:t>
            </a:r>
          </a:p>
          <a:p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42D2DFC-FC88-46DC-8ACB-472655E62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22385"/>
              </p:ext>
            </p:extLst>
          </p:nvPr>
        </p:nvGraphicFramePr>
        <p:xfrm>
          <a:off x="400048" y="2224847"/>
          <a:ext cx="11391901" cy="309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320687552"/>
                    </a:ext>
                  </a:extLst>
                </a:gridCol>
                <a:gridCol w="4124327">
                  <a:extLst>
                    <a:ext uri="{9D8B030D-6E8A-4147-A177-3AD203B41FA5}">
                      <a16:colId xmlns:a16="http://schemas.microsoft.com/office/drawing/2014/main" val="3031757639"/>
                    </a:ext>
                  </a:extLst>
                </a:gridCol>
                <a:gridCol w="5324474">
                  <a:extLst>
                    <a:ext uri="{9D8B030D-6E8A-4147-A177-3AD203B41FA5}">
                      <a16:colId xmlns:a16="http://schemas.microsoft.com/office/drawing/2014/main" val="479224755"/>
                    </a:ext>
                  </a:extLst>
                </a:gridCol>
              </a:tblGrid>
              <a:tr h="62475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45956"/>
                  </a:ext>
                </a:extLst>
              </a:tr>
              <a:tr h="62475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Undersampling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Intuitive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May cause underfitting and this is usually worse than overfitting due to discarding samples (loss of information)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Sampling bias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73328"/>
                  </a:ext>
                </a:extLst>
              </a:tr>
              <a:tr h="62475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Intuitive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Easy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May cause overfitting due to duplication of minority class to match size of majority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36757"/>
                  </a:ext>
                </a:extLst>
              </a:tr>
              <a:tr h="62475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Overcomes overfitting due to creating data points rather than duplicating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No loss of information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Impractical when there are large number of dimensions as neighbouring data points can be in different classes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Harder to use depending on data 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949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95FB72-EB93-46A9-8AEC-47D029C4B868}"/>
              </a:ext>
            </a:extLst>
          </p:cNvPr>
          <p:cNvSpPr txBox="1"/>
          <p:nvPr/>
        </p:nvSpPr>
        <p:spPr>
          <a:xfrm>
            <a:off x="400046" y="5128369"/>
            <a:ext cx="11391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SMOTE was used as features were on a continuous scale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do not have adequate features to perform a sensible stratified sample representative of transactions</a:t>
            </a:r>
          </a:p>
          <a:p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4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F188-B54B-457A-84FF-CF452B6CC898}"/>
              </a:ext>
            </a:extLst>
          </p:cNvPr>
          <p:cNvSpPr txBox="1"/>
          <p:nvPr/>
        </p:nvSpPr>
        <p:spPr>
          <a:xfrm>
            <a:off x="805376" y="1667058"/>
            <a:ext cx="101107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this project 3 models were considered as a baseline before any optimisation: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K-nearest neighbours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models were chosen for their simplicity and low computational complexity (due to limited computational resources)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Five-fold cross validation was used to benchmark the models as the data was limited in quantity when attempting to use the hold-out method of validation.</a:t>
            </a:r>
          </a:p>
        </p:txBody>
      </p:sp>
    </p:spTree>
    <p:extLst>
      <p:ext uri="{BB962C8B-B14F-4D97-AF65-F5344CB8AC3E}">
        <p14:creationId xmlns:p14="http://schemas.microsoft.com/office/powerpoint/2010/main" val="256025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F188-B54B-457A-84FF-CF452B6CC898}"/>
              </a:ext>
            </a:extLst>
          </p:cNvPr>
          <p:cNvSpPr txBox="1"/>
          <p:nvPr/>
        </p:nvSpPr>
        <p:spPr>
          <a:xfrm>
            <a:off x="805376" y="1667058"/>
            <a:ext cx="10110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the baseline experiment, the best model was the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was therefore chosen to undergo optimisation.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Details of baseline experiment is in the appendix.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6A8D68-D207-42CE-AAD9-1B7F4D30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97799"/>
              </p:ext>
            </p:extLst>
          </p:nvPr>
        </p:nvGraphicFramePr>
        <p:xfrm>
          <a:off x="2031999" y="33907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95044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0553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5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6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9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24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F188-B54B-457A-84FF-CF452B6CC898}"/>
              </a:ext>
            </a:extLst>
          </p:cNvPr>
          <p:cNvSpPr txBox="1"/>
          <p:nvPr/>
        </p:nvSpPr>
        <p:spPr>
          <a:xfrm>
            <a:off x="805376" y="1667058"/>
            <a:ext cx="10110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was measured at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89%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means that when the model is able to predict 89% of all fraudulent transactions.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Comparing this to recall at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means that when the model predicts a transaction is fraudulent, it is correct 13% of the time.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6A8D68-D207-42CE-AAD9-1B7F4D30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33780"/>
              </p:ext>
            </p:extLst>
          </p:nvPr>
        </p:nvGraphicFramePr>
        <p:xfrm>
          <a:off x="2031999" y="463468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95044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0553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5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6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52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&amp; Further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5DF56-0EBE-4EEF-8061-751066A6BA20}"/>
              </a:ext>
            </a:extLst>
          </p:cNvPr>
          <p:cNvSpPr txBox="1"/>
          <p:nvPr/>
        </p:nvSpPr>
        <p:spPr>
          <a:xfrm>
            <a:off x="2428537" y="2129068"/>
            <a:ext cx="807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60K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worth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transactions was flagged as 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C3AC-2772-4672-9270-E17268F0E648}"/>
              </a:ext>
            </a:extLst>
          </p:cNvPr>
          <p:cNvSpPr txBox="1"/>
          <p:nvPr/>
        </p:nvSpPr>
        <p:spPr>
          <a:xfrm>
            <a:off x="2428537" y="3030854"/>
            <a:ext cx="9763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model managed to help 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identify 54K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worth of transactions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worth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as fraud </a:t>
            </a:r>
          </a:p>
        </p:txBody>
      </p:sp>
    </p:spTree>
    <p:extLst>
      <p:ext uri="{BB962C8B-B14F-4D97-AF65-F5344CB8AC3E}">
        <p14:creationId xmlns:p14="http://schemas.microsoft.com/office/powerpoint/2010/main" val="322209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&amp; Further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F188-B54B-457A-84FF-CF452B6CC898}"/>
              </a:ext>
            </a:extLst>
          </p:cNvPr>
          <p:cNvSpPr txBox="1"/>
          <p:nvPr/>
        </p:nvSpPr>
        <p:spPr>
          <a:xfrm>
            <a:off x="805376" y="1667058"/>
            <a:ext cx="101107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Given the nature of the dataset, more samples would have been beneficial for model evaluation so that a test set could have been created for further analysis.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would shed light on the model’s true performance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is an important metric for this project as there are many more transactions which are legitimate and because fraudulent transactions are rare in the data set having a model to accurately detect truly fraudulent transactions should be the objective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58491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F188-B54B-457A-84FF-CF452B6CC898}"/>
              </a:ext>
            </a:extLst>
          </p:cNvPr>
          <p:cNvSpPr txBox="1"/>
          <p:nvPr/>
        </p:nvSpPr>
        <p:spPr>
          <a:xfrm>
            <a:off x="805376" y="1667058"/>
            <a:ext cx="10110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visuals and data are sourced from my GitHub </a:t>
            </a:r>
            <a:r>
              <a:rPr lang="en-GB" sz="2000" dirty="0">
                <a:hlinkClick r:id="rId5"/>
              </a:rPr>
              <a:t>https://github.com/ah12068/kaggle-ccf</a:t>
            </a:r>
            <a:endParaRPr lang="en-GB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is laid out in a collaborative templated way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71083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603DA-4DF8-45B8-85F0-E003E06D974B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FC763-18FF-4091-89CC-A844E053F27E}"/>
              </a:ext>
            </a:extLst>
          </p:cNvPr>
          <p:cNvSpPr txBox="1"/>
          <p:nvPr/>
        </p:nvSpPr>
        <p:spPr>
          <a:xfrm>
            <a:off x="641059" y="1720840"/>
            <a:ext cx="637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 &amp; Objectives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and Further Work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4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EAF7A-DB2E-491E-BC89-16BB6EB41215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2E120-AE75-4E70-A328-5518CF595A4C}"/>
              </a:ext>
            </a:extLst>
          </p:cNvPr>
          <p:cNvSpPr txBox="1"/>
          <p:nvPr/>
        </p:nvSpPr>
        <p:spPr>
          <a:xfrm>
            <a:off x="641060" y="1720840"/>
            <a:ext cx="7148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Important that financial companies are able to recognise fraudulent credit card transactions so that customers are not charged for items they did not purchase.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Risks are often associated with debt and bankruptcy.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Growing importance as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contactless payments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widely accepted and can therefore increase the likelihood of fraudulent transactions</a:t>
            </a:r>
            <a:endParaRPr lang="en-GB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 descr="Queensland to trial new contactless payment system across transit ...">
            <a:extLst>
              <a:ext uri="{FF2B5EF4-FFF2-40B4-BE49-F238E27FC236}">
                <a16:creationId xmlns:a16="http://schemas.microsoft.com/office/drawing/2014/main" id="{BDF4FB03-7CBA-4A8D-9214-F3389EBD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690" y="4222288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92C7D-1630-41FC-849D-722957A5FF3D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84C508-401A-4DCD-9C28-39F32B50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" y="1466675"/>
            <a:ext cx="4260878" cy="42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88A3A-5ABD-47BC-80E7-37988A6BFA08}"/>
              </a:ext>
            </a:extLst>
          </p:cNvPr>
          <p:cNvSpPr txBox="1"/>
          <p:nvPr/>
        </p:nvSpPr>
        <p:spPr>
          <a:xfrm>
            <a:off x="6968454" y="1466675"/>
            <a:ext cx="4681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Cross-industry standard process for data mining (CRISP-DM) is the approach taken in this project.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Allows flexibility during the project.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focus on areas to action upon.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3F6E4-65FE-4C13-A35D-98872DB23B43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9B5EA-5747-4B73-BC9B-FC426032F2C4}"/>
              </a:ext>
            </a:extLst>
          </p:cNvPr>
          <p:cNvSpPr txBox="1"/>
          <p:nvPr/>
        </p:nvSpPr>
        <p:spPr>
          <a:xfrm>
            <a:off x="641060" y="1720840"/>
            <a:ext cx="7148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fraudulent transactions look like?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much is fraudulent transaction likely to cost {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company_name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based on final model selected?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- Understanding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DDBBC-5152-4072-9194-8D558FD5FE7B}"/>
              </a:ext>
            </a:extLst>
          </p:cNvPr>
          <p:cNvSpPr txBox="1"/>
          <p:nvPr/>
        </p:nvSpPr>
        <p:spPr>
          <a:xfrm>
            <a:off x="3955826" y="2409750"/>
            <a:ext cx="432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284,806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E92C6-3844-46FB-9DDF-976809793241}"/>
              </a:ext>
            </a:extLst>
          </p:cNvPr>
          <p:cNvSpPr txBox="1"/>
          <p:nvPr/>
        </p:nvSpPr>
        <p:spPr>
          <a:xfrm>
            <a:off x="3955826" y="3187534"/>
            <a:ext cx="5556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492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fraudulent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A1135-FAC8-4D70-9484-BDBFFA5A1FB9}"/>
              </a:ext>
            </a:extLst>
          </p:cNvPr>
          <p:cNvSpPr txBox="1"/>
          <p:nvPr/>
        </p:nvSpPr>
        <p:spPr>
          <a:xfrm>
            <a:off x="3955825" y="3940261"/>
            <a:ext cx="696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0.17%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transactions</a:t>
            </a:r>
            <a:r>
              <a:rPr lang="en-GB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were fraudulent</a:t>
            </a:r>
          </a:p>
        </p:txBody>
      </p:sp>
    </p:spTree>
    <p:extLst>
      <p:ext uri="{BB962C8B-B14F-4D97-AF65-F5344CB8AC3E}">
        <p14:creationId xmlns:p14="http://schemas.microsoft.com/office/powerpoint/2010/main" val="162273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-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C81D5-32CF-4197-87ED-F5B6AC478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" y="2490787"/>
            <a:ext cx="10633376" cy="2262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957A37-B2B4-4238-96D6-A7B60FAA5323}"/>
              </a:ext>
            </a:extLst>
          </p:cNvPr>
          <p:cNvSpPr/>
          <p:nvPr/>
        </p:nvSpPr>
        <p:spPr>
          <a:xfrm>
            <a:off x="1343026" y="2689705"/>
            <a:ext cx="1272840" cy="206327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34FAC-6C43-49B8-9A6F-45908E93FEC9}"/>
              </a:ext>
            </a:extLst>
          </p:cNvPr>
          <p:cNvSpPr/>
          <p:nvPr/>
        </p:nvSpPr>
        <p:spPr>
          <a:xfrm>
            <a:off x="6848475" y="2651605"/>
            <a:ext cx="2971799" cy="206327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5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-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D5C01-5D3D-489E-80E2-6C9C637637F3}"/>
              </a:ext>
            </a:extLst>
          </p:cNvPr>
          <p:cNvSpPr txBox="1"/>
          <p:nvPr/>
        </p:nvSpPr>
        <p:spPr>
          <a:xfrm>
            <a:off x="268526" y="1536174"/>
            <a:ext cx="11923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are 30 features in this dataset: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number of seconds elapsed between this transaction and the first transaction in the dataset.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the transaction amount of some unit of currency.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V1, V2, …, V28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features as a result of performing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PCA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are not known due to nature of Kaggle and privacy concerns.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Additionally, we also have the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which tells us if a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was fraud or not.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fraudulent transaction is flagged as a 1 else 0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255B8-D2F9-4DC8-A45C-C7A61F9F8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86" y="4519289"/>
            <a:ext cx="61436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4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0B7D2-FE6D-4419-AD01-85E51E797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0" y="6252784"/>
            <a:ext cx="12192000" cy="605216"/>
          </a:xfrm>
          <a:prstGeom prst="rect">
            <a:avLst/>
          </a:prstGeom>
        </p:spPr>
      </p:pic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B55605-943E-44E4-AC13-FB48A84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2" y="6372807"/>
            <a:ext cx="1275907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2BC00E-27DA-4037-8939-64B9488C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12875"/>
          <a:stretch/>
        </p:blipFill>
        <p:spPr>
          <a:xfrm>
            <a:off x="-1" y="0"/>
            <a:ext cx="12192000" cy="60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3FA4-032C-4EDE-9741-BA516DF87658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-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F188-B54B-457A-84FF-CF452B6CC898}"/>
              </a:ext>
            </a:extLst>
          </p:cNvPr>
          <p:cNvSpPr txBox="1"/>
          <p:nvPr/>
        </p:nvSpPr>
        <p:spPr>
          <a:xfrm>
            <a:off x="193026" y="1980791"/>
            <a:ext cx="10110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PCA?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Components Analysis (PCA) is a method of summarising data, when there are many features, we are able to compress some features together to form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features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tells us the same information in less amount of features. Less is more!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986</Words>
  <Application>Microsoft Office PowerPoint</Application>
  <PresentationFormat>Widescreen</PresentationFormat>
  <Paragraphs>157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Dang</dc:creator>
  <cp:lastModifiedBy>Jeremy Dang</cp:lastModifiedBy>
  <cp:revision>31</cp:revision>
  <dcterms:created xsi:type="dcterms:W3CDTF">2020-04-22T10:03:27Z</dcterms:created>
  <dcterms:modified xsi:type="dcterms:W3CDTF">2020-04-22T15:31:35Z</dcterms:modified>
</cp:coreProperties>
</file>