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70"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4" r:id="rId37"/>
    <p:sldId id="295" r:id="rId38"/>
    <p:sldId id="293" r:id="rId39"/>
    <p:sldId id="291" r:id="rId40"/>
    <p:sldId id="292"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544"/>
    <a:srgbClr val="CB444A"/>
    <a:srgbClr val="BE3846"/>
    <a:srgbClr val="BE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85"/>
    <p:restoredTop sz="94682"/>
  </p:normalViewPr>
  <p:slideViewPr>
    <p:cSldViewPr snapToGrid="0" snapToObjects="1">
      <p:cViewPr varScale="1">
        <p:scale>
          <a:sx n="103" d="100"/>
          <a:sy n="103" d="100"/>
        </p:scale>
        <p:origin x="184"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8E5F2-3E43-A348-95A4-0CE0A417E92A}" type="datetimeFigureOut">
              <a:rPr lang="en-US" smtClean="0"/>
              <a:t>4/24/19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E882C-67A6-7642-AC1A-113C2D508AB5}" type="slidenum">
              <a:rPr lang="en-US" smtClean="0"/>
              <a:t>‹#›</a:t>
            </a:fld>
            <a:endParaRPr lang="en-US"/>
          </a:p>
        </p:txBody>
      </p:sp>
    </p:spTree>
    <p:extLst>
      <p:ext uri="{BB962C8B-B14F-4D97-AF65-F5344CB8AC3E}">
        <p14:creationId xmlns:p14="http://schemas.microsoft.com/office/powerpoint/2010/main" val="1828385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4E882C-67A6-7642-AC1A-113C2D508AB5}" type="slidenum">
              <a:rPr lang="en-US" smtClean="0"/>
              <a:t>13</a:t>
            </a:fld>
            <a:endParaRPr lang="en-US"/>
          </a:p>
        </p:txBody>
      </p:sp>
    </p:spTree>
    <p:extLst>
      <p:ext uri="{BB962C8B-B14F-4D97-AF65-F5344CB8AC3E}">
        <p14:creationId xmlns:p14="http://schemas.microsoft.com/office/powerpoint/2010/main" val="2339732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169155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98943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4038990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C520B-3C03-A146-A34E-02F1D56BE37F}" type="datetimeFigureOut">
              <a:rPr lang="en-US" smtClean="0"/>
              <a:t>4/24/19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326173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C520B-3C03-A146-A34E-02F1D56BE37F}" type="datetimeFigureOut">
              <a:rPr lang="en-US" smtClean="0"/>
              <a:t>4/24/19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199813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CC520B-3C03-A146-A34E-02F1D56BE37F}" type="datetimeFigureOut">
              <a:rPr lang="en-US" smtClean="0"/>
              <a:t>4/24/19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116139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CC520B-3C03-A146-A34E-02F1D56BE37F}" type="datetimeFigureOut">
              <a:rPr lang="en-US" smtClean="0"/>
              <a:t>4/24/19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218483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CC520B-3C03-A146-A34E-02F1D56BE37F}" type="datetimeFigureOut">
              <a:rPr lang="en-US" smtClean="0"/>
              <a:t>4/24/19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272803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C520B-3C03-A146-A34E-02F1D56BE37F}" type="datetimeFigureOut">
              <a:rPr lang="en-US" smtClean="0"/>
              <a:t>4/24/19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946398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CC520B-3C03-A146-A34E-02F1D56BE37F}" type="datetimeFigureOut">
              <a:rPr lang="en-US" smtClean="0"/>
              <a:t>4/24/19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355641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CC520B-3C03-A146-A34E-02F1D56BE37F}" type="datetimeFigureOut">
              <a:rPr lang="en-US" smtClean="0"/>
              <a:t>4/24/19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B8416-95D7-A646-87FA-4CFF229E01AB}" type="slidenum">
              <a:rPr lang="en-US" smtClean="0"/>
              <a:t>‹#›</a:t>
            </a:fld>
            <a:endParaRPr lang="en-US"/>
          </a:p>
        </p:txBody>
      </p:sp>
    </p:spTree>
    <p:extLst>
      <p:ext uri="{BB962C8B-B14F-4D97-AF65-F5344CB8AC3E}">
        <p14:creationId xmlns:p14="http://schemas.microsoft.com/office/powerpoint/2010/main" val="331483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354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C520B-3C03-A146-A34E-02F1D56BE37F}" type="datetimeFigureOut">
              <a:rPr lang="en-US" smtClean="0"/>
              <a:t>4/24/19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B8416-95D7-A646-87FA-4CFF229E01AB}" type="slidenum">
              <a:rPr lang="en-US" smtClean="0"/>
              <a:t>‹#›</a:t>
            </a:fld>
            <a:endParaRPr lang="en-US"/>
          </a:p>
        </p:txBody>
      </p:sp>
    </p:spTree>
    <p:extLst>
      <p:ext uri="{BB962C8B-B14F-4D97-AF65-F5344CB8AC3E}">
        <p14:creationId xmlns:p14="http://schemas.microsoft.com/office/powerpoint/2010/main" val="1262500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9E3F7F-F19D-B04E-A108-A5A6628A7EE8}"/>
              </a:ext>
            </a:extLst>
          </p:cNvPr>
          <p:cNvSpPr/>
          <p:nvPr/>
        </p:nvSpPr>
        <p:spPr>
          <a:xfrm>
            <a:off x="4146697" y="2736503"/>
            <a:ext cx="3901546" cy="1384995"/>
          </a:xfrm>
          <a:prstGeom prst="rect">
            <a:avLst/>
          </a:prstGeom>
        </p:spPr>
        <p:txBody>
          <a:bodyPr wrap="square">
            <a:spAutoFit/>
          </a:bodyPr>
          <a:lstStyle/>
          <a:p>
            <a:r>
              <a:rPr lang="en-GB" sz="2800" dirty="0">
                <a:solidFill>
                  <a:srgbClr val="FFFFFF"/>
                </a:solidFill>
                <a:latin typeface="-apple-system"/>
              </a:rPr>
              <a:t>UoB Engineering Study Space Booking App</a:t>
            </a:r>
          </a:p>
          <a:p>
            <a:r>
              <a:rPr lang="en-GB" sz="2800" dirty="0">
                <a:solidFill>
                  <a:srgbClr val="FFFFFF"/>
                </a:solidFill>
                <a:latin typeface="-apple-system"/>
              </a:rPr>
              <a:t>User Manual</a:t>
            </a:r>
          </a:p>
        </p:txBody>
      </p:sp>
      <p:pic>
        <p:nvPicPr>
          <p:cNvPr id="6" name="Picture 5">
            <a:extLst>
              <a:ext uri="{FF2B5EF4-FFF2-40B4-BE49-F238E27FC236}">
                <a16:creationId xmlns:a16="http://schemas.microsoft.com/office/drawing/2014/main" id="{C6A96C87-32B1-C743-BDAC-60A19F3306E2}"/>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8" name="Straight Connector 7">
            <a:extLst>
              <a:ext uri="{FF2B5EF4-FFF2-40B4-BE49-F238E27FC236}">
                <a16:creationId xmlns:a16="http://schemas.microsoft.com/office/drawing/2014/main" id="{BB154191-ED0B-8040-A8D4-968DA263B9A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006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80D2A6-BC3D-4647-B555-8E8A919546DB}"/>
              </a:ext>
            </a:extLst>
          </p:cNvPr>
          <p:cNvPicPr>
            <a:picLocks noChangeAspect="1"/>
          </p:cNvPicPr>
          <p:nvPr/>
        </p:nvPicPr>
        <p:blipFill>
          <a:blip r:embed="rId2"/>
          <a:stretch>
            <a:fillRect/>
          </a:stretch>
        </p:blipFill>
        <p:spPr>
          <a:xfrm>
            <a:off x="466948" y="737501"/>
            <a:ext cx="3012258" cy="5339913"/>
          </a:xfrm>
          <a:prstGeom prst="rect">
            <a:avLst/>
          </a:prstGeom>
        </p:spPr>
      </p:pic>
      <p:sp>
        <p:nvSpPr>
          <p:cNvPr id="5" name="TextBox 4">
            <a:extLst>
              <a:ext uri="{FF2B5EF4-FFF2-40B4-BE49-F238E27FC236}">
                <a16:creationId xmlns:a16="http://schemas.microsoft.com/office/drawing/2014/main" id="{009B8B75-3537-5B47-B079-905DCFD17E12}"/>
              </a:ext>
            </a:extLst>
          </p:cNvPr>
          <p:cNvSpPr txBox="1"/>
          <p:nvPr/>
        </p:nvSpPr>
        <p:spPr>
          <a:xfrm>
            <a:off x="4655647" y="1782469"/>
            <a:ext cx="3691054" cy="1200329"/>
          </a:xfrm>
          <a:prstGeom prst="rect">
            <a:avLst/>
          </a:prstGeom>
          <a:noFill/>
        </p:spPr>
        <p:txBody>
          <a:bodyPr wrap="square" rtlCol="0">
            <a:spAutoFit/>
          </a:bodyPr>
          <a:lstStyle/>
          <a:p>
            <a:r>
              <a:rPr lang="en-US" dirty="0">
                <a:solidFill>
                  <a:schemeClr val="bg1"/>
                </a:solidFill>
              </a:rPr>
              <a:t>Once logged in, users can navigate back to the home screen by clicking on the home icon in the top right corner of any page</a:t>
            </a:r>
          </a:p>
        </p:txBody>
      </p:sp>
      <p:cxnSp>
        <p:nvCxnSpPr>
          <p:cNvPr id="6" name="Straight Arrow Connector 5">
            <a:extLst>
              <a:ext uri="{FF2B5EF4-FFF2-40B4-BE49-F238E27FC236}">
                <a16:creationId xmlns:a16="http://schemas.microsoft.com/office/drawing/2014/main" id="{47C48626-5937-8B4E-877B-AF2400F4719D}"/>
              </a:ext>
            </a:extLst>
          </p:cNvPr>
          <p:cNvCxnSpPr>
            <a:cxnSpLocks/>
            <a:stCxn id="5" idx="1"/>
          </p:cNvCxnSpPr>
          <p:nvPr/>
        </p:nvCxnSpPr>
        <p:spPr>
          <a:xfrm flipH="1" flipV="1">
            <a:off x="3479206" y="1360449"/>
            <a:ext cx="1176441" cy="1022185"/>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9A6BB3-8801-6F4D-BDC7-4E968D708549}"/>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096757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98D9C6-BA26-2E45-A3E7-B50BD5CE9189}"/>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A1F6EA92-A03A-7346-82DA-9EDF12FEED37}"/>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C5F7258-15AF-3C4B-B1AB-A4F145E95E96}"/>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User Features</a:t>
            </a:r>
          </a:p>
        </p:txBody>
      </p:sp>
    </p:spTree>
    <p:extLst>
      <p:ext uri="{BB962C8B-B14F-4D97-AF65-F5344CB8AC3E}">
        <p14:creationId xmlns:p14="http://schemas.microsoft.com/office/powerpoint/2010/main" val="324168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742162C-522A-644F-91FF-AD055452911D}"/>
              </a:ext>
            </a:extLst>
          </p:cNvPr>
          <p:cNvPicPr>
            <a:picLocks noChangeAspect="1"/>
          </p:cNvPicPr>
          <p:nvPr/>
        </p:nvPicPr>
        <p:blipFill>
          <a:blip r:embed="rId2"/>
          <a:stretch>
            <a:fillRect/>
          </a:stretch>
        </p:blipFill>
        <p:spPr>
          <a:xfrm>
            <a:off x="466948" y="737501"/>
            <a:ext cx="3012259" cy="5339913"/>
          </a:xfrm>
          <a:prstGeom prst="rect">
            <a:avLst/>
          </a:prstGeom>
        </p:spPr>
      </p:pic>
      <p:sp>
        <p:nvSpPr>
          <p:cNvPr id="5" name="TextBox 4">
            <a:extLst>
              <a:ext uri="{FF2B5EF4-FFF2-40B4-BE49-F238E27FC236}">
                <a16:creationId xmlns:a16="http://schemas.microsoft.com/office/drawing/2014/main" id="{48F568D1-C06D-834C-A313-EAD08B2956B5}"/>
              </a:ext>
            </a:extLst>
          </p:cNvPr>
          <p:cNvSpPr txBox="1"/>
          <p:nvPr/>
        </p:nvSpPr>
        <p:spPr>
          <a:xfrm>
            <a:off x="4655647" y="1782469"/>
            <a:ext cx="3691054" cy="369332"/>
          </a:xfrm>
          <a:prstGeom prst="rect">
            <a:avLst/>
          </a:prstGeom>
          <a:noFill/>
        </p:spPr>
        <p:txBody>
          <a:bodyPr wrap="square" rtlCol="0">
            <a:spAutoFit/>
          </a:bodyPr>
          <a:lstStyle/>
          <a:p>
            <a:r>
              <a:rPr lang="en-US" dirty="0">
                <a:solidFill>
                  <a:schemeClr val="bg1"/>
                </a:solidFill>
              </a:rPr>
              <a:t>The user home screen</a:t>
            </a:r>
          </a:p>
        </p:txBody>
      </p:sp>
      <p:sp>
        <p:nvSpPr>
          <p:cNvPr id="4" name="TextBox 3">
            <a:extLst>
              <a:ext uri="{FF2B5EF4-FFF2-40B4-BE49-F238E27FC236}">
                <a16:creationId xmlns:a16="http://schemas.microsoft.com/office/drawing/2014/main" id="{15F603CC-B7DA-9E49-963A-F587A7463745}"/>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628819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96A910-BF42-0D4E-9D9E-28D52FF5938E}"/>
              </a:ext>
            </a:extLst>
          </p:cNvPr>
          <p:cNvPicPr>
            <a:picLocks noChangeAspect="1"/>
          </p:cNvPicPr>
          <p:nvPr/>
        </p:nvPicPr>
        <p:blipFill rotWithShape="1">
          <a:blip r:embed="rId3"/>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098DAE25-A9B5-644E-AB54-82E4EC68F345}"/>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CD8D08-E984-224E-87A4-9EB50DDDE3CE}"/>
              </a:ext>
            </a:extLst>
          </p:cNvPr>
          <p:cNvSpPr txBox="1"/>
          <p:nvPr/>
        </p:nvSpPr>
        <p:spPr>
          <a:xfrm>
            <a:off x="4337824" y="3075057"/>
            <a:ext cx="4047893" cy="707886"/>
          </a:xfrm>
          <a:prstGeom prst="rect">
            <a:avLst/>
          </a:prstGeom>
          <a:noFill/>
        </p:spPr>
        <p:txBody>
          <a:bodyPr wrap="square" rtlCol="0">
            <a:spAutoFit/>
          </a:bodyPr>
          <a:lstStyle/>
          <a:p>
            <a:r>
              <a:rPr lang="en-US" sz="4000" dirty="0">
                <a:solidFill>
                  <a:schemeClr val="bg1"/>
                </a:solidFill>
              </a:rPr>
              <a:t>Making a booking</a:t>
            </a:r>
          </a:p>
        </p:txBody>
      </p:sp>
    </p:spTree>
    <p:extLst>
      <p:ext uri="{BB962C8B-B14F-4D97-AF65-F5344CB8AC3E}">
        <p14:creationId xmlns:p14="http://schemas.microsoft.com/office/powerpoint/2010/main" val="199864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2C2268-5941-0E4F-9C3F-29CA85893572}"/>
              </a:ext>
            </a:extLst>
          </p:cNvPr>
          <p:cNvPicPr>
            <a:picLocks noChangeAspect="1"/>
          </p:cNvPicPr>
          <p:nvPr/>
        </p:nvPicPr>
        <p:blipFill>
          <a:blip r:embed="rId2"/>
          <a:stretch>
            <a:fillRect/>
          </a:stretch>
        </p:blipFill>
        <p:spPr>
          <a:xfrm>
            <a:off x="466948" y="737501"/>
            <a:ext cx="3012259" cy="5339913"/>
          </a:xfrm>
          <a:prstGeom prst="rect">
            <a:avLst/>
          </a:prstGeom>
        </p:spPr>
      </p:pic>
      <p:sp>
        <p:nvSpPr>
          <p:cNvPr id="5" name="TextBox 4">
            <a:extLst>
              <a:ext uri="{FF2B5EF4-FFF2-40B4-BE49-F238E27FC236}">
                <a16:creationId xmlns:a16="http://schemas.microsoft.com/office/drawing/2014/main" id="{EB3A01D0-4EDB-C743-A120-887081CF4A49}"/>
              </a:ext>
            </a:extLst>
          </p:cNvPr>
          <p:cNvSpPr txBox="1"/>
          <p:nvPr/>
        </p:nvSpPr>
        <p:spPr>
          <a:xfrm>
            <a:off x="4689100" y="2395786"/>
            <a:ext cx="3691054" cy="646331"/>
          </a:xfrm>
          <a:prstGeom prst="rect">
            <a:avLst/>
          </a:prstGeom>
          <a:noFill/>
        </p:spPr>
        <p:txBody>
          <a:bodyPr wrap="square" rtlCol="0">
            <a:spAutoFit/>
          </a:bodyPr>
          <a:lstStyle/>
          <a:p>
            <a:r>
              <a:rPr lang="en-US" dirty="0">
                <a:solidFill>
                  <a:schemeClr val="bg1"/>
                </a:solidFill>
              </a:rPr>
              <a:t>From the home screen, users should select the make a booking button</a:t>
            </a:r>
          </a:p>
        </p:txBody>
      </p:sp>
      <p:cxnSp>
        <p:nvCxnSpPr>
          <p:cNvPr id="6" name="Straight Arrow Connector 5">
            <a:extLst>
              <a:ext uri="{FF2B5EF4-FFF2-40B4-BE49-F238E27FC236}">
                <a16:creationId xmlns:a16="http://schemas.microsoft.com/office/drawing/2014/main" id="{803FAD88-7203-0D4F-82A4-D03F01C3540C}"/>
              </a:ext>
            </a:extLst>
          </p:cNvPr>
          <p:cNvCxnSpPr>
            <a:cxnSpLocks/>
            <a:stCxn id="5" idx="1"/>
          </p:cNvCxnSpPr>
          <p:nvPr/>
        </p:nvCxnSpPr>
        <p:spPr>
          <a:xfrm flipH="1" flipV="1">
            <a:off x="3256156" y="2286002"/>
            <a:ext cx="1432944" cy="43295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22EE92-27F7-F243-9249-3564092ED76B}"/>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955718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D26644-8FDC-9F42-9BDC-2652FC2CEAD1}"/>
              </a:ext>
            </a:extLst>
          </p:cNvPr>
          <p:cNvPicPr>
            <a:picLocks noChangeAspect="1"/>
          </p:cNvPicPr>
          <p:nvPr/>
        </p:nvPicPr>
        <p:blipFill>
          <a:blip r:embed="rId2"/>
          <a:stretch>
            <a:fillRect/>
          </a:stretch>
        </p:blipFill>
        <p:spPr>
          <a:xfrm>
            <a:off x="480918" y="737501"/>
            <a:ext cx="2999536" cy="5317360"/>
          </a:xfrm>
          <a:prstGeom prst="rect">
            <a:avLst/>
          </a:prstGeom>
        </p:spPr>
      </p:pic>
      <p:sp>
        <p:nvSpPr>
          <p:cNvPr id="5" name="TextBox 4">
            <a:extLst>
              <a:ext uri="{FF2B5EF4-FFF2-40B4-BE49-F238E27FC236}">
                <a16:creationId xmlns:a16="http://schemas.microsoft.com/office/drawing/2014/main" id="{FC2A4958-2344-9044-BA48-C195057C4856}"/>
              </a:ext>
            </a:extLst>
          </p:cNvPr>
          <p:cNvSpPr txBox="1"/>
          <p:nvPr/>
        </p:nvSpPr>
        <p:spPr>
          <a:xfrm>
            <a:off x="4655647" y="1720840"/>
            <a:ext cx="3691054" cy="3416320"/>
          </a:xfrm>
          <a:prstGeom prst="rect">
            <a:avLst/>
          </a:prstGeom>
          <a:noFill/>
        </p:spPr>
        <p:txBody>
          <a:bodyPr wrap="square" rtlCol="0">
            <a:spAutoFit/>
          </a:bodyPr>
          <a:lstStyle/>
          <a:p>
            <a:r>
              <a:rPr lang="en-US" dirty="0">
                <a:solidFill>
                  <a:schemeClr val="bg1"/>
                </a:solidFill>
              </a:rPr>
              <a:t>Users should then select the date, time and duration they would like to book.</a:t>
            </a:r>
          </a:p>
          <a:p>
            <a:endParaRPr lang="en-US" dirty="0">
              <a:solidFill>
                <a:schemeClr val="bg1"/>
              </a:solidFill>
            </a:endParaRPr>
          </a:p>
          <a:p>
            <a:r>
              <a:rPr lang="en-US" dirty="0">
                <a:solidFill>
                  <a:schemeClr val="bg1"/>
                </a:solidFill>
              </a:rPr>
              <a:t>The date must be in the future, but not more than 2 weeks away.</a:t>
            </a:r>
          </a:p>
          <a:p>
            <a:endParaRPr lang="en-US" dirty="0">
              <a:solidFill>
                <a:schemeClr val="bg1"/>
              </a:solidFill>
            </a:endParaRPr>
          </a:p>
          <a:p>
            <a:r>
              <a:rPr lang="en-US" dirty="0">
                <a:solidFill>
                  <a:schemeClr val="bg1"/>
                </a:solidFill>
              </a:rPr>
              <a:t>The duration must be positive but less than 3 hours.</a:t>
            </a:r>
          </a:p>
          <a:p>
            <a:endParaRPr lang="en-US" dirty="0">
              <a:solidFill>
                <a:schemeClr val="bg1"/>
              </a:solidFill>
            </a:endParaRPr>
          </a:p>
          <a:p>
            <a:r>
              <a:rPr lang="en-US" dirty="0">
                <a:solidFill>
                  <a:schemeClr val="bg1"/>
                </a:solidFill>
              </a:rPr>
              <a:t>Users should click submit after selecting their preferences.</a:t>
            </a:r>
          </a:p>
        </p:txBody>
      </p:sp>
      <p:sp>
        <p:nvSpPr>
          <p:cNvPr id="4" name="TextBox 3">
            <a:extLst>
              <a:ext uri="{FF2B5EF4-FFF2-40B4-BE49-F238E27FC236}">
                <a16:creationId xmlns:a16="http://schemas.microsoft.com/office/drawing/2014/main" id="{17FD1C00-81F6-3D45-AFEA-50B037B75694}"/>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710838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D9F004-4367-8A4F-B1F5-86008C6691E6}"/>
              </a:ext>
            </a:extLst>
          </p:cNvPr>
          <p:cNvPicPr>
            <a:picLocks noChangeAspect="1"/>
          </p:cNvPicPr>
          <p:nvPr/>
        </p:nvPicPr>
        <p:blipFill>
          <a:blip r:embed="rId2"/>
          <a:stretch>
            <a:fillRect/>
          </a:stretch>
        </p:blipFill>
        <p:spPr>
          <a:xfrm>
            <a:off x="480918" y="737502"/>
            <a:ext cx="2999536" cy="5317359"/>
          </a:xfrm>
          <a:prstGeom prst="rect">
            <a:avLst/>
          </a:prstGeom>
        </p:spPr>
      </p:pic>
      <p:sp>
        <p:nvSpPr>
          <p:cNvPr id="5" name="TextBox 4">
            <a:extLst>
              <a:ext uri="{FF2B5EF4-FFF2-40B4-BE49-F238E27FC236}">
                <a16:creationId xmlns:a16="http://schemas.microsoft.com/office/drawing/2014/main" id="{9C633217-7786-514E-A7A6-4113005560EE}"/>
              </a:ext>
            </a:extLst>
          </p:cNvPr>
          <p:cNvSpPr txBox="1"/>
          <p:nvPr/>
        </p:nvSpPr>
        <p:spPr>
          <a:xfrm>
            <a:off x="4655647" y="1720840"/>
            <a:ext cx="3691054" cy="646331"/>
          </a:xfrm>
          <a:prstGeom prst="rect">
            <a:avLst/>
          </a:prstGeom>
          <a:noFill/>
        </p:spPr>
        <p:txBody>
          <a:bodyPr wrap="square" rtlCol="0">
            <a:spAutoFit/>
          </a:bodyPr>
          <a:lstStyle/>
          <a:p>
            <a:r>
              <a:rPr lang="en-US" dirty="0">
                <a:solidFill>
                  <a:schemeClr val="bg1"/>
                </a:solidFill>
              </a:rPr>
              <a:t>Click here to go back and amend your date, time and duration options.</a:t>
            </a:r>
          </a:p>
        </p:txBody>
      </p:sp>
      <p:sp>
        <p:nvSpPr>
          <p:cNvPr id="8" name="TextBox 7">
            <a:extLst>
              <a:ext uri="{FF2B5EF4-FFF2-40B4-BE49-F238E27FC236}">
                <a16:creationId xmlns:a16="http://schemas.microsoft.com/office/drawing/2014/main" id="{F836D316-2E06-B243-87C9-4A5E4B7D761E}"/>
              </a:ext>
            </a:extLst>
          </p:cNvPr>
          <p:cNvSpPr txBox="1"/>
          <p:nvPr/>
        </p:nvSpPr>
        <p:spPr>
          <a:xfrm>
            <a:off x="4655647" y="3396181"/>
            <a:ext cx="3691054" cy="923330"/>
          </a:xfrm>
          <a:prstGeom prst="rect">
            <a:avLst/>
          </a:prstGeom>
          <a:noFill/>
        </p:spPr>
        <p:txBody>
          <a:bodyPr wrap="square" rtlCol="0">
            <a:spAutoFit/>
          </a:bodyPr>
          <a:lstStyle/>
          <a:p>
            <a:r>
              <a:rPr lang="en-US" dirty="0">
                <a:solidFill>
                  <a:schemeClr val="bg1"/>
                </a:solidFill>
              </a:rPr>
              <a:t>Here is a list  of all the available rooms at that time, click select on the room you want to book</a:t>
            </a:r>
          </a:p>
        </p:txBody>
      </p:sp>
      <p:cxnSp>
        <p:nvCxnSpPr>
          <p:cNvPr id="11" name="Straight Arrow Connector 10">
            <a:extLst>
              <a:ext uri="{FF2B5EF4-FFF2-40B4-BE49-F238E27FC236}">
                <a16:creationId xmlns:a16="http://schemas.microsoft.com/office/drawing/2014/main" id="{A53008B9-E190-674A-8607-34D4D6A473E9}"/>
              </a:ext>
            </a:extLst>
          </p:cNvPr>
          <p:cNvCxnSpPr>
            <a:cxnSpLocks/>
            <a:stCxn id="5" idx="1"/>
          </p:cNvCxnSpPr>
          <p:nvPr/>
        </p:nvCxnSpPr>
        <p:spPr>
          <a:xfrm flipH="1" flipV="1">
            <a:off x="3408557" y="1720840"/>
            <a:ext cx="1247090" cy="32316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CD7734A-1A4C-BD4A-969A-D18405602DD8}"/>
              </a:ext>
            </a:extLst>
          </p:cNvPr>
          <p:cNvCxnSpPr>
            <a:cxnSpLocks/>
            <a:stCxn id="8" idx="1"/>
          </p:cNvCxnSpPr>
          <p:nvPr/>
        </p:nvCxnSpPr>
        <p:spPr>
          <a:xfrm flipH="1">
            <a:off x="3408559" y="3857846"/>
            <a:ext cx="1247088" cy="51475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B7B0521-0EC3-0D4E-AB34-AD37E036704C}"/>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206744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5D8EA3-CB59-B84C-A2D8-A826C2D6AC77}"/>
              </a:ext>
            </a:extLst>
          </p:cNvPr>
          <p:cNvPicPr>
            <a:picLocks noChangeAspect="1"/>
          </p:cNvPicPr>
          <p:nvPr/>
        </p:nvPicPr>
        <p:blipFill rotWithShape="1">
          <a:blip r:embed="rId2"/>
          <a:srcRect r="1083"/>
          <a:stretch/>
        </p:blipFill>
        <p:spPr>
          <a:xfrm>
            <a:off x="480918" y="737500"/>
            <a:ext cx="3003687" cy="5382997"/>
          </a:xfrm>
          <a:prstGeom prst="rect">
            <a:avLst/>
          </a:prstGeom>
        </p:spPr>
      </p:pic>
      <p:sp>
        <p:nvSpPr>
          <p:cNvPr id="5" name="TextBox 4">
            <a:extLst>
              <a:ext uri="{FF2B5EF4-FFF2-40B4-BE49-F238E27FC236}">
                <a16:creationId xmlns:a16="http://schemas.microsoft.com/office/drawing/2014/main" id="{9B11016E-2400-4341-959A-743694F1959F}"/>
              </a:ext>
            </a:extLst>
          </p:cNvPr>
          <p:cNvSpPr txBox="1"/>
          <p:nvPr/>
        </p:nvSpPr>
        <p:spPr>
          <a:xfrm>
            <a:off x="4655647" y="891011"/>
            <a:ext cx="3691054" cy="646331"/>
          </a:xfrm>
          <a:prstGeom prst="rect">
            <a:avLst/>
          </a:prstGeom>
          <a:noFill/>
        </p:spPr>
        <p:txBody>
          <a:bodyPr wrap="square" rtlCol="0">
            <a:spAutoFit/>
          </a:bodyPr>
          <a:lstStyle/>
          <a:p>
            <a:r>
              <a:rPr lang="en-US" dirty="0">
                <a:solidFill>
                  <a:schemeClr val="bg1"/>
                </a:solidFill>
              </a:rPr>
              <a:t>Click the close button to go back and select a different room</a:t>
            </a:r>
          </a:p>
        </p:txBody>
      </p:sp>
      <p:sp>
        <p:nvSpPr>
          <p:cNvPr id="6" name="TextBox 5">
            <a:extLst>
              <a:ext uri="{FF2B5EF4-FFF2-40B4-BE49-F238E27FC236}">
                <a16:creationId xmlns:a16="http://schemas.microsoft.com/office/drawing/2014/main" id="{C4FD4BC1-74C9-504E-BF46-3288ABD56D01}"/>
              </a:ext>
            </a:extLst>
          </p:cNvPr>
          <p:cNvSpPr txBox="1"/>
          <p:nvPr/>
        </p:nvSpPr>
        <p:spPr>
          <a:xfrm>
            <a:off x="4655647" y="5459157"/>
            <a:ext cx="3691054" cy="369332"/>
          </a:xfrm>
          <a:prstGeom prst="rect">
            <a:avLst/>
          </a:prstGeom>
          <a:noFill/>
        </p:spPr>
        <p:txBody>
          <a:bodyPr wrap="square" rtlCol="0">
            <a:spAutoFit/>
          </a:bodyPr>
          <a:lstStyle/>
          <a:p>
            <a:r>
              <a:rPr lang="en-US" dirty="0">
                <a:solidFill>
                  <a:schemeClr val="bg1"/>
                </a:solidFill>
              </a:rPr>
              <a:t>Click select to confirm the booking</a:t>
            </a:r>
          </a:p>
        </p:txBody>
      </p:sp>
      <p:cxnSp>
        <p:nvCxnSpPr>
          <p:cNvPr id="7" name="Straight Arrow Connector 6">
            <a:extLst>
              <a:ext uri="{FF2B5EF4-FFF2-40B4-BE49-F238E27FC236}">
                <a16:creationId xmlns:a16="http://schemas.microsoft.com/office/drawing/2014/main" id="{B2E913F9-48DB-8045-8F57-08C0BE03880B}"/>
              </a:ext>
            </a:extLst>
          </p:cNvPr>
          <p:cNvCxnSpPr>
            <a:cxnSpLocks/>
          </p:cNvCxnSpPr>
          <p:nvPr/>
        </p:nvCxnSpPr>
        <p:spPr>
          <a:xfrm flipH="1">
            <a:off x="3311912" y="1234772"/>
            <a:ext cx="1366038" cy="48723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CF98F1C-91E1-E943-B5E6-073DAF3C264F}"/>
              </a:ext>
            </a:extLst>
          </p:cNvPr>
          <p:cNvCxnSpPr>
            <a:cxnSpLocks/>
            <a:stCxn id="6" idx="1"/>
          </p:cNvCxnSpPr>
          <p:nvPr/>
        </p:nvCxnSpPr>
        <p:spPr>
          <a:xfrm flipH="1" flipV="1">
            <a:off x="3311912" y="5135992"/>
            <a:ext cx="1343735" cy="507831"/>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0AD9AAD-D6E8-4A4A-B7CE-8DED0B6E0169}"/>
              </a:ext>
            </a:extLst>
          </p:cNvPr>
          <p:cNvSpPr txBox="1"/>
          <p:nvPr/>
        </p:nvSpPr>
        <p:spPr>
          <a:xfrm>
            <a:off x="4639851" y="2757792"/>
            <a:ext cx="3691054" cy="646331"/>
          </a:xfrm>
          <a:prstGeom prst="rect">
            <a:avLst/>
          </a:prstGeom>
          <a:noFill/>
        </p:spPr>
        <p:txBody>
          <a:bodyPr wrap="square" rtlCol="0">
            <a:spAutoFit/>
          </a:bodyPr>
          <a:lstStyle/>
          <a:p>
            <a:r>
              <a:rPr lang="en-US" dirty="0">
                <a:solidFill>
                  <a:schemeClr val="bg1"/>
                </a:solidFill>
              </a:rPr>
              <a:t>This popup displays the details of the booking you’re just about to make.</a:t>
            </a:r>
          </a:p>
        </p:txBody>
      </p:sp>
      <p:sp>
        <p:nvSpPr>
          <p:cNvPr id="9" name="TextBox 8">
            <a:extLst>
              <a:ext uri="{FF2B5EF4-FFF2-40B4-BE49-F238E27FC236}">
                <a16:creationId xmlns:a16="http://schemas.microsoft.com/office/drawing/2014/main" id="{CFA287EF-4DB8-154E-AD35-74214986203C}"/>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19259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5C92F6-8E5E-D540-A5D3-1B8ECFB9144C}"/>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C9981E65-C37C-8A48-8CA7-389742A855CB}"/>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5E5CC8A-7E4C-5245-9C5A-69262A4A5536}"/>
              </a:ext>
            </a:extLst>
          </p:cNvPr>
          <p:cNvSpPr txBox="1"/>
          <p:nvPr/>
        </p:nvSpPr>
        <p:spPr>
          <a:xfrm>
            <a:off x="4337824" y="3075057"/>
            <a:ext cx="4047893" cy="707886"/>
          </a:xfrm>
          <a:prstGeom prst="rect">
            <a:avLst/>
          </a:prstGeom>
          <a:noFill/>
        </p:spPr>
        <p:txBody>
          <a:bodyPr wrap="square" rtlCol="0">
            <a:spAutoFit/>
          </a:bodyPr>
          <a:lstStyle/>
          <a:p>
            <a:r>
              <a:rPr lang="en-US" sz="4000" dirty="0">
                <a:solidFill>
                  <a:schemeClr val="bg1"/>
                </a:solidFill>
              </a:rPr>
              <a:t>Viewing bookings</a:t>
            </a:r>
          </a:p>
        </p:txBody>
      </p:sp>
    </p:spTree>
    <p:extLst>
      <p:ext uri="{BB962C8B-B14F-4D97-AF65-F5344CB8AC3E}">
        <p14:creationId xmlns:p14="http://schemas.microsoft.com/office/powerpoint/2010/main" val="2529542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8B285D-A747-F242-8848-CE364A6F0663}"/>
              </a:ext>
            </a:extLst>
          </p:cNvPr>
          <p:cNvPicPr>
            <a:picLocks noChangeAspect="1"/>
          </p:cNvPicPr>
          <p:nvPr/>
        </p:nvPicPr>
        <p:blipFill>
          <a:blip r:embed="rId2"/>
          <a:stretch>
            <a:fillRect/>
          </a:stretch>
        </p:blipFill>
        <p:spPr>
          <a:xfrm>
            <a:off x="466948" y="737501"/>
            <a:ext cx="3012259" cy="5339913"/>
          </a:xfrm>
          <a:prstGeom prst="rect">
            <a:avLst/>
          </a:prstGeom>
        </p:spPr>
      </p:pic>
      <p:sp>
        <p:nvSpPr>
          <p:cNvPr id="5" name="TextBox 4">
            <a:extLst>
              <a:ext uri="{FF2B5EF4-FFF2-40B4-BE49-F238E27FC236}">
                <a16:creationId xmlns:a16="http://schemas.microsoft.com/office/drawing/2014/main" id="{17B7ABB4-2ABB-5A47-B948-2F2416F2FA8B}"/>
              </a:ext>
            </a:extLst>
          </p:cNvPr>
          <p:cNvSpPr txBox="1"/>
          <p:nvPr/>
        </p:nvSpPr>
        <p:spPr>
          <a:xfrm>
            <a:off x="4689100" y="2395786"/>
            <a:ext cx="3691054" cy="646331"/>
          </a:xfrm>
          <a:prstGeom prst="rect">
            <a:avLst/>
          </a:prstGeom>
          <a:noFill/>
        </p:spPr>
        <p:txBody>
          <a:bodyPr wrap="square" rtlCol="0">
            <a:spAutoFit/>
          </a:bodyPr>
          <a:lstStyle/>
          <a:p>
            <a:r>
              <a:rPr lang="en-US" dirty="0">
                <a:solidFill>
                  <a:schemeClr val="bg1"/>
                </a:solidFill>
              </a:rPr>
              <a:t>Once you have made some bookings, click view bookings</a:t>
            </a:r>
          </a:p>
        </p:txBody>
      </p:sp>
      <p:cxnSp>
        <p:nvCxnSpPr>
          <p:cNvPr id="6" name="Straight Arrow Connector 5">
            <a:extLst>
              <a:ext uri="{FF2B5EF4-FFF2-40B4-BE49-F238E27FC236}">
                <a16:creationId xmlns:a16="http://schemas.microsoft.com/office/drawing/2014/main" id="{0C55D060-47E4-4C4B-8B16-79AC7D753F83}"/>
              </a:ext>
            </a:extLst>
          </p:cNvPr>
          <p:cNvCxnSpPr>
            <a:cxnSpLocks/>
            <a:stCxn id="5" idx="1"/>
          </p:cNvCxnSpPr>
          <p:nvPr/>
        </p:nvCxnSpPr>
        <p:spPr>
          <a:xfrm flipH="1" flipV="1">
            <a:off x="3222886" y="1963712"/>
            <a:ext cx="1466214" cy="75524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3304228-E329-5749-9C16-1F4C497456A6}"/>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663441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83A75A-A658-B14E-9667-4237E9EE97E8}"/>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5B2F8034-FFB4-B541-A3D1-428F2325138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C12B63-C252-ED40-B768-35C750A4EA35}"/>
              </a:ext>
            </a:extLst>
          </p:cNvPr>
          <p:cNvSpPr txBox="1"/>
          <p:nvPr/>
        </p:nvSpPr>
        <p:spPr>
          <a:xfrm>
            <a:off x="4337824" y="489734"/>
            <a:ext cx="4047893" cy="5878532"/>
          </a:xfrm>
          <a:prstGeom prst="rect">
            <a:avLst/>
          </a:prstGeom>
          <a:noFill/>
        </p:spPr>
        <p:txBody>
          <a:bodyPr wrap="square" rtlCol="0">
            <a:spAutoFit/>
          </a:bodyPr>
          <a:lstStyle/>
          <a:p>
            <a:r>
              <a:rPr lang="en-US" sz="2000" dirty="0">
                <a:solidFill>
                  <a:schemeClr val="bg1"/>
                </a:solidFill>
              </a:rPr>
              <a:t>Introduction</a:t>
            </a:r>
          </a:p>
          <a:p>
            <a:endParaRPr lang="en-US" sz="2000" dirty="0">
              <a:solidFill>
                <a:schemeClr val="bg1"/>
              </a:solidFill>
            </a:endParaRPr>
          </a:p>
          <a:p>
            <a:r>
              <a:rPr lang="en-US" sz="2000" dirty="0">
                <a:solidFill>
                  <a:schemeClr val="bg1"/>
                </a:solidFill>
              </a:rPr>
              <a:t>Logging in / out</a:t>
            </a:r>
          </a:p>
          <a:p>
            <a:endParaRPr lang="en-US" sz="2000" dirty="0">
              <a:solidFill>
                <a:schemeClr val="bg1"/>
              </a:solidFill>
            </a:endParaRPr>
          </a:p>
          <a:p>
            <a:r>
              <a:rPr lang="en-US" sz="2000" dirty="0">
                <a:solidFill>
                  <a:schemeClr val="bg1"/>
                </a:solidFill>
              </a:rPr>
              <a:t>Navigation</a:t>
            </a:r>
          </a:p>
          <a:p>
            <a:endParaRPr lang="en-US" sz="2000" dirty="0">
              <a:solidFill>
                <a:schemeClr val="bg1"/>
              </a:solidFill>
            </a:endParaRPr>
          </a:p>
          <a:p>
            <a:r>
              <a:rPr lang="en-US" sz="2000" dirty="0">
                <a:solidFill>
                  <a:schemeClr val="bg1"/>
                </a:solidFill>
              </a:rPr>
              <a:t>Student Features</a:t>
            </a:r>
          </a:p>
          <a:p>
            <a:r>
              <a:rPr lang="en-US" dirty="0">
                <a:solidFill>
                  <a:schemeClr val="bg1"/>
                </a:solidFill>
              </a:rPr>
              <a:t>	Making a booking</a:t>
            </a:r>
          </a:p>
          <a:p>
            <a:r>
              <a:rPr lang="en-US" dirty="0">
                <a:solidFill>
                  <a:schemeClr val="bg1"/>
                </a:solidFill>
              </a:rPr>
              <a:t>	Viewing bookings</a:t>
            </a:r>
          </a:p>
          <a:p>
            <a:r>
              <a:rPr lang="en-US" dirty="0">
                <a:solidFill>
                  <a:schemeClr val="bg1"/>
                </a:solidFill>
              </a:rPr>
              <a:t>	Cancelling a booking</a:t>
            </a:r>
          </a:p>
          <a:p>
            <a:endParaRPr lang="en-US" dirty="0">
              <a:solidFill>
                <a:schemeClr val="bg1"/>
              </a:solidFill>
            </a:endParaRPr>
          </a:p>
          <a:p>
            <a:r>
              <a:rPr lang="en-US" sz="2000" dirty="0">
                <a:solidFill>
                  <a:schemeClr val="bg1"/>
                </a:solidFill>
              </a:rPr>
              <a:t>Administrator Features</a:t>
            </a:r>
          </a:p>
          <a:p>
            <a:r>
              <a:rPr lang="en-US" dirty="0">
                <a:solidFill>
                  <a:schemeClr val="bg1"/>
                </a:solidFill>
              </a:rPr>
              <a:t>	Adding a room</a:t>
            </a:r>
          </a:p>
          <a:p>
            <a:r>
              <a:rPr lang="en-US" dirty="0">
                <a:solidFill>
                  <a:schemeClr val="bg1"/>
                </a:solidFill>
              </a:rPr>
              <a:t>	Viewing users</a:t>
            </a:r>
          </a:p>
          <a:p>
            <a:r>
              <a:rPr lang="en-US" dirty="0">
                <a:solidFill>
                  <a:schemeClr val="bg1"/>
                </a:solidFill>
              </a:rPr>
              <a:t>	Viewing a user’s bookings</a:t>
            </a:r>
          </a:p>
          <a:p>
            <a:r>
              <a:rPr lang="en-US" dirty="0">
                <a:solidFill>
                  <a:schemeClr val="bg1"/>
                </a:solidFill>
              </a:rPr>
              <a:t>	Deleting a user</a:t>
            </a:r>
          </a:p>
          <a:p>
            <a:r>
              <a:rPr lang="en-US" dirty="0">
                <a:solidFill>
                  <a:schemeClr val="bg1"/>
                </a:solidFill>
              </a:rPr>
              <a:t>	Blacklisting a user</a:t>
            </a:r>
          </a:p>
          <a:p>
            <a:r>
              <a:rPr lang="en-US" dirty="0">
                <a:solidFill>
                  <a:schemeClr val="bg1"/>
                </a:solidFill>
              </a:rPr>
              <a:t>	Adding a new user</a:t>
            </a:r>
          </a:p>
          <a:p>
            <a:r>
              <a:rPr lang="en-US" dirty="0">
                <a:solidFill>
                  <a:schemeClr val="bg1"/>
                </a:solidFill>
              </a:rPr>
              <a:t>	Viewing all bookings</a:t>
            </a:r>
          </a:p>
          <a:p>
            <a:r>
              <a:rPr lang="en-US" dirty="0">
                <a:solidFill>
                  <a:schemeClr val="bg1"/>
                </a:solidFill>
              </a:rPr>
              <a:t>	Viewing statistics</a:t>
            </a:r>
          </a:p>
        </p:txBody>
      </p:sp>
    </p:spTree>
    <p:extLst>
      <p:ext uri="{BB962C8B-B14F-4D97-AF65-F5344CB8AC3E}">
        <p14:creationId xmlns:p14="http://schemas.microsoft.com/office/powerpoint/2010/main" val="783434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A7824B-604D-E84C-B728-CD66EA2089EE}"/>
              </a:ext>
            </a:extLst>
          </p:cNvPr>
          <p:cNvSpPr txBox="1"/>
          <p:nvPr/>
        </p:nvSpPr>
        <p:spPr>
          <a:xfrm>
            <a:off x="2726473" y="172884"/>
            <a:ext cx="3691054" cy="646331"/>
          </a:xfrm>
          <a:prstGeom prst="rect">
            <a:avLst/>
          </a:prstGeom>
          <a:noFill/>
        </p:spPr>
        <p:txBody>
          <a:bodyPr wrap="square" rtlCol="0">
            <a:spAutoFit/>
          </a:bodyPr>
          <a:lstStyle/>
          <a:p>
            <a:r>
              <a:rPr lang="en-US" dirty="0">
                <a:solidFill>
                  <a:schemeClr val="bg1"/>
                </a:solidFill>
              </a:rPr>
              <a:t>This page displays your future bookings.</a:t>
            </a:r>
          </a:p>
        </p:txBody>
      </p:sp>
      <p:sp>
        <p:nvSpPr>
          <p:cNvPr id="6" name="TextBox 5">
            <a:extLst>
              <a:ext uri="{FF2B5EF4-FFF2-40B4-BE49-F238E27FC236}">
                <a16:creationId xmlns:a16="http://schemas.microsoft.com/office/drawing/2014/main" id="{319A7326-1A3A-8B4F-BC85-890130E3A148}"/>
              </a:ext>
            </a:extLst>
          </p:cNvPr>
          <p:cNvSpPr txBox="1"/>
          <p:nvPr/>
        </p:nvSpPr>
        <p:spPr>
          <a:xfrm>
            <a:off x="5335871" y="3908503"/>
            <a:ext cx="3691054" cy="646331"/>
          </a:xfrm>
          <a:prstGeom prst="rect">
            <a:avLst/>
          </a:prstGeom>
          <a:noFill/>
        </p:spPr>
        <p:txBody>
          <a:bodyPr wrap="square" rtlCol="0">
            <a:spAutoFit/>
          </a:bodyPr>
          <a:lstStyle/>
          <a:p>
            <a:r>
              <a:rPr lang="en-US" dirty="0">
                <a:solidFill>
                  <a:schemeClr val="bg1"/>
                </a:solidFill>
              </a:rPr>
              <a:t>Click here to see more information about a booking.</a:t>
            </a:r>
          </a:p>
        </p:txBody>
      </p:sp>
      <p:pic>
        <p:nvPicPr>
          <p:cNvPr id="3" name="Picture 2">
            <a:extLst>
              <a:ext uri="{FF2B5EF4-FFF2-40B4-BE49-F238E27FC236}">
                <a16:creationId xmlns:a16="http://schemas.microsoft.com/office/drawing/2014/main" id="{ECB712DA-2F00-154C-9F02-35830EF8E2F2}"/>
              </a:ext>
            </a:extLst>
          </p:cNvPr>
          <p:cNvPicPr>
            <a:picLocks noChangeAspect="1"/>
          </p:cNvPicPr>
          <p:nvPr/>
        </p:nvPicPr>
        <p:blipFill>
          <a:blip r:embed="rId2"/>
          <a:stretch>
            <a:fillRect/>
          </a:stretch>
        </p:blipFill>
        <p:spPr>
          <a:xfrm>
            <a:off x="231913" y="1062658"/>
            <a:ext cx="4457187" cy="5025908"/>
          </a:xfrm>
          <a:prstGeom prst="rect">
            <a:avLst/>
          </a:prstGeom>
        </p:spPr>
      </p:pic>
      <p:sp>
        <p:nvSpPr>
          <p:cNvPr id="7" name="TextBox 6">
            <a:extLst>
              <a:ext uri="{FF2B5EF4-FFF2-40B4-BE49-F238E27FC236}">
                <a16:creationId xmlns:a16="http://schemas.microsoft.com/office/drawing/2014/main" id="{1992CA42-B804-D74F-84E6-C5409B6A455B}"/>
              </a:ext>
            </a:extLst>
          </p:cNvPr>
          <p:cNvSpPr txBox="1"/>
          <p:nvPr/>
        </p:nvSpPr>
        <p:spPr>
          <a:xfrm>
            <a:off x="5335871" y="1692637"/>
            <a:ext cx="3691054" cy="369332"/>
          </a:xfrm>
          <a:prstGeom prst="rect">
            <a:avLst/>
          </a:prstGeom>
          <a:noFill/>
        </p:spPr>
        <p:txBody>
          <a:bodyPr wrap="square" rtlCol="0">
            <a:spAutoFit/>
          </a:bodyPr>
          <a:lstStyle/>
          <a:p>
            <a:r>
              <a:rPr lang="en-US" dirty="0">
                <a:solidFill>
                  <a:schemeClr val="bg1"/>
                </a:solidFill>
              </a:rPr>
              <a:t>Click here to add a new booking</a:t>
            </a:r>
          </a:p>
        </p:txBody>
      </p:sp>
      <p:cxnSp>
        <p:nvCxnSpPr>
          <p:cNvPr id="8" name="Straight Arrow Connector 7">
            <a:extLst>
              <a:ext uri="{FF2B5EF4-FFF2-40B4-BE49-F238E27FC236}">
                <a16:creationId xmlns:a16="http://schemas.microsoft.com/office/drawing/2014/main" id="{5F6617AC-14BC-884C-98DE-14EF3FE96267}"/>
              </a:ext>
            </a:extLst>
          </p:cNvPr>
          <p:cNvCxnSpPr>
            <a:cxnSpLocks/>
            <a:stCxn id="7" idx="1"/>
          </p:cNvCxnSpPr>
          <p:nvPr/>
        </p:nvCxnSpPr>
        <p:spPr>
          <a:xfrm flipH="1" flipV="1">
            <a:off x="4638907" y="1639229"/>
            <a:ext cx="696964" cy="238074"/>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9FC4778-A284-6445-AD91-A99EF8FD865C}"/>
              </a:ext>
            </a:extLst>
          </p:cNvPr>
          <p:cNvCxnSpPr>
            <a:cxnSpLocks/>
          </p:cNvCxnSpPr>
          <p:nvPr/>
        </p:nvCxnSpPr>
        <p:spPr>
          <a:xfrm flipH="1" flipV="1">
            <a:off x="4516244" y="3624146"/>
            <a:ext cx="819627" cy="50025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00C108A-5353-8C40-A02C-7604E249ECC9}"/>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51348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0BA9E9-A82E-8543-AA50-36859422CAB8}"/>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9E65FA8D-3A69-6F46-8FC0-72E25712B7EE}"/>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F86B5A6-7454-494B-AEC0-8993CB48561E}"/>
              </a:ext>
            </a:extLst>
          </p:cNvPr>
          <p:cNvSpPr txBox="1"/>
          <p:nvPr/>
        </p:nvSpPr>
        <p:spPr>
          <a:xfrm>
            <a:off x="4337824" y="3075057"/>
            <a:ext cx="4047893" cy="646331"/>
          </a:xfrm>
          <a:prstGeom prst="rect">
            <a:avLst/>
          </a:prstGeom>
          <a:noFill/>
        </p:spPr>
        <p:txBody>
          <a:bodyPr wrap="square" rtlCol="0">
            <a:spAutoFit/>
          </a:bodyPr>
          <a:lstStyle/>
          <a:p>
            <a:r>
              <a:rPr lang="en-US" sz="3600" dirty="0">
                <a:solidFill>
                  <a:schemeClr val="bg1"/>
                </a:solidFill>
              </a:rPr>
              <a:t>Cancelling a booking</a:t>
            </a:r>
          </a:p>
        </p:txBody>
      </p:sp>
    </p:spTree>
    <p:extLst>
      <p:ext uri="{BB962C8B-B14F-4D97-AF65-F5344CB8AC3E}">
        <p14:creationId xmlns:p14="http://schemas.microsoft.com/office/powerpoint/2010/main" val="1524600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2D00223-4D4C-2145-A0A2-018E6394EF52}"/>
              </a:ext>
            </a:extLst>
          </p:cNvPr>
          <p:cNvPicPr>
            <a:picLocks noChangeAspect="1"/>
          </p:cNvPicPr>
          <p:nvPr/>
        </p:nvPicPr>
        <p:blipFill>
          <a:blip r:embed="rId2"/>
          <a:stretch>
            <a:fillRect/>
          </a:stretch>
        </p:blipFill>
        <p:spPr>
          <a:xfrm>
            <a:off x="465390" y="737501"/>
            <a:ext cx="3012258" cy="5339913"/>
          </a:xfrm>
          <a:prstGeom prst="rect">
            <a:avLst/>
          </a:prstGeom>
        </p:spPr>
      </p:pic>
      <p:sp>
        <p:nvSpPr>
          <p:cNvPr id="8" name="TextBox 7">
            <a:extLst>
              <a:ext uri="{FF2B5EF4-FFF2-40B4-BE49-F238E27FC236}">
                <a16:creationId xmlns:a16="http://schemas.microsoft.com/office/drawing/2014/main" id="{7C39B3C4-369C-784F-991F-FFF6E2DE9647}"/>
              </a:ext>
            </a:extLst>
          </p:cNvPr>
          <p:cNvSpPr txBox="1"/>
          <p:nvPr/>
        </p:nvSpPr>
        <p:spPr>
          <a:xfrm>
            <a:off x="4572000" y="2945792"/>
            <a:ext cx="3691054" cy="923330"/>
          </a:xfrm>
          <a:prstGeom prst="rect">
            <a:avLst/>
          </a:prstGeom>
          <a:noFill/>
        </p:spPr>
        <p:txBody>
          <a:bodyPr wrap="square" rtlCol="0">
            <a:spAutoFit/>
          </a:bodyPr>
          <a:lstStyle/>
          <a:p>
            <a:r>
              <a:rPr lang="en-US" dirty="0">
                <a:solidFill>
                  <a:schemeClr val="bg1"/>
                </a:solidFill>
              </a:rPr>
              <a:t>Once a viewing has been selected from the view bookings page, click the cancel booking button</a:t>
            </a:r>
          </a:p>
        </p:txBody>
      </p:sp>
      <p:cxnSp>
        <p:nvCxnSpPr>
          <p:cNvPr id="4" name="Straight Arrow Connector 3">
            <a:extLst>
              <a:ext uri="{FF2B5EF4-FFF2-40B4-BE49-F238E27FC236}">
                <a16:creationId xmlns:a16="http://schemas.microsoft.com/office/drawing/2014/main" id="{D4FFD23B-FFF3-6C48-99C7-27AFCE94DC28}"/>
              </a:ext>
            </a:extLst>
          </p:cNvPr>
          <p:cNvCxnSpPr>
            <a:cxnSpLocks/>
          </p:cNvCxnSpPr>
          <p:nvPr/>
        </p:nvCxnSpPr>
        <p:spPr>
          <a:xfrm flipH="1">
            <a:off x="3273552" y="3869122"/>
            <a:ext cx="1298448" cy="99548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90DDDA6-AFFC-EA4D-8611-B9B08A28AA60}"/>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794343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B9992E-30C7-CD46-AB6E-157B90F30A54}"/>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80147096-F9F5-4D4E-AC6F-6595EA09008C}"/>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7ABE03-B96F-7F42-9A0B-5990343F5DA1}"/>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Administrator Features</a:t>
            </a:r>
          </a:p>
        </p:txBody>
      </p:sp>
    </p:spTree>
    <p:extLst>
      <p:ext uri="{BB962C8B-B14F-4D97-AF65-F5344CB8AC3E}">
        <p14:creationId xmlns:p14="http://schemas.microsoft.com/office/powerpoint/2010/main" val="4194063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F09664-3A0E-344B-A71A-66FA2DE26731}"/>
              </a:ext>
            </a:extLst>
          </p:cNvPr>
          <p:cNvPicPr>
            <a:picLocks noChangeAspect="1"/>
          </p:cNvPicPr>
          <p:nvPr/>
        </p:nvPicPr>
        <p:blipFill>
          <a:blip r:embed="rId2"/>
          <a:stretch>
            <a:fillRect/>
          </a:stretch>
        </p:blipFill>
        <p:spPr>
          <a:xfrm>
            <a:off x="465390" y="737501"/>
            <a:ext cx="3012258" cy="5339913"/>
          </a:xfrm>
          <a:prstGeom prst="rect">
            <a:avLst/>
          </a:prstGeom>
        </p:spPr>
      </p:pic>
      <p:sp>
        <p:nvSpPr>
          <p:cNvPr id="4" name="TextBox 3">
            <a:extLst>
              <a:ext uri="{FF2B5EF4-FFF2-40B4-BE49-F238E27FC236}">
                <a16:creationId xmlns:a16="http://schemas.microsoft.com/office/drawing/2014/main" id="{AC0C27D9-DEA0-5748-A579-8260588D6D63}"/>
              </a:ext>
            </a:extLst>
          </p:cNvPr>
          <p:cNvSpPr txBox="1"/>
          <p:nvPr/>
        </p:nvSpPr>
        <p:spPr>
          <a:xfrm>
            <a:off x="4347148" y="1933731"/>
            <a:ext cx="3762531" cy="830997"/>
          </a:xfrm>
          <a:prstGeom prst="rect">
            <a:avLst/>
          </a:prstGeom>
          <a:noFill/>
        </p:spPr>
        <p:txBody>
          <a:bodyPr wrap="square" rtlCol="0">
            <a:spAutoFit/>
          </a:bodyPr>
          <a:lstStyle/>
          <a:p>
            <a:r>
              <a:rPr lang="en-US" sz="2400" dirty="0">
                <a:solidFill>
                  <a:schemeClr val="bg1"/>
                </a:solidFill>
              </a:rPr>
              <a:t>The administrator home screen</a:t>
            </a:r>
          </a:p>
        </p:txBody>
      </p:sp>
      <p:sp>
        <p:nvSpPr>
          <p:cNvPr id="5" name="TextBox 4">
            <a:extLst>
              <a:ext uri="{FF2B5EF4-FFF2-40B4-BE49-F238E27FC236}">
                <a16:creationId xmlns:a16="http://schemas.microsoft.com/office/drawing/2014/main" id="{36F74ACA-ED65-A14C-9077-961895EF87F1}"/>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22103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6795DA-B768-B04B-9287-167414DBD1E2}"/>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61B3B726-E933-DB44-AB95-EFD1E2068ED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B622541-FEAC-3D46-A0E1-FD4575357239}"/>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Adding a room</a:t>
            </a:r>
          </a:p>
        </p:txBody>
      </p:sp>
    </p:spTree>
    <p:extLst>
      <p:ext uri="{BB962C8B-B14F-4D97-AF65-F5344CB8AC3E}">
        <p14:creationId xmlns:p14="http://schemas.microsoft.com/office/powerpoint/2010/main" val="1980051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ED8AFB-5E0E-AC44-BA6F-24AA48A31BFA}"/>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A951B0B9-8CD5-4D47-B596-9E49EF342513}"/>
              </a:ext>
            </a:extLst>
          </p:cNvPr>
          <p:cNvSpPr txBox="1"/>
          <p:nvPr/>
        </p:nvSpPr>
        <p:spPr>
          <a:xfrm>
            <a:off x="4655647" y="1782469"/>
            <a:ext cx="3691054" cy="646331"/>
          </a:xfrm>
          <a:prstGeom prst="rect">
            <a:avLst/>
          </a:prstGeom>
          <a:noFill/>
        </p:spPr>
        <p:txBody>
          <a:bodyPr wrap="square" rtlCol="0">
            <a:spAutoFit/>
          </a:bodyPr>
          <a:lstStyle/>
          <a:p>
            <a:r>
              <a:rPr lang="en-US" dirty="0">
                <a:solidFill>
                  <a:schemeClr val="bg1"/>
                </a:solidFill>
              </a:rPr>
              <a:t>From the administrator home screen, users should click ’add a room’</a:t>
            </a:r>
          </a:p>
        </p:txBody>
      </p:sp>
      <p:cxnSp>
        <p:nvCxnSpPr>
          <p:cNvPr id="6" name="Straight Arrow Connector 5">
            <a:extLst>
              <a:ext uri="{FF2B5EF4-FFF2-40B4-BE49-F238E27FC236}">
                <a16:creationId xmlns:a16="http://schemas.microsoft.com/office/drawing/2014/main" id="{6E85C33C-E35D-B548-B7A8-1AC516890D96}"/>
              </a:ext>
            </a:extLst>
          </p:cNvPr>
          <p:cNvCxnSpPr>
            <a:cxnSpLocks/>
            <a:stCxn id="5" idx="1"/>
          </p:cNvCxnSpPr>
          <p:nvPr/>
        </p:nvCxnSpPr>
        <p:spPr>
          <a:xfrm flipH="1">
            <a:off x="3237875" y="2105635"/>
            <a:ext cx="1417772" cy="922378"/>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6D9ED84-D0DD-7D41-AB94-B37296F0D0AA}"/>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996084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8491F2C-B7D7-AE46-B7CF-5510956A55B1}"/>
              </a:ext>
            </a:extLst>
          </p:cNvPr>
          <p:cNvPicPr>
            <a:picLocks noChangeAspect="1"/>
          </p:cNvPicPr>
          <p:nvPr/>
        </p:nvPicPr>
        <p:blipFill>
          <a:blip r:embed="rId2"/>
          <a:stretch>
            <a:fillRect/>
          </a:stretch>
        </p:blipFill>
        <p:spPr>
          <a:xfrm>
            <a:off x="465390" y="737502"/>
            <a:ext cx="3012258" cy="5339911"/>
          </a:xfrm>
          <a:prstGeom prst="rect">
            <a:avLst/>
          </a:prstGeom>
        </p:spPr>
      </p:pic>
      <p:sp>
        <p:nvSpPr>
          <p:cNvPr id="5" name="TextBox 4">
            <a:extLst>
              <a:ext uri="{FF2B5EF4-FFF2-40B4-BE49-F238E27FC236}">
                <a16:creationId xmlns:a16="http://schemas.microsoft.com/office/drawing/2014/main" id="{8317B781-E63B-724E-8E4A-A305133B4B7C}"/>
              </a:ext>
            </a:extLst>
          </p:cNvPr>
          <p:cNvSpPr txBox="1"/>
          <p:nvPr/>
        </p:nvSpPr>
        <p:spPr>
          <a:xfrm>
            <a:off x="4655647" y="1782469"/>
            <a:ext cx="3691054" cy="1200329"/>
          </a:xfrm>
          <a:prstGeom prst="rect">
            <a:avLst/>
          </a:prstGeom>
          <a:noFill/>
        </p:spPr>
        <p:txBody>
          <a:bodyPr wrap="square" rtlCol="0">
            <a:spAutoFit/>
          </a:bodyPr>
          <a:lstStyle/>
          <a:p>
            <a:r>
              <a:rPr lang="en-US" dirty="0">
                <a:solidFill>
                  <a:schemeClr val="bg1"/>
                </a:solidFill>
              </a:rPr>
              <a:t>These fields should be filled out with the corresponding information about the room.</a:t>
            </a:r>
          </a:p>
          <a:p>
            <a:r>
              <a:rPr lang="en-US" dirty="0">
                <a:solidFill>
                  <a:schemeClr val="bg1"/>
                </a:solidFill>
              </a:rPr>
              <a:t>Note that capacity must be a number.</a:t>
            </a:r>
          </a:p>
        </p:txBody>
      </p:sp>
      <p:cxnSp>
        <p:nvCxnSpPr>
          <p:cNvPr id="6" name="Straight Arrow Connector 5">
            <a:extLst>
              <a:ext uri="{FF2B5EF4-FFF2-40B4-BE49-F238E27FC236}">
                <a16:creationId xmlns:a16="http://schemas.microsoft.com/office/drawing/2014/main" id="{3AA0BF28-C6D7-2647-9CC4-4E0036CC506F}"/>
              </a:ext>
            </a:extLst>
          </p:cNvPr>
          <p:cNvCxnSpPr>
            <a:cxnSpLocks/>
            <a:stCxn id="5" idx="1"/>
          </p:cNvCxnSpPr>
          <p:nvPr/>
        </p:nvCxnSpPr>
        <p:spPr>
          <a:xfrm flipH="1">
            <a:off x="3237875" y="2382634"/>
            <a:ext cx="1417772" cy="645379"/>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EB9A243-AEE7-0C4B-933C-1577F2C4FF27}"/>
              </a:ext>
            </a:extLst>
          </p:cNvPr>
          <p:cNvCxnSpPr>
            <a:cxnSpLocks/>
            <a:stCxn id="5" idx="1"/>
          </p:cNvCxnSpPr>
          <p:nvPr/>
        </p:nvCxnSpPr>
        <p:spPr>
          <a:xfrm flipH="1" flipV="1">
            <a:off x="3237875" y="1948721"/>
            <a:ext cx="1417772" cy="433913"/>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9FB94E9-523B-8748-A4F5-CFC003D87590}"/>
              </a:ext>
            </a:extLst>
          </p:cNvPr>
          <p:cNvCxnSpPr>
            <a:cxnSpLocks/>
            <a:stCxn id="5" idx="1"/>
          </p:cNvCxnSpPr>
          <p:nvPr/>
        </p:nvCxnSpPr>
        <p:spPr>
          <a:xfrm flipH="1">
            <a:off x="3237875" y="2382634"/>
            <a:ext cx="1417772" cy="138499"/>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9D18663-3613-8947-BCEC-509B11677456}"/>
              </a:ext>
            </a:extLst>
          </p:cNvPr>
          <p:cNvSpPr txBox="1"/>
          <p:nvPr/>
        </p:nvSpPr>
        <p:spPr>
          <a:xfrm>
            <a:off x="4655647" y="3461926"/>
            <a:ext cx="3691054" cy="646331"/>
          </a:xfrm>
          <a:prstGeom prst="rect">
            <a:avLst/>
          </a:prstGeom>
          <a:noFill/>
        </p:spPr>
        <p:txBody>
          <a:bodyPr wrap="square" rtlCol="0">
            <a:spAutoFit/>
          </a:bodyPr>
          <a:lstStyle/>
          <a:p>
            <a:r>
              <a:rPr lang="en-US" dirty="0">
                <a:solidFill>
                  <a:schemeClr val="bg1"/>
                </a:solidFill>
              </a:rPr>
              <a:t>To confirm the new room, press submit</a:t>
            </a:r>
          </a:p>
        </p:txBody>
      </p:sp>
      <p:sp>
        <p:nvSpPr>
          <p:cNvPr id="8" name="TextBox 7">
            <a:extLst>
              <a:ext uri="{FF2B5EF4-FFF2-40B4-BE49-F238E27FC236}">
                <a16:creationId xmlns:a16="http://schemas.microsoft.com/office/drawing/2014/main" id="{8F2CDDAB-62D5-5B4B-9C1A-80A4191AAEEB}"/>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990207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F023B1-EAF4-8B4F-9AFE-86885B51D0CE}"/>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DB52090A-F88A-4D4A-887E-F447B160464C}"/>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4355B42-DCA6-DB47-BA77-F61E6EEAAAAA}"/>
              </a:ext>
            </a:extLst>
          </p:cNvPr>
          <p:cNvSpPr txBox="1"/>
          <p:nvPr/>
        </p:nvSpPr>
        <p:spPr>
          <a:xfrm>
            <a:off x="4337824" y="2151728"/>
            <a:ext cx="4047893" cy="2554545"/>
          </a:xfrm>
          <a:prstGeom prst="rect">
            <a:avLst/>
          </a:prstGeom>
          <a:noFill/>
        </p:spPr>
        <p:txBody>
          <a:bodyPr wrap="square" rtlCol="0">
            <a:spAutoFit/>
          </a:bodyPr>
          <a:lstStyle/>
          <a:p>
            <a:r>
              <a:rPr lang="en-US" sz="3200" dirty="0">
                <a:solidFill>
                  <a:schemeClr val="bg1"/>
                </a:solidFill>
              </a:rPr>
              <a:t>Viewing users</a:t>
            </a:r>
          </a:p>
          <a:p>
            <a:r>
              <a:rPr lang="en-GB" sz="3200" dirty="0">
                <a:solidFill>
                  <a:schemeClr val="bg1"/>
                </a:solidFill>
              </a:rPr>
              <a:t>Viewing a user’s bookings</a:t>
            </a:r>
          </a:p>
          <a:p>
            <a:r>
              <a:rPr lang="en-GB" sz="3200" dirty="0">
                <a:solidFill>
                  <a:schemeClr val="bg1"/>
                </a:solidFill>
              </a:rPr>
              <a:t>Deleting a user</a:t>
            </a:r>
          </a:p>
          <a:p>
            <a:r>
              <a:rPr lang="en-GB" sz="3200" dirty="0">
                <a:solidFill>
                  <a:schemeClr val="bg1"/>
                </a:solidFill>
              </a:rPr>
              <a:t>Blacklisting a user</a:t>
            </a:r>
          </a:p>
        </p:txBody>
      </p:sp>
    </p:spTree>
    <p:extLst>
      <p:ext uri="{BB962C8B-B14F-4D97-AF65-F5344CB8AC3E}">
        <p14:creationId xmlns:p14="http://schemas.microsoft.com/office/powerpoint/2010/main" val="127733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5474B4-280C-184B-A9DD-9C9C52B35BBC}"/>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F5ABA48F-6C97-E640-A5E6-79F69251E98E}"/>
              </a:ext>
            </a:extLst>
          </p:cNvPr>
          <p:cNvSpPr txBox="1"/>
          <p:nvPr/>
        </p:nvSpPr>
        <p:spPr>
          <a:xfrm>
            <a:off x="4655647" y="1782469"/>
            <a:ext cx="3691054" cy="646331"/>
          </a:xfrm>
          <a:prstGeom prst="rect">
            <a:avLst/>
          </a:prstGeom>
          <a:noFill/>
        </p:spPr>
        <p:txBody>
          <a:bodyPr wrap="square" rtlCol="0">
            <a:spAutoFit/>
          </a:bodyPr>
          <a:lstStyle/>
          <a:p>
            <a:r>
              <a:rPr lang="en-US" dirty="0">
                <a:solidFill>
                  <a:schemeClr val="bg1"/>
                </a:solidFill>
              </a:rPr>
              <a:t>From the administrator home screen, users should click ‘View Users’</a:t>
            </a:r>
          </a:p>
        </p:txBody>
      </p:sp>
      <p:cxnSp>
        <p:nvCxnSpPr>
          <p:cNvPr id="6" name="Straight Arrow Connector 5">
            <a:extLst>
              <a:ext uri="{FF2B5EF4-FFF2-40B4-BE49-F238E27FC236}">
                <a16:creationId xmlns:a16="http://schemas.microsoft.com/office/drawing/2014/main" id="{72D5259D-01C7-1A4E-9528-51C41C88F72C}"/>
              </a:ext>
            </a:extLst>
          </p:cNvPr>
          <p:cNvCxnSpPr>
            <a:cxnSpLocks/>
            <a:stCxn id="5" idx="1"/>
          </p:cNvCxnSpPr>
          <p:nvPr/>
        </p:nvCxnSpPr>
        <p:spPr>
          <a:xfrm flipH="1">
            <a:off x="3297836" y="2105635"/>
            <a:ext cx="1357811" cy="1323365"/>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D85DD60-EB92-D44B-A05B-BAAAAB0871EC}"/>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2858299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CAC153-6AC2-9C43-8377-4617ACDEA575}"/>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3B2F79FB-DC47-F34C-AA81-033C7B6B01B3}"/>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2A9A513-2F6B-EC4F-AC26-4EE213142CCE}"/>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Introduction</a:t>
            </a:r>
            <a:endParaRPr lang="en-US" dirty="0">
              <a:solidFill>
                <a:schemeClr val="bg1"/>
              </a:solidFill>
            </a:endParaRPr>
          </a:p>
        </p:txBody>
      </p:sp>
    </p:spTree>
    <p:extLst>
      <p:ext uri="{BB962C8B-B14F-4D97-AF65-F5344CB8AC3E}">
        <p14:creationId xmlns:p14="http://schemas.microsoft.com/office/powerpoint/2010/main" val="4072022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BB154-11F8-BF44-AEC0-83D8109FA3B9}"/>
              </a:ext>
            </a:extLst>
          </p:cNvPr>
          <p:cNvSpPr txBox="1"/>
          <p:nvPr/>
        </p:nvSpPr>
        <p:spPr>
          <a:xfrm>
            <a:off x="2726473" y="463681"/>
            <a:ext cx="3691054" cy="646331"/>
          </a:xfrm>
          <a:prstGeom prst="rect">
            <a:avLst/>
          </a:prstGeom>
          <a:noFill/>
        </p:spPr>
        <p:txBody>
          <a:bodyPr wrap="square" rtlCol="0">
            <a:spAutoFit/>
          </a:bodyPr>
          <a:lstStyle/>
          <a:p>
            <a:r>
              <a:rPr lang="en-US" dirty="0">
                <a:solidFill>
                  <a:schemeClr val="bg1"/>
                </a:solidFill>
              </a:rPr>
              <a:t>This screen displays all the users registered in the system.</a:t>
            </a:r>
          </a:p>
        </p:txBody>
      </p:sp>
      <p:sp>
        <p:nvSpPr>
          <p:cNvPr id="5" name="TextBox 4">
            <a:extLst>
              <a:ext uri="{FF2B5EF4-FFF2-40B4-BE49-F238E27FC236}">
                <a16:creationId xmlns:a16="http://schemas.microsoft.com/office/drawing/2014/main" id="{E0AADA9F-1F32-B943-A8A5-C53CC956EF6A}"/>
              </a:ext>
            </a:extLst>
          </p:cNvPr>
          <p:cNvSpPr txBox="1"/>
          <p:nvPr/>
        </p:nvSpPr>
        <p:spPr>
          <a:xfrm>
            <a:off x="5084164" y="4675662"/>
            <a:ext cx="3691054" cy="646331"/>
          </a:xfrm>
          <a:prstGeom prst="rect">
            <a:avLst/>
          </a:prstGeom>
          <a:noFill/>
        </p:spPr>
        <p:txBody>
          <a:bodyPr wrap="square" rtlCol="0">
            <a:spAutoFit/>
          </a:bodyPr>
          <a:lstStyle/>
          <a:p>
            <a:r>
              <a:rPr lang="en-US" dirty="0">
                <a:solidFill>
                  <a:schemeClr val="bg1"/>
                </a:solidFill>
              </a:rPr>
              <a:t>To view more information about a user, click the </a:t>
            </a:r>
            <a:r>
              <a:rPr lang="en-US" dirty="0" err="1">
                <a:solidFill>
                  <a:schemeClr val="bg1"/>
                </a:solidFill>
              </a:rPr>
              <a:t>i</a:t>
            </a:r>
            <a:r>
              <a:rPr lang="en-US" dirty="0">
                <a:solidFill>
                  <a:schemeClr val="bg1"/>
                </a:solidFill>
              </a:rPr>
              <a:t> button.</a:t>
            </a:r>
          </a:p>
        </p:txBody>
      </p:sp>
      <p:pic>
        <p:nvPicPr>
          <p:cNvPr id="3" name="Picture 2">
            <a:extLst>
              <a:ext uri="{FF2B5EF4-FFF2-40B4-BE49-F238E27FC236}">
                <a16:creationId xmlns:a16="http://schemas.microsoft.com/office/drawing/2014/main" id="{99C11A6E-ACA8-324C-8284-339151BB1834}"/>
              </a:ext>
            </a:extLst>
          </p:cNvPr>
          <p:cNvPicPr>
            <a:picLocks noChangeAspect="1"/>
          </p:cNvPicPr>
          <p:nvPr/>
        </p:nvPicPr>
        <p:blipFill>
          <a:blip r:embed="rId2"/>
          <a:stretch>
            <a:fillRect/>
          </a:stretch>
        </p:blipFill>
        <p:spPr>
          <a:xfrm>
            <a:off x="368782" y="1834588"/>
            <a:ext cx="4236565" cy="4236565"/>
          </a:xfrm>
          <a:prstGeom prst="rect">
            <a:avLst/>
          </a:prstGeom>
        </p:spPr>
      </p:pic>
      <p:cxnSp>
        <p:nvCxnSpPr>
          <p:cNvPr id="6" name="Straight Arrow Connector 5">
            <a:extLst>
              <a:ext uri="{FF2B5EF4-FFF2-40B4-BE49-F238E27FC236}">
                <a16:creationId xmlns:a16="http://schemas.microsoft.com/office/drawing/2014/main" id="{0592C188-F966-BF4F-AE55-026C63C60D66}"/>
              </a:ext>
            </a:extLst>
          </p:cNvPr>
          <p:cNvCxnSpPr>
            <a:cxnSpLocks/>
            <a:stCxn id="5" idx="1"/>
          </p:cNvCxnSpPr>
          <p:nvPr/>
        </p:nvCxnSpPr>
        <p:spPr>
          <a:xfrm flipH="1" flipV="1">
            <a:off x="4389120" y="4133088"/>
            <a:ext cx="695044" cy="86574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5274A73-BD7D-9E4A-A55E-ED8C71F56C01}"/>
              </a:ext>
            </a:extLst>
          </p:cNvPr>
          <p:cNvCxnSpPr>
            <a:cxnSpLocks/>
            <a:stCxn id="8" idx="1"/>
          </p:cNvCxnSpPr>
          <p:nvPr/>
        </p:nvCxnSpPr>
        <p:spPr>
          <a:xfrm flipH="1" flipV="1">
            <a:off x="4605347" y="2247287"/>
            <a:ext cx="478817" cy="43014"/>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50A2480-D459-8642-9C60-D60F20A18941}"/>
              </a:ext>
            </a:extLst>
          </p:cNvPr>
          <p:cNvSpPr txBox="1"/>
          <p:nvPr/>
        </p:nvSpPr>
        <p:spPr>
          <a:xfrm>
            <a:off x="5084164" y="2105635"/>
            <a:ext cx="3691054" cy="369332"/>
          </a:xfrm>
          <a:prstGeom prst="rect">
            <a:avLst/>
          </a:prstGeom>
          <a:noFill/>
        </p:spPr>
        <p:txBody>
          <a:bodyPr wrap="square" rtlCol="0">
            <a:spAutoFit/>
          </a:bodyPr>
          <a:lstStyle/>
          <a:p>
            <a:r>
              <a:rPr lang="en-US" dirty="0">
                <a:solidFill>
                  <a:schemeClr val="bg1"/>
                </a:solidFill>
              </a:rPr>
              <a:t>Click here to add a new user</a:t>
            </a:r>
          </a:p>
        </p:txBody>
      </p:sp>
      <p:sp>
        <p:nvSpPr>
          <p:cNvPr id="13" name="TextBox 12">
            <a:extLst>
              <a:ext uri="{FF2B5EF4-FFF2-40B4-BE49-F238E27FC236}">
                <a16:creationId xmlns:a16="http://schemas.microsoft.com/office/drawing/2014/main" id="{0830878F-A287-4C40-BC99-14B7B74AE4F0}"/>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015149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8A13E2B-BB22-7D49-AEC0-2ED024BC875F}"/>
              </a:ext>
            </a:extLst>
          </p:cNvPr>
          <p:cNvPicPr>
            <a:picLocks noChangeAspect="1"/>
          </p:cNvPicPr>
          <p:nvPr/>
        </p:nvPicPr>
        <p:blipFill>
          <a:blip r:embed="rId2"/>
          <a:stretch>
            <a:fillRect/>
          </a:stretch>
        </p:blipFill>
        <p:spPr>
          <a:xfrm>
            <a:off x="3065871" y="759044"/>
            <a:ext cx="3012258" cy="5339912"/>
          </a:xfrm>
          <a:prstGeom prst="rect">
            <a:avLst/>
          </a:prstGeom>
        </p:spPr>
      </p:pic>
      <p:sp>
        <p:nvSpPr>
          <p:cNvPr id="5" name="TextBox 4">
            <a:extLst>
              <a:ext uri="{FF2B5EF4-FFF2-40B4-BE49-F238E27FC236}">
                <a16:creationId xmlns:a16="http://schemas.microsoft.com/office/drawing/2014/main" id="{E0124356-7CFF-B344-A8AA-5A14CDB574C3}"/>
              </a:ext>
            </a:extLst>
          </p:cNvPr>
          <p:cNvSpPr txBox="1"/>
          <p:nvPr/>
        </p:nvSpPr>
        <p:spPr>
          <a:xfrm>
            <a:off x="333209" y="694030"/>
            <a:ext cx="2475711" cy="923330"/>
          </a:xfrm>
          <a:prstGeom prst="rect">
            <a:avLst/>
          </a:prstGeom>
          <a:noFill/>
        </p:spPr>
        <p:txBody>
          <a:bodyPr wrap="square" rtlCol="0">
            <a:spAutoFit/>
          </a:bodyPr>
          <a:lstStyle/>
          <a:p>
            <a:r>
              <a:rPr lang="en-US" dirty="0">
                <a:solidFill>
                  <a:schemeClr val="bg1"/>
                </a:solidFill>
              </a:rPr>
              <a:t>This screen displays information about a specific user</a:t>
            </a:r>
          </a:p>
        </p:txBody>
      </p:sp>
      <p:cxnSp>
        <p:nvCxnSpPr>
          <p:cNvPr id="6" name="Straight Arrow Connector 5">
            <a:extLst>
              <a:ext uri="{FF2B5EF4-FFF2-40B4-BE49-F238E27FC236}">
                <a16:creationId xmlns:a16="http://schemas.microsoft.com/office/drawing/2014/main" id="{882064A7-8AAB-D14E-B7C4-5B3E10C52271}"/>
              </a:ext>
            </a:extLst>
          </p:cNvPr>
          <p:cNvCxnSpPr>
            <a:cxnSpLocks/>
            <a:stCxn id="17" idx="1"/>
          </p:cNvCxnSpPr>
          <p:nvPr/>
        </p:nvCxnSpPr>
        <p:spPr>
          <a:xfrm flipH="1" flipV="1">
            <a:off x="5936105" y="5351489"/>
            <a:ext cx="734571" cy="74027"/>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2B88D46-1E29-264D-910B-5B162300394F}"/>
              </a:ext>
            </a:extLst>
          </p:cNvPr>
          <p:cNvSpPr txBox="1"/>
          <p:nvPr/>
        </p:nvSpPr>
        <p:spPr>
          <a:xfrm>
            <a:off x="333208" y="5287016"/>
            <a:ext cx="2475711" cy="923330"/>
          </a:xfrm>
          <a:prstGeom prst="rect">
            <a:avLst/>
          </a:prstGeom>
          <a:noFill/>
        </p:spPr>
        <p:txBody>
          <a:bodyPr wrap="square" rtlCol="0">
            <a:spAutoFit/>
          </a:bodyPr>
          <a:lstStyle/>
          <a:p>
            <a:r>
              <a:rPr lang="en-US" dirty="0">
                <a:solidFill>
                  <a:schemeClr val="bg1"/>
                </a:solidFill>
              </a:rPr>
              <a:t>To permanently delete this user. Click the ‘delete user’ button</a:t>
            </a:r>
          </a:p>
        </p:txBody>
      </p:sp>
      <p:sp>
        <p:nvSpPr>
          <p:cNvPr id="16" name="TextBox 15">
            <a:extLst>
              <a:ext uri="{FF2B5EF4-FFF2-40B4-BE49-F238E27FC236}">
                <a16:creationId xmlns:a16="http://schemas.microsoft.com/office/drawing/2014/main" id="{AB02FE49-51A3-DB4C-8307-60D706257893}"/>
              </a:ext>
            </a:extLst>
          </p:cNvPr>
          <p:cNvSpPr txBox="1"/>
          <p:nvPr/>
        </p:nvSpPr>
        <p:spPr>
          <a:xfrm>
            <a:off x="6229170" y="1432484"/>
            <a:ext cx="2581621" cy="1477328"/>
          </a:xfrm>
          <a:prstGeom prst="rect">
            <a:avLst/>
          </a:prstGeom>
          <a:noFill/>
        </p:spPr>
        <p:txBody>
          <a:bodyPr wrap="square" rtlCol="0">
            <a:spAutoFit/>
          </a:bodyPr>
          <a:lstStyle/>
          <a:p>
            <a:r>
              <a:rPr lang="en-US" dirty="0">
                <a:solidFill>
                  <a:schemeClr val="bg1"/>
                </a:solidFill>
              </a:rPr>
              <a:t>The hashed password is displayed for security reasons. Contact </a:t>
            </a:r>
            <a:r>
              <a:rPr lang="en-US" dirty="0" err="1">
                <a:solidFill>
                  <a:schemeClr val="bg1"/>
                </a:solidFill>
              </a:rPr>
              <a:t>UoB</a:t>
            </a:r>
            <a:r>
              <a:rPr lang="en-US" dirty="0">
                <a:solidFill>
                  <a:schemeClr val="bg1"/>
                </a:solidFill>
              </a:rPr>
              <a:t> IT Services for password issues.</a:t>
            </a:r>
          </a:p>
        </p:txBody>
      </p:sp>
      <p:sp>
        <p:nvSpPr>
          <p:cNvPr id="17" name="TextBox 16">
            <a:extLst>
              <a:ext uri="{FF2B5EF4-FFF2-40B4-BE49-F238E27FC236}">
                <a16:creationId xmlns:a16="http://schemas.microsoft.com/office/drawing/2014/main" id="{1A57309C-AC8E-4D4A-B8AD-F41A9CCDA20C}"/>
              </a:ext>
            </a:extLst>
          </p:cNvPr>
          <p:cNvSpPr txBox="1"/>
          <p:nvPr/>
        </p:nvSpPr>
        <p:spPr>
          <a:xfrm>
            <a:off x="6670676" y="4548353"/>
            <a:ext cx="2140115" cy="1754326"/>
          </a:xfrm>
          <a:prstGeom prst="rect">
            <a:avLst/>
          </a:prstGeom>
          <a:noFill/>
        </p:spPr>
        <p:txBody>
          <a:bodyPr wrap="square" rtlCol="0">
            <a:spAutoFit/>
          </a:bodyPr>
          <a:lstStyle/>
          <a:p>
            <a:r>
              <a:rPr lang="en-US" dirty="0">
                <a:solidFill>
                  <a:schemeClr val="bg1"/>
                </a:solidFill>
              </a:rPr>
              <a:t>To blacklist or </a:t>
            </a:r>
            <a:r>
              <a:rPr lang="en-US" dirty="0" err="1">
                <a:solidFill>
                  <a:schemeClr val="bg1"/>
                </a:solidFill>
              </a:rPr>
              <a:t>unblacklist</a:t>
            </a:r>
            <a:r>
              <a:rPr lang="en-US" dirty="0">
                <a:solidFill>
                  <a:schemeClr val="bg1"/>
                </a:solidFill>
              </a:rPr>
              <a:t> the user, click here.</a:t>
            </a:r>
          </a:p>
          <a:p>
            <a:r>
              <a:rPr lang="en-US" dirty="0">
                <a:solidFill>
                  <a:schemeClr val="bg1"/>
                </a:solidFill>
              </a:rPr>
              <a:t>A blacklisted user cannot make bookings.</a:t>
            </a:r>
          </a:p>
        </p:txBody>
      </p:sp>
      <p:sp>
        <p:nvSpPr>
          <p:cNvPr id="19" name="TextBox 18">
            <a:extLst>
              <a:ext uri="{FF2B5EF4-FFF2-40B4-BE49-F238E27FC236}">
                <a16:creationId xmlns:a16="http://schemas.microsoft.com/office/drawing/2014/main" id="{279B8431-2D05-8A4F-B37C-443A4A48D97B}"/>
              </a:ext>
            </a:extLst>
          </p:cNvPr>
          <p:cNvSpPr txBox="1"/>
          <p:nvPr/>
        </p:nvSpPr>
        <p:spPr>
          <a:xfrm>
            <a:off x="333207" y="3086986"/>
            <a:ext cx="2475711" cy="1477328"/>
          </a:xfrm>
          <a:prstGeom prst="rect">
            <a:avLst/>
          </a:prstGeom>
          <a:noFill/>
        </p:spPr>
        <p:txBody>
          <a:bodyPr wrap="square" rtlCol="0">
            <a:spAutoFit/>
          </a:bodyPr>
          <a:lstStyle/>
          <a:p>
            <a:r>
              <a:rPr lang="en-US" dirty="0">
                <a:solidFill>
                  <a:schemeClr val="bg1"/>
                </a:solidFill>
              </a:rPr>
              <a:t>This displays the number of bookings made by a user. Click to see these bookings, and thus cancel them.</a:t>
            </a:r>
          </a:p>
        </p:txBody>
      </p:sp>
      <p:cxnSp>
        <p:nvCxnSpPr>
          <p:cNvPr id="20" name="Straight Arrow Connector 19">
            <a:extLst>
              <a:ext uri="{FF2B5EF4-FFF2-40B4-BE49-F238E27FC236}">
                <a16:creationId xmlns:a16="http://schemas.microsoft.com/office/drawing/2014/main" id="{4DD9419D-D344-1844-93FD-6001194B3041}"/>
              </a:ext>
            </a:extLst>
          </p:cNvPr>
          <p:cNvCxnSpPr>
            <a:cxnSpLocks/>
            <a:stCxn id="15" idx="3"/>
          </p:cNvCxnSpPr>
          <p:nvPr/>
        </p:nvCxnSpPr>
        <p:spPr>
          <a:xfrm flipV="1">
            <a:off x="2808919" y="5471410"/>
            <a:ext cx="473927" cy="277271"/>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B8B9A7C-5377-F44D-84F2-BBBD1945F37B}"/>
              </a:ext>
            </a:extLst>
          </p:cNvPr>
          <p:cNvCxnSpPr>
            <a:cxnSpLocks/>
            <a:stCxn id="19" idx="3"/>
          </p:cNvCxnSpPr>
          <p:nvPr/>
        </p:nvCxnSpPr>
        <p:spPr>
          <a:xfrm>
            <a:off x="2808918" y="3825650"/>
            <a:ext cx="1349142" cy="877164"/>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839648-AC39-6046-BE66-DB31E457FF7E}"/>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098159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BBC24D-06C9-304B-BF97-217578DFAFBB}"/>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C19978E4-DB86-B14F-BBA2-69E9D5A29469}"/>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31A8F03-5054-0448-81AC-3D45589C3EE4}"/>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Adding a new user</a:t>
            </a:r>
          </a:p>
        </p:txBody>
      </p:sp>
    </p:spTree>
    <p:extLst>
      <p:ext uri="{BB962C8B-B14F-4D97-AF65-F5344CB8AC3E}">
        <p14:creationId xmlns:p14="http://schemas.microsoft.com/office/powerpoint/2010/main" val="2385632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A8FE0B-B51B-7E48-8056-D60016A00F4A}"/>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F0A02556-1B04-2443-A576-F10B34BEC75E}"/>
              </a:ext>
            </a:extLst>
          </p:cNvPr>
          <p:cNvSpPr txBox="1"/>
          <p:nvPr/>
        </p:nvSpPr>
        <p:spPr>
          <a:xfrm>
            <a:off x="4987556" y="4082362"/>
            <a:ext cx="3691054" cy="646331"/>
          </a:xfrm>
          <a:prstGeom prst="rect">
            <a:avLst/>
          </a:prstGeom>
          <a:noFill/>
        </p:spPr>
        <p:txBody>
          <a:bodyPr wrap="square" rtlCol="0">
            <a:spAutoFit/>
          </a:bodyPr>
          <a:lstStyle/>
          <a:p>
            <a:r>
              <a:rPr lang="en-US" dirty="0">
                <a:solidFill>
                  <a:schemeClr val="bg1"/>
                </a:solidFill>
              </a:rPr>
              <a:t>From the administrator home screen, users should click ‘Add a user’</a:t>
            </a:r>
          </a:p>
        </p:txBody>
      </p:sp>
      <p:cxnSp>
        <p:nvCxnSpPr>
          <p:cNvPr id="6" name="Straight Arrow Connector 5">
            <a:extLst>
              <a:ext uri="{FF2B5EF4-FFF2-40B4-BE49-F238E27FC236}">
                <a16:creationId xmlns:a16="http://schemas.microsoft.com/office/drawing/2014/main" id="{E87E6A33-6B35-F44F-AF9B-CD708551E498}"/>
              </a:ext>
            </a:extLst>
          </p:cNvPr>
          <p:cNvCxnSpPr>
            <a:cxnSpLocks/>
            <a:stCxn id="5" idx="1"/>
          </p:cNvCxnSpPr>
          <p:nvPr/>
        </p:nvCxnSpPr>
        <p:spPr>
          <a:xfrm flipH="1" flipV="1">
            <a:off x="3282846" y="3822492"/>
            <a:ext cx="1704710" cy="58303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7CBD1DC-6EA1-834B-9CD2-2EE326507CC1}"/>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574779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C10249E-4AC3-C045-AC1D-D16C2456A1B9}"/>
              </a:ext>
            </a:extLst>
          </p:cNvPr>
          <p:cNvPicPr>
            <a:picLocks noChangeAspect="1"/>
          </p:cNvPicPr>
          <p:nvPr/>
        </p:nvPicPr>
        <p:blipFill>
          <a:blip r:embed="rId2"/>
          <a:stretch>
            <a:fillRect/>
          </a:stretch>
        </p:blipFill>
        <p:spPr>
          <a:xfrm>
            <a:off x="465388" y="737499"/>
            <a:ext cx="3012259" cy="5339915"/>
          </a:xfrm>
          <a:prstGeom prst="rect">
            <a:avLst/>
          </a:prstGeom>
        </p:spPr>
      </p:pic>
      <p:sp>
        <p:nvSpPr>
          <p:cNvPr id="11" name="TextBox 10">
            <a:extLst>
              <a:ext uri="{FF2B5EF4-FFF2-40B4-BE49-F238E27FC236}">
                <a16:creationId xmlns:a16="http://schemas.microsoft.com/office/drawing/2014/main" id="{219661EE-A150-C54B-9A39-95C6F3EA42F9}"/>
              </a:ext>
            </a:extLst>
          </p:cNvPr>
          <p:cNvSpPr txBox="1"/>
          <p:nvPr/>
        </p:nvSpPr>
        <p:spPr>
          <a:xfrm>
            <a:off x="4987558" y="2967335"/>
            <a:ext cx="3691054" cy="923330"/>
          </a:xfrm>
          <a:prstGeom prst="rect">
            <a:avLst/>
          </a:prstGeom>
          <a:noFill/>
        </p:spPr>
        <p:txBody>
          <a:bodyPr wrap="square" rtlCol="0">
            <a:spAutoFit/>
          </a:bodyPr>
          <a:lstStyle/>
          <a:p>
            <a:r>
              <a:rPr lang="en-US" dirty="0">
                <a:solidFill>
                  <a:schemeClr val="bg1"/>
                </a:solidFill>
              </a:rPr>
              <a:t>Fill in these fields with the corresponding information, then click submit</a:t>
            </a:r>
          </a:p>
        </p:txBody>
      </p:sp>
      <p:cxnSp>
        <p:nvCxnSpPr>
          <p:cNvPr id="12" name="Straight Arrow Connector 11">
            <a:extLst>
              <a:ext uri="{FF2B5EF4-FFF2-40B4-BE49-F238E27FC236}">
                <a16:creationId xmlns:a16="http://schemas.microsoft.com/office/drawing/2014/main" id="{854EF685-1EA3-A447-9AEE-19426DA33394}"/>
              </a:ext>
            </a:extLst>
          </p:cNvPr>
          <p:cNvCxnSpPr>
            <a:cxnSpLocks/>
            <a:stCxn id="11" idx="1"/>
          </p:cNvCxnSpPr>
          <p:nvPr/>
        </p:nvCxnSpPr>
        <p:spPr>
          <a:xfrm flipH="1" flipV="1">
            <a:off x="3282848" y="1888762"/>
            <a:ext cx="1704710" cy="1540238"/>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BF2C6F-0142-A346-AA62-712DD8C4B9A4}"/>
              </a:ext>
            </a:extLst>
          </p:cNvPr>
          <p:cNvCxnSpPr>
            <a:cxnSpLocks/>
            <a:stCxn id="11" idx="1"/>
          </p:cNvCxnSpPr>
          <p:nvPr/>
        </p:nvCxnSpPr>
        <p:spPr>
          <a:xfrm flipH="1" flipV="1">
            <a:off x="3326424" y="2350428"/>
            <a:ext cx="1661134" cy="107857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C0ED123-556B-1B4C-BA41-87E437413F7A}"/>
              </a:ext>
            </a:extLst>
          </p:cNvPr>
          <p:cNvCxnSpPr>
            <a:cxnSpLocks/>
            <a:stCxn id="11" idx="1"/>
          </p:cNvCxnSpPr>
          <p:nvPr/>
        </p:nvCxnSpPr>
        <p:spPr>
          <a:xfrm flipH="1" flipV="1">
            <a:off x="3326424" y="2889714"/>
            <a:ext cx="1661134" cy="53928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B73F151-CE7B-2947-A0FC-8FDB7C09837E}"/>
              </a:ext>
            </a:extLst>
          </p:cNvPr>
          <p:cNvCxnSpPr>
            <a:cxnSpLocks/>
            <a:stCxn id="11" idx="1"/>
          </p:cNvCxnSpPr>
          <p:nvPr/>
        </p:nvCxnSpPr>
        <p:spPr>
          <a:xfrm flipH="1" flipV="1">
            <a:off x="3326426" y="3297838"/>
            <a:ext cx="1661132" cy="13116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42873D-15EB-1B45-B3FA-C2D1CAAFC2A2}"/>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18291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FD0A45-9CBF-BA4A-8DB9-BCC73F8C9CD0}"/>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CE3343EB-67CE-AA4B-9A96-1D1B3577F73E}"/>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8B5770B-AF73-EC4E-9CA8-813EE4888781}"/>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Viewing all bookings</a:t>
            </a:r>
          </a:p>
        </p:txBody>
      </p:sp>
    </p:spTree>
    <p:extLst>
      <p:ext uri="{BB962C8B-B14F-4D97-AF65-F5344CB8AC3E}">
        <p14:creationId xmlns:p14="http://schemas.microsoft.com/office/powerpoint/2010/main" val="2638719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D90541-4F50-1840-9458-FA8963BEED8E}"/>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FE228A56-55A8-EE42-9677-6DD6F5004324}"/>
              </a:ext>
            </a:extLst>
          </p:cNvPr>
          <p:cNvSpPr txBox="1"/>
          <p:nvPr/>
        </p:nvSpPr>
        <p:spPr>
          <a:xfrm>
            <a:off x="4987556" y="2204135"/>
            <a:ext cx="3691054" cy="646331"/>
          </a:xfrm>
          <a:prstGeom prst="rect">
            <a:avLst/>
          </a:prstGeom>
          <a:noFill/>
        </p:spPr>
        <p:txBody>
          <a:bodyPr wrap="square" rtlCol="0">
            <a:spAutoFit/>
          </a:bodyPr>
          <a:lstStyle/>
          <a:p>
            <a:r>
              <a:rPr lang="en-US" dirty="0">
                <a:solidFill>
                  <a:schemeClr val="bg1"/>
                </a:solidFill>
              </a:rPr>
              <a:t>From the administrator home screen, users should click ‘View bookings’</a:t>
            </a:r>
          </a:p>
        </p:txBody>
      </p:sp>
      <p:cxnSp>
        <p:nvCxnSpPr>
          <p:cNvPr id="6" name="Straight Arrow Connector 5">
            <a:extLst>
              <a:ext uri="{FF2B5EF4-FFF2-40B4-BE49-F238E27FC236}">
                <a16:creationId xmlns:a16="http://schemas.microsoft.com/office/drawing/2014/main" id="{BE2B1468-FE1B-7747-AE05-366309A982C9}"/>
              </a:ext>
            </a:extLst>
          </p:cNvPr>
          <p:cNvCxnSpPr>
            <a:cxnSpLocks/>
            <a:stCxn id="5" idx="1"/>
          </p:cNvCxnSpPr>
          <p:nvPr/>
        </p:nvCxnSpPr>
        <p:spPr>
          <a:xfrm flipH="1" flipV="1">
            <a:off x="3282846" y="1944265"/>
            <a:ext cx="1704710" cy="583036"/>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6F4895D-D2CF-B543-96A0-341E5E0DA616}"/>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730902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0E5522B-91E0-5947-AD47-3AA09A7C8F4E}"/>
              </a:ext>
            </a:extLst>
          </p:cNvPr>
          <p:cNvPicPr>
            <a:picLocks noChangeAspect="1"/>
          </p:cNvPicPr>
          <p:nvPr/>
        </p:nvPicPr>
        <p:blipFill>
          <a:blip r:embed="rId2"/>
          <a:stretch>
            <a:fillRect/>
          </a:stretch>
        </p:blipFill>
        <p:spPr>
          <a:xfrm>
            <a:off x="340152" y="1057688"/>
            <a:ext cx="4523057" cy="4742623"/>
          </a:xfrm>
          <a:prstGeom prst="rect">
            <a:avLst/>
          </a:prstGeom>
        </p:spPr>
      </p:pic>
      <p:sp>
        <p:nvSpPr>
          <p:cNvPr id="4" name="TextBox 3">
            <a:extLst>
              <a:ext uri="{FF2B5EF4-FFF2-40B4-BE49-F238E27FC236}">
                <a16:creationId xmlns:a16="http://schemas.microsoft.com/office/drawing/2014/main" id="{676F0553-09FF-544A-BFC1-C2060108AD0D}"/>
              </a:ext>
            </a:extLst>
          </p:cNvPr>
          <p:cNvSpPr txBox="1"/>
          <p:nvPr/>
        </p:nvSpPr>
        <p:spPr>
          <a:xfrm>
            <a:off x="1929384" y="172884"/>
            <a:ext cx="5285232" cy="646331"/>
          </a:xfrm>
          <a:prstGeom prst="rect">
            <a:avLst/>
          </a:prstGeom>
          <a:noFill/>
        </p:spPr>
        <p:txBody>
          <a:bodyPr wrap="square" rtlCol="0">
            <a:spAutoFit/>
          </a:bodyPr>
          <a:lstStyle/>
          <a:p>
            <a:r>
              <a:rPr lang="en-US" dirty="0">
                <a:solidFill>
                  <a:schemeClr val="bg1"/>
                </a:solidFill>
              </a:rPr>
              <a:t>This page displays all users’ future bookings, along with which user made the booking</a:t>
            </a:r>
          </a:p>
        </p:txBody>
      </p:sp>
      <p:sp>
        <p:nvSpPr>
          <p:cNvPr id="5" name="TextBox 4">
            <a:extLst>
              <a:ext uri="{FF2B5EF4-FFF2-40B4-BE49-F238E27FC236}">
                <a16:creationId xmlns:a16="http://schemas.microsoft.com/office/drawing/2014/main" id="{350119A1-49B7-934D-A5C5-F2C92A593ED6}"/>
              </a:ext>
            </a:extLst>
          </p:cNvPr>
          <p:cNvSpPr txBox="1"/>
          <p:nvPr/>
        </p:nvSpPr>
        <p:spPr>
          <a:xfrm>
            <a:off x="5335871" y="5552019"/>
            <a:ext cx="3691054" cy="923330"/>
          </a:xfrm>
          <a:prstGeom prst="rect">
            <a:avLst/>
          </a:prstGeom>
          <a:noFill/>
        </p:spPr>
        <p:txBody>
          <a:bodyPr wrap="square" rtlCol="0">
            <a:spAutoFit/>
          </a:bodyPr>
          <a:lstStyle/>
          <a:p>
            <a:r>
              <a:rPr lang="en-US" dirty="0">
                <a:solidFill>
                  <a:schemeClr val="bg1"/>
                </a:solidFill>
              </a:rPr>
              <a:t>Click here to see more information about a booking. The booking can be cancelled from here</a:t>
            </a:r>
          </a:p>
        </p:txBody>
      </p:sp>
      <p:cxnSp>
        <p:nvCxnSpPr>
          <p:cNvPr id="9" name="Straight Arrow Connector 8">
            <a:extLst>
              <a:ext uri="{FF2B5EF4-FFF2-40B4-BE49-F238E27FC236}">
                <a16:creationId xmlns:a16="http://schemas.microsoft.com/office/drawing/2014/main" id="{F85C5E52-E8C9-194A-AB70-953AF64CFE8E}"/>
              </a:ext>
            </a:extLst>
          </p:cNvPr>
          <p:cNvCxnSpPr>
            <a:cxnSpLocks/>
          </p:cNvCxnSpPr>
          <p:nvPr/>
        </p:nvCxnSpPr>
        <p:spPr>
          <a:xfrm flipH="1" flipV="1">
            <a:off x="4689728" y="4852749"/>
            <a:ext cx="646143" cy="69927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F14708A-7B9A-4D4C-BE80-988260242F7A}"/>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
        <p:nvSpPr>
          <p:cNvPr id="14" name="TextBox 13">
            <a:extLst>
              <a:ext uri="{FF2B5EF4-FFF2-40B4-BE49-F238E27FC236}">
                <a16:creationId xmlns:a16="http://schemas.microsoft.com/office/drawing/2014/main" id="{3E6D94A2-9657-344A-B0F8-491E1B78589D}"/>
              </a:ext>
            </a:extLst>
          </p:cNvPr>
          <p:cNvSpPr txBox="1"/>
          <p:nvPr/>
        </p:nvSpPr>
        <p:spPr>
          <a:xfrm>
            <a:off x="5335871" y="2837242"/>
            <a:ext cx="3691054" cy="923330"/>
          </a:xfrm>
          <a:prstGeom prst="rect">
            <a:avLst/>
          </a:prstGeom>
          <a:noFill/>
        </p:spPr>
        <p:txBody>
          <a:bodyPr wrap="square" rtlCol="0">
            <a:spAutoFit/>
          </a:bodyPr>
          <a:lstStyle/>
          <a:p>
            <a:r>
              <a:rPr lang="en-US" dirty="0">
                <a:solidFill>
                  <a:schemeClr val="bg1"/>
                </a:solidFill>
              </a:rPr>
              <a:t>Click here to see more information about a the user that made the booking</a:t>
            </a:r>
          </a:p>
        </p:txBody>
      </p:sp>
      <p:cxnSp>
        <p:nvCxnSpPr>
          <p:cNvPr id="15" name="Straight Arrow Connector 14">
            <a:extLst>
              <a:ext uri="{FF2B5EF4-FFF2-40B4-BE49-F238E27FC236}">
                <a16:creationId xmlns:a16="http://schemas.microsoft.com/office/drawing/2014/main" id="{18230303-1442-1142-8FD1-C8DBD5D010D7}"/>
              </a:ext>
            </a:extLst>
          </p:cNvPr>
          <p:cNvCxnSpPr>
            <a:cxnSpLocks/>
          </p:cNvCxnSpPr>
          <p:nvPr/>
        </p:nvCxnSpPr>
        <p:spPr>
          <a:xfrm flipH="1" flipV="1">
            <a:off x="4201297" y="2409568"/>
            <a:ext cx="1134575" cy="719328"/>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447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7AD576-A9DD-0E47-997E-0EFE94679D35}"/>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7C04D326-BD45-B84A-A5C8-995C90493152}"/>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1B47DCB-040C-5F47-8C39-03F30B748B79}"/>
              </a:ext>
            </a:extLst>
          </p:cNvPr>
          <p:cNvSpPr txBox="1"/>
          <p:nvPr/>
        </p:nvSpPr>
        <p:spPr>
          <a:xfrm>
            <a:off x="4337824" y="3136613"/>
            <a:ext cx="4047893" cy="584775"/>
          </a:xfrm>
          <a:prstGeom prst="rect">
            <a:avLst/>
          </a:prstGeom>
          <a:noFill/>
        </p:spPr>
        <p:txBody>
          <a:bodyPr wrap="square" rtlCol="0">
            <a:spAutoFit/>
          </a:bodyPr>
          <a:lstStyle/>
          <a:p>
            <a:r>
              <a:rPr lang="en-US" sz="3200" dirty="0">
                <a:solidFill>
                  <a:schemeClr val="bg1"/>
                </a:solidFill>
              </a:rPr>
              <a:t>Viewing statistics</a:t>
            </a:r>
          </a:p>
        </p:txBody>
      </p:sp>
    </p:spTree>
    <p:extLst>
      <p:ext uri="{BB962C8B-B14F-4D97-AF65-F5344CB8AC3E}">
        <p14:creationId xmlns:p14="http://schemas.microsoft.com/office/powerpoint/2010/main" val="1976239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1009A1-62CB-E545-93B8-5C3DDBF59DDF}"/>
              </a:ext>
            </a:extLst>
          </p:cNvPr>
          <p:cNvPicPr>
            <a:picLocks noChangeAspect="1"/>
          </p:cNvPicPr>
          <p:nvPr/>
        </p:nvPicPr>
        <p:blipFill>
          <a:blip r:embed="rId2"/>
          <a:stretch>
            <a:fillRect/>
          </a:stretch>
        </p:blipFill>
        <p:spPr>
          <a:xfrm>
            <a:off x="465390" y="737501"/>
            <a:ext cx="3012258" cy="5339913"/>
          </a:xfrm>
          <a:prstGeom prst="rect">
            <a:avLst/>
          </a:prstGeom>
        </p:spPr>
      </p:pic>
      <p:sp>
        <p:nvSpPr>
          <p:cNvPr id="5" name="TextBox 4">
            <a:extLst>
              <a:ext uri="{FF2B5EF4-FFF2-40B4-BE49-F238E27FC236}">
                <a16:creationId xmlns:a16="http://schemas.microsoft.com/office/drawing/2014/main" id="{26EF07A2-94BA-F64B-AF79-CE6190149C4B}"/>
              </a:ext>
            </a:extLst>
          </p:cNvPr>
          <p:cNvSpPr txBox="1"/>
          <p:nvPr/>
        </p:nvSpPr>
        <p:spPr>
          <a:xfrm>
            <a:off x="4987556" y="4082362"/>
            <a:ext cx="3691054" cy="646331"/>
          </a:xfrm>
          <a:prstGeom prst="rect">
            <a:avLst/>
          </a:prstGeom>
          <a:noFill/>
        </p:spPr>
        <p:txBody>
          <a:bodyPr wrap="square" rtlCol="0">
            <a:spAutoFit/>
          </a:bodyPr>
          <a:lstStyle/>
          <a:p>
            <a:r>
              <a:rPr lang="en-US" dirty="0">
                <a:solidFill>
                  <a:schemeClr val="bg1"/>
                </a:solidFill>
              </a:rPr>
              <a:t>From the administrator home screen, users should click ‘View Statistics’</a:t>
            </a:r>
          </a:p>
        </p:txBody>
      </p:sp>
      <p:cxnSp>
        <p:nvCxnSpPr>
          <p:cNvPr id="6" name="Straight Arrow Connector 5">
            <a:extLst>
              <a:ext uri="{FF2B5EF4-FFF2-40B4-BE49-F238E27FC236}">
                <a16:creationId xmlns:a16="http://schemas.microsoft.com/office/drawing/2014/main" id="{61855315-7D57-4943-AD6C-80D85D95EBBF}"/>
              </a:ext>
            </a:extLst>
          </p:cNvPr>
          <p:cNvCxnSpPr>
            <a:cxnSpLocks/>
            <a:stCxn id="5" idx="1"/>
          </p:cNvCxnSpPr>
          <p:nvPr/>
        </p:nvCxnSpPr>
        <p:spPr>
          <a:xfrm flipH="1" flipV="1">
            <a:off x="3297836" y="4182256"/>
            <a:ext cx="1689720" cy="22327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7D540B-39D4-374C-A743-85C86C20C52A}"/>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283076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9A9923-025A-B942-A86D-BCA71F883C45}"/>
              </a:ext>
            </a:extLst>
          </p:cNvPr>
          <p:cNvSpPr txBox="1"/>
          <p:nvPr/>
        </p:nvSpPr>
        <p:spPr>
          <a:xfrm>
            <a:off x="758283" y="766733"/>
            <a:ext cx="7627434" cy="5324535"/>
          </a:xfrm>
          <a:prstGeom prst="rect">
            <a:avLst/>
          </a:prstGeom>
          <a:noFill/>
        </p:spPr>
        <p:txBody>
          <a:bodyPr wrap="square" rtlCol="0">
            <a:spAutoFit/>
          </a:bodyPr>
          <a:lstStyle/>
          <a:p>
            <a:r>
              <a:rPr lang="en-US" sz="2000" dirty="0">
                <a:solidFill>
                  <a:schemeClr val="bg1"/>
                </a:solidFill>
              </a:rPr>
              <a:t>The </a:t>
            </a:r>
            <a:r>
              <a:rPr lang="en-US" sz="2000" dirty="0" err="1">
                <a:solidFill>
                  <a:schemeClr val="bg1"/>
                </a:solidFill>
              </a:rPr>
              <a:t>UoB</a:t>
            </a:r>
            <a:r>
              <a:rPr lang="en-US" sz="2000" dirty="0">
                <a:solidFill>
                  <a:schemeClr val="bg1"/>
                </a:solidFill>
              </a:rPr>
              <a:t> Engineering Study Space Booking App allows students to booking study spaces and meeting rooms on the fly.</a:t>
            </a:r>
          </a:p>
          <a:p>
            <a:r>
              <a:rPr lang="en-US" sz="2000" dirty="0">
                <a:solidFill>
                  <a:schemeClr val="bg1"/>
                </a:solidFill>
              </a:rPr>
              <a:t>Previously, this process was carried out by the Engineering Librarians manually on paper.</a:t>
            </a:r>
          </a:p>
          <a:p>
            <a:endParaRPr lang="en-US" sz="2000" dirty="0">
              <a:solidFill>
                <a:schemeClr val="bg1"/>
              </a:solidFill>
            </a:endParaRPr>
          </a:p>
          <a:p>
            <a:r>
              <a:rPr lang="en-US" sz="2000" dirty="0">
                <a:solidFill>
                  <a:schemeClr val="bg1"/>
                </a:solidFill>
              </a:rPr>
              <a:t>The user interface is simple but efficient, allowing quick, easy use. The site was designed with mobile responsiveness in mind and works fluidly on desktop and mobile.</a:t>
            </a:r>
          </a:p>
          <a:p>
            <a:endParaRPr lang="en-US" sz="2000" dirty="0">
              <a:solidFill>
                <a:schemeClr val="bg1"/>
              </a:solidFill>
            </a:endParaRPr>
          </a:p>
          <a:p>
            <a:r>
              <a:rPr lang="en-US" sz="2000" dirty="0">
                <a:solidFill>
                  <a:schemeClr val="bg1"/>
                </a:solidFill>
              </a:rPr>
              <a:t>Administrators have the ability to manage the users, rooms and all bookings whereas students are only able to manage their own bookings.</a:t>
            </a:r>
          </a:p>
          <a:p>
            <a:endParaRPr lang="en-US" sz="2000" dirty="0">
              <a:solidFill>
                <a:schemeClr val="bg1"/>
              </a:solidFill>
            </a:endParaRPr>
          </a:p>
          <a:p>
            <a:r>
              <a:rPr lang="en-US" sz="2000" dirty="0">
                <a:solidFill>
                  <a:schemeClr val="bg1"/>
                </a:solidFill>
              </a:rPr>
              <a:t>This manual explains how to use the website correctly. Please read and understand thoroughly before using the product. For all further questions please contact the Engineering Department in the Queens Building.</a:t>
            </a:r>
          </a:p>
        </p:txBody>
      </p:sp>
      <p:sp>
        <p:nvSpPr>
          <p:cNvPr id="3" name="TextBox 2">
            <a:extLst>
              <a:ext uri="{FF2B5EF4-FFF2-40B4-BE49-F238E27FC236}">
                <a16:creationId xmlns:a16="http://schemas.microsoft.com/office/drawing/2014/main" id="{684DB57C-280B-6549-AC32-0AD403DB2ACB}"/>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1785143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6D2A7D-6C72-AE4B-A17C-04ADA644749E}"/>
              </a:ext>
            </a:extLst>
          </p:cNvPr>
          <p:cNvSpPr>
            <a:spLocks noGrp="1"/>
          </p:cNvSpPr>
          <p:nvPr>
            <p:ph idx="1"/>
          </p:nvPr>
        </p:nvSpPr>
        <p:spPr>
          <a:xfrm>
            <a:off x="628650" y="2939321"/>
            <a:ext cx="7886700" cy="979359"/>
          </a:xfrm>
        </p:spPr>
        <p:txBody>
          <a:bodyPr/>
          <a:lstStyle/>
          <a:p>
            <a:pPr marL="0" indent="0">
              <a:buNone/>
            </a:pPr>
            <a:r>
              <a:rPr lang="en-US" dirty="0">
                <a:solidFill>
                  <a:schemeClr val="bg1"/>
                </a:solidFill>
              </a:rPr>
              <a:t>For all further enquiries or questions please contact the Engineering Department in the Queens Building.</a:t>
            </a:r>
          </a:p>
          <a:p>
            <a:pPr marL="0" indent="0">
              <a:buNone/>
            </a:pPr>
            <a:endParaRPr lang="en-US" dirty="0">
              <a:solidFill>
                <a:schemeClr val="bg1"/>
              </a:solidFill>
            </a:endParaRPr>
          </a:p>
        </p:txBody>
      </p:sp>
      <p:sp>
        <p:nvSpPr>
          <p:cNvPr id="2" name="TextBox 1">
            <a:extLst>
              <a:ext uri="{FF2B5EF4-FFF2-40B4-BE49-F238E27FC236}">
                <a16:creationId xmlns:a16="http://schemas.microsoft.com/office/drawing/2014/main" id="{B3007A08-F810-8743-A1FE-E2AB4F5A17D8}"/>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69399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EA53F32-DE0D-B745-8CC7-6FD674C47DA2}"/>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11" name="Straight Connector 10">
            <a:extLst>
              <a:ext uri="{FF2B5EF4-FFF2-40B4-BE49-F238E27FC236}">
                <a16:creationId xmlns:a16="http://schemas.microsoft.com/office/drawing/2014/main" id="{96B497E5-050D-1A4E-8FF5-170233F6EB2C}"/>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46DB49B-97C9-E840-BBBF-52D16BF25691}"/>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Logging in / out</a:t>
            </a:r>
            <a:endParaRPr lang="en-US" dirty="0">
              <a:solidFill>
                <a:schemeClr val="bg1"/>
              </a:solidFill>
            </a:endParaRPr>
          </a:p>
        </p:txBody>
      </p:sp>
    </p:spTree>
    <p:extLst>
      <p:ext uri="{BB962C8B-B14F-4D97-AF65-F5344CB8AC3E}">
        <p14:creationId xmlns:p14="http://schemas.microsoft.com/office/powerpoint/2010/main" val="131825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AE57FCA7-6075-3F47-BBF8-7587A5ED8F2C}"/>
              </a:ext>
            </a:extLst>
          </p:cNvPr>
          <p:cNvPicPr>
            <a:picLocks noChangeAspect="1"/>
          </p:cNvPicPr>
          <p:nvPr/>
        </p:nvPicPr>
        <p:blipFill>
          <a:blip r:embed="rId2"/>
          <a:stretch>
            <a:fillRect/>
          </a:stretch>
        </p:blipFill>
        <p:spPr>
          <a:xfrm>
            <a:off x="466948" y="737501"/>
            <a:ext cx="3012258" cy="5339913"/>
          </a:xfrm>
          <a:prstGeom prst="rect">
            <a:avLst/>
          </a:prstGeom>
        </p:spPr>
      </p:pic>
      <p:sp>
        <p:nvSpPr>
          <p:cNvPr id="14" name="TextBox 13">
            <a:extLst>
              <a:ext uri="{FF2B5EF4-FFF2-40B4-BE49-F238E27FC236}">
                <a16:creationId xmlns:a16="http://schemas.microsoft.com/office/drawing/2014/main" id="{7A2CD804-233B-F944-B30C-E43D63DC3059}"/>
              </a:ext>
            </a:extLst>
          </p:cNvPr>
          <p:cNvSpPr txBox="1"/>
          <p:nvPr/>
        </p:nvSpPr>
        <p:spPr>
          <a:xfrm>
            <a:off x="4572000" y="1570594"/>
            <a:ext cx="3691054" cy="369332"/>
          </a:xfrm>
          <a:prstGeom prst="rect">
            <a:avLst/>
          </a:prstGeom>
          <a:noFill/>
        </p:spPr>
        <p:txBody>
          <a:bodyPr wrap="square" rtlCol="0">
            <a:spAutoFit/>
          </a:bodyPr>
          <a:lstStyle/>
          <a:p>
            <a:r>
              <a:rPr lang="en-US" dirty="0">
                <a:solidFill>
                  <a:schemeClr val="bg1"/>
                </a:solidFill>
              </a:rPr>
              <a:t>Enter your email address here</a:t>
            </a:r>
          </a:p>
        </p:txBody>
      </p:sp>
      <p:sp>
        <p:nvSpPr>
          <p:cNvPr id="16" name="TextBox 15">
            <a:extLst>
              <a:ext uri="{FF2B5EF4-FFF2-40B4-BE49-F238E27FC236}">
                <a16:creationId xmlns:a16="http://schemas.microsoft.com/office/drawing/2014/main" id="{D341681E-7DA2-D24B-8E36-AE65ED88D824}"/>
              </a:ext>
            </a:extLst>
          </p:cNvPr>
          <p:cNvSpPr txBox="1"/>
          <p:nvPr/>
        </p:nvSpPr>
        <p:spPr>
          <a:xfrm>
            <a:off x="4572000" y="2409422"/>
            <a:ext cx="3691054" cy="369332"/>
          </a:xfrm>
          <a:prstGeom prst="rect">
            <a:avLst/>
          </a:prstGeom>
          <a:noFill/>
        </p:spPr>
        <p:txBody>
          <a:bodyPr wrap="square" rtlCol="0">
            <a:spAutoFit/>
          </a:bodyPr>
          <a:lstStyle/>
          <a:p>
            <a:r>
              <a:rPr lang="en-US" dirty="0">
                <a:solidFill>
                  <a:schemeClr val="bg1"/>
                </a:solidFill>
              </a:rPr>
              <a:t>Enter your password here</a:t>
            </a:r>
          </a:p>
        </p:txBody>
      </p:sp>
      <p:sp>
        <p:nvSpPr>
          <p:cNvPr id="17" name="TextBox 16">
            <a:extLst>
              <a:ext uri="{FF2B5EF4-FFF2-40B4-BE49-F238E27FC236}">
                <a16:creationId xmlns:a16="http://schemas.microsoft.com/office/drawing/2014/main" id="{78B58E32-F0F6-1344-A1E2-721DA0438971}"/>
              </a:ext>
            </a:extLst>
          </p:cNvPr>
          <p:cNvSpPr txBox="1"/>
          <p:nvPr/>
        </p:nvSpPr>
        <p:spPr>
          <a:xfrm>
            <a:off x="4572000" y="3248250"/>
            <a:ext cx="3691054" cy="1200329"/>
          </a:xfrm>
          <a:prstGeom prst="rect">
            <a:avLst/>
          </a:prstGeom>
          <a:noFill/>
        </p:spPr>
        <p:txBody>
          <a:bodyPr wrap="square" rtlCol="0">
            <a:spAutoFit/>
          </a:bodyPr>
          <a:lstStyle/>
          <a:p>
            <a:r>
              <a:rPr lang="en-US" dirty="0">
                <a:solidFill>
                  <a:schemeClr val="bg1"/>
                </a:solidFill>
              </a:rPr>
              <a:t>Enabling remember me will automatically log users in on their device. Do not enable if using a shared computer.</a:t>
            </a:r>
          </a:p>
        </p:txBody>
      </p:sp>
      <p:sp>
        <p:nvSpPr>
          <p:cNvPr id="18" name="TextBox 17">
            <a:extLst>
              <a:ext uri="{FF2B5EF4-FFF2-40B4-BE49-F238E27FC236}">
                <a16:creationId xmlns:a16="http://schemas.microsoft.com/office/drawing/2014/main" id="{13C89D95-7868-1842-9E6A-5211C233664B}"/>
              </a:ext>
            </a:extLst>
          </p:cNvPr>
          <p:cNvSpPr txBox="1"/>
          <p:nvPr/>
        </p:nvSpPr>
        <p:spPr>
          <a:xfrm>
            <a:off x="4572000" y="4918075"/>
            <a:ext cx="3691054" cy="369332"/>
          </a:xfrm>
          <a:prstGeom prst="rect">
            <a:avLst/>
          </a:prstGeom>
          <a:noFill/>
        </p:spPr>
        <p:txBody>
          <a:bodyPr wrap="square" rtlCol="0">
            <a:spAutoFit/>
          </a:bodyPr>
          <a:lstStyle/>
          <a:p>
            <a:r>
              <a:rPr lang="en-US" dirty="0">
                <a:solidFill>
                  <a:schemeClr val="bg1"/>
                </a:solidFill>
              </a:rPr>
              <a:t>Click submit to complete the login</a:t>
            </a:r>
          </a:p>
        </p:txBody>
      </p:sp>
      <p:cxnSp>
        <p:nvCxnSpPr>
          <p:cNvPr id="21" name="Straight Arrow Connector 20">
            <a:extLst>
              <a:ext uri="{FF2B5EF4-FFF2-40B4-BE49-F238E27FC236}">
                <a16:creationId xmlns:a16="http://schemas.microsoft.com/office/drawing/2014/main" id="{90691CC3-AFD3-3444-8C8A-913474944FDB}"/>
              </a:ext>
            </a:extLst>
          </p:cNvPr>
          <p:cNvCxnSpPr>
            <a:cxnSpLocks/>
            <a:stCxn id="14" idx="1"/>
          </p:cNvCxnSpPr>
          <p:nvPr/>
        </p:nvCxnSpPr>
        <p:spPr>
          <a:xfrm flipH="1">
            <a:off x="2553629" y="1755260"/>
            <a:ext cx="2018371" cy="408077"/>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069A21B-F135-D345-BE63-7F5AE90154A7}"/>
              </a:ext>
            </a:extLst>
          </p:cNvPr>
          <p:cNvCxnSpPr>
            <a:cxnSpLocks/>
            <a:stCxn id="16" idx="1"/>
          </p:cNvCxnSpPr>
          <p:nvPr/>
        </p:nvCxnSpPr>
        <p:spPr>
          <a:xfrm flipH="1">
            <a:off x="2587083" y="2594088"/>
            <a:ext cx="1984917" cy="238322"/>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DD27CEA-E979-BE42-817E-3419C3AC88E0}"/>
              </a:ext>
            </a:extLst>
          </p:cNvPr>
          <p:cNvCxnSpPr>
            <a:cxnSpLocks/>
            <a:stCxn id="17" idx="1"/>
          </p:cNvCxnSpPr>
          <p:nvPr/>
        </p:nvCxnSpPr>
        <p:spPr>
          <a:xfrm flipH="1" flipV="1">
            <a:off x="1717288" y="3311912"/>
            <a:ext cx="2854712" cy="536503"/>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87FA1E-7C1F-D744-B5DD-2B84CEDA72E2}"/>
              </a:ext>
            </a:extLst>
          </p:cNvPr>
          <p:cNvCxnSpPr>
            <a:cxnSpLocks/>
            <a:stCxn id="18" idx="1"/>
          </p:cNvCxnSpPr>
          <p:nvPr/>
        </p:nvCxnSpPr>
        <p:spPr>
          <a:xfrm flipH="1" flipV="1">
            <a:off x="2631688" y="3914078"/>
            <a:ext cx="1940312" cy="1188663"/>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88D6205-08CF-BB4F-9896-15D038ABD238}"/>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50068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F6F30B-313E-0E4A-8528-76592233FFCB}"/>
              </a:ext>
            </a:extLst>
          </p:cNvPr>
          <p:cNvPicPr>
            <a:picLocks noChangeAspect="1"/>
          </p:cNvPicPr>
          <p:nvPr/>
        </p:nvPicPr>
        <p:blipFill>
          <a:blip r:embed="rId2"/>
          <a:stretch>
            <a:fillRect/>
          </a:stretch>
        </p:blipFill>
        <p:spPr>
          <a:xfrm>
            <a:off x="466948" y="737501"/>
            <a:ext cx="3012258" cy="5339913"/>
          </a:xfrm>
          <a:prstGeom prst="rect">
            <a:avLst/>
          </a:prstGeom>
        </p:spPr>
      </p:pic>
      <p:sp>
        <p:nvSpPr>
          <p:cNvPr id="11" name="TextBox 10">
            <a:extLst>
              <a:ext uri="{FF2B5EF4-FFF2-40B4-BE49-F238E27FC236}">
                <a16:creationId xmlns:a16="http://schemas.microsoft.com/office/drawing/2014/main" id="{54492217-A6C7-9042-8E5B-4F423B86D77F}"/>
              </a:ext>
            </a:extLst>
          </p:cNvPr>
          <p:cNvSpPr txBox="1"/>
          <p:nvPr/>
        </p:nvSpPr>
        <p:spPr>
          <a:xfrm>
            <a:off x="4572000" y="1893980"/>
            <a:ext cx="3691054" cy="923330"/>
          </a:xfrm>
          <a:prstGeom prst="rect">
            <a:avLst/>
          </a:prstGeom>
          <a:noFill/>
        </p:spPr>
        <p:txBody>
          <a:bodyPr wrap="square" rtlCol="0">
            <a:spAutoFit/>
          </a:bodyPr>
          <a:lstStyle/>
          <a:p>
            <a:r>
              <a:rPr lang="en-US" dirty="0">
                <a:solidFill>
                  <a:schemeClr val="bg1"/>
                </a:solidFill>
              </a:rPr>
              <a:t>In the event of typing an incorrect email password configuration, please contact an administrator</a:t>
            </a:r>
          </a:p>
        </p:txBody>
      </p:sp>
      <p:cxnSp>
        <p:nvCxnSpPr>
          <p:cNvPr id="12" name="Straight Arrow Connector 11">
            <a:extLst>
              <a:ext uri="{FF2B5EF4-FFF2-40B4-BE49-F238E27FC236}">
                <a16:creationId xmlns:a16="http://schemas.microsoft.com/office/drawing/2014/main" id="{CD0C5827-9628-0744-BA86-5D61E742235A}"/>
              </a:ext>
            </a:extLst>
          </p:cNvPr>
          <p:cNvCxnSpPr>
            <a:cxnSpLocks/>
            <a:stCxn id="11" idx="1"/>
          </p:cNvCxnSpPr>
          <p:nvPr/>
        </p:nvCxnSpPr>
        <p:spPr>
          <a:xfrm flipH="1" flipV="1">
            <a:off x="2375210" y="1962615"/>
            <a:ext cx="2196790" cy="393030"/>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EB88B2F-DEA3-7242-A6A3-98F06A2AB7B4}"/>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257037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1716DF8-175C-0E48-A6D8-04C3FB626333}"/>
              </a:ext>
            </a:extLst>
          </p:cNvPr>
          <p:cNvPicPr>
            <a:picLocks noChangeAspect="1"/>
          </p:cNvPicPr>
          <p:nvPr/>
        </p:nvPicPr>
        <p:blipFill>
          <a:blip r:embed="rId2"/>
          <a:stretch>
            <a:fillRect/>
          </a:stretch>
        </p:blipFill>
        <p:spPr>
          <a:xfrm>
            <a:off x="466948" y="737501"/>
            <a:ext cx="3012258" cy="5339913"/>
          </a:xfrm>
          <a:prstGeom prst="rect">
            <a:avLst/>
          </a:prstGeom>
        </p:spPr>
      </p:pic>
      <p:sp>
        <p:nvSpPr>
          <p:cNvPr id="7" name="TextBox 6">
            <a:extLst>
              <a:ext uri="{FF2B5EF4-FFF2-40B4-BE49-F238E27FC236}">
                <a16:creationId xmlns:a16="http://schemas.microsoft.com/office/drawing/2014/main" id="{08E65934-EC03-B54A-A42A-47BC1A3B53FA}"/>
              </a:ext>
            </a:extLst>
          </p:cNvPr>
          <p:cNvSpPr txBox="1"/>
          <p:nvPr/>
        </p:nvSpPr>
        <p:spPr>
          <a:xfrm>
            <a:off x="4661210" y="3622419"/>
            <a:ext cx="3691054" cy="646331"/>
          </a:xfrm>
          <a:prstGeom prst="rect">
            <a:avLst/>
          </a:prstGeom>
          <a:noFill/>
        </p:spPr>
        <p:txBody>
          <a:bodyPr wrap="square" rtlCol="0">
            <a:spAutoFit/>
          </a:bodyPr>
          <a:lstStyle/>
          <a:p>
            <a:r>
              <a:rPr lang="en-US" dirty="0">
                <a:solidFill>
                  <a:schemeClr val="bg1"/>
                </a:solidFill>
              </a:rPr>
              <a:t>To logout, click the logout button at the bottom of the home page</a:t>
            </a:r>
          </a:p>
        </p:txBody>
      </p:sp>
      <p:cxnSp>
        <p:nvCxnSpPr>
          <p:cNvPr id="8" name="Straight Arrow Connector 7">
            <a:extLst>
              <a:ext uri="{FF2B5EF4-FFF2-40B4-BE49-F238E27FC236}">
                <a16:creationId xmlns:a16="http://schemas.microsoft.com/office/drawing/2014/main" id="{023B42E2-3499-F143-B053-9B6D10986A55}"/>
              </a:ext>
            </a:extLst>
          </p:cNvPr>
          <p:cNvCxnSpPr>
            <a:cxnSpLocks/>
            <a:stCxn id="7" idx="1"/>
          </p:cNvCxnSpPr>
          <p:nvPr/>
        </p:nvCxnSpPr>
        <p:spPr>
          <a:xfrm flipH="1" flipV="1">
            <a:off x="2787805" y="3235581"/>
            <a:ext cx="1873405" cy="710004"/>
          </a:xfrm>
          <a:prstGeom prst="straightConnector1">
            <a:avLst/>
          </a:prstGeom>
          <a:ln w="3175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37AB5AA-249F-8645-801C-67C4FD6AEEA5}"/>
              </a:ext>
            </a:extLst>
          </p:cNvPr>
          <p:cNvSpPr txBox="1"/>
          <p:nvPr/>
        </p:nvSpPr>
        <p:spPr>
          <a:xfrm>
            <a:off x="1929384" y="6596390"/>
            <a:ext cx="5285232" cy="261610"/>
          </a:xfrm>
          <a:prstGeom prst="rect">
            <a:avLst/>
          </a:prstGeom>
          <a:noFill/>
        </p:spPr>
        <p:txBody>
          <a:bodyPr wrap="square" rtlCol="0">
            <a:spAutoFit/>
          </a:bodyPr>
          <a:lstStyle/>
          <a:p>
            <a:pPr algn="ctr"/>
            <a:r>
              <a:rPr lang="en-US" sz="1100" dirty="0">
                <a:solidFill>
                  <a:schemeClr val="bg1"/>
                </a:solidFill>
              </a:rPr>
              <a:t>University of Bristol Study Space Booking App - SPE</a:t>
            </a:r>
          </a:p>
        </p:txBody>
      </p:sp>
    </p:spTree>
    <p:extLst>
      <p:ext uri="{BB962C8B-B14F-4D97-AF65-F5344CB8AC3E}">
        <p14:creationId xmlns:p14="http://schemas.microsoft.com/office/powerpoint/2010/main" val="35296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DDFA51-6BFD-E04F-A4B6-7C1CC2873B21}"/>
              </a:ext>
            </a:extLst>
          </p:cNvPr>
          <p:cNvPicPr>
            <a:picLocks noChangeAspect="1"/>
          </p:cNvPicPr>
          <p:nvPr/>
        </p:nvPicPr>
        <p:blipFill rotWithShape="1">
          <a:blip r:embed="rId2"/>
          <a:srcRect r="71078"/>
          <a:stretch/>
        </p:blipFill>
        <p:spPr>
          <a:xfrm>
            <a:off x="1174570" y="2551814"/>
            <a:ext cx="1767582" cy="1754372"/>
          </a:xfrm>
          <a:prstGeom prst="rect">
            <a:avLst/>
          </a:prstGeom>
        </p:spPr>
      </p:pic>
      <p:cxnSp>
        <p:nvCxnSpPr>
          <p:cNvPr id="5" name="Straight Connector 4">
            <a:extLst>
              <a:ext uri="{FF2B5EF4-FFF2-40B4-BE49-F238E27FC236}">
                <a16:creationId xmlns:a16="http://schemas.microsoft.com/office/drawing/2014/main" id="{A403E59B-01D7-A749-BC92-9104AD942968}"/>
              </a:ext>
            </a:extLst>
          </p:cNvPr>
          <p:cNvCxnSpPr/>
          <p:nvPr/>
        </p:nvCxnSpPr>
        <p:spPr>
          <a:xfrm>
            <a:off x="3680422" y="1685261"/>
            <a:ext cx="0" cy="348747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E4BD66F-5334-5A40-89D8-B322FAFA3136}"/>
              </a:ext>
            </a:extLst>
          </p:cNvPr>
          <p:cNvSpPr txBox="1"/>
          <p:nvPr/>
        </p:nvSpPr>
        <p:spPr>
          <a:xfrm>
            <a:off x="4337824" y="3013502"/>
            <a:ext cx="4047893" cy="830997"/>
          </a:xfrm>
          <a:prstGeom prst="rect">
            <a:avLst/>
          </a:prstGeom>
          <a:noFill/>
        </p:spPr>
        <p:txBody>
          <a:bodyPr wrap="square" rtlCol="0">
            <a:spAutoFit/>
          </a:bodyPr>
          <a:lstStyle/>
          <a:p>
            <a:r>
              <a:rPr lang="en-US" sz="4800" dirty="0">
                <a:solidFill>
                  <a:schemeClr val="bg1"/>
                </a:solidFill>
              </a:rPr>
              <a:t>Navigation</a:t>
            </a:r>
          </a:p>
        </p:txBody>
      </p:sp>
    </p:spTree>
    <p:extLst>
      <p:ext uri="{BB962C8B-B14F-4D97-AF65-F5344CB8AC3E}">
        <p14:creationId xmlns:p14="http://schemas.microsoft.com/office/powerpoint/2010/main" val="2283697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1009</TotalTime>
  <Words>971</Words>
  <Application>Microsoft Macintosh PowerPoint</Application>
  <PresentationFormat>On-screen Show (4:3)</PresentationFormat>
  <Paragraphs>121</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Zackeray Dove</dc:creator>
  <cp:lastModifiedBy>Zackeray Dove</cp:lastModifiedBy>
  <cp:revision>33</cp:revision>
  <dcterms:created xsi:type="dcterms:W3CDTF">2019-04-16T10:42:42Z</dcterms:created>
  <dcterms:modified xsi:type="dcterms:W3CDTF">2019-04-24T17:40:52Z</dcterms:modified>
</cp:coreProperties>
</file>