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8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Skewness and kurtosis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Some Plots like:</a:t>
          </a:r>
        </a:p>
        <a:p>
          <a:r>
            <a:rPr lang="en-US" dirty="0"/>
            <a:t>1- Dot Plot</a:t>
          </a:r>
        </a:p>
        <a:p>
          <a:r>
            <a:rPr lang="en-US" dirty="0"/>
            <a:t>2-Box Plot</a:t>
          </a:r>
        </a:p>
        <a:p>
          <a:r>
            <a:rPr lang="en-US" dirty="0"/>
            <a:t>3-Stem and Leaf</a:t>
          </a:r>
        </a:p>
        <a:p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How  to Define Skewness type from graph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Skewness and kurtosis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Plots like: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 Dot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2-Box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3-Stem and Leaf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 to Define Skewness type from graph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052001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59804"/>
            <a:ext cx="4947857" cy="957972"/>
          </a:xfrm>
        </p:spPr>
        <p:txBody>
          <a:bodyPr>
            <a:normAutofit fontScale="77500" lnSpcReduction="20000"/>
          </a:bodyPr>
          <a:lstStyle/>
          <a:p>
            <a:r>
              <a:rPr lang="ar-EG" dirty="0">
                <a:solidFill>
                  <a:schemeClr val="tx1"/>
                </a:solidFill>
              </a:rPr>
              <a:t>احمد ناصر السيد عبد السيد 23010115</a:t>
            </a:r>
          </a:p>
          <a:p>
            <a:r>
              <a:rPr lang="ar-EG" dirty="0">
                <a:solidFill>
                  <a:schemeClr val="tx1"/>
                </a:solidFill>
              </a:rPr>
              <a:t>يوسف احمد محمد فتوحي 23011627</a:t>
            </a:r>
          </a:p>
          <a:p>
            <a:r>
              <a:rPr lang="ar-EG" dirty="0">
                <a:solidFill>
                  <a:schemeClr val="tx1"/>
                </a:solidFill>
              </a:rPr>
              <a:t>يوسف علاء مصطفى احمد 23011647</a:t>
            </a:r>
          </a:p>
          <a:p>
            <a:r>
              <a:rPr lang="ar-EG" dirty="0">
                <a:solidFill>
                  <a:schemeClr val="tx1"/>
                </a:solidFill>
              </a:rPr>
              <a:t>يوسف محمد حسن الحداد 23011651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DBD1-1605-4CBA-8FC9-F137AE6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A30B-0266-4DBB-B77A-7B1946D4E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useful for those who want to know the maximum value and minimum value.</a:t>
            </a:r>
          </a:p>
          <a:p>
            <a:r>
              <a:rPr lang="en-US" dirty="0"/>
              <a:t>Also it shows the quartile and it’s values </a:t>
            </a:r>
          </a:p>
          <a:p>
            <a:r>
              <a:rPr lang="en-US" dirty="0"/>
              <a:t>Show the outliers, use it for data wrangling.</a:t>
            </a:r>
          </a:p>
          <a:p>
            <a:r>
              <a:rPr lang="en-US" dirty="0"/>
              <a:t>Shows mean and median, standard deviation.</a:t>
            </a:r>
            <a:r>
              <a:rPr lang="ar-EG" dirty="0"/>
              <a:t>   </a:t>
            </a:r>
          </a:p>
          <a:p>
            <a:r>
              <a:rPr lang="en-US" dirty="0"/>
              <a:t>First we need to calculate median and Q1 and inter quartile  also max and min excluding outliers. </a:t>
            </a:r>
          </a:p>
          <a:p>
            <a:r>
              <a:rPr lang="en-US" dirty="0"/>
              <a:t>y-axis is these values.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35328-1FB0-4A91-8954-958A9EF4F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213505"/>
            <a:ext cx="4664075" cy="3527953"/>
          </a:xfrm>
        </p:spPr>
      </p:pic>
    </p:spTree>
    <p:extLst>
      <p:ext uri="{BB962C8B-B14F-4D97-AF65-F5344CB8AC3E}">
        <p14:creationId xmlns:p14="http://schemas.microsoft.com/office/powerpoint/2010/main" val="9221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4B4-CD11-455D-AD97-F7C6B03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6A6F-0B13-44C2-A6A6-7871500087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Stem and Leaf is way to display the leading digit (stem) and the trailing digit is (tail) </a:t>
            </a:r>
          </a:p>
          <a:p>
            <a:r>
              <a:rPr lang="en-US" dirty="0"/>
              <a:t>{14,21,27,29,33,36,42} here is data in ascending order so we put the leading digit in stem column and last digit in leaf column.</a:t>
            </a:r>
          </a:p>
          <a:p>
            <a:r>
              <a:rPr lang="en-US" dirty="0"/>
              <a:t>To plot it we should put the leading digit in x-axis and leaves (last elements) in y-axis.</a:t>
            </a:r>
          </a:p>
          <a:p>
            <a:r>
              <a:rPr lang="en-US" dirty="0"/>
              <a:t>We can use histogram to show the frequency of digits in this set of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82C08-0F8C-45A7-8DAC-237ABE2CC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3111" y="2103120"/>
            <a:ext cx="4362089" cy="3749039"/>
          </a:xfrm>
        </p:spPr>
      </p:pic>
    </p:spTree>
    <p:extLst>
      <p:ext uri="{BB962C8B-B14F-4D97-AF65-F5344CB8AC3E}">
        <p14:creationId xmlns:p14="http://schemas.microsoft.com/office/powerpoint/2010/main" val="178505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1FB-BD2D-4082-959D-4E4A6F33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27740A-1610-49ED-A6CD-5C1131A11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531028"/>
            <a:ext cx="4664075" cy="28929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68F17F-550F-41C0-BEB0-363F7084D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531028"/>
            <a:ext cx="4664075" cy="2892907"/>
          </a:xfrm>
        </p:spPr>
      </p:pic>
    </p:spTree>
    <p:extLst>
      <p:ext uri="{BB962C8B-B14F-4D97-AF65-F5344CB8AC3E}">
        <p14:creationId xmlns:p14="http://schemas.microsoft.com/office/powerpoint/2010/main" val="149373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3776-41DE-4978-9BB9-7007B95F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ANOVA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24FE-42E3-4D91-908E-20BDED35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ANOVA is Analysis of variance when there are more than two sample data </a:t>
            </a:r>
          </a:p>
          <a:p>
            <a:r>
              <a:rPr lang="en-US" sz="2000" dirty="0"/>
              <a:t>There are two models of ANOVA (One Way , Two Way)</a:t>
            </a:r>
          </a:p>
          <a:p>
            <a:r>
              <a:rPr lang="en-US" sz="2000" dirty="0"/>
              <a:t>One way is Analyze one factor or  independent variable (Single factor analysis).</a:t>
            </a:r>
          </a:p>
          <a:p>
            <a:r>
              <a:rPr lang="en-US" sz="2000" dirty="0"/>
              <a:t>Two way is Analyze two or more factors or independent variables.</a:t>
            </a:r>
          </a:p>
          <a:p>
            <a:r>
              <a:rPr lang="en-US" sz="2000" dirty="0"/>
              <a:t>Assumptions of ANOVA: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Have same variance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Follow normal distribution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Data should be randomly and independently selected</a:t>
            </a:r>
          </a:p>
          <a:p>
            <a:r>
              <a:rPr lang="en-US" sz="2000" dirty="0"/>
              <a:t>There are two hypothesis of ANOVA: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/>
              <a:t>Null Hypothesis(H): if mean1 = mean2 = ……. = mean(N)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Alternative Hypothesis (H₁)</a:t>
            </a:r>
            <a:r>
              <a:rPr lang="en-US" sz="1800" dirty="0">
                <a:latin typeface="+mj-lt"/>
              </a:rPr>
              <a:t>: At least one group mean is different from the others.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2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92D2-0FD8-4971-AC87-83FDEA3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1E1CF-2F74-4AB4-AF70-3F487F5A7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If we have three sample data K number of data in three samples is n </a:t>
                </a:r>
              </a:p>
              <a:p>
                <a:r>
                  <a:rPr lang="en-US" sz="2000" dirty="0"/>
                  <a:t>Variance between group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̿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̿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Variance within group 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𝑝𝑜𝑖𝑛𝑡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After Calculating this then ANOVA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</m:den>
                    </m:f>
                  </m:oMath>
                </a14:m>
                <a:endParaRPr lang="en-US" sz="2500" dirty="0"/>
              </a:p>
              <a:p>
                <a:r>
                  <a:rPr lang="en-US" sz="2000" dirty="0"/>
                  <a:t>If value of ANOVA: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1800" dirty="0"/>
                  <a:t>Is &gt;1 then Reject Null Hypothesis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1800" dirty="0"/>
                  <a:t>Is&lt;= then Fail to Reject Null Hypothesis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1E1CF-2F74-4AB4-AF70-3F487F5A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64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94E5-5394-4486-9E6D-11D4EDE4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F-statistic and F-critical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81018-6676-4ED0-818C-96C3DD170A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000" dirty="0"/>
                  <a:t>Assuming that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0.05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F(stat)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𝑀𝑆𝑊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next page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F(critical)=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𝑛𝑢𝑚𝑒𝑟𝑎𝑡𝑜𝑟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𝑓𝑟𝑒𝑒𝑑𝑜𝑚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𝑑𝑒𝑛𝑜𝑚𝑖𝑛𝑎𝑡𝑜𝑟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𝑓𝑟𝑒𝑒𝑑𝑜𝑚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from table F when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0.05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𝑛𝑢𝑚𝑒𝑟𝑎𝑡𝑜𝑟𝐷𝐹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𝑑𝑒𝑛𝑜𝑚𝑖𝑛𝑎𝑡𝑟𝑜𝐷𝐹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If :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sz="1800" dirty="0"/>
                  <a:t>F(stat) &gt; F(crit) then Reject Null Hypothesis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sz="1800" dirty="0"/>
                  <a:t>F(crit) &gt; F(stat) then Fails to Reject Null Hypothesis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81018-6676-4ED0-818C-96C3DD170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54" t="-488" b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785473-6FA6-49CC-B99B-DFCB98E3974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Recall -&gt; 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area under the curve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PDF  CDF(F) = 1-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N -&gt; is number of data in k samples also 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785473-6FA6-49CC-B99B-DFCB98E39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99" t="-325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CF95A10-A7B4-4F48-88D1-6D67EF9B7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143" y="3584317"/>
            <a:ext cx="3736674" cy="2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B37B-96CE-4566-82DC-37FD028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C04E61-FB79-46F5-BD04-F9A99F31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Total variability(SST) = variance between group(SSB) + variance within group(SSW)</a:t>
                </a:r>
              </a:p>
              <a:p>
                <a:r>
                  <a:rPr lang="en-US" sz="2000" dirty="0"/>
                  <a:t>mean squared between group(MSB)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Mean squared within group (MSW)=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F-ratio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𝑀𝑆𝑊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F-ratio helps determine if the differences between group means are statistically significant</a:t>
                </a:r>
              </a:p>
              <a:p>
                <a:r>
                  <a:rPr lang="en-US" sz="2200" dirty="0"/>
                  <a:t>A </a:t>
                </a:r>
                <a:r>
                  <a:rPr lang="en-US" sz="2200" b="1" dirty="0"/>
                  <a:t>large F-ratio</a:t>
                </a:r>
                <a:r>
                  <a:rPr lang="en-US" sz="2200" dirty="0"/>
                  <a:t> indicates significant differences, while a </a:t>
                </a:r>
                <a:r>
                  <a:rPr lang="en-US" sz="2200" b="1" dirty="0"/>
                  <a:t>small F-ratio</a:t>
                </a:r>
                <a:r>
                  <a:rPr lang="en-US" sz="2200" dirty="0"/>
                  <a:t> suggests no significant differences.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C04E61-FB79-46F5-BD04-F9A99F31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8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BC1E-5C23-468B-9AC3-E1D7047F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4FEF0F-9291-4186-B2A9-79589DB9F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905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67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Sum of square between (SSB) = 10*(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85-84.67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78.5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84.67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+10*(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90.5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84.67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= 720.2</a:t>
                </a:r>
              </a:p>
              <a:p>
                <a:r>
                  <a:rPr lang="en-US" dirty="0"/>
                  <a:t>Sum of square within (SSW)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114+82.5+96.5 = 293 </a:t>
                </a:r>
              </a:p>
              <a:p>
                <a:r>
                  <a:rPr lang="en-US" dirty="0"/>
                  <a:t>SST = 720.2+293 = 1013.2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4FEF0F-9291-4186-B2A9-79589DB9F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D3A6F4C-8631-47FC-A79D-FB03BC5013D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8723937"/>
                  </p:ext>
                </p:extLst>
              </p:nvPr>
            </p:nvGraphicFramePr>
            <p:xfrm>
              <a:off x="7627620" y="1686800"/>
              <a:ext cx="3497580" cy="486609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65860">
                      <a:extLst>
                        <a:ext uri="{9D8B030D-6E8A-4147-A177-3AD203B41FA5}">
                          <a16:colId xmlns:a16="http://schemas.microsoft.com/office/drawing/2014/main" val="2965305959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807795024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444325880"/>
                        </a:ext>
                      </a:extLst>
                    </a:gridCol>
                  </a:tblGrid>
                  <a:tr h="55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032492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144938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62501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695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820856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81780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027551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241140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857676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947748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711329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𝑥𝐴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𝑥𝐵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𝑥𝐶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63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D3A6F4C-8631-47FC-A79D-FB03BC5013D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8723937"/>
                  </p:ext>
                </p:extLst>
              </p:nvPr>
            </p:nvGraphicFramePr>
            <p:xfrm>
              <a:off x="7627620" y="1686800"/>
              <a:ext cx="3497580" cy="486609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65860">
                      <a:extLst>
                        <a:ext uri="{9D8B030D-6E8A-4147-A177-3AD203B41FA5}">
                          <a16:colId xmlns:a16="http://schemas.microsoft.com/office/drawing/2014/main" val="2965305959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807795024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444325880"/>
                        </a:ext>
                      </a:extLst>
                    </a:gridCol>
                  </a:tblGrid>
                  <a:tr h="55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032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1449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62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6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820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817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0275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241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8576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947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711329"/>
                      </a:ext>
                    </a:extLst>
                  </a:tr>
                  <a:tr h="65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651402" r="-203141" b="-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51402" r="-102083" b="-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7" t="-651402" r="-2618" b="-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63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37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1590-026C-46EB-B004-5C4A6FF9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6958B-21EE-40B4-B72E-B18A8AC4D3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ANOVA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720.2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293</m:t>
                        </m:r>
                      </m:den>
                    </m:f>
                  </m:oMath>
                </a14:m>
                <a:r>
                  <a:rPr lang="en-US" dirty="0"/>
                  <a:t> = 2.457 </a:t>
                </a:r>
              </a:p>
              <a:p>
                <a:r>
                  <a:rPr lang="en-US" dirty="0"/>
                  <a:t>So ANOVA&gt;1  then Reject to null hypothesis </a:t>
                </a:r>
              </a:p>
              <a:p>
                <a:r>
                  <a:rPr lang="en-US" dirty="0"/>
                  <a:t>MSB = 360.1 and MSW = 10.85</a:t>
                </a:r>
              </a:p>
              <a:p>
                <a:r>
                  <a:rPr lang="en-US" dirty="0"/>
                  <a:t>F-stat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𝑀𝑆𝑊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360.1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10.85</m:t>
                        </m:r>
                      </m:den>
                    </m:f>
                  </m:oMath>
                </a14:m>
                <a:r>
                  <a:rPr lang="en-US" dirty="0"/>
                  <a:t> = 33.18</a:t>
                </a:r>
              </a:p>
              <a:p>
                <a:r>
                  <a:rPr lang="en-US" dirty="0"/>
                  <a:t>F-Critical when 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0.05 and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numeratorDF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3-1 = 2 and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denominatorDF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30-3 = 27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table F-critical = 3.35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F-stat&gt;F-critical then reject to null hypothesis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notice that f-ratio is f-stat and it’s big value so mean of  three groups are not equal.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6958B-21EE-40B4-B72E-B18A8AC4D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2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16C485-066C-4639-8924-119A74DFE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4071" y="2103438"/>
            <a:ext cx="4158182" cy="3748087"/>
          </a:xfrm>
        </p:spPr>
      </p:pic>
    </p:spTree>
    <p:extLst>
      <p:ext uri="{BB962C8B-B14F-4D97-AF65-F5344CB8AC3E}">
        <p14:creationId xmlns:p14="http://schemas.microsoft.com/office/powerpoint/2010/main" val="374473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6362-FF08-4633-933E-ECA5AEE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B933-86DC-4067-AAF0-10FAF98B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876800" cy="374904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The p-value is the probability of observing your data assuming the null hypothesis is true.</a:t>
            </a:r>
          </a:p>
          <a:p>
            <a:r>
              <a:rPr lang="en-US" sz="2000" dirty="0"/>
              <a:t>If p-value ≤α reject the null hypothesis (there is a significant effect)</a:t>
            </a:r>
          </a:p>
          <a:p>
            <a:r>
              <a:rPr lang="en-US" sz="2000" dirty="0"/>
              <a:t>If p-value&gt;α  fail to reject the null hypothesis (no significant effect).</a:t>
            </a:r>
          </a:p>
          <a:p>
            <a:r>
              <a:rPr lang="en-US" sz="2000" dirty="0"/>
              <a:t>P-value = P(F&gt;=F(Stat))  = 1-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1-CDF(F(stat),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numeratorDF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denominatorDF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6A01C-60C5-4625-96F7-C1D1093F6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Python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1BBB3-9EE3-41ED-87CB-E3904A60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596420"/>
            <a:ext cx="5149518" cy="29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Descriptive Statistics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1612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25DF-E7A6-4531-8B9E-6FD88E8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593214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Skewness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​−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num>
                                          <m:den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den>
                                        </m:f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​−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593214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" t="-1992" r="-100356" b="-100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8" t="-1992" r="-475" b="-100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028CC1-0995-40A0-B762-AE4ADE94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3720352"/>
            <a:ext cx="5127812" cy="153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D776E-0260-4E79-A549-25A49AF8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1472"/>
            <a:ext cx="5127812" cy="1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81D-DBAF-447C-8A0B-9FDD082D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calculating skewness and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469298-AC43-402C-AC68-203336027C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{2,3,5,7,8,9,10,12,13,15}</a:t>
                </a:r>
              </a:p>
              <a:p>
                <a:r>
                  <a:rPr lang="en-US" dirty="0"/>
                  <a:t>According to this data calculating the mean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=8.4 ,</m:t>
                    </m:r>
                  </m:oMath>
                </a14:m>
                <a:r>
                  <a:rPr lang="en-US" dirty="0"/>
                  <a:t> S.D (s)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=4.273.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According to kurtosis and skewness laws</a:t>
                </a:r>
              </a:p>
              <a:p>
                <a:r>
                  <a:rPr lang="en-US" dirty="0"/>
                  <a:t>Kurtosis = −1.081+3 = 1.919</a:t>
                </a:r>
              </a:p>
              <a:p>
                <a:r>
                  <a:rPr lang="en-US" dirty="0"/>
                  <a:t>Skewness = −0.039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469298-AC43-402C-AC68-203336027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28CC8-3E6B-44C8-94E4-FCBC4D5D9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now that in denominator in kurtosis law may be you subtract by 3 or not this is for standardization .</a:t>
            </a:r>
          </a:p>
          <a:p>
            <a:r>
              <a:rPr lang="en-US" dirty="0"/>
              <a:t>Also we  add 3 cause in python function it’s subtract by 3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FE979-BF7E-44B7-8144-C99E9C53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70" y="4278143"/>
            <a:ext cx="4652405" cy="15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90E-2FEC-4CDA-8627-D60D1EB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using python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DC6F7-24F2-4A22-9C5C-35C5FD075B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03119"/>
            <a:ext cx="5315877" cy="374903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7E982C-FE64-49C3-93F5-C1C0FA17F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know that there are three types of skewness: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Left skewed we call it negatively skewed because the mean &lt; median &lt;mode.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Right skewed we call it positively skewed because mean &gt; median &gt;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Normal Distribution doesn’t have skewness it’s approximately zero.</a:t>
            </a:r>
          </a:p>
        </p:txBody>
      </p:sp>
    </p:spTree>
    <p:extLst>
      <p:ext uri="{BB962C8B-B14F-4D97-AF65-F5344CB8AC3E}">
        <p14:creationId xmlns:p14="http://schemas.microsoft.com/office/powerpoint/2010/main" val="4384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E147B2-102C-4040-A986-58B52551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95A969-B128-42E6-97C1-5D4B4ABE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76650"/>
            <a:ext cx="10058400" cy="33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14D-586F-4ECE-8C99-476891AC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BD9B-4FB3-4A8E-8638-4F2F67440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need to know that there are three type of kurtosis</a:t>
            </a:r>
          </a:p>
          <a:p>
            <a:r>
              <a:rPr lang="en-US" dirty="0"/>
              <a:t>Mesokurtic -&gt; this when kurtosis of data is equals to 3 then it’s normal distribution.</a:t>
            </a:r>
          </a:p>
          <a:p>
            <a:r>
              <a:rPr lang="en-US" dirty="0"/>
              <a:t>Leptokurtic -&gt; when kurtosis of data is bigger than 3 (More outliers).</a:t>
            </a:r>
          </a:p>
          <a:p>
            <a:r>
              <a:rPr lang="en-US" dirty="0"/>
              <a:t>Platykurtic -&gt; when kurtosis of data is less than 3  (Fewer outliers).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AC732-1DA5-4CB4-B450-E1D977D85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03120"/>
            <a:ext cx="4664075" cy="3749040"/>
          </a:xfrm>
        </p:spPr>
      </p:pic>
    </p:spTree>
    <p:extLst>
      <p:ext uri="{BB962C8B-B14F-4D97-AF65-F5344CB8AC3E}">
        <p14:creationId xmlns:p14="http://schemas.microsoft.com/office/powerpoint/2010/main" val="29447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933AC-AD35-45FC-80B2-37A687DA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BDF774-41A9-48C5-A099-5735E6CA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42" y="2103438"/>
            <a:ext cx="6296715" cy="3849687"/>
          </a:xfrm>
        </p:spPr>
      </p:pic>
    </p:spTree>
    <p:extLst>
      <p:ext uri="{BB962C8B-B14F-4D97-AF65-F5344CB8AC3E}">
        <p14:creationId xmlns:p14="http://schemas.microsoft.com/office/powerpoint/2010/main" val="31812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971A-E3A1-4ED9-A071-DB5E622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93A-25D4-4B4F-825D-03499D6AC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Is effective way to show the distribution of data .</a:t>
            </a:r>
          </a:p>
          <a:p>
            <a:r>
              <a:rPr lang="en-US" sz="2000" dirty="0"/>
              <a:t>It useful for the medium or small data size.</a:t>
            </a:r>
          </a:p>
          <a:p>
            <a:r>
              <a:rPr lang="en-US" sz="2000" dirty="0"/>
              <a:t>Also it shows the outliers.</a:t>
            </a:r>
          </a:p>
          <a:p>
            <a:r>
              <a:rPr lang="en-US" sz="2000" dirty="0"/>
              <a:t>X-axis is for values and y-axis is for count or frequency.</a:t>
            </a:r>
          </a:p>
          <a:p>
            <a:r>
              <a:rPr lang="en-US" sz="2000" dirty="0"/>
              <a:t>In this figure values is y-axis ,index is the frequency of this value.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C84B0-2F96-4865-89BE-BF3F81C5D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955" y="2103438"/>
            <a:ext cx="3644415" cy="3748087"/>
          </a:xfrm>
        </p:spPr>
      </p:pic>
    </p:spTree>
    <p:extLst>
      <p:ext uri="{BB962C8B-B14F-4D97-AF65-F5344CB8AC3E}">
        <p14:creationId xmlns:p14="http://schemas.microsoft.com/office/powerpoint/2010/main" val="351656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{265595DA-DA28-4446-AF4D-001999773C34}tf78829772_win32</Template>
  <TotalTime>882</TotalTime>
  <Words>1070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Garamond</vt:lpstr>
      <vt:lpstr>Sagona Book</vt:lpstr>
      <vt:lpstr>Sagona ExtraLight</vt:lpstr>
      <vt:lpstr>Times New Roman</vt:lpstr>
      <vt:lpstr>SavonVTI</vt:lpstr>
      <vt:lpstr>Project</vt:lpstr>
      <vt:lpstr>Descriptive Statistics </vt:lpstr>
      <vt:lpstr>Skewness and Kurtosis</vt:lpstr>
      <vt:lpstr>Example for calculating skewness and kurtosis</vt:lpstr>
      <vt:lpstr>Skewness using python</vt:lpstr>
      <vt:lpstr>Output</vt:lpstr>
      <vt:lpstr>Kurtosis using python</vt:lpstr>
      <vt:lpstr>Output</vt:lpstr>
      <vt:lpstr>Dot plot </vt:lpstr>
      <vt:lpstr>Box Plot</vt:lpstr>
      <vt:lpstr>Stem and leaf</vt:lpstr>
      <vt:lpstr>Output</vt:lpstr>
      <vt:lpstr>What is ANOVA ?</vt:lpstr>
      <vt:lpstr>ANOVA’S LAW</vt:lpstr>
      <vt:lpstr>Using F-statistic and F-critical</vt:lpstr>
      <vt:lpstr>Variances </vt:lpstr>
      <vt:lpstr>Example</vt:lpstr>
      <vt:lpstr>Test</vt:lpstr>
      <vt:lpstr>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احمد ناصر السيد عبد السيد عبد الله</dc:creator>
  <cp:lastModifiedBy>احمد ناصر السيد عبد السيد عبد الله</cp:lastModifiedBy>
  <cp:revision>43</cp:revision>
  <dcterms:created xsi:type="dcterms:W3CDTF">2024-12-22T13:57:28Z</dcterms:created>
  <dcterms:modified xsi:type="dcterms:W3CDTF">2024-12-24T14:47:17Z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