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2" r:id="rId5"/>
    <p:sldId id="309" r:id="rId6"/>
    <p:sldId id="310" r:id="rId7"/>
    <p:sldId id="318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9" r:id="rId16"/>
    <p:sldId id="322" r:id="rId17"/>
    <p:sldId id="323" r:id="rId18"/>
    <p:sldId id="324" r:id="rId19"/>
    <p:sldId id="325" r:id="rId20"/>
    <p:sldId id="326" r:id="rId21"/>
    <p:sldId id="327" r:id="rId22"/>
    <p:sldId id="32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509919-36B5-4162-8899-417A9F93473B}" type="doc">
      <dgm:prSet loTypeId="urn:microsoft.com/office/officeart/2016/7/layout/LinearBlockProcessNumbered#1" loCatId="process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AF9DEE3-8444-4CA1-8BC2-D834D3ED6C74}">
      <dgm:prSet/>
      <dgm:spPr/>
      <dgm:t>
        <a:bodyPr/>
        <a:lstStyle/>
        <a:p>
          <a:r>
            <a:rPr lang="en-US" dirty="0"/>
            <a:t>Skewness and kurtosis</a:t>
          </a:r>
        </a:p>
      </dgm:t>
    </dgm:pt>
    <dgm:pt modelId="{205BDF49-153E-4CE8-8402-E23704595764}" type="parTrans" cxnId="{0A7DA706-17DD-412A-8BE0-4F6529274E66}">
      <dgm:prSet/>
      <dgm:spPr/>
      <dgm:t>
        <a:bodyPr/>
        <a:lstStyle/>
        <a:p>
          <a:endParaRPr lang="en-US"/>
        </a:p>
      </dgm:t>
    </dgm:pt>
    <dgm:pt modelId="{23210C7F-6847-491E-BE1F-A79529AF2B8B}" type="sibTrans" cxnId="{0A7DA706-17DD-412A-8BE0-4F6529274E66}">
      <dgm:prSet phldrT="01" phldr="0"/>
      <dgm:spPr/>
      <dgm:t>
        <a:bodyPr/>
        <a:lstStyle/>
        <a:p>
          <a:r>
            <a:rPr lang="en-US" dirty="0"/>
            <a:t>01</a:t>
          </a:r>
        </a:p>
      </dgm:t>
    </dgm:pt>
    <dgm:pt modelId="{B2B879BD-3840-400C-92BD-B2C2383358D7}">
      <dgm:prSet/>
      <dgm:spPr/>
      <dgm:t>
        <a:bodyPr/>
        <a:lstStyle/>
        <a:p>
          <a:r>
            <a:rPr lang="en-US" dirty="0"/>
            <a:t>Some Plots like:</a:t>
          </a:r>
        </a:p>
        <a:p>
          <a:r>
            <a:rPr lang="en-US" dirty="0"/>
            <a:t>1- Dot Plot</a:t>
          </a:r>
        </a:p>
        <a:p>
          <a:r>
            <a:rPr lang="en-US" dirty="0"/>
            <a:t>2-Box Plot</a:t>
          </a:r>
        </a:p>
        <a:p>
          <a:r>
            <a:rPr lang="en-US" dirty="0"/>
            <a:t>3-Stem and Leaf</a:t>
          </a:r>
        </a:p>
        <a:p>
          <a:endParaRPr lang="en-US" dirty="0"/>
        </a:p>
      </dgm:t>
    </dgm:pt>
    <dgm:pt modelId="{09440D86-F3E6-4A3C-9E78-1AFC56348641}" type="parTrans" cxnId="{42CDCACA-F394-4044-BBF6-522A0005ABCB}">
      <dgm:prSet/>
      <dgm:spPr/>
      <dgm:t>
        <a:bodyPr/>
        <a:lstStyle/>
        <a:p>
          <a:endParaRPr lang="en-US"/>
        </a:p>
      </dgm:t>
    </dgm:pt>
    <dgm:pt modelId="{FBAA44FF-54DE-45C8-9FAC-512C40277233}" type="sibTrans" cxnId="{42CDCACA-F394-4044-BBF6-522A0005ABCB}">
      <dgm:prSet phldrT="02" phldr="0"/>
      <dgm:spPr/>
      <dgm:t>
        <a:bodyPr/>
        <a:lstStyle/>
        <a:p>
          <a:r>
            <a:rPr lang="en-US"/>
            <a:t>02</a:t>
          </a:r>
          <a:endParaRPr lang="en-US" dirty="0"/>
        </a:p>
      </dgm:t>
    </dgm:pt>
    <dgm:pt modelId="{CA9D674E-4FF1-45DC-82E4-0B2DB6A5363F}">
      <dgm:prSet/>
      <dgm:spPr/>
      <dgm:t>
        <a:bodyPr/>
        <a:lstStyle/>
        <a:p>
          <a:r>
            <a:rPr lang="en-US" dirty="0"/>
            <a:t>How  to Define Skewness type from graph</a:t>
          </a:r>
        </a:p>
      </dgm:t>
    </dgm:pt>
    <dgm:pt modelId="{F1F10F9B-925A-4787-9D00-91106497A02E}" type="parTrans" cxnId="{C5BD0B3A-2D82-4EC1-9975-05076C4418DA}">
      <dgm:prSet/>
      <dgm:spPr/>
      <dgm:t>
        <a:bodyPr/>
        <a:lstStyle/>
        <a:p>
          <a:endParaRPr lang="en-US"/>
        </a:p>
      </dgm:t>
    </dgm:pt>
    <dgm:pt modelId="{196DA4DC-9DD2-4A39-8A3A-D367BFE5A8BA}" type="sibTrans" cxnId="{C5BD0B3A-2D82-4EC1-9975-05076C4418DA}">
      <dgm:prSet phldrT="03" phldr="0"/>
      <dgm:spPr/>
      <dgm:t>
        <a:bodyPr/>
        <a:lstStyle/>
        <a:p>
          <a:r>
            <a:rPr lang="en-US"/>
            <a:t>03</a:t>
          </a:r>
          <a:endParaRPr lang="en-US" dirty="0"/>
        </a:p>
      </dgm:t>
    </dgm:pt>
    <dgm:pt modelId="{09F899AB-70CA-46DA-8F8C-58514A9FEF67}" type="pres">
      <dgm:prSet presAssocID="{15509919-36B5-4162-8899-417A9F93473B}" presName="Name0" presStyleCnt="0">
        <dgm:presLayoutVars>
          <dgm:animLvl val="lvl"/>
          <dgm:resizeHandles val="exact"/>
        </dgm:presLayoutVars>
      </dgm:prSet>
      <dgm:spPr/>
    </dgm:pt>
    <dgm:pt modelId="{9E708B2C-9056-43B8-820C-8D4D2D591614}" type="pres">
      <dgm:prSet presAssocID="{AAF9DEE3-8444-4CA1-8BC2-D834D3ED6C74}" presName="compositeNode" presStyleCnt="0">
        <dgm:presLayoutVars>
          <dgm:bulletEnabled val="1"/>
        </dgm:presLayoutVars>
      </dgm:prSet>
      <dgm:spPr/>
    </dgm:pt>
    <dgm:pt modelId="{F4992080-7D4E-4F2B-B608-170DDBB6006A}" type="pres">
      <dgm:prSet presAssocID="{AAF9DEE3-8444-4CA1-8BC2-D834D3ED6C74}" presName="bgRect" presStyleLbl="alignNode1" presStyleIdx="0" presStyleCnt="3"/>
      <dgm:spPr/>
    </dgm:pt>
    <dgm:pt modelId="{15536E38-36FE-4A51-B620-2715BFAD5475}" type="pres">
      <dgm:prSet presAssocID="{23210C7F-6847-491E-BE1F-A79529AF2B8B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B158057C-23C1-45AE-9273-5935A8F6104B}" type="pres">
      <dgm:prSet presAssocID="{AAF9DEE3-8444-4CA1-8BC2-D834D3ED6C74}" presName="nodeRect" presStyleLbl="alignNode1" presStyleIdx="0" presStyleCnt="3">
        <dgm:presLayoutVars>
          <dgm:bulletEnabled val="1"/>
        </dgm:presLayoutVars>
      </dgm:prSet>
      <dgm:spPr/>
    </dgm:pt>
    <dgm:pt modelId="{5D52B8B6-958E-480C-9455-911A104C8C73}" type="pres">
      <dgm:prSet presAssocID="{23210C7F-6847-491E-BE1F-A79529AF2B8B}" presName="sibTrans" presStyleCnt="0"/>
      <dgm:spPr/>
    </dgm:pt>
    <dgm:pt modelId="{070CFBFA-AE62-406D-B2E3-4A871FE3EC95}" type="pres">
      <dgm:prSet presAssocID="{B2B879BD-3840-400C-92BD-B2C2383358D7}" presName="compositeNode" presStyleCnt="0">
        <dgm:presLayoutVars>
          <dgm:bulletEnabled val="1"/>
        </dgm:presLayoutVars>
      </dgm:prSet>
      <dgm:spPr/>
    </dgm:pt>
    <dgm:pt modelId="{89A9B4CF-6439-46B1-B6A9-1D6CD5034774}" type="pres">
      <dgm:prSet presAssocID="{B2B879BD-3840-400C-92BD-B2C2383358D7}" presName="bgRect" presStyleLbl="alignNode1" presStyleIdx="1" presStyleCnt="3"/>
      <dgm:spPr/>
    </dgm:pt>
    <dgm:pt modelId="{379B8CE4-8135-4F2C-A5A0-E55EBE328E9A}" type="pres">
      <dgm:prSet presAssocID="{FBAA44FF-54DE-45C8-9FAC-512C4027723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F2B2B99-E41C-48B6-9241-186B3896CDB2}" type="pres">
      <dgm:prSet presAssocID="{B2B879BD-3840-400C-92BD-B2C2383358D7}" presName="nodeRect" presStyleLbl="alignNode1" presStyleIdx="1" presStyleCnt="3">
        <dgm:presLayoutVars>
          <dgm:bulletEnabled val="1"/>
        </dgm:presLayoutVars>
      </dgm:prSet>
      <dgm:spPr/>
    </dgm:pt>
    <dgm:pt modelId="{88CC7DDE-DA0F-42A6-8406-A11161BD6BA9}" type="pres">
      <dgm:prSet presAssocID="{FBAA44FF-54DE-45C8-9FAC-512C40277233}" presName="sibTrans" presStyleCnt="0"/>
      <dgm:spPr/>
    </dgm:pt>
    <dgm:pt modelId="{4C550E1C-ACB2-4A5D-BD4A-3D5D60E405E6}" type="pres">
      <dgm:prSet presAssocID="{CA9D674E-4FF1-45DC-82E4-0B2DB6A5363F}" presName="compositeNode" presStyleCnt="0">
        <dgm:presLayoutVars>
          <dgm:bulletEnabled val="1"/>
        </dgm:presLayoutVars>
      </dgm:prSet>
      <dgm:spPr/>
    </dgm:pt>
    <dgm:pt modelId="{0802B4A8-7224-4B0A-95B7-D17AEB2B2AFF}" type="pres">
      <dgm:prSet presAssocID="{CA9D674E-4FF1-45DC-82E4-0B2DB6A5363F}" presName="bgRect" presStyleLbl="alignNode1" presStyleIdx="2" presStyleCnt="3"/>
      <dgm:spPr/>
    </dgm:pt>
    <dgm:pt modelId="{68AC9669-DC11-473A-AA2E-579A44E78C37}" type="pres">
      <dgm:prSet presAssocID="{196DA4DC-9DD2-4A39-8A3A-D367BFE5A8B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085015A-41AF-4EFA-A104-4FD73B2362F0}" type="pres">
      <dgm:prSet presAssocID="{CA9D674E-4FF1-45DC-82E4-0B2DB6A5363F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0A7DA706-17DD-412A-8BE0-4F6529274E66}" srcId="{15509919-36B5-4162-8899-417A9F93473B}" destId="{AAF9DEE3-8444-4CA1-8BC2-D834D3ED6C74}" srcOrd="0" destOrd="0" parTransId="{205BDF49-153E-4CE8-8402-E23704595764}" sibTransId="{23210C7F-6847-491E-BE1F-A79529AF2B8B}"/>
    <dgm:cxn modelId="{109C0B15-B806-4127-A7EA-6F2FD85C2B5C}" type="presOf" srcId="{AAF9DEE3-8444-4CA1-8BC2-D834D3ED6C74}" destId="{B158057C-23C1-45AE-9273-5935A8F6104B}" srcOrd="1" destOrd="0" presId="urn:microsoft.com/office/officeart/2016/7/layout/LinearBlockProcessNumbered#1"/>
    <dgm:cxn modelId="{284ED317-FBD3-4318-9DC1-43DD0A7A84DA}" type="presOf" srcId="{CA9D674E-4FF1-45DC-82E4-0B2DB6A5363F}" destId="{D085015A-41AF-4EFA-A104-4FD73B2362F0}" srcOrd="1" destOrd="0" presId="urn:microsoft.com/office/officeart/2016/7/layout/LinearBlockProcessNumbered#1"/>
    <dgm:cxn modelId="{28938E20-006F-438A-BC3B-539C09A41AF8}" type="presOf" srcId="{23210C7F-6847-491E-BE1F-A79529AF2B8B}" destId="{15536E38-36FE-4A51-B620-2715BFAD5475}" srcOrd="0" destOrd="0" presId="urn:microsoft.com/office/officeart/2016/7/layout/LinearBlockProcessNumbered#1"/>
    <dgm:cxn modelId="{9519B82E-A537-470B-AA27-A5E33C934F3E}" type="presOf" srcId="{196DA4DC-9DD2-4A39-8A3A-D367BFE5A8BA}" destId="{68AC9669-DC11-473A-AA2E-579A44E78C37}" srcOrd="0" destOrd="0" presId="urn:microsoft.com/office/officeart/2016/7/layout/LinearBlockProcessNumbered#1"/>
    <dgm:cxn modelId="{E774C62E-62A2-478F-B2D4-49AC51F9A4FC}" type="presOf" srcId="{FBAA44FF-54DE-45C8-9FAC-512C40277233}" destId="{379B8CE4-8135-4F2C-A5A0-E55EBE328E9A}" srcOrd="0" destOrd="0" presId="urn:microsoft.com/office/officeart/2016/7/layout/LinearBlockProcessNumbered#1"/>
    <dgm:cxn modelId="{C5BD0B3A-2D82-4EC1-9975-05076C4418DA}" srcId="{15509919-36B5-4162-8899-417A9F93473B}" destId="{CA9D674E-4FF1-45DC-82E4-0B2DB6A5363F}" srcOrd="2" destOrd="0" parTransId="{F1F10F9B-925A-4787-9D00-91106497A02E}" sibTransId="{196DA4DC-9DD2-4A39-8A3A-D367BFE5A8BA}"/>
    <dgm:cxn modelId="{6E5EF465-680F-4962-87CA-2B44BA61BBF3}" type="presOf" srcId="{AAF9DEE3-8444-4CA1-8BC2-D834D3ED6C74}" destId="{F4992080-7D4E-4F2B-B608-170DDBB6006A}" srcOrd="0" destOrd="0" presId="urn:microsoft.com/office/officeart/2016/7/layout/LinearBlockProcessNumbered#1"/>
    <dgm:cxn modelId="{BE05FF76-48E4-476C-9495-A13A63321F9B}" type="presOf" srcId="{B2B879BD-3840-400C-92BD-B2C2383358D7}" destId="{89A9B4CF-6439-46B1-B6A9-1D6CD5034774}" srcOrd="0" destOrd="0" presId="urn:microsoft.com/office/officeart/2016/7/layout/LinearBlockProcessNumbered#1"/>
    <dgm:cxn modelId="{AEC6D081-73F8-41AD-9101-B43295B68E14}" type="presOf" srcId="{CA9D674E-4FF1-45DC-82E4-0B2DB6A5363F}" destId="{0802B4A8-7224-4B0A-95B7-D17AEB2B2AFF}" srcOrd="0" destOrd="0" presId="urn:microsoft.com/office/officeart/2016/7/layout/LinearBlockProcessNumbered#1"/>
    <dgm:cxn modelId="{840BB0C7-181A-4BA4-9324-C35937B4BA77}" type="presOf" srcId="{15509919-36B5-4162-8899-417A9F93473B}" destId="{09F899AB-70CA-46DA-8F8C-58514A9FEF67}" srcOrd="0" destOrd="0" presId="urn:microsoft.com/office/officeart/2016/7/layout/LinearBlockProcessNumbered#1"/>
    <dgm:cxn modelId="{42CDCACA-F394-4044-BBF6-522A0005ABCB}" srcId="{15509919-36B5-4162-8899-417A9F93473B}" destId="{B2B879BD-3840-400C-92BD-B2C2383358D7}" srcOrd="1" destOrd="0" parTransId="{09440D86-F3E6-4A3C-9E78-1AFC56348641}" sibTransId="{FBAA44FF-54DE-45C8-9FAC-512C40277233}"/>
    <dgm:cxn modelId="{6AB3E3E3-CAC3-4821-AAD0-21289FC8AF3F}" type="presOf" srcId="{B2B879BD-3840-400C-92BD-B2C2383358D7}" destId="{9F2B2B99-E41C-48B6-9241-186B3896CDB2}" srcOrd="1" destOrd="0" presId="urn:microsoft.com/office/officeart/2016/7/layout/LinearBlockProcessNumbered#1"/>
    <dgm:cxn modelId="{90D3E440-E32E-4616-A794-C357B58C725C}" type="presParOf" srcId="{09F899AB-70CA-46DA-8F8C-58514A9FEF67}" destId="{9E708B2C-9056-43B8-820C-8D4D2D591614}" srcOrd="0" destOrd="0" presId="urn:microsoft.com/office/officeart/2016/7/layout/LinearBlockProcessNumbered#1"/>
    <dgm:cxn modelId="{94905F72-0547-4876-85BD-1CE201853F0E}" type="presParOf" srcId="{9E708B2C-9056-43B8-820C-8D4D2D591614}" destId="{F4992080-7D4E-4F2B-B608-170DDBB6006A}" srcOrd="0" destOrd="0" presId="urn:microsoft.com/office/officeart/2016/7/layout/LinearBlockProcessNumbered#1"/>
    <dgm:cxn modelId="{32F232D9-C82F-455D-A4CB-8A6F950974CB}" type="presParOf" srcId="{9E708B2C-9056-43B8-820C-8D4D2D591614}" destId="{15536E38-36FE-4A51-B620-2715BFAD5475}" srcOrd="1" destOrd="0" presId="urn:microsoft.com/office/officeart/2016/7/layout/LinearBlockProcessNumbered#1"/>
    <dgm:cxn modelId="{E1630E94-0972-452E-A256-8FE168492E2F}" type="presParOf" srcId="{9E708B2C-9056-43B8-820C-8D4D2D591614}" destId="{B158057C-23C1-45AE-9273-5935A8F6104B}" srcOrd="2" destOrd="0" presId="urn:microsoft.com/office/officeart/2016/7/layout/LinearBlockProcessNumbered#1"/>
    <dgm:cxn modelId="{3D53040A-6114-439D-91AE-A92823686B42}" type="presParOf" srcId="{09F899AB-70CA-46DA-8F8C-58514A9FEF67}" destId="{5D52B8B6-958E-480C-9455-911A104C8C73}" srcOrd="1" destOrd="0" presId="urn:microsoft.com/office/officeart/2016/7/layout/LinearBlockProcessNumbered#1"/>
    <dgm:cxn modelId="{71CD1E60-9941-432A-AAD3-6BEE9759C7CA}" type="presParOf" srcId="{09F899AB-70CA-46DA-8F8C-58514A9FEF67}" destId="{070CFBFA-AE62-406D-B2E3-4A871FE3EC95}" srcOrd="2" destOrd="0" presId="urn:microsoft.com/office/officeart/2016/7/layout/LinearBlockProcessNumbered#1"/>
    <dgm:cxn modelId="{E24E5F24-B05D-485A-B1E3-F029361EAC2F}" type="presParOf" srcId="{070CFBFA-AE62-406D-B2E3-4A871FE3EC95}" destId="{89A9B4CF-6439-46B1-B6A9-1D6CD5034774}" srcOrd="0" destOrd="0" presId="urn:microsoft.com/office/officeart/2016/7/layout/LinearBlockProcessNumbered#1"/>
    <dgm:cxn modelId="{B1A2A29E-FBA6-4188-BE73-D4752962B995}" type="presParOf" srcId="{070CFBFA-AE62-406D-B2E3-4A871FE3EC95}" destId="{379B8CE4-8135-4F2C-A5A0-E55EBE328E9A}" srcOrd="1" destOrd="0" presId="urn:microsoft.com/office/officeart/2016/7/layout/LinearBlockProcessNumbered#1"/>
    <dgm:cxn modelId="{F07F5881-E747-4C57-B3A8-80D81CA9E653}" type="presParOf" srcId="{070CFBFA-AE62-406D-B2E3-4A871FE3EC95}" destId="{9F2B2B99-E41C-48B6-9241-186B3896CDB2}" srcOrd="2" destOrd="0" presId="urn:microsoft.com/office/officeart/2016/7/layout/LinearBlockProcessNumbered#1"/>
    <dgm:cxn modelId="{CFE97617-C516-4DC5-9F9C-80DAA0EDE08F}" type="presParOf" srcId="{09F899AB-70CA-46DA-8F8C-58514A9FEF67}" destId="{88CC7DDE-DA0F-42A6-8406-A11161BD6BA9}" srcOrd="3" destOrd="0" presId="urn:microsoft.com/office/officeart/2016/7/layout/LinearBlockProcessNumbered#1"/>
    <dgm:cxn modelId="{B7A23FED-2302-47D8-8E80-C7B4D99F0301}" type="presParOf" srcId="{09F899AB-70CA-46DA-8F8C-58514A9FEF67}" destId="{4C550E1C-ACB2-4A5D-BD4A-3D5D60E405E6}" srcOrd="4" destOrd="0" presId="urn:microsoft.com/office/officeart/2016/7/layout/LinearBlockProcessNumbered#1"/>
    <dgm:cxn modelId="{B9E766C8-B1F9-4299-93D9-C5605EEE5998}" type="presParOf" srcId="{4C550E1C-ACB2-4A5D-BD4A-3D5D60E405E6}" destId="{0802B4A8-7224-4B0A-95B7-D17AEB2B2AFF}" srcOrd="0" destOrd="0" presId="urn:microsoft.com/office/officeart/2016/7/layout/LinearBlockProcessNumbered#1"/>
    <dgm:cxn modelId="{DDDBCEBE-059F-40AD-A1D1-8D888A5BCC15}" type="presParOf" srcId="{4C550E1C-ACB2-4A5D-BD4A-3D5D60E405E6}" destId="{68AC9669-DC11-473A-AA2E-579A44E78C37}" srcOrd="1" destOrd="0" presId="urn:microsoft.com/office/officeart/2016/7/layout/LinearBlockProcessNumbered#1"/>
    <dgm:cxn modelId="{90FC101C-CCF0-411F-ABB9-797553DF6D08}" type="presParOf" srcId="{4C550E1C-ACB2-4A5D-BD4A-3D5D60E405E6}" destId="{D085015A-41AF-4EFA-A104-4FD73B2362F0}" srcOrd="2" destOrd="0" presId="urn:microsoft.com/office/officeart/2016/7/layout/LinearBlockProcessNumbered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992080-7D4E-4F2B-B608-170DDBB6006A}">
      <dsp:nvSpPr>
        <dsp:cNvPr id="0" name=""/>
        <dsp:cNvSpPr/>
      </dsp:nvSpPr>
      <dsp:spPr>
        <a:xfrm>
          <a:off x="785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Skewness and kurtosis</a:t>
          </a:r>
        </a:p>
      </dsp:txBody>
      <dsp:txXfrm>
        <a:off x="785" y="1490244"/>
        <a:ext cx="3182540" cy="2235367"/>
      </dsp:txXfrm>
    </dsp:sp>
    <dsp:sp modelId="{15536E38-36FE-4A51-B620-2715BFAD5475}">
      <dsp:nvSpPr>
        <dsp:cNvPr id="0" name=""/>
        <dsp:cNvSpPr/>
      </dsp:nvSpPr>
      <dsp:spPr>
        <a:xfrm>
          <a:off x="785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01</a:t>
          </a:r>
        </a:p>
      </dsp:txBody>
      <dsp:txXfrm>
        <a:off x="785" y="0"/>
        <a:ext cx="3182540" cy="1490244"/>
      </dsp:txXfrm>
    </dsp:sp>
    <dsp:sp modelId="{89A9B4CF-6439-46B1-B6A9-1D6CD5034774}">
      <dsp:nvSpPr>
        <dsp:cNvPr id="0" name=""/>
        <dsp:cNvSpPr/>
      </dsp:nvSpPr>
      <dsp:spPr>
        <a:xfrm>
          <a:off x="3437929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Some Plots like: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1- Dot Plot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2-Box Plot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3-Stem and Leaf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3437929" y="1490244"/>
        <a:ext cx="3182540" cy="2235367"/>
      </dsp:txXfrm>
    </dsp:sp>
    <dsp:sp modelId="{379B8CE4-8135-4F2C-A5A0-E55EBE328E9A}">
      <dsp:nvSpPr>
        <dsp:cNvPr id="0" name=""/>
        <dsp:cNvSpPr/>
      </dsp:nvSpPr>
      <dsp:spPr>
        <a:xfrm>
          <a:off x="3437929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  <a:endParaRPr lang="en-US" sz="6600" kern="1200" dirty="0"/>
        </a:p>
      </dsp:txBody>
      <dsp:txXfrm>
        <a:off x="3437929" y="0"/>
        <a:ext cx="3182540" cy="1490244"/>
      </dsp:txXfrm>
    </dsp:sp>
    <dsp:sp modelId="{0802B4A8-7224-4B0A-95B7-D17AEB2B2AFF}">
      <dsp:nvSpPr>
        <dsp:cNvPr id="0" name=""/>
        <dsp:cNvSpPr/>
      </dsp:nvSpPr>
      <dsp:spPr>
        <a:xfrm>
          <a:off x="6875073" y="0"/>
          <a:ext cx="3182540" cy="372561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0" rIns="314364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  to Define Skewness type from graph</a:t>
          </a:r>
        </a:p>
      </dsp:txBody>
      <dsp:txXfrm>
        <a:off x="6875073" y="1490244"/>
        <a:ext cx="3182540" cy="2235367"/>
      </dsp:txXfrm>
    </dsp:sp>
    <dsp:sp modelId="{68AC9669-DC11-473A-AA2E-579A44E78C37}">
      <dsp:nvSpPr>
        <dsp:cNvPr id="0" name=""/>
        <dsp:cNvSpPr/>
      </dsp:nvSpPr>
      <dsp:spPr>
        <a:xfrm>
          <a:off x="6875073" y="0"/>
          <a:ext cx="3182540" cy="1490244"/>
        </a:xfrm>
        <a:prstGeom prst="rect">
          <a:avLst/>
        </a:prstGeom>
        <a:noFill/>
        <a:ln w="127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14364" tIns="165100" rIns="31436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  <a:endParaRPr lang="en-US" sz="6600" kern="1200" dirty="0"/>
        </a:p>
      </dsp:txBody>
      <dsp:txXfrm>
        <a:off x="6875073" y="0"/>
        <a:ext cx="3182540" cy="14902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#1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{97D4F0E7-A380-4E8A-A5E6-02A2C57BE889}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{5712BDC4-329B-45B2-9194-A148ABB6560A}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{8984278A-33F0-4B08-ABC0-F48449CE37F3}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24-Dec-24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24-Dec-24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24-Dec-24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24-Dec-24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24-Dec-24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24-Dec-24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24-Dec-24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24-Dec-24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-44860" y="10"/>
            <a:ext cx="12191979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052001"/>
            <a:ext cx="4775075" cy="1630906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BFB45-FC34-495C-9C68-F9641246C2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759804"/>
            <a:ext cx="4947857" cy="957972"/>
          </a:xfrm>
        </p:spPr>
        <p:txBody>
          <a:bodyPr>
            <a:normAutofit fontScale="77500" lnSpcReduction="20000"/>
          </a:bodyPr>
          <a:lstStyle/>
          <a:p>
            <a:r>
              <a:rPr lang="ar-EG" dirty="0">
                <a:solidFill>
                  <a:schemeClr val="tx1"/>
                </a:solidFill>
              </a:rPr>
              <a:t>احمد ناصر السيد عبد السيد 23010115</a:t>
            </a:r>
          </a:p>
          <a:p>
            <a:r>
              <a:rPr lang="ar-EG" dirty="0">
                <a:solidFill>
                  <a:schemeClr val="tx1"/>
                </a:solidFill>
              </a:rPr>
              <a:t>يوسف احمد محمد فتوحي 23011627</a:t>
            </a:r>
          </a:p>
          <a:p>
            <a:r>
              <a:rPr lang="ar-EG" dirty="0">
                <a:solidFill>
                  <a:schemeClr val="tx1"/>
                </a:solidFill>
              </a:rPr>
              <a:t>يوسف علاء مصطفى احمد 23011647</a:t>
            </a:r>
          </a:p>
          <a:p>
            <a:r>
              <a:rPr lang="ar-EG" dirty="0">
                <a:solidFill>
                  <a:schemeClr val="tx1"/>
                </a:solidFill>
              </a:rPr>
              <a:t>يوسف محمد حسن الحداد 23011651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4DBD1-1605-4CBA-8FC9-F137AE66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EA30B-0266-4DBB-B77A-7B1946D4ED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Is useful for those who want to know the maximum value and minimum value.</a:t>
            </a:r>
          </a:p>
          <a:p>
            <a:r>
              <a:rPr lang="en-US" dirty="0"/>
              <a:t>Also it shows the quartile and it’s values </a:t>
            </a:r>
          </a:p>
          <a:p>
            <a:r>
              <a:rPr lang="en-US" dirty="0"/>
              <a:t>Show the outliers, use it for data wrangling.</a:t>
            </a:r>
          </a:p>
          <a:p>
            <a:r>
              <a:rPr lang="en-US" dirty="0"/>
              <a:t>Shows mean and median, standard deviation.</a:t>
            </a:r>
            <a:r>
              <a:rPr lang="ar-EG" dirty="0"/>
              <a:t>   </a:t>
            </a:r>
          </a:p>
          <a:p>
            <a:r>
              <a:rPr lang="en-US" dirty="0"/>
              <a:t>First we need to calculate median and Q1 and inter quartile  also max and min excluding outliers. </a:t>
            </a:r>
          </a:p>
          <a:p>
            <a:r>
              <a:rPr lang="en-US" dirty="0"/>
              <a:t>Also there are difference between right and left and normal skewed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913DC9-850B-4527-BE8B-7A0FA8D566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204962"/>
            <a:ext cx="4664075" cy="3545039"/>
          </a:xfrm>
        </p:spPr>
      </p:pic>
    </p:spTree>
    <p:extLst>
      <p:ext uri="{BB962C8B-B14F-4D97-AF65-F5344CB8AC3E}">
        <p14:creationId xmlns:p14="http://schemas.microsoft.com/office/powerpoint/2010/main" val="922199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C4B4-CD11-455D-AD97-F7C6B03CA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 and leaf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C6A6F-0B13-44C2-A6A6-7871500087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Stem and Leaf is way to display the leading digit (stem) and the trailing digit is (tail) </a:t>
            </a:r>
          </a:p>
          <a:p>
            <a:r>
              <a:rPr lang="en-US" dirty="0"/>
              <a:t>{14,21,27,29,33,36,42} here is data in ascending order so we put the leading digit in stem column and last digit in leaf column.</a:t>
            </a:r>
          </a:p>
          <a:p>
            <a:r>
              <a:rPr lang="en-US" dirty="0"/>
              <a:t>To plot it we should put the leading digit in x-axis and leaves (last elements) in y-axis.</a:t>
            </a:r>
          </a:p>
          <a:p>
            <a:r>
              <a:rPr lang="en-US" dirty="0"/>
              <a:t>We can use histogram to show the frequency of digits in this set of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E82C08-0F8C-45A7-8DAC-237ABE2CCE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63111" y="2103120"/>
            <a:ext cx="4362089" cy="3749039"/>
          </a:xfrm>
        </p:spPr>
      </p:pic>
    </p:spTree>
    <p:extLst>
      <p:ext uri="{BB962C8B-B14F-4D97-AF65-F5344CB8AC3E}">
        <p14:creationId xmlns:p14="http://schemas.microsoft.com/office/powerpoint/2010/main" val="1785056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C41FB-BD2D-4082-959D-4E4A6F33B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A27740A-1610-49ED-A6CD-5C1131A116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531028"/>
            <a:ext cx="4664075" cy="2892907"/>
          </a:xfr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568F17F-550F-41C0-BEB0-363F7084D0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61125" y="2531028"/>
            <a:ext cx="4664075" cy="2892907"/>
          </a:xfrm>
        </p:spPr>
      </p:pic>
    </p:spTree>
    <p:extLst>
      <p:ext uri="{BB962C8B-B14F-4D97-AF65-F5344CB8AC3E}">
        <p14:creationId xmlns:p14="http://schemas.microsoft.com/office/powerpoint/2010/main" val="1493734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3776-41DE-4978-9BB9-7007B95F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ANOVA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424FE-42E3-4D91-908E-20BDED35B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ANOVA is Analysis of variance when there are more than two sample data </a:t>
            </a:r>
          </a:p>
          <a:p>
            <a:r>
              <a:rPr lang="en-US" sz="2000" dirty="0"/>
              <a:t>There are two models of ANOVA (One Way , Two Way)</a:t>
            </a:r>
          </a:p>
          <a:p>
            <a:r>
              <a:rPr lang="en-US" sz="2000" dirty="0"/>
              <a:t>One way is Analyze one factor or  independent variable (Single factor analysis).</a:t>
            </a:r>
          </a:p>
          <a:p>
            <a:r>
              <a:rPr lang="en-US" sz="2000" dirty="0"/>
              <a:t>Two way is Analyze two or more factors or independent variables.</a:t>
            </a:r>
          </a:p>
          <a:p>
            <a:r>
              <a:rPr lang="en-US" sz="2000" dirty="0"/>
              <a:t>Assumptions of ANOVA: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Have same variance 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Follow normal distribution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sz="1800" dirty="0"/>
              <a:t>Data should be randomly and independently selected</a:t>
            </a:r>
          </a:p>
          <a:p>
            <a:r>
              <a:rPr lang="en-US" sz="2000" dirty="0"/>
              <a:t>There are two hypothesis of ANOVA: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dirty="0"/>
              <a:t>Null Hypothesis(H): if mean1 = mean2 = ……. = mean(N)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sz="1800" b="1" dirty="0">
                <a:latin typeface="+mj-lt"/>
              </a:rPr>
              <a:t>Alternative Hypothesis (H₁)</a:t>
            </a:r>
            <a:r>
              <a:rPr lang="en-US" sz="1800" dirty="0">
                <a:latin typeface="+mj-lt"/>
              </a:rPr>
              <a:t>: At least one group mean is different from the others.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9728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92D2-0FD8-4971-AC87-83FDEA35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ANOVA’S LAW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61E1CF-2F74-4AB4-AF70-3F487F5A74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If we have three sample data K number of data in three samples is n </a:t>
                </a:r>
              </a:p>
              <a:p>
                <a:r>
                  <a:rPr lang="en-US" sz="2000" dirty="0"/>
                  <a:t>Variance between group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̃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𝑥𝑖</m:t>
                                </m:r>
                              </m:e>
                            </m:acc>
                            <m:r>
                              <m:rPr>
                                <m:brk m:alnAt="23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̿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𝑠𝑎𝑚𝑝𝑙𝑒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̿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𝑜𝑣𝑒𝑟𝑎𝑙𝑙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𝑚𝑒𝑎𝑛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Variance within group  =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𝑑𝑎𝑡𝑎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𝑝𝑜𝑖𝑛𝑡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 −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𝑔𝑟𝑜𝑢𝑝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𝑚𝑒𝑎𝑛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000" dirty="0"/>
              </a:p>
              <a:p>
                <a:r>
                  <a:rPr lang="en-US" sz="2000" dirty="0"/>
                  <a:t>After Calculating this then ANOVA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5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𝑔𝑟𝑜𝑢𝑝</m:t>
                        </m:r>
                      </m:num>
                      <m:den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00" b="0" i="1" smtClean="0">
                            <a:latin typeface="Cambria Math" panose="02040503050406030204" pitchFamily="18" charset="0"/>
                          </a:rPr>
                          <m:t>𝑔𝑟𝑜𝑢𝑝</m:t>
                        </m:r>
                      </m:den>
                    </m:f>
                  </m:oMath>
                </a14:m>
                <a:endParaRPr lang="en-US" sz="2500" dirty="0"/>
              </a:p>
              <a:p>
                <a:r>
                  <a:rPr lang="en-US" sz="2000" dirty="0"/>
                  <a:t>If value of ANOVA: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1800" dirty="0"/>
                  <a:t>Is &gt;1 then Reject Null Hypothesis</a:t>
                </a:r>
              </a:p>
              <a:p>
                <a:pPr marL="731520" lvl="1" indent="-457200">
                  <a:buFont typeface="+mj-lt"/>
                  <a:buAutoNum type="arabicPeriod"/>
                </a:pPr>
                <a:r>
                  <a:rPr lang="en-US" sz="1800" dirty="0"/>
                  <a:t>Is&lt;= then Fail to Reject Null Hypothesis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61E1CF-2F74-4AB4-AF70-3F487F5A74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6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4641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294E5-5394-4486-9E6D-11D4EDE4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F-statistic and F-critical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81018-6676-4ED0-818C-96C3DD170A8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sz="2000" dirty="0"/>
                  <a:t>Assuming that </a:t>
                </a:r>
                <a:r>
                  <a:rPr lang="el-G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0.05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F(stat)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𝑀𝑆𝐵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𝑀𝑆𝑊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the next page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F(critical)=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𝑛𝑢𝑚𝑒𝑟𝑎𝑡𝑜𝑟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𝑑𝑒𝑔𝑟𝑒𝑒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𝑓𝑟𝑒𝑒𝑑𝑜𝑚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𝑑𝑒𝑛𝑜𝑚𝑖𝑛𝑎𝑡𝑜𝑟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𝑑𝑒𝑔𝑟𝑒𝑒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𝑜𝑓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𝑓𝑟𝑒𝑒𝑑𝑜𝑚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or from table F when </a:t>
                </a:r>
                <a:r>
                  <a:rPr lang="el-GR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0.05 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𝑛𝑢𝑚𝑒𝑟𝑎𝑡𝑜𝑟𝐷𝐹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b="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𝑑𝑒𝑛𝑜𝑚𝑖𝑛𝑎𝑡𝑟𝑜𝐷𝐹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     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r>
                  <a:rPr lang="en-US" sz="2000" dirty="0"/>
                  <a:t>If :</a:t>
                </a:r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en-US" sz="1800" dirty="0"/>
                  <a:t>F(stat) &gt; F(crit) then Reject Null Hypothesis</a:t>
                </a:r>
              </a:p>
              <a:p>
                <a:pPr marL="617220" lvl="1" indent="-342900">
                  <a:buFont typeface="+mj-lt"/>
                  <a:buAutoNum type="arabicPeriod"/>
                </a:pPr>
                <a:r>
                  <a:rPr lang="en-US" sz="1800" dirty="0"/>
                  <a:t>F(crit) &gt; F(stat) then Fails to Reject Null Hypothesis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881018-6676-4ED0-818C-96C3DD170A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654" t="-488" b="-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D785473-6FA6-49CC-B99B-DFCB98E3974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Recall -&gt; </a:t>
                </a:r>
                <a:r>
                  <a:rPr lang="el-G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area under the curve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PDF  CDF(F) = 1-</a:t>
                </a:r>
                <a:r>
                  <a:rPr lang="el-G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α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/>
                  <a:t>N -&gt; is number of data in k samples also N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D785473-6FA6-49CC-B99B-DFCB98E39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699" t="-325" r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CF95A10-A7B4-4F48-88D1-6D67EF9B7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143" y="3584317"/>
            <a:ext cx="3736674" cy="235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51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EB37B-96CE-4566-82DC-37FD0281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EC04E61-FB79-46F5-BD04-F9A99F31D9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sz="2000" dirty="0"/>
                  <a:t>Total variability(SST) = variance between group(SSB) + variance within group(SSW)</a:t>
                </a:r>
              </a:p>
              <a:p>
                <a:r>
                  <a:rPr lang="en-US" sz="2000" dirty="0"/>
                  <a:t>mean squared between group(MSB)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𝑏𝑒𝑡𝑤𝑒𝑒𝑛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Mean squared within group (MSW)=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endParaRPr lang="en-US" sz="2000" dirty="0"/>
              </a:p>
              <a:p>
                <a:r>
                  <a:rPr lang="en-US" sz="2000" dirty="0"/>
                  <a:t>F-ratio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𝑀𝑆𝐵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𝑀𝑆𝑊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000" b="0" dirty="0"/>
              </a:p>
              <a:p>
                <a:r>
                  <a:rPr lang="en-US" sz="2000" dirty="0"/>
                  <a:t>F-ratio helps determine if the differences between group means are statistically significant</a:t>
                </a:r>
              </a:p>
              <a:p>
                <a:r>
                  <a:rPr lang="en-US" sz="2200" dirty="0"/>
                  <a:t>A </a:t>
                </a:r>
                <a:r>
                  <a:rPr lang="en-US" sz="2200" b="1" dirty="0"/>
                  <a:t>large F-ratio</a:t>
                </a:r>
                <a:r>
                  <a:rPr lang="en-US" sz="2200" dirty="0"/>
                  <a:t> indicates significant differences, while a </a:t>
                </a:r>
                <a:r>
                  <a:rPr lang="en-US" sz="2200" b="1" dirty="0"/>
                  <a:t>small F-ratio</a:t>
                </a:r>
                <a:r>
                  <a:rPr lang="en-US" sz="2200" dirty="0"/>
                  <a:t> suggests no significant differences.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EC04E61-FB79-46F5-BD04-F9A99F31D9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587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BC1E-5C23-468B-9AC3-E1D7047FE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B4FEF0F-9291-4186-B2A9-79589DB9FF8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̿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𝑜𝑣𝑒𝑟𝑎𝑙𝑙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𝑜𝑏𝑠𝑒𝑟𝑣𝑎𝑡𝑖𝑜𝑛𝑠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𝑜𝑏𝑠𝑒𝑟𝑣𝑎𝑡𝑖𝑜𝑛𝑠</m:t>
                          </m:r>
                        </m:den>
                      </m:f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805+785+905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=84.67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Sum of square between (SSB) = 10*(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85−84.67)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+10∗(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78.5</m:t>
                        </m:r>
                        <m:r>
                          <m:rPr>
                            <m:nor/>
                          </m:rPr>
                          <a:rPr lang="en-US" dirty="0"/>
                          <m:t>−84.67)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+10*(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90.5</m:t>
                        </m:r>
                        <m:r>
                          <m:rPr>
                            <m:nor/>
                          </m:rPr>
                          <a:rPr lang="en-US" dirty="0"/>
                          <m:t>−84.67)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dirty="0"/>
                  <a:t> = 720.2</a:t>
                </a:r>
              </a:p>
              <a:p>
                <a:r>
                  <a:rPr lang="en-US" dirty="0"/>
                  <a:t>Sum of square within (SSW)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𝑑𝑎𝑡𝑎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𝑝𝑜𝑖𝑛𝑡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𝑚𝑒𝑎𝑛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= 114+82.5+96.5 = 293 </a:t>
                </a:r>
              </a:p>
              <a:p>
                <a:r>
                  <a:rPr lang="en-US" dirty="0"/>
                  <a:t>SST = 720.2+293 = 1013.2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B4FEF0F-9291-4186-B2A9-79589DB9FF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D3A6F4C-8631-47FC-A79D-FB03BC5013D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58723937"/>
                  </p:ext>
                </p:extLst>
              </p:nvPr>
            </p:nvGraphicFramePr>
            <p:xfrm>
              <a:off x="7627620" y="1686800"/>
              <a:ext cx="3497580" cy="4866097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165860">
                      <a:extLst>
                        <a:ext uri="{9D8B030D-6E8A-4147-A177-3AD203B41FA5}">
                          <a16:colId xmlns:a16="http://schemas.microsoft.com/office/drawing/2014/main" val="2965305959"/>
                        </a:ext>
                      </a:extLst>
                    </a:gridCol>
                    <a:gridCol w="1165860">
                      <a:extLst>
                        <a:ext uri="{9D8B030D-6E8A-4147-A177-3AD203B41FA5}">
                          <a16:colId xmlns:a16="http://schemas.microsoft.com/office/drawing/2014/main" val="2807795024"/>
                        </a:ext>
                      </a:extLst>
                    </a:gridCol>
                    <a:gridCol w="1165860">
                      <a:extLst>
                        <a:ext uri="{9D8B030D-6E8A-4147-A177-3AD203B41FA5}">
                          <a16:colId xmlns:a16="http://schemas.microsoft.com/office/drawing/2014/main" val="444325880"/>
                        </a:ext>
                      </a:extLst>
                    </a:gridCol>
                  </a:tblGrid>
                  <a:tr h="55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6032492"/>
                      </a:ext>
                    </a:extLst>
                  </a:tr>
                  <a:tr h="319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144938"/>
                      </a:ext>
                    </a:extLst>
                  </a:tr>
                  <a:tr h="319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062501"/>
                      </a:ext>
                    </a:extLst>
                  </a:tr>
                  <a:tr h="319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885695"/>
                      </a:ext>
                    </a:extLst>
                  </a:tr>
                  <a:tr h="319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5820856"/>
                      </a:ext>
                    </a:extLst>
                  </a:tr>
                  <a:tr h="319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81780"/>
                      </a:ext>
                    </a:extLst>
                  </a:tr>
                  <a:tr h="319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027551"/>
                      </a:ext>
                    </a:extLst>
                  </a:tr>
                  <a:tr h="319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7241140"/>
                      </a:ext>
                    </a:extLst>
                  </a:tr>
                  <a:tr h="319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857676"/>
                      </a:ext>
                    </a:extLst>
                  </a:tr>
                  <a:tr h="319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947748"/>
                      </a:ext>
                    </a:extLst>
                  </a:tr>
                  <a:tr h="319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1711329"/>
                      </a:ext>
                    </a:extLst>
                  </a:tr>
                  <a:tr h="3190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𝑥𝐴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=85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𝑥𝐵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=78.5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𝑥𝐶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=90.5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463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7D3A6F4C-8631-47FC-A79D-FB03BC5013D1}"/>
                  </a:ext>
                </a:extLst>
              </p:cNvPr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58723937"/>
                  </p:ext>
                </p:extLst>
              </p:nvPr>
            </p:nvGraphicFramePr>
            <p:xfrm>
              <a:off x="7627620" y="1686800"/>
              <a:ext cx="3497580" cy="4866097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165860">
                      <a:extLst>
                        <a:ext uri="{9D8B030D-6E8A-4147-A177-3AD203B41FA5}">
                          <a16:colId xmlns:a16="http://schemas.microsoft.com/office/drawing/2014/main" val="2965305959"/>
                        </a:ext>
                      </a:extLst>
                    </a:gridCol>
                    <a:gridCol w="1165860">
                      <a:extLst>
                        <a:ext uri="{9D8B030D-6E8A-4147-A177-3AD203B41FA5}">
                          <a16:colId xmlns:a16="http://schemas.microsoft.com/office/drawing/2014/main" val="2807795024"/>
                        </a:ext>
                      </a:extLst>
                    </a:gridCol>
                    <a:gridCol w="1165860">
                      <a:extLst>
                        <a:ext uri="{9D8B030D-6E8A-4147-A177-3AD203B41FA5}">
                          <a16:colId xmlns:a16="http://schemas.microsoft.com/office/drawing/2014/main" val="444325880"/>
                        </a:ext>
                      </a:extLst>
                    </a:gridCol>
                  </a:tblGrid>
                  <a:tr h="558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860324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1449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30625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88569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858208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378178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30275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1724114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8685767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0694774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74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87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41711329"/>
                      </a:ext>
                    </a:extLst>
                  </a:tr>
                  <a:tr h="65017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24" t="-651402" r="-203141" b="-2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51402" r="-102083" b="-2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047" t="-651402" r="-2618" b="-28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54632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374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E1590-026C-46EB-B004-5C4A6FF9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86958B-21EE-40B4-B72E-B18A8AC4D35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ANOVA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𝑆𝑆𝑊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720.2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293</m:t>
                        </m:r>
                      </m:den>
                    </m:f>
                  </m:oMath>
                </a14:m>
                <a:r>
                  <a:rPr lang="en-US" dirty="0"/>
                  <a:t> = 2.457 </a:t>
                </a:r>
              </a:p>
              <a:p>
                <a:r>
                  <a:rPr lang="en-US" dirty="0"/>
                  <a:t>So ANOVA&gt;1  then Reject to null hypothesis </a:t>
                </a:r>
              </a:p>
              <a:p>
                <a:r>
                  <a:rPr lang="en-US" dirty="0"/>
                  <a:t>MSB = 360.1 and MSW = 10.85</a:t>
                </a:r>
              </a:p>
              <a:p>
                <a:r>
                  <a:rPr lang="en-US" dirty="0"/>
                  <a:t>F-stat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𝑀𝑆𝐵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𝑀𝑆𝑊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360.1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10.85</m:t>
                        </m:r>
                      </m:den>
                    </m:f>
                  </m:oMath>
                </a14:m>
                <a:r>
                  <a:rPr lang="en-US" dirty="0"/>
                  <a:t> = 33.18</a:t>
                </a:r>
              </a:p>
              <a:p>
                <a:r>
                  <a:rPr lang="en-US" dirty="0"/>
                  <a:t>F-Critical when </a:t>
                </a:r>
                <a:r>
                  <a:rPr lang="el-GR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0.05 and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numeratorDF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3-1 = 2 and 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denominatorDF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30-3 = 27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table F-critical = 3.35 </a:t>
                </a: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F-stat&gt;F-critical then reject to null hypothesis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notice that f-ratio is f-stat and it’s big value so mean of  three groups are not equal. </a:t>
                </a: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286958B-21EE-40B4-B72E-B18A8AC4D3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92" r="-13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16C485-066C-4639-8924-119A74DFEE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14071" y="2103438"/>
            <a:ext cx="4158182" cy="3748087"/>
          </a:xfrm>
        </p:spPr>
      </p:pic>
    </p:spTree>
    <p:extLst>
      <p:ext uri="{BB962C8B-B14F-4D97-AF65-F5344CB8AC3E}">
        <p14:creationId xmlns:p14="http://schemas.microsoft.com/office/powerpoint/2010/main" val="3744739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6362-FF08-4633-933E-ECA5AEEC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P-value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2B933-86DC-4067-AAF0-10FAF98B64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876800" cy="3749040"/>
          </a:xfrm>
        </p:spPr>
        <p:txBody>
          <a:bodyPr>
            <a:normAutofit fontScale="92500"/>
          </a:bodyPr>
          <a:lstStyle/>
          <a:p>
            <a:r>
              <a:rPr lang="en-US" sz="2000" dirty="0"/>
              <a:t>The p-value is the probability of observing your data assuming the null hypothesis is true.</a:t>
            </a:r>
          </a:p>
          <a:p>
            <a:r>
              <a:rPr lang="en-US" sz="2000" dirty="0"/>
              <a:t>If p-value ≤α reject the null hypothesis (there is a significant effect)</a:t>
            </a:r>
          </a:p>
          <a:p>
            <a:r>
              <a:rPr lang="en-US" sz="2000" dirty="0"/>
              <a:t>If p-value&gt;α  fail to reject the null hypothesis (no significant effect).</a:t>
            </a:r>
          </a:p>
          <a:p>
            <a:r>
              <a:rPr lang="en-US" sz="2000" dirty="0"/>
              <a:t>P-value = P(F&gt;=F(Stat))  = 1- </a:t>
            </a: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1-CDF(F(stat),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numeratorDF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denominatorDF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6A01C-60C5-4625-96F7-C1D1093F69D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Python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D1BBB3-9EE3-41ED-87CB-E3904A602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0" y="2596420"/>
            <a:ext cx="5149518" cy="298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3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B8085-1FFF-44DD-A144-D794D923C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Descriptive Statistics </a:t>
            </a:r>
          </a:p>
        </p:txBody>
      </p:sp>
      <p:graphicFrame>
        <p:nvGraphicFramePr>
          <p:cNvPr id="5" name="Content Placeholder 2" descr="SmartArt Process Diagram">
            <a:extLst>
              <a:ext uri="{FF2B5EF4-FFF2-40B4-BE49-F238E27FC236}">
                <a16:creationId xmlns:a16="http://schemas.microsoft.com/office/drawing/2014/main" id="{60233515-42BF-4401-AB7F-458C06159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316123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3377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25DF-E7A6-4531-8B9E-6FD88E89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 and Kurtosis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4AB1A39-7158-4226-AA11-E798BFED8F2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3593214"/>
                  </p:ext>
                </p:extLst>
              </p:nvPr>
            </p:nvGraphicFramePr>
            <p:xfrm>
              <a:off x="959224" y="2196351"/>
              <a:ext cx="10264588" cy="304800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132294">
                      <a:extLst>
                        <a:ext uri="{9D8B030D-6E8A-4147-A177-3AD203B41FA5}">
                          <a16:colId xmlns:a16="http://schemas.microsoft.com/office/drawing/2014/main" val="2289355255"/>
                        </a:ext>
                      </a:extLst>
                    </a:gridCol>
                    <a:gridCol w="5132294">
                      <a:extLst>
                        <a:ext uri="{9D8B030D-6E8A-4147-A177-3AD203B41FA5}">
                          <a16:colId xmlns:a16="http://schemas.microsoft.com/office/drawing/2014/main" val="4032275480"/>
                        </a:ext>
                      </a:extLst>
                    </a:gridCol>
                  </a:tblGrid>
                  <a:tr h="152400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Skewness</a:t>
                          </a:r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−1)(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−2)</m:t>
                                    </m:r>
                                  </m:den>
                                </m:f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b="1" i="1" dirty="0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f>
                                          <m:fPr>
                                            <m:ctrlP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𝑥𝑖</m:t>
                                            </m:r>
                                            <m: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​−</m:t>
                                            </m:r>
                                            <m:acc>
                                              <m:accPr>
                                                <m:chr m:val="̃"/>
                                                <m:ctrlP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acc>
                                          </m:num>
                                          <m:den>
                                            <m: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den>
                                        </m:f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Kurtosis</a:t>
                          </a:r>
                        </a:p>
                        <a:p>
                          <a:pPr algn="ctr"/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−1)(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−2)</m:t>
                                    </m:r>
                                  </m:num>
                                  <m:den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sSup>
                                      <m:sSupPr>
                                        <m:ctrlP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p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pt-BR" i="1" dirty="0" smtClean="0">
                                    <a:latin typeface="Cambria Math" panose="02040503050406030204" pitchFamily="18" charset="0"/>
                                  </a:rPr>
                                  <m:t>​</m:t>
                                </m:r>
                                <m:nary>
                                  <m:naryPr>
                                    <m:chr m:val="∑"/>
                                    <m:ctrlP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pt-BR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𝑥𝑖</m:t>
                                        </m:r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​−</m:t>
                                        </m:r>
                                        <m:acc>
                                          <m:accPr>
                                            <m:chr m:val="̃"/>
                                            <m:ctrlPr>
                                              <a:rPr lang="pt-BR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b="1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 dirty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315426"/>
                      </a:ext>
                    </a:extLst>
                  </a:tr>
                  <a:tr h="152400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1791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4AB1A39-7158-4226-AA11-E798BFED8F2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63593214"/>
                  </p:ext>
                </p:extLst>
              </p:nvPr>
            </p:nvGraphicFramePr>
            <p:xfrm>
              <a:off x="959224" y="2196351"/>
              <a:ext cx="10264588" cy="3048002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5132294">
                      <a:extLst>
                        <a:ext uri="{9D8B030D-6E8A-4147-A177-3AD203B41FA5}">
                          <a16:colId xmlns:a16="http://schemas.microsoft.com/office/drawing/2014/main" val="2289355255"/>
                        </a:ext>
                      </a:extLst>
                    </a:gridCol>
                    <a:gridCol w="5132294">
                      <a:extLst>
                        <a:ext uri="{9D8B030D-6E8A-4147-A177-3AD203B41FA5}">
                          <a16:colId xmlns:a16="http://schemas.microsoft.com/office/drawing/2014/main" val="4032275480"/>
                        </a:ext>
                      </a:extLst>
                    </a:gridCol>
                  </a:tblGrid>
                  <a:tr h="152400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19" t="-1992" r="-100356" b="-1003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38" t="-1992" r="-475" b="-10039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315426"/>
                      </a:ext>
                    </a:extLst>
                  </a:tr>
                  <a:tr h="1524001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317914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0028CC1-0995-40A0-B762-AE4ADE94E1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188" y="3720352"/>
            <a:ext cx="5127812" cy="15356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96D776E-0260-4E79-A549-25A49AF85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11472"/>
            <a:ext cx="5127812" cy="1532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9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A181D-DBAF-447C-8A0B-9FDD082D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for calculating skewness and kurtosis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469298-AC43-402C-AC68-203336027CA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{2,3,5,7,8,9,10,12,13,15}</a:t>
                </a:r>
              </a:p>
              <a:p>
                <a:r>
                  <a:rPr lang="en-US" dirty="0"/>
                  <a:t>According to this data calculating the mean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𝑥𝑖</m:t>
                            </m:r>
                          </m:e>
                        </m:nary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=8.4 ,</m:t>
                    </m:r>
                  </m:oMath>
                </a14:m>
                <a:r>
                  <a:rPr lang="en-US" dirty="0"/>
                  <a:t> S.D (s)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𝑥𝑖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̃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=4.273.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According to kurtosis and skewness laws</a:t>
                </a:r>
              </a:p>
              <a:p>
                <a:r>
                  <a:rPr lang="en-US" dirty="0"/>
                  <a:t>Kurtosis = −1.081+3 = 1.919</a:t>
                </a:r>
              </a:p>
              <a:p>
                <a:r>
                  <a:rPr lang="en-US" dirty="0"/>
                  <a:t>Skewness = −0.039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8469298-AC43-402C-AC68-203336027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F28CC8-3E6B-44C8-94E4-FCBC4D5D916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need to now that in denominator in kurtosis law may be you subtract by 3 or not this is for standardization .</a:t>
            </a:r>
          </a:p>
          <a:p>
            <a:r>
              <a:rPr lang="en-US" dirty="0"/>
              <a:t>Also we  add 3 cause in python function it’s subtract by 3 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8FE979-BF7E-44B7-8144-C99E9C53E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770" y="4278143"/>
            <a:ext cx="4652405" cy="157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86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FE90E-2FEC-4CDA-8627-D60D1EB1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Skewness using python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B5DC6F7-24F2-4A22-9C5C-35C5FD075B6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6800" y="2103119"/>
            <a:ext cx="5315877" cy="3749039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77E982C-FE64-49C3-93F5-C1C0FA17FB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We need to know that there are three types of skewness: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Left skewed we call it negatively skewed because the mean &lt; median &lt;mode.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Right skewed we call it positively skewed because mean &gt; median &gt; mode.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 Normal Distribution doesn’t have skewness it’s approximately zero.</a:t>
            </a:r>
          </a:p>
        </p:txBody>
      </p:sp>
    </p:spTree>
    <p:extLst>
      <p:ext uri="{BB962C8B-B14F-4D97-AF65-F5344CB8AC3E}">
        <p14:creationId xmlns:p14="http://schemas.microsoft.com/office/powerpoint/2010/main" val="438471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7E147B2-102C-4040-A986-58B52551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795A969-B128-42E6-97C1-5D4B4ABE02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2376650"/>
            <a:ext cx="10058400" cy="330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3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C14D-586F-4ECE-8C99-476891AC3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Kurtosis using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9BD9B-4FB3-4A8E-8638-4F2F67440A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of all we need to know that there are three type of kurtosis</a:t>
            </a:r>
          </a:p>
          <a:p>
            <a:r>
              <a:rPr lang="en-US" dirty="0"/>
              <a:t>Mesokurtic -&gt; this when kurtosis of data is equals to 3 then it’s normal distribution.</a:t>
            </a:r>
          </a:p>
          <a:p>
            <a:r>
              <a:rPr lang="en-US" dirty="0"/>
              <a:t>Leptokurtic -&gt; when kurtosis of data is bigger than 3 (More outliers).</a:t>
            </a:r>
          </a:p>
          <a:p>
            <a:r>
              <a:rPr lang="en-US" dirty="0"/>
              <a:t>Platykurtic -&gt; when kurtosis of data is less than 3  (Fewer outliers).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D5AC732-1DA5-4CB4-B450-E1D977D8568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61125" y="2103120"/>
            <a:ext cx="4664075" cy="3749040"/>
          </a:xfrm>
        </p:spPr>
      </p:pic>
    </p:spTree>
    <p:extLst>
      <p:ext uri="{BB962C8B-B14F-4D97-AF65-F5344CB8AC3E}">
        <p14:creationId xmlns:p14="http://schemas.microsoft.com/office/powerpoint/2010/main" val="2944753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A933AC-AD35-45FC-80B2-37A687DAE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BBDF774-41A9-48C5-A099-5735E6CA80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7642" y="2103438"/>
            <a:ext cx="6296715" cy="3849687"/>
          </a:xfrm>
        </p:spPr>
      </p:pic>
    </p:spTree>
    <p:extLst>
      <p:ext uri="{BB962C8B-B14F-4D97-AF65-F5344CB8AC3E}">
        <p14:creationId xmlns:p14="http://schemas.microsoft.com/office/powerpoint/2010/main" val="318126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971A-E3A1-4ED9-A071-DB5E6220B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Dot plot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4593A-25D4-4B4F-825D-03499D6AC2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Is effective way to show the distribution of data .</a:t>
            </a:r>
          </a:p>
          <a:p>
            <a:r>
              <a:rPr lang="en-US" sz="2000" dirty="0"/>
              <a:t>It useful for the medium or small data size.</a:t>
            </a:r>
          </a:p>
          <a:p>
            <a:r>
              <a:rPr lang="en-US" sz="2000" dirty="0"/>
              <a:t>Also it shows the outliers.</a:t>
            </a:r>
          </a:p>
          <a:p>
            <a:r>
              <a:rPr lang="en-US" sz="2000" dirty="0"/>
              <a:t>X-axis is for values and y-axis is for count or frequency.</a:t>
            </a:r>
          </a:p>
          <a:p>
            <a:r>
              <a:rPr lang="en-US" sz="2000" dirty="0"/>
              <a:t>In this figure values is y-axis ,index is the frequency of this value.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4EC84B0-2F96-4865-89BE-BF3F81C5D0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70955" y="2103438"/>
            <a:ext cx="3644415" cy="3748087"/>
          </a:xfrm>
        </p:spPr>
      </p:pic>
    </p:spTree>
    <p:extLst>
      <p:ext uri="{BB962C8B-B14F-4D97-AF65-F5344CB8AC3E}">
        <p14:creationId xmlns:p14="http://schemas.microsoft.com/office/powerpoint/2010/main" val="3516567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{265595DA-DA28-4446-AF4D-001999773C34}tf78829772_win32</Template>
  <TotalTime>922</TotalTime>
  <Words>1076</Words>
  <Application>Microsoft Office PowerPoint</Application>
  <PresentationFormat>Widescreen</PresentationFormat>
  <Paragraphs>155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Cambria Math</vt:lpstr>
      <vt:lpstr>Garamond</vt:lpstr>
      <vt:lpstr>Sagona Book</vt:lpstr>
      <vt:lpstr>Sagona ExtraLight</vt:lpstr>
      <vt:lpstr>Times New Roman</vt:lpstr>
      <vt:lpstr>SavonVTI</vt:lpstr>
      <vt:lpstr>Project</vt:lpstr>
      <vt:lpstr>Descriptive Statistics </vt:lpstr>
      <vt:lpstr>Skewness and Kurtosis</vt:lpstr>
      <vt:lpstr>Example for calculating skewness and kurtosis</vt:lpstr>
      <vt:lpstr>Skewness using python</vt:lpstr>
      <vt:lpstr>Output</vt:lpstr>
      <vt:lpstr>Kurtosis using python</vt:lpstr>
      <vt:lpstr>Output</vt:lpstr>
      <vt:lpstr>Dot plot </vt:lpstr>
      <vt:lpstr>Box Plot</vt:lpstr>
      <vt:lpstr>Stem and leaf</vt:lpstr>
      <vt:lpstr>Output</vt:lpstr>
      <vt:lpstr>What is ANOVA ?</vt:lpstr>
      <vt:lpstr>ANOVA’S LAW</vt:lpstr>
      <vt:lpstr>Using F-statistic and F-critical</vt:lpstr>
      <vt:lpstr>Variances </vt:lpstr>
      <vt:lpstr>Example</vt:lpstr>
      <vt:lpstr>Test</vt:lpstr>
      <vt:lpstr>P-value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creator>احمد ناصر السيد عبد السيد عبد الله</dc:creator>
  <cp:lastModifiedBy>احمد ناصر السيد عبد السيد عبد الله</cp:lastModifiedBy>
  <cp:revision>44</cp:revision>
  <dcterms:created xsi:type="dcterms:W3CDTF">2024-12-22T13:57:28Z</dcterms:created>
  <dcterms:modified xsi:type="dcterms:W3CDTF">2024-12-24T15:41:06Z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