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5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  <p:sldMasterId id="2147483663" r:id="rId3"/>
    <p:sldMasterId id="2147483669" r:id="rId4"/>
    <p:sldMasterId id="2147483675" r:id="rId5"/>
    <p:sldMasterId id="2147483682" r:id="rId6"/>
  </p:sldMasterIdLst>
  <p:notesMasterIdLst>
    <p:notesMasterId r:id="rId70"/>
  </p:notesMasterIdLst>
  <p:sldIdLst>
    <p:sldId id="478" r:id="rId7"/>
    <p:sldId id="540" r:id="rId8"/>
    <p:sldId id="477" r:id="rId9"/>
    <p:sldId id="479" r:id="rId10"/>
    <p:sldId id="257" r:id="rId11"/>
    <p:sldId id="480" r:id="rId12"/>
    <p:sldId id="481" r:id="rId13"/>
    <p:sldId id="482" r:id="rId14"/>
    <p:sldId id="483" r:id="rId15"/>
    <p:sldId id="484" r:id="rId16"/>
    <p:sldId id="485" r:id="rId17"/>
    <p:sldId id="486" r:id="rId18"/>
    <p:sldId id="488" r:id="rId19"/>
    <p:sldId id="489" r:id="rId20"/>
    <p:sldId id="487" r:id="rId21"/>
    <p:sldId id="490" r:id="rId22"/>
    <p:sldId id="491" r:id="rId23"/>
    <p:sldId id="492" r:id="rId24"/>
    <p:sldId id="493" r:id="rId25"/>
    <p:sldId id="494" r:id="rId26"/>
    <p:sldId id="495" r:id="rId27"/>
    <p:sldId id="496" r:id="rId28"/>
    <p:sldId id="497" r:id="rId29"/>
    <p:sldId id="498" r:id="rId30"/>
    <p:sldId id="499" r:id="rId31"/>
    <p:sldId id="502" r:id="rId32"/>
    <p:sldId id="503" r:id="rId33"/>
    <p:sldId id="504" r:id="rId34"/>
    <p:sldId id="505" r:id="rId35"/>
    <p:sldId id="506" r:id="rId36"/>
    <p:sldId id="507" r:id="rId37"/>
    <p:sldId id="509" r:id="rId38"/>
    <p:sldId id="511" r:id="rId39"/>
    <p:sldId id="512" r:id="rId40"/>
    <p:sldId id="513" r:id="rId41"/>
    <p:sldId id="514" r:id="rId42"/>
    <p:sldId id="515" r:id="rId43"/>
    <p:sldId id="516" r:id="rId44"/>
    <p:sldId id="517" r:id="rId45"/>
    <p:sldId id="518" r:id="rId46"/>
    <p:sldId id="519" r:id="rId47"/>
    <p:sldId id="520" r:id="rId48"/>
    <p:sldId id="522" r:id="rId49"/>
    <p:sldId id="524" r:id="rId50"/>
    <p:sldId id="523" r:id="rId51"/>
    <p:sldId id="525" r:id="rId52"/>
    <p:sldId id="528" r:id="rId53"/>
    <p:sldId id="526" r:id="rId54"/>
    <p:sldId id="529" r:id="rId55"/>
    <p:sldId id="530" r:id="rId56"/>
    <p:sldId id="533" r:id="rId57"/>
    <p:sldId id="534" r:id="rId58"/>
    <p:sldId id="531" r:id="rId59"/>
    <p:sldId id="535" r:id="rId60"/>
    <p:sldId id="536" r:id="rId61"/>
    <p:sldId id="537" r:id="rId62"/>
    <p:sldId id="538" r:id="rId63"/>
    <p:sldId id="539" r:id="rId64"/>
    <p:sldId id="543" r:id="rId65"/>
    <p:sldId id="544" r:id="rId66"/>
    <p:sldId id="545" r:id="rId67"/>
    <p:sldId id="542" r:id="rId68"/>
    <p:sldId id="541" r:id="rId69"/>
  </p:sldIdLst>
  <p:sldSz cx="12192000" cy="6858000"/>
  <p:notesSz cx="9934575" cy="68024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ED5C99B-F2A7-4CE9-9729-4D63898DC534}">
          <p14:sldIdLst>
            <p14:sldId id="478"/>
            <p14:sldId id="540"/>
            <p14:sldId id="477"/>
          </p14:sldIdLst>
        </p14:section>
        <p14:section name="What is Infrastructure" id="{2E9513AB-F03F-43B0-BEA7-BB87E90FB362}">
          <p14:sldIdLst>
            <p14:sldId id="479"/>
            <p14:sldId id="257"/>
            <p14:sldId id="480"/>
            <p14:sldId id="481"/>
            <p14:sldId id="482"/>
            <p14:sldId id="483"/>
            <p14:sldId id="484"/>
            <p14:sldId id="485"/>
            <p14:sldId id="486"/>
            <p14:sldId id="488"/>
            <p14:sldId id="489"/>
            <p14:sldId id="487"/>
            <p14:sldId id="490"/>
            <p14:sldId id="491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</p14:sldIdLst>
        </p14:section>
        <p14:section name="What is Linux" id="{31C601BD-A9E9-4086-BF1E-7FB856D13657}">
          <p14:sldIdLst>
            <p14:sldId id="502"/>
            <p14:sldId id="503"/>
            <p14:sldId id="504"/>
            <p14:sldId id="505"/>
          </p14:sldIdLst>
        </p14:section>
        <p14:section name="What is Container" id="{A4D37BEF-8A97-4A48-8203-6EA6324C9A91}">
          <p14:sldIdLst>
            <p14:sldId id="506"/>
            <p14:sldId id="507"/>
            <p14:sldId id="509"/>
            <p14:sldId id="511"/>
            <p14:sldId id="512"/>
            <p14:sldId id="513"/>
          </p14:sldIdLst>
        </p14:section>
        <p14:section name="What is Docker" id="{6662CE29-6A01-4B97-BFE1-81B648A1B8EB}">
          <p14:sldIdLst>
            <p14:sldId id="514"/>
            <p14:sldId id="515"/>
            <p14:sldId id="516"/>
            <p14:sldId id="517"/>
            <p14:sldId id="518"/>
            <p14:sldId id="519"/>
            <p14:sldId id="520"/>
            <p14:sldId id="522"/>
            <p14:sldId id="524"/>
            <p14:sldId id="523"/>
            <p14:sldId id="525"/>
            <p14:sldId id="528"/>
            <p14:sldId id="526"/>
            <p14:sldId id="529"/>
            <p14:sldId id="530"/>
            <p14:sldId id="533"/>
            <p14:sldId id="534"/>
            <p14:sldId id="531"/>
            <p14:sldId id="535"/>
            <p14:sldId id="536"/>
            <p14:sldId id="537"/>
            <p14:sldId id="538"/>
            <p14:sldId id="539"/>
          </p14:sldIdLst>
        </p14:section>
        <p14:section name="Summary" id="{C46AECD9-495B-4579-8B55-43552BFC3731}">
          <p14:sldIdLst>
            <p14:sldId id="543"/>
            <p14:sldId id="544"/>
            <p14:sldId id="545"/>
            <p14:sldId id="542"/>
            <p14:sldId id="54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6466"/>
    <a:srgbClr val="1CB0BA"/>
    <a:srgbClr val="228899"/>
    <a:srgbClr val="F2AA1A"/>
    <a:srgbClr val="FFFFFF"/>
    <a:srgbClr val="254356"/>
    <a:srgbClr val="165964"/>
    <a:srgbClr val="1C2B30"/>
    <a:srgbClr val="BDE5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38" autoAdjust="0"/>
    <p:restoredTop sz="74588" autoAdjust="0"/>
  </p:normalViewPr>
  <p:slideViewPr>
    <p:cSldViewPr snapToGrid="0">
      <p:cViewPr>
        <p:scale>
          <a:sx n="66" d="100"/>
          <a:sy n="66" d="100"/>
        </p:scale>
        <p:origin x="79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1795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slide" Target="slides/slide60.xml"/><Relationship Id="rId7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5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" Type="http://schemas.openxmlformats.org/officeDocument/2006/relationships/slide" Target="slides/slide1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4983" cy="34130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7293" y="1"/>
            <a:ext cx="4304983" cy="34130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9D772B-FDB5-4AB1-A1D3-095FC545A620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850900"/>
            <a:ext cx="4079875" cy="2295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3458" y="3273673"/>
            <a:ext cx="7947660" cy="267846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61136"/>
            <a:ext cx="4304983" cy="34130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7293" y="6461136"/>
            <a:ext cx="4304983" cy="34130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BA65C9-CCC5-4DCE-A967-787D99E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103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하드웨어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(Hardware)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시스템 기반을 구성하는 물리적 요소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서버 장비 본체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저장을 위한 스토리지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전원 장치 등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② </a:t>
            </a:r>
            <a:r>
              <a:rPr lang="ko-K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네트워크 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(Network)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컴퓨터들이 통신 기술을 이용하여 그물망처럼 연결된 통신 이용 형태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서로 다른 두 대 이상의 컴퓨터들을 연결하고 서로 통신 할 수 있는 것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③ OS (Operation System)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운영체제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시스템 소프트웨어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하드웨어를 관리할 분 아니라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실행하기 위하여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하드웨어의 추상화 플랫폼과 공통 시스템 서비스를 제공하는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시스템 소프트웨어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하드웨어나 네트워크 장비를 제어하기 위한 기본 소프트웨어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하드웨어의 리소스나 프로세스를 관리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④ </a:t>
            </a:r>
            <a:r>
              <a:rPr lang="ko-K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미들웨어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(Middle Ware)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서버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상에서 서버가 특정 역할을 다하기 위한 기능을 갖고 있는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소프트웨어</a:t>
            </a:r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A65C9-CCC5-4DCE-A967-787D99E61F2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611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② </a:t>
            </a:r>
            <a:r>
              <a:rPr lang="ko-K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퍼블릭 클라우드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(Public Cloud)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인터넷을 경유하여 불특정 다수에게 제공되는 클라우드 서비스 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초기 투자가 필요 없다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제공할 서비스에 따라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IaaS/ PaaS/ SaaS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등이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A65C9-CCC5-4DCE-A967-787D99E61F2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9585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IaaS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(Infrastructure As A Service)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스토리지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네트워크를 가상화 환경으로 만들어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필요에 따라 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인프라 지원을 사용할 수 있게 서비스를 제공하는 형태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OS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부터 상위의 모든 플랫폼이나 어플리케이션을 사용자가 직접 올릴 수 있음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PaaS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(Platform As A Service)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클라우드 컴퓨팅 서비스의 분류의 하나로서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일반적으로 앱의 개발 및 시작과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관련된 인프라를 만들고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유지보수하는 복잡함 없이 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고객이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Application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개발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실행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 할 수 있게 하는 플랫폼 제공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SaaS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(Software As A Service)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“On-Demand Software”,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소프트웨어 및 관련 데이터는 중앙에 호스팅 되고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 브라우저 등 클라이언트를 통해 사용자가 접속하는 소프트웨어 전달 모델</a:t>
            </a:r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A65C9-CCC5-4DCE-A967-787D99E61F2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254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③ </a:t>
            </a:r>
            <a:r>
              <a:rPr lang="ko-K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프라이빗 클라우드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(Private Cloud)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특정 기업 그룹에만 제공하는 서비스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이용자를 한정하여 보안 확보가 쉬우며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독자적인 기능이나 서비스를 추가할 수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클라우드 벤더가 제공하는 서비스를 시스템 요구사항에 맞춰 조합하여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단기간에 인프라를 구축할 수 있으나 시스템 이용량만큼 요금이 부과된다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프라이빗 클라우드 기업이 직접 클라우드 환경을 구축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기업내부에서 활용 또는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계열사에게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공개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ex:Lg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삼성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</a:p>
          <a:p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A65C9-CCC5-4DCE-A967-787D99E61F2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1309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① </a:t>
            </a:r>
            <a:r>
              <a:rPr lang="ko-K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시스템 구축 계획 및 요구사항 정의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시스템 구축 범위 선정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프로젝트 체계화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인프라 요구사항 정의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기존 시스템과의 연계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예산 책정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시스템 마이그레이션 계획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② </a:t>
            </a:r>
            <a:r>
              <a:rPr lang="ko-K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인프라 설계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인프라 아키텍처 설계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네트워크 토폴로지 설계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장비 선택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조달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OS,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미들웨어 선택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조달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클라우드인 경우 서비스 선택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클라우드인 경우 서비스 선택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시스템 운용 설계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시스템 마이그레이션 설계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③ </a:t>
            </a:r>
            <a:r>
              <a:rPr lang="ko-K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인프라 구축 단계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네트워크 부설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애플리케이션 라이브러리 설치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미들웨어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셋업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시스템 릴리즈 마이그레이션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서버 설치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테스트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네트워크 확인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부하 테스트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운용 테스트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④ </a:t>
            </a:r>
            <a:r>
              <a:rPr lang="ko-K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운용 단계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서버 프로세스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네트워크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리소스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Job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모니터링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OS,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미들웨어 버전 업그레이드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애플리케이션 버전 업그레이드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시스템 장애 시 대응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 서포트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백업 및 정기 유지보수</a:t>
            </a:r>
          </a:p>
          <a:p>
            <a:endParaRPr lang="ko-KR" altLang="en-US" dirty="0" smtClean="0"/>
          </a:p>
          <a:p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A65C9-CCC5-4DCE-A967-787D99E61F2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9695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**Provision : </a:t>
            </a:r>
            <a:r>
              <a:rPr lang="ko-KR" altLang="en-US" dirty="0" smtClean="0"/>
              <a:t>사용자의 요구에 맞게 시스템 자원을 할당</a:t>
            </a:r>
            <a:r>
              <a:rPr lang="en-US" altLang="ko-KR" dirty="0" smtClean="0"/>
              <a:t>,</a:t>
            </a:r>
            <a:r>
              <a:rPr lang="ko-KR" altLang="en-US" dirty="0" smtClean="0"/>
              <a:t>배치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배포해 두었다가 필요시 시스템을 즉시 사용할 수 있는 상태로 미리 준비해 두는 것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A65C9-CCC5-4DCE-A967-787D99E61F2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1243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A65C9-CCC5-4DCE-A967-787D99E61F2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4079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A65C9-CCC5-4DCE-A967-787D99E61F2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9955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A65C9-CCC5-4DCE-A967-787D99E61F2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0650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A65C9-CCC5-4DCE-A967-787D99E61F2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60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A65C9-CCC5-4DCE-A967-787D99E61F2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88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하드웨어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(Hardware)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시스템 기반을 구성하는 물리적 요소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서버 장비 본체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저장을 위한 스토리지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전원 장치 등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A65C9-CCC5-4DCE-A967-787D99E61F2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8376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A65C9-CCC5-4DCE-A967-787D99E61F2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2230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A65C9-CCC5-4DCE-A967-787D99E61F2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806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커널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운영체제의 핵심이 되는 컴퓨터 프로그램의 하나로 하드웨어와 커널을 제외한 나머지 시스템 사이의 다리 역할을 수행한다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A65C9-CCC5-4DCE-A967-787D99E61F2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6527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A65C9-CCC5-4DCE-A967-787D99E61F2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765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 algn="l">
              <a:buFontTx/>
              <a:buChar char="-"/>
            </a:pPr>
            <a:r>
              <a:rPr lang="en-US" altLang="ko-KR" dirty="0" smtClean="0"/>
              <a:t>/bin</a:t>
            </a:r>
          </a:p>
          <a:p>
            <a:pPr lvl="1" algn="l"/>
            <a:r>
              <a:rPr lang="en-US" altLang="ko-KR" dirty="0" smtClean="0"/>
              <a:t>-&gt; </a:t>
            </a:r>
            <a:r>
              <a:rPr lang="ko-KR" altLang="en-US" dirty="0" smtClean="0"/>
              <a:t>기본 명령어</a:t>
            </a:r>
            <a:r>
              <a:rPr lang="en-US" altLang="ko-KR" dirty="0" smtClean="0"/>
              <a:t>(Binary)</a:t>
            </a:r>
            <a:r>
              <a:rPr lang="ko-KR" altLang="en-US" dirty="0" smtClean="0"/>
              <a:t>들이 있는 디렉토리</a:t>
            </a:r>
            <a:endParaRPr lang="en-US" altLang="ko-KR" dirty="0" smtClean="0"/>
          </a:p>
          <a:p>
            <a:pPr lvl="1" algn="l"/>
            <a:r>
              <a:rPr lang="en-US" altLang="ko-KR" dirty="0" smtClean="0"/>
              <a:t>-&gt; </a:t>
            </a:r>
            <a:r>
              <a:rPr lang="ko-KR" altLang="en-US" dirty="0" smtClean="0"/>
              <a:t>시스템 사용자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일반 사용자 모두 이용하는 명령어들이 배치</a:t>
            </a:r>
            <a:r>
              <a:rPr lang="en-US" altLang="ko-KR" dirty="0" smtClean="0"/>
              <a:t>	</a:t>
            </a:r>
          </a:p>
          <a:p>
            <a:pPr marL="285750" lvl="0" indent="-285750" algn="l">
              <a:buFontTx/>
              <a:buChar char="-"/>
            </a:pPr>
            <a:r>
              <a:rPr lang="en-US" altLang="ko-KR" dirty="0" smtClean="0"/>
              <a:t>/</a:t>
            </a:r>
            <a:r>
              <a:rPr lang="en-US" altLang="ko-KR" dirty="0" err="1" smtClean="0"/>
              <a:t>etc</a:t>
            </a:r>
            <a:endParaRPr lang="en-US" altLang="ko-KR" dirty="0" smtClean="0"/>
          </a:p>
          <a:p>
            <a:pPr lvl="1" algn="l"/>
            <a:r>
              <a:rPr lang="en-US" altLang="ko-KR" dirty="0" smtClean="0"/>
              <a:t>-&gt; OS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Application</a:t>
            </a:r>
            <a:r>
              <a:rPr lang="ko-KR" altLang="en-US" dirty="0" smtClean="0"/>
              <a:t>이 작동하는데 필요한 디렉토리</a:t>
            </a:r>
            <a:endParaRPr lang="en-US" altLang="ko-KR" dirty="0" smtClean="0"/>
          </a:p>
          <a:p>
            <a:pPr lvl="1" algn="l"/>
            <a:r>
              <a:rPr lang="en-US" altLang="ko-KR" dirty="0" smtClean="0"/>
              <a:t>ex)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/hosts,</a:t>
            </a:r>
            <a:r>
              <a:rPr lang="ko-KR" altLang="en-US" dirty="0" smtClean="0"/>
              <a:t> 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/hostname,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sysconfig</a:t>
            </a:r>
            <a:endParaRPr lang="en-US" altLang="ko-KR" dirty="0" smtClean="0"/>
          </a:p>
          <a:p>
            <a:pPr marL="285750" lvl="0" indent="-285750">
              <a:buFontTx/>
              <a:buChar char="-"/>
            </a:pPr>
            <a:r>
              <a:rPr lang="en-US" altLang="ko-KR" dirty="0" smtClean="0"/>
              <a:t>/</a:t>
            </a:r>
            <a:r>
              <a:rPr lang="en-US" altLang="ko-KR" dirty="0" err="1" smtClean="0"/>
              <a:t>usr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-&gt; </a:t>
            </a:r>
            <a:r>
              <a:rPr lang="ko-KR" altLang="en-US" dirty="0" smtClean="0"/>
              <a:t>일반 사용자들이 주로 사용하는 디렉토리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-&gt; </a:t>
            </a:r>
            <a:r>
              <a:rPr lang="ko-KR" altLang="en-US" dirty="0" smtClean="0"/>
              <a:t>일반 사용자들이 주로 사용하는 명령어들은 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usr</a:t>
            </a:r>
            <a:r>
              <a:rPr lang="en-US" altLang="ko-KR" dirty="0" smtClean="0"/>
              <a:t>/bin </a:t>
            </a:r>
            <a:r>
              <a:rPr lang="ko-KR" altLang="en-US" dirty="0" smtClean="0"/>
              <a:t>에 위치</a:t>
            </a:r>
            <a:endParaRPr lang="en-US" altLang="ko-KR" dirty="0" smtClean="0"/>
          </a:p>
          <a:p>
            <a:pPr lvl="8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A65C9-CCC5-4DCE-A967-787D99E61F2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8279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물리적 서버는 단일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 실행 가능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단점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Application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마다 물리적 시스템이 필요하므로 비용 문제 발생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느린 배포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 물리적 시스템으로 마이그레이션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(Migration)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어려움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A65C9-CCC5-4DCE-A967-787D99E61F2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9315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Hypervisor </a:t>
            </a:r>
            <a:r>
              <a:rPr lang="ko-K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기반의 가상화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기존 호스트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OS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Hypervisor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계층이 추가 됨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Hypervisor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호스트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머신에는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여러 개의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VM(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 머신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생성하고 실행하는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소프트웨어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펌웨어 또는 하드웨어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Hypervisor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생성한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VM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서로 다른 게스트 운영 체제 세트를 실행하여 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게스트 운영체제가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실행 할 수 있음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VVM (Virtual Machine Monitor/Manager)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라고도 불림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장점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Application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물리적 시스템이 각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나뉘어 비용이 절감됨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클라우드 환경에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배포하면 요구사항에 따라 쉽게 확장할 수 있음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확장 할 때 물리적 시스템을 추가 구성할 필요 없이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추가 구성하면 됨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단점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에는 별도의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OS,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장치 드라이버 등이 설치 되어 있어야함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포팅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이동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하려면 많은 작업이 필요함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A65C9-CCC5-4DCE-A967-787D99E61F2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5827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Container </a:t>
            </a:r>
            <a:r>
              <a:rPr lang="ko-KR" altLang="en-US" dirty="0" smtClean="0"/>
              <a:t>가상화</a:t>
            </a:r>
            <a:r>
              <a:rPr lang="ko-KR" altLang="en-US" baseline="0" dirty="0" smtClean="0"/>
              <a:t> 등장</a:t>
            </a:r>
            <a:endParaRPr lang="en-US" altLang="ko-KR" baseline="0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VM </a:t>
            </a:r>
            <a:r>
              <a:rPr lang="ko-KR" altLang="ko-KR" dirty="0" smtClean="0"/>
              <a:t>혹은 실제 물리적 머신 내부에 </a:t>
            </a:r>
            <a:r>
              <a:rPr lang="en-US" altLang="ko-KR" dirty="0" smtClean="0"/>
              <a:t>Container Engine</a:t>
            </a:r>
            <a:r>
              <a:rPr lang="ko-KR" altLang="ko-KR" dirty="0" smtClean="0"/>
              <a:t>이 있는 </a:t>
            </a:r>
            <a:r>
              <a:rPr lang="en-US" altLang="ko-KR" dirty="0" smtClean="0"/>
              <a:t>OS</a:t>
            </a:r>
            <a:r>
              <a:rPr lang="ko-KR" altLang="ko-KR" dirty="0" smtClean="0"/>
              <a:t>가 설치되어있음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OS </a:t>
            </a:r>
            <a:r>
              <a:rPr lang="ko-KR" altLang="en-US" dirty="0" smtClean="0"/>
              <a:t>수준의 가상화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A65C9-CCC5-4DCE-A967-787D99E61F2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2931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** namespaces : </a:t>
            </a:r>
            <a:r>
              <a:rPr lang="ko-KR" altLang="en-US" dirty="0" smtClean="0"/>
              <a:t>이름공간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개체를 구분할 수 있는 범위를 나타내는 말로 하나의 </a:t>
            </a:r>
            <a:r>
              <a:rPr lang="en-US" altLang="ko-KR" dirty="0" smtClean="0"/>
              <a:t>namespace</a:t>
            </a:r>
            <a:r>
              <a:rPr lang="ko-KR" altLang="en-US" dirty="0" smtClean="0"/>
              <a:t>에는 단 하나의 </a:t>
            </a:r>
            <a:r>
              <a:rPr lang="ko-KR" altLang="en-US" dirty="0" err="1" smtClean="0"/>
              <a:t>객체만을</a:t>
            </a:r>
            <a:r>
              <a:rPr lang="ko-KR" altLang="en-US" dirty="0" smtClean="0"/>
              <a:t> 가리킨다</a:t>
            </a:r>
            <a:r>
              <a:rPr lang="en-US" altLang="ko-KR" dirty="0" smtClean="0"/>
              <a:t>.</a:t>
            </a:r>
          </a:p>
          <a:p>
            <a:pPr lvl="0"/>
            <a:endParaRPr lang="en-US" altLang="ko-KR" dirty="0" smtClean="0"/>
          </a:p>
          <a:p>
            <a:pPr lvl="0"/>
            <a:r>
              <a:rPr lang="en-US" altLang="ko-KR" dirty="0" smtClean="0"/>
              <a:t>** </a:t>
            </a:r>
            <a:r>
              <a:rPr lang="en-US" altLang="ko-KR" dirty="0" err="1" smtClean="0"/>
              <a:t>cgroups</a:t>
            </a:r>
            <a:r>
              <a:rPr lang="en-US" altLang="ko-KR" dirty="0" smtClean="0"/>
              <a:t> : Control Groups, </a:t>
            </a:r>
            <a:r>
              <a:rPr lang="ko-KR" altLang="en-US" dirty="0" smtClean="0"/>
              <a:t>프로세스들의 자원의 사용을 제한하고 격리시키는 </a:t>
            </a:r>
            <a:r>
              <a:rPr lang="en-US" altLang="ko-KR" dirty="0" smtClean="0"/>
              <a:t>Linux Kernel </a:t>
            </a:r>
            <a:r>
              <a:rPr lang="ko-KR" altLang="en-US" dirty="0" smtClean="0"/>
              <a:t>기능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A65C9-CCC5-4DCE-A967-787D99E61F25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2149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Hypervisor </a:t>
            </a:r>
            <a:r>
              <a:rPr lang="ko-KR" altLang="ko-KR" dirty="0" smtClean="0"/>
              <a:t>가상화와 </a:t>
            </a:r>
            <a:r>
              <a:rPr lang="en-US" altLang="ko-KR" dirty="0" smtClean="0"/>
              <a:t>Container </a:t>
            </a:r>
            <a:r>
              <a:rPr lang="ko-KR" altLang="ko-KR" dirty="0" smtClean="0"/>
              <a:t>가상화의 차이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-&gt; Hypervisor</a:t>
            </a:r>
            <a:r>
              <a:rPr lang="ko-KR" altLang="ko-KR" dirty="0" smtClean="0"/>
              <a:t>는 각 </a:t>
            </a:r>
            <a:r>
              <a:rPr lang="en-US" altLang="ko-KR" dirty="0" smtClean="0"/>
              <a:t>Kernel</a:t>
            </a:r>
            <a:r>
              <a:rPr lang="ko-KR" altLang="ko-KR" dirty="0" smtClean="0"/>
              <a:t>에서 개별 </a:t>
            </a:r>
            <a:r>
              <a:rPr lang="en-US" altLang="ko-KR" dirty="0" smtClean="0"/>
              <a:t>Kernel</a:t>
            </a:r>
            <a:r>
              <a:rPr lang="ko-KR" altLang="ko-KR" dirty="0" smtClean="0"/>
              <a:t>로 실행 되며 하드웨어 수준에</a:t>
            </a:r>
            <a:r>
              <a:rPr lang="en-US" altLang="ko-KR" dirty="0" smtClean="0"/>
              <a:t> </a:t>
            </a:r>
            <a:r>
              <a:rPr lang="ko-KR" altLang="ko-KR" dirty="0" smtClean="0"/>
              <a:t>가상화가 이루어지는 반면</a:t>
            </a:r>
            <a:r>
              <a:rPr lang="en-US" altLang="ko-KR" dirty="0" smtClean="0"/>
              <a:t>, Container</a:t>
            </a:r>
            <a:r>
              <a:rPr lang="ko-KR" altLang="ko-KR" dirty="0" smtClean="0"/>
              <a:t>는 호스트</a:t>
            </a:r>
            <a:r>
              <a:rPr lang="en-US" altLang="ko-KR" dirty="0" smtClean="0"/>
              <a:t> Kernel</a:t>
            </a:r>
            <a:r>
              <a:rPr lang="ko-KR" altLang="ko-KR" dirty="0" smtClean="0"/>
              <a:t>을 사용하며 호스트 </a:t>
            </a:r>
            <a:r>
              <a:rPr lang="en-US" altLang="ko-KR" dirty="0" smtClean="0"/>
              <a:t>OS</a:t>
            </a:r>
            <a:r>
              <a:rPr lang="ko-KR" altLang="ko-KR" dirty="0" smtClean="0"/>
              <a:t>에서 가상화가 수행됨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(</a:t>
            </a:r>
            <a:r>
              <a:rPr lang="ko-KR" altLang="ko-KR" dirty="0" smtClean="0"/>
              <a:t>실행속도가 빠르고 성능의 손실이 거의 없음</a:t>
            </a:r>
            <a:r>
              <a:rPr lang="en-US" altLang="ko-KR" dirty="0" smtClean="0"/>
              <a:t>)</a:t>
            </a:r>
          </a:p>
          <a:p>
            <a:pPr marL="0" indent="0">
              <a:buFontTx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A65C9-CCC5-4DCE-A967-787D99E61F25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403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② </a:t>
            </a:r>
            <a:r>
              <a:rPr lang="ko-K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네트워크 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(Network)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컴퓨터들이 통신 기술을 이용하여 그물망처럼 연결된 통신 이용 형태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서로 다른 두 대 이상의 컴퓨터들을 연결하고 서로 통신 할 수 있는 것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A65C9-CCC5-4DCE-A967-787D99E61F2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2163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A65C9-CCC5-4DCE-A967-787D99E61F25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8219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A65C9-CCC5-4DCE-A967-787D99E61F25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6080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A65C9-CCC5-4DCE-A967-787D99E61F25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3160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Docker</a:t>
            </a:r>
            <a:r>
              <a:rPr lang="ko-KR" altLang="en-US" dirty="0" smtClean="0"/>
              <a:t>의 핵심 기능 담당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A65C9-CCC5-4DCE-A967-787D99E61F25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6684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사용자는 직접 </a:t>
            </a:r>
            <a:r>
              <a:rPr lang="en-US" altLang="ko-KR" dirty="0" smtClean="0"/>
              <a:t>CLI </a:t>
            </a:r>
            <a:r>
              <a:rPr lang="ko-KR" altLang="en-US" dirty="0" smtClean="0"/>
              <a:t>명령이나 </a:t>
            </a:r>
            <a:r>
              <a:rPr lang="en-US" altLang="ko-KR" dirty="0" smtClean="0"/>
              <a:t>Docker</a:t>
            </a:r>
            <a:r>
              <a:rPr lang="en-US" altLang="ko-KR" baseline="0" dirty="0" smtClean="0"/>
              <a:t> REST API</a:t>
            </a:r>
            <a:r>
              <a:rPr lang="ko-KR" altLang="en-US" baseline="0" dirty="0" smtClean="0"/>
              <a:t>를 사용한 </a:t>
            </a:r>
            <a:r>
              <a:rPr lang="ko-KR" altLang="en-US" baseline="0" dirty="0" err="1" smtClean="0"/>
              <a:t>스크립팅</a:t>
            </a:r>
            <a:r>
              <a:rPr lang="ko-KR" altLang="en-US" dirty="0" err="1" smtClean="0"/>
              <a:t>을</a:t>
            </a:r>
            <a:r>
              <a:rPr lang="ko-KR" altLang="en-US" dirty="0" smtClean="0"/>
              <a:t> 통해 </a:t>
            </a:r>
            <a:r>
              <a:rPr lang="en-US" altLang="ko-KR" dirty="0" smtClean="0"/>
              <a:t>Docker Daemon</a:t>
            </a:r>
            <a:r>
              <a:rPr lang="ko-KR" altLang="en-US" dirty="0" smtClean="0"/>
              <a:t>을 제어하거나 상호 작용함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A65C9-CCC5-4DCE-A967-787D99E61F25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4927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YAML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Ain’t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Markup Language</a:t>
            </a:r>
          </a:p>
          <a:p>
            <a:pPr marL="0" indent="0">
              <a:buFontTx/>
              <a:buNone/>
            </a:pP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 Markup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Language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아니다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기존에 어떤 프로그램의 설정을 저장하고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읽어들이는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방식은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써왔다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상위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테그에서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하위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테그로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각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태그별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속성을 지정해놓고 해당 정보를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읽어들여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해당 값을 세팅하는 형식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정보를 적재하는 방식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85750" indent="-285750">
              <a:buFontTx/>
              <a:buChar char="-"/>
            </a:pP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YAML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사람이 읽기 쉽고 쓰기 쉽도록 하기 위해 만들어진 약속이다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A65C9-CCC5-4DCE-A967-787D99E61F25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3674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YAML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Ain’t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Markup Language</a:t>
            </a:r>
          </a:p>
          <a:p>
            <a:pPr marL="0" indent="0">
              <a:buFontTx/>
              <a:buNone/>
            </a:pP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 Markup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Language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아니다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기존에 어떤 프로그램의 설정을 저장하고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읽어들이는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방식은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써왔다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상위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테그에서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하위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테그로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각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태그별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속성을 지정해놓고 해당 정보를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읽어들여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해당 값을 세팅하는 형식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정보를 적재하는 방식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85750" indent="-285750">
              <a:buFontTx/>
              <a:buChar char="-"/>
            </a:pP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YAML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사람이 읽기 쉽고 쓰기 쉽도록 하기 위해 만들어진 약속이다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A65C9-CCC5-4DCE-A967-787D99E61F25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3745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A65C9-CCC5-4DCE-A967-787D99E61F25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7601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A65C9-CCC5-4DCE-A967-787D99E61F25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87481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A65C9-CCC5-4DCE-A967-787D99E61F25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413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③ OS (Operation System)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운영체제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시스템 소프트웨어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하드웨어를 관리할 분 아니라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실행하기 위하여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하드웨어의 추상화 플랫폼과 공통 시스템 서비스를 제공하는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시스템 소프트웨어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하드웨어나 네트워크 장비를 제어하기 위한 기본 소프트웨어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하드웨어의 리소스나 프로세스를 관리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A65C9-CCC5-4DCE-A967-787D99E61F2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22135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A65C9-CCC5-4DCE-A967-787D99E61F25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9391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① Docker </a:t>
            </a:r>
            <a:r>
              <a:rPr lang="ko-K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이미지 생성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(Build)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Docker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사용하여 개발한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Application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실행에 필요한 모든 것을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포함하고 있는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이미지 생성</a:t>
            </a: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A65C9-CCC5-4DCE-A967-787D99E61F25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55871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② </a:t>
            </a:r>
            <a:r>
              <a:rPr lang="ko-K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테스트환경에서 생성된 이미지로 컨테이너 가동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(Run)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테스트 환경에서는 움직이지만 운영계에서는 움직이지 않는다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A65C9-CCC5-4DCE-A967-787D99E61F25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29648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③ Docker Registry</a:t>
            </a:r>
            <a:r>
              <a:rPr lang="ko-K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공유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(Ship)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테스트 완료 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Application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인프라 이미지를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Docker Registry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이용하여 공유</a:t>
            </a: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A65C9-CCC5-4DCE-A967-787D99E61F25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45575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④ </a:t>
            </a:r>
            <a:r>
              <a:rPr lang="ko-K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운영 환경에서 공유된 이미지 다운로드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(Pull)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A65C9-CCC5-4DCE-A967-787D99E61F25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75292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⑤ </a:t>
            </a:r>
            <a:r>
              <a:rPr lang="ko-K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운영 환경에서 다운받은 이미지로 컨테이너 실행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(Run)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A65C9-CCC5-4DCE-A967-787D99E61F25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90908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</a:t>
            </a:r>
            <a:r>
              <a:rPr lang="ko-K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공유된 이미지 다운로드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(Pull)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A65C9-CCC5-4DCE-A967-787D99E61F25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04916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client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docker</a:t>
            </a:r>
            <a:r>
              <a:rPr lang="en-US" altLang="ko-KR" dirty="0" smtClean="0"/>
              <a:t> run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을 한다면 </a:t>
            </a:r>
            <a:r>
              <a:rPr lang="en-US" altLang="ko-KR" baseline="0" dirty="0" smtClean="0"/>
              <a:t>(run &gt;&gt; </a:t>
            </a:r>
            <a:r>
              <a:rPr lang="en-US" altLang="ko-KR" baseline="0" dirty="0" err="1" smtClean="0"/>
              <a:t>docker</a:t>
            </a:r>
            <a:r>
              <a:rPr lang="en-US" altLang="ko-KR" baseline="0" dirty="0" smtClean="0"/>
              <a:t> pull + </a:t>
            </a:r>
            <a:r>
              <a:rPr lang="en-US" altLang="ko-KR" baseline="0" dirty="0" err="1" smtClean="0"/>
              <a:t>docker</a:t>
            </a:r>
            <a:r>
              <a:rPr lang="en-US" altLang="ko-KR" baseline="0" dirty="0" smtClean="0"/>
              <a:t> container create + </a:t>
            </a:r>
            <a:r>
              <a:rPr lang="en-US" altLang="ko-KR" baseline="0" dirty="0" err="1" smtClean="0"/>
              <a:t>docker</a:t>
            </a:r>
            <a:r>
              <a:rPr lang="en-US" altLang="ko-KR" baseline="0" dirty="0" smtClean="0"/>
              <a:t> container start + </a:t>
            </a:r>
            <a:r>
              <a:rPr lang="en-US" altLang="ko-KR" baseline="0" dirty="0" err="1" smtClean="0"/>
              <a:t>docker</a:t>
            </a:r>
            <a:r>
              <a:rPr lang="en-US" altLang="ko-KR" baseline="0" dirty="0" smtClean="0"/>
              <a:t> container attach</a:t>
            </a:r>
          </a:p>
          <a:p>
            <a:pPr marL="228600" indent="-228600">
              <a:buAutoNum type="arabicPeriod"/>
            </a:pPr>
            <a:r>
              <a:rPr lang="en-US" altLang="ko-KR" baseline="0" dirty="0" err="1" smtClean="0"/>
              <a:t>docker</a:t>
            </a:r>
            <a:r>
              <a:rPr lang="en-US" altLang="ko-KR" baseline="0" dirty="0" smtClean="0"/>
              <a:t> client</a:t>
            </a:r>
            <a:r>
              <a:rPr lang="ko-KR" altLang="en-US" baseline="0" dirty="0" smtClean="0"/>
              <a:t>에서 </a:t>
            </a:r>
            <a:r>
              <a:rPr lang="en-US" altLang="ko-KR" baseline="0" dirty="0" err="1" smtClean="0"/>
              <a:t>docker.sock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을 통해 </a:t>
            </a:r>
            <a:r>
              <a:rPr lang="en-US" altLang="ko-KR" baseline="0" dirty="0" err="1" smtClean="0"/>
              <a:t>docker</a:t>
            </a:r>
            <a:r>
              <a:rPr lang="en-US" altLang="ko-KR" baseline="0" dirty="0" smtClean="0"/>
              <a:t> daemon</a:t>
            </a:r>
            <a:r>
              <a:rPr lang="ko-KR" altLang="en-US" baseline="0" dirty="0" smtClean="0"/>
              <a:t>에게 명령어 전달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en-US" altLang="ko-KR" dirty="0" err="1" smtClean="0"/>
              <a:t>docker</a:t>
            </a:r>
            <a:r>
              <a:rPr lang="en-US" altLang="ko-KR" dirty="0" smtClean="0"/>
              <a:t> daemon </a:t>
            </a:r>
            <a:r>
              <a:rPr lang="ko-KR" altLang="en-US" dirty="0" smtClean="0"/>
              <a:t>은 명령어를 수행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이미지를 </a:t>
            </a:r>
            <a:r>
              <a:rPr lang="en-US" altLang="ko-KR" dirty="0" smtClean="0"/>
              <a:t>hub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갖고오고</a:t>
            </a:r>
            <a:r>
              <a:rPr lang="ko-KR" altLang="en-US" dirty="0" smtClean="0"/>
              <a:t> </a:t>
            </a:r>
            <a:r>
              <a:rPr lang="en-US" altLang="ko-KR" dirty="0" smtClean="0"/>
              <a:t>container</a:t>
            </a:r>
            <a:r>
              <a:rPr lang="ko-KR" altLang="en-US" dirty="0" smtClean="0"/>
              <a:t>를 생성</a:t>
            </a:r>
            <a:r>
              <a:rPr lang="en-US" altLang="ko-KR" baseline="0" dirty="0" smtClean="0"/>
              <a:t>, container attach</a:t>
            </a:r>
            <a:r>
              <a:rPr lang="en-US" altLang="ko-KR" dirty="0" smtClean="0"/>
              <a:t>)</a:t>
            </a:r>
          </a:p>
          <a:p>
            <a:pPr marL="228600" indent="-228600">
              <a:buAutoNum type="arabicPeriod"/>
            </a:pPr>
            <a:r>
              <a:rPr lang="en-US" altLang="ko-KR" dirty="0" smtClean="0"/>
              <a:t>container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client</a:t>
            </a:r>
            <a:r>
              <a:rPr lang="ko-KR" altLang="en-US" dirty="0" smtClean="0"/>
              <a:t>간 관리는 </a:t>
            </a:r>
            <a:r>
              <a:rPr lang="en-US" altLang="ko-KR" dirty="0" err="1" smtClean="0"/>
              <a:t>contaierd.sock</a:t>
            </a:r>
            <a:r>
              <a:rPr lang="ko-KR" altLang="en-US" dirty="0" smtClean="0"/>
              <a:t>를 통해 관리</a:t>
            </a:r>
            <a:r>
              <a:rPr lang="en-US" altLang="ko-KR" dirty="0" smtClean="0"/>
              <a:t>(container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ps</a:t>
            </a:r>
            <a:r>
              <a:rPr lang="en-US" altLang="ko-KR" baseline="0" dirty="0" smtClean="0"/>
              <a:t> , run, exec </a:t>
            </a:r>
            <a:r>
              <a:rPr lang="ko-KR" altLang="en-US" baseline="0" dirty="0" smtClean="0"/>
              <a:t>등등 </a:t>
            </a:r>
            <a:r>
              <a:rPr lang="en-US" altLang="ko-KR" baseline="0" dirty="0" smtClean="0"/>
              <a:t>)</a:t>
            </a:r>
            <a:endParaRPr lang="ko-KR" altLang="en-US" dirty="0" smtClean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A65C9-CCC5-4DCE-A967-787D99E61F25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3170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client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docker</a:t>
            </a:r>
            <a:r>
              <a:rPr lang="en-US" altLang="ko-KR" dirty="0" smtClean="0"/>
              <a:t> run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을 한다면 </a:t>
            </a:r>
            <a:r>
              <a:rPr lang="en-US" altLang="ko-KR" baseline="0" dirty="0" smtClean="0"/>
              <a:t>(run &gt;&gt; </a:t>
            </a:r>
            <a:r>
              <a:rPr lang="en-US" altLang="ko-KR" baseline="0" dirty="0" err="1" smtClean="0"/>
              <a:t>docker</a:t>
            </a:r>
            <a:r>
              <a:rPr lang="en-US" altLang="ko-KR" baseline="0" dirty="0" smtClean="0"/>
              <a:t> pull + </a:t>
            </a:r>
            <a:r>
              <a:rPr lang="en-US" altLang="ko-KR" baseline="0" dirty="0" err="1" smtClean="0"/>
              <a:t>docker</a:t>
            </a:r>
            <a:r>
              <a:rPr lang="en-US" altLang="ko-KR" baseline="0" dirty="0" smtClean="0"/>
              <a:t> container create + </a:t>
            </a:r>
            <a:r>
              <a:rPr lang="en-US" altLang="ko-KR" baseline="0" dirty="0" err="1" smtClean="0"/>
              <a:t>docker</a:t>
            </a:r>
            <a:r>
              <a:rPr lang="en-US" altLang="ko-KR" baseline="0" dirty="0" smtClean="0"/>
              <a:t> container start + </a:t>
            </a:r>
            <a:r>
              <a:rPr lang="en-US" altLang="ko-KR" baseline="0" dirty="0" err="1" smtClean="0"/>
              <a:t>docker</a:t>
            </a:r>
            <a:r>
              <a:rPr lang="en-US" altLang="ko-KR" baseline="0" dirty="0" smtClean="0"/>
              <a:t> container attach</a:t>
            </a:r>
          </a:p>
          <a:p>
            <a:pPr marL="228600" indent="-228600">
              <a:buAutoNum type="arabicPeriod"/>
            </a:pPr>
            <a:r>
              <a:rPr lang="en-US" altLang="ko-KR" baseline="0" dirty="0" err="1" smtClean="0"/>
              <a:t>docker</a:t>
            </a:r>
            <a:r>
              <a:rPr lang="en-US" altLang="ko-KR" baseline="0" dirty="0" smtClean="0"/>
              <a:t> client</a:t>
            </a:r>
            <a:r>
              <a:rPr lang="ko-KR" altLang="en-US" baseline="0" dirty="0" smtClean="0"/>
              <a:t>에서 </a:t>
            </a:r>
            <a:r>
              <a:rPr lang="en-US" altLang="ko-KR" baseline="0" dirty="0" err="1" smtClean="0"/>
              <a:t>docker.sock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을 통해 </a:t>
            </a:r>
            <a:r>
              <a:rPr lang="en-US" altLang="ko-KR" baseline="0" dirty="0" err="1" smtClean="0"/>
              <a:t>docker</a:t>
            </a:r>
            <a:r>
              <a:rPr lang="en-US" altLang="ko-KR" baseline="0" dirty="0" smtClean="0"/>
              <a:t> daemon</a:t>
            </a:r>
            <a:r>
              <a:rPr lang="ko-KR" altLang="en-US" baseline="0" dirty="0" smtClean="0"/>
              <a:t>에게 명령어 전달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en-US" altLang="ko-KR" dirty="0" err="1" smtClean="0"/>
              <a:t>docker</a:t>
            </a:r>
            <a:r>
              <a:rPr lang="en-US" altLang="ko-KR" dirty="0" smtClean="0"/>
              <a:t> daemon </a:t>
            </a:r>
            <a:r>
              <a:rPr lang="ko-KR" altLang="en-US" dirty="0" smtClean="0"/>
              <a:t>은 명령어를 수행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이미지를 </a:t>
            </a:r>
            <a:r>
              <a:rPr lang="en-US" altLang="ko-KR" dirty="0" smtClean="0"/>
              <a:t>hub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갖고오고</a:t>
            </a:r>
            <a:r>
              <a:rPr lang="ko-KR" altLang="en-US" dirty="0" smtClean="0"/>
              <a:t> </a:t>
            </a:r>
            <a:r>
              <a:rPr lang="en-US" altLang="ko-KR" dirty="0" smtClean="0"/>
              <a:t>container</a:t>
            </a:r>
            <a:r>
              <a:rPr lang="ko-KR" altLang="en-US" dirty="0" smtClean="0"/>
              <a:t>를 생성</a:t>
            </a:r>
            <a:r>
              <a:rPr lang="en-US" altLang="ko-KR" baseline="0" dirty="0" smtClean="0"/>
              <a:t>, container attach</a:t>
            </a:r>
            <a:r>
              <a:rPr lang="en-US" altLang="ko-KR" dirty="0" smtClean="0"/>
              <a:t>)</a:t>
            </a:r>
          </a:p>
          <a:p>
            <a:pPr marL="228600" indent="-228600">
              <a:buAutoNum type="arabicPeriod"/>
            </a:pPr>
            <a:r>
              <a:rPr lang="en-US" altLang="ko-KR" dirty="0" smtClean="0"/>
              <a:t>container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client</a:t>
            </a:r>
            <a:r>
              <a:rPr lang="ko-KR" altLang="en-US" dirty="0" smtClean="0"/>
              <a:t>간 관리는 </a:t>
            </a:r>
            <a:r>
              <a:rPr lang="en-US" altLang="ko-KR" dirty="0" err="1" smtClean="0"/>
              <a:t>contaierd.sock</a:t>
            </a:r>
            <a:r>
              <a:rPr lang="ko-KR" altLang="en-US" dirty="0" smtClean="0"/>
              <a:t>를 통해 관리</a:t>
            </a:r>
            <a:r>
              <a:rPr lang="en-US" altLang="ko-KR" dirty="0" smtClean="0"/>
              <a:t>(container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ps</a:t>
            </a:r>
            <a:r>
              <a:rPr lang="en-US" altLang="ko-KR" baseline="0" dirty="0" smtClean="0"/>
              <a:t> , run, exec </a:t>
            </a:r>
            <a:r>
              <a:rPr lang="ko-KR" altLang="en-US" baseline="0" dirty="0" smtClean="0"/>
              <a:t>등등 </a:t>
            </a:r>
            <a:r>
              <a:rPr lang="en-US" altLang="ko-KR" baseline="0" dirty="0" smtClean="0"/>
              <a:t>)</a:t>
            </a:r>
            <a:endParaRPr lang="ko-KR" altLang="en-US" dirty="0" smtClean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A65C9-CCC5-4DCE-A967-787D99E61F25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64080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client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docker</a:t>
            </a:r>
            <a:r>
              <a:rPr lang="en-US" altLang="ko-KR" dirty="0" smtClean="0"/>
              <a:t> run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을 한다면 </a:t>
            </a:r>
            <a:r>
              <a:rPr lang="en-US" altLang="ko-KR" baseline="0" dirty="0" smtClean="0"/>
              <a:t>(run &gt;&gt; </a:t>
            </a:r>
            <a:r>
              <a:rPr lang="en-US" altLang="ko-KR" baseline="0" dirty="0" err="1" smtClean="0"/>
              <a:t>docker</a:t>
            </a:r>
            <a:r>
              <a:rPr lang="en-US" altLang="ko-KR" baseline="0" dirty="0" smtClean="0"/>
              <a:t> pull + </a:t>
            </a:r>
            <a:r>
              <a:rPr lang="en-US" altLang="ko-KR" baseline="0" dirty="0" err="1" smtClean="0"/>
              <a:t>docker</a:t>
            </a:r>
            <a:r>
              <a:rPr lang="en-US" altLang="ko-KR" baseline="0" dirty="0" smtClean="0"/>
              <a:t> container create + </a:t>
            </a:r>
            <a:r>
              <a:rPr lang="en-US" altLang="ko-KR" baseline="0" dirty="0" err="1" smtClean="0"/>
              <a:t>docker</a:t>
            </a:r>
            <a:r>
              <a:rPr lang="en-US" altLang="ko-KR" baseline="0" dirty="0" smtClean="0"/>
              <a:t> container start + </a:t>
            </a:r>
            <a:r>
              <a:rPr lang="en-US" altLang="ko-KR" baseline="0" dirty="0" err="1" smtClean="0"/>
              <a:t>docker</a:t>
            </a:r>
            <a:r>
              <a:rPr lang="en-US" altLang="ko-KR" baseline="0" dirty="0" smtClean="0"/>
              <a:t> container attach</a:t>
            </a:r>
          </a:p>
          <a:p>
            <a:pPr marL="228600" indent="-228600">
              <a:buAutoNum type="arabicPeriod"/>
            </a:pPr>
            <a:r>
              <a:rPr lang="en-US" altLang="ko-KR" baseline="0" dirty="0" err="1" smtClean="0"/>
              <a:t>docker</a:t>
            </a:r>
            <a:r>
              <a:rPr lang="en-US" altLang="ko-KR" baseline="0" dirty="0" smtClean="0"/>
              <a:t> client</a:t>
            </a:r>
            <a:r>
              <a:rPr lang="ko-KR" altLang="en-US" baseline="0" dirty="0" smtClean="0"/>
              <a:t>에서 </a:t>
            </a:r>
            <a:r>
              <a:rPr lang="en-US" altLang="ko-KR" baseline="0" dirty="0" err="1" smtClean="0"/>
              <a:t>docker.sock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을 통해 </a:t>
            </a:r>
            <a:r>
              <a:rPr lang="en-US" altLang="ko-KR" baseline="0" dirty="0" err="1" smtClean="0"/>
              <a:t>docker</a:t>
            </a:r>
            <a:r>
              <a:rPr lang="en-US" altLang="ko-KR" baseline="0" dirty="0" smtClean="0"/>
              <a:t> daemon</a:t>
            </a:r>
            <a:r>
              <a:rPr lang="ko-KR" altLang="en-US" baseline="0" dirty="0" smtClean="0"/>
              <a:t>에게 명령어 전달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en-US" altLang="ko-KR" dirty="0" err="1" smtClean="0"/>
              <a:t>docker</a:t>
            </a:r>
            <a:r>
              <a:rPr lang="en-US" altLang="ko-KR" dirty="0" smtClean="0"/>
              <a:t> daemon </a:t>
            </a:r>
            <a:r>
              <a:rPr lang="ko-KR" altLang="en-US" dirty="0" smtClean="0"/>
              <a:t>은 명령어를 수행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이미지를 </a:t>
            </a:r>
            <a:r>
              <a:rPr lang="en-US" altLang="ko-KR" dirty="0" smtClean="0"/>
              <a:t>hub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갖고오고</a:t>
            </a:r>
            <a:r>
              <a:rPr lang="ko-KR" altLang="en-US" dirty="0" smtClean="0"/>
              <a:t> </a:t>
            </a:r>
            <a:r>
              <a:rPr lang="en-US" altLang="ko-KR" dirty="0" smtClean="0"/>
              <a:t>container</a:t>
            </a:r>
            <a:r>
              <a:rPr lang="ko-KR" altLang="en-US" dirty="0" smtClean="0"/>
              <a:t>를 생성</a:t>
            </a:r>
            <a:r>
              <a:rPr lang="en-US" altLang="ko-KR" baseline="0" dirty="0" smtClean="0"/>
              <a:t>, container attach</a:t>
            </a:r>
            <a:r>
              <a:rPr lang="en-US" altLang="ko-KR" dirty="0" smtClean="0"/>
              <a:t>)</a:t>
            </a:r>
          </a:p>
          <a:p>
            <a:pPr marL="228600" indent="-228600">
              <a:buAutoNum type="arabicPeriod"/>
            </a:pPr>
            <a:r>
              <a:rPr lang="en-US" altLang="ko-KR" dirty="0" smtClean="0"/>
              <a:t>container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client</a:t>
            </a:r>
            <a:r>
              <a:rPr lang="ko-KR" altLang="en-US" dirty="0" smtClean="0"/>
              <a:t>간 관리는 </a:t>
            </a:r>
            <a:r>
              <a:rPr lang="en-US" altLang="ko-KR" dirty="0" err="1" smtClean="0"/>
              <a:t>contaierd.sock</a:t>
            </a:r>
            <a:r>
              <a:rPr lang="ko-KR" altLang="en-US" dirty="0" smtClean="0"/>
              <a:t>를 통해 관리</a:t>
            </a:r>
            <a:r>
              <a:rPr lang="en-US" altLang="ko-KR" dirty="0" smtClean="0"/>
              <a:t>(container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ps</a:t>
            </a:r>
            <a:r>
              <a:rPr lang="en-US" altLang="ko-KR" baseline="0" dirty="0" smtClean="0"/>
              <a:t> , run, exec </a:t>
            </a:r>
            <a:r>
              <a:rPr lang="ko-KR" altLang="en-US" baseline="0" dirty="0" smtClean="0"/>
              <a:t>등등 </a:t>
            </a:r>
            <a:r>
              <a:rPr lang="en-US" altLang="ko-KR" baseline="0" dirty="0" smtClean="0"/>
              <a:t>)</a:t>
            </a:r>
            <a:endParaRPr lang="ko-KR" altLang="en-US" dirty="0" smtClean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A65C9-CCC5-4DCE-A967-787D99E61F25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469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④ </a:t>
            </a:r>
            <a:r>
              <a:rPr lang="ko-K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미들웨어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(Middle Ware)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서버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상에서 서버가 특정 역할을 다하기 위한 기능을 갖고 있는 소프트웨어</a:t>
            </a:r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A65C9-CCC5-4DCE-A967-787D99E61F2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52173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client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docker</a:t>
            </a:r>
            <a:r>
              <a:rPr lang="en-US" altLang="ko-KR" dirty="0" smtClean="0"/>
              <a:t> run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을 한다면 </a:t>
            </a:r>
            <a:r>
              <a:rPr lang="en-US" altLang="ko-KR" baseline="0" dirty="0" smtClean="0"/>
              <a:t>(run &gt;&gt; </a:t>
            </a:r>
            <a:r>
              <a:rPr lang="en-US" altLang="ko-KR" baseline="0" dirty="0" err="1" smtClean="0"/>
              <a:t>docker</a:t>
            </a:r>
            <a:r>
              <a:rPr lang="en-US" altLang="ko-KR" baseline="0" dirty="0" smtClean="0"/>
              <a:t> pull + </a:t>
            </a:r>
            <a:r>
              <a:rPr lang="en-US" altLang="ko-KR" baseline="0" dirty="0" err="1" smtClean="0"/>
              <a:t>docker</a:t>
            </a:r>
            <a:r>
              <a:rPr lang="en-US" altLang="ko-KR" baseline="0" dirty="0" smtClean="0"/>
              <a:t> container create + </a:t>
            </a:r>
            <a:r>
              <a:rPr lang="en-US" altLang="ko-KR" baseline="0" dirty="0" err="1" smtClean="0"/>
              <a:t>docker</a:t>
            </a:r>
            <a:r>
              <a:rPr lang="en-US" altLang="ko-KR" baseline="0" dirty="0" smtClean="0"/>
              <a:t> container start + </a:t>
            </a:r>
            <a:r>
              <a:rPr lang="en-US" altLang="ko-KR" baseline="0" dirty="0" err="1" smtClean="0"/>
              <a:t>docker</a:t>
            </a:r>
            <a:r>
              <a:rPr lang="en-US" altLang="ko-KR" baseline="0" dirty="0" smtClean="0"/>
              <a:t> container attach</a:t>
            </a:r>
          </a:p>
          <a:p>
            <a:pPr marL="228600" indent="-228600">
              <a:buAutoNum type="arabicPeriod"/>
            </a:pPr>
            <a:r>
              <a:rPr lang="en-US" altLang="ko-KR" baseline="0" dirty="0" err="1" smtClean="0"/>
              <a:t>docker</a:t>
            </a:r>
            <a:r>
              <a:rPr lang="en-US" altLang="ko-KR" baseline="0" dirty="0" smtClean="0"/>
              <a:t> client</a:t>
            </a:r>
            <a:r>
              <a:rPr lang="ko-KR" altLang="en-US" baseline="0" dirty="0" smtClean="0"/>
              <a:t>에서 </a:t>
            </a:r>
            <a:r>
              <a:rPr lang="en-US" altLang="ko-KR" baseline="0" dirty="0" err="1" smtClean="0"/>
              <a:t>docker.sock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을 통해 </a:t>
            </a:r>
            <a:r>
              <a:rPr lang="en-US" altLang="ko-KR" baseline="0" dirty="0" err="1" smtClean="0"/>
              <a:t>docker</a:t>
            </a:r>
            <a:r>
              <a:rPr lang="en-US" altLang="ko-KR" baseline="0" dirty="0" smtClean="0"/>
              <a:t> daemon</a:t>
            </a:r>
            <a:r>
              <a:rPr lang="ko-KR" altLang="en-US" baseline="0" dirty="0" smtClean="0"/>
              <a:t>에게 명령어 전달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en-US" altLang="ko-KR" dirty="0" err="1" smtClean="0"/>
              <a:t>docker</a:t>
            </a:r>
            <a:r>
              <a:rPr lang="en-US" altLang="ko-KR" dirty="0" smtClean="0"/>
              <a:t> daemon </a:t>
            </a:r>
            <a:r>
              <a:rPr lang="ko-KR" altLang="en-US" dirty="0" smtClean="0"/>
              <a:t>은 명령어를 수행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이미지를 </a:t>
            </a:r>
            <a:r>
              <a:rPr lang="en-US" altLang="ko-KR" dirty="0" smtClean="0"/>
              <a:t>hub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갖고오고</a:t>
            </a:r>
            <a:r>
              <a:rPr lang="ko-KR" altLang="en-US" dirty="0" smtClean="0"/>
              <a:t> </a:t>
            </a:r>
            <a:r>
              <a:rPr lang="en-US" altLang="ko-KR" dirty="0" smtClean="0"/>
              <a:t>container</a:t>
            </a:r>
            <a:r>
              <a:rPr lang="ko-KR" altLang="en-US" dirty="0" smtClean="0"/>
              <a:t>를 생성</a:t>
            </a:r>
            <a:r>
              <a:rPr lang="en-US" altLang="ko-KR" baseline="0" dirty="0" smtClean="0"/>
              <a:t>, container attach</a:t>
            </a:r>
            <a:r>
              <a:rPr lang="en-US" altLang="ko-KR" dirty="0" smtClean="0"/>
              <a:t>)</a:t>
            </a:r>
          </a:p>
          <a:p>
            <a:pPr marL="228600" indent="-228600">
              <a:buAutoNum type="arabicPeriod"/>
            </a:pPr>
            <a:r>
              <a:rPr lang="en-US" altLang="ko-KR" dirty="0" smtClean="0"/>
              <a:t>container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client</a:t>
            </a:r>
            <a:r>
              <a:rPr lang="ko-KR" altLang="en-US" dirty="0" smtClean="0"/>
              <a:t>간 관리는 </a:t>
            </a:r>
            <a:r>
              <a:rPr lang="en-US" altLang="ko-KR" dirty="0" err="1" smtClean="0"/>
              <a:t>contaierd.sock</a:t>
            </a:r>
            <a:r>
              <a:rPr lang="ko-KR" altLang="en-US" dirty="0" smtClean="0"/>
              <a:t>를 통해 관리</a:t>
            </a:r>
            <a:r>
              <a:rPr lang="en-US" altLang="ko-KR" dirty="0" smtClean="0"/>
              <a:t>(container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ps</a:t>
            </a:r>
            <a:r>
              <a:rPr lang="en-US" altLang="ko-KR" baseline="0" dirty="0" smtClean="0"/>
              <a:t> , run, exec </a:t>
            </a:r>
            <a:r>
              <a:rPr lang="ko-KR" altLang="en-US" baseline="0" dirty="0" smtClean="0"/>
              <a:t>등등 </a:t>
            </a:r>
            <a:r>
              <a:rPr lang="en-US" altLang="ko-KR" baseline="0" dirty="0" smtClean="0"/>
              <a:t>)</a:t>
            </a:r>
            <a:endParaRPr lang="ko-KR" altLang="en-US" dirty="0" smtClean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A65C9-CCC5-4DCE-A967-787D99E61F25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77229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client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docker</a:t>
            </a:r>
            <a:r>
              <a:rPr lang="en-US" altLang="ko-KR" dirty="0" smtClean="0"/>
              <a:t> run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을 한다면 </a:t>
            </a:r>
            <a:r>
              <a:rPr lang="en-US" altLang="ko-KR" baseline="0" dirty="0" smtClean="0"/>
              <a:t>(run &gt;&gt; </a:t>
            </a:r>
            <a:r>
              <a:rPr lang="en-US" altLang="ko-KR" baseline="0" dirty="0" err="1" smtClean="0"/>
              <a:t>docker</a:t>
            </a:r>
            <a:r>
              <a:rPr lang="en-US" altLang="ko-KR" baseline="0" dirty="0" smtClean="0"/>
              <a:t> pull + </a:t>
            </a:r>
            <a:r>
              <a:rPr lang="en-US" altLang="ko-KR" baseline="0" dirty="0" err="1" smtClean="0"/>
              <a:t>docker</a:t>
            </a:r>
            <a:r>
              <a:rPr lang="en-US" altLang="ko-KR" baseline="0" dirty="0" smtClean="0"/>
              <a:t> container create + </a:t>
            </a:r>
            <a:r>
              <a:rPr lang="en-US" altLang="ko-KR" baseline="0" dirty="0" err="1" smtClean="0"/>
              <a:t>docker</a:t>
            </a:r>
            <a:r>
              <a:rPr lang="en-US" altLang="ko-KR" baseline="0" dirty="0" smtClean="0"/>
              <a:t> container start + </a:t>
            </a:r>
            <a:r>
              <a:rPr lang="en-US" altLang="ko-KR" baseline="0" dirty="0" err="1" smtClean="0"/>
              <a:t>docker</a:t>
            </a:r>
            <a:r>
              <a:rPr lang="en-US" altLang="ko-KR" baseline="0" dirty="0" smtClean="0"/>
              <a:t> container attach</a:t>
            </a:r>
          </a:p>
          <a:p>
            <a:pPr marL="228600" indent="-228600">
              <a:buAutoNum type="arabicPeriod"/>
            </a:pPr>
            <a:r>
              <a:rPr lang="en-US" altLang="ko-KR" baseline="0" dirty="0" err="1" smtClean="0"/>
              <a:t>docker</a:t>
            </a:r>
            <a:r>
              <a:rPr lang="en-US" altLang="ko-KR" baseline="0" dirty="0" smtClean="0"/>
              <a:t> client</a:t>
            </a:r>
            <a:r>
              <a:rPr lang="ko-KR" altLang="en-US" baseline="0" dirty="0" smtClean="0"/>
              <a:t>에서 </a:t>
            </a:r>
            <a:r>
              <a:rPr lang="en-US" altLang="ko-KR" baseline="0" dirty="0" err="1" smtClean="0"/>
              <a:t>docker.sock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을 통해 </a:t>
            </a:r>
            <a:r>
              <a:rPr lang="en-US" altLang="ko-KR" baseline="0" dirty="0" err="1" smtClean="0"/>
              <a:t>docker</a:t>
            </a:r>
            <a:r>
              <a:rPr lang="en-US" altLang="ko-KR" baseline="0" dirty="0" smtClean="0"/>
              <a:t> daemon</a:t>
            </a:r>
            <a:r>
              <a:rPr lang="ko-KR" altLang="en-US" baseline="0" dirty="0" smtClean="0"/>
              <a:t>에게 명령어 전달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en-US" altLang="ko-KR" dirty="0" err="1" smtClean="0"/>
              <a:t>docker</a:t>
            </a:r>
            <a:r>
              <a:rPr lang="en-US" altLang="ko-KR" dirty="0" smtClean="0"/>
              <a:t> daemon </a:t>
            </a:r>
            <a:r>
              <a:rPr lang="ko-KR" altLang="en-US" dirty="0" smtClean="0"/>
              <a:t>은 명령어를 수행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이미지를 </a:t>
            </a:r>
            <a:r>
              <a:rPr lang="en-US" altLang="ko-KR" dirty="0" smtClean="0"/>
              <a:t>hub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갖고오고</a:t>
            </a:r>
            <a:r>
              <a:rPr lang="ko-KR" altLang="en-US" dirty="0" smtClean="0"/>
              <a:t> </a:t>
            </a:r>
            <a:r>
              <a:rPr lang="en-US" altLang="ko-KR" dirty="0" smtClean="0"/>
              <a:t>container</a:t>
            </a:r>
            <a:r>
              <a:rPr lang="ko-KR" altLang="en-US" dirty="0" smtClean="0"/>
              <a:t>를 생성</a:t>
            </a:r>
            <a:r>
              <a:rPr lang="en-US" altLang="ko-KR" baseline="0" dirty="0" smtClean="0"/>
              <a:t>, container attach</a:t>
            </a:r>
            <a:r>
              <a:rPr lang="en-US" altLang="ko-KR" dirty="0" smtClean="0"/>
              <a:t>)</a:t>
            </a:r>
          </a:p>
          <a:p>
            <a:pPr marL="228600" indent="-228600">
              <a:buAutoNum type="arabicPeriod"/>
            </a:pPr>
            <a:r>
              <a:rPr lang="en-US" altLang="ko-KR" dirty="0" smtClean="0"/>
              <a:t>container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client</a:t>
            </a:r>
            <a:r>
              <a:rPr lang="ko-KR" altLang="en-US" dirty="0" smtClean="0"/>
              <a:t>간 관리는 </a:t>
            </a:r>
            <a:r>
              <a:rPr lang="en-US" altLang="ko-KR" dirty="0" err="1" smtClean="0"/>
              <a:t>contaierd.sock</a:t>
            </a:r>
            <a:r>
              <a:rPr lang="ko-KR" altLang="en-US" dirty="0" smtClean="0"/>
              <a:t>를 통해 관리</a:t>
            </a:r>
            <a:r>
              <a:rPr lang="en-US" altLang="ko-KR" dirty="0" smtClean="0"/>
              <a:t>(container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ps</a:t>
            </a:r>
            <a:r>
              <a:rPr lang="en-US" altLang="ko-KR" baseline="0" dirty="0" smtClean="0"/>
              <a:t> , run, exec </a:t>
            </a:r>
            <a:r>
              <a:rPr lang="ko-KR" altLang="en-US" baseline="0" dirty="0" smtClean="0"/>
              <a:t>등등 </a:t>
            </a:r>
            <a:r>
              <a:rPr lang="en-US" altLang="ko-KR" baseline="0" dirty="0" smtClean="0"/>
              <a:t>)</a:t>
            </a:r>
            <a:endParaRPr lang="ko-KR" altLang="en-US" dirty="0" smtClean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A65C9-CCC5-4DCE-A967-787D99E61F25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38242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A65C9-CCC5-4DCE-A967-787D99E61F25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61385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작성되었으며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커널의 여러 기능을 활용하여 기능을 제공합니다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A65C9-CCC5-4DCE-A967-787D99E61F25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35515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멱등성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연산을 여러 번 해도 결과값이 달라지지 않음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Nodejs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nodebrew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사용하여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stable(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안정 버전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사용하여 다운받게 되면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다운 받을 때 버전을 적지 않으면 최신 버전이 다운받아 지는데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가변 인프라에서는 사용자마다 최신 버전이 다운받아져 환경이 달라질 수 있으나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불변 인프라에서는 서버를 변경하고 싶으면 기존 서버를 파기하고 수정된 서버를 구축하기 때문에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멱등성을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신경쓸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필요가 없어진다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A65C9-CCC5-4DCE-A967-787D99E61F25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158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A65C9-CCC5-4DCE-A967-787D99E61F2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10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A65C9-CCC5-4DCE-A967-787D99E61F2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609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A65C9-CCC5-4DCE-A967-787D99E61F2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104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온프레미스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(On-Premise)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지금까지의 대부분 기업에서 적용한 시스템 구축부터 운용까지의 형태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클라우드 같이 원격 환경이 아닌 시스템 구축부터 운용까지</a:t>
            </a:r>
          </a:p>
          <a:p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자체적으로 보유한 전산실에 직접 설치해 운용하는 방식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인프라 구성 요소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네트워크 등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요구사항에 맞춰 구축하고 운용한다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초기 시스템 투자 비용이 크며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시스템 가동 이후 운용 비용도</a:t>
            </a:r>
          </a:p>
          <a:p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시스템 이용량과 상관 없이 일정 금액을 부담해야한다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A65C9-CCC5-4DCE-A967-787D99E61F2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96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9A73-9BD2-4DAD-9856-356E382C034B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EFE5-8DF0-409C-B053-D4FC9EAAE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533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9A73-9BD2-4DAD-9856-356E382C034B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EFE5-8DF0-409C-B053-D4FC9EAAE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362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9A73-9BD2-4DAD-9856-356E382C034B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EFE5-8DF0-409C-B053-D4FC9EAAE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927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ocker_이론교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2053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ker_이론교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7013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437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ker_이론교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4197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1154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n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7979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71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2385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9A73-9BD2-4DAD-9856-356E382C034B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EFE5-8DF0-409C-B053-D4FC9EAAE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4137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360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2645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6378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1777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4446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7783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ocker_이론교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3805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5340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3960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1073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9A73-9BD2-4DAD-9856-356E382C034B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EFE5-8DF0-409C-B053-D4FC9EAAE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3689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ker_이론교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2524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9A73-9BD2-4DAD-9856-356E382C034B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EFE5-8DF0-409C-B053-D4FC9EAAE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068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9A73-9BD2-4DAD-9856-356E382C034B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EFE5-8DF0-409C-B053-D4FC9EAAE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530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9A73-9BD2-4DAD-9856-356E382C034B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EFE5-8DF0-409C-B053-D4FC9EAAE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004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9A73-9BD2-4DAD-9856-356E382C034B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EFE5-8DF0-409C-B053-D4FC9EAAE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077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9A73-9BD2-4DAD-9856-356E382C034B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EFE5-8DF0-409C-B053-D4FC9EAAE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155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9A73-9BD2-4DAD-9856-356E382C034B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EFE5-8DF0-409C-B053-D4FC9EAAE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365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.png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26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.png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59A73-9BD2-4DAD-9856-356E382C034B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6EFE5-8DF0-409C-B053-D4FC9EAAE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592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6354147"/>
            <a:ext cx="12192000" cy="503853"/>
          </a:xfrm>
          <a:prstGeom prst="rect">
            <a:avLst/>
          </a:prstGeom>
          <a:solidFill>
            <a:srgbClr val="2543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4">
            <a:duotone>
              <a:prstClr val="black"/>
              <a:srgbClr val="FFFF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339" y="6488420"/>
            <a:ext cx="3593651" cy="253968"/>
          </a:xfrm>
          <a:prstGeom prst="rect">
            <a:avLst/>
          </a:prstGeom>
        </p:spPr>
      </p:pic>
      <p:cxnSp>
        <p:nvCxnSpPr>
          <p:cNvPr id="10" name="직선 연결선 9"/>
          <p:cNvCxnSpPr/>
          <p:nvPr userDrawn="1"/>
        </p:nvCxnSpPr>
        <p:spPr>
          <a:xfrm flipV="1">
            <a:off x="-8709" y="553616"/>
            <a:ext cx="12195105" cy="21150"/>
          </a:xfrm>
          <a:prstGeom prst="line">
            <a:avLst/>
          </a:prstGeom>
          <a:ln w="57150">
            <a:solidFill>
              <a:srgbClr val="2543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 userDrawn="1"/>
        </p:nvSpPr>
        <p:spPr>
          <a:xfrm>
            <a:off x="13349" y="34725"/>
            <a:ext cx="3447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Infrastructure?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532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6354147"/>
            <a:ext cx="12192000" cy="503853"/>
          </a:xfrm>
          <a:prstGeom prst="rect">
            <a:avLst/>
          </a:prstGeom>
          <a:solidFill>
            <a:srgbClr val="2543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6">
            <a:duotone>
              <a:prstClr val="black"/>
              <a:srgbClr val="FFFF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339" y="6488420"/>
            <a:ext cx="3593651" cy="25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501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73" r:id="rId3"/>
    <p:sldLayoutId id="2147483680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6354147"/>
            <a:ext cx="12192000" cy="503853"/>
          </a:xfrm>
          <a:prstGeom prst="rect">
            <a:avLst/>
          </a:prstGeom>
          <a:solidFill>
            <a:srgbClr val="2543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6">
            <a:duotone>
              <a:prstClr val="black"/>
              <a:srgbClr val="FFFF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339" y="6488420"/>
            <a:ext cx="3593651" cy="253968"/>
          </a:xfrm>
          <a:prstGeom prst="rect">
            <a:avLst/>
          </a:prstGeom>
        </p:spPr>
      </p:pic>
      <p:cxnSp>
        <p:nvCxnSpPr>
          <p:cNvPr id="9" name="직선 연결선 8"/>
          <p:cNvCxnSpPr/>
          <p:nvPr userDrawn="1"/>
        </p:nvCxnSpPr>
        <p:spPr>
          <a:xfrm flipV="1">
            <a:off x="-8709" y="553616"/>
            <a:ext cx="12195105" cy="21150"/>
          </a:xfrm>
          <a:prstGeom prst="line">
            <a:avLst/>
          </a:prstGeom>
          <a:ln w="57150">
            <a:solidFill>
              <a:srgbClr val="2543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13349" y="34725"/>
            <a:ext cx="3447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Linux?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33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1" r:id="rId2"/>
    <p:sldLayoutId id="2147483671" r:id="rId3"/>
    <p:sldLayoutId id="2147483670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6354147"/>
            <a:ext cx="12192000" cy="503853"/>
          </a:xfrm>
          <a:prstGeom prst="rect">
            <a:avLst/>
          </a:prstGeom>
          <a:solidFill>
            <a:srgbClr val="2543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6">
            <a:duotone>
              <a:prstClr val="black"/>
              <a:srgbClr val="FFFF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339" y="6488420"/>
            <a:ext cx="3593651" cy="253968"/>
          </a:xfrm>
          <a:prstGeom prst="rect">
            <a:avLst/>
          </a:prstGeom>
        </p:spPr>
      </p:pic>
      <p:cxnSp>
        <p:nvCxnSpPr>
          <p:cNvPr id="9" name="직선 연결선 8"/>
          <p:cNvCxnSpPr/>
          <p:nvPr userDrawn="1"/>
        </p:nvCxnSpPr>
        <p:spPr>
          <a:xfrm flipV="1">
            <a:off x="-8709" y="553616"/>
            <a:ext cx="12195105" cy="21150"/>
          </a:xfrm>
          <a:prstGeom prst="line">
            <a:avLst/>
          </a:prstGeom>
          <a:ln w="57150">
            <a:solidFill>
              <a:srgbClr val="2543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13349" y="34725"/>
            <a:ext cx="3447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Container?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514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6354147"/>
            <a:ext cx="12192000" cy="503853"/>
          </a:xfrm>
          <a:prstGeom prst="rect">
            <a:avLst/>
          </a:prstGeom>
          <a:solidFill>
            <a:srgbClr val="2543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6">
            <a:duotone>
              <a:prstClr val="black"/>
              <a:srgbClr val="FFFF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339" y="6488420"/>
            <a:ext cx="3593651" cy="253968"/>
          </a:xfrm>
          <a:prstGeom prst="rect">
            <a:avLst/>
          </a:prstGeom>
        </p:spPr>
      </p:pic>
      <p:cxnSp>
        <p:nvCxnSpPr>
          <p:cNvPr id="9" name="직선 연결선 8"/>
          <p:cNvCxnSpPr/>
          <p:nvPr userDrawn="1"/>
        </p:nvCxnSpPr>
        <p:spPr>
          <a:xfrm flipV="1">
            <a:off x="-8709" y="553616"/>
            <a:ext cx="12195105" cy="21150"/>
          </a:xfrm>
          <a:prstGeom prst="line">
            <a:avLst/>
          </a:prstGeom>
          <a:ln w="57150">
            <a:solidFill>
              <a:srgbClr val="2543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13349" y="34725"/>
            <a:ext cx="3447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Docker?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600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0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0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11" Type="http://schemas.openxmlformats.org/officeDocument/2006/relationships/image" Target="../media/image11.jpe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3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0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27.png"/><Relationship Id="rId4" Type="http://schemas.openxmlformats.org/officeDocument/2006/relationships/image" Target="../media/image3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27.png"/><Relationship Id="rId4" Type="http://schemas.openxmlformats.org/officeDocument/2006/relationships/image" Target="../media/image3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27.png"/><Relationship Id="rId4" Type="http://schemas.openxmlformats.org/officeDocument/2006/relationships/image" Target="../media/image3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27.png"/><Relationship Id="rId4" Type="http://schemas.openxmlformats.org/officeDocument/2006/relationships/image" Target="../media/image3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27.png"/><Relationship Id="rId4" Type="http://schemas.openxmlformats.org/officeDocument/2006/relationships/image" Target="../media/image3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11" Type="http://schemas.openxmlformats.org/officeDocument/2006/relationships/image" Target="../media/image11.jpe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jpe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0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0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11" Type="http://schemas.openxmlformats.org/officeDocument/2006/relationships/image" Target="../media/image11.jpe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11" Type="http://schemas.openxmlformats.org/officeDocument/2006/relationships/image" Target="../media/image11.jpe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11" Type="http://schemas.openxmlformats.org/officeDocument/2006/relationships/image" Target="../media/image11.jpe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ocker의 소개와 간단한 사용법 | 야생강아지 WILDP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2" y="1214424"/>
            <a:ext cx="4371975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21097" y="4384425"/>
            <a:ext cx="57498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</a:t>
            </a:r>
            <a:r>
              <a:rPr lang="en-US" altLang="ko-KR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Docker?</a:t>
            </a:r>
            <a:endParaRPr lang="ko-KR" altLang="en-US" sz="6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26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959979" y="1318169"/>
            <a:ext cx="800582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Q. Docker 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배우기 전 </a:t>
            </a:r>
            <a:endParaRPr lang="en-US" altLang="ko-KR" sz="2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시스템 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인프라 기초지식을 다져야 하는 이유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93804" y="2998427"/>
            <a:ext cx="56137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A. Docker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</a:t>
            </a:r>
            <a:r>
              <a:rPr lang="en-US" altLang="ko-KR" sz="2800" b="1" dirty="0" smtClean="0">
                <a:solidFill>
                  <a:srgbClr val="C00000"/>
                </a:solidFill>
              </a:rPr>
              <a:t>Application</a:t>
            </a:r>
            <a:r>
              <a:rPr lang="ko-KR" altLang="en-US" sz="2800" b="1" dirty="0" smtClean="0">
                <a:solidFill>
                  <a:srgbClr val="C00000"/>
                </a:solidFill>
              </a:rPr>
              <a:t>의</a:t>
            </a:r>
            <a:endParaRPr lang="en-US" altLang="ko-KR" sz="2800" b="1" dirty="0" smtClean="0">
              <a:solidFill>
                <a:srgbClr val="C00000"/>
              </a:solidFill>
            </a:endParaRPr>
          </a:p>
          <a:p>
            <a:r>
              <a:rPr lang="en-US" altLang="ko-KR" sz="2800" b="1" dirty="0">
                <a:solidFill>
                  <a:srgbClr val="C00000"/>
                </a:solidFill>
              </a:rPr>
              <a:t> </a:t>
            </a:r>
            <a:r>
              <a:rPr lang="en-US" altLang="ko-KR" sz="2800" b="1" dirty="0" smtClean="0">
                <a:solidFill>
                  <a:srgbClr val="C00000"/>
                </a:solidFill>
              </a:rPr>
              <a:t>   </a:t>
            </a:r>
            <a:r>
              <a:rPr lang="ko-KR" altLang="en-US" sz="2800" b="1" dirty="0" smtClean="0">
                <a:solidFill>
                  <a:srgbClr val="C00000"/>
                </a:solidFill>
              </a:rPr>
              <a:t>실행 </a:t>
            </a:r>
            <a:r>
              <a:rPr lang="ko-KR" altLang="en-US" sz="2800" b="1" dirty="0">
                <a:solidFill>
                  <a:srgbClr val="C00000"/>
                </a:solidFill>
              </a:rPr>
              <a:t>환경 작성 및 </a:t>
            </a:r>
            <a:r>
              <a:rPr lang="ko-KR" altLang="en-US" sz="2800" b="1" dirty="0" smtClean="0">
                <a:solidFill>
                  <a:srgbClr val="C00000"/>
                </a:solidFill>
              </a:rPr>
              <a:t>관리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를 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위한 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플랫폼이기 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때문</a:t>
            </a: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924"/>
          <a:stretch/>
        </p:blipFill>
        <p:spPr>
          <a:xfrm>
            <a:off x="1590551" y="2824222"/>
            <a:ext cx="3307977" cy="284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8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9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959979" y="1364468"/>
            <a:ext cx="800582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Q. Application 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개발자가 </a:t>
            </a:r>
            <a:endParaRPr lang="en-US" altLang="ko-KR" sz="2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왜 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인프라 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관리 기술을 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배워야 하는가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924"/>
          <a:stretch/>
        </p:blipFill>
        <p:spPr>
          <a:xfrm>
            <a:off x="1590551" y="2824222"/>
            <a:ext cx="3307977" cy="2847373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5014277" y="2824222"/>
            <a:ext cx="696551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A. 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인프라 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엔지니어의 업무였던 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제품 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환경에 대한 배포나 테스트 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등을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2800" b="1" dirty="0" smtClean="0">
                <a:solidFill>
                  <a:srgbClr val="C00000"/>
                </a:solidFill>
              </a:rPr>
              <a:t>클라우드의 등장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으로 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직접 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할 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수 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있게 되었기 때문에 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OS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나 네트워크 등과 같은 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인프라 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기술의 기초 지식을 알아야한다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832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0" y="882815"/>
            <a:ext cx="2175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Cloud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CF7724-5828-4E86-94F9-889B45C17E6A}"/>
              </a:ext>
            </a:extLst>
          </p:cNvPr>
          <p:cNvSpPr txBox="1"/>
          <p:nvPr/>
        </p:nvSpPr>
        <p:spPr>
          <a:xfrm>
            <a:off x="0" y="1344480"/>
            <a:ext cx="116545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클라우드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인터넷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을 통해 가상화 된 컴퓨터의 시스템 리소스를 요구하는 즉시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제공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On-Demand 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Availability</a:t>
            </a:r>
            <a:b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altLang="ko-KR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클라우드는 기존 한 대의 물리 호스트를 상대로 가동하던 기존 시스템과 달리 장치의 위치가 어디에 있던지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사용자가 어떠한 장치를 사용하는지에 관계 없이 </a:t>
            </a:r>
            <a:r>
              <a:rPr lang="ko-KR" altLang="en-US" b="1" dirty="0">
                <a:solidFill>
                  <a:srgbClr val="C00000"/>
                </a:solidFill>
              </a:rPr>
              <a:t>분산된 환경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에서 하나의 네트워크나 허브를 연결하여 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Application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을 가동시킨다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370" y="3202687"/>
            <a:ext cx="7461813" cy="3118805"/>
          </a:xfrm>
          <a:prstGeom prst="rect">
            <a:avLst/>
          </a:prstGeom>
          <a:solidFill>
            <a:srgbClr val="EC6A0B"/>
          </a:solidFill>
        </p:spPr>
      </p:pic>
    </p:spTree>
    <p:extLst>
      <p:ext uri="{BB962C8B-B14F-4D97-AF65-F5344CB8AC3E}">
        <p14:creationId xmlns:p14="http://schemas.microsoft.com/office/powerpoint/2010/main" val="19039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0" y="882815"/>
            <a:ext cx="3842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400" b="1" dirty="0"/>
              <a:t>온프레미스</a:t>
            </a:r>
            <a:r>
              <a:rPr lang="en-US" altLang="ko-KR" sz="2400" b="1" dirty="0"/>
              <a:t>(On-Premise)</a:t>
            </a:r>
            <a:endParaRPr lang="ko-KR" altLang="ko-KR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CF7724-5828-4E86-94F9-889B45C17E6A}"/>
              </a:ext>
            </a:extLst>
          </p:cNvPr>
          <p:cNvSpPr txBox="1"/>
          <p:nvPr/>
        </p:nvSpPr>
        <p:spPr>
          <a:xfrm>
            <a:off x="248857" y="1344480"/>
            <a:ext cx="11654555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지금까지의 대부분 기업에서 적용한 시스템 구축부터 운용까지의 형태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solidFill>
                  <a:srgbClr val="C00000"/>
                </a:solidFill>
              </a:rPr>
              <a:t>시스템 구축부터 </a:t>
            </a:r>
            <a:r>
              <a:rPr lang="ko-KR" altLang="en-US" b="1" dirty="0" smtClean="0">
                <a:solidFill>
                  <a:srgbClr val="C00000"/>
                </a:solidFill>
              </a:rPr>
              <a:t>운용까지 </a:t>
            </a:r>
            <a:r>
              <a:rPr lang="en-US" altLang="ko-KR" b="1" dirty="0" smtClean="0">
                <a:solidFill>
                  <a:srgbClr val="C00000"/>
                </a:solidFill>
              </a:rPr>
              <a:t/>
            </a:r>
            <a:br>
              <a:rPr lang="en-US" altLang="ko-KR" b="1" dirty="0" smtClean="0">
                <a:solidFill>
                  <a:srgbClr val="C00000"/>
                </a:solidFill>
              </a:rPr>
            </a:br>
            <a:r>
              <a:rPr lang="ko-KR" altLang="en-US" b="1" dirty="0" smtClean="0">
                <a:solidFill>
                  <a:srgbClr val="C00000"/>
                </a:solidFill>
              </a:rPr>
              <a:t>자체적으로 </a:t>
            </a:r>
            <a:r>
              <a:rPr lang="ko-KR" altLang="en-US" b="1" dirty="0">
                <a:solidFill>
                  <a:srgbClr val="C00000"/>
                </a:solidFill>
              </a:rPr>
              <a:t>보유한 전산실에 직접 설치해 운용하는 방식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인프라 구성 요소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서버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네트워크 등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를 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요구사항에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맞춰 구축하고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운용</a:t>
            </a:r>
            <a:endParaRPr lang="en-US" altLang="ko-KR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초기 시스템 투자 </a:t>
            </a:r>
            <a:r>
              <a:rPr lang="ko-KR" altLang="en-US" b="1" dirty="0">
                <a:solidFill>
                  <a:srgbClr val="C00000"/>
                </a:solidFill>
              </a:rPr>
              <a:t>비용이 </a:t>
            </a:r>
            <a:r>
              <a:rPr lang="ko-KR" altLang="en-US" b="1" dirty="0" smtClean="0">
                <a:solidFill>
                  <a:srgbClr val="C00000"/>
                </a:solidFill>
              </a:rPr>
              <a:t>큼</a:t>
            </a:r>
            <a:endParaRPr lang="en-US" altLang="ko-KR" b="1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시스템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이용량과 상관 없이 시스템 가동 이후 운용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비용 발생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/>
          <a:srcRect l="1086" t="2340" r="66804" b="2969"/>
          <a:stretch/>
        </p:blipFill>
        <p:spPr>
          <a:xfrm>
            <a:off x="8309473" y="1344480"/>
            <a:ext cx="3345082" cy="4123151"/>
          </a:xfrm>
          <a:prstGeom prst="rect">
            <a:avLst/>
          </a:prstGeom>
          <a:solidFill>
            <a:srgbClr val="EC6A0B"/>
          </a:solidFill>
        </p:spPr>
      </p:pic>
    </p:spTree>
    <p:extLst>
      <p:ext uri="{BB962C8B-B14F-4D97-AF65-F5344CB8AC3E}">
        <p14:creationId xmlns:p14="http://schemas.microsoft.com/office/powerpoint/2010/main" val="287314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0" y="882815"/>
            <a:ext cx="4722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퍼블릭 클라우드 </a:t>
            </a:r>
            <a:r>
              <a:rPr lang="en-US" altLang="ko-KR" sz="2400" b="1" dirty="0"/>
              <a:t>(Public Cloud)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CF7724-5828-4E86-94F9-889B45C17E6A}"/>
              </a:ext>
            </a:extLst>
          </p:cNvPr>
          <p:cNvSpPr txBox="1"/>
          <p:nvPr/>
        </p:nvSpPr>
        <p:spPr>
          <a:xfrm>
            <a:off x="347241" y="1344480"/>
            <a:ext cx="11654555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인터넷을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경유하여 </a:t>
            </a:r>
            <a:r>
              <a:rPr lang="ko-KR" altLang="en-US" b="1" dirty="0">
                <a:solidFill>
                  <a:srgbClr val="C00000"/>
                </a:solidFill>
              </a:rPr>
              <a:t>불특정 다수에게 제공되는 클라우드 서비스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초기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투자가 필요 없다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제공할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서비스에 따라 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IaaS/ PaaS/ SaaS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등이 있다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/>
          <a:srcRect l="33798" t="1968" r="33628" b="3767"/>
          <a:stretch/>
        </p:blipFill>
        <p:spPr>
          <a:xfrm>
            <a:off x="8246603" y="1344480"/>
            <a:ext cx="3407952" cy="4122000"/>
          </a:xfrm>
          <a:prstGeom prst="rect">
            <a:avLst/>
          </a:prstGeom>
          <a:solidFill>
            <a:srgbClr val="EC6A0B"/>
          </a:solidFill>
        </p:spPr>
      </p:pic>
    </p:spTree>
    <p:extLst>
      <p:ext uri="{BB962C8B-B14F-4D97-AF65-F5344CB8AC3E}">
        <p14:creationId xmlns:p14="http://schemas.microsoft.com/office/powerpoint/2010/main" val="166058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0" y="882815"/>
            <a:ext cx="3530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Cloud Service Model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6FCF5-3232-4D80-BA1C-A4C5EEA83960}"/>
              </a:ext>
            </a:extLst>
          </p:cNvPr>
          <p:cNvSpPr txBox="1"/>
          <p:nvPr/>
        </p:nvSpPr>
        <p:spPr>
          <a:xfrm>
            <a:off x="3390089" y="2538101"/>
            <a:ext cx="435339" cy="1228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기업관리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D8CD85-745F-4BB4-91EC-310F4F436CA1}"/>
              </a:ext>
            </a:extLst>
          </p:cNvPr>
          <p:cNvSpPr txBox="1"/>
          <p:nvPr/>
        </p:nvSpPr>
        <p:spPr>
          <a:xfrm>
            <a:off x="5471801" y="4459610"/>
            <a:ext cx="4353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C00000"/>
                </a:solidFill>
              </a:rPr>
              <a:t>벤더사관리</a:t>
            </a:r>
          </a:p>
        </p:txBody>
      </p:sp>
      <p:sp>
        <p:nvSpPr>
          <p:cNvPr id="11" name="왼쪽 대괄호 10">
            <a:extLst>
              <a:ext uri="{FF2B5EF4-FFF2-40B4-BE49-F238E27FC236}">
                <a16:creationId xmlns:a16="http://schemas.microsoft.com/office/drawing/2014/main" id="{FB701B0F-6DAD-4B1C-B750-77C29E454DB1}"/>
              </a:ext>
            </a:extLst>
          </p:cNvPr>
          <p:cNvSpPr/>
          <p:nvPr/>
        </p:nvSpPr>
        <p:spPr>
          <a:xfrm>
            <a:off x="3773124" y="1900437"/>
            <a:ext cx="84314" cy="2345822"/>
          </a:xfrm>
          <a:prstGeom prst="leftBracket">
            <a:avLst>
              <a:gd name="adj" fmla="val 10313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C4E4FCC-EDA4-4250-B924-2E0F4F28EAC3}"/>
              </a:ext>
            </a:extLst>
          </p:cNvPr>
          <p:cNvGrpSpPr/>
          <p:nvPr/>
        </p:nvGrpSpPr>
        <p:grpSpPr>
          <a:xfrm>
            <a:off x="3913970" y="1915539"/>
            <a:ext cx="1472470" cy="4138860"/>
            <a:chOff x="1658112" y="2030374"/>
            <a:chExt cx="1402080" cy="4125108"/>
          </a:xfrm>
        </p:grpSpPr>
        <p:sp>
          <p:nvSpPr>
            <p:cNvPr id="47" name="사각형: 둥근 모서리 66">
              <a:extLst>
                <a:ext uri="{FF2B5EF4-FFF2-40B4-BE49-F238E27FC236}">
                  <a16:creationId xmlns:a16="http://schemas.microsoft.com/office/drawing/2014/main" id="{0C870FE9-35C4-46C0-8CDD-A443B94407E6}"/>
                </a:ext>
              </a:extLst>
            </p:cNvPr>
            <p:cNvSpPr/>
            <p:nvPr/>
          </p:nvSpPr>
          <p:spPr>
            <a:xfrm>
              <a:off x="1658112" y="2499846"/>
              <a:ext cx="1402080" cy="369332"/>
            </a:xfrm>
            <a:prstGeom prst="roundRect">
              <a:avLst/>
            </a:prstGeom>
            <a:solidFill>
              <a:srgbClr val="C864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FF"/>
                  </a:solidFill>
                </a:rPr>
                <a:t>런타임</a:t>
              </a:r>
            </a:p>
          </p:txBody>
        </p:sp>
        <p:sp>
          <p:nvSpPr>
            <p:cNvPr id="48" name="사각형: 둥근 모서리 67">
              <a:extLst>
                <a:ext uri="{FF2B5EF4-FFF2-40B4-BE49-F238E27FC236}">
                  <a16:creationId xmlns:a16="http://schemas.microsoft.com/office/drawing/2014/main" id="{9F39BBBC-982A-47CC-A460-B145E3745A27}"/>
                </a:ext>
              </a:extLst>
            </p:cNvPr>
            <p:cNvSpPr/>
            <p:nvPr/>
          </p:nvSpPr>
          <p:spPr>
            <a:xfrm>
              <a:off x="1658112" y="2969318"/>
              <a:ext cx="1402080" cy="369332"/>
            </a:xfrm>
            <a:prstGeom prst="roundRect">
              <a:avLst/>
            </a:prstGeom>
            <a:solidFill>
              <a:srgbClr val="C864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FF"/>
                  </a:solidFill>
                </a:rPr>
                <a:t>통합보안</a:t>
              </a:r>
            </a:p>
          </p:txBody>
        </p:sp>
        <p:sp>
          <p:nvSpPr>
            <p:cNvPr id="49" name="사각형: 둥근 모서리 68">
              <a:extLst>
                <a:ext uri="{FF2B5EF4-FFF2-40B4-BE49-F238E27FC236}">
                  <a16:creationId xmlns:a16="http://schemas.microsoft.com/office/drawing/2014/main" id="{8A098C14-B04A-459E-A354-69A1CA197673}"/>
                </a:ext>
              </a:extLst>
            </p:cNvPr>
            <p:cNvSpPr/>
            <p:nvPr/>
          </p:nvSpPr>
          <p:spPr>
            <a:xfrm>
              <a:off x="1658112" y="5786150"/>
              <a:ext cx="1402080" cy="369332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네트워킹</a:t>
              </a:r>
            </a:p>
          </p:txBody>
        </p:sp>
        <p:sp>
          <p:nvSpPr>
            <p:cNvPr id="50" name="사각형: 둥근 모서리 69">
              <a:extLst>
                <a:ext uri="{FF2B5EF4-FFF2-40B4-BE49-F238E27FC236}">
                  <a16:creationId xmlns:a16="http://schemas.microsoft.com/office/drawing/2014/main" id="{53C7104D-3EC9-45CC-93EC-D3223F6D2337}"/>
                </a:ext>
              </a:extLst>
            </p:cNvPr>
            <p:cNvSpPr/>
            <p:nvPr/>
          </p:nvSpPr>
          <p:spPr>
            <a:xfrm>
              <a:off x="1658112" y="3908262"/>
              <a:ext cx="1402080" cy="369332"/>
            </a:xfrm>
            <a:prstGeom prst="roundRect">
              <a:avLst/>
            </a:prstGeom>
            <a:solidFill>
              <a:srgbClr val="C864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FF"/>
                  </a:solidFill>
                </a:rPr>
                <a:t>서버</a:t>
              </a:r>
            </a:p>
          </p:txBody>
        </p:sp>
        <p:sp>
          <p:nvSpPr>
            <p:cNvPr id="51" name="사각형: 둥근 모서리 70">
              <a:extLst>
                <a:ext uri="{FF2B5EF4-FFF2-40B4-BE49-F238E27FC236}">
                  <a16:creationId xmlns:a16="http://schemas.microsoft.com/office/drawing/2014/main" id="{84E83C4A-67D5-4145-8E96-E3AA8CCE27F6}"/>
                </a:ext>
              </a:extLst>
            </p:cNvPr>
            <p:cNvSpPr/>
            <p:nvPr/>
          </p:nvSpPr>
          <p:spPr>
            <a:xfrm>
              <a:off x="1658112" y="4377734"/>
              <a:ext cx="1402080" cy="369332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가상화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2" name="사각형: 둥근 모서리 71">
              <a:extLst>
                <a:ext uri="{FF2B5EF4-FFF2-40B4-BE49-F238E27FC236}">
                  <a16:creationId xmlns:a16="http://schemas.microsoft.com/office/drawing/2014/main" id="{D3A04B34-93A9-4700-A78D-DCC6442FE5E8}"/>
                </a:ext>
              </a:extLst>
            </p:cNvPr>
            <p:cNvSpPr/>
            <p:nvPr/>
          </p:nvSpPr>
          <p:spPr>
            <a:xfrm>
              <a:off x="1658112" y="4847206"/>
              <a:ext cx="1402080" cy="369332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서버 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HW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3" name="사각형: 둥근 모서리 72">
              <a:extLst>
                <a:ext uri="{FF2B5EF4-FFF2-40B4-BE49-F238E27FC236}">
                  <a16:creationId xmlns:a16="http://schemas.microsoft.com/office/drawing/2014/main" id="{D52F3803-B90C-4D78-9652-E250C22B245C}"/>
                </a:ext>
              </a:extLst>
            </p:cNvPr>
            <p:cNvSpPr/>
            <p:nvPr/>
          </p:nvSpPr>
          <p:spPr>
            <a:xfrm>
              <a:off x="1658112" y="5316678"/>
              <a:ext cx="1402080" cy="369332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저장소</a:t>
              </a:r>
            </a:p>
          </p:txBody>
        </p:sp>
        <p:sp>
          <p:nvSpPr>
            <p:cNvPr id="54" name="사각형: 둥근 모서리 73">
              <a:extLst>
                <a:ext uri="{FF2B5EF4-FFF2-40B4-BE49-F238E27FC236}">
                  <a16:creationId xmlns:a16="http://schemas.microsoft.com/office/drawing/2014/main" id="{DCF65867-F8DE-4C42-B831-BDC752D24879}"/>
                </a:ext>
              </a:extLst>
            </p:cNvPr>
            <p:cNvSpPr/>
            <p:nvPr/>
          </p:nvSpPr>
          <p:spPr>
            <a:xfrm>
              <a:off x="1658112" y="3438790"/>
              <a:ext cx="1402080" cy="369332"/>
            </a:xfrm>
            <a:prstGeom prst="roundRect">
              <a:avLst/>
            </a:prstGeom>
            <a:solidFill>
              <a:srgbClr val="C864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FF"/>
                  </a:solidFill>
                </a:rPr>
                <a:t>데이터 베이스</a:t>
              </a:r>
            </a:p>
          </p:txBody>
        </p:sp>
        <p:sp>
          <p:nvSpPr>
            <p:cNvPr id="55" name="사각형: 둥근 모서리 74">
              <a:extLst>
                <a:ext uri="{FF2B5EF4-FFF2-40B4-BE49-F238E27FC236}">
                  <a16:creationId xmlns:a16="http://schemas.microsoft.com/office/drawing/2014/main" id="{0F3BD9EC-F63C-44B0-9AA9-94F4FD2D5B9A}"/>
                </a:ext>
              </a:extLst>
            </p:cNvPr>
            <p:cNvSpPr/>
            <p:nvPr/>
          </p:nvSpPr>
          <p:spPr>
            <a:xfrm>
              <a:off x="1658112" y="2030374"/>
              <a:ext cx="1402080" cy="369332"/>
            </a:xfrm>
            <a:prstGeom prst="roundRect">
              <a:avLst/>
            </a:prstGeom>
            <a:solidFill>
              <a:srgbClr val="C864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FF"/>
                  </a:solidFill>
                </a:rPr>
                <a:t>응용프로그램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F4944D4-2FD3-4E9A-AA38-C1A70AD3F19C}"/>
              </a:ext>
            </a:extLst>
          </p:cNvPr>
          <p:cNvGrpSpPr/>
          <p:nvPr/>
        </p:nvGrpSpPr>
        <p:grpSpPr>
          <a:xfrm>
            <a:off x="6747942" y="1915539"/>
            <a:ext cx="1472470" cy="4138860"/>
            <a:chOff x="1658112" y="2030374"/>
            <a:chExt cx="1402080" cy="4125108"/>
          </a:xfrm>
        </p:grpSpPr>
        <p:sp>
          <p:nvSpPr>
            <p:cNvPr id="38" name="사각형: 둥근 모서리 76">
              <a:extLst>
                <a:ext uri="{FF2B5EF4-FFF2-40B4-BE49-F238E27FC236}">
                  <a16:creationId xmlns:a16="http://schemas.microsoft.com/office/drawing/2014/main" id="{D4F289DA-6001-42E2-A095-C6B4864CE523}"/>
                </a:ext>
              </a:extLst>
            </p:cNvPr>
            <p:cNvSpPr/>
            <p:nvPr/>
          </p:nvSpPr>
          <p:spPr>
            <a:xfrm>
              <a:off x="1658112" y="2499846"/>
              <a:ext cx="1402080" cy="369332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런타임</a:t>
              </a:r>
            </a:p>
          </p:txBody>
        </p:sp>
        <p:sp>
          <p:nvSpPr>
            <p:cNvPr id="39" name="사각형: 둥근 모서리 77">
              <a:extLst>
                <a:ext uri="{FF2B5EF4-FFF2-40B4-BE49-F238E27FC236}">
                  <a16:creationId xmlns:a16="http://schemas.microsoft.com/office/drawing/2014/main" id="{43CC381D-E496-48ED-92DD-5CD728AC3727}"/>
                </a:ext>
              </a:extLst>
            </p:cNvPr>
            <p:cNvSpPr/>
            <p:nvPr/>
          </p:nvSpPr>
          <p:spPr>
            <a:xfrm>
              <a:off x="1658112" y="2969318"/>
              <a:ext cx="1402080" cy="369332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통합보안</a:t>
              </a:r>
            </a:p>
          </p:txBody>
        </p:sp>
        <p:sp>
          <p:nvSpPr>
            <p:cNvPr id="40" name="사각형: 둥근 모서리 78">
              <a:extLst>
                <a:ext uri="{FF2B5EF4-FFF2-40B4-BE49-F238E27FC236}">
                  <a16:creationId xmlns:a16="http://schemas.microsoft.com/office/drawing/2014/main" id="{3F46DA87-6D7E-4080-B34F-CE7FCAA4A39A}"/>
                </a:ext>
              </a:extLst>
            </p:cNvPr>
            <p:cNvSpPr/>
            <p:nvPr/>
          </p:nvSpPr>
          <p:spPr>
            <a:xfrm>
              <a:off x="1658112" y="5786150"/>
              <a:ext cx="1402080" cy="369332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네트워킹</a:t>
              </a:r>
            </a:p>
          </p:txBody>
        </p:sp>
        <p:sp>
          <p:nvSpPr>
            <p:cNvPr id="41" name="사각형: 둥근 모서리 79">
              <a:extLst>
                <a:ext uri="{FF2B5EF4-FFF2-40B4-BE49-F238E27FC236}">
                  <a16:creationId xmlns:a16="http://schemas.microsoft.com/office/drawing/2014/main" id="{86DAD5DF-4945-46D8-9F99-47FBBAD1297C}"/>
                </a:ext>
              </a:extLst>
            </p:cNvPr>
            <p:cNvSpPr/>
            <p:nvPr/>
          </p:nvSpPr>
          <p:spPr>
            <a:xfrm>
              <a:off x="1658112" y="3908262"/>
              <a:ext cx="1402080" cy="369332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서버</a:t>
              </a:r>
            </a:p>
          </p:txBody>
        </p:sp>
        <p:sp>
          <p:nvSpPr>
            <p:cNvPr id="42" name="사각형: 둥근 모서리 80">
              <a:extLst>
                <a:ext uri="{FF2B5EF4-FFF2-40B4-BE49-F238E27FC236}">
                  <a16:creationId xmlns:a16="http://schemas.microsoft.com/office/drawing/2014/main" id="{EF11FB41-0CB5-4A62-9666-AACA392479FC}"/>
                </a:ext>
              </a:extLst>
            </p:cNvPr>
            <p:cNvSpPr/>
            <p:nvPr/>
          </p:nvSpPr>
          <p:spPr>
            <a:xfrm>
              <a:off x="1658112" y="4377734"/>
              <a:ext cx="1402080" cy="369332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가상화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3" name="사각형: 둥근 모서리 81">
              <a:extLst>
                <a:ext uri="{FF2B5EF4-FFF2-40B4-BE49-F238E27FC236}">
                  <a16:creationId xmlns:a16="http://schemas.microsoft.com/office/drawing/2014/main" id="{24BF9F20-FE9F-4F77-9530-D9697273B1BB}"/>
                </a:ext>
              </a:extLst>
            </p:cNvPr>
            <p:cNvSpPr/>
            <p:nvPr/>
          </p:nvSpPr>
          <p:spPr>
            <a:xfrm>
              <a:off x="1658112" y="4847206"/>
              <a:ext cx="1402080" cy="369332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서버 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HW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4" name="사각형: 둥근 모서리 82">
              <a:extLst>
                <a:ext uri="{FF2B5EF4-FFF2-40B4-BE49-F238E27FC236}">
                  <a16:creationId xmlns:a16="http://schemas.microsoft.com/office/drawing/2014/main" id="{910A9C28-AA9B-47AF-B068-F0347AEE7710}"/>
                </a:ext>
              </a:extLst>
            </p:cNvPr>
            <p:cNvSpPr/>
            <p:nvPr/>
          </p:nvSpPr>
          <p:spPr>
            <a:xfrm>
              <a:off x="1658112" y="5316678"/>
              <a:ext cx="1402080" cy="369332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저장소</a:t>
              </a:r>
            </a:p>
          </p:txBody>
        </p:sp>
        <p:sp>
          <p:nvSpPr>
            <p:cNvPr id="45" name="사각형: 둥근 모서리 83">
              <a:extLst>
                <a:ext uri="{FF2B5EF4-FFF2-40B4-BE49-F238E27FC236}">
                  <a16:creationId xmlns:a16="http://schemas.microsoft.com/office/drawing/2014/main" id="{0D711C03-71F0-4BD9-8971-3EAF52E12D18}"/>
                </a:ext>
              </a:extLst>
            </p:cNvPr>
            <p:cNvSpPr/>
            <p:nvPr/>
          </p:nvSpPr>
          <p:spPr>
            <a:xfrm>
              <a:off x="1658112" y="3438790"/>
              <a:ext cx="1402080" cy="369332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데이터 베이스</a:t>
              </a:r>
            </a:p>
          </p:txBody>
        </p:sp>
        <p:sp>
          <p:nvSpPr>
            <p:cNvPr id="46" name="사각형: 둥근 모서리 84">
              <a:extLst>
                <a:ext uri="{FF2B5EF4-FFF2-40B4-BE49-F238E27FC236}">
                  <a16:creationId xmlns:a16="http://schemas.microsoft.com/office/drawing/2014/main" id="{BE7F467A-63F6-4A0A-AB20-D18232C73AD5}"/>
                </a:ext>
              </a:extLst>
            </p:cNvPr>
            <p:cNvSpPr/>
            <p:nvPr/>
          </p:nvSpPr>
          <p:spPr>
            <a:xfrm>
              <a:off x="1658112" y="2030374"/>
              <a:ext cx="1402080" cy="369332"/>
            </a:xfrm>
            <a:prstGeom prst="roundRect">
              <a:avLst/>
            </a:prstGeom>
            <a:solidFill>
              <a:srgbClr val="C864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FF"/>
                  </a:solidFill>
                </a:rPr>
                <a:t>응용프로그램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5C3C4F5-D161-4D45-BC93-B0F7F52EC9F1}"/>
              </a:ext>
            </a:extLst>
          </p:cNvPr>
          <p:cNvGrpSpPr/>
          <p:nvPr/>
        </p:nvGrpSpPr>
        <p:grpSpPr>
          <a:xfrm>
            <a:off x="9581914" y="1915539"/>
            <a:ext cx="1472470" cy="4138860"/>
            <a:chOff x="1658112" y="2030374"/>
            <a:chExt cx="1402080" cy="4125108"/>
          </a:xfrm>
        </p:grpSpPr>
        <p:sp>
          <p:nvSpPr>
            <p:cNvPr id="29" name="사각형: 둥근 모서리 86">
              <a:extLst>
                <a:ext uri="{FF2B5EF4-FFF2-40B4-BE49-F238E27FC236}">
                  <a16:creationId xmlns:a16="http://schemas.microsoft.com/office/drawing/2014/main" id="{5A775743-7310-45E8-8A36-5098CEC2A0D9}"/>
                </a:ext>
              </a:extLst>
            </p:cNvPr>
            <p:cNvSpPr/>
            <p:nvPr/>
          </p:nvSpPr>
          <p:spPr>
            <a:xfrm>
              <a:off x="1658112" y="2499846"/>
              <a:ext cx="1402080" cy="369332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런타임</a:t>
              </a:r>
            </a:p>
          </p:txBody>
        </p:sp>
        <p:sp>
          <p:nvSpPr>
            <p:cNvPr id="30" name="사각형: 둥근 모서리 87">
              <a:extLst>
                <a:ext uri="{FF2B5EF4-FFF2-40B4-BE49-F238E27FC236}">
                  <a16:creationId xmlns:a16="http://schemas.microsoft.com/office/drawing/2014/main" id="{25FE48C7-B259-4D9E-BFF7-D126845F100A}"/>
                </a:ext>
              </a:extLst>
            </p:cNvPr>
            <p:cNvSpPr/>
            <p:nvPr/>
          </p:nvSpPr>
          <p:spPr>
            <a:xfrm>
              <a:off x="1658112" y="2969318"/>
              <a:ext cx="1402080" cy="369332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통합보안</a:t>
              </a:r>
            </a:p>
          </p:txBody>
        </p:sp>
        <p:sp>
          <p:nvSpPr>
            <p:cNvPr id="31" name="사각형: 둥근 모서리 88">
              <a:extLst>
                <a:ext uri="{FF2B5EF4-FFF2-40B4-BE49-F238E27FC236}">
                  <a16:creationId xmlns:a16="http://schemas.microsoft.com/office/drawing/2014/main" id="{1E928E0F-E95D-4C83-B3D3-2090E37239D5}"/>
                </a:ext>
              </a:extLst>
            </p:cNvPr>
            <p:cNvSpPr/>
            <p:nvPr/>
          </p:nvSpPr>
          <p:spPr>
            <a:xfrm>
              <a:off x="1658112" y="5786150"/>
              <a:ext cx="1402080" cy="369332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네트워킹</a:t>
              </a:r>
            </a:p>
          </p:txBody>
        </p:sp>
        <p:sp>
          <p:nvSpPr>
            <p:cNvPr id="32" name="사각형: 둥근 모서리 89">
              <a:extLst>
                <a:ext uri="{FF2B5EF4-FFF2-40B4-BE49-F238E27FC236}">
                  <a16:creationId xmlns:a16="http://schemas.microsoft.com/office/drawing/2014/main" id="{8472CDC8-633F-46F1-9DA8-3DA00DF9A365}"/>
                </a:ext>
              </a:extLst>
            </p:cNvPr>
            <p:cNvSpPr/>
            <p:nvPr/>
          </p:nvSpPr>
          <p:spPr>
            <a:xfrm>
              <a:off x="1658112" y="3908262"/>
              <a:ext cx="1402080" cy="369332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서버</a:t>
              </a:r>
            </a:p>
          </p:txBody>
        </p:sp>
        <p:sp>
          <p:nvSpPr>
            <p:cNvPr id="33" name="사각형: 둥근 모서리 90">
              <a:extLst>
                <a:ext uri="{FF2B5EF4-FFF2-40B4-BE49-F238E27FC236}">
                  <a16:creationId xmlns:a16="http://schemas.microsoft.com/office/drawing/2014/main" id="{5D9D369A-5EF5-478E-A521-446EE239D084}"/>
                </a:ext>
              </a:extLst>
            </p:cNvPr>
            <p:cNvSpPr/>
            <p:nvPr/>
          </p:nvSpPr>
          <p:spPr>
            <a:xfrm>
              <a:off x="1658112" y="4377734"/>
              <a:ext cx="1402080" cy="369332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가상화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사각형: 둥근 모서리 91">
              <a:extLst>
                <a:ext uri="{FF2B5EF4-FFF2-40B4-BE49-F238E27FC236}">
                  <a16:creationId xmlns:a16="http://schemas.microsoft.com/office/drawing/2014/main" id="{77930D98-1D69-4CF9-B8BE-1AF449C8DB07}"/>
                </a:ext>
              </a:extLst>
            </p:cNvPr>
            <p:cNvSpPr/>
            <p:nvPr/>
          </p:nvSpPr>
          <p:spPr>
            <a:xfrm>
              <a:off x="1658112" y="4847206"/>
              <a:ext cx="1402080" cy="369332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서버 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HW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사각형: 둥근 모서리 92">
              <a:extLst>
                <a:ext uri="{FF2B5EF4-FFF2-40B4-BE49-F238E27FC236}">
                  <a16:creationId xmlns:a16="http://schemas.microsoft.com/office/drawing/2014/main" id="{0B8BF5E3-6C57-4944-BBA4-8B31EB224DEF}"/>
                </a:ext>
              </a:extLst>
            </p:cNvPr>
            <p:cNvSpPr/>
            <p:nvPr/>
          </p:nvSpPr>
          <p:spPr>
            <a:xfrm>
              <a:off x="1658112" y="5316678"/>
              <a:ext cx="1402080" cy="369332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저장소</a:t>
              </a:r>
            </a:p>
          </p:txBody>
        </p:sp>
        <p:sp>
          <p:nvSpPr>
            <p:cNvPr id="36" name="사각형: 둥근 모서리 93">
              <a:extLst>
                <a:ext uri="{FF2B5EF4-FFF2-40B4-BE49-F238E27FC236}">
                  <a16:creationId xmlns:a16="http://schemas.microsoft.com/office/drawing/2014/main" id="{EF51E4A6-FD25-4E43-987E-11C9187355BB}"/>
                </a:ext>
              </a:extLst>
            </p:cNvPr>
            <p:cNvSpPr/>
            <p:nvPr/>
          </p:nvSpPr>
          <p:spPr>
            <a:xfrm>
              <a:off x="1658112" y="3438790"/>
              <a:ext cx="1402080" cy="369332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데이터 베이스</a:t>
              </a:r>
            </a:p>
          </p:txBody>
        </p:sp>
        <p:sp>
          <p:nvSpPr>
            <p:cNvPr id="37" name="사각형: 둥근 모서리 94">
              <a:extLst>
                <a:ext uri="{FF2B5EF4-FFF2-40B4-BE49-F238E27FC236}">
                  <a16:creationId xmlns:a16="http://schemas.microsoft.com/office/drawing/2014/main" id="{664A7D87-C7C7-4463-909D-3462D91B470B}"/>
                </a:ext>
              </a:extLst>
            </p:cNvPr>
            <p:cNvSpPr/>
            <p:nvPr/>
          </p:nvSpPr>
          <p:spPr>
            <a:xfrm>
              <a:off x="1658112" y="2030374"/>
              <a:ext cx="1402080" cy="369332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응용프로그램</a:t>
              </a:r>
            </a:p>
          </p:txBody>
        </p:sp>
      </p:grpSp>
      <p:sp>
        <p:nvSpPr>
          <p:cNvPr id="15" name="오른쪽 대괄호 14">
            <a:extLst>
              <a:ext uri="{FF2B5EF4-FFF2-40B4-BE49-F238E27FC236}">
                <a16:creationId xmlns:a16="http://schemas.microsoft.com/office/drawing/2014/main" id="{6F75F1FA-E393-4C3B-B2E3-14D08CFB8EA7}"/>
              </a:ext>
            </a:extLst>
          </p:cNvPr>
          <p:cNvSpPr/>
          <p:nvPr/>
        </p:nvSpPr>
        <p:spPr>
          <a:xfrm>
            <a:off x="5386441" y="4258492"/>
            <a:ext cx="150642" cy="1808140"/>
          </a:xfrm>
          <a:prstGeom prst="rightBracket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12649" y="1448353"/>
            <a:ext cx="2142126" cy="4630996"/>
            <a:chOff x="612649" y="1448353"/>
            <a:chExt cx="2142126" cy="463099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7CF7724-5828-4E86-94F9-889B45C17E6A}"/>
                </a:ext>
              </a:extLst>
            </p:cNvPr>
            <p:cNvSpPr txBox="1"/>
            <p:nvPr/>
          </p:nvSpPr>
          <p:spPr>
            <a:xfrm>
              <a:off x="915526" y="1448353"/>
              <a:ext cx="18392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On-Premises</a:t>
              </a: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0A24A887-4CC7-4EAA-924A-D9CE9708E84A}"/>
                </a:ext>
              </a:extLst>
            </p:cNvPr>
            <p:cNvGrpSpPr/>
            <p:nvPr/>
          </p:nvGrpSpPr>
          <p:grpSpPr>
            <a:xfrm>
              <a:off x="1079998" y="1915539"/>
              <a:ext cx="1472470" cy="4138860"/>
              <a:chOff x="1658112" y="2030374"/>
              <a:chExt cx="1402080" cy="4125108"/>
            </a:xfrm>
          </p:grpSpPr>
          <p:sp>
            <p:nvSpPr>
              <p:cNvPr id="56" name="사각형: 둥근 모서리 5">
                <a:extLst>
                  <a:ext uri="{FF2B5EF4-FFF2-40B4-BE49-F238E27FC236}">
                    <a16:creationId xmlns:a16="http://schemas.microsoft.com/office/drawing/2014/main" id="{2C6AF9ED-FC98-4AC7-9C4C-202EEA7526DF}"/>
                  </a:ext>
                </a:extLst>
              </p:cNvPr>
              <p:cNvSpPr/>
              <p:nvPr/>
            </p:nvSpPr>
            <p:spPr>
              <a:xfrm>
                <a:off x="1658112" y="2499846"/>
                <a:ext cx="1402080" cy="369332"/>
              </a:xfrm>
              <a:prstGeom prst="roundRect">
                <a:avLst/>
              </a:prstGeom>
              <a:solidFill>
                <a:srgbClr val="C864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rgbClr val="FFFFFF"/>
                    </a:solidFill>
                  </a:rPr>
                  <a:t>런타임</a:t>
                </a:r>
              </a:p>
            </p:txBody>
          </p:sp>
          <p:sp>
            <p:nvSpPr>
              <p:cNvPr id="57" name="사각형: 둥근 모서리 25">
                <a:extLst>
                  <a:ext uri="{FF2B5EF4-FFF2-40B4-BE49-F238E27FC236}">
                    <a16:creationId xmlns:a16="http://schemas.microsoft.com/office/drawing/2014/main" id="{00C33ED0-A027-4693-B5F6-ACA796B672DC}"/>
                  </a:ext>
                </a:extLst>
              </p:cNvPr>
              <p:cNvSpPr/>
              <p:nvPr/>
            </p:nvSpPr>
            <p:spPr>
              <a:xfrm>
                <a:off x="1658112" y="2969318"/>
                <a:ext cx="1402080" cy="369332"/>
              </a:xfrm>
              <a:prstGeom prst="roundRect">
                <a:avLst/>
              </a:prstGeom>
              <a:solidFill>
                <a:srgbClr val="C864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rgbClr val="FFFFFF"/>
                    </a:solidFill>
                  </a:rPr>
                  <a:t>통합보안</a:t>
                </a:r>
              </a:p>
            </p:txBody>
          </p:sp>
          <p:sp>
            <p:nvSpPr>
              <p:cNvPr id="58" name="사각형: 둥근 모서리 26">
                <a:extLst>
                  <a:ext uri="{FF2B5EF4-FFF2-40B4-BE49-F238E27FC236}">
                    <a16:creationId xmlns:a16="http://schemas.microsoft.com/office/drawing/2014/main" id="{0AEE3FB8-A6F6-40F5-B55A-6D51E5EBD7A0}"/>
                  </a:ext>
                </a:extLst>
              </p:cNvPr>
              <p:cNvSpPr/>
              <p:nvPr/>
            </p:nvSpPr>
            <p:spPr>
              <a:xfrm>
                <a:off x="1658112" y="5786150"/>
                <a:ext cx="1402080" cy="369332"/>
              </a:xfrm>
              <a:prstGeom prst="roundRect">
                <a:avLst/>
              </a:prstGeom>
              <a:solidFill>
                <a:srgbClr val="C864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rgbClr val="FFFFFF"/>
                    </a:solidFill>
                  </a:rPr>
                  <a:t>네트워킹</a:t>
                </a:r>
              </a:p>
            </p:txBody>
          </p:sp>
          <p:sp>
            <p:nvSpPr>
              <p:cNvPr id="59" name="사각형: 둥근 모서리 27">
                <a:extLst>
                  <a:ext uri="{FF2B5EF4-FFF2-40B4-BE49-F238E27FC236}">
                    <a16:creationId xmlns:a16="http://schemas.microsoft.com/office/drawing/2014/main" id="{3ACA0C15-94A9-4BF2-914E-67BE6D7FCA0D}"/>
                  </a:ext>
                </a:extLst>
              </p:cNvPr>
              <p:cNvSpPr/>
              <p:nvPr/>
            </p:nvSpPr>
            <p:spPr>
              <a:xfrm>
                <a:off x="1658112" y="3908262"/>
                <a:ext cx="1402080" cy="369332"/>
              </a:xfrm>
              <a:prstGeom prst="roundRect">
                <a:avLst/>
              </a:prstGeom>
              <a:solidFill>
                <a:srgbClr val="C864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rgbClr val="FFFFFF"/>
                    </a:solidFill>
                  </a:rPr>
                  <a:t>서버</a:t>
                </a:r>
              </a:p>
            </p:txBody>
          </p:sp>
          <p:sp>
            <p:nvSpPr>
              <p:cNvPr id="60" name="사각형: 둥근 모서리 28">
                <a:extLst>
                  <a:ext uri="{FF2B5EF4-FFF2-40B4-BE49-F238E27FC236}">
                    <a16:creationId xmlns:a16="http://schemas.microsoft.com/office/drawing/2014/main" id="{405DBF78-242B-47A7-A30A-2FD3E9744857}"/>
                  </a:ext>
                </a:extLst>
              </p:cNvPr>
              <p:cNvSpPr/>
              <p:nvPr/>
            </p:nvSpPr>
            <p:spPr>
              <a:xfrm>
                <a:off x="1658112" y="4377734"/>
                <a:ext cx="1402080" cy="369332"/>
              </a:xfrm>
              <a:prstGeom prst="roundRect">
                <a:avLst/>
              </a:prstGeom>
              <a:solidFill>
                <a:srgbClr val="C864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>
                    <a:solidFill>
                      <a:srgbClr val="FFFFFF"/>
                    </a:solidFill>
                  </a:rPr>
                  <a:t>가상화</a:t>
                </a:r>
                <a:endParaRPr lang="ko-KR" altLang="en-US" sz="120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1" name="사각형: 둥근 모서리 29">
                <a:extLst>
                  <a:ext uri="{FF2B5EF4-FFF2-40B4-BE49-F238E27FC236}">
                    <a16:creationId xmlns:a16="http://schemas.microsoft.com/office/drawing/2014/main" id="{432C9B33-1CBD-43BF-963A-89CB07BA027E}"/>
                  </a:ext>
                </a:extLst>
              </p:cNvPr>
              <p:cNvSpPr/>
              <p:nvPr/>
            </p:nvSpPr>
            <p:spPr>
              <a:xfrm>
                <a:off x="1658112" y="4847206"/>
                <a:ext cx="1402080" cy="369332"/>
              </a:xfrm>
              <a:prstGeom prst="roundRect">
                <a:avLst/>
              </a:prstGeom>
              <a:solidFill>
                <a:srgbClr val="C864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rgbClr val="FFFFFF"/>
                    </a:solidFill>
                  </a:rPr>
                  <a:t>서버 </a:t>
                </a:r>
                <a:r>
                  <a:rPr lang="en-US" altLang="ko-KR" sz="1200" b="1" dirty="0">
                    <a:solidFill>
                      <a:srgbClr val="FFFFFF"/>
                    </a:solidFill>
                  </a:rPr>
                  <a:t>HW</a:t>
                </a:r>
                <a:endParaRPr lang="ko-KR" altLang="en-US" sz="120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2" name="사각형: 둥근 모서리 30">
                <a:extLst>
                  <a:ext uri="{FF2B5EF4-FFF2-40B4-BE49-F238E27FC236}">
                    <a16:creationId xmlns:a16="http://schemas.microsoft.com/office/drawing/2014/main" id="{84F51A79-CCE1-4FE8-89BA-43917BE1ACA3}"/>
                  </a:ext>
                </a:extLst>
              </p:cNvPr>
              <p:cNvSpPr/>
              <p:nvPr/>
            </p:nvSpPr>
            <p:spPr>
              <a:xfrm>
                <a:off x="1658112" y="5316678"/>
                <a:ext cx="1402080" cy="369332"/>
              </a:xfrm>
              <a:prstGeom prst="roundRect">
                <a:avLst/>
              </a:prstGeom>
              <a:solidFill>
                <a:srgbClr val="C864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rgbClr val="FFFFFF"/>
                    </a:solidFill>
                  </a:rPr>
                  <a:t>저장소</a:t>
                </a:r>
              </a:p>
            </p:txBody>
          </p:sp>
          <p:sp>
            <p:nvSpPr>
              <p:cNvPr id="63" name="사각형: 둥근 모서리 31">
                <a:extLst>
                  <a:ext uri="{FF2B5EF4-FFF2-40B4-BE49-F238E27FC236}">
                    <a16:creationId xmlns:a16="http://schemas.microsoft.com/office/drawing/2014/main" id="{E7B2E788-8EE7-404D-9406-926C626E8E40}"/>
                  </a:ext>
                </a:extLst>
              </p:cNvPr>
              <p:cNvSpPr/>
              <p:nvPr/>
            </p:nvSpPr>
            <p:spPr>
              <a:xfrm>
                <a:off x="1658112" y="3438790"/>
                <a:ext cx="1402080" cy="369332"/>
              </a:xfrm>
              <a:prstGeom prst="roundRect">
                <a:avLst/>
              </a:prstGeom>
              <a:solidFill>
                <a:srgbClr val="C864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rgbClr val="FFFFFF"/>
                    </a:solidFill>
                  </a:rPr>
                  <a:t>데이터 베이스</a:t>
                </a:r>
              </a:p>
            </p:txBody>
          </p:sp>
          <p:sp>
            <p:nvSpPr>
              <p:cNvPr id="64" name="사각형: 둥근 모서리 32">
                <a:extLst>
                  <a:ext uri="{FF2B5EF4-FFF2-40B4-BE49-F238E27FC236}">
                    <a16:creationId xmlns:a16="http://schemas.microsoft.com/office/drawing/2014/main" id="{3897006A-E9E1-4B08-AF02-FD52C134EA49}"/>
                  </a:ext>
                </a:extLst>
              </p:cNvPr>
              <p:cNvSpPr/>
              <p:nvPr/>
            </p:nvSpPr>
            <p:spPr>
              <a:xfrm>
                <a:off x="1658112" y="2030374"/>
                <a:ext cx="1402080" cy="369332"/>
              </a:xfrm>
              <a:prstGeom prst="roundRect">
                <a:avLst/>
              </a:prstGeom>
              <a:solidFill>
                <a:srgbClr val="C864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rgbClr val="FFFFFF"/>
                    </a:solidFill>
                  </a:rPr>
                  <a:t>응용프로그램</a:t>
                </a:r>
              </a:p>
            </p:txBody>
          </p:sp>
        </p:grpSp>
        <p:sp>
          <p:nvSpPr>
            <p:cNvPr id="10" name="왼쪽 대괄호 9">
              <a:extLst>
                <a:ext uri="{FF2B5EF4-FFF2-40B4-BE49-F238E27FC236}">
                  <a16:creationId xmlns:a16="http://schemas.microsoft.com/office/drawing/2014/main" id="{8869AD45-44A0-402B-8B2B-013F7C5F4D29}"/>
                </a:ext>
              </a:extLst>
            </p:cNvPr>
            <p:cNvSpPr/>
            <p:nvPr/>
          </p:nvSpPr>
          <p:spPr>
            <a:xfrm>
              <a:off x="995684" y="1915539"/>
              <a:ext cx="84314" cy="4163810"/>
            </a:xfrm>
            <a:prstGeom prst="leftBracke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9ECFAE2-19C9-4819-8F45-62D0644FE86D}"/>
                </a:ext>
              </a:extLst>
            </p:cNvPr>
            <p:cNvSpPr txBox="1"/>
            <p:nvPr/>
          </p:nvSpPr>
          <p:spPr>
            <a:xfrm>
              <a:off x="612649" y="3424339"/>
              <a:ext cx="435339" cy="1228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기업관리</a:t>
              </a:r>
            </a:p>
          </p:txBody>
        </p:sp>
      </p:grpSp>
      <p:sp>
        <p:nvSpPr>
          <p:cNvPr id="18" name="왼쪽 대괄호 17">
            <a:extLst>
              <a:ext uri="{FF2B5EF4-FFF2-40B4-BE49-F238E27FC236}">
                <a16:creationId xmlns:a16="http://schemas.microsoft.com/office/drawing/2014/main" id="{A26510F2-B0DA-4B98-A62C-90FFBF079851}"/>
              </a:ext>
            </a:extLst>
          </p:cNvPr>
          <p:cNvSpPr/>
          <p:nvPr/>
        </p:nvSpPr>
        <p:spPr>
          <a:xfrm>
            <a:off x="6676432" y="1865283"/>
            <a:ext cx="84314" cy="450608"/>
          </a:xfrm>
          <a:prstGeom prst="leftBracket">
            <a:avLst>
              <a:gd name="adj" fmla="val 10313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오른쪽 대괄호 19">
            <a:extLst>
              <a:ext uri="{FF2B5EF4-FFF2-40B4-BE49-F238E27FC236}">
                <a16:creationId xmlns:a16="http://schemas.microsoft.com/office/drawing/2014/main" id="{876A5C94-65A4-4578-B03C-E7EB612DE42A}"/>
              </a:ext>
            </a:extLst>
          </p:cNvPr>
          <p:cNvSpPr/>
          <p:nvPr/>
        </p:nvSpPr>
        <p:spPr>
          <a:xfrm>
            <a:off x="8220412" y="2342404"/>
            <a:ext cx="150642" cy="3748692"/>
          </a:xfrm>
          <a:prstGeom prst="rightBracket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rgbClr val="C0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BC4757-D4AF-48F1-AA1E-31D1FD5418FC}"/>
              </a:ext>
            </a:extLst>
          </p:cNvPr>
          <p:cNvSpPr txBox="1"/>
          <p:nvPr/>
        </p:nvSpPr>
        <p:spPr>
          <a:xfrm>
            <a:off x="8305773" y="3435558"/>
            <a:ext cx="435339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C00000"/>
                </a:solidFill>
              </a:rPr>
              <a:t>벤더사관리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1D5E6B-C562-42B8-A6B5-C8E091D68C40}"/>
              </a:ext>
            </a:extLst>
          </p:cNvPr>
          <p:cNvSpPr txBox="1"/>
          <p:nvPr/>
        </p:nvSpPr>
        <p:spPr>
          <a:xfrm>
            <a:off x="6266486" y="1809789"/>
            <a:ext cx="435339" cy="1228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기업관리</a:t>
            </a:r>
          </a:p>
        </p:txBody>
      </p:sp>
      <p:sp>
        <p:nvSpPr>
          <p:cNvPr id="24" name="오른쪽 대괄호 23">
            <a:extLst>
              <a:ext uri="{FF2B5EF4-FFF2-40B4-BE49-F238E27FC236}">
                <a16:creationId xmlns:a16="http://schemas.microsoft.com/office/drawing/2014/main" id="{C2AAD867-2111-43FC-820E-C2EACD0B743D}"/>
              </a:ext>
            </a:extLst>
          </p:cNvPr>
          <p:cNvSpPr/>
          <p:nvPr/>
        </p:nvSpPr>
        <p:spPr>
          <a:xfrm>
            <a:off x="11016186" y="1909233"/>
            <a:ext cx="150428" cy="4211645"/>
          </a:xfrm>
          <a:prstGeom prst="rightBracket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rgbClr val="C0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512CE3-5B0D-46D7-BCD4-F3CD3B27E725}"/>
              </a:ext>
            </a:extLst>
          </p:cNvPr>
          <p:cNvSpPr txBox="1"/>
          <p:nvPr/>
        </p:nvSpPr>
        <p:spPr>
          <a:xfrm>
            <a:off x="11144013" y="3190192"/>
            <a:ext cx="435339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C00000"/>
                </a:solidFill>
              </a:rPr>
              <a:t>벤더사관리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E22E8D-EAB5-464C-9246-4C35C78032CF}"/>
              </a:ext>
            </a:extLst>
          </p:cNvPr>
          <p:cNvSpPr txBox="1"/>
          <p:nvPr/>
        </p:nvSpPr>
        <p:spPr>
          <a:xfrm>
            <a:off x="6676432" y="1448353"/>
            <a:ext cx="1566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PaaS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9F710A-79C4-4528-9BB8-A81FA5F3D6B2}"/>
              </a:ext>
            </a:extLst>
          </p:cNvPr>
          <p:cNvSpPr txBox="1"/>
          <p:nvPr/>
        </p:nvSpPr>
        <p:spPr>
          <a:xfrm>
            <a:off x="3857438" y="1455397"/>
            <a:ext cx="1566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IaaS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069E2B-5988-4A92-A881-CD7BA24CEAD1}"/>
              </a:ext>
            </a:extLst>
          </p:cNvPr>
          <p:cNvSpPr txBox="1"/>
          <p:nvPr/>
        </p:nvSpPr>
        <p:spPr>
          <a:xfrm>
            <a:off x="9513598" y="1448353"/>
            <a:ext cx="1566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SaaS</a:t>
            </a:r>
          </a:p>
        </p:txBody>
      </p:sp>
    </p:spTree>
    <p:extLst>
      <p:ext uri="{BB962C8B-B14F-4D97-AF65-F5344CB8AC3E}">
        <p14:creationId xmlns:p14="http://schemas.microsoft.com/office/powerpoint/2010/main" val="19289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0" y="882815"/>
            <a:ext cx="5139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400" b="1" dirty="0"/>
              <a:t>프라이빗 클라우드</a:t>
            </a:r>
            <a:r>
              <a:rPr lang="en-US" altLang="ko-KR" sz="2400" b="1" dirty="0"/>
              <a:t> (Private Cloud)</a:t>
            </a:r>
            <a:endParaRPr lang="ko-KR" altLang="ko-KR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CF7724-5828-4E86-94F9-889B45C17E6A}"/>
              </a:ext>
            </a:extLst>
          </p:cNvPr>
          <p:cNvSpPr txBox="1"/>
          <p:nvPr/>
        </p:nvSpPr>
        <p:spPr>
          <a:xfrm>
            <a:off x="347241" y="1344480"/>
            <a:ext cx="1165455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특정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기업 그룹에만 제공하는 서비스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이용자를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한정하여 보안 확보가 쉬우며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독자적인 기능이나 서비스를 추가할 수 있다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 smtClean="0">
                <a:solidFill>
                  <a:srgbClr val="C00000"/>
                </a:solidFill>
              </a:rPr>
              <a:t>클라우드 </a:t>
            </a:r>
            <a:r>
              <a:rPr lang="ko-KR" altLang="en-US" b="1" dirty="0">
                <a:solidFill>
                  <a:srgbClr val="C00000"/>
                </a:solidFill>
              </a:rPr>
              <a:t>벤더가 제공하는 서비스를 </a:t>
            </a:r>
            <a:r>
              <a:rPr lang="en-US" altLang="ko-KR" b="1" dirty="0" smtClean="0">
                <a:solidFill>
                  <a:srgbClr val="C00000"/>
                </a:solidFill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</a:rPr>
              <a:t>시스템 </a:t>
            </a:r>
            <a:r>
              <a:rPr lang="ko-KR" altLang="en-US" b="1" dirty="0">
                <a:solidFill>
                  <a:srgbClr val="C00000"/>
                </a:solidFill>
              </a:rPr>
              <a:t>요구사항에 맞춰 </a:t>
            </a:r>
            <a:r>
              <a:rPr lang="ko-KR" altLang="en-US" b="1" dirty="0" smtClean="0">
                <a:solidFill>
                  <a:srgbClr val="C00000"/>
                </a:solidFill>
              </a:rPr>
              <a:t>조합하여</a:t>
            </a:r>
            <a:r>
              <a:rPr lang="en-US" altLang="ko-KR" b="1" dirty="0" smtClean="0">
                <a:solidFill>
                  <a:srgbClr val="C00000"/>
                </a:solidFill>
              </a:rPr>
              <a:t/>
            </a:r>
            <a:br>
              <a:rPr lang="en-US" altLang="ko-KR" b="1" dirty="0" smtClean="0">
                <a:solidFill>
                  <a:srgbClr val="C00000"/>
                </a:solidFill>
              </a:rPr>
            </a:br>
            <a:r>
              <a:rPr lang="ko-KR" altLang="en-US" b="1" dirty="0" smtClean="0">
                <a:solidFill>
                  <a:srgbClr val="C00000"/>
                </a:solidFill>
              </a:rPr>
              <a:t>단기간에 </a:t>
            </a:r>
            <a:r>
              <a:rPr lang="ko-KR" altLang="en-US" b="1" dirty="0">
                <a:solidFill>
                  <a:srgbClr val="C00000"/>
                </a:solidFill>
              </a:rPr>
              <a:t>인프라를 구축할 수 있으나 </a:t>
            </a:r>
            <a:r>
              <a:rPr lang="en-US" altLang="ko-KR" b="1" dirty="0" smtClean="0">
                <a:solidFill>
                  <a:srgbClr val="C00000"/>
                </a:solidFill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</a:rPr>
              <a:t>시스템 </a:t>
            </a:r>
            <a:r>
              <a:rPr lang="ko-KR" altLang="en-US" b="1" dirty="0">
                <a:solidFill>
                  <a:srgbClr val="C00000"/>
                </a:solidFill>
              </a:rPr>
              <a:t>이용량만큼 요금이 </a:t>
            </a:r>
            <a:r>
              <a:rPr lang="ko-KR" altLang="en-US" b="1" dirty="0" smtClean="0">
                <a:solidFill>
                  <a:srgbClr val="C00000"/>
                </a:solidFill>
              </a:rPr>
              <a:t>부과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/>
          <a:srcRect l="66435" t="1968" r="991" b="3767"/>
          <a:stretch/>
        </p:blipFill>
        <p:spPr>
          <a:xfrm>
            <a:off x="8385500" y="1344480"/>
            <a:ext cx="3407952" cy="4122000"/>
          </a:xfrm>
          <a:prstGeom prst="rect">
            <a:avLst/>
          </a:prstGeom>
          <a:solidFill>
            <a:srgbClr val="EC6A0B"/>
          </a:solidFill>
        </p:spPr>
      </p:pic>
    </p:spTree>
    <p:extLst>
      <p:ext uri="{BB962C8B-B14F-4D97-AF65-F5344CB8AC3E}">
        <p14:creationId xmlns:p14="http://schemas.microsoft.com/office/powerpoint/2010/main" val="329364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0" y="882815"/>
            <a:ext cx="53590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시스템 기반의 구축</a:t>
            </a:r>
            <a:r>
              <a:rPr lang="en-US" altLang="ko-KR" sz="2400" b="1" dirty="0"/>
              <a:t>/</a:t>
            </a:r>
            <a:r>
              <a:rPr lang="ko-KR" altLang="en-US" sz="2400" b="1" dirty="0"/>
              <a:t>운용 흐름</a:t>
            </a:r>
          </a:p>
          <a:p>
            <a:endParaRPr lang="ko-KR" altLang="ko-KR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489337" y="4573754"/>
            <a:ext cx="30009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시스템 구축 계획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/>
            </a:r>
            <a:b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</a:b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및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/>
            </a:r>
            <a:b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</a:b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요구사항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정의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490318" y="4573754"/>
            <a:ext cx="2473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인프라 설계</a:t>
            </a:r>
            <a:endParaRPr lang="ko-KR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27767" y="4573754"/>
            <a:ext cx="2473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인프라 구축 단계</a:t>
            </a:r>
            <a:endParaRPr lang="ko-KR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965214" y="4573754"/>
            <a:ext cx="2473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운용 단계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53848" y="1980031"/>
            <a:ext cx="10152189" cy="1898219"/>
            <a:chOff x="1402096" y="2215294"/>
            <a:chExt cx="8920261" cy="1667878"/>
          </a:xfrm>
        </p:grpSpPr>
        <p:sp>
          <p:nvSpPr>
            <p:cNvPr id="34" name="Right Triangle 4"/>
            <p:cNvSpPr/>
            <p:nvPr/>
          </p:nvSpPr>
          <p:spPr>
            <a:xfrm rot="13500000">
              <a:off x="1402096" y="2215294"/>
              <a:ext cx="1667878" cy="1667878"/>
            </a:xfrm>
            <a:custGeom>
              <a:avLst/>
              <a:gdLst/>
              <a:ahLst/>
              <a:cxnLst/>
              <a:rect l="l" t="t" r="r" b="b"/>
              <a:pathLst>
                <a:path w="1394209" h="1394209">
                  <a:moveTo>
                    <a:pt x="1394209" y="1394209"/>
                  </a:moveTo>
                  <a:lnTo>
                    <a:pt x="0" y="1394209"/>
                  </a:lnTo>
                  <a:lnTo>
                    <a:pt x="0" y="0"/>
                  </a:lnTo>
                  <a:lnTo>
                    <a:pt x="451520" y="451520"/>
                  </a:lnTo>
                  <a:lnTo>
                    <a:pt x="451520" y="942689"/>
                  </a:lnTo>
                  <a:lnTo>
                    <a:pt x="942689" y="942689"/>
                  </a:lnTo>
                  <a:close/>
                </a:path>
              </a:pathLst>
            </a:custGeom>
            <a:solidFill>
              <a:srgbClr val="C86466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/>
                </a:solidFill>
              </a:endParaRPr>
            </a:p>
          </p:txBody>
        </p:sp>
        <p:sp>
          <p:nvSpPr>
            <p:cNvPr id="35" name="Right Triangle 4"/>
            <p:cNvSpPr/>
            <p:nvPr/>
          </p:nvSpPr>
          <p:spPr>
            <a:xfrm rot="13500000">
              <a:off x="3819557" y="2215294"/>
              <a:ext cx="1667878" cy="1667878"/>
            </a:xfrm>
            <a:custGeom>
              <a:avLst/>
              <a:gdLst/>
              <a:ahLst/>
              <a:cxnLst/>
              <a:rect l="l" t="t" r="r" b="b"/>
              <a:pathLst>
                <a:path w="1394209" h="1394209">
                  <a:moveTo>
                    <a:pt x="1394209" y="1394209"/>
                  </a:moveTo>
                  <a:lnTo>
                    <a:pt x="0" y="1394209"/>
                  </a:lnTo>
                  <a:lnTo>
                    <a:pt x="0" y="0"/>
                  </a:lnTo>
                  <a:lnTo>
                    <a:pt x="451520" y="451520"/>
                  </a:lnTo>
                  <a:lnTo>
                    <a:pt x="451520" y="942689"/>
                  </a:lnTo>
                  <a:lnTo>
                    <a:pt x="942689" y="942689"/>
                  </a:lnTo>
                  <a:close/>
                </a:path>
              </a:pathLst>
            </a:custGeom>
            <a:solidFill>
              <a:srgbClr val="C86466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/>
                </a:solidFill>
              </a:endParaRPr>
            </a:p>
          </p:txBody>
        </p:sp>
        <p:sp>
          <p:nvSpPr>
            <p:cNvPr id="36" name="Right Triangle 4"/>
            <p:cNvSpPr/>
            <p:nvPr/>
          </p:nvSpPr>
          <p:spPr>
            <a:xfrm rot="13500000">
              <a:off x="6237019" y="2215294"/>
              <a:ext cx="1667878" cy="1667878"/>
            </a:xfrm>
            <a:custGeom>
              <a:avLst/>
              <a:gdLst/>
              <a:ahLst/>
              <a:cxnLst/>
              <a:rect l="l" t="t" r="r" b="b"/>
              <a:pathLst>
                <a:path w="1394209" h="1394209">
                  <a:moveTo>
                    <a:pt x="1394209" y="1394209"/>
                  </a:moveTo>
                  <a:lnTo>
                    <a:pt x="0" y="1394209"/>
                  </a:lnTo>
                  <a:lnTo>
                    <a:pt x="0" y="0"/>
                  </a:lnTo>
                  <a:lnTo>
                    <a:pt x="451520" y="451520"/>
                  </a:lnTo>
                  <a:lnTo>
                    <a:pt x="451520" y="942689"/>
                  </a:lnTo>
                  <a:lnTo>
                    <a:pt x="942689" y="942689"/>
                  </a:lnTo>
                  <a:close/>
                </a:path>
              </a:pathLst>
            </a:custGeom>
            <a:solidFill>
              <a:srgbClr val="C86466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/>
                </a:solidFill>
              </a:endParaRPr>
            </a:p>
          </p:txBody>
        </p:sp>
        <p:sp>
          <p:nvSpPr>
            <p:cNvPr id="37" name="Right Triangle 4"/>
            <p:cNvSpPr/>
            <p:nvPr/>
          </p:nvSpPr>
          <p:spPr>
            <a:xfrm rot="13500000">
              <a:off x="8654479" y="2215294"/>
              <a:ext cx="1667878" cy="1667878"/>
            </a:xfrm>
            <a:custGeom>
              <a:avLst/>
              <a:gdLst/>
              <a:ahLst/>
              <a:cxnLst/>
              <a:rect l="l" t="t" r="r" b="b"/>
              <a:pathLst>
                <a:path w="1394209" h="1394209">
                  <a:moveTo>
                    <a:pt x="1394209" y="1394209"/>
                  </a:moveTo>
                  <a:lnTo>
                    <a:pt x="0" y="1394209"/>
                  </a:lnTo>
                  <a:lnTo>
                    <a:pt x="0" y="0"/>
                  </a:lnTo>
                  <a:lnTo>
                    <a:pt x="451520" y="451520"/>
                  </a:lnTo>
                  <a:lnTo>
                    <a:pt x="451520" y="942689"/>
                  </a:lnTo>
                  <a:lnTo>
                    <a:pt x="942689" y="942689"/>
                  </a:lnTo>
                  <a:close/>
                </a:path>
              </a:pathLst>
            </a:custGeom>
            <a:solidFill>
              <a:srgbClr val="C864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/>
                </a:solidFill>
              </a:endParaRPr>
            </a:p>
          </p:txBody>
        </p:sp>
        <p:pic>
          <p:nvPicPr>
            <p:cNvPr id="56" name="그림 55"/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43" t="3207" r="14670" b="16962"/>
            <a:stretch/>
          </p:blipFill>
          <p:spPr>
            <a:xfrm>
              <a:off x="5121834" y="2818486"/>
              <a:ext cx="414882" cy="434158"/>
            </a:xfrm>
            <a:prstGeom prst="rect">
              <a:avLst/>
            </a:prstGeom>
          </p:spPr>
        </p:pic>
      </p:grpSp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3" b="14599"/>
          <a:stretch/>
        </p:blipFill>
        <p:spPr>
          <a:xfrm>
            <a:off x="2217108" y="2666525"/>
            <a:ext cx="557880" cy="492147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7" t="4051" r="6062" b="17469"/>
          <a:stretch/>
        </p:blipFill>
        <p:spPr>
          <a:xfrm>
            <a:off x="7671787" y="2558006"/>
            <a:ext cx="696256" cy="600666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24"/>
          <a:stretch/>
        </p:blipFill>
        <p:spPr>
          <a:xfrm>
            <a:off x="10484603" y="2654414"/>
            <a:ext cx="638333" cy="54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68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599123" y="3527870"/>
            <a:ext cx="41650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On-Premise </a:t>
            </a:r>
            <a:r>
              <a:rPr lang="ko-KR" altLang="en-US" sz="2400" b="1" dirty="0" smtClean="0"/>
              <a:t>환경의 인프라</a:t>
            </a:r>
            <a:r>
              <a:rPr lang="en-US" altLang="ko-KR" sz="2400" b="1" dirty="0" smtClean="0"/>
              <a:t/>
            </a:r>
            <a:br>
              <a:rPr lang="en-US" altLang="ko-KR" sz="2400" b="1" dirty="0" smtClean="0"/>
            </a:br>
            <a:r>
              <a:rPr lang="en-US" altLang="ko-KR" sz="2400" b="1" dirty="0" smtClean="0"/>
              <a:t>(</a:t>
            </a:r>
            <a:r>
              <a:rPr lang="ko-KR" altLang="en-US" sz="2400" b="1" dirty="0"/>
              <a:t>물리적 환경</a:t>
            </a:r>
            <a:r>
              <a:rPr lang="en-US" altLang="ko-KR" sz="2400" b="1" dirty="0" smtClean="0"/>
              <a:t>)</a:t>
            </a:r>
            <a:endParaRPr lang="ko-KR" altLang="en-US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CF7724-5828-4E86-94F9-889B45C17E6A}"/>
              </a:ext>
            </a:extLst>
          </p:cNvPr>
          <p:cNvSpPr txBox="1"/>
          <p:nvPr/>
        </p:nvSpPr>
        <p:spPr>
          <a:xfrm>
            <a:off x="347241" y="1344480"/>
            <a:ext cx="11654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인프라를 구성하는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하드웨어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네트워크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OS,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미들웨어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Application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등의 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구성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정보를 관리하고 적절한 상태로 유지하는 작업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6150408" y="2395959"/>
            <a:ext cx="0" cy="3622876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52400" y="882815"/>
            <a:ext cx="5139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인프라 구성 관리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641944" y="3527870"/>
            <a:ext cx="4087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Cloud </a:t>
            </a:r>
            <a:r>
              <a:rPr lang="ko-KR" altLang="en-US" sz="2400" b="1" dirty="0" smtClean="0"/>
              <a:t>환경의 인프라</a:t>
            </a:r>
            <a:r>
              <a:rPr lang="en-US" altLang="ko-KR" sz="2400" b="1" dirty="0" smtClean="0"/>
              <a:t/>
            </a:r>
            <a:br>
              <a:rPr lang="en-US" altLang="ko-KR" sz="2400" b="1" dirty="0" smtClean="0"/>
            </a:b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가상 </a:t>
            </a:r>
            <a:r>
              <a:rPr lang="ko-KR" altLang="en-US" sz="2400" b="1" dirty="0"/>
              <a:t>환경</a:t>
            </a:r>
            <a:r>
              <a:rPr lang="en-US" altLang="ko-KR" sz="2400" b="1" dirty="0" smtClean="0"/>
              <a:t>)</a:t>
            </a:r>
            <a:endParaRPr lang="ko-KR" altLang="en-US" sz="2400" b="1" dirty="0"/>
          </a:p>
        </p:txBody>
      </p:sp>
      <p:sp>
        <p:nvSpPr>
          <p:cNvPr id="8" name="직사각형 7"/>
          <p:cNvSpPr/>
          <p:nvPr/>
        </p:nvSpPr>
        <p:spPr>
          <a:xfrm>
            <a:off x="1425786" y="2395959"/>
            <a:ext cx="4511748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dirty="0"/>
              <a:t>가변 </a:t>
            </a:r>
            <a:r>
              <a:rPr lang="ko-KR" altLang="en-US" sz="2400" b="1" dirty="0" smtClean="0"/>
              <a:t>인프라</a:t>
            </a:r>
            <a:endParaRPr lang="en-US" altLang="ko-KR" sz="2400" b="1" dirty="0" smtClean="0"/>
          </a:p>
          <a:p>
            <a:pPr algn="ctr"/>
            <a:r>
              <a:rPr lang="en-US" altLang="ko-KR" sz="2400" b="1" dirty="0"/>
              <a:t>(</a:t>
            </a:r>
            <a:r>
              <a:rPr lang="en-US" altLang="ko-KR" sz="2400" b="1" dirty="0" smtClean="0"/>
              <a:t>Mutable infrastructure)</a:t>
            </a:r>
          </a:p>
          <a:p>
            <a:pPr algn="ctr"/>
            <a:endParaRPr lang="en-US" altLang="ko-KR" sz="2400" b="1" dirty="0"/>
          </a:p>
          <a:p>
            <a:r>
              <a:rPr lang="en-US" altLang="ko-KR" sz="1600" b="1" dirty="0" smtClean="0"/>
              <a:t>- On-Premise </a:t>
            </a:r>
            <a:r>
              <a:rPr lang="ko-KR" altLang="en-US" sz="1600" b="1" dirty="0"/>
              <a:t>환경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물리적 환경</a:t>
            </a:r>
            <a:r>
              <a:rPr lang="en-US" altLang="ko-KR" sz="1600" b="1" dirty="0"/>
              <a:t>)</a:t>
            </a:r>
            <a:r>
              <a:rPr lang="ko-KR" altLang="en-US" sz="1600" b="1" dirty="0"/>
              <a:t>에서의 인프라</a:t>
            </a:r>
          </a:p>
          <a:p>
            <a:r>
              <a:rPr lang="en-US" altLang="ko-KR" sz="1600" b="1" dirty="0" smtClean="0"/>
              <a:t>- </a:t>
            </a:r>
            <a:r>
              <a:rPr lang="ko-KR" altLang="en-US" sz="1600" b="1" dirty="0" smtClean="0"/>
              <a:t>한 </a:t>
            </a:r>
            <a:r>
              <a:rPr lang="ko-KR" altLang="en-US" sz="1600" b="1" dirty="0"/>
              <a:t>번 구축하고 난 뒤 유</a:t>
            </a:r>
            <a:r>
              <a:rPr lang="ko-KR" altLang="en-US" sz="1600" b="1" dirty="0" smtClean="0"/>
              <a:t>지보수 </a:t>
            </a:r>
            <a:r>
              <a:rPr lang="ko-KR" altLang="en-US" sz="1600" b="1" dirty="0"/>
              <a:t>하면서 </a:t>
            </a: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 smtClean="0"/>
              <a:t>  </a:t>
            </a:r>
            <a:r>
              <a:rPr lang="ko-KR" altLang="en-US" sz="1600" b="1" dirty="0" smtClean="0"/>
              <a:t>최대한 </a:t>
            </a:r>
            <a:r>
              <a:rPr lang="ko-KR" altLang="en-US" sz="1600" b="1" dirty="0"/>
              <a:t>오랫동안 사용하는 것이 </a:t>
            </a:r>
            <a:r>
              <a:rPr lang="ko-KR" altLang="en-US" sz="1600" b="1" dirty="0" smtClean="0"/>
              <a:t>일반적</a:t>
            </a:r>
            <a:endParaRPr lang="en-US" altLang="ko-KR" sz="1600" b="1" dirty="0"/>
          </a:p>
          <a:p>
            <a:r>
              <a:rPr lang="en-US" altLang="ko-KR" sz="1600" b="1" dirty="0" smtClean="0"/>
              <a:t>- </a:t>
            </a:r>
            <a:r>
              <a:rPr lang="ko-KR" altLang="en-US" sz="1600" b="1" dirty="0" smtClean="0"/>
              <a:t>여러가지 </a:t>
            </a:r>
            <a:r>
              <a:rPr lang="ko-KR" altLang="en-US" sz="1600" b="1" dirty="0">
                <a:solidFill>
                  <a:srgbClr val="C00000"/>
                </a:solidFill>
              </a:rPr>
              <a:t>구성요소를 수정하면서 운영 관리</a:t>
            </a:r>
          </a:p>
          <a:p>
            <a:r>
              <a:rPr lang="en-US" altLang="ko-KR" sz="1600" b="1" dirty="0" smtClean="0"/>
              <a:t>- </a:t>
            </a:r>
            <a:r>
              <a:rPr lang="ko-KR" altLang="en-US" sz="1600" b="1" dirty="0" smtClean="0"/>
              <a:t>인프라 </a:t>
            </a:r>
            <a:r>
              <a:rPr lang="ko-KR" altLang="en-US" sz="1600" b="1" dirty="0"/>
              <a:t>구축 규모가 크면 클수록 </a:t>
            </a:r>
            <a:r>
              <a:rPr lang="en-US" altLang="ko-KR" sz="1600" b="1" dirty="0" smtClean="0"/>
              <a:t/>
            </a:r>
            <a:br>
              <a:rPr lang="en-US" altLang="ko-KR" sz="1600" b="1" dirty="0" smtClean="0"/>
            </a:br>
            <a:r>
              <a:rPr lang="en-US" altLang="ko-KR" sz="1600" b="1" dirty="0" smtClean="0"/>
              <a:t>  </a:t>
            </a:r>
            <a:r>
              <a:rPr lang="ko-KR" altLang="en-US" sz="1600" b="1" dirty="0" smtClean="0"/>
              <a:t>인프라 </a:t>
            </a:r>
            <a:r>
              <a:rPr lang="ko-KR" altLang="en-US" sz="1600" b="1" dirty="0"/>
              <a:t>구성 관리에 대한 부담이 큼</a:t>
            </a:r>
          </a:p>
          <a:p>
            <a:pPr marL="285750" indent="-285750">
              <a:buFontTx/>
              <a:buChar char="-"/>
            </a:pPr>
            <a:endParaRPr lang="en-US" altLang="ko-KR" sz="1600" b="1" dirty="0" smtClean="0"/>
          </a:p>
          <a:p>
            <a:pPr algn="ctr"/>
            <a:endParaRPr lang="en-US" altLang="ko-KR" sz="1600" b="1" dirty="0"/>
          </a:p>
        </p:txBody>
      </p:sp>
      <p:sp>
        <p:nvSpPr>
          <p:cNvPr id="60" name="직사각형 59"/>
          <p:cNvSpPr/>
          <p:nvPr/>
        </p:nvSpPr>
        <p:spPr>
          <a:xfrm>
            <a:off x="6468607" y="2452476"/>
            <a:ext cx="5264198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dirty="0" smtClean="0"/>
              <a:t>불변 인프라</a:t>
            </a:r>
            <a:endParaRPr lang="en-US" altLang="ko-KR" sz="2400" b="1" dirty="0" smtClean="0"/>
          </a:p>
          <a:p>
            <a:pPr algn="ctr"/>
            <a:r>
              <a:rPr lang="en-US" altLang="ko-KR" sz="2400" b="1" dirty="0" smtClean="0"/>
              <a:t>(Immutable infrastructure)</a:t>
            </a:r>
          </a:p>
          <a:p>
            <a:pPr algn="ctr"/>
            <a:endParaRPr lang="en-US" altLang="ko-KR" sz="2400" b="1" dirty="0"/>
          </a:p>
          <a:p>
            <a:r>
              <a:rPr lang="en-US" altLang="ko-KR" sz="1600" b="1" dirty="0" smtClean="0"/>
              <a:t>- </a:t>
            </a:r>
            <a:r>
              <a:rPr lang="ko-KR" altLang="en-US" sz="1600" b="1" dirty="0"/>
              <a:t>클라우드 환경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가상 환경</a:t>
            </a:r>
            <a:r>
              <a:rPr lang="en-US" altLang="ko-KR" sz="1600" b="1" dirty="0"/>
              <a:t>)</a:t>
            </a:r>
            <a:r>
              <a:rPr lang="ko-KR" altLang="en-US" sz="1600" b="1" dirty="0"/>
              <a:t>에서의 인프라</a:t>
            </a:r>
          </a:p>
          <a:p>
            <a:r>
              <a:rPr lang="en-US" altLang="ko-KR" sz="1600" b="1" dirty="0" smtClean="0"/>
              <a:t>- </a:t>
            </a:r>
            <a:r>
              <a:rPr lang="ko-KR" altLang="en-US" sz="1600" b="1" dirty="0"/>
              <a:t>서버가 </a:t>
            </a:r>
            <a:r>
              <a:rPr lang="ko-KR" altLang="en-US" sz="1600" b="1" dirty="0">
                <a:solidFill>
                  <a:srgbClr val="C00000"/>
                </a:solidFill>
              </a:rPr>
              <a:t>배포 이후 절대 변경되지 않는 형태의 인프라</a:t>
            </a:r>
          </a:p>
          <a:p>
            <a:r>
              <a:rPr lang="en-US" altLang="ko-KR" sz="1600" b="1" dirty="0" smtClean="0"/>
              <a:t>- </a:t>
            </a:r>
            <a:r>
              <a:rPr lang="ko-KR" altLang="en-US" sz="1600" b="1" dirty="0"/>
              <a:t>만약 수정 사항이 생길 경우 </a:t>
            </a:r>
            <a:r>
              <a:rPr lang="en-US" altLang="ko-KR" sz="1600" b="1" dirty="0" smtClean="0"/>
              <a:t/>
            </a:r>
            <a:br>
              <a:rPr lang="en-US" altLang="ko-KR" sz="1600" b="1" dirty="0" smtClean="0"/>
            </a:br>
            <a:r>
              <a:rPr lang="ko-KR" altLang="en-US" sz="1600" b="1" dirty="0" smtClean="0"/>
              <a:t>공용 </a:t>
            </a:r>
            <a:r>
              <a:rPr lang="ko-KR" altLang="en-US" sz="1600" b="1" dirty="0"/>
              <a:t>이미지에 적절한 수정을 한 </a:t>
            </a:r>
            <a:r>
              <a:rPr lang="en-US" altLang="ko-KR" sz="1600" b="1" dirty="0" smtClean="0"/>
              <a:t/>
            </a:r>
            <a:br>
              <a:rPr lang="en-US" altLang="ko-KR" sz="1600" b="1" dirty="0" smtClean="0"/>
            </a:br>
            <a:r>
              <a:rPr lang="ko-KR" altLang="en-US" sz="1600" b="1" dirty="0" smtClean="0"/>
              <a:t>새 </a:t>
            </a:r>
            <a:r>
              <a:rPr lang="ko-KR" altLang="en-US" sz="1600" b="1" dirty="0"/>
              <a:t>서버가 </a:t>
            </a:r>
            <a:r>
              <a:rPr lang="en-US" altLang="ko-KR" sz="1600" b="1" dirty="0"/>
              <a:t>Provision</a:t>
            </a:r>
            <a:r>
              <a:rPr lang="ko-KR" altLang="en-US" sz="1600" b="1" dirty="0"/>
              <a:t>되어 기존 서버를 대체한다</a:t>
            </a:r>
            <a:r>
              <a:rPr lang="en-US" altLang="ko-KR" sz="1600" b="1" dirty="0"/>
              <a:t>.</a:t>
            </a:r>
          </a:p>
          <a:p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283731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54" grpId="0"/>
      <p:bldP spid="8" grpId="0"/>
      <p:bldP spid="6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F7CF7724-5828-4E86-94F9-889B45C17E6A}"/>
              </a:ext>
            </a:extLst>
          </p:cNvPr>
          <p:cNvSpPr txBox="1"/>
          <p:nvPr/>
        </p:nvSpPr>
        <p:spPr>
          <a:xfrm>
            <a:off x="347241" y="1344480"/>
            <a:ext cx="11654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인프라를 구성하는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하드웨어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네트워크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OS,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미들웨어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Application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등의 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구성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정보를 관리하고 적절한 상태로 유지하는 작업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52400" y="882815"/>
            <a:ext cx="5139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인프라 구성 관리</a:t>
            </a:r>
          </a:p>
        </p:txBody>
      </p:sp>
      <p:grpSp>
        <p:nvGrpSpPr>
          <p:cNvPr id="65" name="그룹 64"/>
          <p:cNvGrpSpPr/>
          <p:nvPr/>
        </p:nvGrpSpPr>
        <p:grpSpPr>
          <a:xfrm>
            <a:off x="2954562" y="2452476"/>
            <a:ext cx="6282877" cy="3102760"/>
            <a:chOff x="4467497" y="617009"/>
            <a:chExt cx="6282877" cy="3102760"/>
          </a:xfrm>
        </p:grpSpPr>
        <p:grpSp>
          <p:nvGrpSpPr>
            <p:cNvPr id="66" name="그룹 65"/>
            <p:cNvGrpSpPr/>
            <p:nvPr/>
          </p:nvGrpSpPr>
          <p:grpSpPr>
            <a:xfrm>
              <a:off x="4802777" y="3467221"/>
              <a:ext cx="5434152" cy="252548"/>
              <a:chOff x="5377543" y="1119051"/>
              <a:chExt cx="5434152" cy="252548"/>
            </a:xfrm>
          </p:grpSpPr>
          <p:cxnSp>
            <p:nvCxnSpPr>
              <p:cNvPr id="85" name="직선 연결선 84"/>
              <p:cNvCxnSpPr>
                <a:endCxn id="88" idx="2"/>
              </p:cNvCxnSpPr>
              <p:nvPr/>
            </p:nvCxnSpPr>
            <p:spPr>
              <a:xfrm>
                <a:off x="5503817" y="1245325"/>
                <a:ext cx="2464526" cy="0"/>
              </a:xfrm>
              <a:prstGeom prst="line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타원 85"/>
              <p:cNvSpPr/>
              <p:nvPr/>
            </p:nvSpPr>
            <p:spPr>
              <a:xfrm>
                <a:off x="5377543" y="1119051"/>
                <a:ext cx="252548" cy="252548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10559147" y="1119051"/>
                <a:ext cx="252548" cy="252548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타원 87"/>
              <p:cNvSpPr/>
              <p:nvPr/>
            </p:nvSpPr>
            <p:spPr>
              <a:xfrm>
                <a:off x="7968343" y="1119051"/>
                <a:ext cx="252548" cy="252548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9" name="직선 연결선 88"/>
              <p:cNvCxnSpPr/>
              <p:nvPr/>
            </p:nvCxnSpPr>
            <p:spPr>
              <a:xfrm>
                <a:off x="8171542" y="1245325"/>
                <a:ext cx="2464526" cy="0"/>
              </a:xfrm>
              <a:prstGeom prst="line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그룹 66"/>
            <p:cNvGrpSpPr/>
            <p:nvPr/>
          </p:nvGrpSpPr>
          <p:grpSpPr>
            <a:xfrm>
              <a:off x="5401490" y="1607653"/>
              <a:ext cx="1306286" cy="1080000"/>
              <a:chOff x="4312922" y="1431386"/>
              <a:chExt cx="1306286" cy="1080000"/>
            </a:xfrm>
          </p:grpSpPr>
          <p:sp>
            <p:nvSpPr>
              <p:cNvPr id="83" name="직사각형 82"/>
              <p:cNvSpPr/>
              <p:nvPr/>
            </p:nvSpPr>
            <p:spPr>
              <a:xfrm>
                <a:off x="4312922" y="1431386"/>
                <a:ext cx="1306286" cy="720000"/>
              </a:xfrm>
              <a:prstGeom prst="rect">
                <a:avLst/>
              </a:prstGeom>
              <a:solidFill>
                <a:srgbClr val="F2AA1A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App v1</a:t>
                </a:r>
                <a:endPara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4312922" y="2151386"/>
                <a:ext cx="1306286" cy="360000"/>
              </a:xfrm>
              <a:prstGeom prst="rect">
                <a:avLst/>
              </a:prstGeom>
              <a:solidFill>
                <a:srgbClr val="119AD7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OS v1</a:t>
                </a:r>
                <a:endPara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4467497" y="3114191"/>
              <a:ext cx="92310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BUILD</a:t>
              </a:r>
              <a:endPara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794862" y="3114191"/>
              <a:ext cx="1449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PATCH APP</a:t>
              </a:r>
              <a:endPara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9453985" y="3102006"/>
              <a:ext cx="1296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PATCH OS</a:t>
              </a:r>
              <a:endPara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5331823" y="1531007"/>
              <a:ext cx="1436914" cy="1219200"/>
            </a:xfrm>
            <a:prstGeom prst="roundRect">
              <a:avLst>
                <a:gd name="adj" fmla="val 7381"/>
              </a:avLst>
            </a:prstGeom>
            <a:noFill/>
            <a:ln w="28575">
              <a:solidFill>
                <a:srgbClr val="DD9A9C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401490" y="1173603"/>
              <a:ext cx="1393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Out Of Server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아래쪽 화살표 72"/>
            <p:cNvSpPr/>
            <p:nvPr/>
          </p:nvSpPr>
          <p:spPr>
            <a:xfrm>
              <a:off x="5227320" y="1247301"/>
              <a:ext cx="209006" cy="206457"/>
            </a:xfrm>
            <a:prstGeom prst="downArrow">
              <a:avLst>
                <a:gd name="adj1" fmla="val 25610"/>
                <a:gd name="adj2" fmla="val 53704"/>
              </a:avLst>
            </a:prstGeom>
            <a:solidFill>
              <a:srgbClr val="DD9A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4" name="직선 연결선 73"/>
            <p:cNvCxnSpPr/>
            <p:nvPr/>
          </p:nvCxnSpPr>
          <p:spPr>
            <a:xfrm>
              <a:off x="7518398" y="640201"/>
              <a:ext cx="1453" cy="2297475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5155473" y="617009"/>
              <a:ext cx="20116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Mutable Server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8049622" y="617009"/>
              <a:ext cx="2187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Immutable Server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77" name="그룹 76"/>
            <p:cNvGrpSpPr/>
            <p:nvPr/>
          </p:nvGrpSpPr>
          <p:grpSpPr>
            <a:xfrm>
              <a:off x="8560523" y="1607653"/>
              <a:ext cx="1306286" cy="1080000"/>
              <a:chOff x="4312922" y="1431386"/>
              <a:chExt cx="1306286" cy="1080000"/>
            </a:xfrm>
          </p:grpSpPr>
          <p:sp>
            <p:nvSpPr>
              <p:cNvPr id="81" name="직사각형 80"/>
              <p:cNvSpPr/>
              <p:nvPr/>
            </p:nvSpPr>
            <p:spPr>
              <a:xfrm>
                <a:off x="4312922" y="1431386"/>
                <a:ext cx="1306286" cy="720000"/>
              </a:xfrm>
              <a:prstGeom prst="rect">
                <a:avLst/>
              </a:prstGeom>
              <a:solidFill>
                <a:srgbClr val="F2AA1A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App v1</a:t>
                </a:r>
                <a:endPara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4312922" y="2151386"/>
                <a:ext cx="1306286" cy="360000"/>
              </a:xfrm>
              <a:prstGeom prst="rect">
                <a:avLst/>
              </a:prstGeom>
              <a:solidFill>
                <a:srgbClr val="119AD7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OS v1</a:t>
                </a:r>
                <a:endPara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78" name="모서리가 둥근 직사각형 77"/>
            <p:cNvSpPr/>
            <p:nvPr/>
          </p:nvSpPr>
          <p:spPr>
            <a:xfrm>
              <a:off x="8490856" y="1531007"/>
              <a:ext cx="1436914" cy="1219200"/>
            </a:xfrm>
            <a:prstGeom prst="roundRect">
              <a:avLst>
                <a:gd name="adj" fmla="val 7381"/>
              </a:avLst>
            </a:prstGeom>
            <a:noFill/>
            <a:ln w="28575">
              <a:solidFill>
                <a:srgbClr val="DD9A9C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8560523" y="1173603"/>
              <a:ext cx="1393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Out Of Server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0" name="아래쪽 화살표 79"/>
            <p:cNvSpPr/>
            <p:nvPr/>
          </p:nvSpPr>
          <p:spPr>
            <a:xfrm>
              <a:off x="8386353" y="1247301"/>
              <a:ext cx="209006" cy="206457"/>
            </a:xfrm>
            <a:prstGeom prst="downArrow">
              <a:avLst>
                <a:gd name="adj1" fmla="val 25610"/>
                <a:gd name="adj2" fmla="val 53704"/>
              </a:avLst>
            </a:prstGeom>
            <a:solidFill>
              <a:srgbClr val="DD9A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919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ocker의 소개와 간단한 사용법 | 야생강아지 WILDP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2" y="357897"/>
            <a:ext cx="4371975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21097" y="2843923"/>
            <a:ext cx="57498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</a:t>
            </a:r>
            <a:r>
              <a:rPr lang="en-US" altLang="ko-KR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Docker?</a:t>
            </a:r>
            <a:endParaRPr lang="ko-KR" altLang="en-US" sz="6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85071" y="4252731"/>
            <a:ext cx="57498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스마트페이먼트팀</a:t>
            </a:r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김혜진 연구원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60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F7CF7724-5828-4E86-94F9-889B45C17E6A}"/>
              </a:ext>
            </a:extLst>
          </p:cNvPr>
          <p:cNvSpPr txBox="1"/>
          <p:nvPr/>
        </p:nvSpPr>
        <p:spPr>
          <a:xfrm>
            <a:off x="347241" y="1344480"/>
            <a:ext cx="11654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인프라를 구성하는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하드웨어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네트워크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OS,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미들웨어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Application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등의 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구성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정보를 관리하고 적절한 상태로 유지하는 작업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52400" y="882815"/>
            <a:ext cx="5139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인프라 구성 관리</a:t>
            </a:r>
          </a:p>
        </p:txBody>
      </p:sp>
      <p:grpSp>
        <p:nvGrpSpPr>
          <p:cNvPr id="63" name="그룹 62"/>
          <p:cNvGrpSpPr/>
          <p:nvPr/>
        </p:nvGrpSpPr>
        <p:grpSpPr>
          <a:xfrm>
            <a:off x="2954564" y="2452478"/>
            <a:ext cx="6282875" cy="3102760"/>
            <a:chOff x="4467497" y="617009"/>
            <a:chExt cx="6282875" cy="3102760"/>
          </a:xfrm>
        </p:grpSpPr>
        <p:grpSp>
          <p:nvGrpSpPr>
            <p:cNvPr id="64" name="그룹 63"/>
            <p:cNvGrpSpPr/>
            <p:nvPr/>
          </p:nvGrpSpPr>
          <p:grpSpPr>
            <a:xfrm>
              <a:off x="4802777" y="3467221"/>
              <a:ext cx="5434152" cy="252548"/>
              <a:chOff x="5377543" y="1119051"/>
              <a:chExt cx="5434152" cy="252548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10559147" y="1119051"/>
                <a:ext cx="252548" cy="252548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4" name="직선 연결선 83"/>
              <p:cNvCxnSpPr>
                <a:stCxn id="86" idx="6"/>
              </p:cNvCxnSpPr>
              <p:nvPr/>
            </p:nvCxnSpPr>
            <p:spPr>
              <a:xfrm rot="5400000" flipV="1">
                <a:off x="8133079" y="-1257663"/>
                <a:ext cx="0" cy="5005976"/>
              </a:xfrm>
              <a:prstGeom prst="line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타원 84"/>
              <p:cNvSpPr/>
              <p:nvPr/>
            </p:nvSpPr>
            <p:spPr>
              <a:xfrm>
                <a:off x="7968343" y="1119051"/>
                <a:ext cx="252548" cy="252548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타원 85"/>
              <p:cNvSpPr/>
              <p:nvPr/>
            </p:nvSpPr>
            <p:spPr>
              <a:xfrm>
                <a:off x="5377543" y="1119051"/>
                <a:ext cx="252548" cy="252548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5401490" y="1607653"/>
              <a:ext cx="1306286" cy="1080000"/>
              <a:chOff x="4312922" y="1431386"/>
              <a:chExt cx="1306286" cy="1080000"/>
            </a:xfrm>
          </p:grpSpPr>
          <p:sp>
            <p:nvSpPr>
              <p:cNvPr id="81" name="직사각형 80"/>
              <p:cNvSpPr/>
              <p:nvPr/>
            </p:nvSpPr>
            <p:spPr>
              <a:xfrm>
                <a:off x="4312922" y="1431386"/>
                <a:ext cx="1306286" cy="720000"/>
              </a:xfrm>
              <a:prstGeom prst="rect">
                <a:avLst/>
              </a:prstGeom>
              <a:solidFill>
                <a:srgbClr val="F2AA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App v1</a:t>
                </a:r>
                <a:endPara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4312922" y="2151386"/>
                <a:ext cx="1306286" cy="360000"/>
              </a:xfrm>
              <a:prstGeom prst="rect">
                <a:avLst/>
              </a:prstGeom>
              <a:solidFill>
                <a:srgbClr val="119A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OS v1</a:t>
                </a:r>
                <a:endPara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>
              <a:off x="4467497" y="3114191"/>
              <a:ext cx="9231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BUILD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794862" y="3114191"/>
              <a:ext cx="14499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PATCH APP</a:t>
              </a:r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9370068" y="3102007"/>
              <a:ext cx="1380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PATCH OS</a:t>
              </a:r>
              <a:endPara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9" name="모서리가 둥근 직사각형 68"/>
            <p:cNvSpPr/>
            <p:nvPr/>
          </p:nvSpPr>
          <p:spPr>
            <a:xfrm>
              <a:off x="5331823" y="1531007"/>
              <a:ext cx="1436914" cy="1219200"/>
            </a:xfrm>
            <a:prstGeom prst="roundRect">
              <a:avLst>
                <a:gd name="adj" fmla="val 7381"/>
              </a:avLst>
            </a:prstGeom>
            <a:noFill/>
            <a:ln w="28575">
              <a:solidFill>
                <a:srgbClr val="DD9A9C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401490" y="1173603"/>
              <a:ext cx="1393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 Of Server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1" name="아래쪽 화살표 70"/>
            <p:cNvSpPr/>
            <p:nvPr/>
          </p:nvSpPr>
          <p:spPr>
            <a:xfrm flipH="1" flipV="1">
              <a:off x="5227320" y="1247301"/>
              <a:ext cx="209006" cy="206457"/>
            </a:xfrm>
            <a:prstGeom prst="downArrow">
              <a:avLst>
                <a:gd name="adj1" fmla="val 25610"/>
                <a:gd name="adj2" fmla="val 53704"/>
              </a:avLst>
            </a:prstGeom>
            <a:solidFill>
              <a:srgbClr val="86A4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2" name="직선 연결선 71"/>
            <p:cNvCxnSpPr/>
            <p:nvPr/>
          </p:nvCxnSpPr>
          <p:spPr>
            <a:xfrm>
              <a:off x="7518398" y="640201"/>
              <a:ext cx="1453" cy="2297475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5155473" y="617009"/>
              <a:ext cx="20116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Mutable Server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049622" y="617009"/>
              <a:ext cx="2187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Immutable Server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8560523" y="1607653"/>
              <a:ext cx="1306286" cy="1080000"/>
              <a:chOff x="4312922" y="1431386"/>
              <a:chExt cx="1306286" cy="1080000"/>
            </a:xfrm>
          </p:grpSpPr>
          <p:sp>
            <p:nvSpPr>
              <p:cNvPr id="79" name="직사각형 78"/>
              <p:cNvSpPr/>
              <p:nvPr/>
            </p:nvSpPr>
            <p:spPr>
              <a:xfrm>
                <a:off x="4312922" y="1431386"/>
                <a:ext cx="1306286" cy="720000"/>
              </a:xfrm>
              <a:prstGeom prst="rect">
                <a:avLst/>
              </a:prstGeom>
              <a:solidFill>
                <a:srgbClr val="F2AA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App v1</a:t>
                </a:r>
                <a:endPara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4312922" y="2151386"/>
                <a:ext cx="1306286" cy="360000"/>
              </a:xfrm>
              <a:prstGeom prst="rect">
                <a:avLst/>
              </a:prstGeom>
              <a:solidFill>
                <a:srgbClr val="119A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OS v1</a:t>
                </a:r>
                <a:endPara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76" name="모서리가 둥근 직사각형 75"/>
            <p:cNvSpPr/>
            <p:nvPr/>
          </p:nvSpPr>
          <p:spPr>
            <a:xfrm>
              <a:off x="8490856" y="1531007"/>
              <a:ext cx="1436914" cy="1219200"/>
            </a:xfrm>
            <a:prstGeom prst="roundRect">
              <a:avLst>
                <a:gd name="adj" fmla="val 7381"/>
              </a:avLst>
            </a:prstGeom>
            <a:noFill/>
            <a:ln w="28575">
              <a:solidFill>
                <a:srgbClr val="DD9A9C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560523" y="1173603"/>
              <a:ext cx="1393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 Of Server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8" name="아래쪽 화살표 77"/>
            <p:cNvSpPr/>
            <p:nvPr/>
          </p:nvSpPr>
          <p:spPr>
            <a:xfrm rot="10800000" flipH="1">
              <a:off x="8386353" y="1247301"/>
              <a:ext cx="209006" cy="206457"/>
            </a:xfrm>
            <a:prstGeom prst="downArrow">
              <a:avLst>
                <a:gd name="adj1" fmla="val 25610"/>
                <a:gd name="adj2" fmla="val 53704"/>
              </a:avLst>
            </a:prstGeom>
            <a:solidFill>
              <a:srgbClr val="86A4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051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F7CF7724-5828-4E86-94F9-889B45C17E6A}"/>
              </a:ext>
            </a:extLst>
          </p:cNvPr>
          <p:cNvSpPr txBox="1"/>
          <p:nvPr/>
        </p:nvSpPr>
        <p:spPr>
          <a:xfrm>
            <a:off x="347241" y="1344480"/>
            <a:ext cx="11654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인프라를 구성하는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하드웨어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네트워크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OS,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미들웨어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Application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등의 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구성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정보를 관리하고 적절한 상태로 유지하는 작업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52400" y="882815"/>
            <a:ext cx="5139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인프라 구성 관리</a:t>
            </a:r>
          </a:p>
        </p:txBody>
      </p:sp>
      <p:grpSp>
        <p:nvGrpSpPr>
          <p:cNvPr id="80" name="그룹 79"/>
          <p:cNvGrpSpPr/>
          <p:nvPr/>
        </p:nvGrpSpPr>
        <p:grpSpPr>
          <a:xfrm>
            <a:off x="2952058" y="2452520"/>
            <a:ext cx="6282877" cy="3102760"/>
            <a:chOff x="4467497" y="617009"/>
            <a:chExt cx="6282877" cy="3102760"/>
          </a:xfrm>
        </p:grpSpPr>
        <p:grpSp>
          <p:nvGrpSpPr>
            <p:cNvPr id="81" name="그룹 80"/>
            <p:cNvGrpSpPr/>
            <p:nvPr/>
          </p:nvGrpSpPr>
          <p:grpSpPr>
            <a:xfrm>
              <a:off x="4802777" y="3467221"/>
              <a:ext cx="5434152" cy="252548"/>
              <a:chOff x="5377543" y="1119051"/>
              <a:chExt cx="5434152" cy="252548"/>
            </a:xfrm>
          </p:grpSpPr>
          <p:cxnSp>
            <p:nvCxnSpPr>
              <p:cNvPr id="100" name="직선 연결선 99"/>
              <p:cNvCxnSpPr/>
              <p:nvPr/>
            </p:nvCxnSpPr>
            <p:spPr>
              <a:xfrm rot="5400000" flipV="1">
                <a:off x="6261986" y="487156"/>
                <a:ext cx="0" cy="1516338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타원 100"/>
              <p:cNvSpPr/>
              <p:nvPr/>
            </p:nvSpPr>
            <p:spPr>
              <a:xfrm>
                <a:off x="5377543" y="1119051"/>
                <a:ext cx="252548" cy="252548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타원 101"/>
              <p:cNvSpPr/>
              <p:nvPr/>
            </p:nvSpPr>
            <p:spPr>
              <a:xfrm>
                <a:off x="10559147" y="1119051"/>
                <a:ext cx="252548" cy="252548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3" name="직선 연결선 102"/>
              <p:cNvCxnSpPr/>
              <p:nvPr/>
            </p:nvCxnSpPr>
            <p:spPr>
              <a:xfrm rot="5400000" flipV="1">
                <a:off x="8828111" y="-562631"/>
                <a:ext cx="0" cy="3615912"/>
              </a:xfrm>
              <a:prstGeom prst="line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타원 103"/>
              <p:cNvSpPr/>
              <p:nvPr/>
            </p:nvSpPr>
            <p:spPr>
              <a:xfrm>
                <a:off x="7968343" y="1119051"/>
                <a:ext cx="252548" cy="252548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5401490" y="1607653"/>
              <a:ext cx="1306286" cy="1080000"/>
              <a:chOff x="4312922" y="1431386"/>
              <a:chExt cx="1306286" cy="1080000"/>
            </a:xfrm>
          </p:grpSpPr>
          <p:sp>
            <p:nvSpPr>
              <p:cNvPr id="98" name="직사각형 97"/>
              <p:cNvSpPr/>
              <p:nvPr/>
            </p:nvSpPr>
            <p:spPr>
              <a:xfrm>
                <a:off x="4312922" y="1431386"/>
                <a:ext cx="1306286" cy="720000"/>
              </a:xfrm>
              <a:prstGeom prst="rect">
                <a:avLst/>
              </a:prstGeom>
              <a:solidFill>
                <a:srgbClr val="F2AA1A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App v1</a:t>
                </a:r>
                <a:endPara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9" name="직사각형 98"/>
              <p:cNvSpPr/>
              <p:nvPr/>
            </p:nvSpPr>
            <p:spPr>
              <a:xfrm>
                <a:off x="4312922" y="2151386"/>
                <a:ext cx="1306286" cy="360000"/>
              </a:xfrm>
              <a:prstGeom prst="rect">
                <a:avLst/>
              </a:prstGeom>
              <a:solidFill>
                <a:srgbClr val="119A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OS v1</a:t>
                </a:r>
                <a:endPara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83" name="TextBox 82"/>
            <p:cNvSpPr txBox="1"/>
            <p:nvPr/>
          </p:nvSpPr>
          <p:spPr>
            <a:xfrm>
              <a:off x="4467497" y="3114191"/>
              <a:ext cx="9231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BUILD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794862" y="3114191"/>
              <a:ext cx="14499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PATCH APP</a:t>
              </a:r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9369427" y="3102008"/>
              <a:ext cx="13809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PATCH OS</a:t>
              </a:r>
              <a:endPara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6" name="모서리가 둥근 직사각형 85"/>
            <p:cNvSpPr/>
            <p:nvPr/>
          </p:nvSpPr>
          <p:spPr>
            <a:xfrm>
              <a:off x="5331823" y="1531007"/>
              <a:ext cx="1436914" cy="1219200"/>
            </a:xfrm>
            <a:prstGeom prst="roundRect">
              <a:avLst>
                <a:gd name="adj" fmla="val 7381"/>
              </a:avLst>
            </a:prstGeom>
            <a:noFill/>
            <a:ln w="28575">
              <a:solidFill>
                <a:srgbClr val="DD9A9C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401490" y="1173603"/>
              <a:ext cx="1393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 Of Server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8" name="아래쪽 화살표 87"/>
            <p:cNvSpPr/>
            <p:nvPr/>
          </p:nvSpPr>
          <p:spPr>
            <a:xfrm flipH="1" flipV="1">
              <a:off x="5227320" y="1247301"/>
              <a:ext cx="209006" cy="206457"/>
            </a:xfrm>
            <a:prstGeom prst="downArrow">
              <a:avLst>
                <a:gd name="adj1" fmla="val 25610"/>
                <a:gd name="adj2" fmla="val 53704"/>
              </a:avLst>
            </a:prstGeom>
            <a:solidFill>
              <a:srgbClr val="86A4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9" name="직선 연결선 88"/>
            <p:cNvCxnSpPr/>
            <p:nvPr/>
          </p:nvCxnSpPr>
          <p:spPr>
            <a:xfrm>
              <a:off x="7518398" y="640201"/>
              <a:ext cx="1453" cy="2297475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5155473" y="617009"/>
              <a:ext cx="20116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Mutable Server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8049622" y="617009"/>
              <a:ext cx="2187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Immutable Server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92" name="그룹 91"/>
            <p:cNvGrpSpPr/>
            <p:nvPr/>
          </p:nvGrpSpPr>
          <p:grpSpPr>
            <a:xfrm>
              <a:off x="8560523" y="1607653"/>
              <a:ext cx="1306286" cy="1080000"/>
              <a:chOff x="4312922" y="1431386"/>
              <a:chExt cx="1306286" cy="1080000"/>
            </a:xfrm>
          </p:grpSpPr>
          <p:sp>
            <p:nvSpPr>
              <p:cNvPr id="96" name="직사각형 95"/>
              <p:cNvSpPr/>
              <p:nvPr/>
            </p:nvSpPr>
            <p:spPr>
              <a:xfrm>
                <a:off x="4312922" y="1431386"/>
                <a:ext cx="1306286" cy="720000"/>
              </a:xfrm>
              <a:prstGeom prst="rect">
                <a:avLst/>
              </a:prstGeom>
              <a:solidFill>
                <a:srgbClr val="F2AA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App v1</a:t>
                </a:r>
                <a:endPara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4312922" y="2151386"/>
                <a:ext cx="1306286" cy="360000"/>
              </a:xfrm>
              <a:prstGeom prst="rect">
                <a:avLst/>
              </a:prstGeom>
              <a:solidFill>
                <a:srgbClr val="119A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OS v1</a:t>
                </a:r>
                <a:endPara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93" name="모서리가 둥근 직사각형 92"/>
            <p:cNvSpPr/>
            <p:nvPr/>
          </p:nvSpPr>
          <p:spPr>
            <a:xfrm>
              <a:off x="8490856" y="1531007"/>
              <a:ext cx="1436914" cy="1219200"/>
            </a:xfrm>
            <a:prstGeom prst="roundRect">
              <a:avLst>
                <a:gd name="adj" fmla="val 7381"/>
              </a:avLst>
            </a:prstGeom>
            <a:noFill/>
            <a:ln w="28575">
              <a:solidFill>
                <a:srgbClr val="DD9A9C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8560523" y="1173603"/>
              <a:ext cx="1393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 Of Server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5" name="아래쪽 화살표 94"/>
            <p:cNvSpPr/>
            <p:nvPr/>
          </p:nvSpPr>
          <p:spPr>
            <a:xfrm rot="10800000" flipH="1">
              <a:off x="8386353" y="1247301"/>
              <a:ext cx="209006" cy="206457"/>
            </a:xfrm>
            <a:prstGeom prst="downArrow">
              <a:avLst>
                <a:gd name="adj1" fmla="val 25610"/>
                <a:gd name="adj2" fmla="val 53704"/>
              </a:avLst>
            </a:prstGeom>
            <a:solidFill>
              <a:srgbClr val="86A4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260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F7CF7724-5828-4E86-94F9-889B45C17E6A}"/>
              </a:ext>
            </a:extLst>
          </p:cNvPr>
          <p:cNvSpPr txBox="1"/>
          <p:nvPr/>
        </p:nvSpPr>
        <p:spPr>
          <a:xfrm>
            <a:off x="347241" y="1344480"/>
            <a:ext cx="11654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인프라를 구성하는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하드웨어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네트워크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OS,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미들웨어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Application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등의 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구성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정보를 관리하고 적절한 상태로 유지하는 작업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52400" y="882815"/>
            <a:ext cx="5139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인프라 구성 관리</a:t>
            </a:r>
          </a:p>
        </p:txBody>
      </p:sp>
      <p:grpSp>
        <p:nvGrpSpPr>
          <p:cNvPr id="118" name="그룹 117"/>
          <p:cNvGrpSpPr/>
          <p:nvPr/>
        </p:nvGrpSpPr>
        <p:grpSpPr>
          <a:xfrm rot="5400000">
            <a:off x="4561220" y="849591"/>
            <a:ext cx="3102760" cy="6303963"/>
            <a:chOff x="8614434" y="215449"/>
            <a:chExt cx="3102760" cy="6303963"/>
          </a:xfrm>
        </p:grpSpPr>
        <p:grpSp>
          <p:nvGrpSpPr>
            <p:cNvPr id="119" name="그룹 118"/>
            <p:cNvGrpSpPr/>
            <p:nvPr/>
          </p:nvGrpSpPr>
          <p:grpSpPr>
            <a:xfrm rot="16200000">
              <a:off x="7024375" y="1826594"/>
              <a:ext cx="6282877" cy="3102760"/>
              <a:chOff x="4467497" y="617009"/>
              <a:chExt cx="6282877" cy="3102760"/>
            </a:xfrm>
          </p:grpSpPr>
          <p:grpSp>
            <p:nvGrpSpPr>
              <p:cNvPr id="125" name="그룹 124"/>
              <p:cNvGrpSpPr/>
              <p:nvPr/>
            </p:nvGrpSpPr>
            <p:grpSpPr>
              <a:xfrm>
                <a:off x="4802777" y="3467221"/>
                <a:ext cx="5434152" cy="252548"/>
                <a:chOff x="5377543" y="1119051"/>
                <a:chExt cx="5434152" cy="252548"/>
              </a:xfrm>
            </p:grpSpPr>
            <p:cxnSp>
              <p:nvCxnSpPr>
                <p:cNvPr id="144" name="직선 연결선 143"/>
                <p:cNvCxnSpPr/>
                <p:nvPr/>
              </p:nvCxnSpPr>
              <p:spPr>
                <a:xfrm>
                  <a:off x="8171542" y="1245325"/>
                  <a:ext cx="2464526" cy="0"/>
                </a:xfrm>
                <a:prstGeom prst="line">
                  <a:avLst/>
                </a:prstGeom>
                <a:ln w="28575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>
                  <a:endCxn id="148" idx="2"/>
                </p:cNvCxnSpPr>
                <p:nvPr/>
              </p:nvCxnSpPr>
              <p:spPr>
                <a:xfrm>
                  <a:off x="5503817" y="1245325"/>
                  <a:ext cx="2464526" cy="0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6" name="타원 145"/>
                <p:cNvSpPr/>
                <p:nvPr/>
              </p:nvSpPr>
              <p:spPr>
                <a:xfrm>
                  <a:off x="5377543" y="1119051"/>
                  <a:ext cx="252548" cy="252548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타원 146"/>
                <p:cNvSpPr/>
                <p:nvPr/>
              </p:nvSpPr>
              <p:spPr>
                <a:xfrm>
                  <a:off x="10559147" y="1119051"/>
                  <a:ext cx="252548" cy="252548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타원 147"/>
                <p:cNvSpPr/>
                <p:nvPr/>
              </p:nvSpPr>
              <p:spPr>
                <a:xfrm>
                  <a:off x="7968343" y="1119051"/>
                  <a:ext cx="252548" cy="252548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grpSp>
            <p:nvGrpSpPr>
              <p:cNvPr id="126" name="그룹 125"/>
              <p:cNvGrpSpPr/>
              <p:nvPr/>
            </p:nvGrpSpPr>
            <p:grpSpPr>
              <a:xfrm>
                <a:off x="5401490" y="1607653"/>
                <a:ext cx="1306286" cy="1080000"/>
                <a:chOff x="4312922" y="1431386"/>
                <a:chExt cx="1306286" cy="1080000"/>
              </a:xfrm>
            </p:grpSpPr>
            <p:sp>
              <p:nvSpPr>
                <p:cNvPr id="142" name="직사각형 141"/>
                <p:cNvSpPr/>
                <p:nvPr/>
              </p:nvSpPr>
              <p:spPr>
                <a:xfrm>
                  <a:off x="4312922" y="1431386"/>
                  <a:ext cx="1306286" cy="720000"/>
                </a:xfrm>
                <a:prstGeom prst="rect">
                  <a:avLst/>
                </a:prstGeom>
                <a:solidFill>
                  <a:srgbClr val="F2AA1A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App v2</a:t>
                  </a:r>
                  <a:endParaRPr lang="ko-KR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43" name="직사각형 142"/>
                <p:cNvSpPr/>
                <p:nvPr/>
              </p:nvSpPr>
              <p:spPr>
                <a:xfrm>
                  <a:off x="4312922" y="2151386"/>
                  <a:ext cx="1306286" cy="360000"/>
                </a:xfrm>
                <a:prstGeom prst="rect">
                  <a:avLst/>
                </a:prstGeom>
                <a:solidFill>
                  <a:srgbClr val="119AD7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OS v1</a:t>
                  </a:r>
                  <a:endParaRPr lang="ko-KR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sp>
            <p:nvSpPr>
              <p:cNvPr id="127" name="TextBox 126"/>
              <p:cNvSpPr txBox="1"/>
              <p:nvPr/>
            </p:nvSpPr>
            <p:spPr>
              <a:xfrm>
                <a:off x="4467497" y="3114191"/>
                <a:ext cx="923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BUILD</a:t>
                </a:r>
                <a:endPara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6794862" y="3114191"/>
                <a:ext cx="14499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PATCH APP</a:t>
                </a:r>
                <a:endParaRPr lang="ko-KR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9412927" y="3102006"/>
                <a:ext cx="13374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PATCH OS</a:t>
                </a:r>
                <a:endParaRPr lang="ko-KR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30" name="모서리가 둥근 직사각형 129"/>
              <p:cNvSpPr/>
              <p:nvPr/>
            </p:nvSpPr>
            <p:spPr>
              <a:xfrm>
                <a:off x="5331823" y="1531007"/>
                <a:ext cx="1436914" cy="1219200"/>
              </a:xfrm>
              <a:prstGeom prst="roundRect">
                <a:avLst>
                  <a:gd name="adj" fmla="val 7381"/>
                </a:avLst>
              </a:prstGeom>
              <a:noFill/>
              <a:ln w="28575">
                <a:solidFill>
                  <a:srgbClr val="DD9A9C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5401490" y="1173603"/>
                <a:ext cx="13933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Out Of Server</a:t>
                </a:r>
                <a:endPara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32" name="아래쪽 화살표 131"/>
              <p:cNvSpPr/>
              <p:nvPr/>
            </p:nvSpPr>
            <p:spPr>
              <a:xfrm>
                <a:off x="5227320" y="1247301"/>
                <a:ext cx="209006" cy="206457"/>
              </a:xfrm>
              <a:prstGeom prst="downArrow">
                <a:avLst>
                  <a:gd name="adj1" fmla="val 25610"/>
                  <a:gd name="adj2" fmla="val 53704"/>
                </a:avLst>
              </a:prstGeom>
              <a:solidFill>
                <a:srgbClr val="DD9A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3" name="직선 연결선 132"/>
              <p:cNvCxnSpPr/>
              <p:nvPr/>
            </p:nvCxnSpPr>
            <p:spPr>
              <a:xfrm>
                <a:off x="7518398" y="640201"/>
                <a:ext cx="1453" cy="2297475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TextBox 133"/>
              <p:cNvSpPr txBox="1"/>
              <p:nvPr/>
            </p:nvSpPr>
            <p:spPr>
              <a:xfrm>
                <a:off x="5155473" y="617009"/>
                <a:ext cx="20116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Mutable Server</a:t>
                </a:r>
                <a:endPara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8049622" y="617009"/>
                <a:ext cx="21873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Immutable Server</a:t>
                </a:r>
                <a:endPara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136" name="그룹 135"/>
              <p:cNvGrpSpPr/>
              <p:nvPr/>
            </p:nvGrpSpPr>
            <p:grpSpPr>
              <a:xfrm>
                <a:off x="7823601" y="1607653"/>
                <a:ext cx="1306286" cy="1080000"/>
                <a:chOff x="3576000" y="1431386"/>
                <a:chExt cx="1306286" cy="1080000"/>
              </a:xfrm>
            </p:grpSpPr>
            <p:sp>
              <p:nvSpPr>
                <p:cNvPr id="140" name="직사각형 139"/>
                <p:cNvSpPr/>
                <p:nvPr/>
              </p:nvSpPr>
              <p:spPr>
                <a:xfrm>
                  <a:off x="3576000" y="1431386"/>
                  <a:ext cx="1306286" cy="720000"/>
                </a:xfrm>
                <a:prstGeom prst="rect">
                  <a:avLst/>
                </a:prstGeom>
                <a:solidFill>
                  <a:srgbClr val="F2AA1A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App v1</a:t>
                  </a:r>
                  <a:endParaRPr lang="ko-KR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41" name="직사각형 140"/>
                <p:cNvSpPr/>
                <p:nvPr/>
              </p:nvSpPr>
              <p:spPr>
                <a:xfrm>
                  <a:off x="3576000" y="2151386"/>
                  <a:ext cx="1306286" cy="360000"/>
                </a:xfrm>
                <a:prstGeom prst="rect">
                  <a:avLst/>
                </a:prstGeom>
                <a:solidFill>
                  <a:srgbClr val="119AD7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OS v1</a:t>
                  </a:r>
                  <a:endParaRPr lang="ko-KR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sp>
            <p:nvSpPr>
              <p:cNvPr id="137" name="모서리가 둥근 직사각형 136"/>
              <p:cNvSpPr/>
              <p:nvPr/>
            </p:nvSpPr>
            <p:spPr>
              <a:xfrm>
                <a:off x="7753934" y="1531008"/>
                <a:ext cx="1436914" cy="1219200"/>
              </a:xfrm>
              <a:prstGeom prst="roundRect">
                <a:avLst>
                  <a:gd name="adj" fmla="val 7381"/>
                </a:avLst>
              </a:prstGeom>
              <a:noFill/>
              <a:ln w="28575">
                <a:solidFill>
                  <a:srgbClr val="DD9A9C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7823601" y="1173603"/>
                <a:ext cx="13933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Out Of Server</a:t>
                </a:r>
                <a:endPara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39" name="아래쪽 화살표 138"/>
              <p:cNvSpPr/>
              <p:nvPr/>
            </p:nvSpPr>
            <p:spPr>
              <a:xfrm>
                <a:off x="7649431" y="1247301"/>
                <a:ext cx="209006" cy="206457"/>
              </a:xfrm>
              <a:prstGeom prst="downArrow">
                <a:avLst>
                  <a:gd name="adj1" fmla="val 25610"/>
                  <a:gd name="adj2" fmla="val 53704"/>
                </a:avLst>
              </a:prstGeom>
              <a:solidFill>
                <a:srgbClr val="DD9A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0" name="직사각형 119"/>
            <p:cNvSpPr/>
            <p:nvPr/>
          </p:nvSpPr>
          <p:spPr>
            <a:xfrm rot="16200000">
              <a:off x="9307577" y="595678"/>
              <a:ext cx="1306286" cy="720000"/>
            </a:xfrm>
            <a:prstGeom prst="rect">
              <a:avLst/>
            </a:prstGeom>
            <a:solidFill>
              <a:srgbClr val="F2AA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App v2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 rot="16200000">
              <a:off x="9847577" y="775678"/>
              <a:ext cx="1306286" cy="360000"/>
            </a:xfrm>
            <a:prstGeom prst="rect">
              <a:avLst/>
            </a:prstGeom>
            <a:solidFill>
              <a:srgbClr val="119A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OS v1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2" name="모서리가 둥근 직사각형 121"/>
            <p:cNvSpPr/>
            <p:nvPr/>
          </p:nvSpPr>
          <p:spPr>
            <a:xfrm rot="16200000">
              <a:off x="9415218" y="350431"/>
              <a:ext cx="1436914" cy="1219200"/>
            </a:xfrm>
            <a:prstGeom prst="roundRect">
              <a:avLst>
                <a:gd name="adj" fmla="val 7381"/>
              </a:avLst>
            </a:prstGeom>
            <a:noFill/>
            <a:ln w="28575">
              <a:solidFill>
                <a:srgbClr val="DD9A9C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TextBox 122"/>
            <p:cNvSpPr txBox="1"/>
            <p:nvPr/>
          </p:nvSpPr>
          <p:spPr>
            <a:xfrm rot="16200000">
              <a:off x="8623872" y="758246"/>
              <a:ext cx="1393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 Of Server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4" name="아래쪽 화살표 123"/>
            <p:cNvSpPr/>
            <p:nvPr/>
          </p:nvSpPr>
          <p:spPr>
            <a:xfrm rot="5400000" flipH="1">
              <a:off x="9239093" y="1575259"/>
              <a:ext cx="209006" cy="206457"/>
            </a:xfrm>
            <a:prstGeom prst="downArrow">
              <a:avLst>
                <a:gd name="adj1" fmla="val 25610"/>
                <a:gd name="adj2" fmla="val 53704"/>
              </a:avLst>
            </a:prstGeom>
            <a:solidFill>
              <a:srgbClr val="86A4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250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F7CF7724-5828-4E86-94F9-889B45C17E6A}"/>
              </a:ext>
            </a:extLst>
          </p:cNvPr>
          <p:cNvSpPr txBox="1"/>
          <p:nvPr/>
        </p:nvSpPr>
        <p:spPr>
          <a:xfrm>
            <a:off x="347241" y="1344480"/>
            <a:ext cx="11654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인프라를 구성하는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하드웨어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네트워크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OS,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미들웨어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Application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등의 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구성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정보를 관리하고 적절한 상태로 유지하는 작업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52400" y="882815"/>
            <a:ext cx="5139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인프라 구성 관리</a:t>
            </a:r>
          </a:p>
        </p:txBody>
      </p:sp>
      <p:grpSp>
        <p:nvGrpSpPr>
          <p:cNvPr id="94" name="그룹 93"/>
          <p:cNvGrpSpPr/>
          <p:nvPr/>
        </p:nvGrpSpPr>
        <p:grpSpPr>
          <a:xfrm>
            <a:off x="2954498" y="2465517"/>
            <a:ext cx="6282875" cy="3102760"/>
            <a:chOff x="4467497" y="617009"/>
            <a:chExt cx="6282875" cy="3102760"/>
          </a:xfrm>
        </p:grpSpPr>
        <p:grpSp>
          <p:nvGrpSpPr>
            <p:cNvPr id="95" name="그룹 94"/>
            <p:cNvGrpSpPr/>
            <p:nvPr/>
          </p:nvGrpSpPr>
          <p:grpSpPr>
            <a:xfrm>
              <a:off x="4802777" y="3467221"/>
              <a:ext cx="5434152" cy="252548"/>
              <a:chOff x="5377543" y="1119051"/>
              <a:chExt cx="5434152" cy="252548"/>
            </a:xfrm>
          </p:grpSpPr>
          <p:cxnSp>
            <p:nvCxnSpPr>
              <p:cNvPr id="114" name="직선 연결선 113"/>
              <p:cNvCxnSpPr>
                <a:endCxn id="118" idx="6"/>
              </p:cNvCxnSpPr>
              <p:nvPr/>
            </p:nvCxnSpPr>
            <p:spPr>
              <a:xfrm rot="5400000" flipV="1">
                <a:off x="6862354" y="-113212"/>
                <a:ext cx="0" cy="2717074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타원 114"/>
              <p:cNvSpPr/>
              <p:nvPr/>
            </p:nvSpPr>
            <p:spPr>
              <a:xfrm>
                <a:off x="5377543" y="1119051"/>
                <a:ext cx="252548" cy="252548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타원 115"/>
              <p:cNvSpPr/>
              <p:nvPr/>
            </p:nvSpPr>
            <p:spPr>
              <a:xfrm>
                <a:off x="10559147" y="1119051"/>
                <a:ext cx="252548" cy="252548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7" name="직선 연결선 116"/>
              <p:cNvCxnSpPr/>
              <p:nvPr/>
            </p:nvCxnSpPr>
            <p:spPr>
              <a:xfrm rot="5400000" flipV="1">
                <a:off x="9365342" y="-25399"/>
                <a:ext cx="0" cy="2541450"/>
              </a:xfrm>
              <a:prstGeom prst="line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타원 117"/>
              <p:cNvSpPr/>
              <p:nvPr/>
            </p:nvSpPr>
            <p:spPr>
              <a:xfrm>
                <a:off x="7968343" y="1119051"/>
                <a:ext cx="252548" cy="252548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6" name="그룹 95"/>
            <p:cNvGrpSpPr/>
            <p:nvPr/>
          </p:nvGrpSpPr>
          <p:grpSpPr>
            <a:xfrm>
              <a:off x="5401490" y="1607653"/>
              <a:ext cx="1306286" cy="1080000"/>
              <a:chOff x="4312922" y="1431386"/>
              <a:chExt cx="1306286" cy="1080000"/>
            </a:xfrm>
          </p:grpSpPr>
          <p:sp>
            <p:nvSpPr>
              <p:cNvPr id="112" name="직사각형 111"/>
              <p:cNvSpPr/>
              <p:nvPr/>
            </p:nvSpPr>
            <p:spPr>
              <a:xfrm>
                <a:off x="4312922" y="1431386"/>
                <a:ext cx="1306286" cy="720000"/>
              </a:xfrm>
              <a:prstGeom prst="rect">
                <a:avLst/>
              </a:prstGeom>
              <a:solidFill>
                <a:srgbClr val="F2AA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App v2</a:t>
                </a:r>
                <a:endPara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13" name="직사각형 112"/>
              <p:cNvSpPr/>
              <p:nvPr/>
            </p:nvSpPr>
            <p:spPr>
              <a:xfrm>
                <a:off x="4312922" y="2151386"/>
                <a:ext cx="1306286" cy="360000"/>
              </a:xfrm>
              <a:prstGeom prst="rect">
                <a:avLst/>
              </a:prstGeom>
              <a:solidFill>
                <a:srgbClr val="119A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OS v1</a:t>
                </a:r>
                <a:endPara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97" name="TextBox 96"/>
            <p:cNvSpPr txBox="1"/>
            <p:nvPr/>
          </p:nvSpPr>
          <p:spPr>
            <a:xfrm>
              <a:off x="4467497" y="3114191"/>
              <a:ext cx="9231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BUILD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794862" y="3114191"/>
              <a:ext cx="14499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PATCH APP</a:t>
              </a:r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9448237" y="3102006"/>
              <a:ext cx="1302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PATCH OS</a:t>
              </a:r>
              <a:endPara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0" name="모서리가 둥근 직사각형 99"/>
            <p:cNvSpPr/>
            <p:nvPr/>
          </p:nvSpPr>
          <p:spPr>
            <a:xfrm>
              <a:off x="5331823" y="1531007"/>
              <a:ext cx="1436914" cy="1219200"/>
            </a:xfrm>
            <a:prstGeom prst="roundRect">
              <a:avLst>
                <a:gd name="adj" fmla="val 7381"/>
              </a:avLst>
            </a:prstGeom>
            <a:noFill/>
            <a:ln w="28575">
              <a:solidFill>
                <a:srgbClr val="DD9A9C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401490" y="1173603"/>
              <a:ext cx="1393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 Of Server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2" name="아래쪽 화살표 101"/>
            <p:cNvSpPr/>
            <p:nvPr/>
          </p:nvSpPr>
          <p:spPr>
            <a:xfrm rot="10800000" flipH="1">
              <a:off x="5227320" y="1247301"/>
              <a:ext cx="209006" cy="206457"/>
            </a:xfrm>
            <a:prstGeom prst="downArrow">
              <a:avLst>
                <a:gd name="adj1" fmla="val 25610"/>
                <a:gd name="adj2" fmla="val 53704"/>
              </a:avLst>
            </a:prstGeom>
            <a:solidFill>
              <a:srgbClr val="86A4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3" name="직선 연결선 102"/>
            <p:cNvCxnSpPr/>
            <p:nvPr/>
          </p:nvCxnSpPr>
          <p:spPr>
            <a:xfrm>
              <a:off x="7518398" y="640201"/>
              <a:ext cx="1453" cy="2297475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5155473" y="617009"/>
              <a:ext cx="20116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Mutable Server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8049622" y="617009"/>
              <a:ext cx="2187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404040"/>
                  </a:solidFill>
                </a:rPr>
                <a:t>Immutable</a:t>
              </a:r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Server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106" name="그룹 105"/>
            <p:cNvGrpSpPr/>
            <p:nvPr/>
          </p:nvGrpSpPr>
          <p:grpSpPr>
            <a:xfrm>
              <a:off x="8560523" y="1607653"/>
              <a:ext cx="1306286" cy="1080000"/>
              <a:chOff x="4312922" y="1431386"/>
              <a:chExt cx="1306286" cy="1080000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4312922" y="1431386"/>
                <a:ext cx="1306286" cy="720000"/>
              </a:xfrm>
              <a:prstGeom prst="rect">
                <a:avLst/>
              </a:prstGeom>
              <a:solidFill>
                <a:srgbClr val="F2AA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App v2</a:t>
                </a:r>
                <a:endPara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>
                <a:off x="4312922" y="2151386"/>
                <a:ext cx="1306286" cy="360000"/>
              </a:xfrm>
              <a:prstGeom prst="rect">
                <a:avLst/>
              </a:prstGeom>
              <a:solidFill>
                <a:srgbClr val="119A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OS v1</a:t>
                </a:r>
                <a:endPara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07" name="모서리가 둥근 직사각형 106"/>
            <p:cNvSpPr/>
            <p:nvPr/>
          </p:nvSpPr>
          <p:spPr>
            <a:xfrm>
              <a:off x="8490856" y="1531007"/>
              <a:ext cx="1436914" cy="1219200"/>
            </a:xfrm>
            <a:prstGeom prst="roundRect">
              <a:avLst>
                <a:gd name="adj" fmla="val 7381"/>
              </a:avLst>
            </a:prstGeom>
            <a:noFill/>
            <a:ln w="28575">
              <a:solidFill>
                <a:srgbClr val="DD9A9C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8560523" y="1173603"/>
              <a:ext cx="1393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 Of Server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9" name="아래쪽 화살표 108"/>
            <p:cNvSpPr/>
            <p:nvPr/>
          </p:nvSpPr>
          <p:spPr>
            <a:xfrm rot="10800000" flipH="1">
              <a:off x="8386353" y="1247301"/>
              <a:ext cx="209006" cy="206457"/>
            </a:xfrm>
            <a:prstGeom prst="downArrow">
              <a:avLst>
                <a:gd name="adj1" fmla="val 25610"/>
                <a:gd name="adj2" fmla="val 53704"/>
              </a:avLst>
            </a:prstGeom>
            <a:solidFill>
              <a:srgbClr val="86A4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597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F7CF7724-5828-4E86-94F9-889B45C17E6A}"/>
              </a:ext>
            </a:extLst>
          </p:cNvPr>
          <p:cNvSpPr txBox="1"/>
          <p:nvPr/>
        </p:nvSpPr>
        <p:spPr>
          <a:xfrm>
            <a:off x="347241" y="1344480"/>
            <a:ext cx="11654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인프라를 구성하는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하드웨어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네트워크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OS,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미들웨어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Application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등의 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구성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정보를 관리하고 적절한 상태로 유지하는 작업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52400" y="882815"/>
            <a:ext cx="5139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인프라 구성 관리</a:t>
            </a:r>
          </a:p>
        </p:txBody>
      </p:sp>
      <p:grpSp>
        <p:nvGrpSpPr>
          <p:cNvPr id="30" name="그룹 29"/>
          <p:cNvGrpSpPr/>
          <p:nvPr/>
        </p:nvGrpSpPr>
        <p:grpSpPr>
          <a:xfrm rot="5400000">
            <a:off x="4553687" y="871632"/>
            <a:ext cx="3102760" cy="6290531"/>
            <a:chOff x="660110" y="234000"/>
            <a:chExt cx="3102760" cy="6290531"/>
          </a:xfrm>
        </p:grpSpPr>
        <p:sp>
          <p:nvSpPr>
            <p:cNvPr id="31" name="직사각형 30"/>
            <p:cNvSpPr/>
            <p:nvPr/>
          </p:nvSpPr>
          <p:spPr>
            <a:xfrm rot="16200000">
              <a:off x="1901968" y="2333767"/>
              <a:ext cx="1306286" cy="360000"/>
            </a:xfrm>
            <a:prstGeom prst="rect">
              <a:avLst/>
            </a:prstGeom>
            <a:solidFill>
              <a:srgbClr val="119AD7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OS v2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660110" y="234000"/>
              <a:ext cx="3102760" cy="6290531"/>
              <a:chOff x="660110" y="238714"/>
              <a:chExt cx="3102760" cy="6290531"/>
            </a:xfrm>
          </p:grpSpPr>
          <p:grpSp>
            <p:nvGrpSpPr>
              <p:cNvPr id="33" name="그룹 32"/>
              <p:cNvGrpSpPr/>
              <p:nvPr/>
            </p:nvGrpSpPr>
            <p:grpSpPr>
              <a:xfrm rot="16200000">
                <a:off x="-929949" y="1836427"/>
                <a:ext cx="6282877" cy="3102760"/>
                <a:chOff x="4467497" y="617009"/>
                <a:chExt cx="6282877" cy="3102760"/>
              </a:xfrm>
            </p:grpSpPr>
            <p:grpSp>
              <p:nvGrpSpPr>
                <p:cNvPr id="44" name="그룹 43"/>
                <p:cNvGrpSpPr/>
                <p:nvPr/>
              </p:nvGrpSpPr>
              <p:grpSpPr>
                <a:xfrm>
                  <a:off x="4802777" y="3467221"/>
                  <a:ext cx="5434152" cy="252548"/>
                  <a:chOff x="5377543" y="1119051"/>
                  <a:chExt cx="5434152" cy="252548"/>
                </a:xfrm>
              </p:grpSpPr>
              <p:cxnSp>
                <p:nvCxnSpPr>
                  <p:cNvPr id="58" name="직선 연결선 57"/>
                  <p:cNvCxnSpPr/>
                  <p:nvPr/>
                </p:nvCxnSpPr>
                <p:spPr>
                  <a:xfrm rot="5400000" flipV="1">
                    <a:off x="7461030" y="-711888"/>
                    <a:ext cx="0" cy="3914426"/>
                  </a:xfrm>
                  <a:prstGeom prst="line">
                    <a:avLst/>
                  </a:prstGeom>
                  <a:ln w="28575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9" name="타원 58"/>
                  <p:cNvSpPr/>
                  <p:nvPr/>
                </p:nvSpPr>
                <p:spPr>
                  <a:xfrm>
                    <a:off x="5377543" y="1119051"/>
                    <a:ext cx="252548" cy="252548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0" name="타원 59"/>
                  <p:cNvSpPr/>
                  <p:nvPr/>
                </p:nvSpPr>
                <p:spPr>
                  <a:xfrm>
                    <a:off x="10559147" y="1119051"/>
                    <a:ext cx="252548" cy="252548"/>
                  </a:xfrm>
                  <a:prstGeom prst="ellipse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1" name="타원 60"/>
                  <p:cNvSpPr/>
                  <p:nvPr/>
                </p:nvSpPr>
                <p:spPr>
                  <a:xfrm>
                    <a:off x="7968343" y="1119051"/>
                    <a:ext cx="252548" cy="252548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80" name="직선 연결선 79"/>
                  <p:cNvCxnSpPr/>
                  <p:nvPr/>
                </p:nvCxnSpPr>
                <p:spPr>
                  <a:xfrm rot="5400000" flipV="1">
                    <a:off x="10027156" y="636413"/>
                    <a:ext cx="0" cy="1217825"/>
                  </a:xfrm>
                  <a:prstGeom prst="line">
                    <a:avLst/>
                  </a:prstGeom>
                  <a:ln w="28575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5" name="그룹 44"/>
                <p:cNvGrpSpPr/>
                <p:nvPr/>
              </p:nvGrpSpPr>
              <p:grpSpPr>
                <a:xfrm>
                  <a:off x="5401490" y="1607653"/>
                  <a:ext cx="1306286" cy="1080000"/>
                  <a:chOff x="4312922" y="1431386"/>
                  <a:chExt cx="1306286" cy="1080000"/>
                </a:xfrm>
              </p:grpSpPr>
              <p:sp>
                <p:nvSpPr>
                  <p:cNvPr id="56" name="직사각형 55"/>
                  <p:cNvSpPr/>
                  <p:nvPr/>
                </p:nvSpPr>
                <p:spPr>
                  <a:xfrm>
                    <a:off x="4312922" y="1431386"/>
                    <a:ext cx="1306286" cy="720000"/>
                  </a:xfrm>
                  <a:prstGeom prst="rect">
                    <a:avLst/>
                  </a:prstGeom>
                  <a:solidFill>
                    <a:srgbClr val="F2AA1A">
                      <a:alpha val="50196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App v2</a:t>
                    </a:r>
                    <a:endParaRPr lang="ko-KR" altLang="en-US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57" name="직사각형 56"/>
                  <p:cNvSpPr/>
                  <p:nvPr/>
                </p:nvSpPr>
                <p:spPr>
                  <a:xfrm>
                    <a:off x="4312922" y="2151386"/>
                    <a:ext cx="1306286" cy="360000"/>
                  </a:xfrm>
                  <a:prstGeom prst="rect">
                    <a:avLst/>
                  </a:prstGeom>
                  <a:solidFill>
                    <a:srgbClr val="119AD7">
                      <a:alpha val="50196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OS v2</a:t>
                    </a:r>
                    <a:endParaRPr lang="ko-KR" altLang="en-US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46" name="TextBox 45"/>
                <p:cNvSpPr txBox="1"/>
                <p:nvPr/>
              </p:nvSpPr>
              <p:spPr>
                <a:xfrm>
                  <a:off x="4467497" y="3114191"/>
                  <a:ext cx="9231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BUILD</a:t>
                  </a:r>
                  <a:endParaRPr lang="ko-KR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6794862" y="3114191"/>
                  <a:ext cx="14499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PATCH APP</a:t>
                  </a:r>
                  <a:endParaRPr lang="ko-KR" altLang="en-US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9452591" y="3102007"/>
                  <a:ext cx="12977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PATCH OS</a:t>
                  </a:r>
                  <a:endParaRPr lang="ko-KR" altLang="en-US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9" name="모서리가 둥근 직사각형 48"/>
                <p:cNvSpPr/>
                <p:nvPr/>
              </p:nvSpPr>
              <p:spPr>
                <a:xfrm>
                  <a:off x="5331823" y="1531007"/>
                  <a:ext cx="1436914" cy="1219200"/>
                </a:xfrm>
                <a:prstGeom prst="roundRect">
                  <a:avLst>
                    <a:gd name="adj" fmla="val 7381"/>
                  </a:avLst>
                </a:prstGeom>
                <a:noFill/>
                <a:ln w="28575">
                  <a:solidFill>
                    <a:srgbClr val="DD9A9C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5401490" y="1173603"/>
                  <a:ext cx="139337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b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Out Of Server</a:t>
                  </a:r>
                  <a:endParaRPr lang="ko-KR" alt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51" name="아래쪽 화살표 50"/>
                <p:cNvSpPr/>
                <p:nvPr/>
              </p:nvSpPr>
              <p:spPr>
                <a:xfrm>
                  <a:off x="5227320" y="1247301"/>
                  <a:ext cx="209006" cy="206457"/>
                </a:xfrm>
                <a:prstGeom prst="downArrow">
                  <a:avLst>
                    <a:gd name="adj1" fmla="val 25610"/>
                    <a:gd name="adj2" fmla="val 53704"/>
                  </a:avLst>
                </a:prstGeom>
                <a:solidFill>
                  <a:srgbClr val="DD9A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52" name="직선 연결선 51"/>
                <p:cNvCxnSpPr/>
                <p:nvPr/>
              </p:nvCxnSpPr>
              <p:spPr>
                <a:xfrm>
                  <a:off x="7518398" y="640201"/>
                  <a:ext cx="1453" cy="2297475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TextBox 53"/>
                <p:cNvSpPr txBox="1"/>
                <p:nvPr/>
              </p:nvSpPr>
              <p:spPr>
                <a:xfrm>
                  <a:off x="5155473" y="617009"/>
                  <a:ext cx="20116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Mutable Server</a:t>
                  </a:r>
                  <a:endParaRPr lang="ko-KR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8049622" y="617009"/>
                  <a:ext cx="21873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Immutable Server</a:t>
                  </a:r>
                  <a:endParaRPr lang="ko-KR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sp>
            <p:nvSpPr>
              <p:cNvPr id="34" name="직사각형 33"/>
              <p:cNvSpPr/>
              <p:nvPr/>
            </p:nvSpPr>
            <p:spPr>
              <a:xfrm rot="16200000">
                <a:off x="1361968" y="2153767"/>
                <a:ext cx="1306286" cy="720000"/>
              </a:xfrm>
              <a:prstGeom prst="rect">
                <a:avLst/>
              </a:prstGeom>
              <a:solidFill>
                <a:srgbClr val="F2AA1A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App v2</a:t>
                </a:r>
                <a:endPara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5" name="모서리가 둥근 직사각형 34"/>
              <p:cNvSpPr/>
              <p:nvPr/>
            </p:nvSpPr>
            <p:spPr>
              <a:xfrm rot="16200000">
                <a:off x="1469609" y="1908520"/>
                <a:ext cx="1436914" cy="1219200"/>
              </a:xfrm>
              <a:prstGeom prst="roundRect">
                <a:avLst>
                  <a:gd name="adj" fmla="val 7381"/>
                </a:avLst>
              </a:prstGeom>
              <a:noFill/>
              <a:ln w="28575">
                <a:solidFill>
                  <a:srgbClr val="DD9A9C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 rot="16200000">
                <a:off x="678263" y="2316335"/>
                <a:ext cx="13933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Out Of Server</a:t>
                </a:r>
                <a:endPara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8" name="아래쪽 화살표 37"/>
              <p:cNvSpPr/>
              <p:nvPr/>
            </p:nvSpPr>
            <p:spPr>
              <a:xfrm rot="16200000">
                <a:off x="1293484" y="3133348"/>
                <a:ext cx="209006" cy="206457"/>
              </a:xfrm>
              <a:prstGeom prst="downArrow">
                <a:avLst>
                  <a:gd name="adj1" fmla="val 25610"/>
                  <a:gd name="adj2" fmla="val 53704"/>
                </a:avLst>
              </a:prstGeom>
              <a:solidFill>
                <a:srgbClr val="DD9A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 rot="16200000">
                <a:off x="1357610" y="618943"/>
                <a:ext cx="1306286" cy="720000"/>
              </a:xfrm>
              <a:prstGeom prst="rect">
                <a:avLst/>
              </a:prstGeom>
              <a:solidFill>
                <a:srgbClr val="F2AA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App v2</a:t>
                </a:r>
                <a:endPara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 rot="16200000">
                <a:off x="1897610" y="798943"/>
                <a:ext cx="1306286" cy="360000"/>
              </a:xfrm>
              <a:prstGeom prst="rect">
                <a:avLst/>
              </a:prstGeom>
              <a:solidFill>
                <a:srgbClr val="119A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OS v1</a:t>
                </a:r>
                <a:endPara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1" name="모서리가 둥근 직사각형 40"/>
              <p:cNvSpPr/>
              <p:nvPr/>
            </p:nvSpPr>
            <p:spPr>
              <a:xfrm rot="16200000">
                <a:off x="1465251" y="373696"/>
                <a:ext cx="1436914" cy="1219200"/>
              </a:xfrm>
              <a:prstGeom prst="roundRect">
                <a:avLst>
                  <a:gd name="adj" fmla="val 7381"/>
                </a:avLst>
              </a:prstGeom>
              <a:noFill/>
              <a:ln w="28575">
                <a:solidFill>
                  <a:srgbClr val="DD9A9C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 rot="16200000">
                <a:off x="673905" y="781511"/>
                <a:ext cx="13933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In Of Server</a:t>
                </a:r>
                <a:endPara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3" name="아래쪽 화살표 42"/>
              <p:cNvSpPr/>
              <p:nvPr/>
            </p:nvSpPr>
            <p:spPr>
              <a:xfrm rot="5400000" flipH="1">
                <a:off x="1289126" y="1598524"/>
                <a:ext cx="209006" cy="206457"/>
              </a:xfrm>
              <a:prstGeom prst="downArrow">
                <a:avLst>
                  <a:gd name="adj1" fmla="val 25610"/>
                  <a:gd name="adj2" fmla="val 53704"/>
                </a:avLst>
              </a:prstGeom>
              <a:solidFill>
                <a:srgbClr val="86A4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3488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F7CF7724-5828-4E86-94F9-889B45C17E6A}"/>
              </a:ext>
            </a:extLst>
          </p:cNvPr>
          <p:cNvSpPr txBox="1"/>
          <p:nvPr/>
        </p:nvSpPr>
        <p:spPr>
          <a:xfrm>
            <a:off x="347241" y="1344480"/>
            <a:ext cx="11654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인프라를 구성하는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하드웨어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네트워크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OS,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미들웨어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Application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등의 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구성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정보를 관리하고 적절한 상태로 유지하는 작업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52400" y="882815"/>
            <a:ext cx="5139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인프라 구성 관리</a:t>
            </a:r>
          </a:p>
        </p:txBody>
      </p:sp>
      <p:grpSp>
        <p:nvGrpSpPr>
          <p:cNvPr id="117" name="그룹 116"/>
          <p:cNvGrpSpPr/>
          <p:nvPr/>
        </p:nvGrpSpPr>
        <p:grpSpPr>
          <a:xfrm>
            <a:off x="2953680" y="2470427"/>
            <a:ext cx="6282875" cy="3102760"/>
            <a:chOff x="4467497" y="617009"/>
            <a:chExt cx="6282875" cy="3102760"/>
          </a:xfrm>
        </p:grpSpPr>
        <p:grpSp>
          <p:nvGrpSpPr>
            <p:cNvPr id="118" name="그룹 117"/>
            <p:cNvGrpSpPr/>
            <p:nvPr/>
          </p:nvGrpSpPr>
          <p:grpSpPr>
            <a:xfrm>
              <a:off x="4802777" y="3467221"/>
              <a:ext cx="5434152" cy="252548"/>
              <a:chOff x="5377543" y="1119051"/>
              <a:chExt cx="5434152" cy="252548"/>
            </a:xfrm>
          </p:grpSpPr>
          <p:cxnSp>
            <p:nvCxnSpPr>
              <p:cNvPr id="137" name="직선 연결선 136"/>
              <p:cNvCxnSpPr/>
              <p:nvPr/>
            </p:nvCxnSpPr>
            <p:spPr>
              <a:xfrm rot="5400000" flipV="1">
                <a:off x="7463769" y="-714627"/>
                <a:ext cx="0" cy="3919904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타원 137"/>
              <p:cNvSpPr/>
              <p:nvPr/>
            </p:nvSpPr>
            <p:spPr>
              <a:xfrm>
                <a:off x="5377543" y="1119051"/>
                <a:ext cx="252548" cy="252548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타원 138"/>
              <p:cNvSpPr/>
              <p:nvPr/>
            </p:nvSpPr>
            <p:spPr>
              <a:xfrm>
                <a:off x="10559147" y="1119051"/>
                <a:ext cx="252548" cy="252548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0" name="직선 연결선 139"/>
              <p:cNvCxnSpPr/>
              <p:nvPr/>
            </p:nvCxnSpPr>
            <p:spPr>
              <a:xfrm rot="5400000" flipV="1">
                <a:off x="10029895" y="639152"/>
                <a:ext cx="0" cy="1212347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타원 140"/>
              <p:cNvSpPr/>
              <p:nvPr/>
            </p:nvSpPr>
            <p:spPr>
              <a:xfrm>
                <a:off x="7968343" y="1119051"/>
                <a:ext cx="252548" cy="252548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9" name="그룹 118"/>
            <p:cNvGrpSpPr/>
            <p:nvPr/>
          </p:nvGrpSpPr>
          <p:grpSpPr>
            <a:xfrm>
              <a:off x="5401490" y="1607653"/>
              <a:ext cx="1306286" cy="1080000"/>
              <a:chOff x="4312922" y="1431386"/>
              <a:chExt cx="1306286" cy="1080000"/>
            </a:xfrm>
          </p:grpSpPr>
          <p:sp>
            <p:nvSpPr>
              <p:cNvPr id="135" name="직사각형 134"/>
              <p:cNvSpPr/>
              <p:nvPr/>
            </p:nvSpPr>
            <p:spPr>
              <a:xfrm>
                <a:off x="4312922" y="1431386"/>
                <a:ext cx="1306286" cy="720000"/>
              </a:xfrm>
              <a:prstGeom prst="rect">
                <a:avLst/>
              </a:prstGeom>
              <a:solidFill>
                <a:srgbClr val="F2AA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App v2</a:t>
                </a:r>
                <a:endPara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>
                <a:off x="4312922" y="2151386"/>
                <a:ext cx="1306286" cy="360000"/>
              </a:xfrm>
              <a:prstGeom prst="rect">
                <a:avLst/>
              </a:prstGeom>
              <a:solidFill>
                <a:srgbClr val="119A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OS v2</a:t>
                </a:r>
                <a:endPara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20" name="TextBox 119"/>
            <p:cNvSpPr txBox="1"/>
            <p:nvPr/>
          </p:nvSpPr>
          <p:spPr>
            <a:xfrm>
              <a:off x="4467497" y="3114191"/>
              <a:ext cx="9231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BUILD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6794862" y="3114191"/>
              <a:ext cx="14499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PATCH APP</a:t>
              </a:r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9448237" y="3102006"/>
              <a:ext cx="1302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PATCH OS</a:t>
              </a:r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3" name="모서리가 둥근 직사각형 122"/>
            <p:cNvSpPr/>
            <p:nvPr/>
          </p:nvSpPr>
          <p:spPr>
            <a:xfrm>
              <a:off x="5331823" y="1531007"/>
              <a:ext cx="1436914" cy="1219200"/>
            </a:xfrm>
            <a:prstGeom prst="roundRect">
              <a:avLst>
                <a:gd name="adj" fmla="val 7381"/>
              </a:avLst>
            </a:prstGeom>
            <a:noFill/>
            <a:ln w="28575">
              <a:solidFill>
                <a:srgbClr val="DD9A9C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5401490" y="1173603"/>
              <a:ext cx="1393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 Of Server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5" name="아래쪽 화살표 124"/>
            <p:cNvSpPr/>
            <p:nvPr/>
          </p:nvSpPr>
          <p:spPr>
            <a:xfrm rot="10800000" flipH="1">
              <a:off x="5227320" y="1247301"/>
              <a:ext cx="209006" cy="206457"/>
            </a:xfrm>
            <a:prstGeom prst="downArrow">
              <a:avLst>
                <a:gd name="adj1" fmla="val 25610"/>
                <a:gd name="adj2" fmla="val 53704"/>
              </a:avLst>
            </a:prstGeom>
            <a:solidFill>
              <a:srgbClr val="86A4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6" name="직선 연결선 125"/>
            <p:cNvCxnSpPr/>
            <p:nvPr/>
          </p:nvCxnSpPr>
          <p:spPr>
            <a:xfrm>
              <a:off x="7518398" y="640201"/>
              <a:ext cx="1453" cy="2297475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/>
            <p:cNvSpPr txBox="1"/>
            <p:nvPr/>
          </p:nvSpPr>
          <p:spPr>
            <a:xfrm>
              <a:off x="5155473" y="617009"/>
              <a:ext cx="20116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Mutable Server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8049622" y="617009"/>
              <a:ext cx="2187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Immutable Server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129" name="그룹 128"/>
            <p:cNvGrpSpPr/>
            <p:nvPr/>
          </p:nvGrpSpPr>
          <p:grpSpPr>
            <a:xfrm>
              <a:off x="8560523" y="1607653"/>
              <a:ext cx="1306286" cy="1080000"/>
              <a:chOff x="4312922" y="1431386"/>
              <a:chExt cx="1306286" cy="1080000"/>
            </a:xfrm>
          </p:grpSpPr>
          <p:sp>
            <p:nvSpPr>
              <p:cNvPr id="133" name="직사각형 132"/>
              <p:cNvSpPr/>
              <p:nvPr/>
            </p:nvSpPr>
            <p:spPr>
              <a:xfrm>
                <a:off x="4312922" y="1431386"/>
                <a:ext cx="1306286" cy="720000"/>
              </a:xfrm>
              <a:prstGeom prst="rect">
                <a:avLst/>
              </a:prstGeom>
              <a:solidFill>
                <a:srgbClr val="F2AA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App v2</a:t>
                </a:r>
                <a:endPara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34" name="직사각형 133"/>
              <p:cNvSpPr/>
              <p:nvPr/>
            </p:nvSpPr>
            <p:spPr>
              <a:xfrm>
                <a:off x="4312922" y="2151386"/>
                <a:ext cx="1306286" cy="360000"/>
              </a:xfrm>
              <a:prstGeom prst="rect">
                <a:avLst/>
              </a:prstGeom>
              <a:solidFill>
                <a:srgbClr val="119A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OS v2</a:t>
                </a:r>
                <a:endPara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30" name="모서리가 둥근 직사각형 129"/>
            <p:cNvSpPr/>
            <p:nvPr/>
          </p:nvSpPr>
          <p:spPr>
            <a:xfrm>
              <a:off x="8490856" y="1531007"/>
              <a:ext cx="1436914" cy="1219200"/>
            </a:xfrm>
            <a:prstGeom prst="roundRect">
              <a:avLst>
                <a:gd name="adj" fmla="val 7381"/>
              </a:avLst>
            </a:prstGeom>
            <a:noFill/>
            <a:ln w="28575">
              <a:solidFill>
                <a:srgbClr val="DD9A9C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8560523" y="1173603"/>
              <a:ext cx="1393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 Of Server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2" name="아래쪽 화살표 131"/>
            <p:cNvSpPr/>
            <p:nvPr/>
          </p:nvSpPr>
          <p:spPr>
            <a:xfrm rot="10800000" flipH="1">
              <a:off x="8386353" y="1247301"/>
              <a:ext cx="209006" cy="206457"/>
            </a:xfrm>
            <a:prstGeom prst="downArrow">
              <a:avLst>
                <a:gd name="adj1" fmla="val 25610"/>
                <a:gd name="adj2" fmla="val 53704"/>
              </a:avLst>
            </a:prstGeom>
            <a:solidFill>
              <a:srgbClr val="86A4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429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ocker의 소개와 간단한 사용법 | 야생강아지 WILDP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2" y="1214424"/>
            <a:ext cx="4371975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423136" y="4384425"/>
            <a:ext cx="53457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</a:t>
            </a:r>
            <a:r>
              <a:rPr lang="en-US" altLang="ko-KR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Linux?</a:t>
            </a:r>
            <a:endParaRPr lang="ko-KR" altLang="en-US" sz="6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50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882815"/>
            <a:ext cx="5139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커널 </a:t>
            </a:r>
            <a:r>
              <a:rPr lang="en-US" altLang="ko-KR" sz="2400" b="1" dirty="0" smtClean="0"/>
              <a:t>(Kernel</a:t>
            </a:r>
            <a:r>
              <a:rPr lang="en-US" altLang="ko-KR" sz="2400" b="1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CF7724-5828-4E86-94F9-889B45C17E6A}"/>
              </a:ext>
            </a:extLst>
          </p:cNvPr>
          <p:cNvSpPr txBox="1"/>
          <p:nvPr/>
        </p:nvSpPr>
        <p:spPr>
          <a:xfrm>
            <a:off x="347241" y="1344480"/>
            <a:ext cx="11654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하드웨어 제어에 관한 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OS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의 핵심이 되는 기능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399" y="1806145"/>
            <a:ext cx="5139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커널 </a:t>
            </a:r>
            <a:r>
              <a:rPr lang="en-US" altLang="ko-KR" sz="2400" b="1" dirty="0" smtClean="0"/>
              <a:t>(Kernel)</a:t>
            </a:r>
            <a:r>
              <a:rPr lang="ko-KR" altLang="en-US" sz="2400" b="1" dirty="0" smtClean="0"/>
              <a:t>의 </a:t>
            </a:r>
            <a:r>
              <a:rPr lang="ko-KR" altLang="en-US" sz="2400" b="1" dirty="0"/>
              <a:t>주요 기능</a:t>
            </a:r>
            <a:endParaRPr lang="en-US" altLang="ko-KR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CF7724-5828-4E86-94F9-889B45C17E6A}"/>
              </a:ext>
            </a:extLst>
          </p:cNvPr>
          <p:cNvSpPr txBox="1"/>
          <p:nvPr/>
        </p:nvSpPr>
        <p:spPr>
          <a:xfrm>
            <a:off x="347241" y="2360143"/>
            <a:ext cx="76855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디바이스 관리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디스크나 메모리의 특정 주소를 읽거나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씀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하드웨어를 디바이스 드라이버라는 소프트웨어로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제어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altLang="ko-KR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00050" indent="-400050">
              <a:buFont typeface="+mj-lt"/>
              <a:buAutoNum type="romanUcPeriod"/>
            </a:pP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프로세스 관리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프로세스에 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PID(Process Identifier)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라는 식별자를 붙여 관리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프로세스 실행에 필요한 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CPU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를 적절하게 할당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실행될 프로세스의 스케줄링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감당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altLang="ko-KR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00050" indent="-400050">
              <a:buFont typeface="+mj-lt"/>
              <a:buAutoNum type="romanUcPeriod"/>
            </a:pP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메모리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관리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메모리의 물리적인 용량을 넘어선 프로그램이나 데이터가 진행되면 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하드디스크와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같은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보조기억장치의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가상 메모리 영역이 사용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됨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125" y="1921328"/>
            <a:ext cx="6019586" cy="375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8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882815"/>
            <a:ext cx="5139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파일 시스템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CF7724-5828-4E86-94F9-889B45C17E6A}"/>
              </a:ext>
            </a:extLst>
          </p:cNvPr>
          <p:cNvSpPr txBox="1"/>
          <p:nvPr/>
        </p:nvSpPr>
        <p:spPr>
          <a:xfrm>
            <a:off x="347241" y="1344480"/>
            <a:ext cx="11654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컴퓨터에서 파일이나 자료를 쉽게 발견 및 접근할 수 있도록 보관 또는 조직하는 시스템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399" y="1806145"/>
            <a:ext cx="5139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VFS (Virtual File System)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CF7724-5828-4E86-94F9-889B45C17E6A}"/>
              </a:ext>
            </a:extLst>
          </p:cNvPr>
          <p:cNvSpPr txBox="1"/>
          <p:nvPr/>
        </p:nvSpPr>
        <p:spPr>
          <a:xfrm>
            <a:off x="347241" y="2360143"/>
            <a:ext cx="54748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가상 파일 시스템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실제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파일 시스템 위의 추상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계층</a:t>
            </a:r>
            <a:endParaRPr lang="en-US" altLang="ko-KR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클라이언트 응용 프로그램이 여러 파일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시스템에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같은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방법으로 접근 할 수 있게 하는 것</a:t>
            </a:r>
          </a:p>
          <a:p>
            <a:pPr marL="285750" indent="-285750">
              <a:buFontTx/>
              <a:buChar char="-"/>
            </a:pP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256150" y="1898247"/>
            <a:ext cx="5935850" cy="4255707"/>
            <a:chOff x="4549662" y="539932"/>
            <a:chExt cx="6518930" cy="4632968"/>
          </a:xfrm>
        </p:grpSpPr>
        <p:sp>
          <p:nvSpPr>
            <p:cNvPr id="8" name="직사각형 7"/>
            <p:cNvSpPr/>
            <p:nvPr/>
          </p:nvSpPr>
          <p:spPr>
            <a:xfrm>
              <a:off x="4894215" y="896988"/>
              <a:ext cx="2760617" cy="870857"/>
            </a:xfrm>
            <a:prstGeom prst="rect">
              <a:avLst/>
            </a:prstGeom>
            <a:solidFill>
              <a:srgbClr val="C864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read()</a:t>
              </a:r>
            </a:p>
            <a:p>
              <a:pPr algn="ctr"/>
              <a:r>
                <a:rPr lang="en-US" altLang="ko-KR" sz="1400" dirty="0" smtClean="0"/>
                <a:t>…</a:t>
              </a:r>
            </a:p>
            <a:p>
              <a:pPr algn="ctr"/>
              <a:r>
                <a:rPr lang="en-US" altLang="ko-KR" sz="1400" dirty="0" smtClean="0"/>
                <a:t>write()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894214" y="1937663"/>
              <a:ext cx="2760617" cy="552995"/>
            </a:xfrm>
            <a:prstGeom prst="rect">
              <a:avLst/>
            </a:prstGeom>
            <a:solidFill>
              <a:srgbClr val="DD9A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System Call Interface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94214" y="539932"/>
              <a:ext cx="2673532" cy="3685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600" b="1">
                  <a:solidFill>
                    <a:schemeClr val="tx1">
                      <a:lumMod val="85000"/>
                      <a:lumOff val="15000"/>
                    </a:schemeClr>
                  </a:solidFill>
                </a:defRPr>
              </a:lvl1pPr>
            </a:lstStyle>
            <a:p>
              <a:r>
                <a:rPr lang="en-US" altLang="ko-KR" dirty="0"/>
                <a:t>Application Program</a:t>
              </a:r>
              <a:endParaRPr lang="ko-KR" altLang="en-US" dirty="0"/>
            </a:p>
          </p:txBody>
        </p:sp>
        <p:cxnSp>
          <p:nvCxnSpPr>
            <p:cNvPr id="11" name="꺾인 연결선 10"/>
            <p:cNvCxnSpPr/>
            <p:nvPr/>
          </p:nvCxnSpPr>
          <p:spPr>
            <a:xfrm rot="5400000" flipH="1" flipV="1">
              <a:off x="5127663" y="1212177"/>
              <a:ext cx="848091" cy="635729"/>
            </a:xfrm>
            <a:prstGeom prst="bentConnector3">
              <a:avLst>
                <a:gd name="adj1" fmla="val 100315"/>
              </a:avLst>
            </a:prstGeom>
            <a:ln w="28575">
              <a:solidFill>
                <a:schemeClr val="bg2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꺾인 연결선 11"/>
            <p:cNvCxnSpPr/>
            <p:nvPr/>
          </p:nvCxnSpPr>
          <p:spPr>
            <a:xfrm rot="10800000">
              <a:off x="6731726" y="1632471"/>
              <a:ext cx="452839" cy="305192"/>
            </a:xfrm>
            <a:prstGeom prst="bentConnector3">
              <a:avLst>
                <a:gd name="adj1" fmla="val -1"/>
              </a:avLst>
            </a:prstGeom>
            <a:ln w="28575">
              <a:solidFill>
                <a:schemeClr val="bg2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/>
          </p:nvSpPr>
          <p:spPr>
            <a:xfrm>
              <a:off x="4894216" y="2769727"/>
              <a:ext cx="2760617" cy="552995"/>
            </a:xfrm>
            <a:prstGeom prst="rect">
              <a:avLst/>
            </a:prstGeom>
            <a:solidFill>
              <a:srgbClr val="F2AA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VFS</a:t>
              </a:r>
            </a:p>
          </p:txBody>
        </p:sp>
        <p:cxnSp>
          <p:nvCxnSpPr>
            <p:cNvPr id="14" name="직선 화살표 연결선 13"/>
            <p:cNvCxnSpPr/>
            <p:nvPr/>
          </p:nvCxnSpPr>
          <p:spPr>
            <a:xfrm>
              <a:off x="5233844" y="2478884"/>
              <a:ext cx="4" cy="29520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>
              <a:off x="7184569" y="2487593"/>
              <a:ext cx="0" cy="282134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4894214" y="3597429"/>
              <a:ext cx="1062446" cy="552995"/>
            </a:xfrm>
            <a:prstGeom prst="rect">
              <a:avLst/>
            </a:prstGeom>
            <a:solidFill>
              <a:srgbClr val="849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iso9660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592385" y="3606137"/>
              <a:ext cx="1062446" cy="552995"/>
            </a:xfrm>
            <a:prstGeom prst="rect">
              <a:avLst/>
            </a:prstGeom>
            <a:solidFill>
              <a:srgbClr val="849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ext4</a:t>
              </a:r>
            </a:p>
          </p:txBody>
        </p:sp>
        <p:cxnSp>
          <p:nvCxnSpPr>
            <p:cNvPr id="18" name="직선 화살표 연결선 17"/>
            <p:cNvCxnSpPr/>
            <p:nvPr/>
          </p:nvCxnSpPr>
          <p:spPr>
            <a:xfrm>
              <a:off x="7188921" y="3321333"/>
              <a:ext cx="0" cy="284804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5238201" y="3312625"/>
              <a:ext cx="0" cy="29351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>
              <a:off x="7184564" y="4135584"/>
              <a:ext cx="0" cy="29520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/>
            <p:nvPr/>
          </p:nvCxnSpPr>
          <p:spPr>
            <a:xfrm>
              <a:off x="5233844" y="4135585"/>
              <a:ext cx="0" cy="29520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순서도: 자기 디스크 21"/>
            <p:cNvSpPr/>
            <p:nvPr/>
          </p:nvSpPr>
          <p:spPr>
            <a:xfrm>
              <a:off x="4899013" y="4415649"/>
              <a:ext cx="1136023" cy="757251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CD-ROM</a:t>
              </a:r>
              <a:endParaRPr lang="ko-KR" altLang="en-US" sz="1400" dirty="0"/>
            </a:p>
          </p:txBody>
        </p:sp>
        <p:sp>
          <p:nvSpPr>
            <p:cNvPr id="23" name="순서도: 자기 디스크 22"/>
            <p:cNvSpPr/>
            <p:nvPr/>
          </p:nvSpPr>
          <p:spPr>
            <a:xfrm>
              <a:off x="6517231" y="4415648"/>
              <a:ext cx="1137600" cy="757251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DISK</a:t>
              </a:r>
              <a:endParaRPr lang="ko-KR" altLang="en-US" sz="1400" dirty="0"/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4549662" y="1828808"/>
              <a:ext cx="5047181" cy="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4549662" y="4280270"/>
              <a:ext cx="5047181" cy="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815935" y="1484971"/>
              <a:ext cx="2673532" cy="3685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600" b="1">
                  <a:solidFill>
                    <a:schemeClr val="tx1">
                      <a:lumMod val="85000"/>
                      <a:lumOff val="15000"/>
                    </a:schemeClr>
                  </a:solidFill>
                </a:defRPr>
              </a:lvl1pPr>
            </a:lstStyle>
            <a:p>
              <a:r>
                <a:rPr lang="en-US" altLang="ko-KR" dirty="0"/>
                <a:t>User Level</a:t>
              </a:r>
              <a:endParaRPr lang="ko-KR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815935" y="3935965"/>
              <a:ext cx="2673532" cy="3685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600" b="1">
                  <a:solidFill>
                    <a:schemeClr val="tx1">
                      <a:lumMod val="85000"/>
                      <a:lumOff val="15000"/>
                    </a:schemeClr>
                  </a:solidFill>
                </a:defRPr>
              </a:lvl1pPr>
            </a:lstStyle>
            <a:p>
              <a:r>
                <a:rPr lang="en-US" altLang="ko-KR" dirty="0"/>
                <a:t>Kernel Level</a:t>
              </a:r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816600" y="4769144"/>
              <a:ext cx="26735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2">
                      <a:lumMod val="25000"/>
                    </a:schemeClr>
                  </a:solidFill>
                </a:rPr>
                <a:t>Hardware Level</a:t>
              </a:r>
              <a:endParaRPr lang="ko-KR" altLang="en-US" sz="16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549662" y="2626485"/>
              <a:ext cx="3331592" cy="821722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" name="직선 화살표 연결선 30"/>
            <p:cNvCxnSpPr>
              <a:endCxn id="30" idx="3"/>
            </p:cNvCxnSpPr>
            <p:nvPr/>
          </p:nvCxnSpPr>
          <p:spPr>
            <a:xfrm flipH="1">
              <a:off x="7881254" y="2691367"/>
              <a:ext cx="513806" cy="345979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8395060" y="2161552"/>
              <a:ext cx="2673532" cy="904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다양한 파일 시스템을</a:t>
              </a:r>
              <a:endPara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lang="ko-KR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일관된 형태로</a:t>
              </a:r>
              <a:endPara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lang="ko-KR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인식하도록 함</a:t>
              </a:r>
              <a:endPara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720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882815"/>
            <a:ext cx="5139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Linux </a:t>
            </a:r>
            <a:r>
              <a:rPr lang="ko-KR" altLang="en-US" sz="2400" b="1" dirty="0" smtClean="0"/>
              <a:t>디렉토리 구조</a:t>
            </a:r>
            <a:endParaRPr lang="ko-KR" altLang="en-US" sz="2400" b="1" dirty="0"/>
          </a:p>
        </p:txBody>
      </p:sp>
      <p:grpSp>
        <p:nvGrpSpPr>
          <p:cNvPr id="111" name="그룹 110"/>
          <p:cNvGrpSpPr/>
          <p:nvPr/>
        </p:nvGrpSpPr>
        <p:grpSpPr>
          <a:xfrm>
            <a:off x="3580429" y="1539432"/>
            <a:ext cx="4487126" cy="4441177"/>
            <a:chOff x="2920671" y="1395752"/>
            <a:chExt cx="5250195" cy="4793202"/>
          </a:xfrm>
        </p:grpSpPr>
        <p:grpSp>
          <p:nvGrpSpPr>
            <p:cNvPr id="34" name="그룹 33"/>
            <p:cNvGrpSpPr/>
            <p:nvPr/>
          </p:nvGrpSpPr>
          <p:grpSpPr>
            <a:xfrm>
              <a:off x="2920671" y="1395752"/>
              <a:ext cx="1847157" cy="1037403"/>
              <a:chOff x="2455816" y="33203"/>
              <a:chExt cx="988423" cy="488042"/>
            </a:xfrm>
            <a:solidFill>
              <a:srgbClr val="86A428"/>
            </a:solidFill>
          </p:grpSpPr>
          <p:sp>
            <p:nvSpPr>
              <p:cNvPr id="99" name="직사각형 98"/>
              <p:cNvSpPr/>
              <p:nvPr/>
            </p:nvSpPr>
            <p:spPr>
              <a:xfrm>
                <a:off x="2455816" y="146414"/>
                <a:ext cx="988423" cy="37483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600" b="1" dirty="0" smtClean="0"/>
                  <a:t>/</a:t>
                </a:r>
                <a:endParaRPr lang="ko-KR" altLang="en-US" sz="3600" b="1" dirty="0"/>
              </a:p>
            </p:txBody>
          </p:sp>
          <p:sp>
            <p:nvSpPr>
              <p:cNvPr id="100" name="한쪽 모서리는 잘리고 다른 쪽 모서리는 둥근 사각형 99"/>
              <p:cNvSpPr/>
              <p:nvPr/>
            </p:nvSpPr>
            <p:spPr>
              <a:xfrm>
                <a:off x="2455817" y="33203"/>
                <a:ext cx="363363" cy="113211"/>
              </a:xfrm>
              <a:prstGeom prst="snip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 b="1"/>
              </a:p>
            </p:txBody>
          </p:sp>
        </p:grpSp>
        <p:cxnSp>
          <p:nvCxnSpPr>
            <p:cNvPr id="35" name="꺾인 연결선 34"/>
            <p:cNvCxnSpPr>
              <a:stCxn id="83" idx="1"/>
              <a:endCxn id="99" idx="2"/>
            </p:cNvCxnSpPr>
            <p:nvPr/>
          </p:nvCxnSpPr>
          <p:spPr>
            <a:xfrm rot="10800000">
              <a:off x="3844250" y="2433156"/>
              <a:ext cx="2526616" cy="3345799"/>
            </a:xfrm>
            <a:prstGeom prst="bentConnector2">
              <a:avLst/>
            </a:prstGeom>
            <a:ln w="28575">
              <a:solidFill>
                <a:srgbClr val="EC6A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그룹 35"/>
            <p:cNvGrpSpPr/>
            <p:nvPr/>
          </p:nvGrpSpPr>
          <p:grpSpPr>
            <a:xfrm>
              <a:off x="6370866" y="1395752"/>
              <a:ext cx="1800000" cy="1080000"/>
              <a:chOff x="4419600" y="197576"/>
              <a:chExt cx="914400" cy="580436"/>
            </a:xfrm>
          </p:grpSpPr>
          <p:sp>
            <p:nvSpPr>
              <p:cNvPr id="97" name="직사각형 96"/>
              <p:cNvSpPr/>
              <p:nvPr/>
            </p:nvSpPr>
            <p:spPr>
              <a:xfrm>
                <a:off x="4419600" y="310787"/>
                <a:ext cx="914400" cy="467225"/>
              </a:xfrm>
              <a:prstGeom prst="rect">
                <a:avLst/>
              </a:prstGeom>
              <a:solidFill>
                <a:srgbClr val="119A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b="1" dirty="0" smtClean="0"/>
                  <a:t>/bin</a:t>
                </a:r>
                <a:endParaRPr lang="ko-KR" altLang="en-US" sz="2800" b="1" dirty="0"/>
              </a:p>
            </p:txBody>
          </p:sp>
          <p:sp>
            <p:nvSpPr>
              <p:cNvPr id="98" name="한쪽 모서리는 잘리고 다른 쪽 모서리는 둥근 사각형 97"/>
              <p:cNvSpPr/>
              <p:nvPr/>
            </p:nvSpPr>
            <p:spPr>
              <a:xfrm>
                <a:off x="4419601" y="197576"/>
                <a:ext cx="352696" cy="113211"/>
              </a:xfrm>
              <a:prstGeom prst="snipRoundRect">
                <a:avLst/>
              </a:prstGeom>
              <a:solidFill>
                <a:srgbClr val="119A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 b="1"/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6370866" y="2572079"/>
              <a:ext cx="1800000" cy="1264221"/>
              <a:chOff x="4419600" y="197576"/>
              <a:chExt cx="914400" cy="776910"/>
            </a:xfrm>
          </p:grpSpPr>
          <p:sp>
            <p:nvSpPr>
              <p:cNvPr id="95" name="직사각형 94"/>
              <p:cNvSpPr/>
              <p:nvPr/>
            </p:nvSpPr>
            <p:spPr>
              <a:xfrm>
                <a:off x="4419600" y="310787"/>
                <a:ext cx="914400" cy="663699"/>
              </a:xfrm>
              <a:prstGeom prst="rect">
                <a:avLst/>
              </a:prstGeom>
              <a:solidFill>
                <a:srgbClr val="119A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b="1" dirty="0" smtClean="0"/>
                  <a:t>/</a:t>
                </a:r>
                <a:r>
                  <a:rPr lang="en-US" altLang="ko-KR" sz="2800" b="1" dirty="0" err="1" smtClean="0"/>
                  <a:t>etc</a:t>
                </a:r>
                <a:endParaRPr lang="ko-KR" altLang="en-US" sz="2800" b="1" dirty="0"/>
              </a:p>
            </p:txBody>
          </p:sp>
          <p:sp>
            <p:nvSpPr>
              <p:cNvPr id="96" name="한쪽 모서리는 잘리고 다른 쪽 모서리는 둥근 사각형 95"/>
              <p:cNvSpPr/>
              <p:nvPr/>
            </p:nvSpPr>
            <p:spPr>
              <a:xfrm>
                <a:off x="4419601" y="197576"/>
                <a:ext cx="352696" cy="113211"/>
              </a:xfrm>
              <a:prstGeom prst="snipRoundRect">
                <a:avLst/>
              </a:prstGeom>
              <a:solidFill>
                <a:srgbClr val="119A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 b="1"/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6370866" y="3921052"/>
              <a:ext cx="1800000" cy="1080000"/>
              <a:chOff x="4419600" y="197576"/>
              <a:chExt cx="891056" cy="470263"/>
            </a:xfrm>
          </p:grpSpPr>
          <p:sp>
            <p:nvSpPr>
              <p:cNvPr id="93" name="직사각형 92"/>
              <p:cNvSpPr/>
              <p:nvPr/>
            </p:nvSpPr>
            <p:spPr>
              <a:xfrm>
                <a:off x="4419600" y="310787"/>
                <a:ext cx="891056" cy="357052"/>
              </a:xfrm>
              <a:prstGeom prst="rect">
                <a:avLst/>
              </a:prstGeom>
              <a:solidFill>
                <a:srgbClr val="119A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b="1" dirty="0" smtClean="0"/>
                  <a:t>/</a:t>
                </a:r>
                <a:r>
                  <a:rPr lang="en-US" altLang="ko-KR" sz="2800" b="1" dirty="0" err="1" smtClean="0"/>
                  <a:t>usr</a:t>
                </a:r>
                <a:endParaRPr lang="ko-KR" altLang="en-US" sz="2800" b="1" dirty="0"/>
              </a:p>
            </p:txBody>
          </p:sp>
          <p:sp>
            <p:nvSpPr>
              <p:cNvPr id="94" name="한쪽 모서리는 잘리고 다른 쪽 모서리는 둥근 사각형 93"/>
              <p:cNvSpPr/>
              <p:nvPr/>
            </p:nvSpPr>
            <p:spPr>
              <a:xfrm>
                <a:off x="4419601" y="197576"/>
                <a:ext cx="352696" cy="113211"/>
              </a:xfrm>
              <a:prstGeom prst="snipRoundRect">
                <a:avLst/>
              </a:prstGeom>
              <a:solidFill>
                <a:srgbClr val="119A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 b="1"/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6370866" y="5108954"/>
              <a:ext cx="1800000" cy="1080000"/>
              <a:chOff x="4419600" y="197576"/>
              <a:chExt cx="914400" cy="470263"/>
            </a:xfrm>
          </p:grpSpPr>
          <p:sp>
            <p:nvSpPr>
              <p:cNvPr id="83" name="직사각형 82"/>
              <p:cNvSpPr/>
              <p:nvPr/>
            </p:nvSpPr>
            <p:spPr>
              <a:xfrm>
                <a:off x="4419600" y="310787"/>
                <a:ext cx="914400" cy="357052"/>
              </a:xfrm>
              <a:prstGeom prst="rect">
                <a:avLst/>
              </a:prstGeom>
              <a:solidFill>
                <a:srgbClr val="119A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b="1" dirty="0" smtClean="0"/>
                  <a:t>…</a:t>
                </a:r>
                <a:endParaRPr lang="ko-KR" altLang="en-US" sz="2800" b="1" dirty="0"/>
              </a:p>
            </p:txBody>
          </p:sp>
          <p:sp>
            <p:nvSpPr>
              <p:cNvPr id="84" name="한쪽 모서리는 잘리고 다른 쪽 모서리는 둥근 사각형 83"/>
              <p:cNvSpPr/>
              <p:nvPr/>
            </p:nvSpPr>
            <p:spPr>
              <a:xfrm>
                <a:off x="4419601" y="197576"/>
                <a:ext cx="352696" cy="113211"/>
              </a:xfrm>
              <a:prstGeom prst="snipRoundRect">
                <a:avLst/>
              </a:prstGeom>
              <a:solidFill>
                <a:srgbClr val="119A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 b="1"/>
              </a:p>
            </p:txBody>
          </p:sp>
        </p:grpSp>
        <p:cxnSp>
          <p:nvCxnSpPr>
            <p:cNvPr id="64" name="직선 연결선 63"/>
            <p:cNvCxnSpPr>
              <a:stCxn id="93" idx="1"/>
            </p:cNvCxnSpPr>
            <p:nvPr/>
          </p:nvCxnSpPr>
          <p:spPr>
            <a:xfrm flipH="1" flipV="1">
              <a:off x="3844247" y="4591051"/>
              <a:ext cx="2526619" cy="1"/>
            </a:xfrm>
            <a:prstGeom prst="line">
              <a:avLst/>
            </a:prstGeom>
            <a:ln w="28575">
              <a:solidFill>
                <a:srgbClr val="EC6A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>
              <a:stCxn id="95" idx="1"/>
            </p:cNvCxnSpPr>
            <p:nvPr/>
          </p:nvCxnSpPr>
          <p:spPr>
            <a:xfrm flipH="1" flipV="1">
              <a:off x="3844247" y="3296300"/>
              <a:ext cx="2526619" cy="1"/>
            </a:xfrm>
            <a:prstGeom prst="line">
              <a:avLst/>
            </a:prstGeom>
            <a:ln w="28575">
              <a:solidFill>
                <a:srgbClr val="EC6A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>
              <a:stCxn id="97" idx="1"/>
              <a:endCxn id="99" idx="3"/>
            </p:cNvCxnSpPr>
            <p:nvPr/>
          </p:nvCxnSpPr>
          <p:spPr>
            <a:xfrm flipH="1" flipV="1">
              <a:off x="4767828" y="2034777"/>
              <a:ext cx="1603038" cy="6299"/>
            </a:xfrm>
            <a:prstGeom prst="line">
              <a:avLst/>
            </a:prstGeom>
            <a:ln w="28575">
              <a:solidFill>
                <a:srgbClr val="EC6A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008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2"/>
          <p:cNvSpPr/>
          <p:nvPr/>
        </p:nvSpPr>
        <p:spPr>
          <a:xfrm>
            <a:off x="6292349" y="2686301"/>
            <a:ext cx="3384376" cy="576064"/>
          </a:xfrm>
          <a:prstGeom prst="rect">
            <a:avLst/>
          </a:prstGeom>
          <a:solidFill>
            <a:srgbClr val="25435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Isosceles Triangle 23"/>
          <p:cNvSpPr/>
          <p:nvPr/>
        </p:nvSpPr>
        <p:spPr>
          <a:xfrm rot="16200000">
            <a:off x="5896325" y="2866302"/>
            <a:ext cx="576000" cy="216000"/>
          </a:xfrm>
          <a:prstGeom prst="triangle">
            <a:avLst>
              <a:gd name="adj" fmla="val 0"/>
            </a:avLst>
          </a:prstGeom>
          <a:solidFill>
            <a:srgbClr val="25435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Isosceles Triangle 24"/>
          <p:cNvSpPr/>
          <p:nvPr/>
        </p:nvSpPr>
        <p:spPr>
          <a:xfrm rot="5400000">
            <a:off x="9496725" y="2866301"/>
            <a:ext cx="576000" cy="216000"/>
          </a:xfrm>
          <a:prstGeom prst="triangle">
            <a:avLst>
              <a:gd name="adj" fmla="val 0"/>
            </a:avLst>
          </a:prstGeom>
          <a:solidFill>
            <a:srgbClr val="25435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Rectangle 20"/>
          <p:cNvSpPr/>
          <p:nvPr/>
        </p:nvSpPr>
        <p:spPr>
          <a:xfrm>
            <a:off x="7192449" y="2866174"/>
            <a:ext cx="4212468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Isosceles Triangle 21"/>
          <p:cNvSpPr/>
          <p:nvPr/>
        </p:nvSpPr>
        <p:spPr>
          <a:xfrm rot="16200000">
            <a:off x="6796425" y="3046174"/>
            <a:ext cx="576000" cy="2160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30"/>
          <p:cNvSpPr/>
          <p:nvPr/>
        </p:nvSpPr>
        <p:spPr>
          <a:xfrm>
            <a:off x="5934087" y="3594574"/>
            <a:ext cx="3384376" cy="576064"/>
          </a:xfrm>
          <a:prstGeom prst="rect">
            <a:avLst/>
          </a:prstGeom>
          <a:solidFill>
            <a:srgbClr val="2543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Isosceles Triangle 31"/>
          <p:cNvSpPr/>
          <p:nvPr/>
        </p:nvSpPr>
        <p:spPr>
          <a:xfrm rot="16200000">
            <a:off x="5538063" y="3774575"/>
            <a:ext cx="576000" cy="216000"/>
          </a:xfrm>
          <a:prstGeom prst="triangle">
            <a:avLst>
              <a:gd name="adj" fmla="val 0"/>
            </a:avLst>
          </a:prstGeom>
          <a:solidFill>
            <a:srgbClr val="2543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Isosceles Triangle 32"/>
          <p:cNvSpPr/>
          <p:nvPr/>
        </p:nvSpPr>
        <p:spPr>
          <a:xfrm rot="5400000">
            <a:off x="9138463" y="3774574"/>
            <a:ext cx="576000" cy="216000"/>
          </a:xfrm>
          <a:prstGeom prst="triangle">
            <a:avLst>
              <a:gd name="adj" fmla="val 0"/>
            </a:avLst>
          </a:prstGeom>
          <a:solidFill>
            <a:srgbClr val="2543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Rectangle 28"/>
          <p:cNvSpPr/>
          <p:nvPr/>
        </p:nvSpPr>
        <p:spPr>
          <a:xfrm>
            <a:off x="6834187" y="3774447"/>
            <a:ext cx="4212468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Isosceles Triangle 29"/>
          <p:cNvSpPr/>
          <p:nvPr/>
        </p:nvSpPr>
        <p:spPr>
          <a:xfrm rot="16200000">
            <a:off x="6438163" y="3954447"/>
            <a:ext cx="576000" cy="2160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Rectangle 38"/>
          <p:cNvSpPr/>
          <p:nvPr/>
        </p:nvSpPr>
        <p:spPr>
          <a:xfrm>
            <a:off x="5575825" y="4502847"/>
            <a:ext cx="3384376" cy="576064"/>
          </a:xfrm>
          <a:prstGeom prst="rect">
            <a:avLst/>
          </a:prstGeom>
          <a:solidFill>
            <a:srgbClr val="25435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Isosceles Triangle 39"/>
          <p:cNvSpPr/>
          <p:nvPr/>
        </p:nvSpPr>
        <p:spPr>
          <a:xfrm rot="16200000">
            <a:off x="5179801" y="4682848"/>
            <a:ext cx="576000" cy="216000"/>
          </a:xfrm>
          <a:prstGeom prst="triangle">
            <a:avLst>
              <a:gd name="adj" fmla="val 0"/>
            </a:avLst>
          </a:prstGeom>
          <a:solidFill>
            <a:srgbClr val="25435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Isosceles Triangle 40"/>
          <p:cNvSpPr/>
          <p:nvPr/>
        </p:nvSpPr>
        <p:spPr>
          <a:xfrm rot="5400000">
            <a:off x="8780201" y="4682847"/>
            <a:ext cx="576000" cy="216000"/>
          </a:xfrm>
          <a:prstGeom prst="triangle">
            <a:avLst>
              <a:gd name="adj" fmla="val 0"/>
            </a:avLst>
          </a:prstGeom>
          <a:solidFill>
            <a:srgbClr val="25435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Rectangle 36"/>
          <p:cNvSpPr/>
          <p:nvPr/>
        </p:nvSpPr>
        <p:spPr>
          <a:xfrm>
            <a:off x="6475925" y="4682720"/>
            <a:ext cx="4212468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Isosceles Triangle 37"/>
          <p:cNvSpPr/>
          <p:nvPr/>
        </p:nvSpPr>
        <p:spPr>
          <a:xfrm rot="16200000">
            <a:off x="6079901" y="4862720"/>
            <a:ext cx="576000" cy="2160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96970" y="2743468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43979" y="3651741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90988" y="4560014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6434588" y="1778028"/>
            <a:ext cx="5328592" cy="755937"/>
            <a:chOff x="6141513" y="1613906"/>
            <a:chExt cx="5328592" cy="755937"/>
          </a:xfrm>
        </p:grpSpPr>
        <p:grpSp>
          <p:nvGrpSpPr>
            <p:cNvPr id="36" name="그룹 35"/>
            <p:cNvGrpSpPr/>
            <p:nvPr/>
          </p:nvGrpSpPr>
          <p:grpSpPr>
            <a:xfrm>
              <a:off x="6141513" y="1613906"/>
              <a:ext cx="5328592" cy="755937"/>
              <a:chOff x="6141513" y="1613906"/>
              <a:chExt cx="5328592" cy="755937"/>
            </a:xfrm>
          </p:grpSpPr>
          <p:sp>
            <p:nvSpPr>
              <p:cNvPr id="4" name="Rectangle 13"/>
              <p:cNvSpPr/>
              <p:nvPr/>
            </p:nvSpPr>
            <p:spPr>
              <a:xfrm>
                <a:off x="6357537" y="1613906"/>
                <a:ext cx="3384376" cy="576064"/>
              </a:xfrm>
              <a:prstGeom prst="rect">
                <a:avLst/>
              </a:prstGeom>
              <a:solidFill>
                <a:srgbClr val="2543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Isosceles Triangle 14"/>
              <p:cNvSpPr/>
              <p:nvPr/>
            </p:nvSpPr>
            <p:spPr>
              <a:xfrm rot="16200000">
                <a:off x="5961513" y="1793907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rgbClr val="2543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Isosceles Triangle 15"/>
              <p:cNvSpPr/>
              <p:nvPr/>
            </p:nvSpPr>
            <p:spPr>
              <a:xfrm rot="5400000">
                <a:off x="9561913" y="1793906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rgbClr val="2543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1"/>
              <p:cNvSpPr/>
              <p:nvPr/>
            </p:nvSpPr>
            <p:spPr>
              <a:xfrm>
                <a:off x="7257637" y="1793779"/>
                <a:ext cx="4212468" cy="57606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6356887" y="1671073"/>
                <a:ext cx="6085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b="1" dirty="0">
                    <a:solidFill>
                      <a:schemeClr val="bg1"/>
                    </a:solidFill>
                    <a:cs typeface="Arial" pitchFamily="34" charset="0"/>
                  </a:rPr>
                  <a:t>01</a:t>
                </a:r>
                <a:endParaRPr lang="ko-KR" altLang="en-US" sz="2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7394918" y="2070520"/>
              <a:ext cx="33070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시스템 기반의 기초 지식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394918" y="1812829"/>
              <a:ext cx="37169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What is Infrastructure?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Isosceles Triangle 6"/>
            <p:cNvSpPr/>
            <p:nvPr/>
          </p:nvSpPr>
          <p:spPr>
            <a:xfrm rot="16200000">
              <a:off x="6861613" y="1973779"/>
              <a:ext cx="576000" cy="216000"/>
            </a:xfrm>
            <a:prstGeom prst="triangle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7334688" y="3146189"/>
            <a:ext cx="3307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Linux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기초 지식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34688" y="2888498"/>
            <a:ext cx="3716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What is Linux?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981383" y="4057736"/>
            <a:ext cx="3307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가상화 기술의 발전 과정과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Container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가상화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81383" y="3800045"/>
            <a:ext cx="3716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What is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Container?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628078" y="4969283"/>
            <a:ext cx="3307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Docker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의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이록적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지식과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Docker Workflow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28078" y="4711592"/>
            <a:ext cx="3716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What is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Docker?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39" name="Picture 2" descr="Docker의 소개와 간단한 사용법 | 야생강아지 WILDP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592" y="1793779"/>
            <a:ext cx="4257497" cy="242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6618163" y="682822"/>
            <a:ext cx="22536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INDEX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85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ocker의 소개와 간단한 사용법 | 야생강아지 WILDP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2" y="1214424"/>
            <a:ext cx="4371975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35482" y="4384425"/>
            <a:ext cx="67210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</a:t>
            </a:r>
            <a:r>
              <a:rPr lang="en-US" altLang="ko-KR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Container?</a:t>
            </a:r>
            <a:endParaRPr lang="ko-KR" altLang="en-US" sz="6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46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152400" y="882815"/>
            <a:ext cx="6942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단일 서버</a:t>
            </a:r>
            <a:endParaRPr lang="en-US" altLang="ko-KR" sz="2400" b="1" dirty="0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5003921" y="5779581"/>
            <a:ext cx="2184158" cy="0"/>
          </a:xfrm>
          <a:prstGeom prst="straightConnector1">
            <a:avLst/>
          </a:prstGeom>
          <a:ln w="762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461492" y="5864815"/>
            <a:ext cx="306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Evolution of Virtualization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921" y="2745482"/>
            <a:ext cx="2184158" cy="273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41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3002179" y="5779581"/>
            <a:ext cx="6187642" cy="0"/>
          </a:xfrm>
          <a:prstGeom prst="straightConnector1">
            <a:avLst/>
          </a:prstGeom>
          <a:ln w="762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461492" y="5864815"/>
            <a:ext cx="306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Evolution of Virtualization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179" y="2745482"/>
            <a:ext cx="2184158" cy="273886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556" y="1404908"/>
            <a:ext cx="3536265" cy="40818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399" y="882815"/>
            <a:ext cx="7695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mtClean="0"/>
              <a:t>하이퍼바이저</a:t>
            </a:r>
            <a:r>
              <a:rPr lang="ko-KR" altLang="en-US" sz="2400" b="1" dirty="0" smtClean="0"/>
              <a:t> </a:t>
            </a:r>
            <a:r>
              <a:rPr lang="ko-KR" altLang="en-US" sz="2400" b="1" dirty="0"/>
              <a:t>가상 머신</a:t>
            </a:r>
            <a:r>
              <a:rPr lang="en-US" altLang="ko-KR" sz="2400" b="1" dirty="0" smtClean="0"/>
              <a:t>(Hypervisor </a:t>
            </a:r>
            <a:r>
              <a:rPr lang="en-US" altLang="ko-KR" sz="2400" b="1" dirty="0"/>
              <a:t>Virtual Machine)</a:t>
            </a:r>
          </a:p>
        </p:txBody>
      </p:sp>
    </p:spTree>
    <p:extLst>
      <p:ext uri="{BB962C8B-B14F-4D97-AF65-F5344CB8AC3E}">
        <p14:creationId xmlns:p14="http://schemas.microsoft.com/office/powerpoint/2010/main" val="303823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82815"/>
            <a:ext cx="6942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컨테이너 가상 머신</a:t>
            </a:r>
            <a:r>
              <a:rPr lang="en-US" altLang="ko-KR" sz="2400" b="1" dirty="0"/>
              <a:t>(Container Virtual Machine)</a:t>
            </a: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953366" y="5779581"/>
            <a:ext cx="10285268" cy="0"/>
          </a:xfrm>
          <a:prstGeom prst="straightConnector1">
            <a:avLst/>
          </a:prstGeom>
          <a:ln w="762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461492" y="5864815"/>
            <a:ext cx="306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Evolution of Virtualization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953366" y="1378406"/>
            <a:ext cx="10285268" cy="4108333"/>
            <a:chOff x="212970" y="840508"/>
            <a:chExt cx="11631902" cy="4646231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970" y="2366445"/>
              <a:ext cx="2486164" cy="311757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0956" y="840508"/>
              <a:ext cx="4025229" cy="4646231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8006" y="1782618"/>
              <a:ext cx="4056866" cy="37013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0612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82815"/>
            <a:ext cx="6942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컨테이너</a:t>
            </a:r>
            <a:r>
              <a:rPr lang="en-US" altLang="ko-KR" sz="2400" b="1" dirty="0" smtClean="0"/>
              <a:t>(Container)</a:t>
            </a:r>
            <a:endParaRPr lang="en-US" altLang="ko-KR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CF7724-5828-4E86-94F9-889B45C17E6A}"/>
              </a:ext>
            </a:extLst>
          </p:cNvPr>
          <p:cNvSpPr txBox="1"/>
          <p:nvPr/>
        </p:nvSpPr>
        <p:spPr>
          <a:xfrm>
            <a:off x="347241" y="1344480"/>
            <a:ext cx="1165455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 smtClean="0">
                <a:solidFill>
                  <a:srgbClr val="C00000"/>
                </a:solidFill>
              </a:rPr>
              <a:t>호스트 </a:t>
            </a:r>
            <a:r>
              <a:rPr lang="en-US" altLang="ko-KR" b="1" dirty="0" smtClean="0">
                <a:solidFill>
                  <a:srgbClr val="C00000"/>
                </a:solidFill>
              </a:rPr>
              <a:t>OS </a:t>
            </a:r>
            <a:r>
              <a:rPr lang="ko-KR" altLang="en-US" b="1" dirty="0" smtClean="0">
                <a:solidFill>
                  <a:srgbClr val="C00000"/>
                </a:solidFill>
              </a:rPr>
              <a:t>상에 논리적인 구획</a:t>
            </a:r>
            <a:r>
              <a:rPr lang="en-US" altLang="ko-KR" b="1" dirty="0" smtClean="0">
                <a:solidFill>
                  <a:srgbClr val="C00000"/>
                </a:solidFill>
              </a:rPr>
              <a:t>(Container)</a:t>
            </a:r>
            <a:r>
              <a:rPr lang="ko-KR" altLang="en-US" b="1" dirty="0" smtClean="0">
                <a:solidFill>
                  <a:srgbClr val="C00000"/>
                </a:solidFill>
              </a:rPr>
              <a:t>을 만들고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b="1" dirty="0">
                <a:solidFill>
                  <a:srgbClr val="C00000"/>
                </a:solidFill>
              </a:rPr>
              <a:t>Application</a:t>
            </a:r>
            <a:r>
              <a:rPr lang="ko-KR" altLang="en-US" b="1" dirty="0">
                <a:solidFill>
                  <a:srgbClr val="C00000"/>
                </a:solidFill>
              </a:rPr>
              <a:t>을 실행하기 위한 </a:t>
            </a:r>
            <a:r>
              <a:rPr lang="ko-KR" altLang="en-US" b="1" dirty="0" smtClean="0">
                <a:solidFill>
                  <a:srgbClr val="C00000"/>
                </a:solidFill>
              </a:rPr>
              <a:t>라이브러리등을 </a:t>
            </a:r>
            <a:r>
              <a:rPr lang="ko-KR" altLang="en-US" b="1" dirty="0">
                <a:solidFill>
                  <a:srgbClr val="C00000"/>
                </a:solidFill>
              </a:rPr>
              <a:t>모아 </a:t>
            </a:r>
            <a:r>
              <a:rPr lang="en-US" altLang="ko-KR" b="1" dirty="0" smtClean="0">
                <a:solidFill>
                  <a:srgbClr val="C00000"/>
                </a:solidFill>
              </a:rPr>
              <a:t/>
            </a:r>
            <a:br>
              <a:rPr lang="en-US" altLang="ko-KR" b="1" dirty="0" smtClean="0">
                <a:solidFill>
                  <a:srgbClr val="C00000"/>
                </a:solidFill>
              </a:rPr>
            </a:b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마치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별도의 서버처럼 사용 할 수 있게 만든 것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Container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는 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namespace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와 </a:t>
            </a:r>
            <a:r>
              <a:rPr lang="en-US" altLang="ko-KR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cgroups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리소스 관리 장치를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사용하여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ko-KR" altLang="en-US" b="1" dirty="0" smtClean="0">
                <a:solidFill>
                  <a:srgbClr val="C00000"/>
                </a:solidFill>
              </a:rPr>
              <a:t>분리된 환경 생성</a:t>
            </a:r>
            <a:endParaRPr lang="en-US" altLang="ko-KR" b="1" dirty="0" smtClean="0">
              <a:solidFill>
                <a:srgbClr val="C00000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 영역에 대한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분리는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특정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디렉토리를 루트 디렉토리로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변경하는</a:t>
            </a:r>
            <a:endParaRPr lang="en-US" altLang="ko-KR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chroot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를 사용하여 분리 환경을 만든다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ko-KR" altLang="en-US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93"/>
          <a:stretch/>
        </p:blipFill>
        <p:spPr>
          <a:xfrm>
            <a:off x="7211844" y="1620358"/>
            <a:ext cx="5160342" cy="443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41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82815"/>
            <a:ext cx="6942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가상 </a:t>
            </a:r>
            <a:r>
              <a:rPr lang="ko-KR" altLang="en-US" sz="2400" b="1" dirty="0"/>
              <a:t>머신</a:t>
            </a:r>
            <a:r>
              <a:rPr lang="en-US" altLang="ko-KR" sz="2400" b="1" dirty="0"/>
              <a:t>(Container Virtual Machine)</a:t>
            </a: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953366" y="5779581"/>
            <a:ext cx="10285268" cy="0"/>
          </a:xfrm>
          <a:prstGeom prst="straightConnector1">
            <a:avLst/>
          </a:prstGeom>
          <a:ln w="762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461492" y="5864815"/>
            <a:ext cx="306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Evolution of Virtualization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953366" y="1378406"/>
            <a:ext cx="10285268" cy="4108333"/>
            <a:chOff x="212970" y="840508"/>
            <a:chExt cx="11631902" cy="4646231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970" y="2366445"/>
              <a:ext cx="2486164" cy="311757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0956" y="840508"/>
              <a:ext cx="4025229" cy="4646231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8006" y="1782618"/>
              <a:ext cx="4056866" cy="37013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7795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ocker의 소개와 간단한 사용법 | 야생강아지 WILDP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2" y="1214424"/>
            <a:ext cx="4371975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152171" y="4384425"/>
            <a:ext cx="58876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</a:t>
            </a:r>
            <a:r>
              <a:rPr lang="en-US" altLang="ko-KR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Docker?</a:t>
            </a:r>
            <a:endParaRPr lang="ko-KR" altLang="en-US" sz="6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882815"/>
            <a:ext cx="6942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Docker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CF7724-5828-4E86-94F9-889B45C17E6A}"/>
              </a:ext>
            </a:extLst>
          </p:cNvPr>
          <p:cNvSpPr txBox="1"/>
          <p:nvPr/>
        </p:nvSpPr>
        <p:spPr>
          <a:xfrm>
            <a:off x="347241" y="1344480"/>
            <a:ext cx="1165455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 dirty="0">
                <a:solidFill>
                  <a:srgbClr val="C00000"/>
                </a:solidFill>
              </a:rPr>
              <a:t>Application</a:t>
            </a:r>
            <a:r>
              <a:rPr lang="ko-KR" altLang="en-US" b="1" dirty="0">
                <a:solidFill>
                  <a:srgbClr val="C00000"/>
                </a:solidFill>
              </a:rPr>
              <a:t>을 인프라와 분리하여 개발</a:t>
            </a:r>
            <a:r>
              <a:rPr lang="en-US" altLang="ko-KR" b="1" dirty="0">
                <a:solidFill>
                  <a:srgbClr val="C00000"/>
                </a:solidFill>
              </a:rPr>
              <a:t>, </a:t>
            </a:r>
            <a:r>
              <a:rPr lang="ko-KR" altLang="en-US" b="1" dirty="0">
                <a:solidFill>
                  <a:srgbClr val="C00000"/>
                </a:solidFill>
              </a:rPr>
              <a:t>배포</a:t>
            </a:r>
            <a:r>
              <a:rPr lang="en-US" altLang="ko-KR" b="1" dirty="0">
                <a:solidFill>
                  <a:srgbClr val="C00000"/>
                </a:solidFill>
              </a:rPr>
              <a:t>, </a:t>
            </a:r>
            <a:r>
              <a:rPr lang="ko-KR" altLang="en-US" b="1" dirty="0">
                <a:solidFill>
                  <a:srgbClr val="C00000"/>
                </a:solidFill>
              </a:rPr>
              <a:t>운영하기 위한 </a:t>
            </a:r>
            <a:r>
              <a:rPr lang="en-US" altLang="ko-KR" b="1" dirty="0">
                <a:solidFill>
                  <a:srgbClr val="C00000"/>
                </a:solidFill>
              </a:rPr>
              <a:t>Container </a:t>
            </a:r>
            <a:r>
              <a:rPr lang="ko-KR" altLang="en-US" b="1" dirty="0">
                <a:solidFill>
                  <a:srgbClr val="C00000"/>
                </a:solidFill>
              </a:rPr>
              <a:t>가상화 기반의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오픈소스 플랫폼</a:t>
            </a:r>
            <a:endParaRPr lang="en-US" altLang="ko-KR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" y="1937668"/>
            <a:ext cx="6942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Docker Image</a:t>
            </a:r>
            <a:endParaRPr lang="en-US" altLang="ko-KR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CF7724-5828-4E86-94F9-889B45C17E6A}"/>
              </a:ext>
            </a:extLst>
          </p:cNvPr>
          <p:cNvSpPr txBox="1"/>
          <p:nvPr/>
        </p:nvSpPr>
        <p:spPr>
          <a:xfrm>
            <a:off x="347241" y="2399333"/>
            <a:ext cx="1165455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이미지는 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Docker Container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를 만드는 지침이 포함 된 </a:t>
            </a:r>
            <a:r>
              <a:rPr lang="en-US" altLang="ko-KR" b="1" dirty="0">
                <a:solidFill>
                  <a:srgbClr val="C00000"/>
                </a:solidFill>
              </a:rPr>
              <a:t>Read-Only</a:t>
            </a:r>
            <a:r>
              <a:rPr lang="ko-KR" altLang="en-US" b="1" dirty="0" smtClean="0">
                <a:solidFill>
                  <a:srgbClr val="C00000"/>
                </a:solidFill>
              </a:rPr>
              <a:t>템플릿</a:t>
            </a:r>
            <a:endParaRPr lang="en-US" altLang="ko-KR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 dirty="0">
                <a:solidFill>
                  <a:srgbClr val="C00000"/>
                </a:solidFill>
              </a:rPr>
              <a:t>Docker</a:t>
            </a:r>
            <a:r>
              <a:rPr lang="ko-KR" altLang="en-US" b="1" dirty="0">
                <a:solidFill>
                  <a:srgbClr val="C00000"/>
                </a:solidFill>
              </a:rPr>
              <a:t>는 </a:t>
            </a:r>
            <a:r>
              <a:rPr lang="en-US" altLang="ko-KR" b="1" dirty="0">
                <a:solidFill>
                  <a:srgbClr val="C00000"/>
                </a:solidFill>
              </a:rPr>
              <a:t>Application </a:t>
            </a:r>
            <a:r>
              <a:rPr lang="ko-KR" altLang="en-US" b="1" dirty="0">
                <a:solidFill>
                  <a:srgbClr val="C00000"/>
                </a:solidFill>
              </a:rPr>
              <a:t>실행에 필요한 환경을 하나의 이미지로 모아두고 그 이미지를 사용하여 다양한 환경에서 </a:t>
            </a:r>
            <a:r>
              <a:rPr lang="en-US" altLang="ko-KR" b="1" dirty="0">
                <a:solidFill>
                  <a:srgbClr val="C00000"/>
                </a:solidFill>
              </a:rPr>
              <a:t>Application</a:t>
            </a:r>
            <a:r>
              <a:rPr lang="ko-KR" altLang="en-US" b="1" dirty="0">
                <a:solidFill>
                  <a:srgbClr val="C00000"/>
                </a:solidFill>
              </a:rPr>
              <a:t>실행 환경을 구축 할 수 </a:t>
            </a:r>
            <a:r>
              <a:rPr lang="ko-KR" altLang="en-US" b="1" dirty="0" smtClean="0">
                <a:solidFill>
                  <a:srgbClr val="C00000"/>
                </a:solidFill>
              </a:rPr>
              <a:t>있음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4800" y="3877057"/>
            <a:ext cx="6942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Docker Container</a:t>
            </a:r>
            <a:endParaRPr lang="en-US" altLang="ko-KR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CF7724-5828-4E86-94F9-889B45C17E6A}"/>
              </a:ext>
            </a:extLst>
          </p:cNvPr>
          <p:cNvSpPr txBox="1"/>
          <p:nvPr/>
        </p:nvSpPr>
        <p:spPr>
          <a:xfrm>
            <a:off x="499641" y="4338722"/>
            <a:ext cx="11654555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solidFill>
                  <a:srgbClr val="C00000"/>
                </a:solidFill>
              </a:rPr>
              <a:t>실행 가능한 이미지 </a:t>
            </a:r>
            <a:r>
              <a:rPr lang="ko-KR" altLang="en-US" b="1" dirty="0" smtClean="0">
                <a:solidFill>
                  <a:srgbClr val="C00000"/>
                </a:solidFill>
              </a:rPr>
              <a:t>인스턴스</a:t>
            </a:r>
            <a:endParaRPr lang="en-US" altLang="ko-KR" b="1" dirty="0" smtClean="0">
              <a:solidFill>
                <a:srgbClr val="C00000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ko-KR" b="1" dirty="0">
                <a:solidFill>
                  <a:srgbClr val="C00000"/>
                </a:solidFill>
              </a:rPr>
              <a:t>기존 </a:t>
            </a:r>
            <a:r>
              <a:rPr lang="en-US" altLang="ko-KR" b="1" dirty="0">
                <a:solidFill>
                  <a:srgbClr val="C00000"/>
                </a:solidFill>
              </a:rPr>
              <a:t>Container</a:t>
            </a:r>
            <a:r>
              <a:rPr lang="ko-KR" altLang="ko-KR" b="1" dirty="0">
                <a:solidFill>
                  <a:srgbClr val="C00000"/>
                </a:solidFill>
              </a:rPr>
              <a:t>를 수정하여 새로운 이미지를 생성할 수 있다</a:t>
            </a:r>
            <a:r>
              <a:rPr lang="en-US" altLang="ko-KR" b="1" dirty="0" smtClean="0">
                <a:solidFill>
                  <a:srgbClr val="C00000"/>
                </a:solidFill>
              </a:rPr>
              <a:t>.</a:t>
            </a:r>
          </a:p>
          <a:p>
            <a:pPr marL="285750" lvl="1" indent="-285750">
              <a:lnSpc>
                <a:spcPct val="150000"/>
              </a:lnSpc>
              <a:buFontTx/>
              <a:buChar char="-"/>
            </a:pPr>
            <a:r>
              <a:rPr lang="en-US" altLang="ko-KR" b="1" dirty="0">
                <a:solidFill>
                  <a:srgbClr val="C00000"/>
                </a:solidFill>
              </a:rPr>
              <a:t>Container</a:t>
            </a:r>
            <a:r>
              <a:rPr lang="ko-KR" altLang="ko-KR" b="1" dirty="0">
                <a:solidFill>
                  <a:srgbClr val="C00000"/>
                </a:solidFill>
              </a:rPr>
              <a:t>는 다른</a:t>
            </a:r>
            <a:r>
              <a:rPr lang="en-US" altLang="ko-KR" b="1" dirty="0">
                <a:solidFill>
                  <a:srgbClr val="C00000"/>
                </a:solidFill>
              </a:rPr>
              <a:t> Container</a:t>
            </a:r>
            <a:r>
              <a:rPr lang="ko-KR" altLang="ko-KR" b="1" dirty="0">
                <a:solidFill>
                  <a:srgbClr val="C00000"/>
                </a:solidFill>
              </a:rPr>
              <a:t>와 해당 호스트 시스템과 </a:t>
            </a:r>
            <a:r>
              <a:rPr lang="ko-KR" altLang="ko-KR" b="1" dirty="0" smtClean="0">
                <a:solidFill>
                  <a:srgbClr val="C00000"/>
                </a:solidFill>
              </a:rPr>
              <a:t>격리되어있음</a:t>
            </a:r>
            <a:endParaRPr lang="en-US" altLang="ko-K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62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882815"/>
            <a:ext cx="6942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Docker Container</a:t>
            </a:r>
            <a:endParaRPr lang="en-US" altLang="ko-KR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CF7724-5828-4E86-94F9-889B45C17E6A}"/>
              </a:ext>
            </a:extLst>
          </p:cNvPr>
          <p:cNvSpPr txBox="1"/>
          <p:nvPr/>
        </p:nvSpPr>
        <p:spPr>
          <a:xfrm>
            <a:off x="347241" y="1344480"/>
            <a:ext cx="11654555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solidFill>
                  <a:srgbClr val="C00000"/>
                </a:solidFill>
              </a:rPr>
              <a:t>실행 가능한 이미지 인스턴스</a:t>
            </a:r>
            <a:endParaRPr lang="en-US" altLang="ko-KR" b="1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ko-KR" b="1" dirty="0">
                <a:solidFill>
                  <a:srgbClr val="C00000"/>
                </a:solidFill>
              </a:rPr>
              <a:t>기존 </a:t>
            </a:r>
            <a:r>
              <a:rPr lang="en-US" altLang="ko-KR" b="1" dirty="0">
                <a:solidFill>
                  <a:srgbClr val="C00000"/>
                </a:solidFill>
              </a:rPr>
              <a:t>Container</a:t>
            </a:r>
            <a:r>
              <a:rPr lang="ko-KR" altLang="ko-KR" b="1" dirty="0">
                <a:solidFill>
                  <a:srgbClr val="C00000"/>
                </a:solidFill>
              </a:rPr>
              <a:t>를 수정하여 새로운 이미지를 생성할 수 있다</a:t>
            </a:r>
            <a:r>
              <a:rPr lang="en-US" altLang="ko-KR" b="1" dirty="0">
                <a:solidFill>
                  <a:srgbClr val="C00000"/>
                </a:solidFill>
              </a:rPr>
              <a:t>.</a:t>
            </a:r>
          </a:p>
          <a:p>
            <a:pPr marL="285750" lvl="1" indent="-285750">
              <a:lnSpc>
                <a:spcPct val="150000"/>
              </a:lnSpc>
              <a:buFontTx/>
              <a:buChar char="-"/>
            </a:pPr>
            <a:r>
              <a:rPr lang="en-US" altLang="ko-KR" b="1" dirty="0">
                <a:solidFill>
                  <a:srgbClr val="C00000"/>
                </a:solidFill>
              </a:rPr>
              <a:t>Container</a:t>
            </a:r>
            <a:r>
              <a:rPr lang="ko-KR" altLang="ko-KR" b="1" dirty="0">
                <a:solidFill>
                  <a:srgbClr val="C00000"/>
                </a:solidFill>
              </a:rPr>
              <a:t>는 다른</a:t>
            </a:r>
            <a:r>
              <a:rPr lang="en-US" altLang="ko-KR" b="1" dirty="0">
                <a:solidFill>
                  <a:srgbClr val="C00000"/>
                </a:solidFill>
              </a:rPr>
              <a:t> Container</a:t>
            </a:r>
            <a:r>
              <a:rPr lang="ko-KR" altLang="ko-KR" b="1" dirty="0">
                <a:solidFill>
                  <a:srgbClr val="C00000"/>
                </a:solidFill>
              </a:rPr>
              <a:t>와 해당 호스트 시스템과 격리되어있음</a:t>
            </a:r>
            <a:endParaRPr lang="en-US" altLang="ko-KR" dirty="0">
              <a:solidFill>
                <a:srgbClr val="C00000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4D1B485-2A54-4CEA-93EB-CD5AA6BE901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013" y="2629768"/>
            <a:ext cx="6253516" cy="35369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544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88281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Docker Component – Docker Image</a:t>
            </a:r>
            <a:r>
              <a:rPr lang="ko-KR" altLang="en-US" sz="2400" b="1" dirty="0" smtClean="0"/>
              <a:t>를 만드는 기능</a:t>
            </a:r>
            <a:endParaRPr lang="en-US" altLang="ko-KR" sz="24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457" y="1659399"/>
            <a:ext cx="7814472" cy="410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28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2" descr="Docker의 소개와 간단한 사용법 | 야생강아지 WILDP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2" y="1214424"/>
            <a:ext cx="4371975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1969474" y="4384425"/>
            <a:ext cx="82530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</a:t>
            </a:r>
            <a:r>
              <a:rPr lang="en-US" altLang="ko-KR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Infrastructure?</a:t>
            </a:r>
            <a:endParaRPr lang="ko-KR" altLang="en-US" sz="6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58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882815"/>
            <a:ext cx="6942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Docker Component – Docker Engine</a:t>
            </a:r>
            <a:endParaRPr lang="en-US" altLang="ko-KR" sz="24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r="70629" b="51884"/>
          <a:stretch/>
        </p:blipFill>
        <p:spPr>
          <a:xfrm>
            <a:off x="7670639" y="1705697"/>
            <a:ext cx="4031366" cy="34691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CF7724-5828-4E86-94F9-889B45C17E6A}"/>
              </a:ext>
            </a:extLst>
          </p:cNvPr>
          <p:cNvSpPr txBox="1"/>
          <p:nvPr/>
        </p:nvSpPr>
        <p:spPr>
          <a:xfrm>
            <a:off x="347241" y="1344480"/>
            <a:ext cx="1165455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Docker Daemon</a:t>
            </a:r>
            <a:b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 Docker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를 설치하고 실행하면 서버에서 실행되는 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Daemon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프로그램</a:t>
            </a:r>
            <a:b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 Docker API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요청을 수신하고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이미지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Container,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네트워크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b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volume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과 같은 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Docker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객체를 관리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Docker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명령어를 수행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REST 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API</a:t>
            </a:r>
            <a:b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프로그램이 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Daemon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과 통신하고 수행 할 작업을 지시하는데 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사용할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수 있는 인터페이스를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지정하는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것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CLI (command Line Interface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CLI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명령을 통해 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Docker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명령어 실행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49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882815"/>
            <a:ext cx="6942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Docker Component – Docker Engine</a:t>
            </a:r>
            <a:endParaRPr lang="en-US" altLang="ko-KR" sz="24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3B75C54-072B-4183-B2A3-39E44CEFF2D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041" y="1344480"/>
            <a:ext cx="5837012" cy="462805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041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882815"/>
            <a:ext cx="6942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Docker Component – Docker Registry</a:t>
            </a:r>
            <a:endParaRPr lang="en-US" altLang="ko-KR" sz="24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33394" t="54899" r="37235" b="512"/>
          <a:stretch/>
        </p:blipFill>
        <p:spPr>
          <a:xfrm>
            <a:off x="8414794" y="882815"/>
            <a:ext cx="2685327" cy="21413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CF7724-5828-4E86-94F9-889B45C17E6A}"/>
              </a:ext>
            </a:extLst>
          </p:cNvPr>
          <p:cNvSpPr txBox="1"/>
          <p:nvPr/>
        </p:nvSpPr>
        <p:spPr>
          <a:xfrm>
            <a:off x="347241" y="1344480"/>
            <a:ext cx="7708739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Docker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의 이미지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저장</a:t>
            </a:r>
            <a:endParaRPr lang="en-US" altLang="ko-KR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Docker 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Hub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는 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Docker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의 공식 레지스트리 서비스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기본적으로 이미지는 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Docker Hub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에서 찾도록 구성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Docker Hub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에선 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Privet Registry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도 실행 할 수 있다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" y="3845933"/>
            <a:ext cx="6942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Docker Component – Docker Compose</a:t>
            </a:r>
          </a:p>
          <a:p>
            <a:endParaRPr lang="en-US" altLang="ko-KR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CF7724-5828-4E86-94F9-889B45C17E6A}"/>
              </a:ext>
            </a:extLst>
          </p:cNvPr>
          <p:cNvSpPr txBox="1"/>
          <p:nvPr/>
        </p:nvSpPr>
        <p:spPr>
          <a:xfrm>
            <a:off x="347241" y="4307598"/>
            <a:ext cx="77087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다중 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Docker Container Application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을 정의하고 실행하기 위한 도구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YAML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파일을 사용하여 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Application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서비스를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구성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l="33394" t="54899" r="37235" b="512"/>
          <a:stretch/>
        </p:blipFill>
        <p:spPr>
          <a:xfrm>
            <a:off x="8567194" y="1035215"/>
            <a:ext cx="2685327" cy="214139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l="67955" t="23808" r="2674" b="31603"/>
          <a:stretch/>
        </p:blipFill>
        <p:spPr>
          <a:xfrm>
            <a:off x="8567194" y="3514305"/>
            <a:ext cx="2685327" cy="214139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52400" y="946803"/>
            <a:ext cx="11688501" cy="5078147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CF7724-5828-4E86-94F9-889B45C17E6A}"/>
              </a:ext>
            </a:extLst>
          </p:cNvPr>
          <p:cNvSpPr txBox="1"/>
          <p:nvPr/>
        </p:nvSpPr>
        <p:spPr>
          <a:xfrm>
            <a:off x="1488311" y="2174829"/>
            <a:ext cx="9016678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XML </a:t>
            </a:r>
            <a:r>
              <a:rPr lang="ko-KR" altLang="en-US" b="1" dirty="0" smtClean="0">
                <a:solidFill>
                  <a:srgbClr val="C00000"/>
                </a:solidFill>
              </a:rPr>
              <a:t>형식</a:t>
            </a:r>
            <a:endParaRPr lang="en-US" altLang="ko-KR" b="1" dirty="0" smtClean="0">
              <a:solidFill>
                <a:srgbClr val="C00000"/>
              </a:solidFill>
            </a:endParaRPr>
          </a:p>
          <a:p>
            <a:endParaRPr lang="en-US" altLang="ko-KR" dirty="0" smtClean="0">
              <a:solidFill>
                <a:srgbClr val="254356"/>
              </a:solidFill>
            </a:endParaRPr>
          </a:p>
          <a:p>
            <a:r>
              <a:rPr lang="en-US" altLang="ko-KR" dirty="0" smtClean="0">
                <a:solidFill>
                  <a:srgbClr val="254356"/>
                </a:solidFill>
              </a:rPr>
              <a:t>&lt;bean id</a:t>
            </a:r>
            <a:r>
              <a:rPr lang="en-US" altLang="ko-KR" dirty="0" smtClean="0">
                <a:solidFill>
                  <a:srgbClr val="C00000"/>
                </a:solidFill>
              </a:rPr>
              <a:t>=</a:t>
            </a:r>
            <a:r>
              <a:rPr lang="en-US" altLang="ko-KR" dirty="0" smtClean="0">
                <a:solidFill>
                  <a:srgbClr val="254356"/>
                </a:solidFill>
              </a:rPr>
              <a:t>"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StorageDir</a:t>
            </a:r>
            <a:r>
              <a:rPr lang="en-US" altLang="ko-KR" dirty="0" smtClean="0">
                <a:solidFill>
                  <a:srgbClr val="254356"/>
                </a:solidFill>
              </a:rPr>
              <a:t>" class</a:t>
            </a:r>
            <a:r>
              <a:rPr lang="en-US" altLang="ko-KR" dirty="0" smtClean="0">
                <a:solidFill>
                  <a:srgbClr val="C00000"/>
                </a:solidFill>
              </a:rPr>
              <a:t>=</a:t>
            </a:r>
            <a:r>
              <a:rPr lang="en-US" altLang="ko-KR" dirty="0" smtClean="0">
                <a:solidFill>
                  <a:srgbClr val="254356"/>
                </a:solidFill>
              </a:rPr>
              <a:t>"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org.springframework.core.io.FileSystemResource</a:t>
            </a:r>
            <a:r>
              <a:rPr lang="en-US" altLang="ko-KR" dirty="0" smtClean="0">
                <a:solidFill>
                  <a:srgbClr val="254356"/>
                </a:solidFill>
              </a:rPr>
              <a:t>"&gt;</a:t>
            </a:r>
          </a:p>
          <a:p>
            <a:r>
              <a:rPr lang="en-US" altLang="ko-KR" dirty="0" smtClean="0">
                <a:solidFill>
                  <a:srgbClr val="254356"/>
                </a:solidFill>
              </a:rPr>
              <a:t>   &lt;constructor-</a:t>
            </a:r>
            <a:r>
              <a:rPr lang="en-US" altLang="ko-KR" dirty="0" err="1" smtClean="0">
                <a:solidFill>
                  <a:srgbClr val="254356"/>
                </a:solidFill>
              </a:rPr>
              <a:t>arg</a:t>
            </a:r>
            <a:r>
              <a:rPr lang="en-US" altLang="ko-KR" dirty="0" smtClean="0">
                <a:solidFill>
                  <a:srgbClr val="254356"/>
                </a:solidFill>
              </a:rPr>
              <a:t>&gt;</a:t>
            </a:r>
          </a:p>
          <a:p>
            <a:r>
              <a:rPr lang="en-US" altLang="ko-KR" dirty="0" smtClean="0">
                <a:solidFill>
                  <a:srgbClr val="254356"/>
                </a:solidFill>
              </a:rPr>
              <a:t>      &lt;value&gt;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D:/DATA/storage/</a:t>
            </a:r>
            <a:r>
              <a:rPr lang="en-US" altLang="ko-KR" dirty="0" smtClean="0">
                <a:solidFill>
                  <a:srgbClr val="254356"/>
                </a:solidFill>
              </a:rPr>
              <a:t>&lt;/value&gt;</a:t>
            </a:r>
          </a:p>
          <a:p>
            <a:r>
              <a:rPr lang="en-US" altLang="ko-KR" dirty="0" smtClean="0">
                <a:solidFill>
                  <a:srgbClr val="254356"/>
                </a:solidFill>
              </a:rPr>
              <a:t>   &lt;/constructor-</a:t>
            </a:r>
            <a:r>
              <a:rPr lang="en-US" altLang="ko-KR" dirty="0" err="1" smtClean="0">
                <a:solidFill>
                  <a:srgbClr val="254356"/>
                </a:solidFill>
              </a:rPr>
              <a:t>arg</a:t>
            </a:r>
            <a:r>
              <a:rPr lang="en-US" altLang="ko-KR" dirty="0" smtClean="0">
                <a:solidFill>
                  <a:srgbClr val="254356"/>
                </a:solidFill>
              </a:rPr>
              <a:t>&gt;</a:t>
            </a:r>
          </a:p>
          <a:p>
            <a:r>
              <a:rPr lang="en-US" altLang="ko-KR" dirty="0" smtClean="0">
                <a:solidFill>
                  <a:srgbClr val="254356"/>
                </a:solidFill>
              </a:rPr>
              <a:t>&lt;/bean&gt;</a:t>
            </a:r>
            <a:endParaRPr lang="en-US" altLang="ko-KR" dirty="0">
              <a:solidFill>
                <a:srgbClr val="254356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CF7724-5828-4E86-94F9-889B45C17E6A}"/>
              </a:ext>
            </a:extLst>
          </p:cNvPr>
          <p:cNvSpPr txBox="1"/>
          <p:nvPr/>
        </p:nvSpPr>
        <p:spPr>
          <a:xfrm>
            <a:off x="1488311" y="1806144"/>
            <a:ext cx="1243314" cy="369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ko-KR" dirty="0">
              <a:solidFill>
                <a:srgbClr val="254356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CF7724-5828-4E86-94F9-889B45C17E6A}"/>
              </a:ext>
            </a:extLst>
          </p:cNvPr>
          <p:cNvSpPr txBox="1"/>
          <p:nvPr/>
        </p:nvSpPr>
        <p:spPr>
          <a:xfrm>
            <a:off x="1488311" y="1639176"/>
            <a:ext cx="9016678" cy="31393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</a:rPr>
              <a:t>YML </a:t>
            </a:r>
            <a:r>
              <a:rPr lang="ko-KR" altLang="en-US" b="1" dirty="0" smtClean="0">
                <a:solidFill>
                  <a:srgbClr val="C00000"/>
                </a:solidFill>
              </a:rPr>
              <a:t>형식</a:t>
            </a:r>
            <a:endParaRPr lang="en-US" altLang="ko-KR" b="1" dirty="0" smtClean="0">
              <a:solidFill>
                <a:srgbClr val="C00000"/>
              </a:solidFill>
            </a:endParaRPr>
          </a:p>
          <a:p>
            <a:endParaRPr lang="en-US" altLang="ko-KR" dirty="0" smtClean="0">
              <a:solidFill>
                <a:srgbClr val="254356"/>
              </a:solidFill>
            </a:endParaRPr>
          </a:p>
          <a:p>
            <a:r>
              <a:rPr lang="en-US" altLang="ko-KR" dirty="0">
                <a:solidFill>
                  <a:srgbClr val="254356"/>
                </a:solidFill>
              </a:rPr>
              <a:t>datasource1:</a:t>
            </a:r>
          </a:p>
          <a:p>
            <a:r>
              <a:rPr lang="en-US" altLang="ko-KR" dirty="0">
                <a:solidFill>
                  <a:srgbClr val="254356"/>
                </a:solidFill>
              </a:rPr>
              <a:t>  name: </a:t>
            </a: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racoon_z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dirty="0">
                <a:solidFill>
                  <a:srgbClr val="254356"/>
                </a:solidFill>
              </a:rPr>
              <a:t>  pass: 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password</a:t>
            </a:r>
          </a:p>
          <a:p>
            <a:r>
              <a:rPr lang="en-US" altLang="ko-KR" dirty="0">
                <a:solidFill>
                  <a:srgbClr val="254356"/>
                </a:solidFill>
              </a:rPr>
              <a:t>  url: </a:t>
            </a: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jdbc:sql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://100.100.100.100:4321/</a:t>
            </a: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racoon_z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</a:t>
            </a:r>
          </a:p>
          <a:p>
            <a:r>
              <a:rPr lang="en-US" altLang="ko-KR" dirty="0">
                <a:solidFill>
                  <a:srgbClr val="254356"/>
                </a:solidFill>
              </a:rPr>
              <a:t>datasource2:</a:t>
            </a:r>
          </a:p>
          <a:p>
            <a:r>
              <a:rPr lang="en-US" altLang="ko-KR" dirty="0">
                <a:solidFill>
                  <a:srgbClr val="254356"/>
                </a:solidFill>
              </a:rPr>
              <a:t>  name: </a:t>
            </a: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racoon_z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dirty="0">
                <a:solidFill>
                  <a:srgbClr val="254356"/>
                </a:solidFill>
              </a:rPr>
              <a:t>  pass: 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password</a:t>
            </a:r>
          </a:p>
          <a:p>
            <a:r>
              <a:rPr lang="en-US" altLang="ko-KR" dirty="0">
                <a:solidFill>
                  <a:srgbClr val="254356"/>
                </a:solidFill>
              </a:rPr>
              <a:t>  url: </a:t>
            </a: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jdbc:sql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://101.102.103.104:4321/</a:t>
            </a: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racoon_zcs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73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882815"/>
            <a:ext cx="6942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Docker Component – </a:t>
            </a:r>
            <a:r>
              <a:rPr lang="en-US" altLang="ko-KR" sz="2400" b="1" dirty="0"/>
              <a:t>Docker Machine</a:t>
            </a:r>
            <a:endParaRPr lang="ko-KR" altLang="ko-KR" sz="2400" dirty="0"/>
          </a:p>
          <a:p>
            <a:endParaRPr lang="en-US" altLang="ko-KR" sz="24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33394" t="54899" r="37235" b="512"/>
          <a:stretch/>
        </p:blipFill>
        <p:spPr>
          <a:xfrm>
            <a:off x="8414794" y="882815"/>
            <a:ext cx="2685327" cy="21413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CF7724-5828-4E86-94F9-889B45C17E6A}"/>
              </a:ext>
            </a:extLst>
          </p:cNvPr>
          <p:cNvSpPr txBox="1"/>
          <p:nvPr/>
        </p:nvSpPr>
        <p:spPr>
          <a:xfrm>
            <a:off x="347241" y="1344480"/>
            <a:ext cx="7708739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가상 호스트에 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Docker Engine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을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설치하고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Docker-machine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명령으로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관리할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수 있는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도구</a:t>
            </a:r>
            <a:endParaRPr lang="en-US" altLang="ko-KR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클라우드 환경에 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Docker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의 실행 환경을 명령으로 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자동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생성하기 위한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툴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" y="3845933"/>
            <a:ext cx="6942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Docker Component – Docker </a:t>
            </a:r>
            <a:r>
              <a:rPr lang="en-US" altLang="ko-KR" sz="2400" b="1" dirty="0" smtClean="0"/>
              <a:t>Swarm</a:t>
            </a:r>
            <a:endParaRPr lang="en-US" altLang="ko-KR" sz="2400" b="1" dirty="0"/>
          </a:p>
          <a:p>
            <a:endParaRPr lang="en-US" altLang="ko-KR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CF7724-5828-4E86-94F9-889B45C17E6A}"/>
              </a:ext>
            </a:extLst>
          </p:cNvPr>
          <p:cNvSpPr txBox="1"/>
          <p:nvPr/>
        </p:nvSpPr>
        <p:spPr>
          <a:xfrm>
            <a:off x="347241" y="4307598"/>
            <a:ext cx="7708739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Docker Container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를 위한 </a:t>
            </a:r>
            <a:r>
              <a:rPr lang="ko-KR" alt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클러스터링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스케쥴링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툴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l="-155" t="51661" r="70784" b="512"/>
          <a:stretch/>
        </p:blipFill>
        <p:spPr>
          <a:xfrm>
            <a:off x="8567194" y="891251"/>
            <a:ext cx="2685327" cy="229693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l="31748" t="1876" r="38881" b="53535"/>
          <a:stretch/>
        </p:blipFill>
        <p:spPr>
          <a:xfrm>
            <a:off x="8567194" y="3514305"/>
            <a:ext cx="2685327" cy="214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41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882815"/>
            <a:ext cx="8817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Docker Component – 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Docker </a:t>
            </a:r>
            <a:r>
              <a:rPr lang="en-US" altLang="ko-KR" sz="2400" b="1" dirty="0">
                <a:solidFill>
                  <a:srgbClr val="C00000"/>
                </a:solidFill>
              </a:rPr>
              <a:t>Image</a:t>
            </a:r>
            <a:r>
              <a:rPr lang="ko-KR" altLang="en-US" sz="2400" b="1" dirty="0">
                <a:solidFill>
                  <a:srgbClr val="C00000"/>
                </a:solidFill>
              </a:rPr>
              <a:t>를 만드는 </a:t>
            </a:r>
            <a:r>
              <a:rPr lang="ko-KR" altLang="en-US" sz="2400" b="1" dirty="0" smtClean="0">
                <a:solidFill>
                  <a:srgbClr val="C00000"/>
                </a:solidFill>
              </a:rPr>
              <a:t>기능</a:t>
            </a:r>
            <a:endParaRPr lang="en-US" altLang="ko-KR" sz="2400" b="1" dirty="0">
              <a:solidFill>
                <a:srgbClr val="C0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457" y="1659399"/>
            <a:ext cx="7814472" cy="4104793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5139159" y="1659399"/>
            <a:ext cx="2222340" cy="1963477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979042" y="3889634"/>
            <a:ext cx="2222340" cy="1963477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603580" y="3811014"/>
            <a:ext cx="2222340" cy="1963477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18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88281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Docker Component – </a:t>
            </a:r>
            <a:r>
              <a:rPr lang="en-US" altLang="ko-KR" sz="2400" b="1" dirty="0">
                <a:solidFill>
                  <a:srgbClr val="C00000"/>
                </a:solidFill>
              </a:rPr>
              <a:t>Container</a:t>
            </a:r>
            <a:r>
              <a:rPr lang="ko-KR" altLang="en-US" sz="2400" b="1" dirty="0">
                <a:solidFill>
                  <a:srgbClr val="C00000"/>
                </a:solidFill>
              </a:rPr>
              <a:t>를 작동시키는 기능</a:t>
            </a:r>
            <a:endParaRPr lang="en-US" altLang="ko-KR" sz="2400" b="1" dirty="0">
              <a:solidFill>
                <a:srgbClr val="C0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457" y="1659399"/>
            <a:ext cx="7814472" cy="410479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979042" y="3889634"/>
            <a:ext cx="2222340" cy="1963477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8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882815"/>
            <a:ext cx="8817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Docker Component – 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Docker </a:t>
            </a:r>
            <a:r>
              <a:rPr lang="en-US" altLang="ko-KR" sz="2400" b="1" dirty="0">
                <a:solidFill>
                  <a:srgbClr val="C00000"/>
                </a:solidFill>
              </a:rPr>
              <a:t>Image</a:t>
            </a:r>
            <a:r>
              <a:rPr lang="ko-KR" altLang="en-US" sz="2400" b="1" dirty="0">
                <a:solidFill>
                  <a:srgbClr val="C00000"/>
                </a:solidFill>
              </a:rPr>
              <a:t>를 </a:t>
            </a:r>
            <a:r>
              <a:rPr lang="ko-KR" altLang="en-US" sz="2400" b="1" dirty="0" smtClean="0">
                <a:solidFill>
                  <a:srgbClr val="C00000"/>
                </a:solidFill>
              </a:rPr>
              <a:t>공유하는 기능</a:t>
            </a:r>
            <a:endParaRPr lang="en-US" altLang="ko-KR" sz="2400" b="1" dirty="0">
              <a:solidFill>
                <a:srgbClr val="C0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457" y="1659399"/>
            <a:ext cx="7814472" cy="4104793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5139159" y="1659399"/>
            <a:ext cx="2222340" cy="1963477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940233" y="2641137"/>
            <a:ext cx="2324696" cy="2116058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603580" y="3811014"/>
            <a:ext cx="2222340" cy="1963477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361782" y="1694956"/>
            <a:ext cx="2324696" cy="2116058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9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882815"/>
            <a:ext cx="8817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Docker Workflow</a:t>
            </a:r>
            <a:endParaRPr lang="en-US" altLang="ko-KR" sz="2400" b="1" dirty="0">
              <a:solidFill>
                <a:srgbClr val="C00000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67FD7C8-292C-437F-B1D7-FB4D36573A2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24" y="1493034"/>
            <a:ext cx="10738739" cy="444446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409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867FD7C8-292C-437F-B1D7-FB4D36573A2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24" y="1493034"/>
            <a:ext cx="10738739" cy="4444469"/>
          </a:xfrm>
          <a:prstGeom prst="rect">
            <a:avLst/>
          </a:prstGeom>
          <a:ln>
            <a:noFill/>
          </a:ln>
        </p:spPr>
      </p:pic>
      <p:sp>
        <p:nvSpPr>
          <p:cNvPr id="13" name="직사각형 12"/>
          <p:cNvSpPr/>
          <p:nvPr/>
        </p:nvSpPr>
        <p:spPr>
          <a:xfrm>
            <a:off x="5984110" y="1599210"/>
            <a:ext cx="5489177" cy="4246005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51425" y="3055716"/>
            <a:ext cx="2620038" cy="2927931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52400" y="882815"/>
            <a:ext cx="8817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Docker Workflow – 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Image </a:t>
            </a:r>
            <a:r>
              <a:rPr lang="ko-KR" altLang="en-US" sz="2400" b="1" dirty="0" smtClean="0">
                <a:solidFill>
                  <a:srgbClr val="C00000"/>
                </a:solidFill>
              </a:rPr>
              <a:t>생성 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(Build)</a:t>
            </a:r>
            <a:endParaRPr lang="en-US" altLang="ko-KR" sz="2400" b="1" dirty="0">
              <a:solidFill>
                <a:srgbClr val="C0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171462" y="4884516"/>
            <a:ext cx="2801071" cy="1201541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42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867FD7C8-292C-437F-B1D7-FB4D36573A2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24" y="1493034"/>
            <a:ext cx="10738739" cy="4444469"/>
          </a:xfrm>
          <a:prstGeom prst="rect">
            <a:avLst/>
          </a:prstGeom>
          <a:ln>
            <a:noFill/>
          </a:ln>
        </p:spPr>
      </p:pic>
      <p:sp>
        <p:nvSpPr>
          <p:cNvPr id="13" name="직사각형 12"/>
          <p:cNvSpPr/>
          <p:nvPr/>
        </p:nvSpPr>
        <p:spPr>
          <a:xfrm>
            <a:off x="9178724" y="1599210"/>
            <a:ext cx="2294563" cy="4246005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51425" y="3055716"/>
            <a:ext cx="2620038" cy="2927931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52400" y="882815"/>
            <a:ext cx="8817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Docker Workflow – </a:t>
            </a:r>
            <a:r>
              <a:rPr lang="ko-KR" altLang="en-US" sz="2400" b="1" dirty="0" smtClean="0">
                <a:solidFill>
                  <a:srgbClr val="C00000"/>
                </a:solidFill>
              </a:rPr>
              <a:t>생성 된 이미지로 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Container </a:t>
            </a:r>
            <a:r>
              <a:rPr lang="ko-KR" altLang="en-US" sz="2400" b="1" dirty="0" smtClean="0">
                <a:solidFill>
                  <a:srgbClr val="C00000"/>
                </a:solidFill>
              </a:rPr>
              <a:t>가동 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(Run)</a:t>
            </a:r>
            <a:endParaRPr lang="en-US" altLang="ko-KR" sz="2400" b="1" dirty="0">
              <a:solidFill>
                <a:srgbClr val="C0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171462" y="4884516"/>
            <a:ext cx="6007262" cy="1201541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77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0" y="882815"/>
            <a:ext cx="2175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시스템 기반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CF7724-5828-4E86-94F9-889B45C17E6A}"/>
              </a:ext>
            </a:extLst>
          </p:cNvPr>
          <p:cNvSpPr txBox="1"/>
          <p:nvPr/>
        </p:nvSpPr>
        <p:spPr>
          <a:xfrm>
            <a:off x="0" y="1344480"/>
            <a:ext cx="11654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Application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을 가동시키기 위해 필요한 하드웨어나 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OS,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미들웨어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등과 같은 인프라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2962953" y="2640174"/>
            <a:ext cx="6266095" cy="3405018"/>
            <a:chOff x="1419496" y="942630"/>
            <a:chExt cx="5714600" cy="3021906"/>
          </a:xfrm>
        </p:grpSpPr>
        <p:sp>
          <p:nvSpPr>
            <p:cNvPr id="24" name="직사각형 23"/>
            <p:cNvSpPr/>
            <p:nvPr/>
          </p:nvSpPr>
          <p:spPr>
            <a:xfrm>
              <a:off x="1419497" y="1132113"/>
              <a:ext cx="2220686" cy="583474"/>
            </a:xfrm>
            <a:prstGeom prst="rect">
              <a:avLst/>
            </a:prstGeom>
            <a:solidFill>
              <a:srgbClr val="86A4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Application</a:t>
              </a:r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419497" y="1859281"/>
              <a:ext cx="2220686" cy="583474"/>
            </a:xfrm>
            <a:prstGeom prst="rect">
              <a:avLst/>
            </a:prstGeom>
            <a:solidFill>
              <a:srgbClr val="119A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Middleware</a:t>
              </a:r>
              <a:endParaRPr lang="ko-KR" altLang="en-US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419496" y="2542904"/>
              <a:ext cx="2220687" cy="583474"/>
            </a:xfrm>
            <a:prstGeom prst="rect">
              <a:avLst/>
            </a:prstGeom>
            <a:solidFill>
              <a:srgbClr val="119A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OS</a:t>
              </a:r>
              <a:endParaRPr lang="ko-KR" altLang="en-US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419496" y="3226527"/>
              <a:ext cx="2220687" cy="583474"/>
            </a:xfrm>
            <a:prstGeom prst="rect">
              <a:avLst/>
            </a:prstGeom>
            <a:solidFill>
              <a:srgbClr val="119A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Hardware/Network</a:t>
              </a:r>
              <a:endParaRPr lang="ko-KR" altLang="en-US" dirty="0"/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16008" y="945642"/>
              <a:ext cx="1289501" cy="769945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60274" y="942630"/>
              <a:ext cx="1301659" cy="772957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pic>
          <p:nvPicPr>
            <p:cNvPr id="31" name="Picture 2" descr="IBM, 블록 체인을 이용해 식품 산업의 투명성 확보 - CoinRevolution.com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0918" y="1931122"/>
              <a:ext cx="584344" cy="2656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4" descr="오라클 데이터베이스 - 나무위키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6211" y="1866895"/>
              <a:ext cx="788126" cy="3940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6" descr="NGINX | High Performance Load Balancer, Web Server, &amp; Reverse Proxy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4902" y="2263761"/>
              <a:ext cx="701670" cy="235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14" descr="Apache Software Foundation – Wikipédia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5850" y="2260958"/>
              <a:ext cx="769436" cy="376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16" descr="MySQL - LabAnyWhere(실험마당)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6573" y="1931122"/>
              <a:ext cx="745360" cy="3854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959822" y="2664123"/>
              <a:ext cx="1354183" cy="341035"/>
            </a:xfrm>
            <a:prstGeom prst="rect">
              <a:avLst/>
            </a:prstGeom>
          </p:spPr>
        </p:pic>
        <p:pic>
          <p:nvPicPr>
            <p:cNvPr id="38" name="Picture 18" descr="IT열쇳말] 레드햇 | Bloter.net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150" b="20869"/>
            <a:stretch/>
          </p:blipFill>
          <p:spPr bwMode="auto">
            <a:xfrm>
              <a:off x="5460274" y="2664123"/>
              <a:ext cx="998887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0" descr="Oracle Linux Ready Logo Vector (.AI) Free Download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5380" y="2664123"/>
              <a:ext cx="618716" cy="377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2" descr="서버란 무엇인가?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0968" y="3169925"/>
              <a:ext cx="831233" cy="7053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24" descr="상품이미지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9889" y="3203715"/>
              <a:ext cx="760821" cy="7608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모서리가 둥근 직사각형 2"/>
          <p:cNvSpPr/>
          <p:nvPr/>
        </p:nvSpPr>
        <p:spPr>
          <a:xfrm>
            <a:off x="2824223" y="3615161"/>
            <a:ext cx="6504972" cy="2372156"/>
          </a:xfrm>
          <a:prstGeom prst="roundRect">
            <a:avLst>
              <a:gd name="adj" fmla="val 6986"/>
            </a:avLst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24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867FD7C8-292C-437F-B1D7-FB4D36573A2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24" y="1493034"/>
            <a:ext cx="10738739" cy="4444469"/>
          </a:xfrm>
          <a:prstGeom prst="rect">
            <a:avLst/>
          </a:prstGeom>
          <a:ln>
            <a:noFill/>
          </a:ln>
        </p:spPr>
      </p:pic>
      <p:sp>
        <p:nvSpPr>
          <p:cNvPr id="15" name="TextBox 14"/>
          <p:cNvSpPr txBox="1"/>
          <p:nvPr/>
        </p:nvSpPr>
        <p:spPr>
          <a:xfrm>
            <a:off x="152400" y="882815"/>
            <a:ext cx="8817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Docker Workflow – 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Docker Registry</a:t>
            </a:r>
            <a:r>
              <a:rPr lang="ko-KR" altLang="en-US" sz="2400" b="1" dirty="0" smtClean="0">
                <a:solidFill>
                  <a:srgbClr val="C00000"/>
                </a:solidFill>
              </a:rPr>
              <a:t>에 공유 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(Push)</a:t>
            </a:r>
            <a:endParaRPr lang="en-US" altLang="ko-KR" sz="2400" b="1" dirty="0">
              <a:solidFill>
                <a:srgbClr val="C0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171462" y="4884516"/>
            <a:ext cx="6007262" cy="1201541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51425" y="3055716"/>
            <a:ext cx="2620038" cy="1400537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76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52399" y="882815"/>
            <a:ext cx="9408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Docker Workflow – </a:t>
            </a:r>
            <a:r>
              <a:rPr lang="ko-KR" altLang="en-US" sz="2400" b="1" dirty="0" smtClean="0">
                <a:solidFill>
                  <a:srgbClr val="C00000"/>
                </a:solidFill>
              </a:rPr>
              <a:t>운영 </a:t>
            </a:r>
            <a:r>
              <a:rPr lang="ko-KR" altLang="en-US" sz="2400" b="1" dirty="0">
                <a:solidFill>
                  <a:srgbClr val="C00000"/>
                </a:solidFill>
              </a:rPr>
              <a:t>환경에서 공유된 이미지 다운로드</a:t>
            </a:r>
            <a:r>
              <a:rPr lang="en-US" altLang="ko-KR" sz="2400" b="1" dirty="0">
                <a:solidFill>
                  <a:srgbClr val="C00000"/>
                </a:solidFill>
              </a:rPr>
              <a:t>(Pull)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831988" y="2071869"/>
            <a:ext cx="9898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rgbClr val="C00000"/>
                </a:solidFill>
              </a:rPr>
              <a:t>Pull</a:t>
            </a:r>
            <a:endParaRPr lang="ko-KR" altLang="en-US" sz="3200" dirty="0"/>
          </a:p>
        </p:txBody>
      </p:sp>
      <p:sp>
        <p:nvSpPr>
          <p:cNvPr id="5" name="아래쪽 화살표 4"/>
          <p:cNvSpPr/>
          <p:nvPr/>
        </p:nvSpPr>
        <p:spPr>
          <a:xfrm rot="16200000">
            <a:off x="5141580" y="3234876"/>
            <a:ext cx="370642" cy="989826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35740" t="56293" r="37747" b="282"/>
          <a:stretch/>
        </p:blipFill>
        <p:spPr>
          <a:xfrm>
            <a:off x="2291787" y="2838537"/>
            <a:ext cx="2071868" cy="178250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262"/>
          <a:stretch/>
        </p:blipFill>
        <p:spPr>
          <a:xfrm>
            <a:off x="6903605" y="1829172"/>
            <a:ext cx="3397863" cy="291327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50779" y="4802933"/>
            <a:ext cx="1873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err="1" smtClean="0"/>
              <a:t>운영계</a:t>
            </a:r>
            <a:r>
              <a:rPr lang="ko-KR" altLang="en-US" sz="2400" b="1" dirty="0" smtClean="0"/>
              <a:t> 반영</a:t>
            </a:r>
            <a:endParaRPr lang="en-US" altLang="ko-KR" sz="2400" b="1" dirty="0">
              <a:solidFill>
                <a:srgbClr val="C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9" b="14599"/>
          <a:stretch/>
        </p:blipFill>
        <p:spPr>
          <a:xfrm>
            <a:off x="2469812" y="2656644"/>
            <a:ext cx="1623159" cy="143943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690625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3.7037E-7 L 0.10781 -0.03843 C 0.13021 -0.04722 0.16393 -0.05185 0.19935 -0.05185 C 0.23945 -0.05185 0.27175 -0.04722 0.29414 -0.03843 L 0.40208 3.7037E-7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04" y="-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52399" y="882815"/>
            <a:ext cx="10785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Docker Workflow – </a:t>
            </a:r>
            <a:r>
              <a:rPr lang="ko-KR" altLang="en-US" sz="2400" b="1" dirty="0">
                <a:solidFill>
                  <a:srgbClr val="C00000"/>
                </a:solidFill>
              </a:rPr>
              <a:t>운영 환경에서 다운받은 이미지로 컨테이너 실행</a:t>
            </a:r>
            <a:r>
              <a:rPr lang="en-US" altLang="ko-KR" sz="2400" b="1" dirty="0">
                <a:solidFill>
                  <a:srgbClr val="C00000"/>
                </a:solidFill>
              </a:rPr>
              <a:t>(Run)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262"/>
          <a:stretch/>
        </p:blipFill>
        <p:spPr>
          <a:xfrm>
            <a:off x="4264577" y="2442630"/>
            <a:ext cx="3397863" cy="291327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9" b="14599"/>
          <a:stretch/>
        </p:blipFill>
        <p:spPr>
          <a:xfrm>
            <a:off x="5877036" y="2534856"/>
            <a:ext cx="1538557" cy="13644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20043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867FD7C8-292C-437F-B1D7-FB4D36573A2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24" y="1504608"/>
            <a:ext cx="10738739" cy="4444469"/>
          </a:xfrm>
          <a:prstGeom prst="rect">
            <a:avLst/>
          </a:prstGeom>
          <a:ln>
            <a:noFill/>
          </a:ln>
        </p:spPr>
      </p:pic>
      <p:sp>
        <p:nvSpPr>
          <p:cNvPr id="15" name="TextBox 14"/>
          <p:cNvSpPr txBox="1"/>
          <p:nvPr/>
        </p:nvSpPr>
        <p:spPr>
          <a:xfrm>
            <a:off x="152399" y="882815"/>
            <a:ext cx="9408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Docker Workflow – 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Docker Registry</a:t>
            </a:r>
            <a:r>
              <a:rPr lang="ko-KR" altLang="en-US" sz="2400" b="1" dirty="0" smtClean="0">
                <a:solidFill>
                  <a:srgbClr val="C00000"/>
                </a:solidFill>
              </a:rPr>
              <a:t>의 이미지 다운로드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(Pull)</a:t>
            </a:r>
            <a:endParaRPr lang="en-US" altLang="ko-KR" sz="2400" b="1" dirty="0">
              <a:solidFill>
                <a:srgbClr val="C0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113590" y="4884516"/>
            <a:ext cx="6065134" cy="1201541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746124" y="3530279"/>
            <a:ext cx="9898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rgbClr val="C00000"/>
                </a:solidFill>
              </a:rPr>
              <a:t>Pull</a:t>
            </a:r>
            <a:endParaRPr lang="ko-KR" altLang="en-US" sz="3200" dirty="0"/>
          </a:p>
        </p:txBody>
      </p:sp>
      <p:sp>
        <p:nvSpPr>
          <p:cNvPr id="5" name="아래쪽 화살표 4"/>
          <p:cNvSpPr/>
          <p:nvPr/>
        </p:nvSpPr>
        <p:spPr>
          <a:xfrm rot="10800000">
            <a:off x="1631777" y="3044142"/>
            <a:ext cx="370642" cy="1432494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43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52399" y="882815"/>
            <a:ext cx="10785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Docker </a:t>
            </a:r>
            <a:r>
              <a:rPr lang="en-US" altLang="ko-KR" sz="2400" b="1" dirty="0" smtClean="0"/>
              <a:t>Image </a:t>
            </a:r>
            <a:r>
              <a:rPr lang="ko-KR" altLang="en-US" sz="2400" b="1" dirty="0" smtClean="0"/>
              <a:t>조작</a:t>
            </a:r>
            <a:r>
              <a:rPr lang="en-US" altLang="ko-KR" sz="2400" b="1" dirty="0" smtClean="0"/>
              <a:t> – 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image build</a:t>
            </a:r>
            <a:endParaRPr lang="en-US" altLang="ko-KR" sz="2400" b="1" dirty="0">
              <a:solidFill>
                <a:srgbClr val="C00000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950032" y="1631903"/>
            <a:ext cx="4300517" cy="4502552"/>
            <a:chOff x="4174601" y="1203767"/>
            <a:chExt cx="4300517" cy="4502552"/>
          </a:xfrm>
        </p:grpSpPr>
        <p:sp>
          <p:nvSpPr>
            <p:cNvPr id="2" name="직사각형 1"/>
            <p:cNvSpPr/>
            <p:nvPr/>
          </p:nvSpPr>
          <p:spPr>
            <a:xfrm>
              <a:off x="4236334" y="1620456"/>
              <a:ext cx="4085863" cy="408586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74601" y="1203767"/>
              <a:ext cx="2104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 smtClean="0"/>
                <a:t>Docker_Host</a:t>
              </a:r>
              <a:endParaRPr lang="en-US" altLang="ko-KR" b="1" dirty="0">
                <a:solidFill>
                  <a:srgbClr val="C00000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543062" y="1805651"/>
              <a:ext cx="3472405" cy="601883"/>
            </a:xfrm>
            <a:prstGeom prst="rect">
              <a:avLst/>
            </a:prstGeom>
            <a:solidFill>
              <a:srgbClr val="2288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/>
                <a:t>Docker daemon</a:t>
              </a:r>
              <a:endParaRPr lang="ko-KR" altLang="en-US" b="1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388733" y="2892192"/>
              <a:ext cx="1890531" cy="259465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88733" y="2488057"/>
              <a:ext cx="2104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Containers</a:t>
              </a:r>
              <a:endParaRPr lang="en-US" altLang="ko-KR" b="1" dirty="0">
                <a:solidFill>
                  <a:srgbClr val="C00000"/>
                </a:solidFill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88" t="18059" r="12813" b="32658"/>
            <a:stretch/>
          </p:blipFill>
          <p:spPr>
            <a:xfrm flipH="1">
              <a:off x="4704581" y="3034825"/>
              <a:ext cx="1044702" cy="690165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88" t="18059" r="12813" b="32658"/>
            <a:stretch/>
          </p:blipFill>
          <p:spPr>
            <a:xfrm flipH="1">
              <a:off x="4704581" y="3867623"/>
              <a:ext cx="1044702" cy="690165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88" t="18059" r="12813" b="32658"/>
            <a:stretch/>
          </p:blipFill>
          <p:spPr>
            <a:xfrm flipH="1">
              <a:off x="4704581" y="4659170"/>
              <a:ext cx="1044702" cy="690165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6431663" y="2892192"/>
              <a:ext cx="1738132" cy="259465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370455" y="2486240"/>
              <a:ext cx="2104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Images</a:t>
              </a:r>
              <a:endParaRPr lang="en-US" altLang="ko-KR" b="1" dirty="0">
                <a:solidFill>
                  <a:srgbClr val="C00000"/>
                </a:solidFill>
              </a:endParaRPr>
            </a:p>
          </p:txBody>
        </p:sp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4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99" b="14599"/>
            <a:stretch/>
          </p:blipFill>
          <p:spPr>
            <a:xfrm>
              <a:off x="6798196" y="3034825"/>
              <a:ext cx="1005066" cy="891304"/>
            </a:xfrm>
            <a:prstGeom prst="rect">
              <a:avLst/>
            </a:prstGeom>
            <a:noFill/>
          </p:spPr>
        </p:pic>
      </p:grpSp>
      <p:sp>
        <p:nvSpPr>
          <p:cNvPr id="19" name="직사각형 18"/>
          <p:cNvSpPr/>
          <p:nvPr/>
        </p:nvSpPr>
        <p:spPr>
          <a:xfrm>
            <a:off x="9062977" y="1805122"/>
            <a:ext cx="2627453" cy="2274954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980147" y="1441089"/>
            <a:ext cx="210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Registry</a:t>
            </a:r>
            <a:endParaRPr lang="en-US" altLang="ko-KR" b="1" dirty="0">
              <a:solidFill>
                <a:srgbClr val="C00000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9" b="14599"/>
          <a:stretch/>
        </p:blipFill>
        <p:spPr>
          <a:xfrm>
            <a:off x="9181358" y="1907030"/>
            <a:ext cx="715799" cy="634779"/>
          </a:xfrm>
          <a:prstGeom prst="rect">
            <a:avLst/>
          </a:prstGeom>
          <a:noFill/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9" b="14599"/>
          <a:stretch/>
        </p:blipFill>
        <p:spPr>
          <a:xfrm>
            <a:off x="9644951" y="3161817"/>
            <a:ext cx="715799" cy="634779"/>
          </a:xfrm>
          <a:prstGeom prst="rect">
            <a:avLst/>
          </a:prstGeom>
          <a:noFill/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9" b="14599"/>
          <a:stretch/>
        </p:blipFill>
        <p:spPr>
          <a:xfrm>
            <a:off x="10355975" y="2169135"/>
            <a:ext cx="715799" cy="634779"/>
          </a:xfrm>
          <a:prstGeom prst="rect">
            <a:avLst/>
          </a:prstGeom>
          <a:noFill/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5"/>
          <a:srcRect l="35740" t="56293" r="37747" b="282"/>
          <a:stretch/>
        </p:blipFill>
        <p:spPr>
          <a:xfrm>
            <a:off x="10513591" y="944617"/>
            <a:ext cx="1241089" cy="1067753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510152" y="1805122"/>
            <a:ext cx="2627453" cy="2801602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27322" y="1441089"/>
            <a:ext cx="210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Client</a:t>
            </a:r>
            <a:endParaRPr lang="en-US" altLang="ko-KR" b="1" dirty="0">
              <a:solidFill>
                <a:srgbClr val="C0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34840" y="1944794"/>
            <a:ext cx="2341264" cy="439592"/>
          </a:xfrm>
          <a:prstGeom prst="rect">
            <a:avLst/>
          </a:prstGeom>
          <a:solidFill>
            <a:srgbClr val="C864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 smtClean="0"/>
              <a:t>docker_build</a:t>
            </a:r>
            <a:endParaRPr lang="ko-KR" altLang="en-US" sz="1600" b="1" dirty="0"/>
          </a:p>
        </p:txBody>
      </p:sp>
      <p:sp>
        <p:nvSpPr>
          <p:cNvPr id="33" name="직사각형 32"/>
          <p:cNvSpPr/>
          <p:nvPr/>
        </p:nvSpPr>
        <p:spPr>
          <a:xfrm>
            <a:off x="634840" y="2635024"/>
            <a:ext cx="2341264" cy="439592"/>
          </a:xfrm>
          <a:prstGeom prst="rect">
            <a:avLst/>
          </a:prstGeom>
          <a:solidFill>
            <a:srgbClr val="C86466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 smtClean="0"/>
              <a:t>docker_pull</a:t>
            </a:r>
            <a:endParaRPr lang="ko-KR" altLang="en-US" sz="1600" b="1" dirty="0"/>
          </a:p>
        </p:txBody>
      </p:sp>
      <p:sp>
        <p:nvSpPr>
          <p:cNvPr id="34" name="직사각형 33"/>
          <p:cNvSpPr/>
          <p:nvPr/>
        </p:nvSpPr>
        <p:spPr>
          <a:xfrm>
            <a:off x="653246" y="3325254"/>
            <a:ext cx="2341264" cy="439592"/>
          </a:xfrm>
          <a:prstGeom prst="rect">
            <a:avLst/>
          </a:prstGeom>
          <a:solidFill>
            <a:srgbClr val="C86466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 smtClean="0"/>
              <a:t>docker_run</a:t>
            </a:r>
            <a:endParaRPr lang="ko-KR" altLang="en-US" sz="1600" b="1" dirty="0"/>
          </a:p>
        </p:txBody>
      </p:sp>
      <p:cxnSp>
        <p:nvCxnSpPr>
          <p:cNvPr id="36" name="구부러진 연결선 35"/>
          <p:cNvCxnSpPr>
            <a:stCxn id="30" idx="3"/>
            <a:endCxn id="7" idx="1"/>
          </p:cNvCxnSpPr>
          <p:nvPr/>
        </p:nvCxnSpPr>
        <p:spPr>
          <a:xfrm>
            <a:off x="2976104" y="2164590"/>
            <a:ext cx="1342389" cy="370139"/>
          </a:xfrm>
          <a:prstGeom prst="curvedConnector3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 36"/>
          <p:cNvCxnSpPr>
            <a:stCxn id="7" idx="2"/>
          </p:cNvCxnSpPr>
          <p:nvPr/>
        </p:nvCxnSpPr>
        <p:spPr>
          <a:xfrm rot="16200000" flipH="1">
            <a:off x="5793735" y="3096630"/>
            <a:ext cx="1040854" cy="518933"/>
          </a:xfrm>
          <a:prstGeom prst="curvedConnector3">
            <a:avLst>
              <a:gd name="adj1" fmla="val 92258"/>
            </a:avLst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53246" y="4015485"/>
            <a:ext cx="2341264" cy="439592"/>
          </a:xfrm>
          <a:prstGeom prst="rect">
            <a:avLst/>
          </a:prstGeom>
          <a:solidFill>
            <a:srgbClr val="C86466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 smtClean="0"/>
              <a:t>docker_push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815760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52399" y="882815"/>
            <a:ext cx="10785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Docker Image </a:t>
            </a:r>
            <a:r>
              <a:rPr lang="ko-KR" altLang="en-US" sz="2400" b="1" dirty="0"/>
              <a:t>조작</a:t>
            </a:r>
            <a:r>
              <a:rPr lang="en-US" altLang="ko-KR" sz="2400" b="1" dirty="0" smtClean="0"/>
              <a:t> </a:t>
            </a:r>
            <a:r>
              <a:rPr lang="en-US" altLang="ko-KR" sz="2400" b="1" dirty="0"/>
              <a:t>– </a:t>
            </a:r>
            <a:r>
              <a:rPr lang="en-US" altLang="ko-KR" sz="2400" b="1" dirty="0">
                <a:solidFill>
                  <a:srgbClr val="C00000"/>
                </a:solidFill>
              </a:rPr>
              <a:t>image 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pull</a:t>
            </a:r>
            <a:endParaRPr lang="en-US" altLang="ko-KR" sz="2400" b="1" dirty="0">
              <a:solidFill>
                <a:srgbClr val="C0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007475" y="2037145"/>
            <a:ext cx="4085863" cy="408586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45742" y="1620456"/>
            <a:ext cx="210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Docker_Host</a:t>
            </a:r>
            <a:endParaRPr lang="en-US" altLang="ko-KR" b="1" dirty="0">
              <a:solidFill>
                <a:srgbClr val="C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314203" y="2222340"/>
            <a:ext cx="3472405" cy="601883"/>
          </a:xfrm>
          <a:prstGeom prst="rect">
            <a:avLst/>
          </a:prstGeom>
          <a:solidFill>
            <a:srgbClr val="2288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Docker daemon</a:t>
            </a:r>
            <a:endParaRPr lang="ko-KR" altLang="en-US" b="1" dirty="0"/>
          </a:p>
        </p:txBody>
      </p:sp>
      <p:sp>
        <p:nvSpPr>
          <p:cNvPr id="10" name="직사각형 9"/>
          <p:cNvSpPr/>
          <p:nvPr/>
        </p:nvSpPr>
        <p:spPr>
          <a:xfrm>
            <a:off x="4159874" y="3308881"/>
            <a:ext cx="1890531" cy="2594658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159874" y="2904746"/>
            <a:ext cx="210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Containers</a:t>
            </a:r>
            <a:endParaRPr lang="en-US" altLang="ko-KR" b="1" dirty="0">
              <a:solidFill>
                <a:srgbClr val="C0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88" t="18059" r="12813" b="32658"/>
          <a:stretch/>
        </p:blipFill>
        <p:spPr>
          <a:xfrm flipH="1">
            <a:off x="4475722" y="3451514"/>
            <a:ext cx="1044702" cy="69016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88" t="18059" r="12813" b="32658"/>
          <a:stretch/>
        </p:blipFill>
        <p:spPr>
          <a:xfrm flipH="1">
            <a:off x="4475722" y="4284312"/>
            <a:ext cx="1044702" cy="69016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88" t="18059" r="12813" b="32658"/>
          <a:stretch/>
        </p:blipFill>
        <p:spPr>
          <a:xfrm flipH="1">
            <a:off x="4475722" y="5075859"/>
            <a:ext cx="1044702" cy="69016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6202804" y="3308881"/>
            <a:ext cx="1738132" cy="2594658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141596" y="2902929"/>
            <a:ext cx="210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Images</a:t>
            </a:r>
            <a:endParaRPr lang="en-US" altLang="ko-KR" b="1" dirty="0">
              <a:solidFill>
                <a:srgbClr val="C00000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9" b="14599"/>
          <a:stretch/>
        </p:blipFill>
        <p:spPr>
          <a:xfrm>
            <a:off x="6569337" y="3451514"/>
            <a:ext cx="1005066" cy="891304"/>
          </a:xfrm>
          <a:prstGeom prst="rect">
            <a:avLst/>
          </a:prstGeom>
          <a:noFill/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9" b="14599"/>
          <a:stretch/>
        </p:blipFill>
        <p:spPr>
          <a:xfrm>
            <a:off x="6572751" y="4602076"/>
            <a:ext cx="1005066" cy="891304"/>
          </a:xfrm>
          <a:prstGeom prst="rect">
            <a:avLst/>
          </a:prstGeom>
          <a:noFill/>
        </p:spPr>
      </p:pic>
      <p:sp>
        <p:nvSpPr>
          <p:cNvPr id="19" name="직사각형 18"/>
          <p:cNvSpPr/>
          <p:nvPr/>
        </p:nvSpPr>
        <p:spPr>
          <a:xfrm>
            <a:off x="9062977" y="1805122"/>
            <a:ext cx="2627453" cy="2274954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980147" y="1441089"/>
            <a:ext cx="210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Registry</a:t>
            </a:r>
            <a:endParaRPr lang="en-US" altLang="ko-KR" b="1" dirty="0">
              <a:solidFill>
                <a:srgbClr val="C00000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9" b="14599"/>
          <a:stretch/>
        </p:blipFill>
        <p:spPr>
          <a:xfrm>
            <a:off x="9181358" y="1907030"/>
            <a:ext cx="715799" cy="634779"/>
          </a:xfrm>
          <a:prstGeom prst="rect">
            <a:avLst/>
          </a:prstGeom>
          <a:noFill/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9" b="14599"/>
          <a:stretch/>
        </p:blipFill>
        <p:spPr>
          <a:xfrm>
            <a:off x="9644951" y="3161817"/>
            <a:ext cx="715799" cy="634779"/>
          </a:xfrm>
          <a:prstGeom prst="rect">
            <a:avLst/>
          </a:prstGeom>
          <a:noFill/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9" b="14599"/>
          <a:stretch/>
        </p:blipFill>
        <p:spPr>
          <a:xfrm>
            <a:off x="10355975" y="2169135"/>
            <a:ext cx="715799" cy="634779"/>
          </a:xfrm>
          <a:prstGeom prst="rect">
            <a:avLst/>
          </a:prstGeom>
          <a:noFill/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5"/>
          <a:srcRect l="35740" t="56293" r="37747" b="282"/>
          <a:stretch/>
        </p:blipFill>
        <p:spPr>
          <a:xfrm>
            <a:off x="10513591" y="944617"/>
            <a:ext cx="1241089" cy="1067753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27322" y="1441089"/>
            <a:ext cx="210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Client</a:t>
            </a:r>
            <a:endParaRPr lang="en-US" altLang="ko-KR" b="1" dirty="0">
              <a:solidFill>
                <a:srgbClr val="C0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34840" y="1944794"/>
            <a:ext cx="2341264" cy="439592"/>
          </a:xfrm>
          <a:prstGeom prst="rect">
            <a:avLst/>
          </a:prstGeom>
          <a:solidFill>
            <a:srgbClr val="C86466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 smtClean="0"/>
              <a:t>docker_build</a:t>
            </a:r>
            <a:endParaRPr lang="ko-KR" altLang="en-US" sz="1600" b="1" dirty="0"/>
          </a:p>
        </p:txBody>
      </p:sp>
      <p:sp>
        <p:nvSpPr>
          <p:cNvPr id="33" name="직사각형 32"/>
          <p:cNvSpPr/>
          <p:nvPr/>
        </p:nvSpPr>
        <p:spPr>
          <a:xfrm>
            <a:off x="634840" y="2635024"/>
            <a:ext cx="2341264" cy="439592"/>
          </a:xfrm>
          <a:prstGeom prst="rect">
            <a:avLst/>
          </a:prstGeom>
          <a:solidFill>
            <a:srgbClr val="C864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 smtClean="0"/>
              <a:t>docker_pull</a:t>
            </a:r>
            <a:endParaRPr lang="ko-KR" altLang="en-US" sz="1600" b="1" dirty="0"/>
          </a:p>
        </p:txBody>
      </p:sp>
      <p:sp>
        <p:nvSpPr>
          <p:cNvPr id="34" name="직사각형 33"/>
          <p:cNvSpPr/>
          <p:nvPr/>
        </p:nvSpPr>
        <p:spPr>
          <a:xfrm>
            <a:off x="653246" y="3325254"/>
            <a:ext cx="2341264" cy="439592"/>
          </a:xfrm>
          <a:prstGeom prst="rect">
            <a:avLst/>
          </a:prstGeom>
          <a:solidFill>
            <a:srgbClr val="C86466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 smtClean="0"/>
              <a:t>docker_run</a:t>
            </a:r>
            <a:endParaRPr lang="ko-KR" altLang="en-US" sz="1600" b="1" dirty="0"/>
          </a:p>
        </p:txBody>
      </p:sp>
      <p:cxnSp>
        <p:nvCxnSpPr>
          <p:cNvPr id="36" name="구부러진 연결선 35"/>
          <p:cNvCxnSpPr>
            <a:stCxn id="33" idx="3"/>
            <a:endCxn id="7" idx="1"/>
          </p:cNvCxnSpPr>
          <p:nvPr/>
        </p:nvCxnSpPr>
        <p:spPr>
          <a:xfrm flipV="1">
            <a:off x="2976104" y="2523282"/>
            <a:ext cx="1338099" cy="331538"/>
          </a:xfrm>
          <a:prstGeom prst="curvedConnector3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 36"/>
          <p:cNvCxnSpPr>
            <a:stCxn id="7" idx="3"/>
            <a:endCxn id="22" idx="1"/>
          </p:cNvCxnSpPr>
          <p:nvPr/>
        </p:nvCxnSpPr>
        <p:spPr>
          <a:xfrm>
            <a:off x="7786608" y="2523282"/>
            <a:ext cx="1858343" cy="955925"/>
          </a:xfrm>
          <a:prstGeom prst="curvedConnector3">
            <a:avLst>
              <a:gd name="adj1" fmla="val 50000"/>
            </a:avLst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 30"/>
          <p:cNvCxnSpPr>
            <a:stCxn id="22" idx="2"/>
            <a:endCxn id="18" idx="3"/>
          </p:cNvCxnSpPr>
          <p:nvPr/>
        </p:nvCxnSpPr>
        <p:spPr>
          <a:xfrm rot="5400000">
            <a:off x="8164768" y="3209645"/>
            <a:ext cx="1251132" cy="2425034"/>
          </a:xfrm>
          <a:prstGeom prst="curved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653246" y="4015485"/>
            <a:ext cx="2341264" cy="439592"/>
          </a:xfrm>
          <a:prstGeom prst="rect">
            <a:avLst/>
          </a:prstGeom>
          <a:solidFill>
            <a:srgbClr val="C86466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 smtClean="0"/>
              <a:t>docker_</a:t>
            </a:r>
            <a:r>
              <a:rPr lang="en-US" altLang="ko-KR" sz="2000" b="1" dirty="0" err="1"/>
              <a:t>push</a:t>
            </a:r>
            <a:endParaRPr lang="ko-KR" altLang="en-US" sz="1600" b="1" dirty="0"/>
          </a:p>
        </p:txBody>
      </p:sp>
      <p:sp>
        <p:nvSpPr>
          <p:cNvPr id="44" name="직사각형 43"/>
          <p:cNvSpPr/>
          <p:nvPr/>
        </p:nvSpPr>
        <p:spPr>
          <a:xfrm>
            <a:off x="510152" y="1805122"/>
            <a:ext cx="2627453" cy="2801602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99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7037E-7 L 0.12005 3.7037E-7 C 0.17383 3.7037E-7 0.24023 -0.05995 0.24023 -0.10857 L 0.24023 -0.21713 " pathEditMode="relative" rAng="0" ptsTypes="AAAA">
                                      <p:cBhvr>
                                        <p:cTn id="18" dur="20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05" y="-10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52399" y="882815"/>
            <a:ext cx="10785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Docker Image </a:t>
            </a:r>
            <a:r>
              <a:rPr lang="ko-KR" altLang="en-US" sz="2400" b="1" dirty="0"/>
              <a:t>조작</a:t>
            </a:r>
            <a:r>
              <a:rPr lang="en-US" altLang="ko-KR" sz="2400" b="1" dirty="0" smtClean="0"/>
              <a:t> </a:t>
            </a:r>
            <a:r>
              <a:rPr lang="en-US" altLang="ko-KR" sz="2400" b="1" dirty="0"/>
              <a:t>– </a:t>
            </a:r>
            <a:r>
              <a:rPr lang="en-US" altLang="ko-KR" sz="2400" b="1" dirty="0">
                <a:solidFill>
                  <a:srgbClr val="C00000"/>
                </a:solidFill>
              </a:rPr>
              <a:t>image 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run</a:t>
            </a:r>
            <a:endParaRPr lang="en-US" altLang="ko-KR" sz="2400" b="1" dirty="0">
              <a:solidFill>
                <a:srgbClr val="C00000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945742" y="1620456"/>
            <a:ext cx="4300517" cy="4502552"/>
            <a:chOff x="4174601" y="1203767"/>
            <a:chExt cx="4300517" cy="4502552"/>
          </a:xfrm>
        </p:grpSpPr>
        <p:sp>
          <p:nvSpPr>
            <p:cNvPr id="2" name="직사각형 1"/>
            <p:cNvSpPr/>
            <p:nvPr/>
          </p:nvSpPr>
          <p:spPr>
            <a:xfrm>
              <a:off x="4236334" y="1620456"/>
              <a:ext cx="4085863" cy="408586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74601" y="1203767"/>
              <a:ext cx="2104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 smtClean="0"/>
                <a:t>Docker_Host</a:t>
              </a:r>
              <a:endParaRPr lang="en-US" altLang="ko-KR" b="1" dirty="0">
                <a:solidFill>
                  <a:srgbClr val="C00000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543062" y="1805651"/>
              <a:ext cx="3472405" cy="601883"/>
            </a:xfrm>
            <a:prstGeom prst="rect">
              <a:avLst/>
            </a:prstGeom>
            <a:solidFill>
              <a:srgbClr val="2288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/>
                <a:t>Docker daemon</a:t>
              </a:r>
              <a:endParaRPr lang="ko-KR" altLang="en-US" b="1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388733" y="2892192"/>
              <a:ext cx="1890531" cy="259465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88733" y="2488057"/>
              <a:ext cx="2104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Containers</a:t>
              </a:r>
              <a:endParaRPr lang="en-US" altLang="ko-KR" b="1" dirty="0">
                <a:solidFill>
                  <a:srgbClr val="C00000"/>
                </a:solidFill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88" t="18059" r="12813" b="32658"/>
            <a:stretch/>
          </p:blipFill>
          <p:spPr>
            <a:xfrm flipH="1">
              <a:off x="4704581" y="3034825"/>
              <a:ext cx="1044702" cy="690165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88" t="18059" r="12813" b="32658"/>
            <a:stretch/>
          </p:blipFill>
          <p:spPr>
            <a:xfrm flipH="1">
              <a:off x="4704581" y="3867623"/>
              <a:ext cx="1044702" cy="690165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6431663" y="2892192"/>
              <a:ext cx="1738132" cy="259465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370455" y="2486240"/>
              <a:ext cx="2104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Images</a:t>
              </a:r>
              <a:endParaRPr lang="en-US" altLang="ko-KR" b="1" dirty="0">
                <a:solidFill>
                  <a:srgbClr val="C00000"/>
                </a:solidFill>
              </a:endParaRPr>
            </a:p>
          </p:txBody>
        </p:sp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4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99" b="14599"/>
            <a:stretch/>
          </p:blipFill>
          <p:spPr>
            <a:xfrm>
              <a:off x="6798196" y="3034825"/>
              <a:ext cx="1005066" cy="891304"/>
            </a:xfrm>
            <a:prstGeom prst="rect">
              <a:avLst/>
            </a:prstGeom>
            <a:noFill/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4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99" b="14599"/>
            <a:stretch/>
          </p:blipFill>
          <p:spPr>
            <a:xfrm>
              <a:off x="6801610" y="4185387"/>
              <a:ext cx="1005066" cy="891304"/>
            </a:xfrm>
            <a:prstGeom prst="rect">
              <a:avLst/>
            </a:prstGeom>
            <a:noFill/>
          </p:spPr>
        </p:pic>
      </p:grpSp>
      <p:sp>
        <p:nvSpPr>
          <p:cNvPr id="19" name="직사각형 18"/>
          <p:cNvSpPr/>
          <p:nvPr/>
        </p:nvSpPr>
        <p:spPr>
          <a:xfrm>
            <a:off x="9062977" y="1805122"/>
            <a:ext cx="2627453" cy="2274954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980147" y="1441089"/>
            <a:ext cx="210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Registry</a:t>
            </a:r>
            <a:endParaRPr lang="en-US" altLang="ko-KR" b="1" dirty="0">
              <a:solidFill>
                <a:srgbClr val="C00000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9" b="14599"/>
          <a:stretch/>
        </p:blipFill>
        <p:spPr>
          <a:xfrm>
            <a:off x="9181358" y="1907030"/>
            <a:ext cx="715799" cy="634779"/>
          </a:xfrm>
          <a:prstGeom prst="rect">
            <a:avLst/>
          </a:prstGeom>
          <a:noFill/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9" b="14599"/>
          <a:stretch/>
        </p:blipFill>
        <p:spPr>
          <a:xfrm>
            <a:off x="9644951" y="3161817"/>
            <a:ext cx="715799" cy="634779"/>
          </a:xfrm>
          <a:prstGeom prst="rect">
            <a:avLst/>
          </a:prstGeom>
          <a:noFill/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9" b="14599"/>
          <a:stretch/>
        </p:blipFill>
        <p:spPr>
          <a:xfrm>
            <a:off x="10355975" y="2169135"/>
            <a:ext cx="715799" cy="634779"/>
          </a:xfrm>
          <a:prstGeom prst="rect">
            <a:avLst/>
          </a:prstGeom>
          <a:noFill/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5"/>
          <a:srcRect l="35740" t="56293" r="37747" b="282"/>
          <a:stretch/>
        </p:blipFill>
        <p:spPr>
          <a:xfrm>
            <a:off x="10513591" y="944617"/>
            <a:ext cx="1241089" cy="1067753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27322" y="1441089"/>
            <a:ext cx="210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Client</a:t>
            </a:r>
            <a:endParaRPr lang="en-US" altLang="ko-KR" b="1" dirty="0">
              <a:solidFill>
                <a:srgbClr val="C0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34840" y="1944794"/>
            <a:ext cx="2341264" cy="439592"/>
          </a:xfrm>
          <a:prstGeom prst="rect">
            <a:avLst/>
          </a:prstGeom>
          <a:solidFill>
            <a:srgbClr val="C86466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 smtClean="0"/>
              <a:t>docker_build</a:t>
            </a:r>
            <a:endParaRPr lang="ko-KR" altLang="en-US" sz="1600" b="1" dirty="0"/>
          </a:p>
        </p:txBody>
      </p:sp>
      <p:sp>
        <p:nvSpPr>
          <p:cNvPr id="33" name="직사각형 32"/>
          <p:cNvSpPr/>
          <p:nvPr/>
        </p:nvSpPr>
        <p:spPr>
          <a:xfrm>
            <a:off x="634840" y="2635024"/>
            <a:ext cx="2341264" cy="439592"/>
          </a:xfrm>
          <a:prstGeom prst="rect">
            <a:avLst/>
          </a:prstGeom>
          <a:solidFill>
            <a:srgbClr val="C86466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 smtClean="0"/>
              <a:t>docker_pull</a:t>
            </a:r>
            <a:endParaRPr lang="ko-KR" altLang="en-US" sz="1600" b="1" dirty="0"/>
          </a:p>
        </p:txBody>
      </p:sp>
      <p:sp>
        <p:nvSpPr>
          <p:cNvPr id="34" name="직사각형 33"/>
          <p:cNvSpPr/>
          <p:nvPr/>
        </p:nvSpPr>
        <p:spPr>
          <a:xfrm>
            <a:off x="653246" y="3325254"/>
            <a:ext cx="2341264" cy="439592"/>
          </a:xfrm>
          <a:prstGeom prst="rect">
            <a:avLst/>
          </a:prstGeom>
          <a:solidFill>
            <a:srgbClr val="C864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 smtClean="0"/>
              <a:t>docker_run</a:t>
            </a:r>
            <a:endParaRPr lang="ko-KR" altLang="en-US" sz="1600" b="1" dirty="0"/>
          </a:p>
        </p:txBody>
      </p:sp>
      <p:cxnSp>
        <p:nvCxnSpPr>
          <p:cNvPr id="36" name="구부러진 연결선 35"/>
          <p:cNvCxnSpPr>
            <a:stCxn id="34" idx="3"/>
            <a:endCxn id="7" idx="1"/>
          </p:cNvCxnSpPr>
          <p:nvPr/>
        </p:nvCxnSpPr>
        <p:spPr>
          <a:xfrm flipV="1">
            <a:off x="2994510" y="2523282"/>
            <a:ext cx="1319693" cy="1021768"/>
          </a:xfrm>
          <a:prstGeom prst="curvedConnector3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 36"/>
          <p:cNvCxnSpPr>
            <a:stCxn id="7" idx="2"/>
            <a:endCxn id="17" idx="1"/>
          </p:cNvCxnSpPr>
          <p:nvPr/>
        </p:nvCxnSpPr>
        <p:spPr>
          <a:xfrm rot="16200000" flipH="1">
            <a:off x="5773400" y="3101228"/>
            <a:ext cx="1072943" cy="518931"/>
          </a:xfrm>
          <a:prstGeom prst="curved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 30"/>
          <p:cNvCxnSpPr>
            <a:stCxn id="17" idx="2"/>
            <a:endCxn id="12" idx="1"/>
          </p:cNvCxnSpPr>
          <p:nvPr/>
        </p:nvCxnSpPr>
        <p:spPr>
          <a:xfrm rot="5400000">
            <a:off x="6152859" y="3710383"/>
            <a:ext cx="286577" cy="1551446"/>
          </a:xfrm>
          <a:prstGeom prst="curved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653246" y="4015485"/>
            <a:ext cx="2341264" cy="439592"/>
          </a:xfrm>
          <a:prstGeom prst="rect">
            <a:avLst/>
          </a:prstGeom>
          <a:solidFill>
            <a:srgbClr val="C86466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 smtClean="0"/>
              <a:t>docker_</a:t>
            </a:r>
            <a:r>
              <a:rPr lang="en-US" altLang="ko-KR" sz="2000" b="1" dirty="0" err="1"/>
              <a:t>push</a:t>
            </a:r>
            <a:endParaRPr lang="ko-KR" altLang="en-US" sz="1600" b="1" dirty="0"/>
          </a:p>
        </p:txBody>
      </p:sp>
      <p:sp>
        <p:nvSpPr>
          <p:cNvPr id="48" name="직사각형 47"/>
          <p:cNvSpPr/>
          <p:nvPr/>
        </p:nvSpPr>
        <p:spPr>
          <a:xfrm>
            <a:off x="510152" y="1805122"/>
            <a:ext cx="2627453" cy="2801602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77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52399" y="882815"/>
            <a:ext cx="10785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Docker Image </a:t>
            </a:r>
            <a:r>
              <a:rPr lang="ko-KR" altLang="en-US" sz="2400" b="1" dirty="0"/>
              <a:t>조작</a:t>
            </a:r>
            <a:r>
              <a:rPr lang="en-US" altLang="ko-KR" sz="2400" b="1" dirty="0" smtClean="0"/>
              <a:t> </a:t>
            </a:r>
            <a:r>
              <a:rPr lang="en-US" altLang="ko-KR" sz="2400" b="1" dirty="0"/>
              <a:t>– </a:t>
            </a:r>
            <a:r>
              <a:rPr lang="en-US" altLang="ko-KR" sz="2400" b="1" dirty="0">
                <a:solidFill>
                  <a:srgbClr val="C00000"/>
                </a:solidFill>
              </a:rPr>
              <a:t>image 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run (image</a:t>
            </a:r>
            <a:r>
              <a:rPr lang="ko-KR" altLang="en-US" sz="2400" b="1" dirty="0" smtClean="0">
                <a:solidFill>
                  <a:srgbClr val="C00000"/>
                </a:solidFill>
              </a:rPr>
              <a:t>가 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Docker Host</a:t>
            </a:r>
            <a:r>
              <a:rPr lang="ko-KR" altLang="en-US" sz="2400" b="1" dirty="0" smtClean="0">
                <a:solidFill>
                  <a:srgbClr val="C00000"/>
                </a:solidFill>
              </a:rPr>
              <a:t>에 없는 경우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)</a:t>
            </a:r>
            <a:endParaRPr lang="en-US" altLang="ko-KR" sz="2400" b="1" dirty="0">
              <a:solidFill>
                <a:srgbClr val="C0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007475" y="2037145"/>
            <a:ext cx="4085863" cy="408586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45742" y="1620456"/>
            <a:ext cx="210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Docker_Host</a:t>
            </a:r>
            <a:endParaRPr lang="en-US" altLang="ko-KR" b="1" dirty="0">
              <a:solidFill>
                <a:srgbClr val="C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314203" y="2222340"/>
            <a:ext cx="3472405" cy="601883"/>
          </a:xfrm>
          <a:prstGeom prst="rect">
            <a:avLst/>
          </a:prstGeom>
          <a:solidFill>
            <a:srgbClr val="2288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Docker daemon</a:t>
            </a:r>
            <a:endParaRPr lang="ko-KR" altLang="en-US" b="1" dirty="0"/>
          </a:p>
        </p:txBody>
      </p:sp>
      <p:sp>
        <p:nvSpPr>
          <p:cNvPr id="10" name="직사각형 9"/>
          <p:cNvSpPr/>
          <p:nvPr/>
        </p:nvSpPr>
        <p:spPr>
          <a:xfrm>
            <a:off x="4159874" y="3308881"/>
            <a:ext cx="1890531" cy="2594658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159874" y="2904746"/>
            <a:ext cx="210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Containers</a:t>
            </a:r>
            <a:endParaRPr lang="en-US" altLang="ko-KR" b="1" dirty="0">
              <a:solidFill>
                <a:srgbClr val="C0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88" t="18059" r="12813" b="32658"/>
          <a:stretch/>
        </p:blipFill>
        <p:spPr>
          <a:xfrm flipH="1">
            <a:off x="4475722" y="3451514"/>
            <a:ext cx="1044702" cy="69016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88" t="18059" r="12813" b="32658"/>
          <a:stretch/>
        </p:blipFill>
        <p:spPr>
          <a:xfrm flipH="1">
            <a:off x="4475722" y="4284312"/>
            <a:ext cx="1044702" cy="69016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88" t="18059" r="12813" b="32658"/>
          <a:stretch/>
        </p:blipFill>
        <p:spPr>
          <a:xfrm flipH="1">
            <a:off x="4475722" y="5075859"/>
            <a:ext cx="1044702" cy="69016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6202804" y="3308881"/>
            <a:ext cx="1738132" cy="2594658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141596" y="2902929"/>
            <a:ext cx="210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Images</a:t>
            </a:r>
            <a:endParaRPr lang="en-US" altLang="ko-KR" b="1" dirty="0">
              <a:solidFill>
                <a:srgbClr val="C00000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9" b="14599"/>
          <a:stretch/>
        </p:blipFill>
        <p:spPr>
          <a:xfrm>
            <a:off x="6569337" y="3451514"/>
            <a:ext cx="1005066" cy="891304"/>
          </a:xfrm>
          <a:prstGeom prst="rect">
            <a:avLst/>
          </a:prstGeom>
          <a:noFill/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9" b="14599"/>
          <a:stretch/>
        </p:blipFill>
        <p:spPr>
          <a:xfrm>
            <a:off x="6572751" y="4602076"/>
            <a:ext cx="1005066" cy="891304"/>
          </a:xfrm>
          <a:prstGeom prst="rect">
            <a:avLst/>
          </a:prstGeom>
          <a:noFill/>
        </p:spPr>
      </p:pic>
      <p:sp>
        <p:nvSpPr>
          <p:cNvPr id="19" name="직사각형 18"/>
          <p:cNvSpPr/>
          <p:nvPr/>
        </p:nvSpPr>
        <p:spPr>
          <a:xfrm>
            <a:off x="9062977" y="1805122"/>
            <a:ext cx="2627453" cy="2274954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980147" y="1441089"/>
            <a:ext cx="210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Registry</a:t>
            </a:r>
            <a:endParaRPr lang="en-US" altLang="ko-KR" b="1" dirty="0">
              <a:solidFill>
                <a:srgbClr val="C00000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9" b="14599"/>
          <a:stretch/>
        </p:blipFill>
        <p:spPr>
          <a:xfrm>
            <a:off x="9181358" y="1907030"/>
            <a:ext cx="715799" cy="634779"/>
          </a:xfrm>
          <a:prstGeom prst="rect">
            <a:avLst/>
          </a:prstGeom>
          <a:noFill/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9" b="14599"/>
          <a:stretch/>
        </p:blipFill>
        <p:spPr>
          <a:xfrm>
            <a:off x="9644951" y="3161817"/>
            <a:ext cx="715799" cy="634779"/>
          </a:xfrm>
          <a:prstGeom prst="rect">
            <a:avLst/>
          </a:prstGeom>
          <a:noFill/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9" b="14599"/>
          <a:stretch/>
        </p:blipFill>
        <p:spPr>
          <a:xfrm>
            <a:off x="10355975" y="2169135"/>
            <a:ext cx="715799" cy="634779"/>
          </a:xfrm>
          <a:prstGeom prst="rect">
            <a:avLst/>
          </a:prstGeom>
          <a:noFill/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5"/>
          <a:srcRect l="35740" t="56293" r="37747" b="282"/>
          <a:stretch/>
        </p:blipFill>
        <p:spPr>
          <a:xfrm>
            <a:off x="10513591" y="944617"/>
            <a:ext cx="1241089" cy="1067753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27322" y="1441089"/>
            <a:ext cx="210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Client</a:t>
            </a:r>
            <a:endParaRPr lang="en-US" altLang="ko-KR" b="1" dirty="0">
              <a:solidFill>
                <a:srgbClr val="C0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34840" y="1944794"/>
            <a:ext cx="2341264" cy="439592"/>
          </a:xfrm>
          <a:prstGeom prst="rect">
            <a:avLst/>
          </a:prstGeom>
          <a:solidFill>
            <a:srgbClr val="C86466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 smtClean="0"/>
              <a:t>docker_build</a:t>
            </a:r>
            <a:endParaRPr lang="ko-KR" altLang="en-US" sz="1600" b="1" dirty="0"/>
          </a:p>
        </p:txBody>
      </p:sp>
      <p:sp>
        <p:nvSpPr>
          <p:cNvPr id="33" name="직사각형 32"/>
          <p:cNvSpPr/>
          <p:nvPr/>
        </p:nvSpPr>
        <p:spPr>
          <a:xfrm>
            <a:off x="634840" y="2635024"/>
            <a:ext cx="2341264" cy="439592"/>
          </a:xfrm>
          <a:prstGeom prst="rect">
            <a:avLst/>
          </a:prstGeom>
          <a:solidFill>
            <a:srgbClr val="C86466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 smtClean="0"/>
              <a:t>docker_pull</a:t>
            </a:r>
            <a:endParaRPr lang="ko-KR" altLang="en-US" sz="1600" b="1" dirty="0"/>
          </a:p>
        </p:txBody>
      </p:sp>
      <p:sp>
        <p:nvSpPr>
          <p:cNvPr id="34" name="직사각형 33"/>
          <p:cNvSpPr/>
          <p:nvPr/>
        </p:nvSpPr>
        <p:spPr>
          <a:xfrm>
            <a:off x="653246" y="3325254"/>
            <a:ext cx="2341264" cy="439592"/>
          </a:xfrm>
          <a:prstGeom prst="rect">
            <a:avLst/>
          </a:prstGeom>
          <a:solidFill>
            <a:srgbClr val="C864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 smtClean="0"/>
              <a:t>docker_run</a:t>
            </a:r>
            <a:endParaRPr lang="ko-KR" altLang="en-US" sz="1600" b="1" dirty="0"/>
          </a:p>
        </p:txBody>
      </p:sp>
      <p:cxnSp>
        <p:nvCxnSpPr>
          <p:cNvPr id="36" name="구부러진 연결선 35"/>
          <p:cNvCxnSpPr>
            <a:stCxn id="34" idx="3"/>
            <a:endCxn id="7" idx="1"/>
          </p:cNvCxnSpPr>
          <p:nvPr/>
        </p:nvCxnSpPr>
        <p:spPr>
          <a:xfrm flipV="1">
            <a:off x="2994510" y="2523282"/>
            <a:ext cx="1319693" cy="1021768"/>
          </a:xfrm>
          <a:prstGeom prst="curvedConnector3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 36"/>
          <p:cNvCxnSpPr>
            <a:stCxn id="7" idx="3"/>
            <a:endCxn id="22" idx="1"/>
          </p:cNvCxnSpPr>
          <p:nvPr/>
        </p:nvCxnSpPr>
        <p:spPr>
          <a:xfrm>
            <a:off x="7786608" y="2523282"/>
            <a:ext cx="1858343" cy="955925"/>
          </a:xfrm>
          <a:prstGeom prst="curvedConnector3">
            <a:avLst>
              <a:gd name="adj1" fmla="val 50000"/>
            </a:avLst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 30"/>
          <p:cNvCxnSpPr>
            <a:stCxn id="22" idx="2"/>
            <a:endCxn id="18" idx="3"/>
          </p:cNvCxnSpPr>
          <p:nvPr/>
        </p:nvCxnSpPr>
        <p:spPr>
          <a:xfrm rot="5400000">
            <a:off x="8164768" y="3209645"/>
            <a:ext cx="1251132" cy="2425034"/>
          </a:xfrm>
          <a:prstGeom prst="curved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구부러진 연결선 31"/>
          <p:cNvCxnSpPr>
            <a:stCxn id="18" idx="1"/>
            <a:endCxn id="13" idx="1"/>
          </p:cNvCxnSpPr>
          <p:nvPr/>
        </p:nvCxnSpPr>
        <p:spPr>
          <a:xfrm rot="10800000" flipV="1">
            <a:off x="5520425" y="5047728"/>
            <a:ext cx="1052327" cy="373214"/>
          </a:xfrm>
          <a:prstGeom prst="curvedConnector3">
            <a:avLst>
              <a:gd name="adj1" fmla="val 50000"/>
            </a:avLst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653246" y="4015485"/>
            <a:ext cx="2341264" cy="439592"/>
          </a:xfrm>
          <a:prstGeom prst="rect">
            <a:avLst/>
          </a:prstGeom>
          <a:solidFill>
            <a:srgbClr val="C86466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 smtClean="0"/>
              <a:t>docker_</a:t>
            </a:r>
            <a:r>
              <a:rPr lang="en-US" altLang="ko-KR" sz="2000" b="1" dirty="0" err="1"/>
              <a:t>push</a:t>
            </a:r>
            <a:endParaRPr lang="ko-KR" altLang="en-US" sz="1600" b="1" dirty="0"/>
          </a:p>
        </p:txBody>
      </p:sp>
      <p:sp>
        <p:nvSpPr>
          <p:cNvPr id="38" name="직사각형 37"/>
          <p:cNvSpPr/>
          <p:nvPr/>
        </p:nvSpPr>
        <p:spPr>
          <a:xfrm>
            <a:off x="510152" y="1805122"/>
            <a:ext cx="2627453" cy="2801602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82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7037E-7 L 0.12005 3.7037E-7 C 0.17383 3.7037E-7 0.24023 -0.05995 0.24023 -0.10857 L 0.24023 -0.21713 " pathEditMode="relative" rAng="0" ptsTypes="AAAA">
                                      <p:cBhvr>
                                        <p:cTn id="18" dur="20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05" y="-10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52399" y="882815"/>
            <a:ext cx="10785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Docker Image </a:t>
            </a:r>
            <a:r>
              <a:rPr lang="ko-KR" altLang="en-US" sz="2400" b="1" dirty="0"/>
              <a:t>조작</a:t>
            </a:r>
            <a:r>
              <a:rPr lang="en-US" altLang="ko-KR" sz="2400" b="1" dirty="0" smtClean="0"/>
              <a:t> </a:t>
            </a:r>
            <a:r>
              <a:rPr lang="en-US" altLang="ko-KR" sz="2400" b="1" dirty="0"/>
              <a:t>– </a:t>
            </a:r>
            <a:r>
              <a:rPr lang="en-US" altLang="ko-KR" sz="2400" b="1" dirty="0">
                <a:solidFill>
                  <a:srgbClr val="C00000"/>
                </a:solidFill>
              </a:rPr>
              <a:t>image 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push</a:t>
            </a:r>
            <a:endParaRPr lang="en-US" altLang="ko-KR" sz="2400" b="1" dirty="0">
              <a:solidFill>
                <a:srgbClr val="C0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007475" y="2037145"/>
            <a:ext cx="4085863" cy="408586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45742" y="1620456"/>
            <a:ext cx="210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Docker_Host</a:t>
            </a:r>
            <a:endParaRPr lang="en-US" altLang="ko-KR" b="1" dirty="0">
              <a:solidFill>
                <a:srgbClr val="C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314203" y="2222340"/>
            <a:ext cx="3472405" cy="601883"/>
          </a:xfrm>
          <a:prstGeom prst="rect">
            <a:avLst/>
          </a:prstGeom>
          <a:solidFill>
            <a:srgbClr val="2288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Docker daemon</a:t>
            </a:r>
            <a:endParaRPr lang="ko-KR" altLang="en-US" b="1" dirty="0"/>
          </a:p>
        </p:txBody>
      </p:sp>
      <p:sp>
        <p:nvSpPr>
          <p:cNvPr id="10" name="직사각형 9"/>
          <p:cNvSpPr/>
          <p:nvPr/>
        </p:nvSpPr>
        <p:spPr>
          <a:xfrm>
            <a:off x="4159874" y="3308881"/>
            <a:ext cx="1890531" cy="2594658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159874" y="2904746"/>
            <a:ext cx="210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Containers</a:t>
            </a:r>
            <a:endParaRPr lang="en-US" altLang="ko-KR" b="1" dirty="0">
              <a:solidFill>
                <a:srgbClr val="C0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88" t="18059" r="12813" b="32658"/>
          <a:stretch/>
        </p:blipFill>
        <p:spPr>
          <a:xfrm flipH="1">
            <a:off x="4475722" y="3451514"/>
            <a:ext cx="1044702" cy="69016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88" t="18059" r="12813" b="32658"/>
          <a:stretch/>
        </p:blipFill>
        <p:spPr>
          <a:xfrm flipH="1">
            <a:off x="4475722" y="4284312"/>
            <a:ext cx="1044702" cy="69016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88" t="18059" r="12813" b="32658"/>
          <a:stretch/>
        </p:blipFill>
        <p:spPr>
          <a:xfrm flipH="1">
            <a:off x="4475722" y="5075859"/>
            <a:ext cx="1044702" cy="69016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6202804" y="3308881"/>
            <a:ext cx="1738132" cy="2594658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141596" y="2902929"/>
            <a:ext cx="210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Images</a:t>
            </a:r>
            <a:endParaRPr lang="en-US" altLang="ko-KR" b="1" dirty="0">
              <a:solidFill>
                <a:srgbClr val="C00000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9" b="14599"/>
          <a:stretch/>
        </p:blipFill>
        <p:spPr>
          <a:xfrm>
            <a:off x="6569337" y="3451514"/>
            <a:ext cx="1005066" cy="891304"/>
          </a:xfrm>
          <a:prstGeom prst="rect">
            <a:avLst/>
          </a:prstGeom>
          <a:noFill/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9" b="14599"/>
          <a:stretch/>
        </p:blipFill>
        <p:spPr>
          <a:xfrm>
            <a:off x="6572751" y="4602076"/>
            <a:ext cx="1005066" cy="891304"/>
          </a:xfrm>
          <a:prstGeom prst="rect">
            <a:avLst/>
          </a:prstGeom>
          <a:noFill/>
        </p:spPr>
      </p:pic>
      <p:sp>
        <p:nvSpPr>
          <p:cNvPr id="19" name="직사각형 18"/>
          <p:cNvSpPr/>
          <p:nvPr/>
        </p:nvSpPr>
        <p:spPr>
          <a:xfrm>
            <a:off x="9062977" y="1805122"/>
            <a:ext cx="2627453" cy="2274954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980147" y="1441089"/>
            <a:ext cx="210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Registry</a:t>
            </a:r>
            <a:endParaRPr lang="en-US" altLang="ko-KR" b="1" dirty="0">
              <a:solidFill>
                <a:srgbClr val="C00000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9" b="14599"/>
          <a:stretch/>
        </p:blipFill>
        <p:spPr>
          <a:xfrm>
            <a:off x="9181358" y="1907030"/>
            <a:ext cx="715799" cy="634779"/>
          </a:xfrm>
          <a:prstGeom prst="rect">
            <a:avLst/>
          </a:prstGeom>
          <a:noFill/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9" b="14599"/>
          <a:stretch/>
        </p:blipFill>
        <p:spPr>
          <a:xfrm>
            <a:off x="9644951" y="3161817"/>
            <a:ext cx="715799" cy="634779"/>
          </a:xfrm>
          <a:prstGeom prst="rect">
            <a:avLst/>
          </a:prstGeom>
          <a:noFill/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9" b="14599"/>
          <a:stretch/>
        </p:blipFill>
        <p:spPr>
          <a:xfrm>
            <a:off x="10355975" y="2169135"/>
            <a:ext cx="715799" cy="634779"/>
          </a:xfrm>
          <a:prstGeom prst="rect">
            <a:avLst/>
          </a:prstGeom>
          <a:noFill/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5"/>
          <a:srcRect l="35740" t="56293" r="37747" b="282"/>
          <a:stretch/>
        </p:blipFill>
        <p:spPr>
          <a:xfrm>
            <a:off x="10513591" y="944617"/>
            <a:ext cx="1241089" cy="1067753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27322" y="1441089"/>
            <a:ext cx="210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Client</a:t>
            </a:r>
            <a:endParaRPr lang="en-US" altLang="ko-KR" b="1" dirty="0">
              <a:solidFill>
                <a:srgbClr val="C0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34840" y="1944794"/>
            <a:ext cx="2341264" cy="439592"/>
          </a:xfrm>
          <a:prstGeom prst="rect">
            <a:avLst/>
          </a:prstGeom>
          <a:solidFill>
            <a:srgbClr val="C86466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 smtClean="0"/>
              <a:t>docker_build</a:t>
            </a:r>
            <a:endParaRPr lang="ko-KR" altLang="en-US" sz="1600" b="1" dirty="0"/>
          </a:p>
        </p:txBody>
      </p:sp>
      <p:sp>
        <p:nvSpPr>
          <p:cNvPr id="33" name="직사각형 32"/>
          <p:cNvSpPr/>
          <p:nvPr/>
        </p:nvSpPr>
        <p:spPr>
          <a:xfrm>
            <a:off x="634840" y="2635024"/>
            <a:ext cx="2341264" cy="439592"/>
          </a:xfrm>
          <a:prstGeom prst="rect">
            <a:avLst/>
          </a:prstGeom>
          <a:solidFill>
            <a:srgbClr val="C86466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 smtClean="0"/>
              <a:t>docker_pull</a:t>
            </a:r>
            <a:endParaRPr lang="ko-KR" altLang="en-US" sz="1600" b="1" dirty="0"/>
          </a:p>
        </p:txBody>
      </p:sp>
      <p:sp>
        <p:nvSpPr>
          <p:cNvPr id="34" name="직사각형 33"/>
          <p:cNvSpPr/>
          <p:nvPr/>
        </p:nvSpPr>
        <p:spPr>
          <a:xfrm>
            <a:off x="653246" y="3325254"/>
            <a:ext cx="2341264" cy="439592"/>
          </a:xfrm>
          <a:prstGeom prst="rect">
            <a:avLst/>
          </a:prstGeom>
          <a:solidFill>
            <a:srgbClr val="C86466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 smtClean="0"/>
              <a:t>docker_run</a:t>
            </a:r>
            <a:endParaRPr lang="ko-KR" altLang="en-US" sz="1600" b="1" dirty="0"/>
          </a:p>
        </p:txBody>
      </p:sp>
      <p:cxnSp>
        <p:nvCxnSpPr>
          <p:cNvPr id="36" name="구부러진 연결선 35"/>
          <p:cNvCxnSpPr>
            <a:stCxn id="43" idx="3"/>
            <a:endCxn id="7" idx="1"/>
          </p:cNvCxnSpPr>
          <p:nvPr/>
        </p:nvCxnSpPr>
        <p:spPr>
          <a:xfrm flipV="1">
            <a:off x="2994510" y="2523282"/>
            <a:ext cx="1319693" cy="1711999"/>
          </a:xfrm>
          <a:prstGeom prst="curvedConnector3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653246" y="4015485"/>
            <a:ext cx="2341264" cy="439592"/>
          </a:xfrm>
          <a:prstGeom prst="rect">
            <a:avLst/>
          </a:prstGeom>
          <a:solidFill>
            <a:srgbClr val="C864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 smtClean="0"/>
              <a:t>docker_</a:t>
            </a:r>
            <a:r>
              <a:rPr lang="en-US" altLang="ko-KR" sz="2000" b="1" dirty="0" err="1"/>
              <a:t>push</a:t>
            </a:r>
            <a:endParaRPr lang="ko-KR" altLang="en-US" sz="1600" b="1" dirty="0"/>
          </a:p>
        </p:txBody>
      </p:sp>
      <p:sp>
        <p:nvSpPr>
          <p:cNvPr id="44" name="직사각형 43"/>
          <p:cNvSpPr/>
          <p:nvPr/>
        </p:nvSpPr>
        <p:spPr>
          <a:xfrm>
            <a:off x="510152" y="1805122"/>
            <a:ext cx="2627453" cy="2801602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구부러진 연결선 31"/>
          <p:cNvCxnSpPr>
            <a:stCxn id="7" idx="2"/>
            <a:endCxn id="18" idx="1"/>
          </p:cNvCxnSpPr>
          <p:nvPr/>
        </p:nvCxnSpPr>
        <p:spPr>
          <a:xfrm rot="16200000" flipH="1">
            <a:off x="5199826" y="3674802"/>
            <a:ext cx="2223505" cy="522345"/>
          </a:xfrm>
          <a:prstGeom prst="curved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 34"/>
          <p:cNvCxnSpPr>
            <a:stCxn id="18" idx="3"/>
          </p:cNvCxnSpPr>
          <p:nvPr/>
        </p:nvCxnSpPr>
        <p:spPr>
          <a:xfrm flipV="1">
            <a:off x="7577817" y="3479207"/>
            <a:ext cx="3170193" cy="1568521"/>
          </a:xfrm>
          <a:prstGeom prst="curvedConnector3">
            <a:avLst>
              <a:gd name="adj1" fmla="val 50000"/>
            </a:avLst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9" b="14599"/>
          <a:stretch/>
        </p:blipFill>
        <p:spPr>
          <a:xfrm>
            <a:off x="6569337" y="4601465"/>
            <a:ext cx="1005066" cy="8913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9173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7037E-7 L 0.33073 -0.2472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36" y="-12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2" descr="Docker의 소개와 간단한 사용법 | 야생강아지 WILDPU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2" y="1214424"/>
            <a:ext cx="4371975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4216002" y="4384425"/>
            <a:ext cx="37599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Summary</a:t>
            </a:r>
            <a:endParaRPr lang="ko-KR" altLang="en-US" sz="6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82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0" y="900619"/>
            <a:ext cx="5382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시스템 기반 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하드웨어 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Hard Ware)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CF7724-5828-4E86-94F9-889B45C17E6A}"/>
              </a:ext>
            </a:extLst>
          </p:cNvPr>
          <p:cNvSpPr txBox="1"/>
          <p:nvPr/>
        </p:nvSpPr>
        <p:spPr>
          <a:xfrm>
            <a:off x="1" y="1362284"/>
            <a:ext cx="11654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시스템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기반을 구성하는 물리적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요소</a:t>
            </a:r>
            <a:endParaRPr lang="en-US" altLang="ko-KR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서버 장비 본체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 저장을 위한 스토리지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전원 장치 등</a:t>
            </a:r>
          </a:p>
        </p:txBody>
      </p:sp>
      <p:grpSp>
        <p:nvGrpSpPr>
          <p:cNvPr id="62" name="그룹 61"/>
          <p:cNvGrpSpPr/>
          <p:nvPr/>
        </p:nvGrpSpPr>
        <p:grpSpPr>
          <a:xfrm>
            <a:off x="2962953" y="2640174"/>
            <a:ext cx="6266095" cy="3405018"/>
            <a:chOff x="1419496" y="942630"/>
            <a:chExt cx="5714600" cy="3021906"/>
          </a:xfrm>
        </p:grpSpPr>
        <p:sp>
          <p:nvSpPr>
            <p:cNvPr id="63" name="직사각형 62"/>
            <p:cNvSpPr/>
            <p:nvPr/>
          </p:nvSpPr>
          <p:spPr>
            <a:xfrm>
              <a:off x="1419497" y="1132113"/>
              <a:ext cx="2220686" cy="583474"/>
            </a:xfrm>
            <a:prstGeom prst="rect">
              <a:avLst/>
            </a:prstGeom>
            <a:solidFill>
              <a:srgbClr val="86A4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Application</a:t>
              </a:r>
              <a:endParaRPr lang="ko-KR" altLang="en-US" dirty="0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419497" y="1859281"/>
              <a:ext cx="2220686" cy="583474"/>
            </a:xfrm>
            <a:prstGeom prst="rect">
              <a:avLst/>
            </a:prstGeom>
            <a:solidFill>
              <a:srgbClr val="119A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Middleware</a:t>
              </a:r>
              <a:endParaRPr lang="ko-KR" altLang="en-US" dirty="0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1419496" y="2542904"/>
              <a:ext cx="2220687" cy="583474"/>
            </a:xfrm>
            <a:prstGeom prst="rect">
              <a:avLst/>
            </a:prstGeom>
            <a:solidFill>
              <a:srgbClr val="119A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OS</a:t>
              </a:r>
              <a:endParaRPr lang="ko-KR" altLang="en-US" dirty="0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419496" y="3226527"/>
              <a:ext cx="2220687" cy="583474"/>
            </a:xfrm>
            <a:prstGeom prst="rect">
              <a:avLst/>
            </a:prstGeom>
            <a:solidFill>
              <a:srgbClr val="119A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Hardware/Network</a:t>
              </a:r>
              <a:endParaRPr lang="ko-KR" altLang="en-US" dirty="0"/>
            </a:p>
          </p:txBody>
        </p:sp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16008" y="945642"/>
              <a:ext cx="1289501" cy="769945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60274" y="942630"/>
              <a:ext cx="1301659" cy="772957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pic>
          <p:nvPicPr>
            <p:cNvPr id="69" name="Picture 2" descr="IBM, 블록 체인을 이용해 식품 산업의 투명성 확보 - CoinRevolution.com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0918" y="1931122"/>
              <a:ext cx="584344" cy="2656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" name="Picture 4" descr="오라클 데이터베이스 - 나무위키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6211" y="1866895"/>
              <a:ext cx="788126" cy="3940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6" descr="NGINX | High Performance Load Balancer, Web Server, &amp; Reverse Proxy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4902" y="2263761"/>
              <a:ext cx="701670" cy="235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14" descr="Apache Software Foundation – Wikipédia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5850" y="2260958"/>
              <a:ext cx="769436" cy="376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16" descr="MySQL - LabAnyWhere(실험마당)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6573" y="1931122"/>
              <a:ext cx="745360" cy="3854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959822" y="2664123"/>
              <a:ext cx="1354183" cy="341035"/>
            </a:xfrm>
            <a:prstGeom prst="rect">
              <a:avLst/>
            </a:prstGeom>
          </p:spPr>
        </p:pic>
        <p:pic>
          <p:nvPicPr>
            <p:cNvPr id="75" name="Picture 18" descr="IT열쇳말] 레드햇 | Bloter.net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150" b="20869"/>
            <a:stretch/>
          </p:blipFill>
          <p:spPr bwMode="auto">
            <a:xfrm>
              <a:off x="5460274" y="2664123"/>
              <a:ext cx="998887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Picture 20" descr="Oracle Linux Ready Logo Vector (.AI) Free Download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5380" y="2664123"/>
              <a:ext cx="618716" cy="377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22" descr="서버란 무엇인가?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0968" y="3169925"/>
              <a:ext cx="831233" cy="7053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24" descr="상품이미지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9889" y="3203715"/>
              <a:ext cx="760821" cy="7608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9" name="모서리가 둥근 직사각형 78"/>
          <p:cNvSpPr/>
          <p:nvPr/>
        </p:nvSpPr>
        <p:spPr>
          <a:xfrm>
            <a:off x="2824223" y="5149842"/>
            <a:ext cx="6504972" cy="837475"/>
          </a:xfrm>
          <a:prstGeom prst="roundRect">
            <a:avLst>
              <a:gd name="adj" fmla="val 6986"/>
            </a:avLst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55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882815"/>
            <a:ext cx="6942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Docker</a:t>
            </a:r>
            <a:endParaRPr lang="en-US" altLang="ko-KR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CF7724-5828-4E86-94F9-889B45C17E6A}"/>
              </a:ext>
            </a:extLst>
          </p:cNvPr>
          <p:cNvSpPr txBox="1"/>
          <p:nvPr/>
        </p:nvSpPr>
        <p:spPr>
          <a:xfrm>
            <a:off x="347241" y="1344480"/>
            <a:ext cx="11654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 </a:t>
            </a:r>
            <a:r>
              <a:rPr lang="en-US" altLang="ko-KR" b="1" dirty="0">
                <a:solidFill>
                  <a:srgbClr val="C00000"/>
                </a:solidFill>
              </a:rPr>
              <a:t>Application</a:t>
            </a:r>
            <a:r>
              <a:rPr lang="ko-KR" altLang="en-US" b="1" dirty="0">
                <a:solidFill>
                  <a:srgbClr val="C00000"/>
                </a:solidFill>
              </a:rPr>
              <a:t>을 인프라와 분리하여 개발</a:t>
            </a:r>
            <a:r>
              <a:rPr lang="en-US" altLang="ko-KR" b="1" dirty="0">
                <a:solidFill>
                  <a:srgbClr val="C00000"/>
                </a:solidFill>
              </a:rPr>
              <a:t>, </a:t>
            </a:r>
            <a:r>
              <a:rPr lang="ko-KR" altLang="en-US" b="1" dirty="0">
                <a:solidFill>
                  <a:srgbClr val="C00000"/>
                </a:solidFill>
              </a:rPr>
              <a:t>배포</a:t>
            </a:r>
            <a:r>
              <a:rPr lang="en-US" altLang="ko-KR" b="1" dirty="0">
                <a:solidFill>
                  <a:srgbClr val="C00000"/>
                </a:solidFill>
              </a:rPr>
              <a:t>, </a:t>
            </a:r>
            <a:r>
              <a:rPr lang="ko-KR" altLang="en-US" b="1" dirty="0">
                <a:solidFill>
                  <a:srgbClr val="C00000"/>
                </a:solidFill>
              </a:rPr>
              <a:t>운영하기 위한 </a:t>
            </a:r>
            <a:r>
              <a:rPr lang="en-US" altLang="ko-KR" b="1" dirty="0">
                <a:solidFill>
                  <a:srgbClr val="C00000"/>
                </a:solidFill>
              </a:rPr>
              <a:t>Container </a:t>
            </a:r>
            <a:r>
              <a:rPr lang="ko-KR" altLang="en-US" b="1" dirty="0">
                <a:solidFill>
                  <a:srgbClr val="C00000"/>
                </a:solidFill>
              </a:rPr>
              <a:t>가상화 기반의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오픈소스 플랫폼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Go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로 작성되었으며 </a:t>
            </a:r>
            <a:r>
              <a:rPr lang="en-US" altLang="ko-KR" b="1" dirty="0">
                <a:solidFill>
                  <a:srgbClr val="C00000"/>
                </a:solidFill>
              </a:rPr>
              <a:t>Linux </a:t>
            </a:r>
            <a:r>
              <a:rPr lang="ko-KR" altLang="en-US" b="1" dirty="0">
                <a:solidFill>
                  <a:srgbClr val="C00000"/>
                </a:solidFill>
              </a:rPr>
              <a:t>커널의 여러 기능을 활용하여 기능을 </a:t>
            </a:r>
            <a:r>
              <a:rPr lang="ko-KR" altLang="en-US" b="1" dirty="0" smtClean="0">
                <a:solidFill>
                  <a:srgbClr val="C00000"/>
                </a:solidFill>
              </a:rPr>
              <a:t>제공</a:t>
            </a:r>
            <a:endParaRPr lang="en-US" altLang="ko-KR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" y="2281188"/>
            <a:ext cx="6942881" cy="434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Docker Image</a:t>
            </a:r>
            <a:endParaRPr lang="en-US" altLang="ko-KR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CF7724-5828-4E86-94F9-889B45C17E6A}"/>
              </a:ext>
            </a:extLst>
          </p:cNvPr>
          <p:cNvSpPr txBox="1"/>
          <p:nvPr/>
        </p:nvSpPr>
        <p:spPr>
          <a:xfrm>
            <a:off x="347241" y="2742639"/>
            <a:ext cx="11654555" cy="427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 </a:t>
            </a:r>
            <a:r>
              <a:rPr lang="en-US" altLang="ko-KR" b="1" dirty="0" smtClean="0">
                <a:solidFill>
                  <a:srgbClr val="C00000"/>
                </a:solidFill>
              </a:rPr>
              <a:t>Application</a:t>
            </a:r>
            <a:r>
              <a:rPr lang="ko-KR" altLang="en-US" b="1" dirty="0" smtClean="0">
                <a:solidFill>
                  <a:srgbClr val="C00000"/>
                </a:solidFill>
              </a:rPr>
              <a:t>과 </a:t>
            </a:r>
            <a:r>
              <a:rPr lang="en-US" altLang="ko-KR" b="1" dirty="0" smtClean="0">
                <a:solidFill>
                  <a:srgbClr val="C00000"/>
                </a:solidFill>
              </a:rPr>
              <a:t>Application </a:t>
            </a:r>
            <a:r>
              <a:rPr lang="ko-KR" altLang="en-US" b="1" dirty="0" smtClean="0">
                <a:solidFill>
                  <a:srgbClr val="C00000"/>
                </a:solidFill>
              </a:rPr>
              <a:t>실행에 필요한 환경을 하나의 </a:t>
            </a:r>
            <a:r>
              <a:rPr lang="en-US" altLang="ko-KR" b="1" dirty="0" smtClean="0">
                <a:solidFill>
                  <a:srgbClr val="C00000"/>
                </a:solidFill>
              </a:rPr>
              <a:t>Read-Only </a:t>
            </a:r>
            <a:r>
              <a:rPr lang="ko-KR" altLang="en-US" b="1" dirty="0" smtClean="0">
                <a:solidFill>
                  <a:srgbClr val="C00000"/>
                </a:solidFill>
              </a:rPr>
              <a:t>템플릿</a:t>
            </a:r>
            <a:endParaRPr lang="en-US" altLang="ko-KR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2400" y="3427978"/>
            <a:ext cx="6942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Docker Container</a:t>
            </a:r>
            <a:endParaRPr lang="en-US" altLang="ko-KR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CF7724-5828-4E86-94F9-889B45C17E6A}"/>
              </a:ext>
            </a:extLst>
          </p:cNvPr>
          <p:cNvSpPr txBox="1"/>
          <p:nvPr/>
        </p:nvSpPr>
        <p:spPr>
          <a:xfrm>
            <a:off x="347241" y="3889429"/>
            <a:ext cx="116545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 smtClean="0">
                <a:solidFill>
                  <a:srgbClr val="C00000"/>
                </a:solidFill>
              </a:rPr>
              <a:t>실행 가능한 </a:t>
            </a:r>
            <a:r>
              <a:rPr lang="en-US" altLang="ko-KR" b="1" dirty="0" smtClean="0">
                <a:solidFill>
                  <a:srgbClr val="C00000"/>
                </a:solidFill>
              </a:rPr>
              <a:t>Image </a:t>
            </a:r>
            <a:r>
              <a:rPr lang="ko-KR" altLang="en-US" b="1" dirty="0" smtClean="0">
                <a:solidFill>
                  <a:srgbClr val="C00000"/>
                </a:solidFill>
              </a:rPr>
              <a:t>파일</a:t>
            </a: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 dirty="0" smtClean="0"/>
              <a:t>Container</a:t>
            </a:r>
            <a:r>
              <a:rPr lang="ko-KR" altLang="en-US" b="1" dirty="0" smtClean="0"/>
              <a:t>를 수정하여 </a:t>
            </a:r>
            <a:r>
              <a:rPr lang="en-US" altLang="ko-KR" b="1" dirty="0" smtClean="0"/>
              <a:t>Image </a:t>
            </a:r>
            <a:r>
              <a:rPr lang="ko-KR" altLang="en-US" b="1" dirty="0" smtClean="0"/>
              <a:t>생성 가능</a:t>
            </a: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50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882815"/>
            <a:ext cx="6942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Docker</a:t>
            </a:r>
            <a:r>
              <a:rPr lang="ko-KR" altLang="en-US" sz="2400" b="1" dirty="0" smtClean="0"/>
              <a:t>를 사용해야하는 이유</a:t>
            </a:r>
            <a:endParaRPr lang="en-US" altLang="ko-KR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CF7724-5828-4E86-94F9-889B45C17E6A}"/>
              </a:ext>
            </a:extLst>
          </p:cNvPr>
          <p:cNvSpPr txBox="1"/>
          <p:nvPr/>
        </p:nvSpPr>
        <p:spPr>
          <a:xfrm>
            <a:off x="347241" y="1344480"/>
            <a:ext cx="11654555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ko-KR" altLang="en-US" b="1" dirty="0" smtClean="0">
                <a:solidFill>
                  <a:srgbClr val="C00000"/>
                </a:solidFill>
              </a:rPr>
              <a:t>변화하지 않는 실행 환경으로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멱등성</a:t>
            </a:r>
            <a:r>
              <a:rPr lang="en-US" altLang="ko-KR" b="1" dirty="0" smtClean="0">
                <a:solidFill>
                  <a:srgbClr val="C00000"/>
                </a:solidFill>
              </a:rPr>
              <a:t>(</a:t>
            </a:r>
            <a:r>
              <a:rPr lang="en-US" altLang="ko-KR" b="1" dirty="0" err="1" smtClean="0">
                <a:solidFill>
                  <a:srgbClr val="C00000"/>
                </a:solidFill>
              </a:rPr>
              <a:t>Idempotency</a:t>
            </a:r>
            <a:r>
              <a:rPr lang="en-US" altLang="ko-KR" b="1" dirty="0" smtClean="0">
                <a:solidFill>
                  <a:srgbClr val="C00000"/>
                </a:solidFill>
              </a:rPr>
              <a:t>) </a:t>
            </a:r>
            <a:r>
              <a:rPr lang="ko-KR" altLang="en-US" b="1" dirty="0" smtClean="0">
                <a:solidFill>
                  <a:srgbClr val="C00000"/>
                </a:solidFill>
              </a:rPr>
              <a:t>확보</a:t>
            </a:r>
            <a:r>
              <a:rPr lang="en-US" altLang="ko-KR" b="1" dirty="0" smtClean="0">
                <a:solidFill>
                  <a:srgbClr val="C00000"/>
                </a:solidFill>
              </a:rPr>
              <a:t/>
            </a:r>
            <a:br>
              <a:rPr lang="en-US" altLang="ko-KR" b="1" dirty="0" smtClean="0">
                <a:solidFill>
                  <a:srgbClr val="C00000"/>
                </a:solidFill>
              </a:rPr>
            </a:b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 Container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가상화를 기반으로 하여 불변 인프라 구축을 하기 때문에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  <a:b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운영 서버에 변화를 줄 때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기존의 것을 파기하고 새로 구축하므로 </a:t>
            </a:r>
            <a:r>
              <a:rPr lang="ko-KR" alt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멱등성을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신경 쓰지 않아도 됨</a:t>
            </a:r>
            <a:endParaRPr lang="en-US" altLang="ko-KR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ko-KR" altLang="en-US" b="1" dirty="0" smtClean="0">
                <a:solidFill>
                  <a:srgbClr val="C00000"/>
                </a:solidFill>
              </a:rPr>
              <a:t>코드를 통한 실행 환경 구축 및 </a:t>
            </a:r>
            <a:r>
              <a:rPr lang="en-US" altLang="ko-KR" b="1" dirty="0" smtClean="0">
                <a:solidFill>
                  <a:srgbClr val="C00000"/>
                </a:solidFill>
              </a:rPr>
              <a:t>Application </a:t>
            </a:r>
            <a:r>
              <a:rPr lang="ko-KR" altLang="en-US" b="1" dirty="0" smtClean="0">
                <a:solidFill>
                  <a:srgbClr val="C00000"/>
                </a:solidFill>
              </a:rPr>
              <a:t>구성</a:t>
            </a:r>
            <a:r>
              <a:rPr lang="en-US" altLang="ko-KR" b="1" dirty="0" smtClean="0">
                <a:solidFill>
                  <a:srgbClr val="C00000"/>
                </a:solidFill>
              </a:rPr>
              <a:t/>
            </a:r>
            <a:br>
              <a:rPr lang="en-US" altLang="ko-KR" b="1" dirty="0" smtClean="0">
                <a:solidFill>
                  <a:srgbClr val="C00000"/>
                </a:solidFill>
              </a:rPr>
            </a:b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코드를 기반으로 인프라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(Infrastructure as Code)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를 정의하여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물리적 작업을 줄여 쉽게 같은 구성의 서버를 </a:t>
            </a:r>
            <a:r>
              <a:rPr lang="ko-KR" alt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여러대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복제할 수 있음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ko-KR" altLang="en-US" b="1" dirty="0" smtClean="0">
                <a:solidFill>
                  <a:srgbClr val="C00000"/>
                </a:solidFill>
              </a:rPr>
              <a:t>실행 환경과 </a:t>
            </a:r>
            <a:r>
              <a:rPr lang="en-US" altLang="ko-KR" b="1" dirty="0" smtClean="0">
                <a:solidFill>
                  <a:srgbClr val="C00000"/>
                </a:solidFill>
              </a:rPr>
              <a:t>Application</a:t>
            </a:r>
            <a:r>
              <a:rPr lang="ko-KR" altLang="en-US" b="1" dirty="0" smtClean="0">
                <a:solidFill>
                  <a:srgbClr val="C00000"/>
                </a:solidFill>
              </a:rPr>
              <a:t>의 일체화로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이식성</a:t>
            </a:r>
            <a:r>
              <a:rPr lang="ko-KR" altLang="en-US" b="1" dirty="0" smtClean="0">
                <a:solidFill>
                  <a:srgbClr val="C00000"/>
                </a:solidFill>
              </a:rPr>
              <a:t> 향상</a:t>
            </a:r>
            <a:r>
              <a:rPr lang="en-US" altLang="ko-KR" b="1" dirty="0" smtClean="0">
                <a:solidFill>
                  <a:srgbClr val="C00000"/>
                </a:solidFill>
              </a:rPr>
              <a:t/>
            </a:r>
            <a:br>
              <a:rPr lang="en-US" altLang="ko-KR" b="1" dirty="0" smtClean="0">
                <a:solidFill>
                  <a:srgbClr val="C00000"/>
                </a:solidFill>
              </a:rPr>
            </a:b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 Application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과 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Application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실행에 필요한 환경을 묶어서 이미지로 만든 후 배포 하기 때문에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개발자들의 작업 환경 차이를 줄임</a:t>
            </a:r>
            <a:endParaRPr lang="en-US" altLang="ko-KR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ko-KR" altLang="en-US" b="1" dirty="0" smtClean="0">
                <a:solidFill>
                  <a:srgbClr val="C00000"/>
                </a:solidFill>
              </a:rPr>
              <a:t>시스템을 구성하는 </a:t>
            </a:r>
            <a:r>
              <a:rPr lang="en-US" altLang="ko-KR" b="1" dirty="0" smtClean="0">
                <a:solidFill>
                  <a:srgbClr val="C00000"/>
                </a:solidFill>
              </a:rPr>
              <a:t>Application</a:t>
            </a:r>
            <a:r>
              <a:rPr lang="ko-KR" altLang="en-US" b="1" dirty="0">
                <a:solidFill>
                  <a:srgbClr val="C00000"/>
                </a:solidFill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</a:rPr>
              <a:t>및 미들웨어 관리의 용이성</a:t>
            </a:r>
            <a:r>
              <a:rPr lang="en-US" altLang="ko-KR" b="1" dirty="0" smtClean="0">
                <a:solidFill>
                  <a:srgbClr val="C00000"/>
                </a:solidFill>
              </a:rPr>
              <a:t/>
            </a:r>
            <a:br>
              <a:rPr lang="en-US" altLang="ko-KR" b="1" dirty="0" smtClean="0">
                <a:solidFill>
                  <a:srgbClr val="C00000"/>
                </a:solidFill>
              </a:rPr>
            </a:b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 </a:t>
            </a:r>
            <a:r>
              <a:rPr lang="ko-KR" alt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도커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컴포즈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(Docker Compose)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를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사용하여 여러 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Container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를 사용하는 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Application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도 쉽게 관리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5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ocker의 소개와 간단한 사용법 | 야생강아지 WILDP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2" y="1214424"/>
            <a:ext cx="4371975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966371" y="3990886"/>
            <a:ext cx="22592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Q&amp;A</a:t>
            </a:r>
            <a:endParaRPr lang="ko-KR" altLang="en-US" sz="6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55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ocker의 소개와 간단한 사용법 | 야생강아지 WILDP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2" y="1214424"/>
            <a:ext cx="4371975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78557" y="3990886"/>
            <a:ext cx="48348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 :)</a:t>
            </a:r>
            <a:endParaRPr lang="ko-KR" altLang="en-US" sz="6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29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0" y="900619"/>
            <a:ext cx="5382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시스템 기반 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네트워크 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(Network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CF7724-5828-4E86-94F9-889B45C17E6A}"/>
              </a:ext>
            </a:extLst>
          </p:cNvPr>
          <p:cNvSpPr txBox="1"/>
          <p:nvPr/>
        </p:nvSpPr>
        <p:spPr>
          <a:xfrm>
            <a:off x="1" y="1362284"/>
            <a:ext cx="11654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컴퓨터들이 통신 기술을 이용하여 그물망처럼 연결된 통신 이용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형태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2962953" y="2640174"/>
            <a:ext cx="6266095" cy="3405018"/>
            <a:chOff x="1419496" y="942630"/>
            <a:chExt cx="5714600" cy="3021906"/>
          </a:xfrm>
        </p:grpSpPr>
        <p:sp>
          <p:nvSpPr>
            <p:cNvPr id="63" name="직사각형 62"/>
            <p:cNvSpPr/>
            <p:nvPr/>
          </p:nvSpPr>
          <p:spPr>
            <a:xfrm>
              <a:off x="1419497" y="1132113"/>
              <a:ext cx="2220686" cy="583474"/>
            </a:xfrm>
            <a:prstGeom prst="rect">
              <a:avLst/>
            </a:prstGeom>
            <a:solidFill>
              <a:srgbClr val="86A4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Application</a:t>
              </a:r>
              <a:endParaRPr lang="ko-KR" altLang="en-US" dirty="0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419497" y="1859281"/>
              <a:ext cx="2220686" cy="583474"/>
            </a:xfrm>
            <a:prstGeom prst="rect">
              <a:avLst/>
            </a:prstGeom>
            <a:solidFill>
              <a:srgbClr val="119A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Middleware</a:t>
              </a:r>
              <a:endParaRPr lang="ko-KR" altLang="en-US" dirty="0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1419496" y="2542904"/>
              <a:ext cx="2220687" cy="583474"/>
            </a:xfrm>
            <a:prstGeom prst="rect">
              <a:avLst/>
            </a:prstGeom>
            <a:solidFill>
              <a:srgbClr val="119A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OS</a:t>
              </a:r>
              <a:endParaRPr lang="ko-KR" altLang="en-US" dirty="0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419496" y="3226527"/>
              <a:ext cx="2220687" cy="583474"/>
            </a:xfrm>
            <a:prstGeom prst="rect">
              <a:avLst/>
            </a:prstGeom>
            <a:solidFill>
              <a:srgbClr val="119A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Hardware/Network</a:t>
              </a:r>
              <a:endParaRPr lang="ko-KR" altLang="en-US" dirty="0"/>
            </a:p>
          </p:txBody>
        </p:sp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16008" y="945642"/>
              <a:ext cx="1289501" cy="769945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60274" y="942630"/>
              <a:ext cx="1301659" cy="772957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pic>
          <p:nvPicPr>
            <p:cNvPr id="69" name="Picture 2" descr="IBM, 블록 체인을 이용해 식품 산업의 투명성 확보 - CoinRevolution.com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0918" y="1931122"/>
              <a:ext cx="584344" cy="2656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" name="Picture 4" descr="오라클 데이터베이스 - 나무위키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6211" y="1866895"/>
              <a:ext cx="788126" cy="3940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6" descr="NGINX | High Performance Load Balancer, Web Server, &amp; Reverse Proxy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4902" y="2263761"/>
              <a:ext cx="701670" cy="235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14" descr="Apache Software Foundation – Wikipédia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5850" y="2260958"/>
              <a:ext cx="769436" cy="376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16" descr="MySQL - LabAnyWhere(실험마당)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6573" y="1931122"/>
              <a:ext cx="745360" cy="3854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959822" y="2664123"/>
              <a:ext cx="1354183" cy="341035"/>
            </a:xfrm>
            <a:prstGeom prst="rect">
              <a:avLst/>
            </a:prstGeom>
          </p:spPr>
        </p:pic>
        <p:pic>
          <p:nvPicPr>
            <p:cNvPr id="75" name="Picture 18" descr="IT열쇳말] 레드햇 | Bloter.net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150" b="20869"/>
            <a:stretch/>
          </p:blipFill>
          <p:spPr bwMode="auto">
            <a:xfrm>
              <a:off x="5460274" y="2664123"/>
              <a:ext cx="998887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Picture 20" descr="Oracle Linux Ready Logo Vector (.AI) Free Download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5380" y="2664123"/>
              <a:ext cx="618716" cy="377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22" descr="서버란 무엇인가?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0968" y="3169925"/>
              <a:ext cx="831233" cy="7053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24" descr="상품이미지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9889" y="3203715"/>
              <a:ext cx="760821" cy="7608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9" name="모서리가 둥근 직사각형 78"/>
          <p:cNvSpPr/>
          <p:nvPr/>
        </p:nvSpPr>
        <p:spPr>
          <a:xfrm>
            <a:off x="2824223" y="5149842"/>
            <a:ext cx="6504972" cy="837475"/>
          </a:xfrm>
          <a:prstGeom prst="roundRect">
            <a:avLst>
              <a:gd name="adj" fmla="val 6986"/>
            </a:avLst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58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0" y="900619"/>
            <a:ext cx="5532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시스템 기반 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– OS</a:t>
            </a: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(Operation System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CF7724-5828-4E86-94F9-889B45C17E6A}"/>
              </a:ext>
            </a:extLst>
          </p:cNvPr>
          <p:cNvSpPr txBox="1"/>
          <p:nvPr/>
        </p:nvSpPr>
        <p:spPr>
          <a:xfrm>
            <a:off x="1" y="1362284"/>
            <a:ext cx="11654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하드웨어를 관리할 분 아니라 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Application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을 실행하기 위하여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하드웨어의 추상화 플랫폼과 공통 시스템 서비스를 제공하는 </a:t>
            </a:r>
            <a:r>
              <a:rPr lang="ko-KR" altLang="en-US" b="1" dirty="0">
                <a:solidFill>
                  <a:srgbClr val="C00000"/>
                </a:solidFill>
              </a:rPr>
              <a:t>시스템 </a:t>
            </a:r>
            <a:r>
              <a:rPr lang="ko-KR" altLang="en-US" b="1" dirty="0" smtClean="0">
                <a:solidFill>
                  <a:srgbClr val="C00000"/>
                </a:solidFill>
              </a:rPr>
              <a:t>소프트웨어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2962953" y="2640174"/>
            <a:ext cx="6266095" cy="3405018"/>
            <a:chOff x="1419496" y="942630"/>
            <a:chExt cx="5714600" cy="3021906"/>
          </a:xfrm>
        </p:grpSpPr>
        <p:sp>
          <p:nvSpPr>
            <p:cNvPr id="63" name="직사각형 62"/>
            <p:cNvSpPr/>
            <p:nvPr/>
          </p:nvSpPr>
          <p:spPr>
            <a:xfrm>
              <a:off x="1419497" y="1132113"/>
              <a:ext cx="2220686" cy="583474"/>
            </a:xfrm>
            <a:prstGeom prst="rect">
              <a:avLst/>
            </a:prstGeom>
            <a:solidFill>
              <a:srgbClr val="86A4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Application</a:t>
              </a:r>
              <a:endParaRPr lang="ko-KR" altLang="en-US" dirty="0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419497" y="1859281"/>
              <a:ext cx="2220686" cy="583474"/>
            </a:xfrm>
            <a:prstGeom prst="rect">
              <a:avLst/>
            </a:prstGeom>
            <a:solidFill>
              <a:srgbClr val="119A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Middleware</a:t>
              </a:r>
              <a:endParaRPr lang="ko-KR" altLang="en-US" dirty="0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1419496" y="2542904"/>
              <a:ext cx="2220687" cy="583474"/>
            </a:xfrm>
            <a:prstGeom prst="rect">
              <a:avLst/>
            </a:prstGeom>
            <a:solidFill>
              <a:srgbClr val="119A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OS</a:t>
              </a:r>
              <a:endParaRPr lang="ko-KR" altLang="en-US" dirty="0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419496" y="3226527"/>
              <a:ext cx="2220687" cy="583474"/>
            </a:xfrm>
            <a:prstGeom prst="rect">
              <a:avLst/>
            </a:prstGeom>
            <a:solidFill>
              <a:srgbClr val="119A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Hardware/Network</a:t>
              </a:r>
              <a:endParaRPr lang="ko-KR" altLang="en-US" dirty="0"/>
            </a:p>
          </p:txBody>
        </p:sp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16008" y="945642"/>
              <a:ext cx="1289501" cy="769945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60274" y="942630"/>
              <a:ext cx="1301659" cy="772957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pic>
          <p:nvPicPr>
            <p:cNvPr id="69" name="Picture 2" descr="IBM, 블록 체인을 이용해 식품 산업의 투명성 확보 - CoinRevolution.com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0918" y="1931122"/>
              <a:ext cx="584344" cy="2656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" name="Picture 4" descr="오라클 데이터베이스 - 나무위키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6211" y="1866895"/>
              <a:ext cx="788126" cy="3940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6" descr="NGINX | High Performance Load Balancer, Web Server, &amp; Reverse Proxy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4902" y="2263761"/>
              <a:ext cx="701670" cy="235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14" descr="Apache Software Foundation – Wikipédia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5850" y="2260958"/>
              <a:ext cx="769436" cy="376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16" descr="MySQL - LabAnyWhere(실험마당)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6573" y="1931122"/>
              <a:ext cx="745360" cy="3854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959822" y="2664123"/>
              <a:ext cx="1354183" cy="341035"/>
            </a:xfrm>
            <a:prstGeom prst="rect">
              <a:avLst/>
            </a:prstGeom>
          </p:spPr>
        </p:pic>
        <p:pic>
          <p:nvPicPr>
            <p:cNvPr id="75" name="Picture 18" descr="IT열쇳말] 레드햇 | Bloter.net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150" b="20869"/>
            <a:stretch/>
          </p:blipFill>
          <p:spPr bwMode="auto">
            <a:xfrm>
              <a:off x="5460274" y="2664123"/>
              <a:ext cx="998887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Picture 20" descr="Oracle Linux Ready Logo Vector (.AI) Free Download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5380" y="2664123"/>
              <a:ext cx="618716" cy="377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22" descr="서버란 무엇인가?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0968" y="3169925"/>
              <a:ext cx="831233" cy="7053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24" descr="상품이미지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9889" y="3203715"/>
              <a:ext cx="760821" cy="7608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9" name="모서리가 둥근 직사각형 78"/>
          <p:cNvSpPr/>
          <p:nvPr/>
        </p:nvSpPr>
        <p:spPr>
          <a:xfrm>
            <a:off x="2824223" y="4359913"/>
            <a:ext cx="6504972" cy="804275"/>
          </a:xfrm>
          <a:prstGeom prst="roundRect">
            <a:avLst>
              <a:gd name="adj" fmla="val 6986"/>
            </a:avLst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44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0" y="900619"/>
            <a:ext cx="5532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시스템 기반 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– 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미들웨어 </a:t>
            </a: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(Middle Ware)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CF7724-5828-4E86-94F9-889B45C17E6A}"/>
              </a:ext>
            </a:extLst>
          </p:cNvPr>
          <p:cNvSpPr txBox="1"/>
          <p:nvPr/>
        </p:nvSpPr>
        <p:spPr>
          <a:xfrm>
            <a:off x="1" y="1362284"/>
            <a:ext cx="11654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서버 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OS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상에서 서버가 특정 역할을 다하기 위한 기능을 갖고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있는 소프트웨어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2962953" y="2640174"/>
            <a:ext cx="6266095" cy="3405018"/>
            <a:chOff x="1419496" y="942630"/>
            <a:chExt cx="5714600" cy="3021906"/>
          </a:xfrm>
        </p:grpSpPr>
        <p:sp>
          <p:nvSpPr>
            <p:cNvPr id="63" name="직사각형 62"/>
            <p:cNvSpPr/>
            <p:nvPr/>
          </p:nvSpPr>
          <p:spPr>
            <a:xfrm>
              <a:off x="1419497" y="1132113"/>
              <a:ext cx="2220686" cy="583474"/>
            </a:xfrm>
            <a:prstGeom prst="rect">
              <a:avLst/>
            </a:prstGeom>
            <a:solidFill>
              <a:srgbClr val="86A4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Application</a:t>
              </a:r>
              <a:endParaRPr lang="ko-KR" altLang="en-US" dirty="0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419497" y="1859281"/>
              <a:ext cx="2220686" cy="583474"/>
            </a:xfrm>
            <a:prstGeom prst="rect">
              <a:avLst/>
            </a:prstGeom>
            <a:solidFill>
              <a:srgbClr val="119A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Middleware</a:t>
              </a:r>
              <a:endParaRPr lang="ko-KR" altLang="en-US" dirty="0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1419496" y="2542904"/>
              <a:ext cx="2220687" cy="583474"/>
            </a:xfrm>
            <a:prstGeom prst="rect">
              <a:avLst/>
            </a:prstGeom>
            <a:solidFill>
              <a:srgbClr val="119A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OS</a:t>
              </a:r>
              <a:endParaRPr lang="ko-KR" altLang="en-US" dirty="0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419496" y="3226527"/>
              <a:ext cx="2220687" cy="583474"/>
            </a:xfrm>
            <a:prstGeom prst="rect">
              <a:avLst/>
            </a:prstGeom>
            <a:solidFill>
              <a:srgbClr val="119A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Hardware/Network</a:t>
              </a:r>
              <a:endParaRPr lang="ko-KR" altLang="en-US" dirty="0"/>
            </a:p>
          </p:txBody>
        </p:sp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16008" y="945642"/>
              <a:ext cx="1289501" cy="769945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60274" y="942630"/>
              <a:ext cx="1301659" cy="772957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pic>
          <p:nvPicPr>
            <p:cNvPr id="69" name="Picture 2" descr="IBM, 블록 체인을 이용해 식품 산업의 투명성 확보 - CoinRevolution.com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0918" y="1931122"/>
              <a:ext cx="584344" cy="2656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" name="Picture 4" descr="오라클 데이터베이스 - 나무위키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6211" y="1866895"/>
              <a:ext cx="788126" cy="3940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6" descr="NGINX | High Performance Load Balancer, Web Server, &amp; Reverse Proxy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4902" y="2263761"/>
              <a:ext cx="701670" cy="235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14" descr="Apache Software Foundation – Wikipédia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5850" y="2260958"/>
              <a:ext cx="769436" cy="376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16" descr="MySQL - LabAnyWhere(실험마당)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6573" y="1931122"/>
              <a:ext cx="745360" cy="3854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959822" y="2664123"/>
              <a:ext cx="1354183" cy="341035"/>
            </a:xfrm>
            <a:prstGeom prst="rect">
              <a:avLst/>
            </a:prstGeom>
          </p:spPr>
        </p:pic>
        <p:pic>
          <p:nvPicPr>
            <p:cNvPr id="75" name="Picture 18" descr="IT열쇳말] 레드햇 | Bloter.net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150" b="20869"/>
            <a:stretch/>
          </p:blipFill>
          <p:spPr bwMode="auto">
            <a:xfrm>
              <a:off x="5460274" y="2664123"/>
              <a:ext cx="998887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Picture 20" descr="Oracle Linux Ready Logo Vector (.AI) Free Download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5380" y="2664123"/>
              <a:ext cx="618716" cy="377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22" descr="서버란 무엇인가?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0968" y="3169925"/>
              <a:ext cx="831233" cy="7053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24" descr="상품이미지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9889" y="3203715"/>
              <a:ext cx="760821" cy="7608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9" name="모서리가 둥근 직사각형 78"/>
          <p:cNvSpPr/>
          <p:nvPr/>
        </p:nvSpPr>
        <p:spPr>
          <a:xfrm>
            <a:off x="2824223" y="3575089"/>
            <a:ext cx="6504972" cy="804275"/>
          </a:xfrm>
          <a:prstGeom prst="roundRect">
            <a:avLst>
              <a:gd name="adj" fmla="val 6986"/>
            </a:avLst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44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스토리보드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스토리보드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스토리보드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스토리보드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스토리보드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8079</TotalTime>
  <Words>2659</Words>
  <Application>Microsoft Office PowerPoint</Application>
  <PresentationFormat>와이드스크린</PresentationFormat>
  <Paragraphs>663</Paragraphs>
  <Slides>63</Slides>
  <Notes>54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6</vt:i4>
      </vt:variant>
      <vt:variant>
        <vt:lpstr>슬라이드 제목</vt:lpstr>
      </vt:variant>
      <vt:variant>
        <vt:i4>63</vt:i4>
      </vt:variant>
    </vt:vector>
  </HeadingPairs>
  <TitlesOfParts>
    <vt:vector size="72" baseType="lpstr">
      <vt:lpstr>맑은 고딕</vt:lpstr>
      <vt:lpstr>Arial</vt:lpstr>
      <vt:lpstr>Wingdings</vt:lpstr>
      <vt:lpstr>Office 테마</vt:lpstr>
      <vt:lpstr>2_스토리보드 레이아웃</vt:lpstr>
      <vt:lpstr>1_스토리보드 레이아웃</vt:lpstr>
      <vt:lpstr>스토리보드 레이아웃</vt:lpstr>
      <vt:lpstr>3_스토리보드 레이아웃</vt:lpstr>
      <vt:lpstr>4_스토리보드 레이아웃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한솔</dc:creator>
  <cp:lastModifiedBy>Kim HyeJin</cp:lastModifiedBy>
  <cp:revision>1347</cp:revision>
  <cp:lastPrinted>2020-05-27T06:41:21Z</cp:lastPrinted>
  <dcterms:created xsi:type="dcterms:W3CDTF">2020-05-23T03:12:34Z</dcterms:created>
  <dcterms:modified xsi:type="dcterms:W3CDTF">2020-06-04T13:22:30Z</dcterms:modified>
</cp:coreProperties>
</file>