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3" r:id="rId4"/>
  </p:sldMasterIdLst>
  <p:notesMasterIdLst>
    <p:notesMasterId r:id="rId20"/>
  </p:notesMasterIdLst>
  <p:sldIdLst>
    <p:sldId id="367" r:id="rId5"/>
    <p:sldId id="369" r:id="rId6"/>
    <p:sldId id="370" r:id="rId7"/>
    <p:sldId id="373" r:id="rId8"/>
    <p:sldId id="375" r:id="rId9"/>
    <p:sldId id="378" r:id="rId10"/>
    <p:sldId id="381" r:id="rId11"/>
    <p:sldId id="387" r:id="rId12"/>
    <p:sldId id="386" r:id="rId13"/>
    <p:sldId id="391" r:id="rId14"/>
    <p:sldId id="392" r:id="rId15"/>
    <p:sldId id="385" r:id="rId16"/>
    <p:sldId id="377" r:id="rId17"/>
    <p:sldId id="389" r:id="rId18"/>
    <p:sldId id="348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00FF"/>
    <a:srgbClr val="213163"/>
    <a:srgbClr val="223366"/>
    <a:srgbClr val="001131"/>
    <a:srgbClr val="DDE8FF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028" autoAdjust="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588"/>
        <p:guide pos="144"/>
        <p:guide orient="horz" pos="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7443FA-9F07-4C1D-8B52-9F9FA2052B9B}" type="doc">
      <dgm:prSet loTypeId="urn:microsoft.com/office/officeart/2005/8/layout/hProcess1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BA748BDC-9369-4579-AD27-CC336EFCB2BF}">
      <dgm:prSet phldrT="[Text]"/>
      <dgm:spPr/>
      <dgm:t>
        <a:bodyPr/>
        <a:lstStyle/>
        <a:p>
          <a:r>
            <a:rPr lang="en-IN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rPr>
            <a:t>Data Collection </a:t>
          </a:r>
          <a:endParaRPr lang="en-IN" dirty="0">
            <a:latin typeface="Arimo" panose="020B0604020202020204" pitchFamily="34" charset="0"/>
            <a:ea typeface="Arimo" panose="020B0604020202020204" pitchFamily="34" charset="0"/>
            <a:cs typeface="Arimo" panose="020B0604020202020204" pitchFamily="34" charset="0"/>
          </a:endParaRPr>
        </a:p>
      </dgm:t>
    </dgm:pt>
    <dgm:pt modelId="{F691D3A8-CA84-4229-A42C-6FDE9D763FDF}" type="parTrans" cxnId="{C008D105-881D-464B-8037-50229BBC3BE6}">
      <dgm:prSet/>
      <dgm:spPr/>
      <dgm:t>
        <a:bodyPr/>
        <a:lstStyle/>
        <a:p>
          <a:endParaRPr lang="en-IN"/>
        </a:p>
      </dgm:t>
    </dgm:pt>
    <dgm:pt modelId="{C180393D-5DFF-4740-8BF0-AFBB0C50FBD6}" type="sibTrans" cxnId="{C008D105-881D-464B-8037-50229BBC3BE6}">
      <dgm:prSet/>
      <dgm:spPr/>
      <dgm:t>
        <a:bodyPr/>
        <a:lstStyle/>
        <a:p>
          <a:endParaRPr lang="en-IN"/>
        </a:p>
      </dgm:t>
    </dgm:pt>
    <dgm:pt modelId="{B3EA1C8C-83C4-4650-A222-8777B83BB999}">
      <dgm:prSet phldrT="[Text]"/>
      <dgm:spPr/>
      <dgm:t>
        <a:bodyPr/>
        <a:lstStyle/>
        <a:p>
          <a:r>
            <a:rPr lang="en-IN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rPr>
            <a:t>Data Preprocessing</a:t>
          </a:r>
        </a:p>
      </dgm:t>
    </dgm:pt>
    <dgm:pt modelId="{E0B99A38-EEFC-46EF-9C15-9C60A64C73DF}" type="parTrans" cxnId="{44DEBD62-72E5-42B9-9108-025CB9D96133}">
      <dgm:prSet/>
      <dgm:spPr/>
      <dgm:t>
        <a:bodyPr/>
        <a:lstStyle/>
        <a:p>
          <a:endParaRPr lang="en-IN"/>
        </a:p>
      </dgm:t>
    </dgm:pt>
    <dgm:pt modelId="{FA35B7DD-F08A-48DB-8DD6-343A2F079185}" type="sibTrans" cxnId="{44DEBD62-72E5-42B9-9108-025CB9D96133}">
      <dgm:prSet/>
      <dgm:spPr/>
      <dgm:t>
        <a:bodyPr/>
        <a:lstStyle/>
        <a:p>
          <a:endParaRPr lang="en-IN"/>
        </a:p>
      </dgm:t>
    </dgm:pt>
    <dgm:pt modelId="{94BDDBE3-A9B1-4D83-85E2-236BB54BEFFF}">
      <dgm:prSet phldrT="[Text]"/>
      <dgm:spPr/>
      <dgm:t>
        <a:bodyPr/>
        <a:lstStyle/>
        <a:p>
          <a:r>
            <a:rPr lang="en-IN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rPr>
            <a:t>EDA </a:t>
          </a:r>
          <a:endParaRPr lang="en-IN" dirty="0">
            <a:latin typeface="Arimo" panose="020B0604020202020204" pitchFamily="34" charset="0"/>
            <a:ea typeface="Arimo" panose="020B0604020202020204" pitchFamily="34" charset="0"/>
            <a:cs typeface="Arimo" panose="020B0604020202020204" pitchFamily="34" charset="0"/>
          </a:endParaRPr>
        </a:p>
      </dgm:t>
    </dgm:pt>
    <dgm:pt modelId="{45501572-1D01-4F27-B7E6-4205DAF7A8B9}" type="parTrans" cxnId="{5656F257-7FE7-421C-A310-AED861275324}">
      <dgm:prSet/>
      <dgm:spPr/>
      <dgm:t>
        <a:bodyPr/>
        <a:lstStyle/>
        <a:p>
          <a:endParaRPr lang="en-IN"/>
        </a:p>
      </dgm:t>
    </dgm:pt>
    <dgm:pt modelId="{29C5A071-A8C2-4207-8BB7-075DD584BE58}" type="sibTrans" cxnId="{5656F257-7FE7-421C-A310-AED861275324}">
      <dgm:prSet/>
      <dgm:spPr/>
      <dgm:t>
        <a:bodyPr/>
        <a:lstStyle/>
        <a:p>
          <a:endParaRPr lang="en-IN"/>
        </a:p>
      </dgm:t>
    </dgm:pt>
    <dgm:pt modelId="{FEC1E93C-F24A-47C9-A6E3-DD1538C8813B}">
      <dgm:prSet phldrT="[Text]"/>
      <dgm:spPr/>
      <dgm:t>
        <a:bodyPr/>
        <a:lstStyle/>
        <a:p>
          <a:r>
            <a:rPr lang="en-IN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rPr>
            <a:t>Model Training </a:t>
          </a:r>
          <a:endParaRPr lang="en-IN" dirty="0">
            <a:latin typeface="Arimo" panose="020B0604020202020204" pitchFamily="34" charset="0"/>
            <a:ea typeface="Arimo" panose="020B0604020202020204" pitchFamily="34" charset="0"/>
            <a:cs typeface="Arimo" panose="020B0604020202020204" pitchFamily="34" charset="0"/>
          </a:endParaRPr>
        </a:p>
      </dgm:t>
    </dgm:pt>
    <dgm:pt modelId="{E5AAF327-3143-4C6A-BAEC-B822E28A81E4}" type="parTrans" cxnId="{21597427-DD8E-4078-8768-3D531A1B2861}">
      <dgm:prSet/>
      <dgm:spPr/>
      <dgm:t>
        <a:bodyPr/>
        <a:lstStyle/>
        <a:p>
          <a:endParaRPr lang="en-IN"/>
        </a:p>
      </dgm:t>
    </dgm:pt>
    <dgm:pt modelId="{19F09A5A-0D2E-4B44-B787-5DBF39A19F89}" type="sibTrans" cxnId="{21597427-DD8E-4078-8768-3D531A1B2861}">
      <dgm:prSet/>
      <dgm:spPr/>
      <dgm:t>
        <a:bodyPr/>
        <a:lstStyle/>
        <a:p>
          <a:endParaRPr lang="en-IN"/>
        </a:p>
      </dgm:t>
    </dgm:pt>
    <dgm:pt modelId="{1657EE7C-67B3-4965-998A-EC96CC849FE2}">
      <dgm:prSet phldrT="[Text]"/>
      <dgm:spPr/>
      <dgm:t>
        <a:bodyPr/>
        <a:lstStyle/>
        <a:p>
          <a:r>
            <a:rPr lang="en-IN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rPr>
            <a:t>Evaluation </a:t>
          </a:r>
          <a:endParaRPr lang="en-IN" dirty="0">
            <a:latin typeface="Arimo" panose="020B0604020202020204" pitchFamily="34" charset="0"/>
            <a:ea typeface="Arimo" panose="020B0604020202020204" pitchFamily="34" charset="0"/>
            <a:cs typeface="Arimo" panose="020B0604020202020204" pitchFamily="34" charset="0"/>
          </a:endParaRPr>
        </a:p>
      </dgm:t>
    </dgm:pt>
    <dgm:pt modelId="{44B05276-736B-4B39-AFBB-C75D96FAEECD}" type="parTrans" cxnId="{7A8415EE-E99F-4B9C-9C8F-1F7EE020DD4A}">
      <dgm:prSet/>
      <dgm:spPr/>
      <dgm:t>
        <a:bodyPr/>
        <a:lstStyle/>
        <a:p>
          <a:endParaRPr lang="en-IN"/>
        </a:p>
      </dgm:t>
    </dgm:pt>
    <dgm:pt modelId="{D9904ED5-F215-4BB9-A6F7-F86FEACBB050}" type="sibTrans" cxnId="{7A8415EE-E99F-4B9C-9C8F-1F7EE020DD4A}">
      <dgm:prSet/>
      <dgm:spPr/>
      <dgm:t>
        <a:bodyPr/>
        <a:lstStyle/>
        <a:p>
          <a:endParaRPr lang="en-IN"/>
        </a:p>
      </dgm:t>
    </dgm:pt>
    <dgm:pt modelId="{8CEC74F1-4C45-4DE6-BFAF-C1099CFC184C}">
      <dgm:prSet phldrT="[Text]"/>
      <dgm:spPr/>
      <dgm:t>
        <a:bodyPr/>
        <a:lstStyle/>
        <a:p>
          <a:r>
            <a:rPr lang="en-IN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rPr>
            <a:t> Dashboard</a:t>
          </a:r>
          <a:endParaRPr lang="en-IN" dirty="0">
            <a:latin typeface="Arimo" panose="020B0604020202020204" pitchFamily="34" charset="0"/>
            <a:ea typeface="Arimo" panose="020B0604020202020204" pitchFamily="34" charset="0"/>
            <a:cs typeface="Arimo" panose="020B0604020202020204" pitchFamily="34" charset="0"/>
          </a:endParaRPr>
        </a:p>
      </dgm:t>
    </dgm:pt>
    <dgm:pt modelId="{9B716BDA-918E-4790-A423-F543F5351E47}" type="parTrans" cxnId="{4C6E861A-8727-4B9F-B588-A2BE0D52F511}">
      <dgm:prSet/>
      <dgm:spPr/>
      <dgm:t>
        <a:bodyPr/>
        <a:lstStyle/>
        <a:p>
          <a:endParaRPr lang="en-IN"/>
        </a:p>
      </dgm:t>
    </dgm:pt>
    <dgm:pt modelId="{A8273377-C3BA-4D38-B6C5-C8925F90DBD8}" type="sibTrans" cxnId="{4C6E861A-8727-4B9F-B588-A2BE0D52F511}">
      <dgm:prSet/>
      <dgm:spPr/>
      <dgm:t>
        <a:bodyPr/>
        <a:lstStyle/>
        <a:p>
          <a:endParaRPr lang="en-IN"/>
        </a:p>
      </dgm:t>
    </dgm:pt>
    <dgm:pt modelId="{56DC9787-DF29-4226-AF12-3827EBC5C3EB}" type="pres">
      <dgm:prSet presAssocID="{377443FA-9F07-4C1D-8B52-9F9FA2052B9B}" presName="Name0" presStyleCnt="0">
        <dgm:presLayoutVars>
          <dgm:dir/>
          <dgm:resizeHandles val="exact"/>
        </dgm:presLayoutVars>
      </dgm:prSet>
      <dgm:spPr/>
    </dgm:pt>
    <dgm:pt modelId="{E52276A7-0A4F-478C-A696-15307961CAED}" type="pres">
      <dgm:prSet presAssocID="{377443FA-9F07-4C1D-8B52-9F9FA2052B9B}" presName="arrow" presStyleLbl="bgShp" presStyleIdx="0" presStyleCnt="1"/>
      <dgm:spPr/>
    </dgm:pt>
    <dgm:pt modelId="{34C2B55A-FBAA-4D72-8386-D9D5E789EB72}" type="pres">
      <dgm:prSet presAssocID="{377443FA-9F07-4C1D-8B52-9F9FA2052B9B}" presName="points" presStyleCnt="0"/>
      <dgm:spPr/>
    </dgm:pt>
    <dgm:pt modelId="{2B333E9F-27E7-4374-A410-059A142BC565}" type="pres">
      <dgm:prSet presAssocID="{BA748BDC-9369-4579-AD27-CC336EFCB2BF}" presName="compositeA" presStyleCnt="0"/>
      <dgm:spPr/>
    </dgm:pt>
    <dgm:pt modelId="{DE45FADC-8540-46F1-B70F-130B7287261E}" type="pres">
      <dgm:prSet presAssocID="{BA748BDC-9369-4579-AD27-CC336EFCB2BF}" presName="textA" presStyleLbl="revTx" presStyleIdx="0" presStyleCnt="6">
        <dgm:presLayoutVars>
          <dgm:bulletEnabled val="1"/>
        </dgm:presLayoutVars>
      </dgm:prSet>
      <dgm:spPr/>
    </dgm:pt>
    <dgm:pt modelId="{6477EBE8-3900-45D3-876D-F152C2AC4DEF}" type="pres">
      <dgm:prSet presAssocID="{BA748BDC-9369-4579-AD27-CC336EFCB2BF}" presName="circleA" presStyleLbl="node1" presStyleIdx="0" presStyleCnt="6"/>
      <dgm:spPr/>
    </dgm:pt>
    <dgm:pt modelId="{66F75878-487F-459D-B386-6DD67EF5E913}" type="pres">
      <dgm:prSet presAssocID="{BA748BDC-9369-4579-AD27-CC336EFCB2BF}" presName="spaceA" presStyleCnt="0"/>
      <dgm:spPr/>
    </dgm:pt>
    <dgm:pt modelId="{7C6E120D-7CF3-4004-845F-986143B2F80A}" type="pres">
      <dgm:prSet presAssocID="{C180393D-5DFF-4740-8BF0-AFBB0C50FBD6}" presName="space" presStyleCnt="0"/>
      <dgm:spPr/>
    </dgm:pt>
    <dgm:pt modelId="{18661F68-7301-4EAA-B1C1-357C3A9370B2}" type="pres">
      <dgm:prSet presAssocID="{B3EA1C8C-83C4-4650-A222-8777B83BB999}" presName="compositeB" presStyleCnt="0"/>
      <dgm:spPr/>
    </dgm:pt>
    <dgm:pt modelId="{D6182EAC-1099-4CFE-A6EC-CC2C9F3A5AB3}" type="pres">
      <dgm:prSet presAssocID="{B3EA1C8C-83C4-4650-A222-8777B83BB999}" presName="textB" presStyleLbl="revTx" presStyleIdx="1" presStyleCnt="6">
        <dgm:presLayoutVars>
          <dgm:bulletEnabled val="1"/>
        </dgm:presLayoutVars>
      </dgm:prSet>
      <dgm:spPr/>
    </dgm:pt>
    <dgm:pt modelId="{C954D1D0-CF62-4EE3-897F-D8BC1F4E0867}" type="pres">
      <dgm:prSet presAssocID="{B3EA1C8C-83C4-4650-A222-8777B83BB999}" presName="circleB" presStyleLbl="node1" presStyleIdx="1" presStyleCnt="6"/>
      <dgm:spPr/>
    </dgm:pt>
    <dgm:pt modelId="{8E5C4A54-6766-4B67-941A-32B344E2D2C6}" type="pres">
      <dgm:prSet presAssocID="{B3EA1C8C-83C4-4650-A222-8777B83BB999}" presName="spaceB" presStyleCnt="0"/>
      <dgm:spPr/>
    </dgm:pt>
    <dgm:pt modelId="{7DB2935D-28F0-44BE-8F7C-DFDF3A85B01B}" type="pres">
      <dgm:prSet presAssocID="{FA35B7DD-F08A-48DB-8DD6-343A2F079185}" presName="space" presStyleCnt="0"/>
      <dgm:spPr/>
    </dgm:pt>
    <dgm:pt modelId="{22E9E522-8B5D-4B88-8419-857321911C47}" type="pres">
      <dgm:prSet presAssocID="{94BDDBE3-A9B1-4D83-85E2-236BB54BEFFF}" presName="compositeA" presStyleCnt="0"/>
      <dgm:spPr/>
    </dgm:pt>
    <dgm:pt modelId="{67565E7C-1C71-476A-BBDE-54865ED0E7A2}" type="pres">
      <dgm:prSet presAssocID="{94BDDBE3-A9B1-4D83-85E2-236BB54BEFFF}" presName="textA" presStyleLbl="revTx" presStyleIdx="2" presStyleCnt="6">
        <dgm:presLayoutVars>
          <dgm:bulletEnabled val="1"/>
        </dgm:presLayoutVars>
      </dgm:prSet>
      <dgm:spPr/>
    </dgm:pt>
    <dgm:pt modelId="{695EA66A-1B6F-4368-9B91-3C4372C31885}" type="pres">
      <dgm:prSet presAssocID="{94BDDBE3-A9B1-4D83-85E2-236BB54BEFFF}" presName="circleA" presStyleLbl="node1" presStyleIdx="2" presStyleCnt="6"/>
      <dgm:spPr/>
    </dgm:pt>
    <dgm:pt modelId="{661839C6-BF4B-4A4C-9051-499BB37A655C}" type="pres">
      <dgm:prSet presAssocID="{94BDDBE3-A9B1-4D83-85E2-236BB54BEFFF}" presName="spaceA" presStyleCnt="0"/>
      <dgm:spPr/>
    </dgm:pt>
    <dgm:pt modelId="{8CB07ECE-6C81-4F92-80AE-E6AF8657C853}" type="pres">
      <dgm:prSet presAssocID="{29C5A071-A8C2-4207-8BB7-075DD584BE58}" presName="space" presStyleCnt="0"/>
      <dgm:spPr/>
    </dgm:pt>
    <dgm:pt modelId="{4DC22977-2CAA-40A0-A4C5-350F55E23DF6}" type="pres">
      <dgm:prSet presAssocID="{FEC1E93C-F24A-47C9-A6E3-DD1538C8813B}" presName="compositeB" presStyleCnt="0"/>
      <dgm:spPr/>
    </dgm:pt>
    <dgm:pt modelId="{534BDE7A-859A-444A-B51D-DA2B65992ED0}" type="pres">
      <dgm:prSet presAssocID="{FEC1E93C-F24A-47C9-A6E3-DD1538C8813B}" presName="textB" presStyleLbl="revTx" presStyleIdx="3" presStyleCnt="6">
        <dgm:presLayoutVars>
          <dgm:bulletEnabled val="1"/>
        </dgm:presLayoutVars>
      </dgm:prSet>
      <dgm:spPr/>
    </dgm:pt>
    <dgm:pt modelId="{77536834-ECA1-4D5C-952F-3E642222B30C}" type="pres">
      <dgm:prSet presAssocID="{FEC1E93C-F24A-47C9-A6E3-DD1538C8813B}" presName="circleB" presStyleLbl="node1" presStyleIdx="3" presStyleCnt="6"/>
      <dgm:spPr/>
    </dgm:pt>
    <dgm:pt modelId="{D241A736-0A78-4CCC-B66C-A45DF8E0C258}" type="pres">
      <dgm:prSet presAssocID="{FEC1E93C-F24A-47C9-A6E3-DD1538C8813B}" presName="spaceB" presStyleCnt="0"/>
      <dgm:spPr/>
    </dgm:pt>
    <dgm:pt modelId="{959DC0E4-D02C-4DFB-89A7-2A9E8D63C8FC}" type="pres">
      <dgm:prSet presAssocID="{19F09A5A-0D2E-4B44-B787-5DBF39A19F89}" presName="space" presStyleCnt="0"/>
      <dgm:spPr/>
    </dgm:pt>
    <dgm:pt modelId="{A7DE3AC6-7161-426F-B856-DF18C332C656}" type="pres">
      <dgm:prSet presAssocID="{1657EE7C-67B3-4965-998A-EC96CC849FE2}" presName="compositeA" presStyleCnt="0"/>
      <dgm:spPr/>
    </dgm:pt>
    <dgm:pt modelId="{DCAF8975-4254-4AD1-8102-81B44FEE8CC4}" type="pres">
      <dgm:prSet presAssocID="{1657EE7C-67B3-4965-998A-EC96CC849FE2}" presName="textA" presStyleLbl="revTx" presStyleIdx="4" presStyleCnt="6">
        <dgm:presLayoutVars>
          <dgm:bulletEnabled val="1"/>
        </dgm:presLayoutVars>
      </dgm:prSet>
      <dgm:spPr/>
    </dgm:pt>
    <dgm:pt modelId="{C388CAA0-DDF6-4C31-B758-F17479AADBB8}" type="pres">
      <dgm:prSet presAssocID="{1657EE7C-67B3-4965-998A-EC96CC849FE2}" presName="circleA" presStyleLbl="node1" presStyleIdx="4" presStyleCnt="6"/>
      <dgm:spPr/>
    </dgm:pt>
    <dgm:pt modelId="{39D2AA68-4B41-4237-AAC2-0F73852B2E8E}" type="pres">
      <dgm:prSet presAssocID="{1657EE7C-67B3-4965-998A-EC96CC849FE2}" presName="spaceA" presStyleCnt="0"/>
      <dgm:spPr/>
    </dgm:pt>
    <dgm:pt modelId="{41911E7D-BB84-4CD8-A20A-5C2E52FEFAEB}" type="pres">
      <dgm:prSet presAssocID="{D9904ED5-F215-4BB9-A6F7-F86FEACBB050}" presName="space" presStyleCnt="0"/>
      <dgm:spPr/>
    </dgm:pt>
    <dgm:pt modelId="{9C60F995-7F04-4554-8EA2-56EDA7BBA290}" type="pres">
      <dgm:prSet presAssocID="{8CEC74F1-4C45-4DE6-BFAF-C1099CFC184C}" presName="compositeB" presStyleCnt="0"/>
      <dgm:spPr/>
    </dgm:pt>
    <dgm:pt modelId="{B3C5842C-F61E-454D-9B3F-4C9E5B97A483}" type="pres">
      <dgm:prSet presAssocID="{8CEC74F1-4C45-4DE6-BFAF-C1099CFC184C}" presName="textB" presStyleLbl="revTx" presStyleIdx="5" presStyleCnt="6">
        <dgm:presLayoutVars>
          <dgm:bulletEnabled val="1"/>
        </dgm:presLayoutVars>
      </dgm:prSet>
      <dgm:spPr/>
    </dgm:pt>
    <dgm:pt modelId="{49E21C2A-ED5E-40CA-99BA-983B992F9D5B}" type="pres">
      <dgm:prSet presAssocID="{8CEC74F1-4C45-4DE6-BFAF-C1099CFC184C}" presName="circleB" presStyleLbl="node1" presStyleIdx="5" presStyleCnt="6"/>
      <dgm:spPr/>
    </dgm:pt>
    <dgm:pt modelId="{E6B46C4D-725F-4A3D-A84E-FBA4FCEB1A83}" type="pres">
      <dgm:prSet presAssocID="{8CEC74F1-4C45-4DE6-BFAF-C1099CFC184C}" presName="spaceB" presStyleCnt="0"/>
      <dgm:spPr/>
    </dgm:pt>
  </dgm:ptLst>
  <dgm:cxnLst>
    <dgm:cxn modelId="{C008D105-881D-464B-8037-50229BBC3BE6}" srcId="{377443FA-9F07-4C1D-8B52-9F9FA2052B9B}" destId="{BA748BDC-9369-4579-AD27-CC336EFCB2BF}" srcOrd="0" destOrd="0" parTransId="{F691D3A8-CA84-4229-A42C-6FDE9D763FDF}" sibTransId="{C180393D-5DFF-4740-8BF0-AFBB0C50FBD6}"/>
    <dgm:cxn modelId="{7F6E3C07-3DE9-49CB-BFED-8572C0B05C21}" type="presOf" srcId="{8CEC74F1-4C45-4DE6-BFAF-C1099CFC184C}" destId="{B3C5842C-F61E-454D-9B3F-4C9E5B97A483}" srcOrd="0" destOrd="0" presId="urn:microsoft.com/office/officeart/2005/8/layout/hProcess11"/>
    <dgm:cxn modelId="{4C6E861A-8727-4B9F-B588-A2BE0D52F511}" srcId="{377443FA-9F07-4C1D-8B52-9F9FA2052B9B}" destId="{8CEC74F1-4C45-4DE6-BFAF-C1099CFC184C}" srcOrd="5" destOrd="0" parTransId="{9B716BDA-918E-4790-A423-F543F5351E47}" sibTransId="{A8273377-C3BA-4D38-B6C5-C8925F90DBD8}"/>
    <dgm:cxn modelId="{21597427-DD8E-4078-8768-3D531A1B2861}" srcId="{377443FA-9F07-4C1D-8B52-9F9FA2052B9B}" destId="{FEC1E93C-F24A-47C9-A6E3-DD1538C8813B}" srcOrd="3" destOrd="0" parTransId="{E5AAF327-3143-4C6A-BAEC-B822E28A81E4}" sibTransId="{19F09A5A-0D2E-4B44-B787-5DBF39A19F89}"/>
    <dgm:cxn modelId="{406A8330-873C-4E0B-A55A-046FC30B77FD}" type="presOf" srcId="{1657EE7C-67B3-4965-998A-EC96CC849FE2}" destId="{DCAF8975-4254-4AD1-8102-81B44FEE8CC4}" srcOrd="0" destOrd="0" presId="urn:microsoft.com/office/officeart/2005/8/layout/hProcess11"/>
    <dgm:cxn modelId="{D7FFD93E-14F2-46E6-A464-0010C6B7C931}" type="presOf" srcId="{BA748BDC-9369-4579-AD27-CC336EFCB2BF}" destId="{DE45FADC-8540-46F1-B70F-130B7287261E}" srcOrd="0" destOrd="0" presId="urn:microsoft.com/office/officeart/2005/8/layout/hProcess11"/>
    <dgm:cxn modelId="{055F875D-C18A-4B92-85B2-000FCBFCAEC3}" type="presOf" srcId="{B3EA1C8C-83C4-4650-A222-8777B83BB999}" destId="{D6182EAC-1099-4CFE-A6EC-CC2C9F3A5AB3}" srcOrd="0" destOrd="0" presId="urn:microsoft.com/office/officeart/2005/8/layout/hProcess11"/>
    <dgm:cxn modelId="{44DEBD62-72E5-42B9-9108-025CB9D96133}" srcId="{377443FA-9F07-4C1D-8B52-9F9FA2052B9B}" destId="{B3EA1C8C-83C4-4650-A222-8777B83BB999}" srcOrd="1" destOrd="0" parTransId="{E0B99A38-EEFC-46EF-9C15-9C60A64C73DF}" sibTransId="{FA35B7DD-F08A-48DB-8DD6-343A2F079185}"/>
    <dgm:cxn modelId="{B75AB646-2D21-48FA-8370-11EB1DBF2D4D}" type="presOf" srcId="{377443FA-9F07-4C1D-8B52-9F9FA2052B9B}" destId="{56DC9787-DF29-4226-AF12-3827EBC5C3EB}" srcOrd="0" destOrd="0" presId="urn:microsoft.com/office/officeart/2005/8/layout/hProcess11"/>
    <dgm:cxn modelId="{5656F257-7FE7-421C-A310-AED861275324}" srcId="{377443FA-9F07-4C1D-8B52-9F9FA2052B9B}" destId="{94BDDBE3-A9B1-4D83-85E2-236BB54BEFFF}" srcOrd="2" destOrd="0" parTransId="{45501572-1D01-4F27-B7E6-4205DAF7A8B9}" sibTransId="{29C5A071-A8C2-4207-8BB7-075DD584BE58}"/>
    <dgm:cxn modelId="{9B8653CA-4D32-4358-BA7E-BE0B9C859A83}" type="presOf" srcId="{FEC1E93C-F24A-47C9-A6E3-DD1538C8813B}" destId="{534BDE7A-859A-444A-B51D-DA2B65992ED0}" srcOrd="0" destOrd="0" presId="urn:microsoft.com/office/officeart/2005/8/layout/hProcess11"/>
    <dgm:cxn modelId="{6D9E18D6-51F5-460C-9394-7FBAEFA23B9B}" type="presOf" srcId="{94BDDBE3-A9B1-4D83-85E2-236BB54BEFFF}" destId="{67565E7C-1C71-476A-BBDE-54865ED0E7A2}" srcOrd="0" destOrd="0" presId="urn:microsoft.com/office/officeart/2005/8/layout/hProcess11"/>
    <dgm:cxn modelId="{7A8415EE-E99F-4B9C-9C8F-1F7EE020DD4A}" srcId="{377443FA-9F07-4C1D-8B52-9F9FA2052B9B}" destId="{1657EE7C-67B3-4965-998A-EC96CC849FE2}" srcOrd="4" destOrd="0" parTransId="{44B05276-736B-4B39-AFBB-C75D96FAEECD}" sibTransId="{D9904ED5-F215-4BB9-A6F7-F86FEACBB050}"/>
    <dgm:cxn modelId="{136F252C-22D4-422B-8A47-2545073BF324}" type="presParOf" srcId="{56DC9787-DF29-4226-AF12-3827EBC5C3EB}" destId="{E52276A7-0A4F-478C-A696-15307961CAED}" srcOrd="0" destOrd="0" presId="urn:microsoft.com/office/officeart/2005/8/layout/hProcess11"/>
    <dgm:cxn modelId="{FB3D7EFD-67A5-4FE1-AA42-338C479BA638}" type="presParOf" srcId="{56DC9787-DF29-4226-AF12-3827EBC5C3EB}" destId="{34C2B55A-FBAA-4D72-8386-D9D5E789EB72}" srcOrd="1" destOrd="0" presId="urn:microsoft.com/office/officeart/2005/8/layout/hProcess11"/>
    <dgm:cxn modelId="{A1475B3E-6AED-45D0-874C-21D6C032510F}" type="presParOf" srcId="{34C2B55A-FBAA-4D72-8386-D9D5E789EB72}" destId="{2B333E9F-27E7-4374-A410-059A142BC565}" srcOrd="0" destOrd="0" presId="urn:microsoft.com/office/officeart/2005/8/layout/hProcess11"/>
    <dgm:cxn modelId="{46580BF3-6062-4F5B-8D5D-2F93D9F6E36F}" type="presParOf" srcId="{2B333E9F-27E7-4374-A410-059A142BC565}" destId="{DE45FADC-8540-46F1-B70F-130B7287261E}" srcOrd="0" destOrd="0" presId="urn:microsoft.com/office/officeart/2005/8/layout/hProcess11"/>
    <dgm:cxn modelId="{42F27A58-62E3-4E7F-9AE0-363F77AC835C}" type="presParOf" srcId="{2B333E9F-27E7-4374-A410-059A142BC565}" destId="{6477EBE8-3900-45D3-876D-F152C2AC4DEF}" srcOrd="1" destOrd="0" presId="urn:microsoft.com/office/officeart/2005/8/layout/hProcess11"/>
    <dgm:cxn modelId="{7BF58EDE-DC9D-42F3-BA35-86ABE75F2550}" type="presParOf" srcId="{2B333E9F-27E7-4374-A410-059A142BC565}" destId="{66F75878-487F-459D-B386-6DD67EF5E913}" srcOrd="2" destOrd="0" presId="urn:microsoft.com/office/officeart/2005/8/layout/hProcess11"/>
    <dgm:cxn modelId="{A25A53DE-636D-4CE0-AFA2-3AC91C73B310}" type="presParOf" srcId="{34C2B55A-FBAA-4D72-8386-D9D5E789EB72}" destId="{7C6E120D-7CF3-4004-845F-986143B2F80A}" srcOrd="1" destOrd="0" presId="urn:microsoft.com/office/officeart/2005/8/layout/hProcess11"/>
    <dgm:cxn modelId="{7B331CAB-F21A-44D0-8F37-50A44494DD0D}" type="presParOf" srcId="{34C2B55A-FBAA-4D72-8386-D9D5E789EB72}" destId="{18661F68-7301-4EAA-B1C1-357C3A9370B2}" srcOrd="2" destOrd="0" presId="urn:microsoft.com/office/officeart/2005/8/layout/hProcess11"/>
    <dgm:cxn modelId="{F86E3D9B-9704-4ACB-A190-D8D44D8B04D4}" type="presParOf" srcId="{18661F68-7301-4EAA-B1C1-357C3A9370B2}" destId="{D6182EAC-1099-4CFE-A6EC-CC2C9F3A5AB3}" srcOrd="0" destOrd="0" presId="urn:microsoft.com/office/officeart/2005/8/layout/hProcess11"/>
    <dgm:cxn modelId="{353298A7-11B5-4050-8A6D-6E10AE62E797}" type="presParOf" srcId="{18661F68-7301-4EAA-B1C1-357C3A9370B2}" destId="{C954D1D0-CF62-4EE3-897F-D8BC1F4E0867}" srcOrd="1" destOrd="0" presId="urn:microsoft.com/office/officeart/2005/8/layout/hProcess11"/>
    <dgm:cxn modelId="{DB0AA8C9-A4D3-4519-A6EE-C15440558959}" type="presParOf" srcId="{18661F68-7301-4EAA-B1C1-357C3A9370B2}" destId="{8E5C4A54-6766-4B67-941A-32B344E2D2C6}" srcOrd="2" destOrd="0" presId="urn:microsoft.com/office/officeart/2005/8/layout/hProcess11"/>
    <dgm:cxn modelId="{49F5A357-EFD6-4DC0-B82D-0C969418B7A3}" type="presParOf" srcId="{34C2B55A-FBAA-4D72-8386-D9D5E789EB72}" destId="{7DB2935D-28F0-44BE-8F7C-DFDF3A85B01B}" srcOrd="3" destOrd="0" presId="urn:microsoft.com/office/officeart/2005/8/layout/hProcess11"/>
    <dgm:cxn modelId="{F8944F22-47B6-4DD6-973B-6F90C789D70D}" type="presParOf" srcId="{34C2B55A-FBAA-4D72-8386-D9D5E789EB72}" destId="{22E9E522-8B5D-4B88-8419-857321911C47}" srcOrd="4" destOrd="0" presId="urn:microsoft.com/office/officeart/2005/8/layout/hProcess11"/>
    <dgm:cxn modelId="{6FB4506D-F738-4037-AF1D-1646D9B20FB9}" type="presParOf" srcId="{22E9E522-8B5D-4B88-8419-857321911C47}" destId="{67565E7C-1C71-476A-BBDE-54865ED0E7A2}" srcOrd="0" destOrd="0" presId="urn:microsoft.com/office/officeart/2005/8/layout/hProcess11"/>
    <dgm:cxn modelId="{2523AECE-134D-47B3-AE6E-0AB0D5421657}" type="presParOf" srcId="{22E9E522-8B5D-4B88-8419-857321911C47}" destId="{695EA66A-1B6F-4368-9B91-3C4372C31885}" srcOrd="1" destOrd="0" presId="urn:microsoft.com/office/officeart/2005/8/layout/hProcess11"/>
    <dgm:cxn modelId="{409EAA5D-8AE0-4516-A430-0571983B24AD}" type="presParOf" srcId="{22E9E522-8B5D-4B88-8419-857321911C47}" destId="{661839C6-BF4B-4A4C-9051-499BB37A655C}" srcOrd="2" destOrd="0" presId="urn:microsoft.com/office/officeart/2005/8/layout/hProcess11"/>
    <dgm:cxn modelId="{A9A12227-8CE5-4C7A-82B9-EE49B75079AE}" type="presParOf" srcId="{34C2B55A-FBAA-4D72-8386-D9D5E789EB72}" destId="{8CB07ECE-6C81-4F92-80AE-E6AF8657C853}" srcOrd="5" destOrd="0" presId="urn:microsoft.com/office/officeart/2005/8/layout/hProcess11"/>
    <dgm:cxn modelId="{90E02F73-6ED6-4FAC-9190-B317F36604AA}" type="presParOf" srcId="{34C2B55A-FBAA-4D72-8386-D9D5E789EB72}" destId="{4DC22977-2CAA-40A0-A4C5-350F55E23DF6}" srcOrd="6" destOrd="0" presId="urn:microsoft.com/office/officeart/2005/8/layout/hProcess11"/>
    <dgm:cxn modelId="{D597231E-AF36-4BA4-AD64-E672A72F0429}" type="presParOf" srcId="{4DC22977-2CAA-40A0-A4C5-350F55E23DF6}" destId="{534BDE7A-859A-444A-B51D-DA2B65992ED0}" srcOrd="0" destOrd="0" presId="urn:microsoft.com/office/officeart/2005/8/layout/hProcess11"/>
    <dgm:cxn modelId="{64CC3B37-793C-4E38-AA03-F29B916B5A52}" type="presParOf" srcId="{4DC22977-2CAA-40A0-A4C5-350F55E23DF6}" destId="{77536834-ECA1-4D5C-952F-3E642222B30C}" srcOrd="1" destOrd="0" presId="urn:microsoft.com/office/officeart/2005/8/layout/hProcess11"/>
    <dgm:cxn modelId="{9B9A15F9-BB32-4772-9BBC-300E4B7CD512}" type="presParOf" srcId="{4DC22977-2CAA-40A0-A4C5-350F55E23DF6}" destId="{D241A736-0A78-4CCC-B66C-A45DF8E0C258}" srcOrd="2" destOrd="0" presId="urn:microsoft.com/office/officeart/2005/8/layout/hProcess11"/>
    <dgm:cxn modelId="{2BCDB65D-8693-47D1-9922-890EBEAE3D1C}" type="presParOf" srcId="{34C2B55A-FBAA-4D72-8386-D9D5E789EB72}" destId="{959DC0E4-D02C-4DFB-89A7-2A9E8D63C8FC}" srcOrd="7" destOrd="0" presId="urn:microsoft.com/office/officeart/2005/8/layout/hProcess11"/>
    <dgm:cxn modelId="{4759C33D-E0CF-40B4-93A7-0BB06A89D9C0}" type="presParOf" srcId="{34C2B55A-FBAA-4D72-8386-D9D5E789EB72}" destId="{A7DE3AC6-7161-426F-B856-DF18C332C656}" srcOrd="8" destOrd="0" presId="urn:microsoft.com/office/officeart/2005/8/layout/hProcess11"/>
    <dgm:cxn modelId="{53BD9A81-5B06-4AEE-86AA-4798EE54B17F}" type="presParOf" srcId="{A7DE3AC6-7161-426F-B856-DF18C332C656}" destId="{DCAF8975-4254-4AD1-8102-81B44FEE8CC4}" srcOrd="0" destOrd="0" presId="urn:microsoft.com/office/officeart/2005/8/layout/hProcess11"/>
    <dgm:cxn modelId="{355725C9-78E6-4CE5-8C15-489ECD10BE43}" type="presParOf" srcId="{A7DE3AC6-7161-426F-B856-DF18C332C656}" destId="{C388CAA0-DDF6-4C31-B758-F17479AADBB8}" srcOrd="1" destOrd="0" presId="urn:microsoft.com/office/officeart/2005/8/layout/hProcess11"/>
    <dgm:cxn modelId="{453863AD-9B32-46A1-8745-9B0C2D22A4EF}" type="presParOf" srcId="{A7DE3AC6-7161-426F-B856-DF18C332C656}" destId="{39D2AA68-4B41-4237-AAC2-0F73852B2E8E}" srcOrd="2" destOrd="0" presId="urn:microsoft.com/office/officeart/2005/8/layout/hProcess11"/>
    <dgm:cxn modelId="{9D422D3B-2785-498F-A35B-12869EAA3DE9}" type="presParOf" srcId="{34C2B55A-FBAA-4D72-8386-D9D5E789EB72}" destId="{41911E7D-BB84-4CD8-A20A-5C2E52FEFAEB}" srcOrd="9" destOrd="0" presId="urn:microsoft.com/office/officeart/2005/8/layout/hProcess11"/>
    <dgm:cxn modelId="{9E91C0B5-6813-425C-A3DA-6F9DE71CB2E5}" type="presParOf" srcId="{34C2B55A-FBAA-4D72-8386-D9D5E789EB72}" destId="{9C60F995-7F04-4554-8EA2-56EDA7BBA290}" srcOrd="10" destOrd="0" presId="urn:microsoft.com/office/officeart/2005/8/layout/hProcess11"/>
    <dgm:cxn modelId="{8E79F88C-E75E-4826-93C4-6D832DFA771F}" type="presParOf" srcId="{9C60F995-7F04-4554-8EA2-56EDA7BBA290}" destId="{B3C5842C-F61E-454D-9B3F-4C9E5B97A483}" srcOrd="0" destOrd="0" presId="urn:microsoft.com/office/officeart/2005/8/layout/hProcess11"/>
    <dgm:cxn modelId="{9DAF9D51-A98A-449D-AF8C-D0774FDAB138}" type="presParOf" srcId="{9C60F995-7F04-4554-8EA2-56EDA7BBA290}" destId="{49E21C2A-ED5E-40CA-99BA-983B992F9D5B}" srcOrd="1" destOrd="0" presId="urn:microsoft.com/office/officeart/2005/8/layout/hProcess11"/>
    <dgm:cxn modelId="{28371B5F-0172-4266-97BC-E272EBA2A463}" type="presParOf" srcId="{9C60F995-7F04-4554-8EA2-56EDA7BBA290}" destId="{E6B46C4D-725F-4A3D-A84E-FBA4FCEB1A8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276A7-0A4F-478C-A696-15307961CAED}">
      <dsp:nvSpPr>
        <dsp:cNvPr id="0" name=""/>
        <dsp:cNvSpPr/>
      </dsp:nvSpPr>
      <dsp:spPr>
        <a:xfrm>
          <a:off x="0" y="1188719"/>
          <a:ext cx="7505700" cy="1584960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5FADC-8540-46F1-B70F-130B7287261E}">
      <dsp:nvSpPr>
        <dsp:cNvPr id="0" name=""/>
        <dsp:cNvSpPr/>
      </dsp:nvSpPr>
      <dsp:spPr>
        <a:xfrm>
          <a:off x="1855" y="0"/>
          <a:ext cx="1080227" cy="158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rPr>
            <a:t>Data Collection </a:t>
          </a:r>
          <a:endParaRPr lang="en-IN" sz="1100" kern="1200" dirty="0">
            <a:latin typeface="Arimo" panose="020B0604020202020204" pitchFamily="34" charset="0"/>
            <a:ea typeface="Arimo" panose="020B0604020202020204" pitchFamily="34" charset="0"/>
            <a:cs typeface="Arimo" panose="020B0604020202020204" pitchFamily="34" charset="0"/>
          </a:endParaRPr>
        </a:p>
      </dsp:txBody>
      <dsp:txXfrm>
        <a:off x="1855" y="0"/>
        <a:ext cx="1080227" cy="1584960"/>
      </dsp:txXfrm>
    </dsp:sp>
    <dsp:sp modelId="{6477EBE8-3900-45D3-876D-F152C2AC4DEF}">
      <dsp:nvSpPr>
        <dsp:cNvPr id="0" name=""/>
        <dsp:cNvSpPr/>
      </dsp:nvSpPr>
      <dsp:spPr>
        <a:xfrm>
          <a:off x="343848" y="1783080"/>
          <a:ext cx="396240" cy="3962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82EAC-1099-4CFE-A6EC-CC2C9F3A5AB3}">
      <dsp:nvSpPr>
        <dsp:cNvPr id="0" name=""/>
        <dsp:cNvSpPr/>
      </dsp:nvSpPr>
      <dsp:spPr>
        <a:xfrm>
          <a:off x="1136093" y="2377439"/>
          <a:ext cx="1080227" cy="158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rPr>
            <a:t>Data Preprocessing</a:t>
          </a:r>
        </a:p>
      </dsp:txBody>
      <dsp:txXfrm>
        <a:off x="1136093" y="2377439"/>
        <a:ext cx="1080227" cy="1584960"/>
      </dsp:txXfrm>
    </dsp:sp>
    <dsp:sp modelId="{C954D1D0-CF62-4EE3-897F-D8BC1F4E0867}">
      <dsp:nvSpPr>
        <dsp:cNvPr id="0" name=""/>
        <dsp:cNvSpPr/>
      </dsp:nvSpPr>
      <dsp:spPr>
        <a:xfrm>
          <a:off x="1478087" y="1783080"/>
          <a:ext cx="396240" cy="3962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65E7C-1C71-476A-BBDE-54865ED0E7A2}">
      <dsp:nvSpPr>
        <dsp:cNvPr id="0" name=""/>
        <dsp:cNvSpPr/>
      </dsp:nvSpPr>
      <dsp:spPr>
        <a:xfrm>
          <a:off x="2270332" y="0"/>
          <a:ext cx="1080227" cy="158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rPr>
            <a:t>EDA </a:t>
          </a:r>
          <a:endParaRPr lang="en-IN" sz="1100" kern="1200" dirty="0">
            <a:latin typeface="Arimo" panose="020B0604020202020204" pitchFamily="34" charset="0"/>
            <a:ea typeface="Arimo" panose="020B0604020202020204" pitchFamily="34" charset="0"/>
            <a:cs typeface="Arimo" panose="020B0604020202020204" pitchFamily="34" charset="0"/>
          </a:endParaRPr>
        </a:p>
      </dsp:txBody>
      <dsp:txXfrm>
        <a:off x="2270332" y="0"/>
        <a:ext cx="1080227" cy="1584960"/>
      </dsp:txXfrm>
    </dsp:sp>
    <dsp:sp modelId="{695EA66A-1B6F-4368-9B91-3C4372C31885}">
      <dsp:nvSpPr>
        <dsp:cNvPr id="0" name=""/>
        <dsp:cNvSpPr/>
      </dsp:nvSpPr>
      <dsp:spPr>
        <a:xfrm>
          <a:off x="2612325" y="1783080"/>
          <a:ext cx="396240" cy="3962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BDE7A-859A-444A-B51D-DA2B65992ED0}">
      <dsp:nvSpPr>
        <dsp:cNvPr id="0" name=""/>
        <dsp:cNvSpPr/>
      </dsp:nvSpPr>
      <dsp:spPr>
        <a:xfrm>
          <a:off x="3404570" y="2377439"/>
          <a:ext cx="1080227" cy="158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rPr>
            <a:t>Model Training </a:t>
          </a:r>
          <a:endParaRPr lang="en-IN" sz="1100" kern="1200" dirty="0">
            <a:latin typeface="Arimo" panose="020B0604020202020204" pitchFamily="34" charset="0"/>
            <a:ea typeface="Arimo" panose="020B0604020202020204" pitchFamily="34" charset="0"/>
            <a:cs typeface="Arimo" panose="020B0604020202020204" pitchFamily="34" charset="0"/>
          </a:endParaRPr>
        </a:p>
      </dsp:txBody>
      <dsp:txXfrm>
        <a:off x="3404570" y="2377439"/>
        <a:ext cx="1080227" cy="1584960"/>
      </dsp:txXfrm>
    </dsp:sp>
    <dsp:sp modelId="{77536834-ECA1-4D5C-952F-3E642222B30C}">
      <dsp:nvSpPr>
        <dsp:cNvPr id="0" name=""/>
        <dsp:cNvSpPr/>
      </dsp:nvSpPr>
      <dsp:spPr>
        <a:xfrm>
          <a:off x="3746564" y="1783080"/>
          <a:ext cx="396240" cy="3962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F8975-4254-4AD1-8102-81B44FEE8CC4}">
      <dsp:nvSpPr>
        <dsp:cNvPr id="0" name=""/>
        <dsp:cNvSpPr/>
      </dsp:nvSpPr>
      <dsp:spPr>
        <a:xfrm>
          <a:off x="4538809" y="0"/>
          <a:ext cx="1080227" cy="158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rPr>
            <a:t>Evaluation </a:t>
          </a:r>
          <a:endParaRPr lang="en-IN" sz="1100" kern="1200" dirty="0">
            <a:latin typeface="Arimo" panose="020B0604020202020204" pitchFamily="34" charset="0"/>
            <a:ea typeface="Arimo" panose="020B0604020202020204" pitchFamily="34" charset="0"/>
            <a:cs typeface="Arimo" panose="020B0604020202020204" pitchFamily="34" charset="0"/>
          </a:endParaRPr>
        </a:p>
      </dsp:txBody>
      <dsp:txXfrm>
        <a:off x="4538809" y="0"/>
        <a:ext cx="1080227" cy="1584960"/>
      </dsp:txXfrm>
    </dsp:sp>
    <dsp:sp modelId="{C388CAA0-DDF6-4C31-B758-F17479AADBB8}">
      <dsp:nvSpPr>
        <dsp:cNvPr id="0" name=""/>
        <dsp:cNvSpPr/>
      </dsp:nvSpPr>
      <dsp:spPr>
        <a:xfrm>
          <a:off x="4880802" y="1783080"/>
          <a:ext cx="396240" cy="3962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5842C-F61E-454D-9B3F-4C9E5B97A483}">
      <dsp:nvSpPr>
        <dsp:cNvPr id="0" name=""/>
        <dsp:cNvSpPr/>
      </dsp:nvSpPr>
      <dsp:spPr>
        <a:xfrm>
          <a:off x="5673047" y="2377439"/>
          <a:ext cx="1080227" cy="158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rPr>
            <a:t> Dashboard</a:t>
          </a:r>
          <a:endParaRPr lang="en-IN" sz="1100" kern="1200" dirty="0">
            <a:latin typeface="Arimo" panose="020B0604020202020204" pitchFamily="34" charset="0"/>
            <a:ea typeface="Arimo" panose="020B0604020202020204" pitchFamily="34" charset="0"/>
            <a:cs typeface="Arimo" panose="020B0604020202020204" pitchFamily="34" charset="0"/>
          </a:endParaRPr>
        </a:p>
      </dsp:txBody>
      <dsp:txXfrm>
        <a:off x="5673047" y="2377439"/>
        <a:ext cx="1080227" cy="1584960"/>
      </dsp:txXfrm>
    </dsp:sp>
    <dsp:sp modelId="{49E21C2A-ED5E-40CA-99BA-983B992F9D5B}">
      <dsp:nvSpPr>
        <dsp:cNvPr id="0" name=""/>
        <dsp:cNvSpPr/>
      </dsp:nvSpPr>
      <dsp:spPr>
        <a:xfrm>
          <a:off x="6015041" y="1783080"/>
          <a:ext cx="396240" cy="3962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Slides</a:t>
            </a:r>
            <a:r>
              <a:rPr lang="en-US" dirty="0"/>
              <a:t>: Prepare a short slide deck (10-12 slides) summarizing the project objectives, methodology, and key results.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483864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905744" y="3356056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06D3-496D-4060-A653-877D7024FA53}" type="datetime1">
              <a:rPr lang="en-IN" smtClean="0"/>
              <a:t>07-10-2025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219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D123-E6C0-45A6-ABE6-86B686B6A2D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7577-60AE-4E89-84D6-2B86AFB20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0253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497580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905744" y="3363849"/>
            <a:ext cx="7406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D123-E6C0-45A6-ABE6-86B686B6A2D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7577-60AE-4E89-84D6-2B86AFB20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8671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590675"/>
            <a:ext cx="3479802" cy="2811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58" y="1590675"/>
            <a:ext cx="3479802" cy="2811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D123-E6C0-45A6-ABE6-86B686B6A2D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7577-60AE-4E89-84D6-2B86AFB20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6405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D123-E6C0-45A6-ABE6-86B686B6A2D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7577-60AE-4E89-84D6-2B86AFB20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524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D123-E6C0-45A6-ABE6-86B686B6A2D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7577-60AE-4E89-84D6-2B86AFB20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936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D123-E6C0-45A6-ABE6-86B686B6A2D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7577-60AE-4E89-84D6-2B86AFB20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477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2" y="0"/>
            <a:ext cx="3490722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589788"/>
            <a:ext cx="2638175" cy="1570481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238" y="609600"/>
            <a:ext cx="4446258" cy="3971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599" y="2282288"/>
            <a:ext cx="2638175" cy="229837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598" y="4834890"/>
            <a:ext cx="2638176" cy="273844"/>
          </a:xfrm>
        </p:spPr>
        <p:txBody>
          <a:bodyPr/>
          <a:lstStyle>
            <a:lvl1pPr algn="l">
              <a:defRPr/>
            </a:lvl1pPr>
          </a:lstStyle>
          <a:p>
            <a:fld id="{1077D123-E6C0-45A6-ABE6-86B686B6A2D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94238" y="4834890"/>
            <a:ext cx="4000514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2A7577-60AE-4E89-84D6-2B86AFB20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8538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3433762"/>
            <a:ext cx="9141619" cy="17097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433763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599521"/>
            <a:ext cx="7585234" cy="557762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4286250"/>
            <a:ext cx="7584948" cy="4572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77D123-E6C0-45A6-ABE6-86B686B6A2D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22959" y="4835129"/>
            <a:ext cx="5113697" cy="273844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7577-60AE-4E89-84D6-2B86AFB20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735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3819" y="4835129"/>
            <a:ext cx="19386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fld id="{1077D123-E6C0-45A6-ABE6-86B686B6A2D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59" y="4835129"/>
            <a:ext cx="51136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5186" y="4835129"/>
            <a:ext cx="5850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rgbClr val="FFFFFF"/>
                </a:solidFill>
              </a:defRPr>
            </a:lvl1pPr>
          </a:lstStyle>
          <a:p>
            <a:fld id="{842A7577-60AE-4E89-84D6-2B86AFB207D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895149" y="1423035"/>
            <a:ext cx="74752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05BAA2-97F0-6F6D-1C76-4D5666C3BF43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40121-9D72-5E8C-AA0D-BEEACC56730A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49CF23-6B9F-82BF-EBEA-9C3D9082677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9A8103-A3D2-EC7D-0131-3CEFAB3AACF0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8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525" i="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11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4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12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100000"/>
        </a:lnSpc>
        <a:spcBef>
          <a:spcPts val="150"/>
        </a:spcBef>
        <a:spcAft>
          <a:spcPts val="300"/>
        </a:spcAft>
        <a:buClrTx/>
        <a:buFont typeface="Calibri" pitchFamily="34" charset="0"/>
        <a:buChar char="◦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4md/DatathonProject" TargetMode="External"/><Relationship Id="rId2" Type="http://schemas.openxmlformats.org/officeDocument/2006/relationships/hyperlink" Target="https://www.kaggle.com/datasets/ryugorocks/diabetes-unclean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667B564-7149-C0F4-5F21-DDB045E2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📊 Diabetes Analytics Dashboard: A Data-Driven Approach to Early Detection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3A65E1DB-42FE-CC60-9795-A66AED0A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Team Members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Ahamed Mulla (46) – Preprocessing &amp; Dashboard Integration</a:t>
            </a:r>
          </a:p>
          <a:p>
            <a:pPr lvl="1"/>
            <a:r>
              <a:rPr lang="en-IN" dirty="0"/>
              <a:t>Yogesh Mane (47) – EDA &amp; Visualization</a:t>
            </a:r>
          </a:p>
          <a:p>
            <a:pPr lvl="1"/>
            <a:r>
              <a:rPr lang="en-IN" dirty="0"/>
              <a:t>Ziyad </a:t>
            </a:r>
            <a:r>
              <a:rPr lang="en-IN" dirty="0" err="1"/>
              <a:t>Kakhandkikar</a:t>
            </a:r>
            <a:r>
              <a:rPr lang="en-IN" dirty="0"/>
              <a:t> (48) – </a:t>
            </a:r>
            <a:r>
              <a:rPr lang="en-IN" dirty="0" err="1"/>
              <a:t>Modeling</a:t>
            </a:r>
            <a:r>
              <a:rPr lang="en-IN" dirty="0"/>
              <a:t> &amp; Evaluation</a:t>
            </a:r>
          </a:p>
          <a:p>
            <a:pPr lvl="1"/>
            <a:endParaRPr lang="en-IN" dirty="0"/>
          </a:p>
          <a:p>
            <a:r>
              <a:rPr lang="en-IN" b="1" dirty="0"/>
              <a:t>Institute</a:t>
            </a:r>
            <a:r>
              <a:rPr lang="en-IN" dirty="0"/>
              <a:t>: </a:t>
            </a:r>
            <a:r>
              <a:rPr lang="en-IN" i="1" dirty="0" err="1"/>
              <a:t>Walchand</a:t>
            </a:r>
            <a:r>
              <a:rPr lang="en-IN" i="1" dirty="0"/>
              <a:t> Institute of Technology, Solapur</a:t>
            </a:r>
            <a:endParaRPr lang="en-IN" dirty="0"/>
          </a:p>
          <a:p>
            <a:r>
              <a:rPr lang="en-IN" b="1" dirty="0"/>
              <a:t>Department</a:t>
            </a:r>
            <a:r>
              <a:rPr lang="en-IN" dirty="0"/>
              <a:t>: </a:t>
            </a:r>
            <a:r>
              <a:rPr lang="en-IN" i="1" dirty="0"/>
              <a:t>Electronics &amp; Computer Engineering</a:t>
            </a:r>
            <a:endParaRPr lang="en-IN" dirty="0"/>
          </a:p>
          <a:p>
            <a:r>
              <a:rPr lang="en-IN" b="1" dirty="0"/>
              <a:t>Faculty</a:t>
            </a:r>
            <a:r>
              <a:rPr lang="en-IN" dirty="0"/>
              <a:t>: </a:t>
            </a:r>
            <a:r>
              <a:rPr lang="en-IN" i="1" dirty="0"/>
              <a:t>Dr. S.R. </a:t>
            </a:r>
            <a:r>
              <a:rPr lang="en-IN" i="1" dirty="0" err="1"/>
              <a:t>Gengaje</a:t>
            </a:r>
            <a:r>
              <a:rPr lang="en-IN" i="1" dirty="0"/>
              <a:t>, Mrs. P.V. </a:t>
            </a:r>
            <a:r>
              <a:rPr lang="en-IN" i="1" dirty="0" err="1"/>
              <a:t>Katare</a:t>
            </a:r>
            <a:r>
              <a:rPr lang="en-IN" i="1" dirty="0"/>
              <a:t>, Mr. R.P. Nagarkar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50539E6-96A2-D0F4-5DCA-51797315B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9CBC-9407-55E7-62ED-6A32B9DA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7192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Machine Learning Models &amp; Evaluation</a:t>
            </a:r>
            <a:endParaRPr lang="en-IN" sz="2400" b="1" dirty="0">
              <a:solidFill>
                <a:srgbClr val="00206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216617-28CF-FF1A-E136-74F757020AC6}"/>
              </a:ext>
            </a:extLst>
          </p:cNvPr>
          <p:cNvCxnSpPr>
            <a:cxnSpLocks/>
          </p:cNvCxnSpPr>
          <p:nvPr/>
        </p:nvCxnSpPr>
        <p:spPr>
          <a:xfrm>
            <a:off x="406042" y="493033"/>
            <a:ext cx="37777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9DEE01-1EEE-F579-40FC-EEFB6ED7F748}"/>
              </a:ext>
            </a:extLst>
          </p:cNvPr>
          <p:cNvSpPr txBox="1"/>
          <p:nvPr/>
        </p:nvSpPr>
        <p:spPr>
          <a:xfrm>
            <a:off x="112486" y="548857"/>
            <a:ext cx="463232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Models Implemented: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Logistic Regression</a:t>
            </a:r>
            <a:r>
              <a:rPr lang="en-IN" dirty="0"/>
              <a:t> — serves as a linear baseline model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Random Forest Classifier</a:t>
            </a:r>
            <a:r>
              <a:rPr lang="en-IN" dirty="0"/>
              <a:t> — ensemble of multiple decision trees for robust non-linear learning</a:t>
            </a:r>
          </a:p>
          <a:p>
            <a:pPr>
              <a:buNone/>
            </a:pPr>
            <a:r>
              <a:rPr lang="en-IN" b="1" dirty="0"/>
              <a:t>Approach: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split: </a:t>
            </a:r>
            <a:r>
              <a:rPr lang="en-IN" b="1" dirty="0"/>
              <a:t>80 % training / 20 % testing</a:t>
            </a:r>
            <a:r>
              <a:rPr lang="en-IN" dirty="0"/>
              <a:t>, stratified by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Features standardized using </a:t>
            </a:r>
            <a:r>
              <a:rPr lang="en-IN" b="1" dirty="0"/>
              <a:t>StandardScaler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Evaluation metrics: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ROC–AUC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Confusion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Classification Report (Precision, Recall, F1)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1D730C-D0EA-1A21-A991-F9BDD2B83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82122"/>
              </p:ext>
            </p:extLst>
          </p:nvPr>
        </p:nvGraphicFramePr>
        <p:xfrm>
          <a:off x="4889500" y="1359784"/>
          <a:ext cx="4064000" cy="2423931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36609007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587648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288651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226702"/>
                    </a:ext>
                  </a:extLst>
                </a:gridCol>
              </a:tblGrid>
              <a:tr h="3893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ROC–AUC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Remark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504679"/>
                  </a:ext>
                </a:extLst>
              </a:tr>
              <a:tr h="870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0.960 (96 %)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0.987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Performs well on linearly separable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304478"/>
                  </a:ext>
                </a:extLst>
              </a:tr>
              <a:tr h="7100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0.985 (98.5 %)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1.000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Captures complex, non-linear relations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90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0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10EDC5-DD57-487A-FA1E-E5090311A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FC5823-BC02-6DD9-E50C-3F189CD00294}"/>
              </a:ext>
            </a:extLst>
          </p:cNvPr>
          <p:cNvSpPr txBox="1">
            <a:spLocks/>
          </p:cNvSpPr>
          <p:nvPr/>
        </p:nvSpPr>
        <p:spPr>
          <a:xfrm>
            <a:off x="311700" y="37212"/>
            <a:ext cx="8520600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Interactive </a:t>
            </a:r>
            <a:r>
              <a:rPr lang="en-US" sz="2400" b="1" dirty="0" err="1">
                <a:solidFill>
                  <a:srgbClr val="00206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Streamlit</a:t>
            </a:r>
            <a:r>
              <a:rPr lang="en-US" sz="2400" b="1" dirty="0">
                <a:solidFill>
                  <a:srgbClr val="00206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Dashboard</a:t>
            </a:r>
            <a:endParaRPr lang="en-IN" sz="2400" b="1" dirty="0">
              <a:solidFill>
                <a:srgbClr val="00206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890E529-263C-58C9-1A99-0BAE16DA3F04}"/>
              </a:ext>
            </a:extLst>
          </p:cNvPr>
          <p:cNvCxnSpPr>
            <a:cxnSpLocks/>
          </p:cNvCxnSpPr>
          <p:nvPr/>
        </p:nvCxnSpPr>
        <p:spPr>
          <a:xfrm>
            <a:off x="370075" y="517474"/>
            <a:ext cx="401142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BEFF313-25C3-68DC-556E-41A377BE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5" y="796421"/>
            <a:ext cx="934579" cy="115728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4D3AF-718D-38F4-841B-27E7B14B9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8" y="2701667"/>
            <a:ext cx="3489557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8A7543-A943-CA59-908F-D1A16DFFA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640" y="796421"/>
            <a:ext cx="3987860" cy="141685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EC34C8-05E1-694B-9CF9-29877281B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394" y="3227769"/>
            <a:ext cx="4483392" cy="1416854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A155DB-B2D1-DD1A-4B01-4B2BB69E9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2486" y="796421"/>
            <a:ext cx="3654363" cy="173138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6990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CDFE793-5619-E023-FDFC-521B0DD61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DB72-E846-514A-774C-6B9B2198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93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Conclusion</a:t>
            </a:r>
            <a:endParaRPr lang="en-IN" sz="2400" b="1" dirty="0">
              <a:solidFill>
                <a:srgbClr val="00206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296D059-5094-BBCD-4224-95170A6D74C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1699" y="1136351"/>
            <a:ext cx="7857309" cy="115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rial"/>
              </a:rPr>
              <a:t>Built a complete analytics pipeline from raw data to insights.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rial"/>
              </a:rPr>
              <a:t>Validated clinical expectations: HbA1c and BMI are key predictors.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rial"/>
              </a:rPr>
              <a:t>Dashboard provides a clear, interactive visualization layer.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74D6E-FCCF-219E-3867-AEE8DB4DD960}"/>
              </a:ext>
            </a:extLst>
          </p:cNvPr>
          <p:cNvSpPr txBox="1"/>
          <p:nvPr/>
        </p:nvSpPr>
        <p:spPr>
          <a:xfrm>
            <a:off x="311699" y="4648200"/>
            <a:ext cx="5873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References: https://www.kaggle.com/datasets/ryugorocks/diabetes-unclean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199E3E-E252-2A0E-C427-8BF6D9A5EDB3}"/>
              </a:ext>
            </a:extLst>
          </p:cNvPr>
          <p:cNvCxnSpPr>
            <a:cxnSpLocks/>
          </p:cNvCxnSpPr>
          <p:nvPr/>
        </p:nvCxnSpPr>
        <p:spPr>
          <a:xfrm>
            <a:off x="311699" y="957490"/>
            <a:ext cx="37777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3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93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Future Scope</a:t>
            </a:r>
            <a:endParaRPr lang="en-IN" sz="2400" b="1" dirty="0">
              <a:solidFill>
                <a:srgbClr val="00206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B665B2-9D8B-1C49-C143-798D21F3170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1699" y="1141185"/>
            <a:ext cx="785730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Add more data and balance classes (e.g., SMOTE).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Experiment with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XGBoost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, SVM, Neural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Deploy live on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Streamlit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Cloud or hospital data system.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17EBFD-1C7C-A3DC-6C34-2487A4ADB379}"/>
              </a:ext>
            </a:extLst>
          </p:cNvPr>
          <p:cNvCxnSpPr>
            <a:cxnSpLocks/>
          </p:cNvCxnSpPr>
          <p:nvPr/>
        </p:nvCxnSpPr>
        <p:spPr>
          <a:xfrm>
            <a:off x="311699" y="951140"/>
            <a:ext cx="37777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10379B3-4847-DE2E-9CCA-3B2D24B6F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F3CC-6E53-6EA3-4DDF-F6475109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93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References</a:t>
            </a:r>
            <a:endParaRPr lang="en-IN" sz="2400" b="1" dirty="0">
              <a:solidFill>
                <a:srgbClr val="00206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6AE35D-EBD6-FDCD-44AB-7D6BA50B7D2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1700" y="1144101"/>
            <a:ext cx="78573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Kaggle Dataset: </a:t>
            </a:r>
            <a:r>
              <a:rPr lang="en-IN" sz="1600" dirty="0"/>
              <a:t> </a:t>
            </a:r>
            <a:r>
              <a:rPr lang="en-IN" sz="1600" dirty="0">
                <a:hlinkClick r:id="rId2"/>
              </a:rPr>
              <a:t>https://www.kaggle.com/datasets/ryugorocks/diabetes-unclean</a:t>
            </a:r>
            <a:endParaRPr lang="en-IN" sz="160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Github</a:t>
            </a:r>
            <a:r>
              <a:rPr lang="en-US" altLang="en-US" sz="16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 Repository: </a:t>
            </a:r>
            <a:r>
              <a:rPr lang="en-US" altLang="en-US" sz="1600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hlinkClick r:id="rId3"/>
              </a:rPr>
              <a:t>https://github.com/ah4md/DatathonProject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CF5A13-8EBF-DED3-6CC0-7EFCA83D044A}"/>
              </a:ext>
            </a:extLst>
          </p:cNvPr>
          <p:cNvCxnSpPr>
            <a:cxnSpLocks/>
          </p:cNvCxnSpPr>
          <p:nvPr/>
        </p:nvCxnSpPr>
        <p:spPr>
          <a:xfrm>
            <a:off x="311700" y="951140"/>
            <a:ext cx="37777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8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8195-9B03-00E3-45B8-00FA854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76467"/>
            <a:ext cx="6571060" cy="530223"/>
          </a:xfr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6BE4EAD-9BB9-A027-85FE-88809EE6D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1295509"/>
            <a:ext cx="87370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project leverages data analytics and machine learning to predict diabetes from real clinical data. Using a noisy, unclean dataset, we cleaned, analyzed, modeled, and visualized patterns using an interactive </a:t>
            </a:r>
            <a:r>
              <a:rPr lang="en-US" sz="1600" dirty="0" err="1"/>
              <a:t>Streamlit</a:t>
            </a:r>
            <a:r>
              <a:rPr lang="en-US" sz="1600" dirty="0"/>
              <a:t>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system aids medical professionals by revealing the most influential health factors and providing visual interpretability for diagnosis support.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D84996-341C-EE6A-8405-33AA172C7C5E}"/>
              </a:ext>
            </a:extLst>
          </p:cNvPr>
          <p:cNvCxnSpPr>
            <a:cxnSpLocks/>
          </p:cNvCxnSpPr>
          <p:nvPr/>
        </p:nvCxnSpPr>
        <p:spPr>
          <a:xfrm>
            <a:off x="311700" y="776062"/>
            <a:ext cx="37777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1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E813-CB30-52BE-482F-A822E8D4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0980"/>
            <a:ext cx="8520600" cy="572700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Definition &amp; Objectives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3E9DD9C-55D1-46EE-6858-93238791F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988631"/>
            <a:ext cx="865450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contained missing values, invalid zero entries, and inconsistent class labels.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objective was to convert this </a:t>
            </a:r>
            <a:r>
              <a:rPr lang="en-US" b="1" dirty="0"/>
              <a:t>raw clinical data</a:t>
            </a:r>
            <a:r>
              <a:rPr lang="en-US" dirty="0"/>
              <a:t> into </a:t>
            </a:r>
            <a:r>
              <a:rPr lang="en-US" b="1" dirty="0"/>
              <a:t>reliable insights</a:t>
            </a:r>
            <a:r>
              <a:rPr lang="en-US" dirty="0"/>
              <a:t> and </a:t>
            </a:r>
            <a:r>
              <a:rPr lang="en-US" b="1" dirty="0"/>
              <a:t>predictive models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Objectives: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Clean and preprocess healthcare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Perform Exploratory Data Analysis (EDA)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Build classification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Visualize results interactively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Derive actionable insights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7B0BB-A973-D3E7-4B8C-D7232188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88"/>
          <a:stretch/>
        </p:blipFill>
        <p:spPr>
          <a:xfrm>
            <a:off x="311700" y="3312492"/>
            <a:ext cx="7054300" cy="1693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5AF6F0-C066-E282-F87E-5C6C59E51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2407088"/>
            <a:ext cx="1155150" cy="259908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C4DD04-7A5C-43FF-15A9-04DDCB0F410D}"/>
              </a:ext>
            </a:extLst>
          </p:cNvPr>
          <p:cNvCxnSpPr>
            <a:cxnSpLocks/>
          </p:cNvCxnSpPr>
          <p:nvPr/>
        </p:nvCxnSpPr>
        <p:spPr>
          <a:xfrm>
            <a:off x="311700" y="514805"/>
            <a:ext cx="37777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System Architecture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3324E63-0038-A0C6-78F6-2196C8F670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908115"/>
              </p:ext>
            </p:extLst>
          </p:nvPr>
        </p:nvGraphicFramePr>
        <p:xfrm>
          <a:off x="819150" y="590550"/>
          <a:ext cx="75057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12E4BF-9F37-C84B-B85C-3F0C48FB97B6}"/>
              </a:ext>
            </a:extLst>
          </p:cNvPr>
          <p:cNvCxnSpPr>
            <a:cxnSpLocks/>
          </p:cNvCxnSpPr>
          <p:nvPr/>
        </p:nvCxnSpPr>
        <p:spPr>
          <a:xfrm>
            <a:off x="311700" y="906690"/>
            <a:ext cx="37777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00" y="502174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Outliers in variables</a:t>
            </a:r>
            <a:endParaRPr lang="en-IN" sz="2400" b="1" dirty="0">
              <a:solidFill>
                <a:srgbClr val="00206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0C40E-530E-202F-ADE9-BF36CD181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0" y="1412194"/>
            <a:ext cx="2885611" cy="2319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802868-50BB-5D10-FB25-834B80767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687" y="1412194"/>
            <a:ext cx="2885611" cy="2319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3C9AAB-47FC-19AF-50D8-FAA6CFA7E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85" y="1412194"/>
            <a:ext cx="2885611" cy="2319111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F2EED222-1DB4-269B-0B94-AE9D0114FCD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7400" y="4030451"/>
            <a:ext cx="764503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Since the outliers reflect real, valid measurements rather than errors, they have been kept in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AF0D71-3985-9DE2-B689-3B9BAD7F7F30}"/>
              </a:ext>
            </a:extLst>
          </p:cNvPr>
          <p:cNvCxnSpPr>
            <a:cxnSpLocks/>
          </p:cNvCxnSpPr>
          <p:nvPr/>
        </p:nvCxnSpPr>
        <p:spPr>
          <a:xfrm>
            <a:off x="311700" y="906690"/>
            <a:ext cx="37777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6A9F3CC-AB4B-D6F1-9346-AC2BB94FA663}"/>
              </a:ext>
            </a:extLst>
          </p:cNvPr>
          <p:cNvSpPr txBox="1">
            <a:spLocks/>
          </p:cNvSpPr>
          <p:nvPr/>
        </p:nvSpPr>
        <p:spPr>
          <a:xfrm>
            <a:off x="360538" y="206028"/>
            <a:ext cx="8520600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Class Distribution</a:t>
            </a:r>
            <a:endParaRPr lang="en-IN" sz="2400" b="1" dirty="0">
              <a:solidFill>
                <a:srgbClr val="00206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3C68F-253C-F333-8AB6-F5C9045AD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232"/>
          <a:stretch/>
        </p:blipFill>
        <p:spPr>
          <a:xfrm>
            <a:off x="360539" y="773080"/>
            <a:ext cx="8015110" cy="266459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28F39B3-B153-AA17-86B3-158EAAB82D5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60538" y="3489434"/>
            <a:ext cx="801511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Y (Diabetic)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: This category is clearly the largest on the graph, indicating the majority of individuals are diabetic.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N (Non-diabetic)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: This class appears with much lower frequency, representing a smaller portion of the dataset.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P (Pre-diabetic)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: Similarly, this group has few observations, highlighting its minority status in the data.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B3B64A-8F70-A755-38D1-7A53A72C9476}"/>
              </a:ext>
            </a:extLst>
          </p:cNvPr>
          <p:cNvCxnSpPr>
            <a:cxnSpLocks/>
          </p:cNvCxnSpPr>
          <p:nvPr/>
        </p:nvCxnSpPr>
        <p:spPr>
          <a:xfrm>
            <a:off x="360538" y="667693"/>
            <a:ext cx="37777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1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308293D-24FD-56A1-907F-9AE1DF453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D2CEE1-DCA1-F320-54B4-163C8F1D6E6F}"/>
              </a:ext>
            </a:extLst>
          </p:cNvPr>
          <p:cNvSpPr txBox="1">
            <a:spLocks/>
          </p:cNvSpPr>
          <p:nvPr/>
        </p:nvSpPr>
        <p:spPr>
          <a:xfrm>
            <a:off x="177800" y="49325"/>
            <a:ext cx="8520600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Average Cholesterol vs Age Line Graph</a:t>
            </a:r>
            <a:endParaRPr lang="en-IN" sz="2400" b="1" dirty="0">
              <a:solidFill>
                <a:srgbClr val="00206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BD211-CF0C-8D1D-21AE-9F53AC9BB3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44"/>
          <a:stretch/>
        </p:blipFill>
        <p:spPr>
          <a:xfrm>
            <a:off x="3987800" y="1149683"/>
            <a:ext cx="5048250" cy="331060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AEF89930-A20F-1988-D043-904CC9C15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1374655"/>
            <a:ext cx="3810000" cy="2677656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Cholesterol levels vary across different ages, with noticeable ups and downs.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 clear jump appears after age 70, suggesting older adults often have higher cholesterol.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Younger ages show some fluctuation, but levels remain lower overall.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Regular checks may be more crucial as individuals move into later life stages.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6AFFBAD-C29E-20CD-381D-DAE370FAD6C8}"/>
              </a:ext>
            </a:extLst>
          </p:cNvPr>
          <p:cNvCxnSpPr>
            <a:cxnSpLocks/>
          </p:cNvCxnSpPr>
          <p:nvPr/>
        </p:nvCxnSpPr>
        <p:spPr>
          <a:xfrm>
            <a:off x="268157" y="480673"/>
            <a:ext cx="58478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38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15527C1-F86A-A66A-2D5A-D9DE54D62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B07AF8-EA34-0B74-1F7F-B4A6F2117283}"/>
              </a:ext>
            </a:extLst>
          </p:cNvPr>
          <p:cNvSpPr txBox="1">
            <a:spLocks/>
          </p:cNvSpPr>
          <p:nvPr/>
        </p:nvSpPr>
        <p:spPr>
          <a:xfrm>
            <a:off x="127000" y="0"/>
            <a:ext cx="8520600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Scatterplot of BMI vs Hemoglobin among the classes</a:t>
            </a:r>
            <a:endParaRPr lang="en-IN" sz="2400" b="1" dirty="0">
              <a:solidFill>
                <a:srgbClr val="00206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8A3D4-DB95-75EF-9AEC-68F62B13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3"/>
          <a:stretch/>
        </p:blipFill>
        <p:spPr>
          <a:xfrm>
            <a:off x="3967956" y="1129011"/>
            <a:ext cx="5106987" cy="328937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4559CFE-CFFE-FAA0-B468-5F8D9315F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1" y="1340643"/>
            <a:ext cx="395605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 positive correlation exists between BMI and HbA1c.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The non-diabetic group (N) is concentrated at lower BMI and HbA1c values.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The pre-diabetic group (P) falls in an intermediate range with some overlap.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The diabetic group (Y) extends to higher values of both metrics.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72351DE-39B4-C9F4-28C0-D9456F95B586}"/>
              </a:ext>
            </a:extLst>
          </p:cNvPr>
          <p:cNvCxnSpPr>
            <a:cxnSpLocks/>
          </p:cNvCxnSpPr>
          <p:nvPr/>
        </p:nvCxnSpPr>
        <p:spPr>
          <a:xfrm>
            <a:off x="318957" y="398690"/>
            <a:ext cx="783535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2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8BEB4BC-2A9A-9DF6-51CA-C43CA09E7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4F922A-6AC6-B942-1150-1791893D09A5}"/>
              </a:ext>
            </a:extLst>
          </p:cNvPr>
          <p:cNvSpPr txBox="1">
            <a:spLocks/>
          </p:cNvSpPr>
          <p:nvPr/>
        </p:nvSpPr>
        <p:spPr>
          <a:xfrm>
            <a:off x="311700" y="578446"/>
            <a:ext cx="8520600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Co-relation using Heatmap</a:t>
            </a:r>
            <a:endParaRPr lang="en-IN" sz="2400" b="1" dirty="0">
              <a:solidFill>
                <a:srgbClr val="002060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75D00-DDE6-67CF-E1D4-8D6D2B86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350" y="1040111"/>
            <a:ext cx="4322850" cy="3651943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E83204EC-519E-062C-F1CC-10CCB5270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75" y="1219477"/>
            <a:ext cx="4214901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Age vs. HbA1c &amp; BMI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: Age shows a moderate positive correlation with HbA1c and BMI, suggesting older individuals may have higher HbA1c levels and BMI.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LDL vs. HDL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: These two measures are moderately negatively correlated, matching the typical pattern that higher HDL usually means lower LDL.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BMI vs. HbA1c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rPr>
              <a:t>: A moderate positive correlation indicates that higher BMI often corresponds to elevated HbA1c.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458E9B-27E8-CAD5-DC24-07C16A5DD3EA}"/>
              </a:ext>
            </a:extLst>
          </p:cNvPr>
          <p:cNvCxnSpPr>
            <a:cxnSpLocks/>
          </p:cNvCxnSpPr>
          <p:nvPr/>
        </p:nvCxnSpPr>
        <p:spPr>
          <a:xfrm>
            <a:off x="370075" y="976540"/>
            <a:ext cx="401142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38946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6CD32-2537-46E7-8CC3-A58D44622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eb56d-118c-48c3-937f-7f05817f7373"/>
    <ds:schemaRef ds:uri="fe56e3b0-34a1-4d6f-a501-a0b2b7006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purl.org/dc/terms/"/>
    <ds:schemaRef ds:uri="fe56e3b0-34a1-4d6f-a501-a0b2b7006a18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94eeb56d-118c-48c3-937f-7f05817f7373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Group 16- Project Synopsis</Template>
  <TotalTime>424</TotalTime>
  <Words>748</Words>
  <Application>Microsoft Office PowerPoint</Application>
  <PresentationFormat>On-screen Show (16:9)</PresentationFormat>
  <Paragraphs>102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Arimo</vt:lpstr>
      <vt:lpstr>Bookman Old Style</vt:lpstr>
      <vt:lpstr>Calibri</vt:lpstr>
      <vt:lpstr>Franklin Gothic Book</vt:lpstr>
      <vt:lpstr>Times New Roman</vt:lpstr>
      <vt:lpstr>1_RetrospectVTI</vt:lpstr>
      <vt:lpstr>📊 Diabetes Analytics Dashboard: A Data-Driven Approach to Early Detection</vt:lpstr>
      <vt:lpstr>Abstract</vt:lpstr>
      <vt:lpstr>Problem Definition &amp; Objectives</vt:lpstr>
      <vt:lpstr>System Architecture</vt:lpstr>
      <vt:lpstr>Outliers in variables</vt:lpstr>
      <vt:lpstr>PowerPoint Presentation</vt:lpstr>
      <vt:lpstr>PowerPoint Presentation</vt:lpstr>
      <vt:lpstr>PowerPoint Presentation</vt:lpstr>
      <vt:lpstr>PowerPoint Presentation</vt:lpstr>
      <vt:lpstr>Machine Learning Models &amp; Evaluation</vt:lpstr>
      <vt:lpstr>PowerPoint Presentation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Ahamed Mulla</cp:lastModifiedBy>
  <cp:revision>13</cp:revision>
  <dcterms:modified xsi:type="dcterms:W3CDTF">2025-10-07T12:28:32Z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