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63" r:id="rId4"/>
    <p:sldId id="264" r:id="rId5"/>
    <p:sldId id="259" r:id="rId6"/>
    <p:sldId id="265" r:id="rId7"/>
    <p:sldId id="267" r:id="rId8"/>
    <p:sldId id="266" r:id="rId9"/>
    <p:sldId id="268" r:id="rId10"/>
    <p:sldId id="258" r:id="rId11"/>
    <p:sldId id="260" r:id="rId12"/>
    <p:sldId id="261" r:id="rId13"/>
    <p:sldId id="262" r:id="rId14"/>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78027"/>
  </p:normalViewPr>
  <p:slideViewPr>
    <p:cSldViewPr snapToGrid="0" snapToObjects="1">
      <p:cViewPr varScale="1">
        <p:scale>
          <a:sx n="98" d="100"/>
          <a:sy n="98" d="100"/>
        </p:scale>
        <p:origin x="216" y="192"/>
      </p:cViewPr>
      <p:guideLst/>
    </p:cSldViewPr>
  </p:slideViewPr>
  <p:notesTextViewPr>
    <p:cViewPr>
      <p:scale>
        <a:sx n="1" d="1"/>
        <a:sy n="1" d="1"/>
      </p:scale>
      <p:origin x="0" y="-74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6B6311-7E3F-7841-A346-3571EA48F7B1}" type="datetimeFigureOut">
              <a:rPr lang="en-IL" smtClean="0"/>
              <a:t>18/05/2020</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AAC43-7BFD-2C4E-99FA-E114B0B69276}" type="slidenum">
              <a:rPr lang="en-IL" smtClean="0"/>
              <a:t>‹#›</a:t>
            </a:fld>
            <a:endParaRPr lang="en-IL"/>
          </a:p>
        </p:txBody>
      </p:sp>
    </p:spTree>
    <p:extLst>
      <p:ext uri="{BB962C8B-B14F-4D97-AF65-F5344CB8AC3E}">
        <p14:creationId xmlns:p14="http://schemas.microsoft.com/office/powerpoint/2010/main" val="328307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nestjs.com/microservices/basics#request-respons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nestjs.com/microservices/basic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equest%E2%80%93respons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to/nestjs/integrate-nestjs-with-external-services-using-microservice-transporters-part-1-p3#figure1"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effectLst/>
              </a:rPr>
              <a:t>NATS messaging enables the exchange of data that is segmented into messages among computer applications and services. These messages are addressed by subjects and do not depend on network location. This provides an abstraction layer between the application or service and the underlying physical network. Data is encoded and framed as a message and sent by a publisher. The message is received, decoded, and processed by one or more subscribers.</a:t>
            </a:r>
          </a:p>
          <a:p>
            <a:pPr marL="171450" indent="-171450">
              <a:buFont typeface="Arial" panose="020B0604020202020204" pitchFamily="34" charset="0"/>
              <a:buChar char="•"/>
            </a:pPr>
            <a:r>
              <a:rPr lang="en-US" dirty="0">
                <a:effectLst/>
              </a:rPr>
              <a:t>Clients connect to the NATS system, usually via a single URL, and then subscribe or publish messages to subjects.</a:t>
            </a:r>
          </a:p>
          <a:p>
            <a:pPr marL="171450" indent="-171450">
              <a:buFont typeface="Arial" panose="020B0604020202020204" pitchFamily="34" charset="0"/>
              <a:buChar char="•"/>
            </a:pPr>
            <a:r>
              <a:rPr lang="en-US" dirty="0"/>
              <a:t>NATS core offers an </a:t>
            </a:r>
            <a:r>
              <a:rPr lang="en-US" b="1" dirty="0"/>
              <a:t>at most once</a:t>
            </a:r>
            <a:r>
              <a:rPr lang="en-US" dirty="0"/>
              <a:t> quality of service. If a subscriber is not listening on the subject (no subject match), or is not active when the message is sent, the message is not received. This is the same level of guarantee that TCP/IP provides. By default, NATS is a fire-and-forget messaging system.</a:t>
            </a:r>
            <a:endParaRPr lang="en-IL" dirty="0"/>
          </a:p>
        </p:txBody>
      </p:sp>
      <p:sp>
        <p:nvSpPr>
          <p:cNvPr id="4" name="Slide Number Placeholder 3"/>
          <p:cNvSpPr>
            <a:spLocks noGrp="1"/>
          </p:cNvSpPr>
          <p:nvPr>
            <p:ph type="sldNum" sz="quarter" idx="5"/>
          </p:nvPr>
        </p:nvSpPr>
        <p:spPr/>
        <p:txBody>
          <a:bodyPr/>
          <a:lstStyle/>
          <a:p>
            <a:fld id="{194AAC43-7BFD-2C4E-99FA-E114B0B69276}" type="slidenum">
              <a:rPr lang="en-IL" smtClean="0"/>
              <a:t>3</a:t>
            </a:fld>
            <a:endParaRPr lang="en-IL"/>
          </a:p>
        </p:txBody>
      </p:sp>
    </p:spTree>
    <p:extLst>
      <p:ext uri="{BB962C8B-B14F-4D97-AF65-F5344CB8AC3E}">
        <p14:creationId xmlns:p14="http://schemas.microsoft.com/office/powerpoint/2010/main" val="121864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NATS provides a built-in load balancing feature called distributed queues. Using queue subscribers will balance message delivery across a group of subscribers which can be used to provide application fault tolerance and scale workload processing.</a:t>
            </a:r>
          </a:p>
          <a:p>
            <a:pPr marL="171450" indent="-171450">
              <a:buFont typeface="Arial" panose="020B0604020202020204" pitchFamily="34" charset="0"/>
              <a:buChar char="•"/>
            </a:pPr>
            <a:r>
              <a:rPr lang="en-US" dirty="0"/>
              <a:t>To create a queue subscription, subscribers register a queue name. All subscribers with the same queue name form the queue group. This requires no configuration.</a:t>
            </a:r>
          </a:p>
          <a:p>
            <a:pPr marL="171450" indent="-171450">
              <a:buFont typeface="Arial" panose="020B0604020202020204" pitchFamily="34" charset="0"/>
              <a:buChar char="•"/>
            </a:pPr>
            <a:r>
              <a:rPr lang="en-US" dirty="0"/>
              <a:t>One of the great features of NATS is that queue groups are defined by the application and their queue subscribers, not on the server configuration.</a:t>
            </a:r>
          </a:p>
        </p:txBody>
      </p:sp>
      <p:sp>
        <p:nvSpPr>
          <p:cNvPr id="4" name="Slide Number Placeholder 3"/>
          <p:cNvSpPr>
            <a:spLocks noGrp="1"/>
          </p:cNvSpPr>
          <p:nvPr>
            <p:ph type="sldNum" sz="quarter" idx="5"/>
          </p:nvPr>
        </p:nvSpPr>
        <p:spPr/>
        <p:txBody>
          <a:bodyPr/>
          <a:lstStyle/>
          <a:p>
            <a:fld id="{194AAC43-7BFD-2C4E-99FA-E114B0B69276}" type="slidenum">
              <a:rPr lang="en-IL" smtClean="0"/>
              <a:t>4</a:t>
            </a:fld>
            <a:endParaRPr lang="en-IL"/>
          </a:p>
        </p:txBody>
      </p:sp>
    </p:spTree>
    <p:extLst>
      <p:ext uri="{BB962C8B-B14F-4D97-AF65-F5344CB8AC3E}">
        <p14:creationId xmlns:p14="http://schemas.microsoft.com/office/powerpoint/2010/main" val="270625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core of Nest microservices, and the key to understanding them, is what Nest calls </a:t>
            </a:r>
            <a:r>
              <a:rPr lang="en-US" sz="1200" b="1" i="0" kern="1200" dirty="0">
                <a:solidFill>
                  <a:schemeClr val="tx1"/>
                </a:solidFill>
                <a:effectLst/>
                <a:latin typeface="+mn-lt"/>
                <a:ea typeface="+mn-ea"/>
                <a:cs typeface="+mn-cs"/>
              </a:rPr>
              <a:t>transporters</a:t>
            </a:r>
            <a:r>
              <a:rPr lang="en-US" sz="1200" b="0" i="0" kern="1200" dirty="0">
                <a:solidFill>
                  <a:schemeClr val="tx1"/>
                </a:solidFill>
                <a:effectLst/>
                <a:latin typeface="+mn-lt"/>
                <a:ea typeface="+mn-ea"/>
                <a:cs typeface="+mn-cs"/>
              </a:rPr>
              <a:t>. Transporters enable you to connect components over a network using a pluggable communications layer and a very simple application-level </a:t>
            </a:r>
            <a:r>
              <a:rPr lang="en-US" sz="1200" b="0" i="0" u="none" strike="noStrike" kern="1200" dirty="0">
                <a:solidFill>
                  <a:schemeClr val="tx1"/>
                </a:solidFill>
                <a:effectLst/>
                <a:latin typeface="+mn-lt"/>
                <a:ea typeface="+mn-ea"/>
                <a:cs typeface="+mn-cs"/>
                <a:hlinkClick r:id="rId3"/>
              </a:rPr>
              <a:t>message protocol</a:t>
            </a:r>
            <a:r>
              <a:rPr lang="en-US" sz="1200" b="0" i="0" kern="1200" dirty="0">
                <a:solidFill>
                  <a:schemeClr val="tx1"/>
                </a:solidFill>
                <a:effectLst/>
                <a:latin typeface="+mn-lt"/>
                <a:ea typeface="+mn-ea"/>
                <a:cs typeface="+mn-cs"/>
              </a:rPr>
              <a:t>. Nest delivers a variety of transporters out-of-the-box, as well as an API allowing developers to build new custom transporters. This combination of architecture and features is extremely powerful.</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integrating </a:t>
            </a:r>
            <a:r>
              <a:rPr lang="en-US" sz="1200" b="0" i="0" kern="1200" dirty="0" err="1">
                <a:solidFill>
                  <a:schemeClr val="tx1"/>
                </a:solidFill>
                <a:effectLst/>
                <a:latin typeface="+mn-lt"/>
                <a:ea typeface="+mn-ea"/>
                <a:cs typeface="+mn-cs"/>
              </a:rPr>
              <a:t>NestJS</a:t>
            </a:r>
            <a:r>
              <a:rPr lang="en-US" sz="1200" b="0" i="0" kern="1200" dirty="0">
                <a:solidFill>
                  <a:schemeClr val="tx1"/>
                </a:solidFill>
                <a:effectLst/>
                <a:latin typeface="+mn-lt"/>
                <a:ea typeface="+mn-ea"/>
                <a:cs typeface="+mn-cs"/>
              </a:rPr>
              <a:t> applications with other applications and services. This can be accomplished in several different ways.</a:t>
            </a:r>
          </a:p>
          <a:p>
            <a:r>
              <a:rPr lang="en-US" sz="1200" b="0" i="0" kern="1200" dirty="0">
                <a:solidFill>
                  <a:schemeClr val="tx1"/>
                </a:solidFill>
                <a:effectLst/>
                <a:latin typeface="+mn-lt"/>
                <a:ea typeface="+mn-ea"/>
                <a:cs typeface="+mn-cs"/>
              </a:rPr>
              <a:t>This is done by a combination of </a:t>
            </a:r>
            <a:r>
              <a:rPr lang="en-US" sz="1200" b="0" i="0" u="none" strike="noStrike" kern="1200" dirty="0">
                <a:solidFill>
                  <a:schemeClr val="tx1"/>
                </a:solidFill>
                <a:effectLst/>
                <a:latin typeface="+mn-lt"/>
                <a:ea typeface="+mn-ea"/>
                <a:cs typeface="+mn-cs"/>
                <a:hlinkClick r:id="rId4"/>
              </a:rPr>
              <a:t>Nest microservices</a:t>
            </a:r>
            <a:r>
              <a:rPr lang="en-US" sz="1200" b="0" i="0" kern="1200" dirty="0">
                <a:solidFill>
                  <a:schemeClr val="tx1"/>
                </a:solidFill>
                <a:effectLst/>
                <a:latin typeface="+mn-lt"/>
                <a:ea typeface="+mn-ea"/>
                <a:cs typeface="+mn-cs"/>
              </a:rPr>
              <a:t> and a message broker as the </a:t>
            </a:r>
            <a:r>
              <a:rPr lang="en-US" sz="1200" b="0" i="1" kern="1200" dirty="0">
                <a:solidFill>
                  <a:schemeClr val="tx1"/>
                </a:solidFill>
                <a:effectLst/>
                <a:latin typeface="+mn-lt"/>
                <a:ea typeface="+mn-ea"/>
                <a:cs typeface="+mn-cs"/>
              </a:rPr>
              <a:t>glue</a:t>
            </a:r>
            <a:r>
              <a:rPr lang="en-US" sz="1200" b="0" i="0" kern="1200" dirty="0">
                <a:solidFill>
                  <a:schemeClr val="tx1"/>
                </a:solidFill>
                <a:effectLst/>
                <a:latin typeface="+mn-lt"/>
                <a:ea typeface="+mn-ea"/>
                <a:cs typeface="+mn-cs"/>
              </a:rPr>
              <a:t>. In other words, Nest apps and external apps communicate with each other asynchronously through a message broker.</a:t>
            </a:r>
          </a:p>
          <a:p>
            <a:endParaRPr lang="en-US" sz="1200" b="0" i="0" kern="1200" dirty="0">
              <a:solidFill>
                <a:schemeClr val="tx1"/>
              </a:solidFill>
              <a:effectLst/>
              <a:latin typeface="+mn-lt"/>
              <a:ea typeface="+mn-ea"/>
              <a:cs typeface="+mn-cs"/>
            </a:endParaRPr>
          </a:p>
          <a:p>
            <a:r>
              <a:rPr lang="en-US" dirty="0"/>
              <a:t>In Nest, a microservice is fundamentally an application that uses a different transport layer than HTTP.</a:t>
            </a:r>
          </a:p>
          <a:p>
            <a:r>
              <a:rPr lang="en-US" dirty="0"/>
              <a:t>Nest supports several built-in transport layer implementations, called transporters, which are responsible for transmitting messages between different microservice instances. Most transporters natively support both request-response and event-based message styles. Nest abstracts the implementation details of each transporter behind a canonical interface for both request-response and event-based messaging. This makes it easy to switch from one transport layer to another -- for example to leverage the specific reliability or performance features of a particular transport layer -- without impacting your application code.</a:t>
            </a:r>
          </a:p>
          <a:p>
            <a:endParaRPr lang="en-US" dirty="0"/>
          </a:p>
          <a:p>
            <a:endParaRPr lang="en-IL" dirty="0"/>
          </a:p>
        </p:txBody>
      </p:sp>
      <p:sp>
        <p:nvSpPr>
          <p:cNvPr id="4" name="Slide Number Placeholder 3"/>
          <p:cNvSpPr>
            <a:spLocks noGrp="1"/>
          </p:cNvSpPr>
          <p:nvPr>
            <p:ph type="sldNum" sz="quarter" idx="5"/>
          </p:nvPr>
        </p:nvSpPr>
        <p:spPr/>
        <p:txBody>
          <a:bodyPr/>
          <a:lstStyle/>
          <a:p>
            <a:fld id="{194AAC43-7BFD-2C4E-99FA-E114B0B69276}" type="slidenum">
              <a:rPr lang="en-IL" smtClean="0"/>
              <a:t>5</a:t>
            </a:fld>
            <a:endParaRPr lang="en-IL"/>
          </a:p>
        </p:txBody>
      </p:sp>
    </p:spTree>
    <p:extLst>
      <p:ext uri="{BB962C8B-B14F-4D97-AF65-F5344CB8AC3E}">
        <p14:creationId xmlns:p14="http://schemas.microsoft.com/office/powerpoint/2010/main" val="1593254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key advantage of broker-based messaging systems is they allow you to decouple the various application components from each other. Each need only connect to the broker, and can remain unaware of the existence of, location of, or implementation details of other components. The only thing the components need to share is a message protocol.</a:t>
            </a:r>
          </a:p>
          <a:p>
            <a:endParaRPr lang="en-US" sz="1200" b="0" i="0" kern="1200" dirty="0">
              <a:solidFill>
                <a:schemeClr val="tx1"/>
              </a:solidFill>
              <a:effectLst/>
              <a:latin typeface="+mn-lt"/>
              <a:ea typeface="+mn-ea"/>
              <a:cs typeface="+mn-cs"/>
            </a:endParaRPr>
          </a:p>
          <a:p>
            <a:r>
              <a:rPr lang="he-IL" sz="1200" b="0" i="0" kern="1200" dirty="0">
                <a:solidFill>
                  <a:schemeClr val="tx1"/>
                </a:solidFill>
                <a:effectLst/>
                <a:latin typeface="+mn-lt"/>
                <a:ea typeface="+mn-ea"/>
                <a:cs typeface="+mn-cs"/>
              </a:rPr>
              <a:t>צמידות נמוכה</a:t>
            </a:r>
            <a:endParaRPr lang="en-IL" dirty="0"/>
          </a:p>
        </p:txBody>
      </p:sp>
      <p:sp>
        <p:nvSpPr>
          <p:cNvPr id="4" name="Slide Number Placeholder 3"/>
          <p:cNvSpPr>
            <a:spLocks noGrp="1"/>
          </p:cNvSpPr>
          <p:nvPr>
            <p:ph type="sldNum" sz="quarter" idx="5"/>
          </p:nvPr>
        </p:nvSpPr>
        <p:spPr/>
        <p:txBody>
          <a:bodyPr/>
          <a:lstStyle/>
          <a:p>
            <a:fld id="{194AAC43-7BFD-2C4E-99FA-E114B0B69276}" type="slidenum">
              <a:rPr lang="en-IL" smtClean="0"/>
              <a:t>7</a:t>
            </a:fld>
            <a:endParaRPr lang="en-IL"/>
          </a:p>
        </p:txBody>
      </p:sp>
    </p:spTree>
    <p:extLst>
      <p:ext uri="{BB962C8B-B14F-4D97-AF65-F5344CB8AC3E}">
        <p14:creationId xmlns:p14="http://schemas.microsoft.com/office/powerpoint/2010/main" val="266397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One thing obviously missing from this diagram is the </a:t>
            </a:r>
            <a:r>
              <a:rPr lang="en-US" sz="1200" b="0" i="0" u="none" strike="noStrike" kern="1200" dirty="0">
                <a:solidFill>
                  <a:schemeClr val="tx1"/>
                </a:solidFill>
                <a:effectLst/>
                <a:latin typeface="+mn-lt"/>
                <a:ea typeface="+mn-ea"/>
                <a:cs typeface="+mn-cs"/>
                <a:hlinkClick r:id="rId3"/>
              </a:rPr>
              <a:t>request/response</a:t>
            </a:r>
            <a:r>
              <a:rPr lang="en-US" sz="1200" b="0" i="0" kern="1200" dirty="0">
                <a:solidFill>
                  <a:schemeClr val="tx1"/>
                </a:solidFill>
                <a:effectLst/>
                <a:latin typeface="+mn-lt"/>
                <a:ea typeface="+mn-ea"/>
                <a:cs typeface="+mn-cs"/>
              </a:rPr>
              <a:t> style communication model. This communication style is useful when we want to verify receipt of a published message and/or receive a response from whoever consumes the message. In fact, this is the style of message implicit in </a:t>
            </a:r>
            <a:r>
              <a:rPr lang="en-US" sz="1200" b="0" i="0" u="none" strike="noStrike" kern="1200" dirty="0">
                <a:solidFill>
                  <a:schemeClr val="tx1"/>
                </a:solidFill>
                <a:effectLst/>
                <a:latin typeface="+mn-lt"/>
                <a:ea typeface="+mn-ea"/>
                <a:cs typeface="+mn-cs"/>
                <a:hlinkClick r:id="rId4"/>
              </a:rPr>
              <a:t>Figure 1</a:t>
            </a:r>
            <a:r>
              <a:rPr lang="en-US" sz="1200" b="0" i="0" kern="1200" dirty="0">
                <a:solidFill>
                  <a:schemeClr val="tx1"/>
                </a:solidFill>
                <a:effectLst/>
                <a:latin typeface="+mn-lt"/>
                <a:ea typeface="+mn-ea"/>
                <a:cs typeface="+mn-cs"/>
              </a:rPr>
              <a:t> above (where we can infer that 'get-customers' is a </a:t>
            </a:r>
            <a:r>
              <a:rPr lang="en-US" sz="1200" b="1" i="0" kern="1200" dirty="0">
                <a:solidFill>
                  <a:schemeClr val="tx1"/>
                </a:solidFill>
                <a:effectLst/>
                <a:latin typeface="+mn-lt"/>
                <a:ea typeface="+mn-ea"/>
                <a:cs typeface="+mn-cs"/>
              </a:rPr>
              <a:t>request</a:t>
            </a:r>
            <a:r>
              <a:rPr lang="en-US" sz="1200" b="0" i="0" kern="1200" dirty="0">
                <a:solidFill>
                  <a:schemeClr val="tx1"/>
                </a:solidFill>
                <a:effectLst/>
                <a:latin typeface="+mn-lt"/>
                <a:ea typeface="+mn-ea"/>
                <a:cs typeface="+mn-cs"/>
              </a:rPr>
              <a:t> and the array of customers is a </a:t>
            </a:r>
            <a:r>
              <a:rPr lang="en-US" sz="1200" b="1" i="0" kern="1200" dirty="0">
                <a:solidFill>
                  <a:schemeClr val="tx1"/>
                </a:solidFill>
                <a:effectLst/>
                <a:latin typeface="+mn-lt"/>
                <a:ea typeface="+mn-ea"/>
                <a:cs typeface="+mn-cs"/>
              </a:rPr>
              <a:t>response</a:t>
            </a:r>
            <a:r>
              <a:rPr lang="en-US" sz="1200" b="0" i="0" kern="1200" dirty="0">
                <a:solidFill>
                  <a:schemeClr val="tx1"/>
                </a:solidFill>
                <a:effectLst/>
                <a:latin typeface="+mn-lt"/>
                <a:ea typeface="+mn-ea"/>
                <a:cs typeface="+mn-cs"/>
              </a:rPr>
              <a:t>). How do we get from </a:t>
            </a:r>
            <a:r>
              <a:rPr lang="en-US" sz="1200" b="1" i="0" kern="1200" dirty="0">
                <a:solidFill>
                  <a:schemeClr val="tx1"/>
                </a:solidFill>
                <a:effectLst/>
                <a:latin typeface="+mn-lt"/>
                <a:ea typeface="+mn-ea"/>
                <a:cs typeface="+mn-cs"/>
              </a:rPr>
              <a:t>publish/subscribe</a:t>
            </a:r>
            <a:r>
              <a:rPr lang="en-US" sz="1200" b="0" i="0" kern="1200" dirty="0">
                <a:solidFill>
                  <a:schemeClr val="tx1"/>
                </a:solidFill>
                <a:effectLst/>
                <a:latin typeface="+mn-lt"/>
                <a:ea typeface="+mn-ea"/>
                <a:cs typeface="+mn-cs"/>
              </a:rPr>
              <a:t> to </a:t>
            </a:r>
            <a:r>
              <a:rPr lang="en-US" sz="1200" b="1" i="0" kern="1200" dirty="0">
                <a:solidFill>
                  <a:schemeClr val="tx1"/>
                </a:solidFill>
                <a:effectLst/>
                <a:latin typeface="+mn-lt"/>
                <a:ea typeface="+mn-ea"/>
                <a:cs typeface="+mn-cs"/>
              </a:rPr>
              <a:t>request/response</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Nest (as well as some of the brokers natively, including NATS as we'll soon see) solve this problem in a handy way, by building a request/response capability </a:t>
            </a:r>
            <a:r>
              <a:rPr lang="en-US" sz="1200" b="1" i="0" kern="1200" dirty="0">
                <a:solidFill>
                  <a:schemeClr val="tx1"/>
                </a:solidFill>
                <a:effectLst/>
                <a:latin typeface="+mn-lt"/>
                <a:ea typeface="+mn-ea"/>
                <a:cs typeface="+mn-cs"/>
              </a:rPr>
              <a:t>on top of the publish/subscribe model</a:t>
            </a:r>
            <a:r>
              <a:rPr lang="en-US" sz="1200" b="0" i="0" kern="1200" dirty="0">
                <a:solidFill>
                  <a:schemeClr val="tx1"/>
                </a:solidFill>
                <a:effectLst/>
                <a:latin typeface="+mn-lt"/>
                <a:ea typeface="+mn-ea"/>
                <a:cs typeface="+mn-cs"/>
              </a:rPr>
              <a:t>. Let's say component A wishes to "get customers" from component B, which has access to a customer DB. Component A can publish a "get customers" message, and (assuming it has subscribed to that topic) component B receives it, queries the customer DB for a list of customers, and sends a response message. The response message is where the magic happens. In order for B to respond to A, they both must do a few things, agreed upon by convention:</a:t>
            </a:r>
          </a:p>
          <a:p>
            <a:r>
              <a:rPr lang="en-US" sz="1200" b="0" i="0" kern="1200" dirty="0">
                <a:solidFill>
                  <a:schemeClr val="tx1"/>
                </a:solidFill>
                <a:effectLst/>
                <a:latin typeface="+mn-lt"/>
                <a:ea typeface="+mn-ea"/>
                <a:cs typeface="+mn-cs"/>
              </a:rPr>
              <a:t>A chooses a </a:t>
            </a:r>
            <a:r>
              <a:rPr lang="en-US" sz="1200" b="1" i="0" kern="1200" dirty="0">
                <a:solidFill>
                  <a:schemeClr val="tx1"/>
                </a:solidFill>
                <a:effectLst/>
                <a:latin typeface="+mn-lt"/>
                <a:ea typeface="+mn-ea"/>
                <a:cs typeface="+mn-cs"/>
              </a:rPr>
              <a:t>response topic</a:t>
            </a:r>
            <a:r>
              <a:rPr lang="en-US" sz="1200" b="0" i="0" kern="1200" dirty="0">
                <a:solidFill>
                  <a:schemeClr val="tx1"/>
                </a:solidFill>
                <a:effectLst/>
                <a:latin typeface="+mn-lt"/>
                <a:ea typeface="+mn-ea"/>
                <a:cs typeface="+mn-cs"/>
              </a:rPr>
              <a:t> (sometimes called a </a:t>
            </a:r>
            <a:r>
              <a:rPr lang="en-US" sz="1200" b="1" i="0" kern="1200" dirty="0">
                <a:solidFill>
                  <a:schemeClr val="tx1"/>
                </a:solidFill>
                <a:effectLst/>
                <a:latin typeface="+mn-lt"/>
                <a:ea typeface="+mn-ea"/>
                <a:cs typeface="+mn-cs"/>
              </a:rPr>
              <a:t>reply subject</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A subscribes to the response topic</a:t>
            </a:r>
          </a:p>
          <a:p>
            <a:r>
              <a:rPr lang="en-US" sz="1200" b="0" i="0" kern="1200" dirty="0">
                <a:solidFill>
                  <a:schemeClr val="tx1"/>
                </a:solidFill>
                <a:effectLst/>
                <a:latin typeface="+mn-lt"/>
                <a:ea typeface="+mn-ea"/>
                <a:cs typeface="+mn-cs"/>
              </a:rPr>
              <a:t>A passes the response topic as part of the initial message</a:t>
            </a:r>
          </a:p>
          <a:p>
            <a:r>
              <a:rPr lang="en-US" sz="1200" b="0" i="0" kern="1200" dirty="0">
                <a:solidFill>
                  <a:schemeClr val="tx1"/>
                </a:solidFill>
                <a:effectLst/>
                <a:latin typeface="+mn-lt"/>
                <a:ea typeface="+mn-ea"/>
                <a:cs typeface="+mn-cs"/>
              </a:rPr>
              <a:t>B uses the response topic as the topic of its own subsequent response message</a:t>
            </a:r>
          </a:p>
          <a:p>
            <a:r>
              <a:rPr lang="en-US" sz="1200" b="0" i="0" kern="1200" dirty="0">
                <a:solidFill>
                  <a:schemeClr val="tx1"/>
                </a:solidFill>
                <a:effectLst/>
                <a:latin typeface="+mn-lt"/>
                <a:ea typeface="+mn-ea"/>
                <a:cs typeface="+mn-cs"/>
              </a:rPr>
              <a:t>In other words, if a response topic is included in a message received by a subscriber, the subscriber publishes a response message on that response topic. Thus, in our example, B publishes its response, including a payload containing the customer list, on the response topic it received in the "request" message. Because A previously subscribed to the response topic, it receives the response as a normal message. </a:t>
            </a:r>
            <a:r>
              <a:rPr lang="en-US" sz="1200" b="0" i="0" kern="1200">
                <a:solidFill>
                  <a:schemeClr val="tx1"/>
                </a:solidFill>
                <a:effectLst/>
                <a:latin typeface="+mn-lt"/>
                <a:ea typeface="+mn-ea"/>
                <a:cs typeface="+mn-cs"/>
              </a:rPr>
              <a:t>All very tidy!</a:t>
            </a:r>
          </a:p>
          <a:p>
            <a:endParaRPr lang="en-IL"/>
          </a:p>
        </p:txBody>
      </p:sp>
      <p:sp>
        <p:nvSpPr>
          <p:cNvPr id="4" name="Slide Number Placeholder 3"/>
          <p:cNvSpPr>
            <a:spLocks noGrp="1"/>
          </p:cNvSpPr>
          <p:nvPr>
            <p:ph type="sldNum" sz="quarter" idx="5"/>
          </p:nvPr>
        </p:nvSpPr>
        <p:spPr/>
        <p:txBody>
          <a:bodyPr/>
          <a:lstStyle/>
          <a:p>
            <a:fld id="{194AAC43-7BFD-2C4E-99FA-E114B0B69276}" type="slidenum">
              <a:rPr lang="en-IL" smtClean="0"/>
              <a:t>9</a:t>
            </a:fld>
            <a:endParaRPr lang="en-IL"/>
          </a:p>
        </p:txBody>
      </p:sp>
    </p:spTree>
    <p:extLst>
      <p:ext uri="{BB962C8B-B14F-4D97-AF65-F5344CB8AC3E}">
        <p14:creationId xmlns:p14="http://schemas.microsoft.com/office/powerpoint/2010/main" val="89275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B6AF-DA32-0748-8833-4676AFCFE0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7F4CC97D-B70F-2846-B983-EAF1110A30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E206C79A-CCE6-2741-81E6-C123E407879B}"/>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9510B598-E421-834F-9D60-F8BE9DF9B2E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25D7FB5-7159-B142-883A-7CAD15F5D7EB}"/>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85364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4598-C7C0-654B-8958-BA548135912B}"/>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92FE4A42-5F9D-BC49-B1F5-BC90C07F8E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2C4C415-81E1-5B41-ADDC-B2E04898EA35}"/>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DFC7B884-ED2F-EB4A-8C9E-0D96C7B8232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0F32134-1017-434E-BAFF-69F958A2C766}"/>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1932979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A5EF66-FC90-8147-9856-C2C6EFE664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7514C3A5-70E5-F147-9C06-387EBE2D35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A42891-F62A-4E44-AC0A-D8F96F7C2837}"/>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BF1B5D4B-B509-694D-941B-ED96A6C0E51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C869C271-C8A6-EF4F-A19F-E3ABB1807973}"/>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359950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FCC2-131D-9340-81EF-1FAD6C4AA6CC}"/>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62DA9E7-C7AE-3546-9A6A-71ED031329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F1851BF-3853-E94D-9933-0249650BC6FD}"/>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6E3B9F1D-7CAE-144E-BAE5-D86B98420A4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300A1A8-BB09-FA4B-AD5B-BB64B3FF9EDF}"/>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2564775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85AF-CBE0-4541-9BAA-11899051C6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346FEC2E-99DB-7043-8713-D37AEF156A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531B0C-DEBD-C242-841D-401294DD15F0}"/>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D2EF3AF7-19B5-7C41-B3F5-9A5265DE4CA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5097BEF-17FE-8A40-932A-0ED80711B997}"/>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208330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6F5B-FF40-3B4A-91AF-E924B4A335A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FE372A7-6848-C74E-943D-EAE09961A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59A044B-2B1A-D242-AA6B-A0E4707631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21507420-6316-DC4B-BBCD-2700AACEA792}"/>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6" name="Footer Placeholder 5">
            <a:extLst>
              <a:ext uri="{FF2B5EF4-FFF2-40B4-BE49-F238E27FC236}">
                <a16:creationId xmlns:a16="http://schemas.microsoft.com/office/drawing/2014/main" id="{D15D6C36-5E97-254C-9EC6-69D292630E4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FF793C75-7C6D-2C49-AD7F-80A373151F05}"/>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186972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16EE5-CD65-AF40-AD92-09FDA21C263A}"/>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61DCB74-5E73-814B-9E6B-A910E6738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617C2B-D693-084C-8CA9-C674A2637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BAB0CB85-7E33-BF45-A0CA-B61DDBDD9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7E1D74-564C-374F-8C25-82D8DDEF0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E460734-B0E9-CA41-B73B-6A2ECA062EDF}"/>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8" name="Footer Placeholder 7">
            <a:extLst>
              <a:ext uri="{FF2B5EF4-FFF2-40B4-BE49-F238E27FC236}">
                <a16:creationId xmlns:a16="http://schemas.microsoft.com/office/drawing/2014/main" id="{0A293BE3-38B2-E749-821B-06050D442B4B}"/>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40B0A613-CC94-6F40-9C72-A88BDE83BD36}"/>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157439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AD15-6687-B247-9F4F-6B70EFAFD8A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A807FA5A-BD43-4347-8FF1-A25FAB71171C}"/>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4" name="Footer Placeholder 3">
            <a:extLst>
              <a:ext uri="{FF2B5EF4-FFF2-40B4-BE49-F238E27FC236}">
                <a16:creationId xmlns:a16="http://schemas.microsoft.com/office/drawing/2014/main" id="{DABC07A4-F2B5-B64C-AE71-4F18CC7DE263}"/>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C9170149-2A96-4F47-A301-58B9AC01DEB2}"/>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92392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A86038-E48D-D746-AAB5-4F48392C5A39}"/>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3" name="Footer Placeholder 2">
            <a:extLst>
              <a:ext uri="{FF2B5EF4-FFF2-40B4-BE49-F238E27FC236}">
                <a16:creationId xmlns:a16="http://schemas.microsoft.com/office/drawing/2014/main" id="{AEED5085-7DE7-8D49-8083-52C465461D25}"/>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F120220-CD6C-F843-A34A-586E0776E25B}"/>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1942204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0844-E036-774A-8AB0-8BB2C5993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D6F1FB86-BC20-904A-994F-EB0A3E2A5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EEDDAD79-34A7-4940-872D-F655B166EA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6F508D-25E7-974C-9AEE-6DDC5F07E230}"/>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6" name="Footer Placeholder 5">
            <a:extLst>
              <a:ext uri="{FF2B5EF4-FFF2-40B4-BE49-F238E27FC236}">
                <a16:creationId xmlns:a16="http://schemas.microsoft.com/office/drawing/2014/main" id="{051C0F42-7FA0-824C-8911-15EB4390125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4B3315D-9D6A-D144-A6A2-906200A3951B}"/>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247807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2225-5176-7741-9EF0-DDE1592C6B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2CC2E4E-DBB5-414C-8ED3-40DD62782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3D0B83F-6E84-4745-AD61-9ABCED568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207BA-A69B-2E4B-9A87-2508840BA69F}"/>
              </a:ext>
            </a:extLst>
          </p:cNvPr>
          <p:cNvSpPr>
            <a:spLocks noGrp="1"/>
          </p:cNvSpPr>
          <p:nvPr>
            <p:ph type="dt" sz="half" idx="10"/>
          </p:nvPr>
        </p:nvSpPr>
        <p:spPr/>
        <p:txBody>
          <a:bodyPr/>
          <a:lstStyle/>
          <a:p>
            <a:fld id="{2A705701-EA18-8E41-9D2B-3EFC939CA3C7}" type="datetimeFigureOut">
              <a:rPr lang="en-IL" smtClean="0"/>
              <a:t>18/05/2020</a:t>
            </a:fld>
            <a:endParaRPr lang="en-IL"/>
          </a:p>
        </p:txBody>
      </p:sp>
      <p:sp>
        <p:nvSpPr>
          <p:cNvPr id="6" name="Footer Placeholder 5">
            <a:extLst>
              <a:ext uri="{FF2B5EF4-FFF2-40B4-BE49-F238E27FC236}">
                <a16:creationId xmlns:a16="http://schemas.microsoft.com/office/drawing/2014/main" id="{BFFBBBC9-F687-3041-A5D8-4A8B9FB5D9E2}"/>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7D6DD5DA-8ACD-0C40-9792-C5876A2552CD}"/>
              </a:ext>
            </a:extLst>
          </p:cNvPr>
          <p:cNvSpPr>
            <a:spLocks noGrp="1"/>
          </p:cNvSpPr>
          <p:nvPr>
            <p:ph type="sldNum" sz="quarter" idx="12"/>
          </p:nvPr>
        </p:nvSpPr>
        <p:spPr/>
        <p:txBody>
          <a:bodyPr/>
          <a:lstStyle/>
          <a:p>
            <a:fld id="{9415D613-690F-BC42-AC02-55214ED26CF1}" type="slidenum">
              <a:rPr lang="en-IL" smtClean="0"/>
              <a:t>‹#›</a:t>
            </a:fld>
            <a:endParaRPr lang="en-IL"/>
          </a:p>
        </p:txBody>
      </p:sp>
    </p:spTree>
    <p:extLst>
      <p:ext uri="{BB962C8B-B14F-4D97-AF65-F5344CB8AC3E}">
        <p14:creationId xmlns:p14="http://schemas.microsoft.com/office/powerpoint/2010/main" val="167323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577A9-C870-4945-B5FE-C0DF00F2D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64F18B1-640A-1F43-AD5A-9155765C7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47AF1BA5-353A-7549-B208-BD668887A2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705701-EA18-8E41-9D2B-3EFC939CA3C7}" type="datetimeFigureOut">
              <a:rPr lang="en-IL" smtClean="0"/>
              <a:t>18/05/2020</a:t>
            </a:fld>
            <a:endParaRPr lang="en-IL"/>
          </a:p>
        </p:txBody>
      </p:sp>
      <p:sp>
        <p:nvSpPr>
          <p:cNvPr id="5" name="Footer Placeholder 4">
            <a:extLst>
              <a:ext uri="{FF2B5EF4-FFF2-40B4-BE49-F238E27FC236}">
                <a16:creationId xmlns:a16="http://schemas.microsoft.com/office/drawing/2014/main" id="{765DBA81-574C-284E-8F86-83A15DBEB7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8F1C505-A5C7-5B49-8B2E-73086201F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5D613-690F-BC42-AC02-55214ED26CF1}" type="slidenum">
              <a:rPr lang="en-IL" smtClean="0"/>
              <a:t>‹#›</a:t>
            </a:fld>
            <a:endParaRPr lang="en-IL"/>
          </a:p>
        </p:txBody>
      </p:sp>
    </p:spTree>
    <p:extLst>
      <p:ext uri="{BB962C8B-B14F-4D97-AF65-F5344CB8AC3E}">
        <p14:creationId xmlns:p14="http://schemas.microsoft.com/office/powerpoint/2010/main" val="2871937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94080F15-0C5E-D34B-893A-9CEA8368ACCA}"/>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b="1">
                <a:solidFill>
                  <a:schemeClr val="bg1">
                    <a:lumMod val="95000"/>
                    <a:lumOff val="5000"/>
                  </a:schemeClr>
                </a:solidFill>
              </a:rPr>
              <a:t>NestJS - The missing piece to easily develop full-stack TypeScript web applications</a:t>
            </a:r>
            <a:endParaRPr lang="en-US" sz="5400">
              <a:solidFill>
                <a:schemeClr val="bg1">
                  <a:lumMod val="95000"/>
                  <a:lumOff val="5000"/>
                </a:schemeClr>
              </a:solidFill>
            </a:endParaRPr>
          </a:p>
        </p:txBody>
      </p:sp>
    </p:spTree>
    <p:extLst>
      <p:ext uri="{BB962C8B-B14F-4D97-AF65-F5344CB8AC3E}">
        <p14:creationId xmlns:p14="http://schemas.microsoft.com/office/powerpoint/2010/main" val="558173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5EEC3115-FD67-034A-804D-7F1F38016D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8269" y="643467"/>
            <a:ext cx="1017546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AC0620-325D-DE4F-A5EB-F283CA4E7081}"/>
              </a:ext>
            </a:extLst>
          </p:cNvPr>
          <p:cNvSpPr/>
          <p:nvPr/>
        </p:nvSpPr>
        <p:spPr>
          <a:xfrm>
            <a:off x="1708150" y="488146"/>
            <a:ext cx="6096000" cy="954107"/>
          </a:xfrm>
          <a:prstGeom prst="rect">
            <a:avLst/>
          </a:prstGeom>
        </p:spPr>
        <p:txBody>
          <a:bodyPr>
            <a:spAutoFit/>
          </a:bodyPr>
          <a:lstStyle/>
          <a:p>
            <a:r>
              <a:rPr lang="en-US" sz="2800" b="1" dirty="0">
                <a:solidFill>
                  <a:schemeClr val="accent1"/>
                </a:solidFill>
              </a:rPr>
              <a:t>Use case</a:t>
            </a:r>
          </a:p>
          <a:p>
            <a:endParaRPr lang="en-US" sz="2800" b="1" dirty="0"/>
          </a:p>
        </p:txBody>
      </p:sp>
    </p:spTree>
    <p:extLst>
      <p:ext uri="{BB962C8B-B14F-4D97-AF65-F5344CB8AC3E}">
        <p14:creationId xmlns:p14="http://schemas.microsoft.com/office/powerpoint/2010/main" val="3499000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70EC5F-E49E-3143-9518-F41959BD4859}"/>
              </a:ext>
            </a:extLst>
          </p:cNvPr>
          <p:cNvSpPr/>
          <p:nvPr/>
        </p:nvSpPr>
        <p:spPr>
          <a:xfrm>
            <a:off x="972065" y="373953"/>
            <a:ext cx="6096000" cy="3416320"/>
          </a:xfrm>
          <a:prstGeom prst="rect">
            <a:avLst/>
          </a:prstGeom>
        </p:spPr>
        <p:txBody>
          <a:bodyPr>
            <a:spAutoFit/>
          </a:bodyPr>
          <a:lstStyle/>
          <a:p>
            <a:r>
              <a:rPr lang="en-US" dirty="0"/>
              <a:t>We have transformed the communication between the two services from synchronous to asynchronous. Now, the first service is no longer stuck waiting for the second service to complete before returning from its work.</a:t>
            </a:r>
          </a:p>
          <a:p>
            <a:r>
              <a:rPr lang="en-US" dirty="0"/>
              <a:t>With this approach, we keep the services isolated from one another, and the coupling is loose. The downside is that it creates extra HTTP requests on the second service; it is now going to be polled from the outside until the request is completed. This introduces complexity on the client as well since it now must check the progress of the request.</a:t>
            </a:r>
          </a:p>
          <a:p>
            <a:r>
              <a:rPr lang="en-US" dirty="0"/>
              <a:t>But asynchronous communication allows the services to remain loosely coupled from one another.</a:t>
            </a:r>
          </a:p>
        </p:txBody>
      </p:sp>
      <p:sp>
        <p:nvSpPr>
          <p:cNvPr id="5" name="Rectangle 4">
            <a:extLst>
              <a:ext uri="{FF2B5EF4-FFF2-40B4-BE49-F238E27FC236}">
                <a16:creationId xmlns:a16="http://schemas.microsoft.com/office/drawing/2014/main" id="{912EF15D-4466-1945-8A32-38BD5722E7CD}"/>
              </a:ext>
            </a:extLst>
          </p:cNvPr>
          <p:cNvSpPr/>
          <p:nvPr/>
        </p:nvSpPr>
        <p:spPr>
          <a:xfrm>
            <a:off x="972065" y="3889128"/>
            <a:ext cx="6096000" cy="2862322"/>
          </a:xfrm>
          <a:prstGeom prst="rect">
            <a:avLst/>
          </a:prstGeom>
        </p:spPr>
        <p:txBody>
          <a:bodyPr>
            <a:spAutoFit/>
          </a:bodyPr>
          <a:lstStyle/>
          <a:p>
            <a:r>
              <a:rPr lang="en-US" dirty="0"/>
              <a:t>Unlike HTTP communication, the services involved do not directly communicate with each other. Instead, the services push messages to a message broker that other services subscribe to. This eliminates a lot of complexity associated with HTTP communication.</a:t>
            </a:r>
          </a:p>
          <a:p>
            <a:r>
              <a:rPr lang="en-US" dirty="0"/>
              <a:t>It doesn’t require services to know how to talk to one another; it removes the need for services to call each other directly. Instead, all services know of a message broker, and they push messages to that broker. Other services can choose to subscribe to the messages in the broker that they care about.</a:t>
            </a:r>
          </a:p>
        </p:txBody>
      </p:sp>
    </p:spTree>
    <p:extLst>
      <p:ext uri="{BB962C8B-B14F-4D97-AF65-F5344CB8AC3E}">
        <p14:creationId xmlns:p14="http://schemas.microsoft.com/office/powerpoint/2010/main" val="398866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E693C4-C393-F24B-A8F1-02EEC3E4E03B}"/>
              </a:ext>
            </a:extLst>
          </p:cNvPr>
          <p:cNvSpPr/>
          <p:nvPr/>
        </p:nvSpPr>
        <p:spPr>
          <a:xfrm>
            <a:off x="3048000" y="1028343"/>
            <a:ext cx="6096000" cy="4801314"/>
          </a:xfrm>
          <a:prstGeom prst="rect">
            <a:avLst/>
          </a:prstGeom>
        </p:spPr>
        <p:txBody>
          <a:bodyPr>
            <a:spAutoFit/>
          </a:bodyPr>
          <a:lstStyle/>
          <a:p>
            <a:r>
              <a:rPr lang="en-US" b="1" dirty="0"/>
              <a:t>Event-driven communication</a:t>
            </a:r>
          </a:p>
          <a:p>
            <a:r>
              <a:rPr lang="en-US" dirty="0"/>
              <a:t>The final communication pattern we will visit in this post is the event-driven pattern. This is another asynchronous approach, and it looks to remove the coupling between services altogether.</a:t>
            </a:r>
          </a:p>
          <a:p>
            <a:r>
              <a:rPr lang="en-US" dirty="0"/>
              <a:t>Unlike the messaging pattern where the services must know of a common message structure, an event-driven approach doesn’t need this. Communication between services takes place via events that individual services produce.</a:t>
            </a:r>
          </a:p>
          <a:p>
            <a:r>
              <a:rPr lang="en-US" dirty="0"/>
              <a:t>A message broker is still needed here since individual services will write their events to it. But, unlike the message approach, the consuming services don’t need to know the details of the event; they react to the occurrence of the event, not the message the event may or may not deliver.</a:t>
            </a:r>
          </a:p>
          <a:p>
            <a:r>
              <a:rPr lang="en-US"/>
              <a:t>In formal terms, this is often referred to as “event only-driven communication.” Our code is like our messaging approach, but the event we push to SNS is generic.</a:t>
            </a:r>
          </a:p>
        </p:txBody>
      </p:sp>
    </p:spTree>
    <p:extLst>
      <p:ext uri="{BB962C8B-B14F-4D97-AF65-F5344CB8AC3E}">
        <p14:creationId xmlns:p14="http://schemas.microsoft.com/office/powerpoint/2010/main" val="190295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2768-4917-224C-A083-116ADC5DB1AA}"/>
              </a:ext>
            </a:extLst>
          </p:cNvPr>
          <p:cNvSpPr>
            <a:spLocks noGrp="1"/>
          </p:cNvSpPr>
          <p:nvPr>
            <p:ph type="title"/>
          </p:nvPr>
        </p:nvSpPr>
        <p:spPr/>
        <p:txBody>
          <a:bodyPr>
            <a:normAutofit/>
          </a:bodyPr>
          <a:lstStyle/>
          <a:p>
            <a:r>
              <a:rPr lang="en-US" sz="1200" dirty="0"/>
              <a:t>K</a:t>
            </a:r>
            <a:r>
              <a:rPr lang="en-IL" sz="1200" dirty="0"/>
              <a:t>afka:</a:t>
            </a:r>
            <a:r>
              <a:rPr lang="en-US" sz="1200"/>
              <a:t>Although it is commonly referred to as a queue, it is more accurate to say that it is something in between a queue and a database, with attributes and tradeoffs from both types of systems.</a:t>
            </a:r>
            <a:endParaRPr lang="en-IL" sz="1200" dirty="0"/>
          </a:p>
        </p:txBody>
      </p:sp>
    </p:spTree>
    <p:extLst>
      <p:ext uri="{BB962C8B-B14F-4D97-AF65-F5344CB8AC3E}">
        <p14:creationId xmlns:p14="http://schemas.microsoft.com/office/powerpoint/2010/main" val="3448587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080F15-0C5E-D34B-893A-9CEA8368ACCA}"/>
              </a:ext>
            </a:extLst>
          </p:cNvPr>
          <p:cNvSpPr>
            <a:spLocks noGrp="1"/>
          </p:cNvSpPr>
          <p:nvPr>
            <p:ph type="ctrTitle"/>
          </p:nvPr>
        </p:nvSpPr>
        <p:spPr>
          <a:xfrm>
            <a:off x="1524000" y="495760"/>
            <a:ext cx="9144000" cy="2151044"/>
          </a:xfrm>
        </p:spPr>
        <p:txBody>
          <a:bodyPr>
            <a:normAutofit/>
          </a:bodyPr>
          <a:lstStyle/>
          <a:p>
            <a:r>
              <a:rPr lang="en-US" sz="4900" b="1" dirty="0" err="1"/>
              <a:t>NestJS</a:t>
            </a:r>
            <a:r>
              <a:rPr lang="en-US" sz="4900" b="1" dirty="0"/>
              <a:t> - The missing piece to easily develop full-stack TypeScript web applications</a:t>
            </a:r>
            <a:endParaRPr lang="en-IL" dirty="0"/>
          </a:p>
        </p:txBody>
      </p:sp>
      <p:pic>
        <p:nvPicPr>
          <p:cNvPr id="1026" name="Picture 2">
            <a:extLst>
              <a:ext uri="{FF2B5EF4-FFF2-40B4-BE49-F238E27FC236}">
                <a16:creationId xmlns:a16="http://schemas.microsoft.com/office/drawing/2014/main" id="{026CAD63-D616-684B-BC28-4D6D38D85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0538"/>
            <a:ext cx="12192000" cy="587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22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4CADE1-FCF5-2344-9F50-90693BD5C996}"/>
              </a:ext>
            </a:extLst>
          </p:cNvPr>
          <p:cNvSpPr/>
          <p:nvPr/>
        </p:nvSpPr>
        <p:spPr>
          <a:xfrm>
            <a:off x="1708150" y="488146"/>
            <a:ext cx="6096000" cy="954107"/>
          </a:xfrm>
          <a:prstGeom prst="rect">
            <a:avLst/>
          </a:prstGeom>
        </p:spPr>
        <p:txBody>
          <a:bodyPr>
            <a:spAutoFit/>
          </a:bodyPr>
          <a:lstStyle/>
          <a:p>
            <a:r>
              <a:rPr lang="en-US" sz="2800" b="1" dirty="0">
                <a:solidFill>
                  <a:schemeClr val="accent1"/>
                </a:solidFill>
              </a:rPr>
              <a:t>A little bit theory…</a:t>
            </a:r>
          </a:p>
          <a:p>
            <a:endParaRPr lang="en-US" sz="2800" b="1" dirty="0"/>
          </a:p>
        </p:txBody>
      </p:sp>
      <p:pic>
        <p:nvPicPr>
          <p:cNvPr id="2" name="Picture 1">
            <a:extLst>
              <a:ext uri="{FF2B5EF4-FFF2-40B4-BE49-F238E27FC236}">
                <a16:creationId xmlns:a16="http://schemas.microsoft.com/office/drawing/2014/main" id="{9ACFA7C6-E443-5143-B49D-114975ECB94C}"/>
              </a:ext>
            </a:extLst>
          </p:cNvPr>
          <p:cNvPicPr>
            <a:picLocks noChangeAspect="1"/>
          </p:cNvPicPr>
          <p:nvPr/>
        </p:nvPicPr>
        <p:blipFill>
          <a:blip r:embed="rId3"/>
          <a:stretch>
            <a:fillRect/>
          </a:stretch>
        </p:blipFill>
        <p:spPr>
          <a:xfrm>
            <a:off x="1708150" y="965200"/>
            <a:ext cx="8775700" cy="4927600"/>
          </a:xfrm>
          <a:prstGeom prst="rect">
            <a:avLst/>
          </a:prstGeom>
        </p:spPr>
      </p:pic>
    </p:spTree>
    <p:extLst>
      <p:ext uri="{BB962C8B-B14F-4D97-AF65-F5344CB8AC3E}">
        <p14:creationId xmlns:p14="http://schemas.microsoft.com/office/powerpoint/2010/main" val="355977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C4CADE1-FCF5-2344-9F50-90693BD5C996}"/>
              </a:ext>
            </a:extLst>
          </p:cNvPr>
          <p:cNvSpPr/>
          <p:nvPr/>
        </p:nvSpPr>
        <p:spPr>
          <a:xfrm>
            <a:off x="1708150" y="488146"/>
            <a:ext cx="6096000" cy="954107"/>
          </a:xfrm>
          <a:prstGeom prst="rect">
            <a:avLst/>
          </a:prstGeom>
        </p:spPr>
        <p:txBody>
          <a:bodyPr>
            <a:spAutoFit/>
          </a:bodyPr>
          <a:lstStyle/>
          <a:p>
            <a:r>
              <a:rPr lang="en-US" sz="2800" b="1" dirty="0">
                <a:solidFill>
                  <a:schemeClr val="accent1"/>
                </a:solidFill>
              </a:rPr>
              <a:t>A little bit theory…</a:t>
            </a:r>
          </a:p>
          <a:p>
            <a:endParaRPr lang="en-US" sz="2800" b="1" dirty="0"/>
          </a:p>
        </p:txBody>
      </p:sp>
      <p:pic>
        <p:nvPicPr>
          <p:cNvPr id="3" name="Picture 2">
            <a:extLst>
              <a:ext uri="{FF2B5EF4-FFF2-40B4-BE49-F238E27FC236}">
                <a16:creationId xmlns:a16="http://schemas.microsoft.com/office/drawing/2014/main" id="{53472635-4431-6140-91C7-AD5BD61DD50F}"/>
              </a:ext>
            </a:extLst>
          </p:cNvPr>
          <p:cNvPicPr>
            <a:picLocks noChangeAspect="1"/>
          </p:cNvPicPr>
          <p:nvPr/>
        </p:nvPicPr>
        <p:blipFill>
          <a:blip r:embed="rId3"/>
          <a:stretch>
            <a:fillRect/>
          </a:stretch>
        </p:blipFill>
        <p:spPr>
          <a:xfrm>
            <a:off x="1708150" y="1357344"/>
            <a:ext cx="8839200" cy="3530600"/>
          </a:xfrm>
          <a:prstGeom prst="rect">
            <a:avLst/>
          </a:prstGeom>
        </p:spPr>
      </p:pic>
    </p:spTree>
    <p:extLst>
      <p:ext uri="{BB962C8B-B14F-4D97-AF65-F5344CB8AC3E}">
        <p14:creationId xmlns:p14="http://schemas.microsoft.com/office/powerpoint/2010/main" val="3622892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C304C6E-E20A-854D-AFB5-ADE7CB5AB56A}"/>
              </a:ext>
            </a:extLst>
          </p:cNvPr>
          <p:cNvSpPr/>
          <p:nvPr/>
        </p:nvSpPr>
        <p:spPr>
          <a:xfrm>
            <a:off x="1708149" y="1442253"/>
            <a:ext cx="8219621" cy="5632311"/>
          </a:xfrm>
          <a:prstGeom prst="rect">
            <a:avLst/>
          </a:prstGeom>
        </p:spPr>
        <p:txBody>
          <a:bodyPr wrap="square">
            <a:spAutoFit/>
          </a:bodyPr>
          <a:lstStyle/>
          <a:p>
            <a:r>
              <a:rPr lang="en-US" dirty="0"/>
              <a:t>In Nest, a microservice is fundamentally an application that uses a different </a:t>
            </a:r>
            <a:r>
              <a:rPr lang="en-US" b="1" dirty="0"/>
              <a:t>transport</a:t>
            </a:r>
            <a:r>
              <a:rPr lang="en-US" dirty="0"/>
              <a:t> layer than HTTP.</a:t>
            </a:r>
            <a:endParaRPr lang="en-IL" dirty="0"/>
          </a:p>
          <a:p>
            <a:endParaRPr lang="en-US" dirty="0"/>
          </a:p>
          <a:p>
            <a:r>
              <a:rPr lang="en-US" dirty="0"/>
              <a:t>Nest supports several built-in transport layer implementations, called transporters, which are responsible for transmitting messages between different microservice instances. Most transporters natively support both </a:t>
            </a:r>
            <a:r>
              <a:rPr lang="en-US" b="1" i="1" dirty="0"/>
              <a:t>request-response</a:t>
            </a:r>
            <a:r>
              <a:rPr lang="en-US" dirty="0"/>
              <a:t> and </a:t>
            </a:r>
            <a:r>
              <a:rPr lang="en-US" b="1" i="1" dirty="0"/>
              <a:t>event-based</a:t>
            </a:r>
            <a:r>
              <a:rPr lang="en-US" dirty="0"/>
              <a:t> message styles.</a:t>
            </a:r>
          </a:p>
          <a:p>
            <a:r>
              <a:rPr lang="en-US" dirty="0"/>
              <a:t>Nest </a:t>
            </a:r>
            <a:r>
              <a:rPr lang="en-US" b="1" i="1" dirty="0"/>
              <a:t>abstracts the implementation details of each transporter behind a canonical interface</a:t>
            </a:r>
            <a:r>
              <a:rPr lang="en-US" dirty="0"/>
              <a:t> for both request-response and event-based messaging. This makes it easy to switch from one transport layer to another -- for example to leverage the specific reliability or performance features of a particular transport layer -- without impacting your application code.</a:t>
            </a:r>
          </a:p>
          <a:p>
            <a:endParaRPr lang="en-US" dirty="0"/>
          </a:p>
          <a:p>
            <a:r>
              <a:rPr lang="en-US" dirty="0"/>
              <a:t>It might look something like this if we have two services in our architecture. </a:t>
            </a:r>
            <a:r>
              <a:rPr lang="en-US" dirty="0" err="1"/>
              <a:t>ServiceA</a:t>
            </a:r>
            <a:r>
              <a:rPr lang="en-US" dirty="0"/>
              <a:t> might process a request and call </a:t>
            </a:r>
            <a:r>
              <a:rPr lang="en-US" dirty="0" err="1"/>
              <a:t>ServiceB</a:t>
            </a:r>
            <a:r>
              <a:rPr lang="en-US" dirty="0"/>
              <a:t> to get another piece of information.</a:t>
            </a:r>
          </a:p>
          <a:p>
            <a:endParaRPr lang="en-US" dirty="0"/>
          </a:p>
          <a:p>
            <a:r>
              <a:rPr lang="en-US" dirty="0"/>
              <a:t>What we have here is synchronous HTTP calls between the two services. This is a viable communication pattern, but it does create coupling between the two services that we likely don’t need.</a:t>
            </a:r>
            <a:endParaRPr lang="en-IL" dirty="0"/>
          </a:p>
          <a:p>
            <a:endParaRPr lang="en-IL" dirty="0"/>
          </a:p>
        </p:txBody>
      </p:sp>
      <p:sp>
        <p:nvSpPr>
          <p:cNvPr id="5" name="Rectangle 4">
            <a:extLst>
              <a:ext uri="{FF2B5EF4-FFF2-40B4-BE49-F238E27FC236}">
                <a16:creationId xmlns:a16="http://schemas.microsoft.com/office/drawing/2014/main" id="{A9279F22-42E3-BD4B-95EF-9AF9C0E993FD}"/>
              </a:ext>
            </a:extLst>
          </p:cNvPr>
          <p:cNvSpPr/>
          <p:nvPr/>
        </p:nvSpPr>
        <p:spPr>
          <a:xfrm>
            <a:off x="1708150" y="488146"/>
            <a:ext cx="6096000" cy="954107"/>
          </a:xfrm>
          <a:prstGeom prst="rect">
            <a:avLst/>
          </a:prstGeom>
        </p:spPr>
        <p:txBody>
          <a:bodyPr>
            <a:spAutoFit/>
          </a:bodyPr>
          <a:lstStyle/>
          <a:p>
            <a:r>
              <a:rPr lang="en-US" sz="2800" b="1" dirty="0">
                <a:solidFill>
                  <a:schemeClr val="accent1"/>
                </a:solidFill>
              </a:rPr>
              <a:t>Coming back to </a:t>
            </a:r>
            <a:r>
              <a:rPr lang="en-US" sz="2800" b="1" dirty="0" err="1">
                <a:solidFill>
                  <a:schemeClr val="accent1"/>
                </a:solidFill>
              </a:rPr>
              <a:t>nestJS</a:t>
            </a:r>
            <a:endParaRPr lang="en-US" sz="2800" b="1" dirty="0">
              <a:solidFill>
                <a:schemeClr val="accent1"/>
              </a:solidFill>
            </a:endParaRPr>
          </a:p>
          <a:p>
            <a:endParaRPr lang="en-US" sz="2800" b="1" dirty="0"/>
          </a:p>
        </p:txBody>
      </p:sp>
    </p:spTree>
    <p:extLst>
      <p:ext uri="{BB962C8B-B14F-4D97-AF65-F5344CB8AC3E}">
        <p14:creationId xmlns:p14="http://schemas.microsoft.com/office/powerpoint/2010/main" val="848624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D825-D008-834A-B838-AFDC2DE01CC6}"/>
              </a:ext>
            </a:extLst>
          </p:cNvPr>
          <p:cNvSpPr>
            <a:spLocks noGrp="1"/>
          </p:cNvSpPr>
          <p:nvPr>
            <p:ph type="title"/>
          </p:nvPr>
        </p:nvSpPr>
        <p:spPr/>
        <p:txBody>
          <a:bodyPr/>
          <a:lstStyle/>
          <a:p>
            <a:endParaRPr lang="en-IL"/>
          </a:p>
        </p:txBody>
      </p:sp>
      <p:sp>
        <p:nvSpPr>
          <p:cNvPr id="3" name="Content Placeholder 2">
            <a:extLst>
              <a:ext uri="{FF2B5EF4-FFF2-40B4-BE49-F238E27FC236}">
                <a16:creationId xmlns:a16="http://schemas.microsoft.com/office/drawing/2014/main" id="{06789802-8D6E-764C-AEC5-C24BE8CEFEF3}"/>
              </a:ext>
            </a:extLst>
          </p:cNvPr>
          <p:cNvSpPr>
            <a:spLocks noGrp="1"/>
          </p:cNvSpPr>
          <p:nvPr>
            <p:ph idx="1"/>
          </p:nvPr>
        </p:nvSpPr>
        <p:spPr/>
        <p:txBody>
          <a:bodyPr/>
          <a:lstStyle/>
          <a:p>
            <a:r>
              <a:rPr lang="en-US" dirty="0"/>
              <a:t>W</a:t>
            </a:r>
            <a:r>
              <a:rPr lang="en-IL" dirty="0"/>
              <a:t>hy do we need nestJS mS:</a:t>
            </a:r>
          </a:p>
          <a:p>
            <a:r>
              <a:rPr lang="en-US" dirty="0"/>
              <a:t>scalability and fault tolerance to your Nest application(s).</a:t>
            </a:r>
            <a:endParaRPr lang="en-IL" dirty="0"/>
          </a:p>
        </p:txBody>
      </p:sp>
    </p:spTree>
    <p:extLst>
      <p:ext uri="{BB962C8B-B14F-4D97-AF65-F5344CB8AC3E}">
        <p14:creationId xmlns:p14="http://schemas.microsoft.com/office/powerpoint/2010/main" val="188431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E620EF-10EE-C046-9518-1E241C9C42B2}"/>
              </a:ext>
            </a:extLst>
          </p:cNvPr>
          <p:cNvPicPr>
            <a:picLocks noChangeAspect="1"/>
          </p:cNvPicPr>
          <p:nvPr/>
        </p:nvPicPr>
        <p:blipFill>
          <a:blip r:embed="rId3"/>
          <a:stretch>
            <a:fillRect/>
          </a:stretch>
        </p:blipFill>
        <p:spPr>
          <a:xfrm>
            <a:off x="933450" y="1524000"/>
            <a:ext cx="10325100" cy="3810000"/>
          </a:xfrm>
          <a:prstGeom prst="rect">
            <a:avLst/>
          </a:prstGeom>
        </p:spPr>
      </p:pic>
    </p:spTree>
    <p:extLst>
      <p:ext uri="{BB962C8B-B14F-4D97-AF65-F5344CB8AC3E}">
        <p14:creationId xmlns:p14="http://schemas.microsoft.com/office/powerpoint/2010/main" val="302692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847ACD-A509-344C-BCCB-21D8B9231F1F}"/>
              </a:ext>
            </a:extLst>
          </p:cNvPr>
          <p:cNvPicPr>
            <a:picLocks noChangeAspect="1"/>
          </p:cNvPicPr>
          <p:nvPr/>
        </p:nvPicPr>
        <p:blipFill>
          <a:blip r:embed="rId2"/>
          <a:stretch>
            <a:fillRect/>
          </a:stretch>
        </p:blipFill>
        <p:spPr>
          <a:xfrm>
            <a:off x="3302000" y="292100"/>
            <a:ext cx="5588000" cy="6273800"/>
          </a:xfrm>
          <a:prstGeom prst="rect">
            <a:avLst/>
          </a:prstGeom>
        </p:spPr>
      </p:pic>
    </p:spTree>
    <p:extLst>
      <p:ext uri="{BB962C8B-B14F-4D97-AF65-F5344CB8AC3E}">
        <p14:creationId xmlns:p14="http://schemas.microsoft.com/office/powerpoint/2010/main" val="70804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E9B334-9A47-8E4B-8EED-D86646CAFAAE}"/>
              </a:ext>
            </a:extLst>
          </p:cNvPr>
          <p:cNvPicPr>
            <a:picLocks noChangeAspect="1"/>
          </p:cNvPicPr>
          <p:nvPr/>
        </p:nvPicPr>
        <p:blipFill>
          <a:blip r:embed="rId3"/>
          <a:stretch>
            <a:fillRect/>
          </a:stretch>
        </p:blipFill>
        <p:spPr>
          <a:xfrm>
            <a:off x="1504950" y="444500"/>
            <a:ext cx="9182100" cy="5969000"/>
          </a:xfrm>
          <a:prstGeom prst="rect">
            <a:avLst/>
          </a:prstGeom>
        </p:spPr>
      </p:pic>
    </p:spTree>
    <p:extLst>
      <p:ext uri="{BB962C8B-B14F-4D97-AF65-F5344CB8AC3E}">
        <p14:creationId xmlns:p14="http://schemas.microsoft.com/office/powerpoint/2010/main" val="60731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20159</TotalTime>
  <Words>1556</Words>
  <Application>Microsoft Macintosh PowerPoint</Application>
  <PresentationFormat>Widescreen</PresentationFormat>
  <Paragraphs>54</Paragraphs>
  <Slides>13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NestJS - The missing piece to easily develop full-stack TypeScript web applications</vt:lpstr>
      <vt:lpstr>NestJS - The missing piece to easily develop full-stack TypeScript web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Kafka:Although it is commonly referred to as a queue, it is more accurate to say that it is something in between a queue and a database, with attributes and tradeoffs from both types of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NestJS - The missing piece to easily develop full-stack TypeScript web applications</dc:title>
  <dc:creator>Avraham Hamu</dc:creator>
  <cp:lastModifiedBy>Avraham Hamu</cp:lastModifiedBy>
  <cp:revision>11</cp:revision>
  <dcterms:created xsi:type="dcterms:W3CDTF">2020-05-06T13:18:18Z</dcterms:created>
  <dcterms:modified xsi:type="dcterms:W3CDTF">2020-05-21T13:24:16Z</dcterms:modified>
</cp:coreProperties>
</file>