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6" r:id="rId4"/>
    <p:sldId id="257" r:id="rId5"/>
    <p:sldId id="260" r:id="rId6"/>
    <p:sldId id="258" r:id="rId7"/>
    <p:sldId id="259" r:id="rId8"/>
    <p:sldId id="263" r:id="rId9"/>
    <p:sldId id="262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236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Parallelism/Code</a:t>
            </a:r>
            <a:r>
              <a:rPr lang="en-US" baseline="0"/>
              <a:t> Size Growth Rates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Shors</c:v>
          </c:tx>
          <c:spPr>
            <a:ln>
              <a:noFill/>
            </a:ln>
          </c:spPr>
          <c:marker>
            <c:symbol val="none"/>
          </c:marker>
          <c:trendline>
            <c:name>Shors</c:name>
            <c:spPr>
              <a:ln w="57150" cmpd="sng">
                <a:solidFill>
                  <a:schemeClr val="accent1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0976962428307572"/>
                  <c:y val="-0.0418713100394325"/>
                </c:manualLayout>
              </c:layout>
              <c:numFmt formatCode="General" sourceLinked="0"/>
            </c:trendlineLbl>
          </c:trendline>
          <c:xVal>
            <c:numRef>
              <c:f>Sheet1!$H$72:$H$76</c:f>
              <c:numCache>
                <c:formatCode>General</c:formatCode>
                <c:ptCount val="5"/>
                <c:pt idx="0">
                  <c:v>14966.0</c:v>
                </c:pt>
                <c:pt idx="1">
                  <c:v>20680.0</c:v>
                </c:pt>
                <c:pt idx="2">
                  <c:v>38214.0</c:v>
                </c:pt>
                <c:pt idx="3">
                  <c:v>90393.0</c:v>
                </c:pt>
                <c:pt idx="4">
                  <c:v>7.88352E6</c:v>
                </c:pt>
              </c:numCache>
            </c:numRef>
          </c:xVal>
          <c:yVal>
            <c:numRef>
              <c:f>Sheet1!$I$72:$I$76</c:f>
              <c:numCache>
                <c:formatCode>General</c:formatCode>
                <c:ptCount val="5"/>
                <c:pt idx="0">
                  <c:v>137.0</c:v>
                </c:pt>
                <c:pt idx="1">
                  <c:v>137.0</c:v>
                </c:pt>
                <c:pt idx="2">
                  <c:v>11781.0</c:v>
                </c:pt>
                <c:pt idx="3">
                  <c:v>36992.0</c:v>
                </c:pt>
                <c:pt idx="4">
                  <c:v>5.628286E6</c:v>
                </c:pt>
              </c:numCache>
            </c:numRef>
          </c:yVal>
          <c:smooth val="1"/>
        </c:ser>
        <c:ser>
          <c:idx val="1"/>
          <c:order val="1"/>
          <c:tx>
            <c:v>SQRT</c:v>
          </c:tx>
          <c:marker>
            <c:symbol val="none"/>
          </c:marker>
          <c:trendline>
            <c:name>SQRT</c:name>
            <c:spPr>
              <a:ln w="28575" cmpd="sng">
                <a:solidFill>
                  <a:schemeClr val="accent2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Sheet1!$J$72:$J$76</c:f>
              <c:numCache>
                <c:formatCode>General</c:formatCode>
                <c:ptCount val="5"/>
                <c:pt idx="0">
                  <c:v>992.0</c:v>
                </c:pt>
                <c:pt idx="1">
                  <c:v>1835.0</c:v>
                </c:pt>
                <c:pt idx="2">
                  <c:v>1835.0</c:v>
                </c:pt>
                <c:pt idx="3">
                  <c:v>30561.0</c:v>
                </c:pt>
                <c:pt idx="4">
                  <c:v>32223.0</c:v>
                </c:pt>
              </c:numCache>
            </c:numRef>
          </c:xVal>
          <c:yVal>
            <c:numRef>
              <c:f>Sheet1!$K$72:$K$76</c:f>
              <c:numCache>
                <c:formatCode>General</c:formatCode>
                <c:ptCount val="5"/>
                <c:pt idx="0">
                  <c:v>134.0</c:v>
                </c:pt>
                <c:pt idx="1">
                  <c:v>558.0</c:v>
                </c:pt>
                <c:pt idx="2">
                  <c:v>558.0</c:v>
                </c:pt>
                <c:pt idx="3">
                  <c:v>9827.0</c:v>
                </c:pt>
                <c:pt idx="4">
                  <c:v>9827.0</c:v>
                </c:pt>
              </c:numCache>
            </c:numRef>
          </c:yVal>
          <c:smooth val="1"/>
        </c:ser>
        <c:ser>
          <c:idx val="2"/>
          <c:order val="2"/>
          <c:tx>
            <c:v>SHA-1</c:v>
          </c:tx>
          <c:spPr>
            <a:ln w="47625">
              <a:noFill/>
            </a:ln>
          </c:spPr>
          <c:marker>
            <c:symbol val="none"/>
          </c:marker>
          <c:trendline>
            <c:name>SHA-1</c:name>
            <c:spPr>
              <a:ln w="57150" cmpd="sng">
                <a:solidFill>
                  <a:schemeClr val="accent3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0665347039953339"/>
                  <c:y val="-0.0602055297403006"/>
                </c:manualLayout>
              </c:layout>
              <c:numFmt formatCode="General" sourceLinked="0"/>
            </c:trendlineLbl>
          </c:trendline>
          <c:xVal>
            <c:numRef>
              <c:f>Sheet1!$L$72:$L$76</c:f>
              <c:numCache>
                <c:formatCode>General</c:formatCode>
                <c:ptCount val="5"/>
                <c:pt idx="0">
                  <c:v>214329.0</c:v>
                </c:pt>
                <c:pt idx="1">
                  <c:v>217642.0</c:v>
                </c:pt>
                <c:pt idx="2">
                  <c:v>228376.0</c:v>
                </c:pt>
                <c:pt idx="3">
                  <c:v>228376.0</c:v>
                </c:pt>
                <c:pt idx="4">
                  <c:v>6.832385E6</c:v>
                </c:pt>
              </c:numCache>
            </c:numRef>
          </c:xVal>
          <c:yVal>
            <c:numRef>
              <c:f>Sheet1!$M$72:$M$76</c:f>
              <c:numCache>
                <c:formatCode>General</c:formatCode>
                <c:ptCount val="5"/>
                <c:pt idx="0">
                  <c:v>789.0</c:v>
                </c:pt>
                <c:pt idx="1">
                  <c:v>2967.0</c:v>
                </c:pt>
                <c:pt idx="2">
                  <c:v>9402.0</c:v>
                </c:pt>
                <c:pt idx="3">
                  <c:v>9402.0</c:v>
                </c:pt>
                <c:pt idx="4">
                  <c:v>1.512017E6</c:v>
                </c:pt>
              </c:numCache>
            </c:numRef>
          </c:yVal>
          <c:smooth val="1"/>
        </c:ser>
        <c:ser>
          <c:idx val="3"/>
          <c:order val="3"/>
          <c:tx>
            <c:v>Ising Model</c:v>
          </c:tx>
          <c:spPr>
            <a:ln w="47625">
              <a:noFill/>
            </a:ln>
          </c:spPr>
          <c:marker>
            <c:symbol val="none"/>
          </c:marker>
          <c:trendline>
            <c:name>Ising Model</c:name>
            <c:spPr>
              <a:ln w="57150" cmpd="sng">
                <a:solidFill>
                  <a:schemeClr val="accent4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108287096042041"/>
                  <c:y val="-0.0335323616462836"/>
                </c:manualLayout>
              </c:layout>
              <c:numFmt formatCode="General" sourceLinked="0"/>
            </c:trendlineLbl>
          </c:trendline>
          <c:xVal>
            <c:numRef>
              <c:f>Sheet1!$N$72:$N$76</c:f>
              <c:numCache>
                <c:formatCode>General</c:formatCode>
                <c:ptCount val="5"/>
                <c:pt idx="0">
                  <c:v>245634.0</c:v>
                </c:pt>
                <c:pt idx="1">
                  <c:v>241639.0</c:v>
                </c:pt>
                <c:pt idx="2">
                  <c:v>282466.0</c:v>
                </c:pt>
                <c:pt idx="3">
                  <c:v>282466.0</c:v>
                </c:pt>
                <c:pt idx="4">
                  <c:v>1.076769E6</c:v>
                </c:pt>
              </c:numCache>
            </c:numRef>
          </c:xVal>
          <c:yVal>
            <c:numRef>
              <c:f>Sheet1!$O$72:$O$76</c:f>
              <c:numCache>
                <c:formatCode>General</c:formatCode>
                <c:ptCount val="5"/>
                <c:pt idx="0">
                  <c:v>252.0</c:v>
                </c:pt>
                <c:pt idx="1">
                  <c:v>45542.0</c:v>
                </c:pt>
                <c:pt idx="2">
                  <c:v>238659.0</c:v>
                </c:pt>
                <c:pt idx="3">
                  <c:v>238659.0</c:v>
                </c:pt>
                <c:pt idx="4">
                  <c:v>243158.0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890296"/>
        <c:axId val="2092895736"/>
      </c:scatterChart>
      <c:valAx>
        <c:axId val="2092890296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Code Size</a:t>
                </a:r>
              </a:p>
              <a:p>
                <a:pPr>
                  <a:defRPr/>
                </a:pPr>
                <a:r>
                  <a:rPr lang="en-US"/>
                  <a:t>(Instructions)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895736"/>
        <c:crosses val="autoZero"/>
        <c:crossBetween val="midCat"/>
      </c:valAx>
      <c:valAx>
        <c:axId val="2092895736"/>
        <c:scaling>
          <c:orientation val="minMax"/>
          <c:max val="9.0E6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Parallelism</a:t>
                </a:r>
              </a:p>
              <a:p>
                <a:pPr>
                  <a:defRPr/>
                </a:pPr>
                <a:r>
                  <a:rPr lang="en-US"/>
                  <a:t>(Instructions)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890296"/>
        <c:crosses val="autoZero"/>
        <c:crossBetween val="midCat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SHA-1 Inlining Single</a:t>
            </a:r>
            <a:r>
              <a:rPr lang="en-US" baseline="0"/>
              <a:t> Function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Sheet1!$D$67:$E$67</c:f>
              <c:strCache>
                <c:ptCount val="2"/>
                <c:pt idx="0">
                  <c:v>Code Size Growth</c:v>
                </c:pt>
                <c:pt idx="1">
                  <c:v>Parallelism</c:v>
                </c:pt>
              </c:strCache>
            </c:strRef>
          </c:cat>
          <c:val>
            <c:numRef>
              <c:f>Sheet1!$D$68:$E$68</c:f>
              <c:numCache>
                <c:formatCode>General</c:formatCode>
                <c:ptCount val="2"/>
                <c:pt idx="0">
                  <c:v>152485.0</c:v>
                </c:pt>
                <c:pt idx="1">
                  <c:v>91151.0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017064"/>
        <c:axId val="-2105014120"/>
      </c:barChart>
      <c:catAx>
        <c:axId val="-2105017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05014120"/>
        <c:crosses val="autoZero"/>
        <c:auto val="1"/>
        <c:lblAlgn val="ctr"/>
        <c:lblOffset val="100"/>
        <c:noMultiLvlLbl val="0"/>
      </c:catAx>
      <c:valAx>
        <c:axId val="-21050141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5017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Level </a:t>
            </a:r>
            <a:r>
              <a:rPr lang="en-US" baseline="0" dirty="0" smtClean="0"/>
              <a:t>(including Leaves) Parallelism </a:t>
            </a:r>
            <a:r>
              <a:rPr lang="en-US" baseline="0" dirty="0"/>
              <a:t>Ratio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Ratio</c:v>
                </c:pt>
              </c:strCache>
            </c:strRef>
          </c:tx>
          <c:invertIfNegative val="0"/>
          <c:cat>
            <c:strRef>
              <c:f>Sheet1!$A$17:$A$20</c:f>
              <c:strCache>
                <c:ptCount val="4"/>
                <c:pt idx="0">
                  <c:v>SHA-1</c:v>
                </c:pt>
                <c:pt idx="1">
                  <c:v>SQRT</c:v>
                </c:pt>
                <c:pt idx="2">
                  <c:v>Ising</c:v>
                </c:pt>
                <c:pt idx="3">
                  <c:v>Shors</c:v>
                </c:pt>
              </c:strCache>
            </c:strRef>
          </c:cat>
          <c:val>
            <c:numRef>
              <c:f>Sheet1!$D$17:$D$20</c:f>
              <c:numCache>
                <c:formatCode>General</c:formatCode>
                <c:ptCount val="4"/>
                <c:pt idx="0">
                  <c:v>0.252192931693228</c:v>
                </c:pt>
                <c:pt idx="1">
                  <c:v>0.245751500966724</c:v>
                </c:pt>
                <c:pt idx="2">
                  <c:v>0.54611816185361</c:v>
                </c:pt>
                <c:pt idx="3">
                  <c:v>0.00052559797302457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9562136"/>
        <c:axId val="-2109565096"/>
      </c:barChart>
      <c:catAx>
        <c:axId val="-21095621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9565096"/>
        <c:crosses val="autoZero"/>
        <c:auto val="1"/>
        <c:lblAlgn val="ctr"/>
        <c:lblOffset val="100"/>
        <c:noMultiLvlLbl val="0"/>
      </c:catAx>
      <c:valAx>
        <c:axId val="-2109565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9562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3DBED-4756-8147-BFCD-F309E55AD08D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901D1-41D5-1341-9E8E-F5FAB527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901D1-41D5-1341-9E8E-F5FAB5271D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7026-CF7C-204A-B8B9-D55FFE0E76E7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Motivation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1416" y="6124576"/>
            <a:ext cx="734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flattening methods lead </a:t>
            </a:r>
            <a:r>
              <a:rPr lang="en-US" dirty="0"/>
              <a:t>to over-flattening:</a:t>
            </a:r>
          </a:p>
          <a:p>
            <a:pPr lvl="1"/>
            <a:r>
              <a:rPr lang="en-US" dirty="0"/>
              <a:t>parallelism - code size </a:t>
            </a:r>
            <a:r>
              <a:rPr lang="en-US" dirty="0" err="1"/>
              <a:t>sublinear</a:t>
            </a:r>
            <a:r>
              <a:rPr lang="en-US" dirty="0"/>
              <a:t> growth rate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41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1555750" y="2180167"/>
            <a:ext cx="5640917" cy="3206750"/>
          </a:xfrm>
          <a:prstGeom prst="line">
            <a:avLst/>
          </a:prstGeom>
          <a:ln>
            <a:prstDash val="lg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2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Weaknesses </a:t>
            </a:r>
            <a:br>
              <a:rPr lang="en-US" dirty="0" smtClean="0"/>
            </a:br>
            <a:r>
              <a:rPr lang="en-US" dirty="0" smtClean="0"/>
              <a:t>and 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Currently only supports single level hierarchies</a:t>
            </a:r>
          </a:p>
          <a:p>
            <a:pPr lvl="1"/>
            <a:r>
              <a:rPr lang="en-US" dirty="0" smtClean="0"/>
              <a:t>Avoids recursively applying algorithm on nested function calls</a:t>
            </a:r>
          </a:p>
          <a:p>
            <a:pPr lvl="1"/>
            <a:r>
              <a:rPr lang="en-US" dirty="0" smtClean="0"/>
              <a:t>Will see most benefit if applied to top level functions and leaves</a:t>
            </a:r>
          </a:p>
          <a:p>
            <a:pPr lvl="1"/>
            <a:r>
              <a:rPr lang="en-US" dirty="0" smtClean="0"/>
              <a:t>Full generality could be complex to incorporate, but is necessary as only ~25% of parallelism on average is contained in highest level</a:t>
            </a:r>
          </a:p>
          <a:p>
            <a:r>
              <a:rPr lang="en-US" dirty="0" smtClean="0"/>
              <a:t>Module Reconstruction also suffers from hierarchy weakness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6455603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62500" y="6052080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Flattening leaves and top level functions results in 26% of parallelism on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Reduction: Knapsack to Partial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I</a:t>
            </a:r>
            <a:r>
              <a:rPr lang="en-US" baseline="-25000" dirty="0" smtClean="0"/>
              <a:t>i</a:t>
            </a:r>
            <a:r>
              <a:rPr lang="en-US" dirty="0" smtClean="0"/>
              <a:t>(α</a:t>
            </a:r>
            <a:r>
              <a:rPr lang="en-US" baseline="-25000" dirty="0" smtClean="0"/>
              <a:t>j</a:t>
            </a:r>
            <a:r>
              <a:rPr lang="en-US" dirty="0" smtClean="0"/>
              <a:t>) denote the </a:t>
            </a:r>
            <a:r>
              <a:rPr lang="en-US" dirty="0" err="1" smtClean="0"/>
              <a:t>inlining</a:t>
            </a:r>
            <a:r>
              <a:rPr lang="en-US" dirty="0" smtClean="0"/>
              <a:t> choice </a:t>
            </a:r>
            <a:r>
              <a:rPr lang="en-US" dirty="0" err="1" smtClean="0"/>
              <a:t>i</a:t>
            </a:r>
            <a:r>
              <a:rPr lang="en-US" dirty="0" smtClean="0"/>
              <a:t> for function call α</a:t>
            </a:r>
            <a:r>
              <a:rPr lang="en-US" baseline="-25000" dirty="0" smtClean="0"/>
              <a:t>j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(I</a:t>
            </a:r>
            <a:r>
              <a:rPr lang="en-US" baseline="-25000" dirty="0" smtClean="0"/>
              <a:t>i</a:t>
            </a:r>
            <a:r>
              <a:rPr lang="en-US" dirty="0"/>
              <a:t>(α</a:t>
            </a:r>
            <a:r>
              <a:rPr lang="en-US" baseline="-25000" dirty="0"/>
              <a:t>j</a:t>
            </a:r>
            <a:r>
              <a:rPr lang="en-US" dirty="0" smtClean="0"/>
              <a:t>)) = parallelism gained from this choice</a:t>
            </a:r>
          </a:p>
          <a:p>
            <a:pPr lvl="1"/>
            <a:r>
              <a:rPr lang="en-US" dirty="0" smtClean="0"/>
              <a:t>c(</a:t>
            </a: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(α</a:t>
            </a:r>
            <a:r>
              <a:rPr lang="en-US" baseline="-25000" dirty="0"/>
              <a:t>j</a:t>
            </a:r>
            <a:r>
              <a:rPr lang="en-US" dirty="0"/>
              <a:t>)) = </a:t>
            </a:r>
            <a:r>
              <a:rPr lang="en-US" dirty="0" smtClean="0"/>
              <a:t>code size increase from </a:t>
            </a:r>
            <a:r>
              <a:rPr lang="en-US" dirty="0"/>
              <a:t>this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Let </a:t>
            </a:r>
            <a:r>
              <a:rPr lang="en-US" b="1" i="1" dirty="0" smtClean="0"/>
              <a:t>A = </a:t>
            </a:r>
            <a:r>
              <a:rPr lang="en-US" b="1" dirty="0" smtClean="0"/>
              <a:t>{</a:t>
            </a:r>
            <a:r>
              <a:rPr lang="en-US" dirty="0" smtClean="0"/>
              <a:t>set of sets of all </a:t>
            </a:r>
            <a:r>
              <a:rPr lang="en-US" dirty="0" err="1" smtClean="0"/>
              <a:t>inlining</a:t>
            </a:r>
            <a:r>
              <a:rPr lang="en-US" dirty="0" smtClean="0"/>
              <a:t> choices for 				    function calls 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="1" dirty="0" smtClean="0"/>
              <a:t>}</a:t>
            </a:r>
          </a:p>
          <a:p>
            <a:r>
              <a:rPr lang="en-US" dirty="0" smtClean="0"/>
              <a:t>Given maximum program size </a:t>
            </a:r>
            <a:r>
              <a:rPr lang="en-US" b="1" dirty="0" smtClean="0"/>
              <a:t>k</a:t>
            </a:r>
            <a:r>
              <a:rPr lang="en-US" dirty="0" smtClean="0"/>
              <a:t>, is there a choice of one element from each set contained in </a:t>
            </a:r>
            <a:r>
              <a:rPr lang="en-US" b="1" i="1" dirty="0" smtClean="0"/>
              <a:t>A</a:t>
            </a:r>
            <a:r>
              <a:rPr lang="en-US" dirty="0" smtClean="0"/>
              <a:t> that maximizes parallelism while total code size bounded by </a:t>
            </a:r>
            <a:r>
              <a:rPr lang="en-US" b="1" dirty="0" smtClean="0"/>
              <a:t>k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Polynomial in </a:t>
            </a:r>
            <a:r>
              <a:rPr lang="en-US" b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= ∏</a:t>
            </a:r>
            <a:r>
              <a:rPr lang="en-US" baseline="-25000" dirty="0" smtClean="0"/>
              <a:t>α 𝜖 P </a:t>
            </a:r>
            <a:r>
              <a:rPr lang="en-US" dirty="0" smtClean="0"/>
              <a:t>|α|</a:t>
            </a:r>
            <a:r>
              <a:rPr lang="en-US" baseline="30000" dirty="0" smtClean="0"/>
              <a:t>2 	</a:t>
            </a:r>
            <a:r>
              <a:rPr lang="en-US" sz="2600" dirty="0" smtClean="0"/>
              <a:t>←</a:t>
            </a:r>
            <a:r>
              <a:rPr lang="en-US" dirty="0"/>
              <a:t> </a:t>
            </a:r>
            <a:r>
              <a:rPr lang="en-US" sz="1900" dirty="0" smtClean="0"/>
              <a:t>length of flattened function</a:t>
            </a:r>
            <a:endParaRPr lang="en-US" sz="1900" baseline="-25000" dirty="0"/>
          </a:p>
        </p:txBody>
      </p:sp>
    </p:spTree>
    <p:extLst>
      <p:ext uri="{BB962C8B-B14F-4D97-AF65-F5344CB8AC3E}">
        <p14:creationId xmlns:p14="http://schemas.microsoft.com/office/powerpoint/2010/main" val="120144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Heuristics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Temperature</a:t>
            </a:r>
            <a:r>
              <a:rPr lang="en-US" sz="2400" baseline="-25000" dirty="0" smtClean="0"/>
              <a:t>α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i="1" dirty="0" err="1" smtClean="0"/>
              <a:t>cycle_ratio</a:t>
            </a:r>
            <a:r>
              <a:rPr lang="en-US" sz="2000" i="1" dirty="0" smtClean="0"/>
              <a:t> ÷ </a:t>
            </a:r>
            <a:r>
              <a:rPr lang="en-US" sz="2000" i="1" dirty="0" err="1" smtClean="0"/>
              <a:t>size_ratio</a:t>
            </a:r>
            <a:endParaRPr lang="en-US" sz="2000" i="1" dirty="0" smtClean="0"/>
          </a:p>
          <a:p>
            <a:pPr lvl="1"/>
            <a:r>
              <a:rPr lang="en-US" sz="2000" i="1" dirty="0" err="1" smtClean="0"/>
              <a:t>cycle_ratio</a:t>
            </a:r>
            <a:r>
              <a:rPr lang="en-US" sz="2000" i="1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err="1" smtClean="0"/>
              <a:t>freq</a:t>
            </a:r>
            <a:r>
              <a:rPr lang="en-US" sz="2000" i="1" baseline="-25000" dirty="0" smtClean="0"/>
              <a:t>α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÷ </a:t>
            </a:r>
            <a:r>
              <a:rPr lang="en-US" sz="2000" i="1" dirty="0" err="1" smtClean="0"/>
              <a:t>freq</a:t>
            </a:r>
            <a:r>
              <a:rPr lang="en-US" sz="2000" i="1" baseline="-25000" dirty="0" smtClean="0"/>
              <a:t>α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⨉ </a:t>
            </a:r>
            <a:r>
              <a:rPr lang="en-US" sz="2000" i="1" dirty="0" err="1" smtClean="0"/>
              <a:t>cycle_count</a:t>
            </a:r>
            <a:r>
              <a:rPr lang="en-US" sz="2000" i="1" baseline="-25000" dirty="0" smtClean="0"/>
              <a:t>α</a:t>
            </a:r>
            <a:r>
              <a:rPr lang="en-US" sz="2000" dirty="0" smtClean="0"/>
              <a:t> ÷ </a:t>
            </a:r>
            <a:r>
              <a:rPr lang="en-US" sz="2000" i="1" dirty="0" err="1" smtClean="0"/>
              <a:t>total_cycles</a:t>
            </a:r>
            <a:endParaRPr lang="en-US" sz="2000" i="1" dirty="0" smtClean="0"/>
          </a:p>
          <a:p>
            <a:pPr lvl="1"/>
            <a:r>
              <a:rPr lang="en-US" sz="2000" dirty="0" smtClean="0"/>
              <a:t>Estimates “contribution of call graph edge to whole application”, weighted by size ratio</a:t>
            </a:r>
          </a:p>
          <a:p>
            <a:pPr lvl="1"/>
            <a:r>
              <a:rPr lang="en-US" sz="2000" dirty="0" smtClean="0"/>
              <a:t>Small, “hot” functions that are called often in a procedure prioritized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i="1" dirty="0" err="1" smtClean="0"/>
              <a:t>cycle_density</a:t>
            </a:r>
            <a:r>
              <a:rPr lang="en-US" sz="2000" dirty="0" smtClean="0"/>
              <a:t> to identify looped </a:t>
            </a:r>
            <a:r>
              <a:rPr lang="en-US" sz="2000" dirty="0" err="1" smtClean="0"/>
              <a:t>func</a:t>
            </a:r>
            <a:r>
              <a:rPr lang="en-US" sz="2000" dirty="0" smtClean="0"/>
              <a:t> calls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r>
              <a:rPr lang="en-US" baseline="-25000" dirty="0" smtClean="0"/>
              <a:t>α</a:t>
            </a:r>
            <a:r>
              <a:rPr lang="en-US" baseline="-25000" dirty="0" err="1" smtClean="0"/>
              <a:t>i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parallelizable_lines</a:t>
            </a:r>
            <a:r>
              <a:rPr lang="en-US" i="1" dirty="0" smtClean="0"/>
              <a:t> ÷ </a:t>
            </a:r>
            <a:r>
              <a:rPr lang="en-US" i="1" dirty="0" err="1" smtClean="0"/>
              <a:t>number_of_lines</a:t>
            </a:r>
            <a:endParaRPr lang="en-US" i="1" dirty="0" smtClean="0"/>
          </a:p>
          <a:p>
            <a:r>
              <a:rPr lang="en-US" dirty="0" smtClean="0"/>
              <a:t>Combine temperature and cost analysis on each function call instance → </a:t>
            </a:r>
            <a:r>
              <a:rPr lang="en-US" dirty="0" err="1" smtClean="0"/>
              <a:t>inlining</a:t>
            </a:r>
            <a:r>
              <a:rPr lang="en-US" dirty="0" smtClean="0"/>
              <a:t>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2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8229602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Main Procedure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For each starting point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 </a:t>
            </a:r>
            <a:r>
              <a:rPr lang="en-US" dirty="0" smtClean="0"/>
              <a:t>ϵ [0, |α| ]:</a:t>
            </a:r>
          </a:p>
          <a:p>
            <a:pPr lvl="1"/>
            <a:r>
              <a:rPr lang="en-US" dirty="0" smtClean="0"/>
              <a:t>For each call site α</a:t>
            </a:r>
            <a:r>
              <a:rPr lang="en-US" baseline="-25000" dirty="0" err="1" smtClean="0"/>
              <a:t>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For each </a:t>
            </a:r>
            <a:r>
              <a:rPr lang="en-US" dirty="0" err="1" smtClean="0"/>
              <a:t>inst</a:t>
            </a:r>
            <a:r>
              <a:rPr lang="en-US" dirty="0" smtClean="0"/>
              <a:t> I ϵ [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dirty="0" smtClean="0"/>
              <a:t>, |α|]:</a:t>
            </a:r>
          </a:p>
          <a:p>
            <a:pPr lvl="3"/>
            <a:r>
              <a:rPr lang="en-US" b="1" dirty="0" smtClean="0"/>
              <a:t>search</a:t>
            </a:r>
            <a:r>
              <a:rPr lang="en-US" dirty="0" smtClean="0"/>
              <a:t> for available slots</a:t>
            </a:r>
          </a:p>
          <a:p>
            <a:r>
              <a:rPr lang="en-US" b="1" dirty="0" smtClean="0"/>
              <a:t>Search</a:t>
            </a:r>
            <a:r>
              <a:rPr lang="en-US" dirty="0" smtClean="0"/>
              <a:t>(instruction I):</a:t>
            </a:r>
          </a:p>
          <a:p>
            <a:pPr lvl="1"/>
            <a:r>
              <a:rPr lang="en-US" dirty="0" smtClean="0"/>
              <a:t>In dependency DAG of </a:t>
            </a:r>
            <a:r>
              <a:rPr lang="en-US" dirty="0" smtClean="0"/>
              <a:t>program</a:t>
            </a:r>
            <a:r>
              <a:rPr lang="en-US" dirty="0" smtClean="0"/>
              <a:t>, find latest scheduled parent instruction </a:t>
            </a:r>
            <a:r>
              <a:rPr lang="en-US" b="1" dirty="0" smtClean="0"/>
              <a:t>J </a:t>
            </a:r>
            <a:r>
              <a:rPr lang="en-US" dirty="0" smtClean="0"/>
              <a:t>in sequential program</a:t>
            </a:r>
            <a:endParaRPr lang="en-US" b="1" dirty="0" smtClean="0"/>
          </a:p>
          <a:p>
            <a:pPr lvl="1"/>
            <a:r>
              <a:rPr lang="en-US" dirty="0" smtClean="0"/>
              <a:t>For each instruction </a:t>
            </a:r>
            <a:r>
              <a:rPr lang="en-US" b="1" dirty="0" smtClean="0"/>
              <a:t>p </a:t>
            </a:r>
            <a:r>
              <a:rPr lang="en-US" dirty="0" smtClean="0"/>
              <a:t>ϵ [</a:t>
            </a:r>
            <a:r>
              <a:rPr lang="en-US" b="1" dirty="0" smtClean="0"/>
              <a:t>J, I]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If </a:t>
            </a:r>
            <a:r>
              <a:rPr lang="en-US" b="1" dirty="0" smtClean="0"/>
              <a:t>I </a:t>
            </a:r>
            <a:r>
              <a:rPr lang="en-US" dirty="0" smtClean="0"/>
              <a:t>can be parallelized with </a:t>
            </a:r>
            <a:r>
              <a:rPr lang="en-US" b="1" dirty="0" smtClean="0"/>
              <a:t>p</a:t>
            </a:r>
            <a:r>
              <a:rPr lang="en-US" dirty="0" smtClean="0"/>
              <a:t>, return true</a:t>
            </a:r>
          </a:p>
          <a:p>
            <a:pPr lvl="1"/>
            <a:r>
              <a:rPr lang="en-US" dirty="0" smtClean="0"/>
              <a:t>Return false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0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8793"/>
            <a:ext cx="2647244" cy="313172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1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q0,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2 H </a:t>
            </a:r>
            <a:r>
              <a:rPr lang="en-US" sz="2000" dirty="0" smtClean="0">
                <a:latin typeface="Monaco"/>
                <a:cs typeface="Monaco"/>
              </a:rPr>
              <a:t>q0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3 </a:t>
            </a:r>
            <a:r>
              <a:rPr lang="en-US" sz="2000" dirty="0" err="1" smtClean="0">
                <a:latin typeface="Monaco"/>
                <a:cs typeface="Monaco"/>
              </a:rPr>
              <a:t>PrepZ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q1, 0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4 H </a:t>
            </a:r>
            <a:r>
              <a:rPr lang="en-US" sz="2000" dirty="0" smtClean="0">
                <a:latin typeface="Monaco"/>
                <a:cs typeface="Monaco"/>
              </a:rPr>
              <a:t>q1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5 foo q0</a:t>
            </a:r>
          </a:p>
          <a:p>
            <a:pPr marL="0" indent="0">
              <a:buNone/>
            </a:pPr>
            <a:r>
              <a:rPr lang="mr-IN" sz="2000" dirty="0" smtClean="0">
                <a:latin typeface="Monaco"/>
                <a:cs typeface="Monaco"/>
              </a:rPr>
              <a:t>…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89" y="1240205"/>
            <a:ext cx="663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/>
              <a:t>P</a:t>
            </a:r>
            <a:endParaRPr lang="en-US" sz="4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073" y="2098793"/>
            <a:ext cx="677333" cy="92333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 H q</a:t>
            </a:r>
          </a:p>
          <a:p>
            <a:r>
              <a:rPr lang="en-US" dirty="0" smtClean="0"/>
              <a:t>7 T q</a:t>
            </a:r>
          </a:p>
          <a:p>
            <a:r>
              <a:rPr lang="en-US" dirty="0" smtClean="0"/>
              <a:t>8 H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6074" y="1701870"/>
            <a:ext cx="8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 (q)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6223" y="1240205"/>
            <a:ext cx="4340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Running algorithm on function </a:t>
            </a:r>
            <a:r>
              <a:rPr lang="en-US" sz="2400" i="1" dirty="0" smtClean="0"/>
              <a:t>foo</a:t>
            </a:r>
            <a:r>
              <a:rPr lang="en-US" sz="2400" dirty="0" smtClean="0"/>
              <a:t>, consider call site shown</a:t>
            </a:r>
          </a:p>
          <a:p>
            <a:endParaRPr lang="en-US" sz="2400" dirty="0" smtClean="0"/>
          </a:p>
          <a:p>
            <a:r>
              <a:rPr lang="en-US" sz="2400" dirty="0" smtClean="0"/>
              <a:t>Sequential program dependency DAG: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02402" y="3031430"/>
            <a:ext cx="1177807" cy="1977437"/>
            <a:chOff x="5860816" y="3988742"/>
            <a:chExt cx="1177807" cy="1977437"/>
          </a:xfrm>
        </p:grpSpPr>
        <p:sp>
          <p:nvSpPr>
            <p:cNvPr id="12" name="Oval 11"/>
            <p:cNvSpPr/>
            <p:nvPr/>
          </p:nvSpPr>
          <p:spPr>
            <a:xfrm>
              <a:off x="5860816" y="3988742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860816" y="4731927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558845" y="4389203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558845" y="5132388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4"/>
              <a:endCxn id="13" idx="0"/>
            </p:cNvCxnSpPr>
            <p:nvPr/>
          </p:nvCxnSpPr>
          <p:spPr>
            <a:xfrm>
              <a:off x="6100705" y="4459112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>
              <a:off x="6798734" y="4859573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60816" y="5495809"/>
              <a:ext cx="479778" cy="4703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endCxn id="22" idx="0"/>
            </p:cNvCxnSpPr>
            <p:nvPr/>
          </p:nvCxnSpPr>
          <p:spPr>
            <a:xfrm>
              <a:off x="6100705" y="5222994"/>
              <a:ext cx="0" cy="272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4723468" y="4547340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4723468" y="5290525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4"/>
            <a:endCxn id="32" idx="0"/>
          </p:cNvCxnSpPr>
          <p:nvPr/>
        </p:nvCxnSpPr>
        <p:spPr>
          <a:xfrm>
            <a:off x="4963357" y="5017710"/>
            <a:ext cx="0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63357" y="5760895"/>
            <a:ext cx="0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723468" y="6033710"/>
            <a:ext cx="479778" cy="47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1216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SHA-1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 err="1" smtClean="0"/>
              <a:t>inlining</a:t>
            </a:r>
            <a:r>
              <a:rPr lang="en-US" dirty="0" smtClean="0"/>
              <a:t> a single function call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Most frequently called function</a:t>
            </a:r>
          </a:p>
          <a:p>
            <a:pPr lvl="1"/>
            <a:r>
              <a:rPr lang="en-US" dirty="0" smtClean="0"/>
              <a:t>Small leaf function</a:t>
            </a:r>
          </a:p>
          <a:p>
            <a:r>
              <a:rPr lang="en-US" dirty="0" smtClean="0"/>
              <a:t>Fully </a:t>
            </a:r>
            <a:r>
              <a:rPr lang="en-US" dirty="0" err="1" smtClean="0"/>
              <a:t>inlining</a:t>
            </a:r>
            <a:r>
              <a:rPr lang="en-US" dirty="0" smtClean="0"/>
              <a:t> function leads to over-flattening</a:t>
            </a:r>
          </a:p>
          <a:p>
            <a:pPr lvl="1"/>
            <a:r>
              <a:rPr lang="en-US" dirty="0" smtClean="0"/>
              <a:t>Nearly 2 lines </a:t>
            </a:r>
            <a:r>
              <a:rPr lang="en-US" dirty="0" err="1" smtClean="0"/>
              <a:t>inlined</a:t>
            </a:r>
            <a:r>
              <a:rPr lang="en-US" dirty="0" smtClean="0"/>
              <a:t> for each line parallelized</a:t>
            </a:r>
          </a:p>
          <a:p>
            <a:r>
              <a:rPr lang="en-US" dirty="0" smtClean="0"/>
              <a:t>Trend continues as more functions are </a:t>
            </a:r>
            <a:r>
              <a:rPr lang="en-US" dirty="0" err="1" smtClean="0"/>
              <a:t>inlined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1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17638"/>
            <a:ext cx="4040188" cy="4708525"/>
          </a:xfrm>
        </p:spPr>
        <p:txBody>
          <a:bodyPr/>
          <a:lstStyle/>
          <a:p>
            <a:r>
              <a:rPr lang="en-US" dirty="0" smtClean="0"/>
              <a:t>Designed to optimize decision to inline a single line from a function call</a:t>
            </a:r>
          </a:p>
          <a:p>
            <a:pPr lvl="1"/>
            <a:r>
              <a:rPr lang="en-US" dirty="0" smtClean="0"/>
              <a:t>Considers global information about function call</a:t>
            </a:r>
          </a:p>
          <a:p>
            <a:r>
              <a:rPr lang="en-US" dirty="0"/>
              <a:t>Can optimally schedule all function call instances of all functions within a program</a:t>
            </a:r>
          </a:p>
          <a:p>
            <a:pPr lvl="1"/>
            <a:r>
              <a:rPr lang="en-US" dirty="0"/>
              <a:t>Can be shown that order of applying algorithm on functions does not affect optimality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1417638"/>
            <a:ext cx="4041775" cy="4708525"/>
          </a:xfrm>
        </p:spPr>
        <p:txBody>
          <a:bodyPr/>
          <a:lstStyle/>
          <a:p>
            <a:r>
              <a:rPr lang="en-US" dirty="0" smtClean="0"/>
              <a:t>Tractable complexity</a:t>
            </a:r>
          </a:p>
          <a:p>
            <a:pPr lvl="1"/>
            <a:r>
              <a:rPr lang="en-US" dirty="0" smtClean="0"/>
              <a:t>Applying procedure to all functions within an input program, can </a:t>
            </a:r>
            <a:r>
              <a:rPr lang="en-US" dirty="0"/>
              <a:t>show O(</a:t>
            </a:r>
            <a:r>
              <a:rPr lang="en-US" b="1" dirty="0"/>
              <a:t>n</a:t>
            </a:r>
            <a:r>
              <a:rPr lang="en-US" baseline="30000" dirty="0"/>
              <a:t>3</a:t>
            </a:r>
            <a:r>
              <a:rPr lang="en-US" dirty="0"/>
              <a:t>) for input program size </a:t>
            </a:r>
            <a:r>
              <a:rPr lang="en-US" b="1" dirty="0" smtClean="0"/>
              <a:t>n</a:t>
            </a:r>
            <a:r>
              <a:rPr lang="en-US" dirty="0" smtClean="0"/>
              <a:t> (</a:t>
            </a:r>
            <a:r>
              <a:rPr lang="en-US" dirty="0"/>
              <a:t>fully flattened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 generality: 2</a:t>
            </a:r>
            <a:r>
              <a:rPr lang="en-US" baseline="30000" dirty="0" smtClean="0"/>
              <a:t>|α|</a:t>
            </a:r>
            <a:r>
              <a:rPr lang="en-US" dirty="0" smtClean="0"/>
              <a:t> subsets for all function call instances 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→ exponential complexity</a:t>
            </a:r>
          </a:p>
          <a:p>
            <a:pPr lvl="1"/>
            <a:r>
              <a:rPr lang="en-US" dirty="0" smtClean="0"/>
              <a:t>By restricting to contiguous increasing-indexed subsequences → O(|α|</a:t>
            </a:r>
            <a:r>
              <a:rPr lang="en-US" baseline="30000" dirty="0" smtClean="0"/>
              <a:t>2</a:t>
            </a:r>
            <a:r>
              <a:rPr lang="en-US" dirty="0" smtClean="0"/>
              <a:t>) to consider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Notation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Program: </a:t>
            </a:r>
            <a:r>
              <a:rPr lang="en-US" b="1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b="1" i="1" dirty="0" smtClean="0"/>
              <a:t>P</a:t>
            </a:r>
            <a:r>
              <a:rPr lang="en-US" dirty="0" smtClean="0"/>
              <a:t>| = n</a:t>
            </a:r>
          </a:p>
          <a:p>
            <a:pPr lvl="2"/>
            <a:r>
              <a:rPr lang="en-US" dirty="0" smtClean="0"/>
              <a:t>all instructions of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</a:p>
          <a:p>
            <a:r>
              <a:rPr lang="en-US" b="1" i="1" dirty="0" smtClean="0"/>
              <a:t>P</a:t>
            </a:r>
            <a:r>
              <a:rPr lang="en-US" b="1" i="1" baseline="-25000" dirty="0" smtClean="0"/>
              <a:t>F </a:t>
            </a:r>
            <a:r>
              <a:rPr lang="en-US" dirty="0" smtClean="0"/>
              <a:t>= {α</a:t>
            </a:r>
            <a:r>
              <a:rPr lang="en-US" baseline="-25000" dirty="0" smtClean="0"/>
              <a:t>,</a:t>
            </a:r>
            <a:r>
              <a:rPr lang="en-US" dirty="0" smtClean="0"/>
              <a:t> β</a:t>
            </a:r>
            <a:r>
              <a:rPr lang="en-US" baseline="-25000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of all functions of </a:t>
            </a:r>
            <a:r>
              <a:rPr lang="en-US" b="1" i="1" dirty="0" smtClean="0"/>
              <a:t>P</a:t>
            </a:r>
          </a:p>
          <a:p>
            <a:r>
              <a:rPr lang="en-US" b="1" i="1" dirty="0" smtClean="0"/>
              <a:t>F</a:t>
            </a:r>
            <a:r>
              <a:rPr lang="en-US" dirty="0" smtClean="0"/>
              <a:t> = {α</a:t>
            </a:r>
            <a:r>
              <a:rPr lang="en-US" baseline="-25000" dirty="0" smtClean="0"/>
              <a:t>1, </a:t>
            </a:r>
            <a:r>
              <a:rPr lang="en-US" dirty="0" smtClean="0"/>
              <a:t>β</a:t>
            </a:r>
            <a:r>
              <a:rPr lang="en-US" baseline="-25000" dirty="0" smtClean="0"/>
              <a:t>1, </a:t>
            </a:r>
            <a:r>
              <a:rPr lang="en-US" dirty="0" smtClean="0"/>
              <a:t> α</a:t>
            </a:r>
            <a:r>
              <a:rPr lang="en-US" baseline="-25000" dirty="0" smtClean="0"/>
              <a:t>2,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Set of function calls in </a:t>
            </a:r>
            <a:r>
              <a:rPr lang="en-US" b="1" i="1" dirty="0" smtClean="0"/>
              <a:t>P</a:t>
            </a:r>
            <a:endParaRPr lang="en-US" dirty="0" smtClean="0"/>
          </a:p>
          <a:p>
            <a:r>
              <a:rPr lang="en-US" b="1" i="1" dirty="0" smtClean="0"/>
              <a:t>G = </a:t>
            </a:r>
            <a:r>
              <a:rPr lang="en-US" dirty="0" smtClean="0"/>
              <a:t>{H, X, T, 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of all intrinsic gates in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708" y="2224812"/>
            <a:ext cx="1352271" cy="39013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4091" y="2224813"/>
            <a:ext cx="14110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q0</a:t>
            </a:r>
          </a:p>
          <a:p>
            <a:r>
              <a:rPr lang="en-US" sz="2800" dirty="0" smtClean="0"/>
              <a:t>X 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q0</a:t>
            </a:r>
          </a:p>
          <a:p>
            <a:r>
              <a:rPr lang="en-US" sz="2800" dirty="0" smtClean="0"/>
              <a:t>T q1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q1</a:t>
            </a:r>
          </a:p>
          <a:p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91418" y="1274631"/>
            <a:ext cx="46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5156" y="2224812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14860" y="2260628"/>
            <a:ext cx="359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α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9746" y="2376478"/>
            <a:ext cx="377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</a:t>
            </a:r>
          </a:p>
          <a:p>
            <a:r>
              <a:rPr lang="en-US" dirty="0" smtClean="0"/>
              <a:t>Z</a:t>
            </a:r>
          </a:p>
          <a:p>
            <a:r>
              <a:rPr lang="en-US" dirty="0" smtClean="0"/>
              <a:t>β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15156" y="3729207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14860" y="37650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β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9745" y="3795888"/>
            <a:ext cx="377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 err="1" smtClean="0"/>
              <a:t>γ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4505" y="5466624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5684913" y="721848"/>
            <a:ext cx="329227" cy="2389480"/>
          </a:xfrm>
          <a:prstGeom prst="rightBrace">
            <a:avLst>
              <a:gd name="adj1" fmla="val 8333"/>
              <a:gd name="adj2" fmla="val 509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255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Notation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each α, choose a starting instruction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endParaRPr lang="en-US" baseline="-25000" dirty="0"/>
          </a:p>
          <a:p>
            <a:r>
              <a:rPr lang="en-US" dirty="0" smtClean="0"/>
              <a:t>For each instruction </a:t>
            </a:r>
            <a:r>
              <a:rPr lang="en-US" b="1" dirty="0" smtClean="0"/>
              <a:t>I</a:t>
            </a:r>
            <a:r>
              <a:rPr lang="en-US" dirty="0" smtClean="0"/>
              <a:t> in each call site α</a:t>
            </a:r>
            <a:r>
              <a:rPr lang="en-US" baseline="-25000" dirty="0" err="1" smtClean="0"/>
              <a:t>i</a:t>
            </a:r>
            <a:r>
              <a:rPr lang="en-US" dirty="0" smtClean="0"/>
              <a:t> look for compatible instructions </a:t>
            </a:r>
            <a:r>
              <a:rPr lang="en-US" b="1" dirty="0" smtClean="0"/>
              <a:t>J</a:t>
            </a:r>
            <a:r>
              <a:rPr lang="en-US" dirty="0" smtClean="0"/>
              <a:t> in </a:t>
            </a:r>
            <a:r>
              <a:rPr lang="en-US" b="1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Can limit this search to </a:t>
            </a:r>
            <a:r>
              <a:rPr lang="en-US" dirty="0" err="1" smtClean="0"/>
              <a:t>insts</a:t>
            </a:r>
            <a:r>
              <a:rPr lang="en-US" dirty="0" smtClean="0"/>
              <a:t> between latest dependency of </a:t>
            </a:r>
            <a:r>
              <a:rPr lang="en-US" b="1" dirty="0" smtClean="0"/>
              <a:t>I</a:t>
            </a:r>
            <a:r>
              <a:rPr lang="en-US" dirty="0" smtClean="0"/>
              <a:t> and </a:t>
            </a:r>
            <a:r>
              <a:rPr lang="en-US" b="1" dirty="0" smtClean="0"/>
              <a:t>I</a:t>
            </a:r>
            <a:r>
              <a:rPr lang="en-US" dirty="0" smtClean="0"/>
              <a:t> itself</a:t>
            </a:r>
          </a:p>
          <a:p>
            <a:r>
              <a:rPr lang="en-US" dirty="0"/>
              <a:t>P</a:t>
            </a:r>
            <a:r>
              <a:rPr lang="en-US" dirty="0" smtClean="0"/>
              <a:t>artial execution </a:t>
            </a:r>
            <a:r>
              <a:rPr lang="mr-IN" dirty="0" smtClean="0"/>
              <a:t>–</a:t>
            </a:r>
            <a:r>
              <a:rPr lang="en-US" dirty="0" smtClean="0"/>
              <a:t> allow arguments to flow through call sites for accurate dependency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708" y="2224812"/>
            <a:ext cx="1352271" cy="39013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4091" y="2224813"/>
            <a:ext cx="14110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q0</a:t>
            </a:r>
          </a:p>
          <a:p>
            <a:r>
              <a:rPr lang="en-US" sz="2800" dirty="0" smtClean="0"/>
              <a:t>X 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q0</a:t>
            </a:r>
          </a:p>
          <a:p>
            <a:r>
              <a:rPr lang="en-US" sz="2800" dirty="0" smtClean="0"/>
              <a:t>T q1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q1</a:t>
            </a:r>
          </a:p>
          <a:p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44333" y="1211133"/>
            <a:ext cx="46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5156" y="2260436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14860" y="229625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β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9745" y="2327117"/>
            <a:ext cx="377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 err="1" smtClean="0"/>
              <a:t>γ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5684913" y="721848"/>
            <a:ext cx="329227" cy="2389480"/>
          </a:xfrm>
          <a:prstGeom prst="rightBrace">
            <a:avLst>
              <a:gd name="adj1" fmla="val 8333"/>
              <a:gd name="adj2" fmla="val 509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5417" y="2224812"/>
            <a:ext cx="68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= 1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44333" y="2508250"/>
            <a:ext cx="705412" cy="8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27273" y="2594144"/>
            <a:ext cx="705412" cy="316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31417" y="2594144"/>
            <a:ext cx="573542" cy="760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Graph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49301" y="1600200"/>
            <a:ext cx="1799108" cy="3645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2054" y="1600200"/>
            <a:ext cx="1799108" cy="3645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4364" y="531819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/>
              <a:t>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9507" y="5318196"/>
            <a:ext cx="38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19507" y="2140002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19507" y="2715700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9507" y="326833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07649" y="2057694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09673" y="2619070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9673" y="3115023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9507" y="3660282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21531" y="4431947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11697" y="4278631"/>
            <a:ext cx="7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|α|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84364" y="2140002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84364" y="2715700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84364" y="326833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5420" y="2078111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7444" y="2639487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7444" y="3135440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88269" y="378223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490293" y="455389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0459" y="4400583"/>
            <a:ext cx="5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(α)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8410" y="1803462"/>
            <a:ext cx="4195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 given starting instruction 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k</a:t>
            </a:r>
            <a:r>
              <a:rPr lang="en-US" sz="2000" b="1" baseline="-25000" dirty="0" smtClean="0"/>
              <a:t> </a:t>
            </a:r>
            <a:r>
              <a:rPr lang="en-US" sz="2000" dirty="0" smtClean="0"/>
              <a:t>in </a:t>
            </a:r>
            <a:r>
              <a:rPr lang="en-US" sz="2000" b="1" dirty="0" smtClean="0"/>
              <a:t>α</a:t>
            </a:r>
            <a:r>
              <a:rPr lang="en-US" sz="2000" dirty="0" smtClean="0"/>
              <a:t>:</a:t>
            </a:r>
            <a:endParaRPr lang="en-US" sz="2000" b="1" dirty="0" smtClean="0"/>
          </a:p>
          <a:p>
            <a:r>
              <a:rPr lang="en-US" sz="2000" dirty="0" smtClean="0"/>
              <a:t>For each call site </a:t>
            </a:r>
            <a:r>
              <a:rPr lang="en-US" sz="2000" b="1" dirty="0" smtClean="0"/>
              <a:t>α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:</a:t>
            </a:r>
          </a:p>
          <a:p>
            <a:r>
              <a:rPr lang="en-US" sz="2000" b="1" dirty="0"/>
              <a:t>	</a:t>
            </a:r>
            <a:r>
              <a:rPr lang="en-US" sz="2000" dirty="0" smtClean="0"/>
              <a:t>For each </a:t>
            </a:r>
            <a:r>
              <a:rPr lang="en-US" sz="2000" dirty="0" err="1" smtClean="0"/>
              <a:t>inst</a:t>
            </a:r>
            <a:r>
              <a:rPr lang="en-US" sz="2000" dirty="0" smtClean="0"/>
              <a:t> </a:t>
            </a:r>
            <a:r>
              <a:rPr lang="en-US" sz="2000" b="1" dirty="0" smtClean="0"/>
              <a:t>I</a:t>
            </a:r>
            <a:r>
              <a:rPr lang="en-US" sz="2000" dirty="0" smtClean="0"/>
              <a:t> in </a:t>
            </a:r>
            <a:r>
              <a:rPr lang="en-US" sz="2000" b="1" dirty="0" smtClean="0"/>
              <a:t>α: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For each </a:t>
            </a:r>
            <a:r>
              <a:rPr lang="en-US" sz="2000" dirty="0" err="1" smtClean="0"/>
              <a:t>inst</a:t>
            </a:r>
            <a:r>
              <a:rPr lang="en-US" sz="2000" dirty="0" smtClean="0"/>
              <a:t> </a:t>
            </a:r>
            <a:r>
              <a:rPr lang="en-US" sz="2000" b="1" dirty="0" smtClean="0"/>
              <a:t>J </a:t>
            </a:r>
            <a:r>
              <a:rPr lang="en-US" sz="2000" dirty="0" smtClean="0"/>
              <a:t>in </a:t>
            </a:r>
            <a:r>
              <a:rPr lang="en-US" sz="2000" b="1" i="1" dirty="0" smtClean="0"/>
              <a:t>P</a:t>
            </a:r>
            <a:r>
              <a:rPr lang="en-US" sz="2000" dirty="0" smtClean="0"/>
              <a:t>[</a:t>
            </a:r>
            <a:r>
              <a:rPr lang="en-US" sz="2000" b="1" i="1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="1" i="1" dirty="0" smtClean="0"/>
              <a:t>,P</a:t>
            </a:r>
            <a:r>
              <a:rPr lang="en-US" sz="2000" b="1" i="1" baseline="-25000" dirty="0" smtClean="0"/>
              <a:t>I</a:t>
            </a:r>
            <a:r>
              <a:rPr lang="en-US" sz="2000" dirty="0" smtClean="0"/>
              <a:t>]</a:t>
            </a:r>
            <a:r>
              <a:rPr lang="en-US" sz="2000" b="1" i="1" dirty="0" smtClean="0"/>
              <a:t>: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		</a:t>
            </a:r>
            <a:r>
              <a:rPr lang="en-US" sz="2000" dirty="0" smtClean="0"/>
              <a:t>If I 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 J, return 1</a:t>
            </a:r>
            <a:endParaRPr lang="en-US" sz="2000" b="1" dirty="0" smtClean="0"/>
          </a:p>
        </p:txBody>
      </p:sp>
      <p:cxnSp>
        <p:nvCxnSpPr>
          <p:cNvPr id="36" name="Straight Connector 35"/>
          <p:cNvCxnSpPr>
            <a:stCxn id="25" idx="6"/>
            <a:endCxn id="12" idx="2"/>
          </p:cNvCxnSpPr>
          <p:nvPr/>
        </p:nvCxnSpPr>
        <p:spPr>
          <a:xfrm>
            <a:off x="1772506" y="2234068"/>
            <a:ext cx="214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6"/>
            <a:endCxn id="16" idx="2"/>
          </p:cNvCxnSpPr>
          <p:nvPr/>
        </p:nvCxnSpPr>
        <p:spPr>
          <a:xfrm>
            <a:off x="1772506" y="2234068"/>
            <a:ext cx="2147001" cy="575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72506" y="2809766"/>
            <a:ext cx="214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7" idx="2"/>
          </p:cNvCxnSpPr>
          <p:nvPr/>
        </p:nvCxnSpPr>
        <p:spPr>
          <a:xfrm>
            <a:off x="1772506" y="2809766"/>
            <a:ext cx="2147001" cy="552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6"/>
            <a:endCxn id="12" idx="2"/>
          </p:cNvCxnSpPr>
          <p:nvPr/>
        </p:nvCxnSpPr>
        <p:spPr>
          <a:xfrm flipV="1">
            <a:off x="1772506" y="2234068"/>
            <a:ext cx="2147001" cy="1128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6"/>
            <a:endCxn id="12" idx="2"/>
          </p:cNvCxnSpPr>
          <p:nvPr/>
        </p:nvCxnSpPr>
        <p:spPr>
          <a:xfrm flipV="1">
            <a:off x="1772506" y="2234068"/>
            <a:ext cx="2147001" cy="575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81600" y="3604416"/>
            <a:ext cx="350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one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b="1" dirty="0" err="1" smtClean="0"/>
              <a:t>G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Ο</a:t>
            </a:r>
            <a:r>
              <a:rPr lang="en-US" dirty="0" smtClean="0"/>
              <a:t>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</a:t>
            </a:r>
          </a:p>
          <a:p>
            <a:endParaRPr lang="en-US" b="1" dirty="0"/>
          </a:p>
          <a:p>
            <a:r>
              <a:rPr lang="en-US" dirty="0" smtClean="0"/>
              <a:t>Computing full graph </a:t>
            </a:r>
            <a:r>
              <a:rPr lang="en-US" b="1" dirty="0" smtClean="0"/>
              <a:t>G</a:t>
            </a:r>
            <a:r>
              <a:rPr lang="en-US" b="1" baseline="-25000" dirty="0" smtClean="0"/>
              <a:t>α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Ο</a:t>
            </a:r>
            <a:r>
              <a:rPr lang="en-US" dirty="0" smtClean="0"/>
              <a:t>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</a:t>
            </a:r>
          </a:p>
          <a:p>
            <a:endParaRPr lang="en-US" dirty="0"/>
          </a:p>
          <a:p>
            <a:r>
              <a:rPr lang="en-US" dirty="0" smtClean="0"/>
              <a:t>Maximum number of edges:</a:t>
            </a:r>
          </a:p>
          <a:p>
            <a:r>
              <a:rPr lang="en-US" dirty="0"/>
              <a:t>	</a:t>
            </a:r>
            <a:r>
              <a:rPr lang="en-US" dirty="0" smtClean="0"/>
              <a:t>|E| ≤ f</a:t>
            </a:r>
            <a:r>
              <a:rPr lang="en-US" baseline="-25000" dirty="0" smtClean="0"/>
              <a:t>α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Linear Program Complexity:</a:t>
            </a:r>
          </a:p>
          <a:p>
            <a:r>
              <a:rPr lang="en-US" dirty="0"/>
              <a:t>	</a:t>
            </a:r>
            <a:r>
              <a:rPr lang="en-US" dirty="0" smtClean="0"/>
              <a:t>O(f</a:t>
            </a:r>
            <a:r>
              <a:rPr lang="en-US" baseline="-25000" dirty="0" smtClean="0"/>
              <a:t>α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/>
              <a:t>		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Full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Full Procedure = Build graph + ILP:</a:t>
            </a:r>
          </a:p>
          <a:p>
            <a:pPr marL="457200" lvl="1" indent="0">
              <a:buNone/>
            </a:pPr>
            <a:r>
              <a:rPr lang="en-US" dirty="0" smtClean="0"/>
              <a:t>	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+ O(f</a:t>
            </a:r>
            <a:r>
              <a:rPr lang="en-US" baseline="-25000" dirty="0" smtClean="0"/>
              <a:t>α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r>
              <a:rPr lang="en-US" dirty="0" smtClean="0"/>
              <a:t>) = 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</a:t>
            </a:r>
          </a:p>
          <a:p>
            <a:r>
              <a:rPr lang="en-US" sz="2400" dirty="0" smtClean="0"/>
              <a:t>Over all functions: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for all α = O(|</a:t>
            </a:r>
            <a:r>
              <a:rPr lang="en-US" b="1" i="1" dirty="0" smtClean="0"/>
              <a:t>P</a:t>
            </a:r>
            <a:r>
              <a:rPr lang="en-US" dirty="0" smtClean="0"/>
              <a:t>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Overall complexity of running the procedure on all functions in program </a:t>
            </a:r>
            <a:r>
              <a:rPr lang="en-US" sz="2400" b="1" i="1" dirty="0" smtClean="0"/>
              <a:t>P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O(|</a:t>
            </a:r>
            <a:r>
              <a:rPr lang="en-US" b="1" i="1" dirty="0" smtClean="0"/>
              <a:t>P</a:t>
            </a:r>
            <a:r>
              <a:rPr lang="en-US" dirty="0" smtClean="0"/>
              <a:t>|</a:t>
            </a:r>
            <a:r>
              <a:rPr lang="en-US" baseline="30000" dirty="0" smtClean="0"/>
              <a:t>3</a:t>
            </a:r>
            <a:r>
              <a:rPr lang="en-US" dirty="0" smtClean="0"/>
              <a:t>) =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Loose bound, assumes all instructions must search from beginning of </a:t>
            </a:r>
            <a:r>
              <a:rPr lang="en-US" sz="2400" b="1" i="1" dirty="0" smtClean="0"/>
              <a:t>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Work: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“Computational complexity of ILP solving grows exponentially with the problem size</a:t>
            </a:r>
            <a:r>
              <a:rPr lang="mr-IN" sz="2000" dirty="0" smtClean="0"/>
              <a:t>…</a:t>
            </a:r>
            <a:r>
              <a:rPr lang="en-US" sz="2000" dirty="0" smtClean="0"/>
              <a:t>we have developed </a:t>
            </a:r>
            <a:r>
              <a:rPr lang="en-US" sz="2000" i="1" dirty="0" smtClean="0"/>
              <a:t>region scheduling </a:t>
            </a:r>
            <a:r>
              <a:rPr lang="en-US" sz="2000" dirty="0" smtClean="0"/>
              <a:t>that allows us to tackle routines of arbitrary size (yet the results are only optimal per region)”</a:t>
            </a:r>
          </a:p>
          <a:p>
            <a:pPr lvl="1"/>
            <a:r>
              <a:rPr lang="en-US" sz="1800" i="1" dirty="0" smtClean="0"/>
              <a:t>Sebastian </a:t>
            </a:r>
            <a:r>
              <a:rPr lang="en-US" sz="1800" i="1" dirty="0" err="1" smtClean="0"/>
              <a:t>Winkel</a:t>
            </a:r>
            <a:r>
              <a:rPr lang="en-US" sz="1800" i="1" dirty="0" smtClean="0"/>
              <a:t>. 2007. Optimal versus Heuristic Global Code Scheduling. MICRO 40</a:t>
            </a:r>
          </a:p>
          <a:p>
            <a:pPr lvl="1"/>
            <a:r>
              <a:rPr lang="en-US" sz="1800" dirty="0" smtClean="0"/>
              <a:t>Complexity driven by considering code motion </a:t>
            </a:r>
            <a:r>
              <a:rPr lang="en-US" sz="1800" dirty="0" err="1" smtClean="0"/>
              <a:t>w.r.t</a:t>
            </a:r>
            <a:r>
              <a:rPr lang="en-US" sz="1800" dirty="0" smtClean="0"/>
              <a:t> loops, branches, and block speculation, and compensation code </a:t>
            </a:r>
          </a:p>
          <a:p>
            <a:pPr lvl="1"/>
            <a:r>
              <a:rPr lang="en-US" sz="1800" dirty="0" smtClean="0"/>
              <a:t>Principle of Deferred Measurement: our quantum applications can (and are) optimized to defer intermediate conditional measurement-based branching to the end of functions</a:t>
            </a:r>
          </a:p>
          <a:p>
            <a:pPr lvl="1"/>
            <a:r>
              <a:rPr lang="en-US" sz="1800" dirty="0" smtClean="0"/>
              <a:t>Avoids much of the complexity considered in other work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45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083"/>
            <a:ext cx="8229600" cy="427408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objective function on graph </a:t>
            </a:r>
            <a:r>
              <a:rPr lang="en-US" b="1" dirty="0" smtClean="0"/>
              <a:t>G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u</a:t>
            </a:r>
            <a:r>
              <a:rPr lang="en-US" dirty="0" smtClean="0"/>
              <a:t> index of vertex </a:t>
            </a:r>
            <a:r>
              <a:rPr lang="en-US" b="1" dirty="0" smtClean="0"/>
              <a:t>u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α</a:t>
            </a:r>
            <a:r>
              <a:rPr lang="en-US" baseline="-25000" dirty="0" smtClean="0"/>
              <a:t>P </a:t>
            </a:r>
            <a:r>
              <a:rPr lang="en-US" dirty="0"/>
              <a:t>t</a:t>
            </a:r>
            <a:r>
              <a:rPr lang="en-US" dirty="0" smtClean="0"/>
              <a:t>erm: </a:t>
            </a:r>
          </a:p>
          <a:p>
            <a:pPr lvl="1"/>
            <a:r>
              <a:rPr lang="en-US" dirty="0" smtClean="0"/>
              <a:t>Parallelism, number of lines parallelized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c </a:t>
            </a:r>
            <a:r>
              <a:rPr lang="en-US" dirty="0" smtClean="0"/>
              <a:t>term:</a:t>
            </a:r>
          </a:p>
          <a:p>
            <a:pPr lvl="1"/>
            <a:r>
              <a:rPr lang="en-US" dirty="0" smtClean="0"/>
              <a:t>Code size penalty to parallelism, size of storing function call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P, </a:t>
            </a:r>
            <a:r>
              <a:rPr lang="en-US" dirty="0" smtClean="0"/>
              <a:t>α</a:t>
            </a:r>
            <a:r>
              <a:rPr lang="en-US" baseline="-25000" dirty="0" smtClean="0"/>
              <a:t>c </a:t>
            </a:r>
            <a:r>
              <a:rPr lang="en-US" dirty="0" smtClean="0"/>
              <a:t>in [-1,1]: weights allow for </a:t>
            </a:r>
            <a:r>
              <a:rPr lang="en-US" dirty="0" err="1" smtClean="0"/>
              <a:t>tuneability</a:t>
            </a:r>
            <a:endParaRPr lang="en-US" dirty="0" smtClean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α</a:t>
            </a:r>
            <a:r>
              <a:rPr lang="en-US" baseline="-25000" dirty="0" smtClean="0"/>
              <a:t>P </a:t>
            </a:r>
            <a:r>
              <a:rPr lang="en-US" dirty="0" smtClean="0"/>
              <a:t>= 1, α</a:t>
            </a:r>
            <a:r>
              <a:rPr lang="en-US" baseline="-25000" dirty="0" smtClean="0"/>
              <a:t>c </a:t>
            </a:r>
            <a:r>
              <a:rPr lang="en-US" dirty="0" smtClean="0"/>
              <a:t>= 0: selects </a:t>
            </a:r>
            <a:r>
              <a:rPr lang="en-US" b="1" dirty="0" smtClean="0"/>
              <a:t>X</a:t>
            </a:r>
            <a:r>
              <a:rPr lang="en-US" b="1" baseline="-25000" dirty="0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for full parallelism</a:t>
            </a:r>
          </a:p>
          <a:p>
            <a:pPr lvl="1"/>
            <a:r>
              <a:rPr lang="en-US" dirty="0"/>
              <a:t>α</a:t>
            </a:r>
            <a:r>
              <a:rPr lang="en-US" baseline="-25000" dirty="0"/>
              <a:t>P </a:t>
            </a:r>
            <a:r>
              <a:rPr lang="en-US" dirty="0"/>
              <a:t>= </a:t>
            </a:r>
            <a:r>
              <a:rPr lang="en-US" dirty="0" smtClean="0"/>
              <a:t>-1</a:t>
            </a:r>
            <a:r>
              <a:rPr lang="en-US" dirty="0"/>
              <a:t>, α</a:t>
            </a:r>
            <a:r>
              <a:rPr lang="en-US" baseline="-25000" dirty="0"/>
              <a:t>c </a:t>
            </a:r>
            <a:r>
              <a:rPr lang="en-US" dirty="0"/>
              <a:t>= </a:t>
            </a:r>
            <a:r>
              <a:rPr lang="en-US" dirty="0" smtClean="0"/>
              <a:t>1: </a:t>
            </a:r>
            <a:r>
              <a:rPr lang="en-US" dirty="0"/>
              <a:t>selects </a:t>
            </a:r>
            <a:r>
              <a:rPr lang="en-US" b="1" dirty="0"/>
              <a:t>X</a:t>
            </a:r>
            <a:r>
              <a:rPr lang="en-US" b="1" baseline="-25000" dirty="0"/>
              <a:t>E</a:t>
            </a:r>
            <a:r>
              <a:rPr lang="en-US" b="1" dirty="0"/>
              <a:t> </a:t>
            </a:r>
            <a:r>
              <a:rPr lang="en-US" dirty="0" smtClean="0"/>
              <a:t>= 0 for no parallelism</a:t>
            </a:r>
            <a:endParaRPr lang="en-US" dirty="0"/>
          </a:p>
        </p:txBody>
      </p:sp>
      <p:pic>
        <p:nvPicPr>
          <p:cNvPr id="4" name="Picture 3" descr="test 2017-04-24 at 3.5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2" y="2215811"/>
            <a:ext cx="7787217" cy="14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979</Words>
  <Application>Microsoft Macintosh PowerPoint</Application>
  <PresentationFormat>On-screen Show (4:3)</PresentationFormat>
  <Paragraphs>204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Overview - Motivation</vt:lpstr>
      <vt:lpstr>Example: SHA-1</vt:lpstr>
      <vt:lpstr>Framework Goals</vt:lpstr>
      <vt:lpstr>Framework Complexity: Notation </vt:lpstr>
      <vt:lpstr>Framework Complexity: Notation </vt:lpstr>
      <vt:lpstr>Framework Complexity: Graph </vt:lpstr>
      <vt:lpstr>Framework Complexity: Full Procedure </vt:lpstr>
      <vt:lpstr>Related Work: Complexity</vt:lpstr>
      <vt:lpstr>Objective Function</vt:lpstr>
      <vt:lpstr>Framework Weaknesses  and Next Steps</vt:lpstr>
      <vt:lpstr>Reduction: Knapsack to Partial Inlining</vt:lpstr>
      <vt:lpstr>Possible Heuristics</vt:lpstr>
      <vt:lpstr>Algorithm 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Holmes</dc:creator>
  <cp:lastModifiedBy>Adam Holmes</cp:lastModifiedBy>
  <cp:revision>215</cp:revision>
  <dcterms:created xsi:type="dcterms:W3CDTF">2017-04-24T16:54:04Z</dcterms:created>
  <dcterms:modified xsi:type="dcterms:W3CDTF">2017-04-27T21:50:24Z</dcterms:modified>
</cp:coreProperties>
</file>