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58" r:id="rId3"/>
    <p:sldId id="259" r:id="rId4"/>
    <p:sldId id="261" r:id="rId5"/>
    <p:sldId id="263" r:id="rId6"/>
    <p:sldId id="265" r:id="rId7"/>
    <p:sldId id="266" r:id="rId8"/>
    <p:sldId id="267" r:id="rId9"/>
    <p:sldId id="272" r:id="rId10"/>
    <p:sldId id="268" r:id="rId11"/>
    <p:sldId id="270" r:id="rId12"/>
    <p:sldId id="271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AEA5-66CD-954D-83DE-F14589952EF7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CF0DD-0C08-0441-B448-9F32284C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5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901D1-41D5-1341-9E8E-F5FAB5271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A672-FA7F-564B-BD44-B850F3EBDF2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9477B-74F9-C34F-BCDD-7BDD921C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 rich history of using integer linear programming as a compiler optimization</a:t>
            </a:r>
          </a:p>
          <a:p>
            <a:pPr lvl="1"/>
            <a:r>
              <a:rPr lang="en-US" dirty="0" smtClean="0"/>
              <a:t>Most work restricted to single basic blocks</a:t>
            </a:r>
          </a:p>
          <a:p>
            <a:pPr lvl="1"/>
            <a:r>
              <a:rPr lang="en-US" dirty="0" smtClean="0"/>
              <a:t>Work that extends across basic blocks is constrained by control flow and machine resource complexity </a:t>
            </a:r>
            <a:r>
              <a:rPr lang="mr-IN" dirty="0" smtClean="0"/>
              <a:t>–</a:t>
            </a:r>
            <a:r>
              <a:rPr lang="en-US" dirty="0" smtClean="0"/>
              <a:t> common to reduce problem to </a:t>
            </a:r>
            <a:r>
              <a:rPr lang="en-US" i="1" dirty="0" smtClean="0"/>
              <a:t>regions </a:t>
            </a:r>
            <a:r>
              <a:rPr lang="en-US" dirty="0" smtClean="0"/>
              <a:t>of intrinsic instructions</a:t>
            </a:r>
            <a:endParaRPr lang="en-US" i="1" dirty="0" smtClean="0"/>
          </a:p>
          <a:p>
            <a:r>
              <a:rPr lang="en-US" dirty="0" smtClean="0"/>
              <a:t>Our problem is unique:</a:t>
            </a:r>
          </a:p>
          <a:p>
            <a:pPr lvl="1"/>
            <a:r>
              <a:rPr lang="en-US" dirty="0" smtClean="0"/>
              <a:t>No control flow to consider</a:t>
            </a:r>
          </a:p>
          <a:p>
            <a:pPr lvl="1"/>
            <a:r>
              <a:rPr lang="en-US" dirty="0" smtClean="0"/>
              <a:t>No need to consider register allocation and other machine resources</a:t>
            </a:r>
          </a:p>
          <a:p>
            <a:pPr lvl="1"/>
            <a:r>
              <a:rPr lang="en-US" dirty="0" smtClean="0"/>
              <a:t>Narrowing the problem to the interaction between parallelism and code size enables deep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Chia-Ming Chang, </a:t>
            </a:r>
            <a:r>
              <a:rPr lang="en-US" sz="1800" dirty="0" err="1" smtClean="0"/>
              <a:t>Chien</a:t>
            </a:r>
            <a:r>
              <a:rPr lang="en-US" sz="1800" dirty="0" smtClean="0"/>
              <a:t>-Ming Chen, Chung-Ta King, </a:t>
            </a:r>
            <a:r>
              <a:rPr lang="en-US" sz="1800" i="1" dirty="0" smtClean="0"/>
              <a:t>Using integer linear programming for instruction scheduling and register allocation in multi-issue processors</a:t>
            </a:r>
            <a:r>
              <a:rPr lang="en-US" sz="1800" dirty="0" smtClean="0"/>
              <a:t>, Computers &amp; Mathematics with Applications, Volume 34, Issue 9, 1997</a:t>
            </a:r>
          </a:p>
          <a:p>
            <a:pPr lvl="1"/>
            <a:r>
              <a:rPr lang="en-US" sz="1800" dirty="0" smtClean="0"/>
              <a:t>Early work, operated on single basic blocks</a:t>
            </a:r>
          </a:p>
          <a:p>
            <a:pPr lvl="1"/>
            <a:r>
              <a:rPr lang="en-US" sz="1800" dirty="0" smtClean="0"/>
              <a:t>Only incorporated interaction between schedules and register spilling</a:t>
            </a:r>
          </a:p>
          <a:p>
            <a:r>
              <a:rPr lang="en-US" sz="1800" dirty="0" err="1" smtClean="0"/>
              <a:t>Wilken</a:t>
            </a:r>
            <a:r>
              <a:rPr lang="en-US" sz="1800" dirty="0" smtClean="0"/>
              <a:t>, Kent, Jack Liu, and Mark </a:t>
            </a:r>
            <a:r>
              <a:rPr lang="en-US" sz="1800" dirty="0" err="1" smtClean="0"/>
              <a:t>Hefferman</a:t>
            </a:r>
            <a:r>
              <a:rPr lang="en-US" sz="1800" dirty="0" smtClean="0"/>
              <a:t>. </a:t>
            </a:r>
            <a:r>
              <a:rPr lang="en-US" sz="1800" i="1" dirty="0" smtClean="0"/>
              <a:t>Optimal instruction scheduling using integer programming.” </a:t>
            </a:r>
            <a:r>
              <a:rPr lang="en-US" sz="1800" dirty="0" smtClean="0"/>
              <a:t>ACM SIGPLAN Notices. Vol. 35. No. 5. ACM, 2000</a:t>
            </a:r>
          </a:p>
          <a:p>
            <a:pPr lvl="1"/>
            <a:r>
              <a:rPr lang="en-US" sz="1800" dirty="0" smtClean="0"/>
              <a:t>Highly cited work, again focuses on single basic blocks (no nesting, no combining of basic blocks)</a:t>
            </a:r>
          </a:p>
          <a:p>
            <a:r>
              <a:rPr lang="en-US" sz="1800" dirty="0" err="1" smtClean="0"/>
              <a:t>Winkel</a:t>
            </a:r>
            <a:r>
              <a:rPr lang="en-US" sz="1800" dirty="0" smtClean="0"/>
              <a:t>, Sebastian. </a:t>
            </a:r>
            <a:r>
              <a:rPr lang="en-US" sz="1800" i="1" dirty="0" smtClean="0"/>
              <a:t>Optimal versus heuristic global code scheduling</a:t>
            </a:r>
            <a:r>
              <a:rPr lang="en-US" sz="1800" dirty="0" smtClean="0"/>
              <a:t>. Proceedings of the 40th Annual IEEE/ACM MICRO. IEEE Computer Society, 2007.</a:t>
            </a:r>
          </a:p>
          <a:p>
            <a:pPr lvl="1"/>
            <a:r>
              <a:rPr lang="en-US" sz="1800" dirty="0" smtClean="0"/>
              <a:t>One of the only attempts to use ILP’s to schedule code globally across basic blocks</a:t>
            </a:r>
          </a:p>
          <a:p>
            <a:pPr lvl="1"/>
            <a:r>
              <a:rPr lang="en-US" sz="1800" dirty="0" smtClean="0"/>
              <a:t>Only considers </a:t>
            </a:r>
            <a:r>
              <a:rPr lang="en-US" sz="1800" i="1" dirty="0" smtClean="0"/>
              <a:t>regions</a:t>
            </a:r>
            <a:r>
              <a:rPr lang="en-US" sz="1800" dirty="0" smtClean="0"/>
              <a:t> of &lt; 1000 instructions (including nesting)</a:t>
            </a:r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8263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lGlobalILP - Page 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3267" y="-1198396"/>
            <a:ext cx="7131921" cy="92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GlobalILP - Page 1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0885" y="-1020885"/>
            <a:ext cx="6942016" cy="89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5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Heuristics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Temperature</a:t>
            </a:r>
            <a:r>
              <a:rPr lang="en-US" sz="2400" baseline="-25000" dirty="0" smtClean="0"/>
              <a:t>α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i="1" dirty="0" err="1" smtClean="0"/>
              <a:t>cycle_ratio</a:t>
            </a:r>
            <a:r>
              <a:rPr lang="en-US" sz="2000" i="1" dirty="0" smtClean="0"/>
              <a:t> ÷ </a:t>
            </a:r>
            <a:r>
              <a:rPr lang="en-US" sz="2000" i="1" dirty="0" err="1" smtClean="0"/>
              <a:t>size_ratio</a:t>
            </a:r>
            <a:endParaRPr lang="en-US" sz="2000" i="1" dirty="0" smtClean="0"/>
          </a:p>
          <a:p>
            <a:pPr lvl="1"/>
            <a:r>
              <a:rPr lang="en-US" sz="2000" i="1" dirty="0" err="1" smtClean="0"/>
              <a:t>cycle_ratio</a:t>
            </a:r>
            <a:r>
              <a:rPr lang="en-US" sz="2000" i="1" dirty="0" smtClean="0"/>
              <a:t> </a:t>
            </a:r>
            <a:r>
              <a:rPr lang="en-US" sz="2000" dirty="0" smtClean="0"/>
              <a:t>= </a:t>
            </a:r>
            <a:r>
              <a:rPr lang="en-US" sz="2000" i="1" dirty="0" err="1" smtClean="0"/>
              <a:t>freq</a:t>
            </a:r>
            <a:r>
              <a:rPr lang="en-US" sz="2000" i="1" baseline="-25000" dirty="0" smtClean="0"/>
              <a:t>α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÷ </a:t>
            </a:r>
            <a:r>
              <a:rPr lang="en-US" sz="2000" i="1" dirty="0" err="1" smtClean="0"/>
              <a:t>freq</a:t>
            </a:r>
            <a:r>
              <a:rPr lang="en-US" sz="2000" i="1" baseline="-25000" dirty="0" smtClean="0"/>
              <a:t>α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⨉ </a:t>
            </a:r>
            <a:r>
              <a:rPr lang="en-US" sz="2000" i="1" dirty="0" err="1" smtClean="0"/>
              <a:t>cycle_count</a:t>
            </a:r>
            <a:r>
              <a:rPr lang="en-US" sz="2000" i="1" baseline="-25000" dirty="0" smtClean="0"/>
              <a:t>α</a:t>
            </a:r>
            <a:r>
              <a:rPr lang="en-US" sz="2000" dirty="0" smtClean="0"/>
              <a:t> ÷ </a:t>
            </a:r>
            <a:r>
              <a:rPr lang="en-US" sz="2000" i="1" dirty="0" err="1" smtClean="0"/>
              <a:t>total_cycles</a:t>
            </a:r>
            <a:endParaRPr lang="en-US" sz="2000" i="1" dirty="0" smtClean="0"/>
          </a:p>
          <a:p>
            <a:pPr lvl="1"/>
            <a:r>
              <a:rPr lang="en-US" sz="2000" dirty="0" smtClean="0"/>
              <a:t>Estimates “contribution of call graph edge to whole application”, weighted by size ratio</a:t>
            </a:r>
          </a:p>
          <a:p>
            <a:pPr lvl="1"/>
            <a:r>
              <a:rPr lang="en-US" sz="2000" dirty="0" smtClean="0"/>
              <a:t>Small, “hot” functions that are called often in a procedure prioritized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i="1" dirty="0" err="1" smtClean="0"/>
              <a:t>cycle_density</a:t>
            </a:r>
            <a:r>
              <a:rPr lang="en-US" sz="2000" dirty="0" smtClean="0"/>
              <a:t> to identify looped </a:t>
            </a:r>
            <a:r>
              <a:rPr lang="en-US" sz="2000" dirty="0" err="1" smtClean="0"/>
              <a:t>func</a:t>
            </a:r>
            <a:r>
              <a:rPr lang="en-US" sz="2000" dirty="0" smtClean="0"/>
              <a:t> calls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r>
              <a:rPr lang="en-US" baseline="-25000" dirty="0" smtClean="0"/>
              <a:t>α</a:t>
            </a:r>
            <a:r>
              <a:rPr lang="en-US" baseline="-25000" dirty="0" err="1" smtClean="0"/>
              <a:t>i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parallelizable_lines</a:t>
            </a:r>
            <a:r>
              <a:rPr lang="en-US" i="1" dirty="0" smtClean="0"/>
              <a:t> ÷ </a:t>
            </a:r>
            <a:r>
              <a:rPr lang="en-US" i="1" dirty="0" err="1" smtClean="0"/>
              <a:t>number_of_lines</a:t>
            </a:r>
            <a:endParaRPr lang="en-US" i="1" dirty="0" smtClean="0"/>
          </a:p>
          <a:p>
            <a:r>
              <a:rPr lang="en-US" dirty="0" smtClean="0"/>
              <a:t>Combine temperature and cost analysis on each function call instance → </a:t>
            </a:r>
            <a:r>
              <a:rPr lang="en-US" dirty="0" err="1" smtClean="0"/>
              <a:t>inlining</a:t>
            </a:r>
            <a:r>
              <a:rPr lang="en-US" dirty="0" smtClean="0"/>
              <a:t>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8229602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Main Procedure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For each starting point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 </a:t>
            </a:r>
            <a:r>
              <a:rPr lang="en-US" dirty="0" smtClean="0"/>
              <a:t>ϵ [0, |α| ]:</a:t>
            </a:r>
          </a:p>
          <a:p>
            <a:pPr lvl="1"/>
            <a:r>
              <a:rPr lang="en-US" dirty="0" smtClean="0"/>
              <a:t>For each call site α</a:t>
            </a:r>
            <a:r>
              <a:rPr lang="en-US" baseline="-25000" dirty="0" err="1" smtClean="0"/>
              <a:t>i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For each </a:t>
            </a:r>
            <a:r>
              <a:rPr lang="en-US" dirty="0" err="1" smtClean="0"/>
              <a:t>inst</a:t>
            </a:r>
            <a:r>
              <a:rPr lang="en-US" dirty="0" smtClean="0"/>
              <a:t> I ϵ [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dirty="0" smtClean="0"/>
              <a:t>, |α|]:</a:t>
            </a:r>
          </a:p>
          <a:p>
            <a:pPr lvl="3"/>
            <a:r>
              <a:rPr lang="en-US" b="1" dirty="0" smtClean="0"/>
              <a:t>search</a:t>
            </a:r>
            <a:r>
              <a:rPr lang="en-US" dirty="0" smtClean="0"/>
              <a:t> for available slots</a:t>
            </a:r>
          </a:p>
          <a:p>
            <a:r>
              <a:rPr lang="en-US" b="1" dirty="0" smtClean="0"/>
              <a:t>Search</a:t>
            </a:r>
            <a:r>
              <a:rPr lang="en-US" dirty="0" smtClean="0"/>
              <a:t>(instruction I):</a:t>
            </a:r>
          </a:p>
          <a:p>
            <a:pPr lvl="1"/>
            <a:r>
              <a:rPr lang="en-US" dirty="0" smtClean="0"/>
              <a:t>In dependency DAG of program, find latest scheduled parent instruction </a:t>
            </a:r>
            <a:r>
              <a:rPr lang="en-US" b="1" dirty="0" smtClean="0"/>
              <a:t>J </a:t>
            </a:r>
            <a:r>
              <a:rPr lang="en-US" dirty="0" smtClean="0"/>
              <a:t>in sequential program</a:t>
            </a:r>
            <a:endParaRPr lang="en-US" b="1" dirty="0" smtClean="0"/>
          </a:p>
          <a:p>
            <a:pPr lvl="1"/>
            <a:r>
              <a:rPr lang="en-US" dirty="0" smtClean="0"/>
              <a:t>For each instruction </a:t>
            </a:r>
            <a:r>
              <a:rPr lang="en-US" b="1" dirty="0" smtClean="0"/>
              <a:t>p </a:t>
            </a:r>
            <a:r>
              <a:rPr lang="en-US" dirty="0" smtClean="0"/>
              <a:t>ϵ [</a:t>
            </a:r>
            <a:r>
              <a:rPr lang="en-US" b="1" dirty="0" smtClean="0"/>
              <a:t>J, I]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If </a:t>
            </a:r>
            <a:r>
              <a:rPr lang="en-US" b="1" dirty="0" smtClean="0"/>
              <a:t>I </a:t>
            </a:r>
            <a:r>
              <a:rPr lang="en-US" dirty="0" smtClean="0"/>
              <a:t>can be parallelized with </a:t>
            </a:r>
            <a:r>
              <a:rPr lang="en-US" b="1" dirty="0" smtClean="0"/>
              <a:t>p</a:t>
            </a:r>
            <a:r>
              <a:rPr lang="en-US" dirty="0" smtClean="0"/>
              <a:t>, return </a:t>
            </a:r>
            <a:r>
              <a:rPr lang="en-US" dirty="0" smtClean="0"/>
              <a:t>true, mark location</a:t>
            </a:r>
            <a:endParaRPr lang="en-US" dirty="0" smtClean="0"/>
          </a:p>
          <a:p>
            <a:pPr lvl="1"/>
            <a:r>
              <a:rPr lang="en-US" dirty="0" smtClean="0"/>
              <a:t>Return false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8793"/>
            <a:ext cx="2647244" cy="3131725"/>
          </a:xfrm>
          <a:ln w="38100" cmpd="sng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1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q0,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2 H q0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3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q1,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4 H q1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5 foo q0</a:t>
            </a:r>
          </a:p>
          <a:p>
            <a:pPr marL="0" indent="0">
              <a:buNone/>
            </a:pPr>
            <a:r>
              <a:rPr lang="mr-IN" sz="2000" dirty="0" smtClean="0">
                <a:latin typeface="Monaco"/>
                <a:cs typeface="Monaco"/>
              </a:rPr>
              <a:t>…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89" y="1240205"/>
            <a:ext cx="663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/>
              <a:t>P</a:t>
            </a:r>
            <a:endParaRPr lang="en-US" sz="4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6073" y="2098793"/>
            <a:ext cx="677333" cy="92333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 H q</a:t>
            </a:r>
          </a:p>
          <a:p>
            <a:r>
              <a:rPr lang="en-US" dirty="0" smtClean="0"/>
              <a:t>7 T q</a:t>
            </a:r>
          </a:p>
          <a:p>
            <a:r>
              <a:rPr lang="en-US" dirty="0" smtClean="0"/>
              <a:t>8 H 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6074" y="1701870"/>
            <a:ext cx="8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 (q)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6223" y="1240205"/>
            <a:ext cx="4340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Running algorithm on function </a:t>
            </a:r>
            <a:r>
              <a:rPr lang="en-US" sz="2400" i="1" dirty="0" smtClean="0"/>
              <a:t>foo</a:t>
            </a:r>
            <a:r>
              <a:rPr lang="en-US" sz="2400" dirty="0" smtClean="0"/>
              <a:t>, consider call site shown</a:t>
            </a:r>
          </a:p>
          <a:p>
            <a:endParaRPr lang="en-US" sz="2400" dirty="0" smtClean="0"/>
          </a:p>
          <a:p>
            <a:r>
              <a:rPr lang="en-US" sz="2400" dirty="0" smtClean="0"/>
              <a:t>Sequential program dependency DAG: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02402" y="3031430"/>
            <a:ext cx="1177807" cy="1977437"/>
            <a:chOff x="5860816" y="3988742"/>
            <a:chExt cx="1177807" cy="1977437"/>
          </a:xfrm>
        </p:grpSpPr>
        <p:sp>
          <p:nvSpPr>
            <p:cNvPr id="12" name="Oval 11"/>
            <p:cNvSpPr/>
            <p:nvPr/>
          </p:nvSpPr>
          <p:spPr>
            <a:xfrm>
              <a:off x="5860816" y="3988742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860816" y="4731927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558845" y="3996162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558845" y="4739347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4"/>
              <a:endCxn id="13" idx="0"/>
            </p:cNvCxnSpPr>
            <p:nvPr/>
          </p:nvCxnSpPr>
          <p:spPr>
            <a:xfrm>
              <a:off x="6100705" y="4459112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>
              <a:off x="6798734" y="4466532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60816" y="5495809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3" name="Straight Arrow Connector 22"/>
            <p:cNvCxnSpPr>
              <a:endCxn id="22" idx="0"/>
            </p:cNvCxnSpPr>
            <p:nvPr/>
          </p:nvCxnSpPr>
          <p:spPr>
            <a:xfrm>
              <a:off x="6100705" y="5222994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4723468" y="4547340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4723468" y="5290525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4"/>
            <a:endCxn id="32" idx="0"/>
          </p:cNvCxnSpPr>
          <p:nvPr/>
        </p:nvCxnSpPr>
        <p:spPr>
          <a:xfrm>
            <a:off x="4963357" y="5017710"/>
            <a:ext cx="0" cy="27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63357" y="5760895"/>
            <a:ext cx="0" cy="27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723468" y="6033710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88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Call Site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8793"/>
            <a:ext cx="2647244" cy="3131725"/>
          </a:xfrm>
          <a:ln w="38100" cmpd="sng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1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q0,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2 H q0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3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q1,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4 H q1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5 foo q0</a:t>
            </a:r>
          </a:p>
          <a:p>
            <a:pPr marL="0" indent="0">
              <a:buNone/>
            </a:pPr>
            <a:r>
              <a:rPr lang="mr-IN" sz="2000" dirty="0" smtClean="0">
                <a:latin typeface="Monaco"/>
                <a:cs typeface="Monaco"/>
              </a:rPr>
              <a:t>…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89" y="1240205"/>
            <a:ext cx="663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/>
              <a:t>P</a:t>
            </a:r>
            <a:endParaRPr lang="en-US" sz="4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6073" y="2098793"/>
            <a:ext cx="812017" cy="92333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 H </a:t>
            </a:r>
            <a:r>
              <a:rPr lang="en-US" dirty="0" smtClean="0"/>
              <a:t>q0</a:t>
            </a:r>
            <a:endParaRPr lang="en-US" dirty="0" smtClean="0"/>
          </a:p>
          <a:p>
            <a:r>
              <a:rPr lang="en-US" dirty="0" smtClean="0"/>
              <a:t>7 T </a:t>
            </a:r>
            <a:r>
              <a:rPr lang="en-US" dirty="0" smtClean="0"/>
              <a:t>q0</a:t>
            </a:r>
            <a:endParaRPr lang="en-US" dirty="0" smtClean="0"/>
          </a:p>
          <a:p>
            <a:r>
              <a:rPr lang="en-US" dirty="0" smtClean="0"/>
              <a:t>8 H </a:t>
            </a:r>
            <a:r>
              <a:rPr lang="en-US" dirty="0" smtClean="0"/>
              <a:t>q0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96074" y="170187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 (</a:t>
            </a:r>
            <a:r>
              <a:rPr lang="en-US" dirty="0" smtClean="0"/>
              <a:t>q0)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6223" y="1240205"/>
            <a:ext cx="4340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 Call site expansion: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723468" y="1924824"/>
            <a:ext cx="1177807" cy="1977437"/>
            <a:chOff x="5860816" y="3988742"/>
            <a:chExt cx="1177807" cy="1977437"/>
          </a:xfrm>
        </p:grpSpPr>
        <p:sp>
          <p:nvSpPr>
            <p:cNvPr id="12" name="Oval 11"/>
            <p:cNvSpPr/>
            <p:nvPr/>
          </p:nvSpPr>
          <p:spPr>
            <a:xfrm>
              <a:off x="5860816" y="3988742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860816" y="4731927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558845" y="4006590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558845" y="4749775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4"/>
              <a:endCxn id="13" idx="0"/>
            </p:cNvCxnSpPr>
            <p:nvPr/>
          </p:nvCxnSpPr>
          <p:spPr>
            <a:xfrm>
              <a:off x="6100705" y="4459112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>
              <a:off x="6798734" y="4476960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60816" y="5495809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3" name="Straight Arrow Connector 22"/>
            <p:cNvCxnSpPr>
              <a:endCxn id="22" idx="0"/>
            </p:cNvCxnSpPr>
            <p:nvPr/>
          </p:nvCxnSpPr>
          <p:spPr>
            <a:xfrm>
              <a:off x="6100705" y="5222994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3968201" y="3431891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3968201" y="4175076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4"/>
            <a:endCxn id="32" idx="0"/>
          </p:cNvCxnSpPr>
          <p:nvPr/>
        </p:nvCxnSpPr>
        <p:spPr>
          <a:xfrm>
            <a:off x="4208090" y="3902261"/>
            <a:ext cx="0" cy="27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08090" y="4645446"/>
            <a:ext cx="0" cy="27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8201" y="4918261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</p:txBody>
      </p:sp>
      <p:cxnSp>
        <p:nvCxnSpPr>
          <p:cNvPr id="25" name="Straight Arrow Connector 24"/>
          <p:cNvCxnSpPr>
            <a:stCxn id="22" idx="2"/>
          </p:cNvCxnSpPr>
          <p:nvPr/>
        </p:nvCxnSpPr>
        <p:spPr>
          <a:xfrm flipH="1">
            <a:off x="4469442" y="3667076"/>
            <a:ext cx="254026" cy="8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3468" y="4175076"/>
            <a:ext cx="438000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through function arguments to</a:t>
            </a:r>
          </a:p>
          <a:p>
            <a:r>
              <a:rPr lang="en-US" dirty="0" smtClean="0"/>
              <a:t>extend dependency analysis</a:t>
            </a:r>
          </a:p>
          <a:p>
            <a:endParaRPr lang="en-US" dirty="0"/>
          </a:p>
          <a:p>
            <a:r>
              <a:rPr lang="en-US" dirty="0" smtClean="0"/>
              <a:t>Optimization works across basic blocks: each </a:t>
            </a:r>
          </a:p>
          <a:p>
            <a:r>
              <a:rPr lang="en-US" dirty="0" smtClean="0"/>
              <a:t>function call needs to be expanded to a </a:t>
            </a:r>
          </a:p>
          <a:p>
            <a:r>
              <a:rPr lang="en-US" dirty="0" smtClean="0"/>
              <a:t>basic block for complete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8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8793"/>
            <a:ext cx="2647244" cy="3131725"/>
          </a:xfrm>
          <a:ln w="38100" cmpd="sng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1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q0,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2 H q0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3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q1,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4 H q1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5 foo q0</a:t>
            </a:r>
          </a:p>
          <a:p>
            <a:pPr marL="0" indent="0">
              <a:buNone/>
            </a:pPr>
            <a:r>
              <a:rPr lang="mr-IN" sz="2000" dirty="0" smtClean="0">
                <a:latin typeface="Monaco"/>
                <a:cs typeface="Monaco"/>
              </a:rPr>
              <a:t>…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89" y="1240205"/>
            <a:ext cx="663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/>
              <a:t>P</a:t>
            </a:r>
            <a:endParaRPr lang="en-US" sz="4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6073" y="2098793"/>
            <a:ext cx="812017" cy="92333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 H </a:t>
            </a:r>
            <a:r>
              <a:rPr lang="en-US" dirty="0" smtClean="0"/>
              <a:t>q0</a:t>
            </a:r>
            <a:endParaRPr lang="en-US" dirty="0" smtClean="0"/>
          </a:p>
          <a:p>
            <a:r>
              <a:rPr lang="en-US" dirty="0" smtClean="0"/>
              <a:t>7 T </a:t>
            </a:r>
            <a:r>
              <a:rPr lang="en-US" dirty="0" smtClean="0"/>
              <a:t>q0</a:t>
            </a:r>
            <a:endParaRPr lang="en-US" dirty="0" smtClean="0"/>
          </a:p>
          <a:p>
            <a:r>
              <a:rPr lang="en-US" dirty="0" smtClean="0"/>
              <a:t>8 H </a:t>
            </a:r>
            <a:r>
              <a:rPr lang="en-US" dirty="0" smtClean="0"/>
              <a:t>q0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96074" y="170187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 (</a:t>
            </a:r>
            <a:r>
              <a:rPr lang="en-US" dirty="0" smtClean="0"/>
              <a:t>q0)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2999" y="1587697"/>
            <a:ext cx="4360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Find “latest” parent instruction for each</a:t>
            </a:r>
          </a:p>
          <a:p>
            <a:r>
              <a:rPr lang="en-US" dirty="0" smtClean="0"/>
              <a:t>instruction in </a:t>
            </a:r>
            <a:r>
              <a:rPr lang="en-US" i="1" dirty="0" smtClean="0"/>
              <a:t>foo</a:t>
            </a:r>
          </a:p>
          <a:p>
            <a:r>
              <a:rPr lang="en-US" i="1" dirty="0"/>
              <a:t>	</a:t>
            </a:r>
            <a:r>
              <a:rPr lang="en-US" i="1" dirty="0" smtClean="0"/>
              <a:t>lateness</a:t>
            </a:r>
            <a:r>
              <a:rPr lang="en-US" dirty="0" smtClean="0"/>
              <a:t> defined by sequential program </a:t>
            </a:r>
          </a:p>
          <a:p>
            <a:r>
              <a:rPr lang="en-US" dirty="0" smtClean="0"/>
              <a:t>	order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2703" y="3174522"/>
            <a:ext cx="2589009" cy="92333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6 H </a:t>
            </a:r>
            <a:r>
              <a:rPr lang="en-US" dirty="0" smtClean="0"/>
              <a:t>q0 	</a:t>
            </a:r>
            <a:r>
              <a:rPr lang="en-US" dirty="0" smtClean="0">
                <a:sym typeface="Wingdings"/>
              </a:rPr>
              <a:t>	2 H q0 </a:t>
            </a:r>
            <a:endParaRPr lang="en-US" dirty="0" smtClean="0"/>
          </a:p>
          <a:p>
            <a:r>
              <a:rPr lang="en-US" dirty="0" smtClean="0"/>
              <a:t>7 T q0	</a:t>
            </a:r>
            <a:r>
              <a:rPr lang="en-US" dirty="0" smtClean="0">
                <a:sym typeface="Wingdings"/>
              </a:rPr>
              <a:t> 	6 H q0</a:t>
            </a:r>
            <a:endParaRPr lang="en-US" dirty="0" smtClean="0"/>
          </a:p>
          <a:p>
            <a:r>
              <a:rPr lang="en-US" dirty="0" smtClean="0"/>
              <a:t>8 </a:t>
            </a:r>
            <a:r>
              <a:rPr lang="en-US" dirty="0" smtClean="0"/>
              <a:t>H </a:t>
            </a:r>
            <a:r>
              <a:rPr lang="en-US" dirty="0" smtClean="0"/>
              <a:t>q0	</a:t>
            </a:r>
            <a:r>
              <a:rPr lang="en-US" dirty="0" smtClean="0">
                <a:sym typeface="Wingdings"/>
              </a:rPr>
              <a:t>	7 T q0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2703" y="2788026"/>
            <a:ext cx="10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foo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41588" y="278802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latest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3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Parallelism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8793"/>
            <a:ext cx="2647244" cy="3131725"/>
          </a:xfrm>
          <a:ln w="38100" cmpd="sng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1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q0,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2 H q0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3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q1,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4 H q1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5 foo q0</a:t>
            </a:r>
          </a:p>
          <a:p>
            <a:pPr marL="0" indent="0">
              <a:buNone/>
            </a:pPr>
            <a:r>
              <a:rPr lang="mr-IN" sz="2000" dirty="0" smtClean="0">
                <a:latin typeface="Monaco"/>
                <a:cs typeface="Monaco"/>
              </a:rPr>
              <a:t>…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89" y="1240205"/>
            <a:ext cx="663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/>
              <a:t>P</a:t>
            </a:r>
            <a:endParaRPr lang="en-US" sz="4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6073" y="2098793"/>
            <a:ext cx="812017" cy="92333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 H </a:t>
            </a:r>
            <a:r>
              <a:rPr lang="en-US" dirty="0" smtClean="0"/>
              <a:t>q0</a:t>
            </a:r>
            <a:endParaRPr lang="en-US" dirty="0" smtClean="0"/>
          </a:p>
          <a:p>
            <a:r>
              <a:rPr lang="en-US" dirty="0" smtClean="0"/>
              <a:t>7 T </a:t>
            </a:r>
            <a:r>
              <a:rPr lang="en-US" dirty="0" smtClean="0"/>
              <a:t>q0</a:t>
            </a:r>
            <a:endParaRPr lang="en-US" dirty="0" smtClean="0"/>
          </a:p>
          <a:p>
            <a:r>
              <a:rPr lang="en-US" dirty="0" smtClean="0"/>
              <a:t>8 H </a:t>
            </a:r>
            <a:r>
              <a:rPr lang="en-US" dirty="0" smtClean="0"/>
              <a:t>q0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96074" y="170187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 (</a:t>
            </a:r>
            <a:r>
              <a:rPr lang="en-US" dirty="0" smtClean="0"/>
              <a:t>q0)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9392" y="1429729"/>
            <a:ext cx="4709693" cy="6001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. Picking </a:t>
            </a:r>
            <a:r>
              <a:rPr lang="en-US" sz="1600" b="1" dirty="0" err="1" smtClean="0"/>
              <a:t>x</a:t>
            </a:r>
            <a:r>
              <a:rPr lang="en-US" sz="1600" b="1" baseline="-25000" dirty="0" err="1" smtClean="0"/>
              <a:t>k</a:t>
            </a:r>
            <a:r>
              <a:rPr lang="en-US" sz="1600" b="1" dirty="0" smtClean="0"/>
              <a:t> = 1</a:t>
            </a:r>
            <a:r>
              <a:rPr lang="en-US" sz="1600" dirty="0" smtClean="0"/>
              <a:t>, starting with first instruction</a:t>
            </a:r>
          </a:p>
          <a:p>
            <a:r>
              <a:rPr lang="en-US" sz="1600" dirty="0" smtClean="0"/>
              <a:t>in </a:t>
            </a:r>
            <a:r>
              <a:rPr lang="en-US" sz="1600" i="1" dirty="0" smtClean="0"/>
              <a:t>foo</a:t>
            </a:r>
            <a:r>
              <a:rPr lang="en-US" sz="1600" dirty="0"/>
              <a:t>:</a:t>
            </a:r>
            <a:endParaRPr lang="en-US" sz="1600" dirty="0" smtClean="0"/>
          </a:p>
          <a:p>
            <a:r>
              <a:rPr lang="en-US" sz="1600" i="1" dirty="0"/>
              <a:t>	</a:t>
            </a:r>
            <a:r>
              <a:rPr lang="en-US" sz="1600" dirty="0" smtClean="0"/>
              <a:t>Select instruction </a:t>
            </a:r>
            <a:r>
              <a:rPr lang="en-US" sz="1600" b="1" dirty="0" smtClean="0"/>
              <a:t>6: H q0</a:t>
            </a:r>
          </a:p>
          <a:p>
            <a:r>
              <a:rPr lang="en-US" sz="1600" i="1" dirty="0"/>
              <a:t>	</a:t>
            </a:r>
            <a:r>
              <a:rPr lang="en-US" sz="1600" dirty="0" smtClean="0"/>
              <a:t>Begin search at latest parent instruction + 1:</a:t>
            </a:r>
          </a:p>
          <a:p>
            <a:r>
              <a:rPr lang="en-US" sz="1600" dirty="0"/>
              <a:t>		</a:t>
            </a:r>
            <a:r>
              <a:rPr lang="en-US" sz="1600" b="1" dirty="0"/>
              <a:t>3</a:t>
            </a:r>
            <a:r>
              <a:rPr lang="en-US" sz="1600" b="1" dirty="0" smtClean="0"/>
              <a:t>: H q0</a:t>
            </a:r>
            <a:r>
              <a:rPr lang="en-US" sz="1600" dirty="0" smtClean="0"/>
              <a:t> is compatible with </a:t>
            </a:r>
            <a:r>
              <a:rPr lang="en-US" sz="1600" b="1" dirty="0" smtClean="0"/>
              <a:t>6: H q0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Mark this instruction as parallelizable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with instruction 3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Select instruction </a:t>
            </a:r>
            <a:r>
              <a:rPr lang="en-US" sz="1600" b="1" dirty="0" smtClean="0"/>
              <a:t>7: T q0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Begin search at latest parent instruction + 1: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Parent is parallelizable, go to new </a:t>
            </a:r>
            <a:r>
              <a:rPr lang="en-US" sz="1600" dirty="0" err="1" smtClean="0"/>
              <a:t>timestep</a:t>
            </a:r>
            <a:endParaRPr lang="en-US" sz="1600" dirty="0" smtClean="0"/>
          </a:p>
          <a:p>
            <a:r>
              <a:rPr lang="en-US" sz="1600" dirty="0"/>
              <a:t>		</a:t>
            </a:r>
            <a:r>
              <a:rPr lang="en-US" sz="1600" b="1" dirty="0" smtClean="0"/>
              <a:t>4: H q1 </a:t>
            </a:r>
            <a:r>
              <a:rPr lang="en-US" sz="1600" dirty="0" smtClean="0"/>
              <a:t>is compatible with </a:t>
            </a:r>
            <a:r>
              <a:rPr lang="en-US" sz="1600" b="1" dirty="0" smtClean="0"/>
              <a:t>7: T q0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Mark this instruction as parallelizable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with instruction 4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Select instruction </a:t>
            </a:r>
            <a:r>
              <a:rPr lang="en-US" sz="1600" b="1" dirty="0" smtClean="0"/>
              <a:t>8: H q0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Begin search at latest parent instruction + 1: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Parent is parallelizable, go to new </a:t>
            </a:r>
            <a:r>
              <a:rPr lang="en-US" sz="1600" dirty="0" err="1" smtClean="0"/>
              <a:t>timestep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No compatible instructions, return 0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Add appropriate edges to graph </a:t>
            </a:r>
            <a:r>
              <a:rPr lang="en-US" sz="1600" b="1" dirty="0" smtClean="0"/>
              <a:t>G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i="1" dirty="0"/>
              <a:t>	</a:t>
            </a:r>
            <a:r>
              <a:rPr lang="en-US" sz="1600" i="1" dirty="0" smtClean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690788"/>
            <a:ext cx="2589009" cy="92333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6 H </a:t>
            </a:r>
            <a:r>
              <a:rPr lang="en-US" dirty="0" smtClean="0"/>
              <a:t>q0 	</a:t>
            </a:r>
            <a:r>
              <a:rPr lang="en-US" dirty="0" smtClean="0">
                <a:sym typeface="Wingdings"/>
              </a:rPr>
              <a:t>	2 H q0 </a:t>
            </a:r>
            <a:endParaRPr lang="en-US" dirty="0" smtClean="0"/>
          </a:p>
          <a:p>
            <a:r>
              <a:rPr lang="en-US" dirty="0" smtClean="0"/>
              <a:t>7 T q0	</a:t>
            </a:r>
            <a:r>
              <a:rPr lang="en-US" dirty="0" smtClean="0">
                <a:sym typeface="Wingdings"/>
              </a:rPr>
              <a:t> 	6 H q0</a:t>
            </a:r>
            <a:endParaRPr lang="en-US" dirty="0" smtClean="0"/>
          </a:p>
          <a:p>
            <a:r>
              <a:rPr lang="en-US" dirty="0" smtClean="0"/>
              <a:t>8 </a:t>
            </a:r>
            <a:r>
              <a:rPr lang="en-US" dirty="0" smtClean="0"/>
              <a:t>H </a:t>
            </a:r>
            <a:r>
              <a:rPr lang="en-US" dirty="0" smtClean="0"/>
              <a:t>q0	</a:t>
            </a:r>
            <a:r>
              <a:rPr lang="en-US" dirty="0" smtClean="0">
                <a:sym typeface="Wingdings"/>
              </a:rPr>
              <a:t>	7 T q0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57200" y="5304292"/>
            <a:ext cx="10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foo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56085" y="530429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latest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0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Inline all parallelizable lines from each call site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rap remaining instructions in new function call</a:t>
            </a:r>
          </a:p>
          <a:p>
            <a:pPr lvl="1"/>
            <a:r>
              <a:rPr lang="en-US" dirty="0" smtClean="0"/>
              <a:t>Does not gather information about re-use of function calls</a:t>
            </a:r>
          </a:p>
          <a:p>
            <a:pPr lvl="1"/>
            <a:r>
              <a:rPr lang="en-US" dirty="0" smtClean="0"/>
              <a:t>Produces optimal parallelism</a:t>
            </a:r>
          </a:p>
          <a:p>
            <a:pPr lvl="1"/>
            <a:r>
              <a:rPr lang="en-US" dirty="0" smtClean="0"/>
              <a:t>Analogous to module reconstruction</a:t>
            </a:r>
          </a:p>
          <a:p>
            <a:pPr lvl="2"/>
            <a:r>
              <a:rPr lang="en-US" dirty="0" smtClean="0"/>
              <a:t>Heavy handed</a:t>
            </a:r>
          </a:p>
          <a:p>
            <a:r>
              <a:rPr lang="en-US" dirty="0" smtClean="0"/>
              <a:t>Nesting:</a:t>
            </a:r>
          </a:p>
          <a:p>
            <a:pPr lvl="1"/>
            <a:r>
              <a:rPr lang="en-US" dirty="0" smtClean="0"/>
              <a:t>46% of SHA-1 parallelism available at depth - 2 </a:t>
            </a:r>
          </a:p>
          <a:p>
            <a:pPr lvl="1"/>
            <a:r>
              <a:rPr lang="en-US" dirty="0" smtClean="0"/>
              <a:t>Complexity does not grow as quickly as previously indicated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5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Commutability of algorithm instances on distinct function calls can affect results</a:t>
            </a:r>
          </a:p>
          <a:p>
            <a:pPr marL="914400" lvl="1" indent="-514350"/>
            <a:r>
              <a:rPr lang="en-US" dirty="0" smtClean="0"/>
              <a:t>Consider local combinations of algorithm instances, heuristically choose between them</a:t>
            </a:r>
          </a:p>
          <a:p>
            <a:pPr lvl="2" indent="-342900"/>
            <a:r>
              <a:rPr lang="en-US" dirty="0" smtClean="0"/>
              <a:t>May not produce optimal global schedule </a:t>
            </a:r>
          </a:p>
          <a:p>
            <a:pPr marL="914400" lvl="1" indent="-514350"/>
            <a:r>
              <a:rPr lang="en-US" dirty="0" smtClean="0"/>
              <a:t>Inline directly into other function calls via expansion</a:t>
            </a:r>
          </a:p>
          <a:p>
            <a:pPr lvl="2" indent="-342900"/>
            <a:r>
              <a:rPr lang="en-US" dirty="0" smtClean="0"/>
              <a:t>Could increase code size</a:t>
            </a:r>
          </a:p>
          <a:p>
            <a:pPr lvl="2" indent="-342900"/>
            <a:r>
              <a:rPr lang="en-US" dirty="0" smtClean="0"/>
              <a:t>Most related work in global scope performs scheduling across all basic blocks </a:t>
            </a:r>
            <a:r>
              <a:rPr lang="mr-IN" dirty="0" smtClean="0"/>
              <a:t>–</a:t>
            </a:r>
            <a:r>
              <a:rPr lang="en-US" dirty="0" smtClean="0"/>
              <a:t> expanded function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Nesting complexity</a:t>
            </a:r>
          </a:p>
          <a:p>
            <a:pPr marL="914400" lvl="1" indent="-514350"/>
            <a:r>
              <a:rPr lang="en-US" dirty="0" smtClean="0"/>
              <a:t>Related work restricts regions to O(10</a:t>
            </a:r>
            <a:r>
              <a:rPr lang="en-US" baseline="30000" dirty="0" smtClean="0"/>
              <a:t>3</a:t>
            </a:r>
            <a:r>
              <a:rPr lang="en-US" dirty="0" smtClean="0"/>
              <a:t>) intrinsic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8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Complexity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Restricting to </a:t>
            </a:r>
            <a:r>
              <a:rPr lang="en-US" b="1" i="1" dirty="0" smtClean="0"/>
              <a:t>contiguously parallelizable subsequences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total number of such sequences bounded by the number of intrinsic instructions within a procedure</a:t>
            </a:r>
          </a:p>
          <a:p>
            <a:r>
              <a:rPr lang="en-US" dirty="0" smtClean="0">
                <a:sym typeface="Wingdings"/>
              </a:rPr>
              <a:t>Overall complexity of building algorithm graph on a function with nested calls:</a:t>
            </a:r>
          </a:p>
          <a:p>
            <a:pPr lvl="1"/>
            <a:r>
              <a:rPr lang="en-US" dirty="0" smtClean="0">
                <a:sym typeface="Wingdings"/>
              </a:rPr>
              <a:t>O((</a:t>
            </a:r>
            <a:r>
              <a:rPr lang="en-US" i="1" dirty="0" smtClean="0">
                <a:sym typeface="Wingdings"/>
              </a:rPr>
              <a:t>length of flattened function)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) = O(n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)</a:t>
            </a:r>
          </a:p>
          <a:p>
            <a:r>
              <a:rPr lang="en-US" dirty="0" smtClean="0">
                <a:sym typeface="Wingdings"/>
              </a:rPr>
              <a:t>Full complexity:</a:t>
            </a:r>
          </a:p>
          <a:p>
            <a:pPr lvl="1"/>
            <a:r>
              <a:rPr lang="en-US" dirty="0" smtClean="0">
                <a:sym typeface="Wingdings"/>
              </a:rPr>
              <a:t>Still O(n</a:t>
            </a:r>
            <a:r>
              <a:rPr lang="en-US" baseline="30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)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upper bound still holds</a:t>
            </a:r>
          </a:p>
          <a:p>
            <a:r>
              <a:rPr lang="en-US" dirty="0" smtClean="0">
                <a:sym typeface="Wingdings"/>
              </a:rPr>
              <a:t>Assumption: no consideration of changes to nested function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873</Words>
  <Application>Microsoft Macintosh PowerPoint</Application>
  <PresentationFormat>On-screen Show (4:3)</PresentationFormat>
  <Paragraphs>180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Update</vt:lpstr>
      <vt:lpstr>Algorithm Example</vt:lpstr>
      <vt:lpstr>Example - Setup</vt:lpstr>
      <vt:lpstr>Example – Call Site Expansion</vt:lpstr>
      <vt:lpstr>Example – Dependency Analysis</vt:lpstr>
      <vt:lpstr>Example – Parallelism Profiling</vt:lpstr>
      <vt:lpstr>First Pass</vt:lpstr>
      <vt:lpstr>Remaining Questions</vt:lpstr>
      <vt:lpstr>Nesting Complexity </vt:lpstr>
      <vt:lpstr>Related Work</vt:lpstr>
      <vt:lpstr>PowerPoint Presentation</vt:lpstr>
      <vt:lpstr>PowerPoint Presentation</vt:lpstr>
      <vt:lpstr>Possible Heuristics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Heuristics</dc:title>
  <dc:creator>Adam Holmes</dc:creator>
  <cp:lastModifiedBy>Adam Holmes</cp:lastModifiedBy>
  <cp:revision>100</cp:revision>
  <dcterms:created xsi:type="dcterms:W3CDTF">2017-05-03T14:43:39Z</dcterms:created>
  <dcterms:modified xsi:type="dcterms:W3CDTF">2017-05-03T17:55:57Z</dcterms:modified>
</cp:coreProperties>
</file>