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4" r:id="rId2"/>
    <p:sldId id="265" r:id="rId3"/>
    <p:sldId id="266" r:id="rId4"/>
    <p:sldId id="257" r:id="rId5"/>
    <p:sldId id="260" r:id="rId6"/>
    <p:sldId id="258" r:id="rId7"/>
    <p:sldId id="259" r:id="rId8"/>
    <p:sldId id="263" r:id="rId9"/>
    <p:sldId id="262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35" d="100"/>
          <a:sy n="135" d="100"/>
        </p:scale>
        <p:origin x="-2360" y="-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dam:Documents:Research:CryoControl:Statistics:InliningParallelism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dam:Documents:Research:CryoControl:Statistics:InliningParallelism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dam:Documents:Research:CryoControl:Statistics:InliningParallelism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Parallelism/Code</a:t>
            </a:r>
            <a:r>
              <a:rPr lang="en-US" baseline="0"/>
              <a:t> Size Growth Rates</a:t>
            </a:r>
            <a:endParaRPr lang="en-US"/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Shors</c:v>
          </c:tx>
          <c:spPr>
            <a:ln>
              <a:noFill/>
            </a:ln>
          </c:spPr>
          <c:marker>
            <c:symbol val="none"/>
          </c:marker>
          <c:trendline>
            <c:name>Shors</c:name>
            <c:spPr>
              <a:ln w="57150" cmpd="sng">
                <a:solidFill>
                  <a:schemeClr val="accent1"/>
                </a:solidFill>
              </a:ln>
            </c:spPr>
            <c:trendlineType val="linear"/>
            <c:dispRSqr val="0"/>
            <c:dispEq val="1"/>
            <c:trendlineLbl>
              <c:layout>
                <c:manualLayout>
                  <c:x val="0.0976962428307572"/>
                  <c:y val="-0.0418713100394325"/>
                </c:manualLayout>
              </c:layout>
              <c:numFmt formatCode="General" sourceLinked="0"/>
            </c:trendlineLbl>
          </c:trendline>
          <c:xVal>
            <c:numRef>
              <c:f>Sheet1!$H$72:$H$76</c:f>
              <c:numCache>
                <c:formatCode>General</c:formatCode>
                <c:ptCount val="5"/>
                <c:pt idx="0">
                  <c:v>14966.0</c:v>
                </c:pt>
                <c:pt idx="1">
                  <c:v>20680.0</c:v>
                </c:pt>
                <c:pt idx="2">
                  <c:v>38214.0</c:v>
                </c:pt>
                <c:pt idx="3">
                  <c:v>90393.0</c:v>
                </c:pt>
                <c:pt idx="4">
                  <c:v>7.88352E6</c:v>
                </c:pt>
              </c:numCache>
            </c:numRef>
          </c:xVal>
          <c:yVal>
            <c:numRef>
              <c:f>Sheet1!$I$72:$I$76</c:f>
              <c:numCache>
                <c:formatCode>General</c:formatCode>
                <c:ptCount val="5"/>
                <c:pt idx="0">
                  <c:v>137.0</c:v>
                </c:pt>
                <c:pt idx="1">
                  <c:v>137.0</c:v>
                </c:pt>
                <c:pt idx="2">
                  <c:v>11781.0</c:v>
                </c:pt>
                <c:pt idx="3">
                  <c:v>36992.0</c:v>
                </c:pt>
                <c:pt idx="4">
                  <c:v>5.628286E6</c:v>
                </c:pt>
              </c:numCache>
            </c:numRef>
          </c:yVal>
          <c:smooth val="1"/>
        </c:ser>
        <c:ser>
          <c:idx val="1"/>
          <c:order val="1"/>
          <c:tx>
            <c:v>SQRT</c:v>
          </c:tx>
          <c:marker>
            <c:symbol val="none"/>
          </c:marker>
          <c:trendline>
            <c:name>SQRT</c:name>
            <c:spPr>
              <a:ln w="28575" cmpd="sng">
                <a:solidFill>
                  <a:schemeClr val="accent2"/>
                </a:solidFill>
              </a:ln>
            </c:spPr>
            <c:trendlineType val="linear"/>
            <c:dispRSqr val="0"/>
            <c:dispEq val="0"/>
          </c:trendline>
          <c:xVal>
            <c:numRef>
              <c:f>Sheet1!$J$72:$J$76</c:f>
              <c:numCache>
                <c:formatCode>General</c:formatCode>
                <c:ptCount val="5"/>
                <c:pt idx="0">
                  <c:v>992.0</c:v>
                </c:pt>
                <c:pt idx="1">
                  <c:v>1835.0</c:v>
                </c:pt>
                <c:pt idx="2">
                  <c:v>1835.0</c:v>
                </c:pt>
                <c:pt idx="3">
                  <c:v>30561.0</c:v>
                </c:pt>
                <c:pt idx="4">
                  <c:v>32223.0</c:v>
                </c:pt>
              </c:numCache>
            </c:numRef>
          </c:xVal>
          <c:yVal>
            <c:numRef>
              <c:f>Sheet1!$K$72:$K$76</c:f>
              <c:numCache>
                <c:formatCode>General</c:formatCode>
                <c:ptCount val="5"/>
                <c:pt idx="0">
                  <c:v>134.0</c:v>
                </c:pt>
                <c:pt idx="1">
                  <c:v>558.0</c:v>
                </c:pt>
                <c:pt idx="2">
                  <c:v>558.0</c:v>
                </c:pt>
                <c:pt idx="3">
                  <c:v>9827.0</c:v>
                </c:pt>
                <c:pt idx="4">
                  <c:v>9827.0</c:v>
                </c:pt>
              </c:numCache>
            </c:numRef>
          </c:yVal>
          <c:smooth val="1"/>
        </c:ser>
        <c:ser>
          <c:idx val="2"/>
          <c:order val="2"/>
          <c:tx>
            <c:v>SHA-1</c:v>
          </c:tx>
          <c:spPr>
            <a:ln w="47625">
              <a:noFill/>
            </a:ln>
          </c:spPr>
          <c:marker>
            <c:symbol val="none"/>
          </c:marker>
          <c:trendline>
            <c:name>SHA-1</c:name>
            <c:spPr>
              <a:ln w="57150" cmpd="sng">
                <a:solidFill>
                  <a:schemeClr val="accent3"/>
                </a:solidFill>
              </a:ln>
            </c:spPr>
            <c:trendlineType val="linear"/>
            <c:dispRSqr val="0"/>
            <c:dispEq val="1"/>
            <c:trendlineLbl>
              <c:layout>
                <c:manualLayout>
                  <c:x val="0.0665347039953339"/>
                  <c:y val="-0.0602055297403006"/>
                </c:manualLayout>
              </c:layout>
              <c:numFmt formatCode="General" sourceLinked="0"/>
            </c:trendlineLbl>
          </c:trendline>
          <c:xVal>
            <c:numRef>
              <c:f>Sheet1!$L$72:$L$76</c:f>
              <c:numCache>
                <c:formatCode>General</c:formatCode>
                <c:ptCount val="5"/>
                <c:pt idx="0">
                  <c:v>214329.0</c:v>
                </c:pt>
                <c:pt idx="1">
                  <c:v>217642.0</c:v>
                </c:pt>
                <c:pt idx="2">
                  <c:v>228376.0</c:v>
                </c:pt>
                <c:pt idx="3">
                  <c:v>228376.0</c:v>
                </c:pt>
                <c:pt idx="4">
                  <c:v>6.832385E6</c:v>
                </c:pt>
              </c:numCache>
            </c:numRef>
          </c:xVal>
          <c:yVal>
            <c:numRef>
              <c:f>Sheet1!$M$72:$M$76</c:f>
              <c:numCache>
                <c:formatCode>General</c:formatCode>
                <c:ptCount val="5"/>
                <c:pt idx="0">
                  <c:v>789.0</c:v>
                </c:pt>
                <c:pt idx="1">
                  <c:v>2967.0</c:v>
                </c:pt>
                <c:pt idx="2">
                  <c:v>9402.0</c:v>
                </c:pt>
                <c:pt idx="3">
                  <c:v>9402.0</c:v>
                </c:pt>
                <c:pt idx="4">
                  <c:v>1.512017E6</c:v>
                </c:pt>
              </c:numCache>
            </c:numRef>
          </c:yVal>
          <c:smooth val="1"/>
        </c:ser>
        <c:ser>
          <c:idx val="3"/>
          <c:order val="3"/>
          <c:tx>
            <c:v>Ising Model</c:v>
          </c:tx>
          <c:spPr>
            <a:ln w="47625">
              <a:noFill/>
            </a:ln>
          </c:spPr>
          <c:marker>
            <c:symbol val="none"/>
          </c:marker>
          <c:trendline>
            <c:name>Ising Model</c:name>
            <c:spPr>
              <a:ln w="57150" cmpd="sng">
                <a:solidFill>
                  <a:schemeClr val="accent4"/>
                </a:solidFill>
              </a:ln>
            </c:spPr>
            <c:trendlineType val="linear"/>
            <c:dispRSqr val="0"/>
            <c:dispEq val="1"/>
            <c:trendlineLbl>
              <c:layout>
                <c:manualLayout>
                  <c:x val="0.108287096042041"/>
                  <c:y val="-0.0335323616462836"/>
                </c:manualLayout>
              </c:layout>
              <c:numFmt formatCode="General" sourceLinked="0"/>
            </c:trendlineLbl>
          </c:trendline>
          <c:xVal>
            <c:numRef>
              <c:f>Sheet1!$N$72:$N$76</c:f>
              <c:numCache>
                <c:formatCode>General</c:formatCode>
                <c:ptCount val="5"/>
                <c:pt idx="0">
                  <c:v>245634.0</c:v>
                </c:pt>
                <c:pt idx="1">
                  <c:v>241639.0</c:v>
                </c:pt>
                <c:pt idx="2">
                  <c:v>282466.0</c:v>
                </c:pt>
                <c:pt idx="3">
                  <c:v>282466.0</c:v>
                </c:pt>
                <c:pt idx="4">
                  <c:v>1.076769E6</c:v>
                </c:pt>
              </c:numCache>
            </c:numRef>
          </c:xVal>
          <c:yVal>
            <c:numRef>
              <c:f>Sheet1!$O$72:$O$76</c:f>
              <c:numCache>
                <c:formatCode>General</c:formatCode>
                <c:ptCount val="5"/>
                <c:pt idx="0">
                  <c:v>252.0</c:v>
                </c:pt>
                <c:pt idx="1">
                  <c:v>45542.0</c:v>
                </c:pt>
                <c:pt idx="2">
                  <c:v>238659.0</c:v>
                </c:pt>
                <c:pt idx="3">
                  <c:v>238659.0</c:v>
                </c:pt>
                <c:pt idx="4">
                  <c:v>243158.0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3597160"/>
        <c:axId val="2113643048"/>
      </c:scatterChart>
      <c:valAx>
        <c:axId val="2113597160"/>
        <c:scaling>
          <c:orientation val="minMax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Code Size</a:t>
                </a:r>
              </a:p>
              <a:p>
                <a:pPr>
                  <a:defRPr/>
                </a:pPr>
                <a:r>
                  <a:rPr lang="en-US"/>
                  <a:t>(Instructions)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13643048"/>
        <c:crosses val="autoZero"/>
        <c:crossBetween val="midCat"/>
      </c:valAx>
      <c:valAx>
        <c:axId val="2113643048"/>
        <c:scaling>
          <c:orientation val="minMax"/>
          <c:max val="9.0E6"/>
          <c:min val="0.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Parallelism</a:t>
                </a:r>
              </a:p>
              <a:p>
                <a:pPr>
                  <a:defRPr/>
                </a:pPr>
                <a:r>
                  <a:rPr lang="en-US"/>
                  <a:t>(Instructions)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13597160"/>
        <c:crosses val="autoZero"/>
        <c:crossBetween val="midCat"/>
      </c:valAx>
    </c:plotArea>
    <c:legend>
      <c:legendPos val="r"/>
      <c:legendEntry>
        <c:idx val="0"/>
        <c:delete val="1"/>
      </c:legendEntry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egendEntry>
        <c:idx val="5"/>
        <c:delete val="1"/>
      </c:legendEntry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SHA-1 Inlining Single</a:t>
            </a:r>
            <a:r>
              <a:rPr lang="en-US" baseline="0"/>
              <a:t> Function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Sheet1!$D$67:$E$67</c:f>
              <c:strCache>
                <c:ptCount val="2"/>
                <c:pt idx="0">
                  <c:v>Code Size Growth</c:v>
                </c:pt>
                <c:pt idx="1">
                  <c:v>Parallelism</c:v>
                </c:pt>
              </c:strCache>
            </c:strRef>
          </c:cat>
          <c:val>
            <c:numRef>
              <c:f>Sheet1!$D$68:$E$68</c:f>
              <c:numCache>
                <c:formatCode>General</c:formatCode>
                <c:ptCount val="2"/>
                <c:pt idx="0">
                  <c:v>152485.0</c:v>
                </c:pt>
                <c:pt idx="1">
                  <c:v>91151.0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04852968"/>
        <c:axId val="-2104850024"/>
      </c:barChart>
      <c:catAx>
        <c:axId val="-2104852968"/>
        <c:scaling>
          <c:orientation val="minMax"/>
        </c:scaling>
        <c:delete val="0"/>
        <c:axPos val="b"/>
        <c:majorTickMark val="none"/>
        <c:minorTickMark val="none"/>
        <c:tickLblPos val="nextTo"/>
        <c:crossAx val="-2104850024"/>
        <c:crosses val="autoZero"/>
        <c:auto val="1"/>
        <c:lblAlgn val="ctr"/>
        <c:lblOffset val="100"/>
        <c:noMultiLvlLbl val="0"/>
      </c:catAx>
      <c:valAx>
        <c:axId val="-210485002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Instructions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048529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Single Level </a:t>
            </a:r>
            <a:r>
              <a:rPr lang="en-US" baseline="0" dirty="0" smtClean="0"/>
              <a:t>(including Leaves) Parallelism </a:t>
            </a:r>
            <a:r>
              <a:rPr lang="en-US" baseline="0" dirty="0"/>
              <a:t>Ratio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Sheet1!$D$16</c:f>
              <c:strCache>
                <c:ptCount val="1"/>
                <c:pt idx="0">
                  <c:v>Ratio</c:v>
                </c:pt>
              </c:strCache>
            </c:strRef>
          </c:tx>
          <c:invertIfNegative val="0"/>
          <c:cat>
            <c:strRef>
              <c:f>Sheet1!$A$17:$A$20</c:f>
              <c:strCache>
                <c:ptCount val="4"/>
                <c:pt idx="0">
                  <c:v>SHA-1</c:v>
                </c:pt>
                <c:pt idx="1">
                  <c:v>SQRT</c:v>
                </c:pt>
                <c:pt idx="2">
                  <c:v>Ising</c:v>
                </c:pt>
                <c:pt idx="3">
                  <c:v>Shors</c:v>
                </c:pt>
              </c:strCache>
            </c:strRef>
          </c:cat>
          <c:val>
            <c:numRef>
              <c:f>Sheet1!$D$17:$D$20</c:f>
              <c:numCache>
                <c:formatCode>General</c:formatCode>
                <c:ptCount val="4"/>
                <c:pt idx="0">
                  <c:v>0.252192931693228</c:v>
                </c:pt>
                <c:pt idx="1">
                  <c:v>0.245751500966724</c:v>
                </c:pt>
                <c:pt idx="2">
                  <c:v>0.54611816185361</c:v>
                </c:pt>
                <c:pt idx="3">
                  <c:v>0.00052559797302457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3150152"/>
        <c:axId val="2113153096"/>
      </c:barChart>
      <c:catAx>
        <c:axId val="2113150152"/>
        <c:scaling>
          <c:orientation val="minMax"/>
        </c:scaling>
        <c:delete val="0"/>
        <c:axPos val="b"/>
        <c:majorTickMark val="out"/>
        <c:minorTickMark val="none"/>
        <c:tickLblPos val="nextTo"/>
        <c:crossAx val="2113153096"/>
        <c:crosses val="autoZero"/>
        <c:auto val="1"/>
        <c:lblAlgn val="ctr"/>
        <c:lblOffset val="100"/>
        <c:noMultiLvlLbl val="0"/>
      </c:catAx>
      <c:valAx>
        <c:axId val="21131530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1315015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3DBED-4756-8147-BFCD-F309E55AD08D}" type="datetimeFigureOut">
              <a:rPr lang="en-US" smtClean="0"/>
              <a:t>4/26/17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901D1-41D5-1341-9E8E-F5FAB5271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8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7026-CF7C-204A-B8B9-D55FFE0E76E7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BD33-E9F9-2641-B56E-D5913BB73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1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7026-CF7C-204A-B8B9-D55FFE0E76E7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BD33-E9F9-2641-B56E-D5913BB73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0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7026-CF7C-204A-B8B9-D55FFE0E76E7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BD33-E9F9-2641-B56E-D5913BB73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5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7026-CF7C-204A-B8B9-D55FFE0E76E7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BD33-E9F9-2641-B56E-D5913BB73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1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7026-CF7C-204A-B8B9-D55FFE0E76E7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BD33-E9F9-2641-B56E-D5913BB73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8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7026-CF7C-204A-B8B9-D55FFE0E76E7}" type="datetimeFigureOut">
              <a:rPr lang="en-US" smtClean="0"/>
              <a:t>4/26/17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BD33-E9F9-2641-B56E-D5913BB73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7026-CF7C-204A-B8B9-D55FFE0E76E7}" type="datetimeFigureOut">
              <a:rPr lang="en-US" smtClean="0"/>
              <a:t>4/26/17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BD33-E9F9-2641-B56E-D5913BB73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4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7026-CF7C-204A-B8B9-D55FFE0E76E7}" type="datetimeFigureOut">
              <a:rPr lang="en-US" smtClean="0"/>
              <a:t>4/26/17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BD33-E9F9-2641-B56E-D5913BB73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9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7026-CF7C-204A-B8B9-D55FFE0E76E7}" type="datetimeFigureOut">
              <a:rPr lang="en-US" smtClean="0"/>
              <a:t>4/26/17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BD33-E9F9-2641-B56E-D5913BB73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1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7026-CF7C-204A-B8B9-D55FFE0E76E7}" type="datetimeFigureOut">
              <a:rPr lang="en-US" smtClean="0"/>
              <a:t>4/26/17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BD33-E9F9-2641-B56E-D5913BB73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6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7026-CF7C-204A-B8B9-D55FFE0E76E7}" type="datetimeFigureOut">
              <a:rPr lang="en-US" smtClean="0"/>
              <a:t>4/26/17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BD33-E9F9-2641-B56E-D5913BB73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8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F7026-CF7C-204A-B8B9-D55FFE0E76E7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7BD33-E9F9-2641-B56E-D5913BB73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0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- Motivation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21416" y="6124576"/>
            <a:ext cx="7344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Previous flattening methods lead </a:t>
            </a:r>
            <a:r>
              <a:rPr lang="en-US" dirty="0"/>
              <a:t>to over-flattening:</a:t>
            </a:r>
          </a:p>
          <a:p>
            <a:pPr lvl="1"/>
            <a:r>
              <a:rPr lang="en-US" dirty="0"/>
              <a:t>parallelism - code size </a:t>
            </a:r>
            <a:r>
              <a:rPr lang="en-US" dirty="0" err="1"/>
              <a:t>sublinear</a:t>
            </a:r>
            <a:r>
              <a:rPr lang="en-US" dirty="0"/>
              <a:t> growth rate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94165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Straight Connector 3"/>
          <p:cNvCxnSpPr/>
          <p:nvPr/>
        </p:nvCxnSpPr>
        <p:spPr>
          <a:xfrm flipV="1">
            <a:off x="1555750" y="2180167"/>
            <a:ext cx="5640917" cy="3206750"/>
          </a:xfrm>
          <a:prstGeom prst="line">
            <a:avLst/>
          </a:prstGeom>
          <a:ln>
            <a:prstDash val="lg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227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Framework Weaknesses </a:t>
            </a:r>
            <a:br>
              <a:rPr lang="en-US" dirty="0" smtClean="0"/>
            </a:br>
            <a:r>
              <a:rPr lang="en-US" dirty="0" smtClean="0"/>
              <a:t>and Next Steps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Currently only supports single level hierarchies</a:t>
            </a:r>
          </a:p>
          <a:p>
            <a:pPr lvl="1"/>
            <a:r>
              <a:rPr lang="en-US" dirty="0" smtClean="0"/>
              <a:t>Avoids recursively applying algorithm on nested function calls</a:t>
            </a:r>
          </a:p>
          <a:p>
            <a:pPr lvl="1"/>
            <a:r>
              <a:rPr lang="en-US" dirty="0" smtClean="0"/>
              <a:t>Will see most benefit if applied to top level functions and leaves</a:t>
            </a:r>
          </a:p>
          <a:p>
            <a:pPr lvl="1"/>
            <a:r>
              <a:rPr lang="en-US" dirty="0" smtClean="0"/>
              <a:t>Full generality could be complex to incorporate, but is necessary as only ~25% of parallelism on average is contained in highest </a:t>
            </a:r>
            <a:r>
              <a:rPr lang="en-US" dirty="0" smtClean="0"/>
              <a:t>level</a:t>
            </a:r>
          </a:p>
          <a:p>
            <a:r>
              <a:rPr lang="en-US" dirty="0" smtClean="0"/>
              <a:t>Module Reconstruction also suffers from hierarchy weakness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06455603"/>
              </p:ext>
            </p:extLst>
          </p:nvPr>
        </p:nvGraphicFramePr>
        <p:xfrm>
          <a:off x="4648200" y="1600200"/>
          <a:ext cx="4038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762500" y="6052080"/>
            <a:ext cx="438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Flattening leaves and top level functions results in 26% of parallelism on average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136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Reduction: Knapsack to Partial </a:t>
            </a:r>
            <a:r>
              <a:rPr lang="en-US" dirty="0" err="1" smtClean="0"/>
              <a:t>Inlining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Let </a:t>
            </a:r>
            <a:r>
              <a:rPr lang="en-US" b="1" dirty="0" smtClean="0"/>
              <a:t>I</a:t>
            </a:r>
            <a:r>
              <a:rPr lang="en-US" baseline="-25000" dirty="0" smtClean="0"/>
              <a:t>i</a:t>
            </a:r>
            <a:r>
              <a:rPr lang="en-US" dirty="0" smtClean="0"/>
              <a:t>(α</a:t>
            </a:r>
            <a:r>
              <a:rPr lang="en-US" baseline="-25000" dirty="0" smtClean="0"/>
              <a:t>j</a:t>
            </a:r>
            <a:r>
              <a:rPr lang="en-US" dirty="0" smtClean="0"/>
              <a:t>) denote the </a:t>
            </a:r>
            <a:r>
              <a:rPr lang="en-US" dirty="0" err="1" smtClean="0"/>
              <a:t>inlining</a:t>
            </a:r>
            <a:r>
              <a:rPr lang="en-US" dirty="0" smtClean="0"/>
              <a:t> choice </a:t>
            </a:r>
            <a:r>
              <a:rPr lang="en-US" dirty="0" err="1" smtClean="0"/>
              <a:t>i</a:t>
            </a:r>
            <a:r>
              <a:rPr lang="en-US" dirty="0" smtClean="0"/>
              <a:t> for function call α</a:t>
            </a:r>
            <a:r>
              <a:rPr lang="en-US" baseline="-25000" dirty="0" smtClean="0"/>
              <a:t>j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(I</a:t>
            </a:r>
            <a:r>
              <a:rPr lang="en-US" baseline="-25000" dirty="0" smtClean="0"/>
              <a:t>i</a:t>
            </a:r>
            <a:r>
              <a:rPr lang="en-US" dirty="0"/>
              <a:t>(α</a:t>
            </a:r>
            <a:r>
              <a:rPr lang="en-US" baseline="-25000" dirty="0"/>
              <a:t>j</a:t>
            </a:r>
            <a:r>
              <a:rPr lang="en-US" dirty="0" smtClean="0"/>
              <a:t>)) = parallelism gained from this choice</a:t>
            </a:r>
          </a:p>
          <a:p>
            <a:pPr lvl="1"/>
            <a:r>
              <a:rPr lang="en-US" dirty="0" smtClean="0"/>
              <a:t>c(</a:t>
            </a:r>
            <a:r>
              <a:rPr lang="en-US" dirty="0"/>
              <a:t>I</a:t>
            </a:r>
            <a:r>
              <a:rPr lang="en-US" baseline="-25000" dirty="0"/>
              <a:t>i</a:t>
            </a:r>
            <a:r>
              <a:rPr lang="en-US" dirty="0"/>
              <a:t>(α</a:t>
            </a:r>
            <a:r>
              <a:rPr lang="en-US" baseline="-25000" dirty="0"/>
              <a:t>j</a:t>
            </a:r>
            <a:r>
              <a:rPr lang="en-US" dirty="0"/>
              <a:t>)) = </a:t>
            </a:r>
            <a:r>
              <a:rPr lang="en-US" dirty="0" smtClean="0"/>
              <a:t>code size increase from </a:t>
            </a:r>
            <a:r>
              <a:rPr lang="en-US" dirty="0"/>
              <a:t>this </a:t>
            </a:r>
            <a:r>
              <a:rPr lang="en-US" dirty="0" smtClean="0"/>
              <a:t>choice</a:t>
            </a:r>
          </a:p>
          <a:p>
            <a:r>
              <a:rPr lang="en-US" dirty="0" smtClean="0"/>
              <a:t>Let </a:t>
            </a:r>
            <a:r>
              <a:rPr lang="en-US" b="1" i="1" dirty="0" smtClean="0"/>
              <a:t>A = </a:t>
            </a:r>
            <a:r>
              <a:rPr lang="en-US" b="1" dirty="0" smtClean="0"/>
              <a:t>{</a:t>
            </a:r>
            <a:r>
              <a:rPr lang="en-US" dirty="0" smtClean="0"/>
              <a:t>set of sets of all </a:t>
            </a:r>
            <a:r>
              <a:rPr lang="en-US" dirty="0" err="1" smtClean="0"/>
              <a:t>inlining</a:t>
            </a:r>
            <a:r>
              <a:rPr lang="en-US" dirty="0" smtClean="0"/>
              <a:t> choices for 				    function calls α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b="1" dirty="0" smtClean="0"/>
              <a:t>}</a:t>
            </a:r>
          </a:p>
          <a:p>
            <a:r>
              <a:rPr lang="en-US" dirty="0" smtClean="0"/>
              <a:t>Given maximum program size </a:t>
            </a:r>
            <a:r>
              <a:rPr lang="en-US" b="1" dirty="0" smtClean="0"/>
              <a:t>k</a:t>
            </a:r>
            <a:r>
              <a:rPr lang="en-US" dirty="0" smtClean="0"/>
              <a:t>, is there a choice of one element from each set contained in </a:t>
            </a:r>
            <a:r>
              <a:rPr lang="en-US" b="1" i="1" dirty="0" smtClean="0"/>
              <a:t>A</a:t>
            </a:r>
            <a:r>
              <a:rPr lang="en-US" dirty="0" smtClean="0"/>
              <a:t> that maximizes parallelism while total code size bounded by </a:t>
            </a:r>
            <a:r>
              <a:rPr lang="en-US" b="1" dirty="0" smtClean="0"/>
              <a:t>k</a:t>
            </a:r>
            <a:r>
              <a:rPr lang="en-US" dirty="0" smtClean="0"/>
              <a:t>?</a:t>
            </a:r>
          </a:p>
          <a:p>
            <a:r>
              <a:rPr lang="en-US" dirty="0" smtClean="0"/>
              <a:t>Polynomial in </a:t>
            </a:r>
            <a:r>
              <a:rPr lang="en-US" b="1" dirty="0" smtClean="0"/>
              <a:t>n</a:t>
            </a:r>
            <a:r>
              <a:rPr lang="en-US" dirty="0"/>
              <a:t> </a:t>
            </a:r>
            <a:r>
              <a:rPr lang="en-US" dirty="0" smtClean="0"/>
              <a:t>= ∏</a:t>
            </a:r>
            <a:r>
              <a:rPr lang="en-US" baseline="-25000" dirty="0" smtClean="0"/>
              <a:t>α 𝜖 P </a:t>
            </a:r>
            <a:r>
              <a:rPr lang="en-US" dirty="0" smtClean="0"/>
              <a:t>|α|</a:t>
            </a:r>
            <a:r>
              <a:rPr lang="en-US" baseline="30000" dirty="0" smtClean="0"/>
              <a:t>2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20144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SHA-1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</a:t>
            </a:r>
            <a:r>
              <a:rPr lang="en-US" dirty="0" err="1" smtClean="0"/>
              <a:t>inlining</a:t>
            </a:r>
            <a:r>
              <a:rPr lang="en-US" dirty="0" smtClean="0"/>
              <a:t> a single function call</a:t>
            </a:r>
          </a:p>
          <a:p>
            <a:r>
              <a:rPr lang="en-US" dirty="0" smtClean="0"/>
              <a:t>Details:</a:t>
            </a:r>
          </a:p>
          <a:p>
            <a:pPr lvl="1"/>
            <a:r>
              <a:rPr lang="en-US" dirty="0" smtClean="0"/>
              <a:t>Most frequently called </a:t>
            </a:r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Small leaf function</a:t>
            </a:r>
            <a:endParaRPr lang="en-US" dirty="0" smtClean="0"/>
          </a:p>
          <a:p>
            <a:r>
              <a:rPr lang="en-US" dirty="0" smtClean="0"/>
              <a:t>Fully </a:t>
            </a:r>
            <a:r>
              <a:rPr lang="en-US" dirty="0" err="1" smtClean="0"/>
              <a:t>inlining</a:t>
            </a:r>
            <a:r>
              <a:rPr lang="en-US" dirty="0" smtClean="0"/>
              <a:t> function leads to over-flattening</a:t>
            </a:r>
          </a:p>
          <a:p>
            <a:pPr lvl="1"/>
            <a:r>
              <a:rPr lang="en-US" dirty="0" smtClean="0"/>
              <a:t>Nearly 2 lines </a:t>
            </a:r>
            <a:r>
              <a:rPr lang="en-US" dirty="0" err="1" smtClean="0"/>
              <a:t>inlined</a:t>
            </a:r>
            <a:r>
              <a:rPr lang="en-US" dirty="0" smtClean="0"/>
              <a:t> for each line </a:t>
            </a:r>
            <a:r>
              <a:rPr lang="en-US" dirty="0" smtClean="0"/>
              <a:t>parallelized</a:t>
            </a:r>
          </a:p>
          <a:p>
            <a:r>
              <a:rPr lang="en-US" dirty="0" smtClean="0"/>
              <a:t>Trend continues as more functions are </a:t>
            </a:r>
            <a:r>
              <a:rPr lang="en-US" dirty="0" err="1" smtClean="0"/>
              <a:t>inlined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038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1104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Goals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1417638"/>
            <a:ext cx="4040188" cy="4708525"/>
          </a:xfrm>
        </p:spPr>
        <p:txBody>
          <a:bodyPr/>
          <a:lstStyle/>
          <a:p>
            <a:r>
              <a:rPr lang="en-US" dirty="0" smtClean="0"/>
              <a:t>Designed to optimize decision to inline a single line from a function call</a:t>
            </a:r>
          </a:p>
          <a:p>
            <a:pPr lvl="1"/>
            <a:r>
              <a:rPr lang="en-US" dirty="0" smtClean="0"/>
              <a:t>Considers global information about function call</a:t>
            </a:r>
          </a:p>
          <a:p>
            <a:r>
              <a:rPr lang="en-US" dirty="0"/>
              <a:t>Can optimally schedule all function call instances of all functions within a program</a:t>
            </a:r>
          </a:p>
          <a:p>
            <a:pPr lvl="1"/>
            <a:r>
              <a:rPr lang="en-US" dirty="0"/>
              <a:t>Can be shown that order of applying algorithm on functions does not affect optimality</a:t>
            </a:r>
          </a:p>
          <a:p>
            <a:pPr lvl="1"/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5025" y="1417638"/>
            <a:ext cx="4041775" cy="4708525"/>
          </a:xfrm>
        </p:spPr>
        <p:txBody>
          <a:bodyPr/>
          <a:lstStyle/>
          <a:p>
            <a:r>
              <a:rPr lang="en-US" dirty="0" smtClean="0"/>
              <a:t>Tractable complexity</a:t>
            </a:r>
          </a:p>
          <a:p>
            <a:pPr lvl="1"/>
            <a:r>
              <a:rPr lang="en-US" dirty="0" smtClean="0"/>
              <a:t>Applying procedure to all functions within an input program, can </a:t>
            </a:r>
            <a:r>
              <a:rPr lang="en-US" dirty="0"/>
              <a:t>show O(</a:t>
            </a:r>
            <a:r>
              <a:rPr lang="en-US" b="1" dirty="0"/>
              <a:t>n</a:t>
            </a:r>
            <a:r>
              <a:rPr lang="en-US" baseline="30000" dirty="0"/>
              <a:t>3</a:t>
            </a:r>
            <a:r>
              <a:rPr lang="en-US" dirty="0"/>
              <a:t>) for input program size </a:t>
            </a:r>
            <a:r>
              <a:rPr lang="en-US" b="1" dirty="0" smtClean="0"/>
              <a:t>n</a:t>
            </a:r>
            <a:r>
              <a:rPr lang="en-US" dirty="0" smtClean="0"/>
              <a:t> (</a:t>
            </a:r>
            <a:r>
              <a:rPr lang="en-US" dirty="0"/>
              <a:t>fully flattened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Full generality: 2</a:t>
            </a:r>
            <a:r>
              <a:rPr lang="en-US" baseline="30000" dirty="0" smtClean="0"/>
              <a:t>|α|</a:t>
            </a:r>
            <a:r>
              <a:rPr lang="en-US" dirty="0" smtClean="0"/>
              <a:t> subsets for all function call instances α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→ exponential complexity</a:t>
            </a:r>
          </a:p>
          <a:p>
            <a:pPr lvl="1"/>
            <a:r>
              <a:rPr lang="en-US" dirty="0" smtClean="0"/>
              <a:t>By restricting to contiguous increasing-indexed subsequences → O(|α|</a:t>
            </a:r>
            <a:r>
              <a:rPr lang="en-US" baseline="30000" dirty="0" smtClean="0"/>
              <a:t>2</a:t>
            </a:r>
            <a:r>
              <a:rPr lang="en-US" dirty="0" smtClean="0"/>
              <a:t>) to consider 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82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Framework Complexity:</a:t>
            </a:r>
            <a:br>
              <a:rPr lang="en-US" dirty="0" smtClean="0"/>
            </a:br>
            <a:r>
              <a:rPr lang="en-US" dirty="0" smtClean="0"/>
              <a:t>Notation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Input Program: </a:t>
            </a:r>
            <a:r>
              <a:rPr lang="en-US" b="1" i="1" dirty="0" smtClean="0"/>
              <a:t>P</a:t>
            </a:r>
            <a:endParaRPr lang="en-US" dirty="0" smtClean="0"/>
          </a:p>
          <a:p>
            <a:pPr lvl="1"/>
            <a:r>
              <a:rPr lang="en-US" dirty="0" smtClean="0"/>
              <a:t>|</a:t>
            </a:r>
            <a:r>
              <a:rPr lang="en-US" b="1" i="1" dirty="0" smtClean="0"/>
              <a:t>P</a:t>
            </a:r>
            <a:r>
              <a:rPr lang="en-US" dirty="0" smtClean="0"/>
              <a:t>| = n</a:t>
            </a:r>
          </a:p>
          <a:p>
            <a:pPr lvl="2"/>
            <a:r>
              <a:rPr lang="en-US" dirty="0" smtClean="0"/>
              <a:t>all instructions of </a:t>
            </a:r>
            <a:r>
              <a:rPr lang="en-US" b="1" i="1" dirty="0" smtClean="0"/>
              <a:t>P</a:t>
            </a:r>
            <a:r>
              <a:rPr lang="en-US" dirty="0" smtClean="0"/>
              <a:t> </a:t>
            </a:r>
          </a:p>
          <a:p>
            <a:r>
              <a:rPr lang="en-US" b="1" i="1" dirty="0" smtClean="0"/>
              <a:t>P</a:t>
            </a:r>
            <a:r>
              <a:rPr lang="en-US" b="1" i="1" baseline="-25000" dirty="0" smtClean="0"/>
              <a:t>F </a:t>
            </a:r>
            <a:r>
              <a:rPr lang="en-US" dirty="0" smtClean="0"/>
              <a:t>= {α</a:t>
            </a:r>
            <a:r>
              <a:rPr lang="en-US" baseline="-25000" dirty="0" smtClean="0"/>
              <a:t>,</a:t>
            </a:r>
            <a:r>
              <a:rPr lang="en-US" dirty="0" smtClean="0"/>
              <a:t> β</a:t>
            </a:r>
            <a:r>
              <a:rPr lang="en-US" baseline="-25000" dirty="0" smtClean="0"/>
              <a:t>, </a:t>
            </a:r>
            <a:r>
              <a:rPr lang="mr-IN" dirty="0" smtClean="0"/>
              <a:t>…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Set of all functions of </a:t>
            </a:r>
            <a:r>
              <a:rPr lang="en-US" b="1" i="1" dirty="0" smtClean="0"/>
              <a:t>P</a:t>
            </a:r>
          </a:p>
          <a:p>
            <a:r>
              <a:rPr lang="en-US" b="1" i="1" dirty="0" smtClean="0"/>
              <a:t>F</a:t>
            </a:r>
            <a:r>
              <a:rPr lang="en-US" dirty="0" smtClean="0"/>
              <a:t> = {α</a:t>
            </a:r>
            <a:r>
              <a:rPr lang="en-US" baseline="-25000" dirty="0" smtClean="0"/>
              <a:t>1, </a:t>
            </a:r>
            <a:r>
              <a:rPr lang="en-US" dirty="0" smtClean="0"/>
              <a:t>β</a:t>
            </a:r>
            <a:r>
              <a:rPr lang="en-US" baseline="-25000" dirty="0" smtClean="0"/>
              <a:t>1, </a:t>
            </a:r>
            <a:r>
              <a:rPr lang="en-US" dirty="0" smtClean="0"/>
              <a:t> α</a:t>
            </a:r>
            <a:r>
              <a:rPr lang="en-US" baseline="-25000" dirty="0" smtClean="0"/>
              <a:t>2, </a:t>
            </a:r>
            <a:r>
              <a:rPr lang="mr-IN" dirty="0" smtClean="0"/>
              <a:t>…</a:t>
            </a:r>
            <a:r>
              <a:rPr lang="en-US" dirty="0" smtClean="0"/>
              <a:t> }</a:t>
            </a:r>
          </a:p>
          <a:p>
            <a:pPr lvl="1"/>
            <a:r>
              <a:rPr lang="en-US" dirty="0" smtClean="0"/>
              <a:t>Set of function calls in </a:t>
            </a:r>
            <a:r>
              <a:rPr lang="en-US" b="1" i="1" dirty="0" smtClean="0"/>
              <a:t>P</a:t>
            </a:r>
            <a:endParaRPr lang="en-US" dirty="0" smtClean="0"/>
          </a:p>
          <a:p>
            <a:r>
              <a:rPr lang="en-US" b="1" i="1" dirty="0" smtClean="0"/>
              <a:t>G = </a:t>
            </a:r>
            <a:r>
              <a:rPr lang="en-US" dirty="0" smtClean="0"/>
              <a:t>{H, X, T, </a:t>
            </a:r>
            <a:r>
              <a:rPr lang="mr-IN" dirty="0" smtClean="0"/>
              <a:t>…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Set of all intrinsic gates in </a:t>
            </a:r>
            <a:r>
              <a:rPr lang="en-US" b="1" i="1" dirty="0" smtClean="0"/>
              <a:t>P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Complexity - 1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27708" y="2224812"/>
            <a:ext cx="1352271" cy="390135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04091" y="2224813"/>
            <a:ext cx="1411065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 q0</a:t>
            </a:r>
          </a:p>
          <a:p>
            <a:r>
              <a:rPr lang="en-US" sz="2800" dirty="0" smtClean="0"/>
              <a:t>X q0</a:t>
            </a:r>
          </a:p>
          <a:p>
            <a:r>
              <a:rPr lang="en-US" sz="2800" dirty="0" smtClean="0"/>
              <a:t>α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q0</a:t>
            </a:r>
          </a:p>
          <a:p>
            <a:r>
              <a:rPr lang="en-US" sz="2800" dirty="0" smtClean="0"/>
              <a:t>T q1</a:t>
            </a:r>
          </a:p>
          <a:p>
            <a:r>
              <a:rPr lang="en-US" sz="2800" dirty="0" smtClean="0"/>
              <a:t>β</a:t>
            </a:r>
            <a:r>
              <a:rPr lang="en-US" sz="2800" baseline="-25000" dirty="0" smtClean="0"/>
              <a:t>1 </a:t>
            </a:r>
            <a:r>
              <a:rPr lang="en-US" sz="2800" dirty="0" smtClean="0"/>
              <a:t>q0</a:t>
            </a:r>
          </a:p>
          <a:p>
            <a:r>
              <a:rPr lang="en-US" sz="2800" dirty="0" smtClean="0"/>
              <a:t>α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q1</a:t>
            </a:r>
          </a:p>
          <a:p>
            <a:r>
              <a:rPr lang="mr-IN" sz="2800" dirty="0" smtClean="0"/>
              <a:t>…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691418" y="1274631"/>
            <a:ext cx="465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15156" y="2224812"/>
            <a:ext cx="599704" cy="135199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914860" y="2260628"/>
            <a:ext cx="359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α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449746" y="2376478"/>
            <a:ext cx="3771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 </a:t>
            </a:r>
          </a:p>
          <a:p>
            <a:r>
              <a:rPr lang="en-US" dirty="0" smtClean="0"/>
              <a:t>Z</a:t>
            </a:r>
          </a:p>
          <a:p>
            <a:r>
              <a:rPr lang="en-US" dirty="0" smtClean="0"/>
              <a:t>β</a:t>
            </a:r>
          </a:p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315156" y="3729207"/>
            <a:ext cx="599704" cy="135199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914860" y="3765023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β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6449745" y="3795888"/>
            <a:ext cx="377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 </a:t>
            </a:r>
          </a:p>
          <a:p>
            <a:r>
              <a:rPr lang="en-US" dirty="0"/>
              <a:t>X</a:t>
            </a:r>
            <a:endParaRPr lang="en-US" dirty="0" smtClean="0"/>
          </a:p>
          <a:p>
            <a:r>
              <a:rPr lang="en-US" dirty="0" err="1" smtClean="0"/>
              <a:t>γ</a:t>
            </a:r>
            <a:endParaRPr lang="en-US" dirty="0" smtClean="0"/>
          </a:p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444505" y="5466624"/>
            <a:ext cx="37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20" name="Right Brace 19"/>
          <p:cNvSpPr/>
          <p:nvPr/>
        </p:nvSpPr>
        <p:spPr>
          <a:xfrm rot="16200000">
            <a:off x="5684913" y="721848"/>
            <a:ext cx="329227" cy="2389480"/>
          </a:xfrm>
          <a:prstGeom prst="rightBrace">
            <a:avLst>
              <a:gd name="adj1" fmla="val 8333"/>
              <a:gd name="adj2" fmla="val 5093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582558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Framework Complexity:</a:t>
            </a:r>
            <a:br>
              <a:rPr lang="en-US" dirty="0" smtClean="0"/>
            </a:br>
            <a:r>
              <a:rPr lang="en-US" dirty="0" smtClean="0"/>
              <a:t>Notation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For each α, choose a starting instruction </a:t>
            </a:r>
            <a:r>
              <a:rPr lang="en-US" b="1" dirty="0" err="1" smtClean="0"/>
              <a:t>x</a:t>
            </a:r>
            <a:r>
              <a:rPr lang="en-US" b="1" baseline="-25000" dirty="0" err="1" smtClean="0"/>
              <a:t>k</a:t>
            </a:r>
            <a:endParaRPr lang="en-US" baseline="-25000" dirty="0"/>
          </a:p>
          <a:p>
            <a:r>
              <a:rPr lang="en-US" dirty="0" smtClean="0"/>
              <a:t>For each instruction </a:t>
            </a:r>
            <a:r>
              <a:rPr lang="en-US" b="1" dirty="0" smtClean="0"/>
              <a:t>I</a:t>
            </a:r>
            <a:r>
              <a:rPr lang="en-US" dirty="0" smtClean="0"/>
              <a:t> in each call site α</a:t>
            </a:r>
            <a:r>
              <a:rPr lang="en-US" baseline="-25000" dirty="0" err="1" smtClean="0"/>
              <a:t>i</a:t>
            </a:r>
            <a:r>
              <a:rPr lang="en-US" dirty="0" smtClean="0"/>
              <a:t> look for compatible instructions </a:t>
            </a:r>
            <a:r>
              <a:rPr lang="en-US" b="1" dirty="0" smtClean="0"/>
              <a:t>J</a:t>
            </a:r>
            <a:r>
              <a:rPr lang="en-US" dirty="0" smtClean="0"/>
              <a:t> in </a:t>
            </a:r>
            <a:r>
              <a:rPr lang="en-US" b="1" i="1" dirty="0" smtClean="0"/>
              <a:t>P</a:t>
            </a:r>
            <a:endParaRPr lang="en-US" dirty="0" smtClean="0"/>
          </a:p>
          <a:p>
            <a:pPr lvl="1"/>
            <a:r>
              <a:rPr lang="en-US" dirty="0" smtClean="0"/>
              <a:t>Can limit this search to </a:t>
            </a:r>
            <a:r>
              <a:rPr lang="en-US" dirty="0" err="1" smtClean="0"/>
              <a:t>insts</a:t>
            </a:r>
            <a:r>
              <a:rPr lang="en-US" dirty="0" smtClean="0"/>
              <a:t> between latest dependency of </a:t>
            </a:r>
            <a:r>
              <a:rPr lang="en-US" b="1" dirty="0" smtClean="0"/>
              <a:t>I</a:t>
            </a:r>
            <a:r>
              <a:rPr lang="en-US" dirty="0" smtClean="0"/>
              <a:t> and </a:t>
            </a:r>
            <a:r>
              <a:rPr lang="en-US" b="1" dirty="0" smtClean="0"/>
              <a:t>I</a:t>
            </a:r>
            <a:r>
              <a:rPr lang="en-US" dirty="0" smtClean="0"/>
              <a:t> itself</a:t>
            </a:r>
          </a:p>
          <a:p>
            <a:r>
              <a:rPr lang="en-US" dirty="0"/>
              <a:t>P</a:t>
            </a:r>
            <a:r>
              <a:rPr lang="en-US" dirty="0" smtClean="0"/>
              <a:t>artial execution </a:t>
            </a:r>
            <a:r>
              <a:rPr lang="mr-IN" dirty="0" smtClean="0"/>
              <a:t>–</a:t>
            </a:r>
            <a:r>
              <a:rPr lang="en-US" dirty="0" smtClean="0"/>
              <a:t> allow arguments to flow through call sites for accurate dependency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Complexity - 1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27708" y="2224812"/>
            <a:ext cx="1352271" cy="390135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04091" y="2224813"/>
            <a:ext cx="1411065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 q0</a:t>
            </a:r>
          </a:p>
          <a:p>
            <a:r>
              <a:rPr lang="en-US" sz="2800" dirty="0" smtClean="0"/>
              <a:t>X q0</a:t>
            </a:r>
          </a:p>
          <a:p>
            <a:r>
              <a:rPr lang="en-US" sz="2800" dirty="0" smtClean="0"/>
              <a:t>α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q0</a:t>
            </a:r>
          </a:p>
          <a:p>
            <a:r>
              <a:rPr lang="en-US" sz="2800" dirty="0" smtClean="0"/>
              <a:t>T q1</a:t>
            </a:r>
          </a:p>
          <a:p>
            <a:r>
              <a:rPr lang="en-US" sz="2800" dirty="0" smtClean="0"/>
              <a:t>β</a:t>
            </a:r>
            <a:r>
              <a:rPr lang="en-US" sz="2800" baseline="-25000" dirty="0" smtClean="0"/>
              <a:t>1 </a:t>
            </a:r>
            <a:r>
              <a:rPr lang="en-US" sz="2800" dirty="0" smtClean="0"/>
              <a:t>q0</a:t>
            </a:r>
          </a:p>
          <a:p>
            <a:r>
              <a:rPr lang="en-US" sz="2800" dirty="0" smtClean="0"/>
              <a:t>α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q1</a:t>
            </a:r>
          </a:p>
          <a:p>
            <a:r>
              <a:rPr lang="mr-IN" sz="2800" dirty="0" smtClean="0"/>
              <a:t>…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744333" y="1211133"/>
            <a:ext cx="465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15156" y="2260436"/>
            <a:ext cx="599704" cy="135199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914860" y="2296252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β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6449745" y="2327117"/>
            <a:ext cx="377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 </a:t>
            </a:r>
          </a:p>
          <a:p>
            <a:r>
              <a:rPr lang="en-US" dirty="0"/>
              <a:t>X</a:t>
            </a:r>
            <a:endParaRPr lang="en-US" dirty="0" smtClean="0"/>
          </a:p>
          <a:p>
            <a:r>
              <a:rPr lang="en-US" dirty="0" err="1" smtClean="0"/>
              <a:t>γ</a:t>
            </a:r>
            <a:endParaRPr lang="en-US" dirty="0" smtClean="0"/>
          </a:p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20" name="Right Brace 19"/>
          <p:cNvSpPr/>
          <p:nvPr/>
        </p:nvSpPr>
        <p:spPr>
          <a:xfrm rot="16200000">
            <a:off x="5684913" y="721848"/>
            <a:ext cx="329227" cy="2389480"/>
          </a:xfrm>
          <a:prstGeom prst="rightBrace">
            <a:avLst>
              <a:gd name="adj1" fmla="val 8333"/>
              <a:gd name="adj2" fmla="val 5093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55417" y="2224812"/>
            <a:ext cx="68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x</a:t>
            </a:r>
            <a:r>
              <a:rPr lang="en-US" b="1" baseline="-25000" dirty="0" err="1" smtClean="0"/>
              <a:t>k</a:t>
            </a:r>
            <a:r>
              <a:rPr lang="en-US" b="1" baseline="-25000" dirty="0" smtClean="0"/>
              <a:t> </a:t>
            </a:r>
            <a:r>
              <a:rPr lang="en-US" dirty="0" smtClean="0"/>
              <a:t>= 1</a:t>
            </a:r>
            <a:endParaRPr lang="en-US" b="1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744333" y="2508250"/>
            <a:ext cx="705412" cy="858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727273" y="2594144"/>
            <a:ext cx="705412" cy="3162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831417" y="2594144"/>
            <a:ext cx="573542" cy="7607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141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Framework Complexity:</a:t>
            </a:r>
            <a:br>
              <a:rPr lang="en-US" dirty="0" smtClean="0"/>
            </a:br>
            <a:r>
              <a:rPr lang="en-US" dirty="0" smtClean="0"/>
              <a:t>Graph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Complexity - 2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149301" y="1600200"/>
            <a:ext cx="1799108" cy="36450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52054" y="1600200"/>
            <a:ext cx="1799108" cy="36450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84364" y="5318196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V</a:t>
            </a:r>
            <a:r>
              <a:rPr lang="en-US" sz="2400" baseline="-25000" dirty="0" err="1"/>
              <a:t>k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919507" y="5318196"/>
            <a:ext cx="38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919507" y="2140002"/>
            <a:ext cx="188142" cy="188132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19507" y="2715700"/>
            <a:ext cx="188142" cy="188132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919507" y="3268338"/>
            <a:ext cx="188142" cy="188132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107649" y="2057694"/>
            <a:ext cx="383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09673" y="2619070"/>
            <a:ext cx="383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09673" y="3115023"/>
            <a:ext cx="383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19507" y="3660282"/>
            <a:ext cx="37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921531" y="4431947"/>
            <a:ext cx="188142" cy="188132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11697" y="4278631"/>
            <a:ext cx="74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</a:t>
            </a:r>
            <a:r>
              <a:rPr lang="en-US" baseline="-25000" dirty="0" smtClean="0"/>
              <a:t>|α|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1584364" y="2140002"/>
            <a:ext cx="188142" cy="188132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584364" y="2715700"/>
            <a:ext cx="188142" cy="188132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584364" y="3268338"/>
            <a:ext cx="188142" cy="188132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215420" y="2078111"/>
            <a:ext cx="36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217444" y="2639487"/>
            <a:ext cx="36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217444" y="3135440"/>
            <a:ext cx="36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488269" y="3782233"/>
            <a:ext cx="37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1490293" y="4553898"/>
            <a:ext cx="188142" cy="188132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680459" y="4400583"/>
            <a:ext cx="51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f</a:t>
            </a:r>
            <a:r>
              <a:rPr lang="en-US" baseline="-25000" dirty="0" smtClean="0"/>
              <a:t>(α)</a:t>
            </a:r>
            <a:endParaRPr lang="en-US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4948410" y="1803462"/>
            <a:ext cx="41955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For a given starting instruction </a:t>
            </a:r>
            <a:r>
              <a:rPr lang="en-US" sz="2000" b="1" dirty="0" err="1" smtClean="0"/>
              <a:t>x</a:t>
            </a:r>
            <a:r>
              <a:rPr lang="en-US" sz="2000" b="1" baseline="-25000" dirty="0" err="1" smtClean="0"/>
              <a:t>k</a:t>
            </a:r>
            <a:r>
              <a:rPr lang="en-US" sz="2000" b="1" baseline="-25000" dirty="0" smtClean="0"/>
              <a:t> </a:t>
            </a:r>
            <a:r>
              <a:rPr lang="en-US" sz="2000" dirty="0" smtClean="0"/>
              <a:t>in </a:t>
            </a:r>
            <a:r>
              <a:rPr lang="en-US" sz="2000" b="1" dirty="0" smtClean="0"/>
              <a:t>α</a:t>
            </a:r>
            <a:r>
              <a:rPr lang="en-US" sz="2000" dirty="0" smtClean="0"/>
              <a:t>:</a:t>
            </a:r>
            <a:endParaRPr lang="en-US" sz="2000" b="1" dirty="0" smtClean="0"/>
          </a:p>
          <a:p>
            <a:r>
              <a:rPr lang="en-US" sz="2000" dirty="0" smtClean="0"/>
              <a:t>For each call site </a:t>
            </a:r>
            <a:r>
              <a:rPr lang="en-US" sz="2000" b="1" dirty="0" smtClean="0"/>
              <a:t>α</a:t>
            </a:r>
            <a:r>
              <a:rPr lang="en-US" sz="2000" b="1" baseline="-25000" dirty="0" err="1" smtClean="0"/>
              <a:t>i</a:t>
            </a:r>
            <a:r>
              <a:rPr lang="en-US" sz="2000" b="1" dirty="0" smtClean="0"/>
              <a:t>:</a:t>
            </a:r>
          </a:p>
          <a:p>
            <a:r>
              <a:rPr lang="en-US" sz="2000" b="1" dirty="0"/>
              <a:t>	</a:t>
            </a:r>
            <a:r>
              <a:rPr lang="en-US" sz="2000" dirty="0" smtClean="0"/>
              <a:t>For each </a:t>
            </a:r>
            <a:r>
              <a:rPr lang="en-US" sz="2000" dirty="0" err="1" smtClean="0"/>
              <a:t>inst</a:t>
            </a:r>
            <a:r>
              <a:rPr lang="en-US" sz="2000" dirty="0" smtClean="0"/>
              <a:t> </a:t>
            </a:r>
            <a:r>
              <a:rPr lang="en-US" sz="2000" b="1" dirty="0" smtClean="0"/>
              <a:t>I</a:t>
            </a:r>
            <a:r>
              <a:rPr lang="en-US" sz="2000" dirty="0" smtClean="0"/>
              <a:t> in </a:t>
            </a:r>
            <a:r>
              <a:rPr lang="en-US" sz="2000" b="1" dirty="0" smtClean="0"/>
              <a:t>α: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r>
              <a:rPr lang="en-US" sz="2000" dirty="0" smtClean="0"/>
              <a:t>For each </a:t>
            </a:r>
            <a:r>
              <a:rPr lang="en-US" sz="2000" dirty="0" err="1" smtClean="0"/>
              <a:t>inst</a:t>
            </a:r>
            <a:r>
              <a:rPr lang="en-US" sz="2000" dirty="0" smtClean="0"/>
              <a:t> </a:t>
            </a:r>
            <a:r>
              <a:rPr lang="en-US" sz="2000" b="1" dirty="0" smtClean="0"/>
              <a:t>J </a:t>
            </a:r>
            <a:r>
              <a:rPr lang="en-US" sz="2000" dirty="0" smtClean="0"/>
              <a:t>in </a:t>
            </a:r>
            <a:r>
              <a:rPr lang="en-US" sz="2000" b="1" i="1" dirty="0" smtClean="0"/>
              <a:t>P</a:t>
            </a:r>
            <a:r>
              <a:rPr lang="en-US" sz="2000" dirty="0" smtClean="0"/>
              <a:t>[</a:t>
            </a:r>
            <a:r>
              <a:rPr lang="en-US" sz="2000" b="1" i="1" dirty="0" smtClean="0"/>
              <a:t>P</a:t>
            </a:r>
            <a:r>
              <a:rPr lang="en-US" sz="2000" baseline="-25000" dirty="0" smtClean="0"/>
              <a:t>0</a:t>
            </a:r>
            <a:r>
              <a:rPr lang="en-US" sz="2000" b="1" i="1" dirty="0" smtClean="0"/>
              <a:t>,P</a:t>
            </a:r>
            <a:r>
              <a:rPr lang="en-US" sz="2000" b="1" i="1" baseline="-25000" dirty="0" smtClean="0"/>
              <a:t>I</a:t>
            </a:r>
            <a:r>
              <a:rPr lang="en-US" sz="2000" dirty="0" smtClean="0"/>
              <a:t>]</a:t>
            </a:r>
            <a:r>
              <a:rPr lang="en-US" sz="2000" b="1" i="1" dirty="0" smtClean="0"/>
              <a:t>:</a:t>
            </a:r>
          </a:p>
          <a:p>
            <a:r>
              <a:rPr lang="en-US" sz="2000" b="1" i="1" dirty="0"/>
              <a:t>	</a:t>
            </a:r>
            <a:r>
              <a:rPr lang="en-US" sz="2000" b="1" i="1" dirty="0" smtClean="0"/>
              <a:t>		</a:t>
            </a:r>
            <a:r>
              <a:rPr lang="en-US" sz="2000" dirty="0" smtClean="0"/>
              <a:t>If I </a:t>
            </a:r>
            <a:r>
              <a:rPr lang="en-US" sz="2000" baseline="-25000" dirty="0" smtClean="0"/>
              <a:t>||</a:t>
            </a:r>
            <a:r>
              <a:rPr lang="en-US" sz="2000" dirty="0" smtClean="0"/>
              <a:t> J, return 1</a:t>
            </a:r>
            <a:endParaRPr lang="en-US" sz="2000" b="1" dirty="0" smtClean="0"/>
          </a:p>
        </p:txBody>
      </p:sp>
      <p:cxnSp>
        <p:nvCxnSpPr>
          <p:cNvPr id="36" name="Straight Connector 35"/>
          <p:cNvCxnSpPr>
            <a:stCxn id="25" idx="6"/>
            <a:endCxn id="12" idx="2"/>
          </p:cNvCxnSpPr>
          <p:nvPr/>
        </p:nvCxnSpPr>
        <p:spPr>
          <a:xfrm>
            <a:off x="1772506" y="2234068"/>
            <a:ext cx="21470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5" idx="6"/>
            <a:endCxn id="16" idx="2"/>
          </p:cNvCxnSpPr>
          <p:nvPr/>
        </p:nvCxnSpPr>
        <p:spPr>
          <a:xfrm>
            <a:off x="1772506" y="2234068"/>
            <a:ext cx="2147001" cy="5756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772506" y="2809766"/>
            <a:ext cx="21470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17" idx="2"/>
          </p:cNvCxnSpPr>
          <p:nvPr/>
        </p:nvCxnSpPr>
        <p:spPr>
          <a:xfrm>
            <a:off x="1772506" y="2809766"/>
            <a:ext cx="2147001" cy="5526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7" idx="6"/>
            <a:endCxn id="12" idx="2"/>
          </p:cNvCxnSpPr>
          <p:nvPr/>
        </p:nvCxnSpPr>
        <p:spPr>
          <a:xfrm flipV="1">
            <a:off x="1772506" y="2234068"/>
            <a:ext cx="2147001" cy="11283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6" idx="6"/>
            <a:endCxn id="12" idx="2"/>
          </p:cNvCxnSpPr>
          <p:nvPr/>
        </p:nvCxnSpPr>
        <p:spPr>
          <a:xfrm flipV="1">
            <a:off x="1772506" y="2234068"/>
            <a:ext cx="2147001" cy="5756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181600" y="3604416"/>
            <a:ext cx="3505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Computing one </a:t>
            </a:r>
            <a:r>
              <a:rPr lang="en-US" dirty="0" err="1" smtClean="0"/>
              <a:t>subgraph</a:t>
            </a:r>
            <a:r>
              <a:rPr lang="en-US" dirty="0" smtClean="0"/>
              <a:t> </a:t>
            </a:r>
            <a:r>
              <a:rPr lang="en-US" b="1" dirty="0" err="1" smtClean="0"/>
              <a:t>G</a:t>
            </a:r>
            <a:r>
              <a:rPr lang="en-US" b="1" baseline="-25000" dirty="0" err="1" smtClean="0"/>
              <a:t>k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Ο</a:t>
            </a:r>
            <a:r>
              <a:rPr lang="en-US" dirty="0" smtClean="0"/>
              <a:t>(f</a:t>
            </a:r>
            <a:r>
              <a:rPr lang="en-US" baseline="-25000" dirty="0" smtClean="0"/>
              <a:t>α </a:t>
            </a:r>
            <a:r>
              <a:rPr lang="en-US" dirty="0" smtClean="0"/>
              <a:t> </a:t>
            </a:r>
            <a:r>
              <a:rPr lang="en-US" sz="11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|α|</a:t>
            </a:r>
            <a:r>
              <a:rPr lang="en-US" sz="11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 n)</a:t>
            </a:r>
          </a:p>
          <a:p>
            <a:endParaRPr lang="en-US" b="1" dirty="0"/>
          </a:p>
          <a:p>
            <a:r>
              <a:rPr lang="en-US" dirty="0" smtClean="0"/>
              <a:t>Computing full graph </a:t>
            </a:r>
            <a:r>
              <a:rPr lang="en-US" b="1" dirty="0" smtClean="0"/>
              <a:t>G</a:t>
            </a:r>
            <a:r>
              <a:rPr lang="en-US" b="1" baseline="-25000" dirty="0" smtClean="0"/>
              <a:t>α</a:t>
            </a:r>
            <a:r>
              <a:rPr lang="en-US" dirty="0" smtClean="0"/>
              <a:t>: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Ο</a:t>
            </a:r>
            <a:r>
              <a:rPr lang="en-US" dirty="0" smtClean="0"/>
              <a:t>(f</a:t>
            </a:r>
            <a:r>
              <a:rPr lang="en-US" baseline="-25000" dirty="0" smtClean="0"/>
              <a:t>α </a:t>
            </a:r>
            <a:r>
              <a:rPr lang="en-US" dirty="0" smtClean="0"/>
              <a:t> </a:t>
            </a:r>
            <a:r>
              <a:rPr lang="en-US" sz="11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|α|</a:t>
            </a:r>
            <a:r>
              <a:rPr lang="en-US" baseline="30000" dirty="0" smtClean="0"/>
              <a:t>2 </a:t>
            </a:r>
            <a:r>
              <a:rPr lang="en-US" sz="11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 n)</a:t>
            </a:r>
          </a:p>
          <a:p>
            <a:endParaRPr lang="en-US" dirty="0"/>
          </a:p>
          <a:p>
            <a:r>
              <a:rPr lang="en-US" dirty="0" smtClean="0"/>
              <a:t>Maximum number of edges:</a:t>
            </a:r>
          </a:p>
          <a:p>
            <a:r>
              <a:rPr lang="en-US" dirty="0"/>
              <a:t>	</a:t>
            </a:r>
            <a:r>
              <a:rPr lang="en-US" dirty="0" smtClean="0"/>
              <a:t>|E| ≤ f</a:t>
            </a:r>
            <a:r>
              <a:rPr lang="en-US" baseline="-25000" dirty="0" smtClean="0"/>
              <a:t>α </a:t>
            </a:r>
            <a:r>
              <a:rPr lang="en-US" sz="11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|α|</a:t>
            </a:r>
            <a:r>
              <a:rPr lang="en-US" baseline="30000" dirty="0" smtClean="0"/>
              <a:t>2</a:t>
            </a:r>
          </a:p>
          <a:p>
            <a:endParaRPr lang="en-US" baseline="30000" dirty="0"/>
          </a:p>
          <a:p>
            <a:r>
              <a:rPr lang="en-US" dirty="0" smtClean="0"/>
              <a:t>Linear Program Complexity:</a:t>
            </a:r>
          </a:p>
          <a:p>
            <a:r>
              <a:rPr lang="en-US" dirty="0"/>
              <a:t>	</a:t>
            </a:r>
            <a:r>
              <a:rPr lang="en-US" dirty="0" smtClean="0"/>
              <a:t>O(f</a:t>
            </a:r>
            <a:r>
              <a:rPr lang="en-US" baseline="-25000" dirty="0" smtClean="0"/>
              <a:t>α </a:t>
            </a:r>
            <a:r>
              <a:rPr lang="en-US" sz="11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|α|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baseline="30000" dirty="0" smtClean="0"/>
          </a:p>
          <a:p>
            <a:endParaRPr lang="en-US" dirty="0" smtClean="0"/>
          </a:p>
          <a:p>
            <a:r>
              <a:rPr lang="en-US" dirty="0"/>
              <a:t>		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660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Framework Complexity:</a:t>
            </a:r>
            <a:br>
              <a:rPr lang="en-US" dirty="0" smtClean="0"/>
            </a:br>
            <a:r>
              <a:rPr lang="en-US" dirty="0" smtClean="0"/>
              <a:t>Full Procedure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Full Procedure = Build graph + ILP:</a:t>
            </a:r>
          </a:p>
          <a:p>
            <a:pPr marL="457200" lvl="1" indent="0">
              <a:buNone/>
            </a:pPr>
            <a:r>
              <a:rPr lang="en-US" dirty="0" smtClean="0"/>
              <a:t>	O(f</a:t>
            </a:r>
            <a:r>
              <a:rPr lang="en-US" baseline="-25000" dirty="0" smtClean="0"/>
              <a:t>α </a:t>
            </a:r>
            <a:r>
              <a:rPr lang="en-US" dirty="0" smtClean="0"/>
              <a:t> </a:t>
            </a:r>
            <a:r>
              <a:rPr lang="en-US" sz="16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|α|</a:t>
            </a:r>
            <a:r>
              <a:rPr lang="en-US" baseline="30000" dirty="0" smtClean="0"/>
              <a:t>2 </a:t>
            </a:r>
            <a:r>
              <a:rPr lang="en-US" sz="16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 n) + O(f</a:t>
            </a:r>
            <a:r>
              <a:rPr lang="en-US" baseline="-25000" dirty="0" smtClean="0"/>
              <a:t>α </a:t>
            </a:r>
            <a:r>
              <a:rPr lang="en-US" sz="16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|α|</a:t>
            </a:r>
            <a:r>
              <a:rPr lang="en-US" baseline="30000" dirty="0" smtClean="0"/>
              <a:t>2</a:t>
            </a:r>
            <a:r>
              <a:rPr lang="en-US" dirty="0" smtClean="0"/>
              <a:t>) = O(f</a:t>
            </a:r>
            <a:r>
              <a:rPr lang="en-US" baseline="-25000" dirty="0" smtClean="0"/>
              <a:t>α </a:t>
            </a:r>
            <a:r>
              <a:rPr lang="en-US" dirty="0" smtClean="0"/>
              <a:t> </a:t>
            </a:r>
            <a:r>
              <a:rPr lang="en-US" sz="14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|α|</a:t>
            </a:r>
            <a:r>
              <a:rPr lang="en-US" baseline="30000" dirty="0" smtClean="0"/>
              <a:t>2 </a:t>
            </a:r>
            <a:r>
              <a:rPr lang="en-US" sz="14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 n) </a:t>
            </a:r>
          </a:p>
          <a:p>
            <a:r>
              <a:rPr lang="en-US" sz="2400" dirty="0" smtClean="0"/>
              <a:t>Over all functions: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O(f</a:t>
            </a:r>
            <a:r>
              <a:rPr lang="en-US" baseline="-25000" dirty="0" smtClean="0"/>
              <a:t>α </a:t>
            </a:r>
            <a:r>
              <a:rPr lang="en-US" dirty="0" smtClean="0"/>
              <a:t> </a:t>
            </a:r>
            <a:r>
              <a:rPr lang="en-US" sz="12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|α|</a:t>
            </a:r>
            <a:r>
              <a:rPr lang="en-US" baseline="30000" dirty="0" smtClean="0"/>
              <a:t>2 </a:t>
            </a:r>
            <a:r>
              <a:rPr lang="en-US" sz="12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 n) for all α = O(|</a:t>
            </a:r>
            <a:r>
              <a:rPr lang="en-US" b="1" i="1" dirty="0" smtClean="0"/>
              <a:t>P</a:t>
            </a:r>
            <a:r>
              <a:rPr lang="en-US" dirty="0" smtClean="0"/>
              <a:t>|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</a:p>
          <a:p>
            <a:r>
              <a:rPr lang="en-US" sz="2400" dirty="0" smtClean="0"/>
              <a:t>Overall complexity of running the procedure on all functions in program </a:t>
            </a:r>
            <a:r>
              <a:rPr lang="en-US" sz="2400" b="1" i="1" dirty="0" smtClean="0"/>
              <a:t>P</a:t>
            </a:r>
            <a:r>
              <a:rPr lang="en-US" sz="2400" dirty="0" smtClean="0"/>
              <a:t>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O(|</a:t>
            </a:r>
            <a:r>
              <a:rPr lang="en-US" b="1" i="1" dirty="0" smtClean="0"/>
              <a:t>P</a:t>
            </a:r>
            <a:r>
              <a:rPr lang="en-US" dirty="0" smtClean="0"/>
              <a:t>|</a:t>
            </a:r>
            <a:r>
              <a:rPr lang="en-US" baseline="30000" dirty="0" smtClean="0"/>
              <a:t>3</a:t>
            </a:r>
            <a:r>
              <a:rPr lang="en-US" dirty="0" smtClean="0"/>
              <a:t>) =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</a:p>
          <a:p>
            <a:r>
              <a:rPr lang="en-US" sz="2400" dirty="0" smtClean="0"/>
              <a:t>Loose bound, assumes all instructions must search from beginning of </a:t>
            </a:r>
            <a:r>
              <a:rPr lang="en-US" sz="2400" b="1" i="1" dirty="0" smtClean="0"/>
              <a:t>P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Complexity - 3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660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Related Work: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“Computational complexity of ILP solving grows exponentially with the problem size</a:t>
            </a:r>
            <a:r>
              <a:rPr lang="mr-IN" sz="2000" dirty="0" smtClean="0"/>
              <a:t>…</a:t>
            </a:r>
            <a:r>
              <a:rPr lang="en-US" sz="2000" dirty="0" smtClean="0"/>
              <a:t>we have developed </a:t>
            </a:r>
            <a:r>
              <a:rPr lang="en-US" sz="2000" i="1" dirty="0" smtClean="0"/>
              <a:t>region scheduling </a:t>
            </a:r>
            <a:r>
              <a:rPr lang="en-US" sz="2000" dirty="0" smtClean="0"/>
              <a:t>that allows us to tackle routines of arbitrary size (yet the results are only optimal per region)”</a:t>
            </a:r>
          </a:p>
          <a:p>
            <a:pPr lvl="1"/>
            <a:r>
              <a:rPr lang="en-US" sz="1800" i="1" dirty="0" smtClean="0"/>
              <a:t>Sebastian </a:t>
            </a:r>
            <a:r>
              <a:rPr lang="en-US" sz="1800" i="1" dirty="0" err="1" smtClean="0"/>
              <a:t>Winkel</a:t>
            </a:r>
            <a:r>
              <a:rPr lang="en-US" sz="1800" i="1" dirty="0" smtClean="0"/>
              <a:t>. 2007. Optimal versus Heuristic Global Code Scheduling. MICRO 40</a:t>
            </a:r>
          </a:p>
          <a:p>
            <a:pPr lvl="1"/>
            <a:r>
              <a:rPr lang="en-US" sz="1800" dirty="0" smtClean="0"/>
              <a:t>Complexity driven by considering code motion </a:t>
            </a:r>
            <a:r>
              <a:rPr lang="en-US" sz="1800" dirty="0" err="1" smtClean="0"/>
              <a:t>w.r.t</a:t>
            </a:r>
            <a:r>
              <a:rPr lang="en-US" sz="1800" dirty="0" smtClean="0"/>
              <a:t> loops, branches, and block speculation, and compensation code </a:t>
            </a:r>
            <a:endParaRPr lang="en-US" sz="1800" dirty="0" smtClean="0"/>
          </a:p>
          <a:p>
            <a:pPr lvl="1"/>
            <a:r>
              <a:rPr lang="en-US" sz="1800" dirty="0" smtClean="0"/>
              <a:t>Principle of Deferred Measurement: our quantum applications can (and are) optimized to defer intermediate conditional measurement-based branching to the end of functions</a:t>
            </a:r>
          </a:p>
          <a:p>
            <a:pPr lvl="1"/>
            <a:r>
              <a:rPr lang="en-US" sz="1800" dirty="0" smtClean="0"/>
              <a:t>Avoids much of the complexity considered in other work</a:t>
            </a:r>
            <a:endParaRPr lang="en-US" sz="1800" dirty="0" smtClean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84593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2083"/>
            <a:ext cx="8229600" cy="427408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The objective function on graph </a:t>
            </a:r>
            <a:r>
              <a:rPr lang="en-US" b="1" dirty="0" smtClean="0"/>
              <a:t>G</a:t>
            </a:r>
            <a:r>
              <a:rPr lang="en-US" dirty="0" smtClean="0"/>
              <a:t>: (</a:t>
            </a:r>
            <a:r>
              <a:rPr lang="en-US" dirty="0" err="1" smtClean="0"/>
              <a:t>i</a:t>
            </a:r>
            <a:r>
              <a:rPr lang="en-US" baseline="-25000" dirty="0" err="1" smtClean="0"/>
              <a:t>u</a:t>
            </a:r>
            <a:r>
              <a:rPr lang="en-US" dirty="0" smtClean="0"/>
              <a:t> index of vertex </a:t>
            </a:r>
            <a:r>
              <a:rPr lang="en-US" b="1" dirty="0" smtClean="0"/>
              <a:t>u</a:t>
            </a:r>
            <a:r>
              <a:rPr lang="en-US" dirty="0" smtClean="0"/>
              <a:t>):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α</a:t>
            </a:r>
            <a:r>
              <a:rPr lang="en-US" baseline="-25000" dirty="0" smtClean="0"/>
              <a:t>P </a:t>
            </a:r>
            <a:r>
              <a:rPr lang="en-US" dirty="0"/>
              <a:t>t</a:t>
            </a:r>
            <a:r>
              <a:rPr lang="en-US" dirty="0" smtClean="0"/>
              <a:t>erm: </a:t>
            </a:r>
          </a:p>
          <a:p>
            <a:pPr lvl="1"/>
            <a:r>
              <a:rPr lang="en-US" dirty="0" smtClean="0"/>
              <a:t>Parallelism, number of lines parallelized</a:t>
            </a:r>
          </a:p>
          <a:p>
            <a:r>
              <a:rPr lang="en-US" dirty="0" smtClean="0"/>
              <a:t>α</a:t>
            </a:r>
            <a:r>
              <a:rPr lang="en-US" baseline="-25000" dirty="0" smtClean="0"/>
              <a:t>c </a:t>
            </a:r>
            <a:r>
              <a:rPr lang="en-US" dirty="0" smtClean="0"/>
              <a:t>term:</a:t>
            </a:r>
          </a:p>
          <a:p>
            <a:pPr lvl="1"/>
            <a:r>
              <a:rPr lang="en-US" dirty="0" smtClean="0"/>
              <a:t>Code size penalty to parallelism, size of storing function call</a:t>
            </a:r>
          </a:p>
          <a:p>
            <a:r>
              <a:rPr lang="en-US" dirty="0" smtClean="0"/>
              <a:t>α</a:t>
            </a:r>
            <a:r>
              <a:rPr lang="en-US" baseline="-25000" dirty="0" smtClean="0"/>
              <a:t>P, </a:t>
            </a:r>
            <a:r>
              <a:rPr lang="en-US" dirty="0" smtClean="0"/>
              <a:t>α</a:t>
            </a:r>
            <a:r>
              <a:rPr lang="en-US" baseline="-25000" dirty="0" smtClean="0"/>
              <a:t>c </a:t>
            </a:r>
            <a:r>
              <a:rPr lang="en-US" dirty="0" smtClean="0"/>
              <a:t>in </a:t>
            </a:r>
            <a:r>
              <a:rPr lang="en-US" dirty="0" smtClean="0"/>
              <a:t>[-1,1]: weights allow for </a:t>
            </a:r>
            <a:r>
              <a:rPr lang="en-US" dirty="0" err="1" smtClean="0"/>
              <a:t>tuneability</a:t>
            </a:r>
            <a:endParaRPr lang="en-US" dirty="0" smtClean="0"/>
          </a:p>
          <a:p>
            <a:r>
              <a:rPr lang="en-US" dirty="0" smtClean="0"/>
              <a:t>Examples: </a:t>
            </a:r>
          </a:p>
          <a:p>
            <a:pPr lvl="1"/>
            <a:r>
              <a:rPr lang="en-US" dirty="0" smtClean="0"/>
              <a:t>α</a:t>
            </a:r>
            <a:r>
              <a:rPr lang="en-US" baseline="-25000" dirty="0" smtClean="0"/>
              <a:t>P </a:t>
            </a:r>
            <a:r>
              <a:rPr lang="en-US" dirty="0" smtClean="0"/>
              <a:t>= 1, α</a:t>
            </a:r>
            <a:r>
              <a:rPr lang="en-US" baseline="-25000" dirty="0" smtClean="0"/>
              <a:t>c </a:t>
            </a:r>
            <a:r>
              <a:rPr lang="en-US" dirty="0" smtClean="0"/>
              <a:t>= 0: selects </a:t>
            </a:r>
            <a:r>
              <a:rPr lang="en-US" b="1" dirty="0" smtClean="0"/>
              <a:t>X</a:t>
            </a:r>
            <a:r>
              <a:rPr lang="en-US" b="1" baseline="-25000" dirty="0" smtClean="0"/>
              <a:t>E</a:t>
            </a:r>
            <a:r>
              <a:rPr lang="en-US" b="1" dirty="0" smtClean="0"/>
              <a:t> </a:t>
            </a:r>
            <a:r>
              <a:rPr lang="en-US" dirty="0" smtClean="0"/>
              <a:t>for full parallelism</a:t>
            </a:r>
          </a:p>
          <a:p>
            <a:pPr lvl="1"/>
            <a:r>
              <a:rPr lang="en-US" dirty="0"/>
              <a:t>α</a:t>
            </a:r>
            <a:r>
              <a:rPr lang="en-US" baseline="-25000" dirty="0"/>
              <a:t>P </a:t>
            </a:r>
            <a:r>
              <a:rPr lang="en-US" dirty="0"/>
              <a:t>= </a:t>
            </a:r>
            <a:r>
              <a:rPr lang="en-US" dirty="0" smtClean="0"/>
              <a:t>-1</a:t>
            </a:r>
            <a:r>
              <a:rPr lang="en-US" dirty="0"/>
              <a:t>, α</a:t>
            </a:r>
            <a:r>
              <a:rPr lang="en-US" baseline="-25000" dirty="0"/>
              <a:t>c </a:t>
            </a:r>
            <a:r>
              <a:rPr lang="en-US" dirty="0"/>
              <a:t>= </a:t>
            </a:r>
            <a:r>
              <a:rPr lang="en-US" dirty="0" smtClean="0"/>
              <a:t>1: </a:t>
            </a:r>
            <a:r>
              <a:rPr lang="en-US" dirty="0"/>
              <a:t>selects </a:t>
            </a:r>
            <a:r>
              <a:rPr lang="en-US" b="1" dirty="0"/>
              <a:t>X</a:t>
            </a:r>
            <a:r>
              <a:rPr lang="en-US" b="1" baseline="-25000" dirty="0"/>
              <a:t>E</a:t>
            </a:r>
            <a:r>
              <a:rPr lang="en-US" b="1" dirty="0"/>
              <a:t> </a:t>
            </a:r>
            <a:r>
              <a:rPr lang="en-US" dirty="0" smtClean="0"/>
              <a:t>= 0 for no parallelism</a:t>
            </a:r>
            <a:endParaRPr lang="en-US" dirty="0"/>
          </a:p>
        </p:txBody>
      </p:sp>
      <p:pic>
        <p:nvPicPr>
          <p:cNvPr id="4" name="Picture 3" descr="test 2017-04-24 at 3.57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32" y="2215811"/>
            <a:ext cx="7787217" cy="143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11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762</Words>
  <Application>Microsoft Macintosh PowerPoint</Application>
  <PresentationFormat>On-screen Show (4:3)</PresentationFormat>
  <Paragraphs>157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Overview - Motivation</vt:lpstr>
      <vt:lpstr>Example: SHA-1</vt:lpstr>
      <vt:lpstr>Framework Goals</vt:lpstr>
      <vt:lpstr>Framework Complexity: Notation </vt:lpstr>
      <vt:lpstr>Framework Complexity: Notation </vt:lpstr>
      <vt:lpstr>Framework Complexity: Graph </vt:lpstr>
      <vt:lpstr>Framework Complexity: Full Procedure </vt:lpstr>
      <vt:lpstr>Related Work: Complexity</vt:lpstr>
      <vt:lpstr>Objective Function</vt:lpstr>
      <vt:lpstr>Framework Weaknesses  and Next Steps</vt:lpstr>
      <vt:lpstr>Reduction: Knapsack to Partial Inlining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Holmes</dc:creator>
  <cp:lastModifiedBy>Adam Holmes</cp:lastModifiedBy>
  <cp:revision>148</cp:revision>
  <dcterms:created xsi:type="dcterms:W3CDTF">2017-04-24T16:54:04Z</dcterms:created>
  <dcterms:modified xsi:type="dcterms:W3CDTF">2017-04-26T17:16:11Z</dcterms:modified>
</cp:coreProperties>
</file>