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9" r:id="rId7"/>
    <p:sldId id="268" r:id="rId8"/>
    <p:sldId id="262" r:id="rId9"/>
    <p:sldId id="264" r:id="rId10"/>
    <p:sldId id="267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17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CryogenicControlBaseline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Plotting!$B$7:$M$8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Plotting!$B$9:$M$9</c:f>
              <c:numCache>
                <c:formatCode>General</c:formatCode>
                <c:ptCount val="12"/>
                <c:pt idx="0">
                  <c:v>40185.0</c:v>
                </c:pt>
                <c:pt idx="2">
                  <c:v>1.5811601E7</c:v>
                </c:pt>
                <c:pt idx="4">
                  <c:v>122934.0</c:v>
                </c:pt>
                <c:pt idx="6">
                  <c:v>2.11594E6</c:v>
                </c:pt>
                <c:pt idx="8">
                  <c:v>2905.0</c:v>
                </c:pt>
                <c:pt idx="10">
                  <c:v>8543.0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791928"/>
        <c:axId val="-2105940376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Plotting!$B$7:$M$8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Plotting!$B$10:$M$10</c:f>
              <c:numCache>
                <c:formatCode>General</c:formatCode>
                <c:ptCount val="12"/>
                <c:pt idx="1">
                  <c:v>65.0</c:v>
                </c:pt>
                <c:pt idx="3">
                  <c:v>25299.0</c:v>
                </c:pt>
                <c:pt idx="5">
                  <c:v>197.0</c:v>
                </c:pt>
                <c:pt idx="7">
                  <c:v>3386.0</c:v>
                </c:pt>
                <c:pt idx="9">
                  <c:v>5.0</c:v>
                </c:pt>
                <c:pt idx="11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912136"/>
        <c:axId val="-2107657624"/>
      </c:barChart>
      <c:catAx>
        <c:axId val="-2105791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05940376"/>
        <c:crosses val="autoZero"/>
        <c:auto val="1"/>
        <c:lblAlgn val="ctr"/>
        <c:lblOffset val="100"/>
        <c:noMultiLvlLbl val="0"/>
      </c:catAx>
      <c:valAx>
        <c:axId val="-210594037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5791928"/>
        <c:crosses val="autoZero"/>
        <c:crossBetween val="between"/>
      </c:valAx>
      <c:valAx>
        <c:axId val="-2107657624"/>
        <c:scaling>
          <c:logBase val="10.0"/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1912136"/>
        <c:crosses val="max"/>
        <c:crossBetween val="between"/>
      </c:valAx>
      <c:catAx>
        <c:axId val="-21119121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76576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Plotting!$B$7:$M$8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Plotting!$B$43:$M$43</c:f>
              <c:numCache>
                <c:formatCode>General</c:formatCode>
                <c:ptCount val="12"/>
                <c:pt idx="0">
                  <c:v>2.971767E6</c:v>
                </c:pt>
                <c:pt idx="2">
                  <c:v>1.9161401E7</c:v>
                </c:pt>
                <c:pt idx="4">
                  <c:v>2.789256E6</c:v>
                </c:pt>
                <c:pt idx="6">
                  <c:v>7.816993E6</c:v>
                </c:pt>
                <c:pt idx="8">
                  <c:v>4714.0</c:v>
                </c:pt>
                <c:pt idx="10">
                  <c:v>8619.0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3609544"/>
        <c:axId val="-2092660344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Plotting!$B$7:$M$8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Plotting!$B$44:$M$44</c:f>
              <c:numCache>
                <c:formatCode>General</c:formatCode>
                <c:ptCount val="12"/>
                <c:pt idx="1">
                  <c:v>4265.0</c:v>
                </c:pt>
                <c:pt idx="3">
                  <c:v>177.0</c:v>
                </c:pt>
                <c:pt idx="5">
                  <c:v>214.0</c:v>
                </c:pt>
                <c:pt idx="7">
                  <c:v>40.0</c:v>
                </c:pt>
                <c:pt idx="9">
                  <c:v>3.0</c:v>
                </c:pt>
                <c:pt idx="1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2108776"/>
        <c:axId val="-2091993112"/>
      </c:barChart>
      <c:catAx>
        <c:axId val="-2093609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92660344"/>
        <c:crosses val="autoZero"/>
        <c:auto val="1"/>
        <c:lblAlgn val="ctr"/>
        <c:lblOffset val="100"/>
        <c:noMultiLvlLbl val="0"/>
      </c:catAx>
      <c:valAx>
        <c:axId val="-209266034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609544"/>
        <c:crosses val="autoZero"/>
        <c:crossBetween val="between"/>
      </c:valAx>
      <c:valAx>
        <c:axId val="-2091993112"/>
        <c:scaling>
          <c:logBase val="10.0"/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2108776"/>
        <c:crosses val="max"/>
        <c:crossBetween val="between"/>
      </c:valAx>
      <c:catAx>
        <c:axId val="-209210877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19931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multiLvlStrRef>
              <c:f>Plotting!$B$7:$M$8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Plotting!$B$85:$M$85</c:f>
              <c:numCache>
                <c:formatCode>General</c:formatCode>
                <c:ptCount val="12"/>
                <c:pt idx="0">
                  <c:v>41108.0</c:v>
                </c:pt>
                <c:pt idx="2">
                  <c:v>1.5811601E7</c:v>
                </c:pt>
                <c:pt idx="4">
                  <c:v>599636.0</c:v>
                </c:pt>
                <c:pt idx="6">
                  <c:v>2.184041E6</c:v>
                </c:pt>
                <c:pt idx="8">
                  <c:v>2905.0</c:v>
                </c:pt>
                <c:pt idx="10">
                  <c:v>8543.0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887848"/>
        <c:axId val="-2087882408"/>
      </c:barChart>
      <c:barChart>
        <c:barDir val="col"/>
        <c:grouping val="clustered"/>
        <c:varyColors val="0"/>
        <c:ser>
          <c:idx val="1"/>
          <c:order val="1"/>
          <c:invertIfNegative val="0"/>
          <c:cat>
            <c:multiLvlStrRef>
              <c:f>Plotting!$B$7:$M$8</c:f>
              <c:multiLvlStrCache>
                <c:ptCount val="12"/>
                <c:lvl>
                  <c:pt idx="0">
                    <c:v>SIMD Instructions</c:v>
                  </c:pt>
                  <c:pt idx="1">
                    <c:v>ECC Cycles Required</c:v>
                  </c:pt>
                  <c:pt idx="2">
                    <c:v>SIMD Instructions</c:v>
                  </c:pt>
                  <c:pt idx="3">
                    <c:v>ECC Cycles Required</c:v>
                  </c:pt>
                  <c:pt idx="4">
                    <c:v>SIMD Instructions</c:v>
                  </c:pt>
                  <c:pt idx="5">
                    <c:v>ECC Cycles Required</c:v>
                  </c:pt>
                  <c:pt idx="6">
                    <c:v>SIMD Instructions</c:v>
                  </c:pt>
                  <c:pt idx="7">
                    <c:v>ECC Cycles Required</c:v>
                  </c:pt>
                  <c:pt idx="8">
                    <c:v>SIMD Instructions</c:v>
                  </c:pt>
                  <c:pt idx="9">
                    <c:v>ECC Cycles Required</c:v>
                  </c:pt>
                  <c:pt idx="10">
                    <c:v>SIMD Instructions</c:v>
                  </c:pt>
                  <c:pt idx="11">
                    <c:v>ECC Cycles Required</c:v>
                  </c:pt>
                </c:lvl>
                <c:lvl>
                  <c:pt idx="0">
                    <c:v>Ising Model n100</c:v>
                  </c:pt>
                  <c:pt idx="2">
                    <c:v>BWT</c:v>
                  </c:pt>
                  <c:pt idx="4">
                    <c:v>SHA-1</c:v>
                  </c:pt>
                  <c:pt idx="6">
                    <c:v>Shors n4</c:v>
                  </c:pt>
                  <c:pt idx="8">
                    <c:v>QFT n5</c:v>
                  </c:pt>
                  <c:pt idx="10">
                    <c:v>Square Root</c:v>
                  </c:pt>
                </c:lvl>
              </c:multiLvlStrCache>
            </c:multiLvlStrRef>
          </c:cat>
          <c:val>
            <c:numRef>
              <c:f>Plotting!$B$86:$M$86</c:f>
              <c:numCache>
                <c:formatCode>General</c:formatCode>
                <c:ptCount val="12"/>
                <c:pt idx="1">
                  <c:v>4761.0</c:v>
                </c:pt>
                <c:pt idx="3">
                  <c:v>46349.0</c:v>
                </c:pt>
                <c:pt idx="5">
                  <c:v>198.0</c:v>
                </c:pt>
                <c:pt idx="7">
                  <c:v>12499.0</c:v>
                </c:pt>
                <c:pt idx="9">
                  <c:v>8.0</c:v>
                </c:pt>
                <c:pt idx="11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388664"/>
        <c:axId val="-2087876792"/>
      </c:barChart>
      <c:catAx>
        <c:axId val="-2087887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Application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87882408"/>
        <c:crosses val="autoZero"/>
        <c:auto val="1"/>
        <c:lblAlgn val="ctr"/>
        <c:lblOffset val="100"/>
        <c:noMultiLvlLbl val="0"/>
      </c:catAx>
      <c:valAx>
        <c:axId val="-208788240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7887848"/>
        <c:crosses val="autoZero"/>
        <c:crossBetween val="between"/>
      </c:valAx>
      <c:valAx>
        <c:axId val="-2087876792"/>
        <c:scaling>
          <c:logBase val="10.0"/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ECC 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9388664"/>
        <c:crosses val="max"/>
        <c:crossBetween val="between"/>
      </c:valAx>
      <c:catAx>
        <c:axId val="-208938866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787679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5559-53B1-3445-81EA-1B08573D1524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F59F-7A80-0E4B-B18F-464BEAF8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Cryogenic Classical Control Architectural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6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err="1" smtClean="0"/>
              <a:t>Unflattened</a:t>
            </a:r>
            <a:r>
              <a:rPr lang="en-US" sz="2000" dirty="0" smtClean="0"/>
              <a:t>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566832"/>
            <a:ext cx="8229600" cy="7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Adding internal memory of 64KB shows a trade off: good caching requires low exposed parallelism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05000"/>
              </p:ext>
            </p:extLst>
          </p:nvPr>
        </p:nvGraphicFramePr>
        <p:xfrm>
          <a:off x="457200" y="1417639"/>
          <a:ext cx="8229600" cy="4297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12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smtClean="0"/>
              <a:t>100K Flattened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566832"/>
            <a:ext cx="8229600" cy="7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Adding internal memory of 64KB shows a trade off: good caching requires low exposed parallelism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Memory Application Statistics</a:t>
            </a:r>
            <a:br>
              <a:rPr lang="en-US" dirty="0" smtClean="0"/>
            </a:br>
            <a:r>
              <a:rPr lang="en-US" sz="2000" dirty="0" smtClean="0"/>
              <a:t>2M Flattened Applications</a:t>
            </a:r>
            <a:endParaRPr lang="en-US" sz="20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57200" y="5634036"/>
            <a:ext cx="8229600" cy="7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Only largely parallel applications benefit from flattening – smaller and more serial applications suffer drastically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271063"/>
              </p:ext>
            </p:extLst>
          </p:nvPr>
        </p:nvGraphicFramePr>
        <p:xfrm>
          <a:off x="457200" y="1293283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70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Qubit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9" name="Content Placeholder 8" descr="qbitparam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2508" r="5965" b="2548"/>
          <a:stretch/>
        </p:blipFill>
        <p:spPr>
          <a:xfrm>
            <a:off x="717292" y="1834287"/>
            <a:ext cx="7478648" cy="2786705"/>
          </a:xfrm>
        </p:spPr>
      </p:pic>
    </p:spTree>
    <p:extLst>
      <p:ext uri="{BB962C8B-B14F-4D97-AF65-F5344CB8AC3E}">
        <p14:creationId xmlns:p14="http://schemas.microsoft.com/office/powerpoint/2010/main" val="28204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199" y="1215232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Thermal Zone Characteristics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5607" y="3641704"/>
            <a:ext cx="4041775" cy="639762"/>
          </a:xfrm>
        </p:spPr>
        <p:txBody>
          <a:bodyPr/>
          <a:lstStyle/>
          <a:p>
            <a:r>
              <a:rPr lang="en-US" dirty="0" smtClean="0"/>
              <a:t>Interconnect Hardware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5717584"/>
              </p:ext>
            </p:extLst>
          </p:nvPr>
        </p:nvGraphicFramePr>
        <p:xfrm>
          <a:off x="455607" y="4414689"/>
          <a:ext cx="4041777" cy="198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9"/>
                <a:gridCol w="1347259"/>
                <a:gridCol w="1347259"/>
              </a:tblGrid>
              <a:tr h="475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r>
                        <a:rPr lang="en-US" sz="1400" baseline="0" dirty="0" smtClean="0"/>
                        <a:t> Dissipation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Latency</a:t>
                      </a:r>
                      <a:endParaRPr lang="en-US" sz="1400" dirty="0"/>
                    </a:p>
                  </a:txBody>
                  <a:tcPr/>
                </a:tc>
              </a:tr>
              <a:tr h="475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RF Coaxial Cable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= </a:t>
                      </a:r>
                      <a:r>
                        <a:rPr lang="en-US" sz="1400" baseline="0" dirty="0" err="1" smtClean="0"/>
                        <a:t>λA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δT</a:t>
                      </a:r>
                      <a:r>
                        <a:rPr lang="en-US" sz="1400" baseline="0" dirty="0" smtClean="0"/>
                        <a:t>)/L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50" dirty="0" smtClean="0"/>
                        <a:t>: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10 ns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 (45K-&gt;4K)</a:t>
                      </a:r>
                    </a:p>
                    <a:p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sz="1050" dirty="0" smtClean="0"/>
                        <a:t>:</a:t>
                      </a:r>
                      <a:r>
                        <a:rPr lang="en-US" sz="1050" baseline="0" dirty="0" smtClean="0"/>
                        <a:t>    </a:t>
                      </a:r>
                      <a:r>
                        <a:rPr lang="en-US" sz="1050" dirty="0" smtClean="0"/>
                        <a:t>1ns  (4K-&gt;20mK)</a:t>
                      </a:r>
                      <a:endParaRPr lang="en-US" sz="1050" dirty="0"/>
                    </a:p>
                  </a:txBody>
                  <a:tcPr/>
                </a:tc>
              </a:tr>
              <a:tr h="4752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HEMT </a:t>
                      </a:r>
                      <a:r>
                        <a:rPr lang="en-US" sz="1200" dirty="0" err="1" smtClean="0"/>
                        <a:t>Cryoamplifier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4 </a:t>
                      </a:r>
                      <a:r>
                        <a:rPr lang="en-US" sz="1100" dirty="0" err="1" smtClean="0"/>
                        <a:t>mW</a:t>
                      </a:r>
                      <a:r>
                        <a:rPr lang="en-US" sz="1100" dirty="0" smtClean="0"/>
                        <a:t> – 12 </a:t>
                      </a:r>
                      <a:r>
                        <a:rPr lang="en-US" sz="1100" dirty="0" err="1" smtClean="0"/>
                        <a:t>mW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  <a:endParaRPr lang="en-US" sz="1400" dirty="0" smtClean="0"/>
                    </a:p>
                  </a:txBody>
                  <a:tcPr/>
                </a:tc>
              </a:tr>
              <a:tr h="4752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Electrical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Attenutator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Passive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0318035"/>
              </p:ext>
            </p:extLst>
          </p:nvPr>
        </p:nvGraphicFramePr>
        <p:xfrm>
          <a:off x="457199" y="1854995"/>
          <a:ext cx="4040187" cy="190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Capacity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Overhead</a:t>
                      </a:r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 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10X</a:t>
                      </a:r>
                      <a:endParaRPr lang="en-US" sz="1400" dirty="0"/>
                    </a:p>
                  </a:txBody>
                  <a:tcPr/>
                </a:tc>
              </a:tr>
              <a:tr h="3214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 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200X</a:t>
                      </a:r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</a:t>
                      </a:r>
                      <a:r>
                        <a:rPr lang="en-US" sz="1400" dirty="0" err="1" smtClean="0"/>
                        <a:t>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7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</a:t>
                      </a:r>
                      <a:r>
                        <a:rPr lang="en-US" sz="1400" dirty="0" err="1" smtClean="0"/>
                        <a:t>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 </a:t>
                      </a:r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x 10</a:t>
                      </a:r>
                      <a:r>
                        <a:rPr lang="en-US" sz="1400" baseline="30000" dirty="0" smtClean="0"/>
                        <a:t>4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4878180" y="121523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Control Interconnect Schematic</a:t>
            </a:r>
            <a:endParaRPr lang="en-US" dirty="0"/>
          </a:p>
        </p:txBody>
      </p:sp>
      <p:pic>
        <p:nvPicPr>
          <p:cNvPr id="3" name="Picture 2" descr="interconnec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87" y="1854995"/>
            <a:ext cx="4494213" cy="46739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15200" y="3657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657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15200" y="25048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250483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6674" y="2320168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8274" y="2328329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6674" y="3421389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8274" y="3421389"/>
            <a:ext cx="416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191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 descr="cryoCMO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252"/>
          <a:stretch/>
        </p:blipFill>
        <p:spPr>
          <a:xfrm>
            <a:off x="1985434" y="1588155"/>
            <a:ext cx="5638800" cy="4411299"/>
          </a:xfrm>
        </p:spPr>
      </p:pic>
      <p:sp>
        <p:nvSpPr>
          <p:cNvPr id="5" name="Oval 4"/>
          <p:cNvSpPr/>
          <p:nvPr/>
        </p:nvSpPr>
        <p:spPr>
          <a:xfrm>
            <a:off x="6798985" y="3156893"/>
            <a:ext cx="939800" cy="939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4234" y="2233563"/>
            <a:ext cx="112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I/O</a:t>
            </a:r>
          </a:p>
          <a:p>
            <a:r>
              <a:rPr lang="en-US" dirty="0" smtClean="0"/>
              <a:t>≥ 10ns Latency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0583" y="6085416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Interconnects in/out of 20mK zone</a:t>
            </a:r>
          </a:p>
          <a:p>
            <a:r>
              <a:rPr lang="en-US" dirty="0" smtClean="0"/>
              <a:t>MUX within 20mK – including DC bias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Controller Parameters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Serial I/O (JTAG + UART) 10ns latency/&lt;bandwidth&gt;</a:t>
            </a:r>
          </a:p>
          <a:p>
            <a:pPr lvl="1"/>
            <a:r>
              <a:rPr lang="en-US" dirty="0" smtClean="0"/>
              <a:t>Bandwidth: 1 bit | 1 byte</a:t>
            </a:r>
          </a:p>
          <a:p>
            <a:pPr lvl="1"/>
            <a:r>
              <a:rPr lang="en-US" dirty="0" smtClean="0"/>
              <a:t>1 bit: 640 ns/cycle: 1.5 MHz </a:t>
            </a:r>
          </a:p>
          <a:p>
            <a:pPr lvl="1"/>
            <a:r>
              <a:rPr lang="en-US" dirty="0" smtClean="0"/>
              <a:t>1 byte: 80 ns/cycle: 12.5 MHz</a:t>
            </a:r>
          </a:p>
          <a:p>
            <a:r>
              <a:rPr lang="en-US" dirty="0" smtClean="0"/>
              <a:t>Operating Frequency</a:t>
            </a:r>
          </a:p>
          <a:p>
            <a:pPr lvl="1"/>
            <a:r>
              <a:rPr lang="en-US" dirty="0" smtClean="0"/>
              <a:t>700 MHz – MSFT</a:t>
            </a:r>
          </a:p>
          <a:p>
            <a:r>
              <a:rPr lang="en-US" dirty="0" smtClean="0"/>
              <a:t>Power Dissipation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-15</a:t>
            </a:r>
            <a:r>
              <a:rPr lang="en-US" dirty="0" smtClean="0"/>
              <a:t> J/operation</a:t>
            </a:r>
          </a:p>
          <a:p>
            <a:pPr lvl="1"/>
            <a:r>
              <a:rPr lang="en-US" dirty="0" smtClean="0"/>
              <a:t>100K logic elements</a:t>
            </a:r>
          </a:p>
          <a:p>
            <a:pPr lvl="1"/>
            <a:r>
              <a:rPr lang="en-US" dirty="0" smtClean="0"/>
              <a:t>Maximum: 70 </a:t>
            </a:r>
            <a:r>
              <a:rPr lang="en-US" dirty="0" err="1" smtClean="0"/>
              <a:t>mW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Charbon</a:t>
            </a:r>
            <a:r>
              <a:rPr lang="en-US" dirty="0" smtClean="0"/>
              <a:t> Control Schematic</a:t>
            </a:r>
            <a:endParaRPr lang="en-US" dirty="0"/>
          </a:p>
        </p:txBody>
      </p:sp>
      <p:pic>
        <p:nvPicPr>
          <p:cNvPr id="14" name="Content Placeholder 13" descr="CharbonControl.png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3325" r="3613" b="3896"/>
          <a:stretch/>
        </p:blipFill>
        <p:spPr>
          <a:xfrm>
            <a:off x="4645025" y="2819400"/>
            <a:ext cx="4047386" cy="2482850"/>
          </a:xfrm>
        </p:spPr>
      </p:pic>
    </p:spTree>
    <p:extLst>
      <p:ext uri="{BB962C8B-B14F-4D97-AF65-F5344CB8AC3E}">
        <p14:creationId xmlns:p14="http://schemas.microsoft.com/office/powerpoint/2010/main" val="246322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Memory Parameters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I/O external memory latency</a:t>
            </a:r>
          </a:p>
          <a:p>
            <a:pPr lvl="1"/>
            <a:r>
              <a:rPr lang="en-US" sz="1600" dirty="0" smtClean="0"/>
              <a:t>10 ns / 1 byte</a:t>
            </a:r>
          </a:p>
          <a:p>
            <a:r>
              <a:rPr lang="en-US" sz="2000" dirty="0" smtClean="0"/>
              <a:t>Cycle time</a:t>
            </a:r>
          </a:p>
          <a:p>
            <a:pPr lvl="1"/>
            <a:r>
              <a:rPr lang="en-US" sz="1600" dirty="0" smtClean="0"/>
              <a:t>1.42 ns = 1 / 700 MHz</a:t>
            </a:r>
          </a:p>
          <a:p>
            <a:r>
              <a:rPr lang="en-US" sz="2000" dirty="0" smtClean="0"/>
              <a:t>Single instruction latency</a:t>
            </a:r>
          </a:p>
          <a:p>
            <a:pPr lvl="1"/>
            <a:r>
              <a:rPr lang="en-US" sz="1600" dirty="0" smtClean="0"/>
              <a:t>80 ns = 56 cycles</a:t>
            </a:r>
          </a:p>
          <a:p>
            <a:r>
              <a:rPr lang="en-US" sz="2000" dirty="0" smtClean="0"/>
              <a:t>Cache line (single instruction) access time</a:t>
            </a:r>
          </a:p>
          <a:p>
            <a:pPr lvl="1"/>
            <a:r>
              <a:rPr lang="en-US" sz="1600" dirty="0" smtClean="0"/>
              <a:t>1 cycle</a:t>
            </a:r>
          </a:p>
          <a:p>
            <a:r>
              <a:rPr lang="en-US" sz="2000" dirty="0" smtClean="0"/>
              <a:t>Cache miss penalty</a:t>
            </a:r>
          </a:p>
          <a:p>
            <a:pPr lvl="1"/>
            <a:r>
              <a:rPr lang="en-US" sz="1600" dirty="0" smtClean="0"/>
              <a:t>896</a:t>
            </a:r>
            <a:r>
              <a:rPr lang="en-US" sz="1600" dirty="0" smtClean="0"/>
              <a:t> cycles = 16 lines x single instruction latency</a:t>
            </a:r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Times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Power 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For a 64 KB cache size:</a:t>
            </a:r>
          </a:p>
          <a:p>
            <a:pPr lvl="1"/>
            <a:r>
              <a:rPr lang="en-US" dirty="0" smtClean="0"/>
              <a:t>12 </a:t>
            </a:r>
            <a:r>
              <a:rPr lang="en-US" dirty="0" err="1" smtClean="0"/>
              <a:t>mW</a:t>
            </a:r>
            <a:r>
              <a:rPr lang="en-US" dirty="0" smtClean="0"/>
              <a:t> per read</a:t>
            </a:r>
          </a:p>
          <a:p>
            <a:pPr lvl="1"/>
            <a:r>
              <a:rPr lang="en-US" dirty="0" smtClean="0"/>
              <a:t>21 </a:t>
            </a:r>
            <a:r>
              <a:rPr lang="en-US" dirty="0" err="1" smtClean="0"/>
              <a:t>mW</a:t>
            </a:r>
            <a:r>
              <a:rPr lang="en-US" dirty="0" smtClean="0"/>
              <a:t> per write</a:t>
            </a:r>
          </a:p>
          <a:p>
            <a:r>
              <a:rPr lang="en-US" dirty="0" smtClean="0"/>
              <a:t>Rough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Normalization: Number of Required ECC Cycles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application – flattening configuration:</a:t>
            </a:r>
          </a:p>
          <a:p>
            <a:pPr lvl="1"/>
            <a:r>
              <a:rPr lang="en-US" dirty="0" smtClean="0"/>
              <a:t>Operational time steps (number of SIMD instructions)</a:t>
            </a:r>
          </a:p>
          <a:p>
            <a:pPr lvl="1"/>
            <a:r>
              <a:rPr lang="en-US" dirty="0" smtClean="0"/>
              <a:t>Cache behavior (hit rate, miss rate)</a:t>
            </a:r>
          </a:p>
          <a:p>
            <a:r>
              <a:rPr lang="en-US" dirty="0" smtClean="0"/>
              <a:t>Number of ECC Cycles Required calculated by:</a:t>
            </a:r>
          </a:p>
        </p:txBody>
      </p:sp>
      <p:pic>
        <p:nvPicPr>
          <p:cNvPr id="11" name="Picture 10" descr="test 2017-03-12 at 11.4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261909"/>
            <a:ext cx="2583266" cy="726016"/>
          </a:xfrm>
          <a:prstGeom prst="rect">
            <a:avLst/>
          </a:prstGeom>
        </p:spPr>
      </p:pic>
      <p:pic>
        <p:nvPicPr>
          <p:cNvPr id="12" name="Picture 11" descr="test 2017-03-12 at 11.46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4261909"/>
            <a:ext cx="5238750" cy="768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7382" y="4366167"/>
            <a:ext cx="38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4" name="Picture 13" descr="test 2017-03-12 at 11.46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030259"/>
            <a:ext cx="7620000" cy="8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0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I/O Application Statistics</a:t>
            </a:r>
            <a:br>
              <a:rPr lang="en-US" dirty="0" smtClean="0"/>
            </a:br>
            <a:r>
              <a:rPr lang="en-US" sz="2000" dirty="0" smtClean="0"/>
              <a:t>Fully Flattened Applications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717554"/>
              </p:ext>
            </p:extLst>
          </p:nvPr>
        </p:nvGraphicFramePr>
        <p:xfrm>
          <a:off x="457200" y="1600201"/>
          <a:ext cx="822960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6"/>
          <p:cNvSpPr txBox="1">
            <a:spLocks/>
          </p:cNvSpPr>
          <p:nvPr/>
        </p:nvSpPr>
        <p:spPr>
          <a:xfrm>
            <a:off x="457200" y="5429249"/>
            <a:ext cx="8229600" cy="7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Serial I/O without internal memory requires many ECC cycles to execute applications with reasonable success probability (≥ 50 %)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17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CryoCMOS</a:t>
            </a:r>
            <a:r>
              <a:rPr lang="en-US" dirty="0" smtClean="0"/>
              <a:t> Model with Memory</a:t>
            </a:r>
            <a:endParaRPr lang="en-US" dirty="0"/>
          </a:p>
        </p:txBody>
      </p:sp>
      <p:pic>
        <p:nvPicPr>
          <p:cNvPr id="8" name="Content Placeholder 7" descr="CryoCMO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81" r="-21181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6684434" y="3262726"/>
            <a:ext cx="939800" cy="939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4234" y="2233563"/>
            <a:ext cx="112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I/O</a:t>
            </a:r>
          </a:p>
          <a:p>
            <a:r>
              <a:rPr lang="en-US" dirty="0" smtClean="0"/>
              <a:t>≥ 10ns Latency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0583" y="6085416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memory with single instruction bandwidth, fast access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434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Cryogenic Classical Control Architectural Simulations</vt:lpstr>
      <vt:lpstr>Qubit Parameters</vt:lpstr>
      <vt:lpstr>Model Parameters</vt:lpstr>
      <vt:lpstr>CryoCMOS Model</vt:lpstr>
      <vt:lpstr>CryoCMOS Controller Parameters</vt:lpstr>
      <vt:lpstr>CryoCMOS Memory Parameters</vt:lpstr>
      <vt:lpstr>Normalization: Number of Required ECC Cycles</vt:lpstr>
      <vt:lpstr>Serial I/O Application Statistics Fully Flattened Applications</vt:lpstr>
      <vt:lpstr>CryoCMOS Model with Memory</vt:lpstr>
      <vt:lpstr>Internal Memory Application Statistics Unflattened Applications</vt:lpstr>
      <vt:lpstr>Internal Memory Application Statistics 100K Flattened Applications</vt:lpstr>
      <vt:lpstr>Internal Memory Application Statistics 2M Flattened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Cryogenic Classical Control Architectural Simulations</dc:title>
  <dc:creator>Adam Holmes</dc:creator>
  <cp:lastModifiedBy>Adam Holmes</cp:lastModifiedBy>
  <cp:revision>98</cp:revision>
  <dcterms:created xsi:type="dcterms:W3CDTF">2017-03-12T17:49:58Z</dcterms:created>
  <dcterms:modified xsi:type="dcterms:W3CDTF">2017-03-13T05:15:30Z</dcterms:modified>
</cp:coreProperties>
</file>