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73" r:id="rId6"/>
    <p:sldId id="264" r:id="rId7"/>
    <p:sldId id="261" r:id="rId8"/>
    <p:sldId id="269" r:id="rId9"/>
    <p:sldId id="268" r:id="rId10"/>
    <p:sldId id="262" r:id="rId11"/>
    <p:sldId id="267" r:id="rId12"/>
    <p:sldId id="271" r:id="rId13"/>
    <p:sldId id="272" r:id="rId14"/>
    <p:sldId id="275" r:id="rId15"/>
    <p:sldId id="276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1176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dam:Documents:Research:CryoControl:Statistics:CryogenicControlBaselineMod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dam:Documents:Research:CryoControl:Statistics:CryogenicControlBaselineMode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dam:Documents:Research:CryoControl:Statistics:CryogenicControlBaselineMode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dam:Documents:Research:CryoControl:Statistics:CryogenicControlBaselineMode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dam:Documents:Research:CryoControl:Statistics:CryogenicControlBaselineMod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multiLvlStrRef>
              <c:f>'SIMD Plots'!$B$7:$M$8</c:f>
              <c:multiLvlStrCache>
                <c:ptCount val="12"/>
                <c:lvl>
                  <c:pt idx="0">
                    <c:v>SIMD Instructions</c:v>
                  </c:pt>
                  <c:pt idx="1">
                    <c:v>ECC Cycles Required</c:v>
                  </c:pt>
                  <c:pt idx="2">
                    <c:v>SIMD Instructions</c:v>
                  </c:pt>
                  <c:pt idx="3">
                    <c:v>ECC Cycles Required</c:v>
                  </c:pt>
                  <c:pt idx="4">
                    <c:v>SIMD Instructions</c:v>
                  </c:pt>
                  <c:pt idx="5">
                    <c:v>ECC Cycles Required</c:v>
                  </c:pt>
                  <c:pt idx="6">
                    <c:v>SIMD Instructions</c:v>
                  </c:pt>
                  <c:pt idx="7">
                    <c:v>ECC Cycles Required</c:v>
                  </c:pt>
                  <c:pt idx="8">
                    <c:v>SIMD Instructions</c:v>
                  </c:pt>
                  <c:pt idx="9">
                    <c:v>ECC Cycles Required</c:v>
                  </c:pt>
                  <c:pt idx="10">
                    <c:v>SIMD Instructions</c:v>
                  </c:pt>
                  <c:pt idx="11">
                    <c:v>ECC Cycles Required</c:v>
                  </c:pt>
                </c:lvl>
                <c:lvl>
                  <c:pt idx="0">
                    <c:v>Ising Model n100</c:v>
                  </c:pt>
                  <c:pt idx="2">
                    <c:v>BWT</c:v>
                  </c:pt>
                  <c:pt idx="4">
                    <c:v>SHA-1</c:v>
                  </c:pt>
                  <c:pt idx="6">
                    <c:v>Shors n4</c:v>
                  </c:pt>
                  <c:pt idx="8">
                    <c:v>QFT n5</c:v>
                  </c:pt>
                  <c:pt idx="10">
                    <c:v>Square Root</c:v>
                  </c:pt>
                </c:lvl>
              </c:multiLvlStrCache>
            </c:multiLvlStrRef>
          </c:cat>
          <c:val>
            <c:numRef>
              <c:f>'SIMD Plots'!$B$9:$M$9</c:f>
              <c:numCache>
                <c:formatCode>General</c:formatCode>
                <c:ptCount val="12"/>
                <c:pt idx="0">
                  <c:v>2.974614E6</c:v>
                </c:pt>
                <c:pt idx="2">
                  <c:v>3.4039907E7</c:v>
                </c:pt>
                <c:pt idx="4">
                  <c:v>3.801972E6</c:v>
                </c:pt>
                <c:pt idx="6">
                  <c:v>7.819559E6</c:v>
                </c:pt>
                <c:pt idx="8">
                  <c:v>4727.0</c:v>
                </c:pt>
                <c:pt idx="10">
                  <c:v>18370.0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6466264"/>
        <c:axId val="-2058122104"/>
      </c:barChart>
      <c:barChart>
        <c:barDir val="col"/>
        <c:grouping val="clustered"/>
        <c:varyColors val="0"/>
        <c:ser>
          <c:idx val="1"/>
          <c:order val="1"/>
          <c:invertIfNegative val="0"/>
          <c:cat>
            <c:multiLvlStrRef>
              <c:f>'SIMD Plots'!$B$7:$M$8</c:f>
              <c:multiLvlStrCache>
                <c:ptCount val="12"/>
                <c:lvl>
                  <c:pt idx="0">
                    <c:v>SIMD Instructions</c:v>
                  </c:pt>
                  <c:pt idx="1">
                    <c:v>ECC Cycles Required</c:v>
                  </c:pt>
                  <c:pt idx="2">
                    <c:v>SIMD Instructions</c:v>
                  </c:pt>
                  <c:pt idx="3">
                    <c:v>ECC Cycles Required</c:v>
                  </c:pt>
                  <c:pt idx="4">
                    <c:v>SIMD Instructions</c:v>
                  </c:pt>
                  <c:pt idx="5">
                    <c:v>ECC Cycles Required</c:v>
                  </c:pt>
                  <c:pt idx="6">
                    <c:v>SIMD Instructions</c:v>
                  </c:pt>
                  <c:pt idx="7">
                    <c:v>ECC Cycles Required</c:v>
                  </c:pt>
                  <c:pt idx="8">
                    <c:v>SIMD Instructions</c:v>
                  </c:pt>
                  <c:pt idx="9">
                    <c:v>ECC Cycles Required</c:v>
                  </c:pt>
                  <c:pt idx="10">
                    <c:v>SIMD Instructions</c:v>
                  </c:pt>
                  <c:pt idx="11">
                    <c:v>ECC Cycles Required</c:v>
                  </c:pt>
                </c:lvl>
                <c:lvl>
                  <c:pt idx="0">
                    <c:v>Ising Model n100</c:v>
                  </c:pt>
                  <c:pt idx="2">
                    <c:v>BWT</c:v>
                  </c:pt>
                  <c:pt idx="4">
                    <c:v>SHA-1</c:v>
                  </c:pt>
                  <c:pt idx="6">
                    <c:v>Shors n4</c:v>
                  </c:pt>
                  <c:pt idx="8">
                    <c:v>QFT n5</c:v>
                  </c:pt>
                  <c:pt idx="10">
                    <c:v>Square Root</c:v>
                  </c:pt>
                </c:lvl>
              </c:multiLvlStrCache>
            </c:multiLvlStrRef>
          </c:cat>
          <c:val>
            <c:numRef>
              <c:f>'SIMD Plots'!$B$10:$M$10</c:f>
              <c:numCache>
                <c:formatCode>General</c:formatCode>
                <c:ptCount val="12"/>
                <c:pt idx="1">
                  <c:v>4760.0</c:v>
                </c:pt>
                <c:pt idx="3">
                  <c:v>54464.0</c:v>
                </c:pt>
                <c:pt idx="5">
                  <c:v>6084.0</c:v>
                </c:pt>
                <c:pt idx="7">
                  <c:v>12512.0</c:v>
                </c:pt>
                <c:pt idx="9">
                  <c:v>8.0</c:v>
                </c:pt>
                <c:pt idx="11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5744744"/>
        <c:axId val="-2057534712"/>
      </c:barChart>
      <c:catAx>
        <c:axId val="-20864662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Application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058122104"/>
        <c:crosses val="autoZero"/>
        <c:auto val="1"/>
        <c:lblAlgn val="ctr"/>
        <c:lblOffset val="100"/>
        <c:noMultiLvlLbl val="0"/>
      </c:catAx>
      <c:valAx>
        <c:axId val="-2058122104"/>
        <c:scaling>
          <c:logBase val="10.0"/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Instruction Count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6466264"/>
        <c:crosses val="autoZero"/>
        <c:crossBetween val="between"/>
      </c:valAx>
      <c:valAx>
        <c:axId val="-2057534712"/>
        <c:scaling>
          <c:logBase val="10.0"/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ECC Cycles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5744744"/>
        <c:crosses val="max"/>
        <c:crossBetween val="between"/>
      </c:valAx>
      <c:catAx>
        <c:axId val="-2085744744"/>
        <c:scaling>
          <c:orientation val="minMax"/>
        </c:scaling>
        <c:delete val="1"/>
        <c:axPos val="b"/>
        <c:majorTickMark val="out"/>
        <c:minorTickMark val="none"/>
        <c:tickLblPos val="nextTo"/>
        <c:crossAx val="-205753471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multiLvlStrRef>
              <c:f>'SIMD Plots'!$B$7:$M$8</c:f>
              <c:multiLvlStrCache>
                <c:ptCount val="12"/>
                <c:lvl>
                  <c:pt idx="0">
                    <c:v>SIMD Instructions</c:v>
                  </c:pt>
                  <c:pt idx="1">
                    <c:v>ECC Cycles Required</c:v>
                  </c:pt>
                  <c:pt idx="2">
                    <c:v>SIMD Instructions</c:v>
                  </c:pt>
                  <c:pt idx="3">
                    <c:v>ECC Cycles Required</c:v>
                  </c:pt>
                  <c:pt idx="4">
                    <c:v>SIMD Instructions</c:v>
                  </c:pt>
                  <c:pt idx="5">
                    <c:v>ECC Cycles Required</c:v>
                  </c:pt>
                  <c:pt idx="6">
                    <c:v>SIMD Instructions</c:v>
                  </c:pt>
                  <c:pt idx="7">
                    <c:v>ECC Cycles Required</c:v>
                  </c:pt>
                  <c:pt idx="8">
                    <c:v>SIMD Instructions</c:v>
                  </c:pt>
                  <c:pt idx="9">
                    <c:v>ECC Cycles Required</c:v>
                  </c:pt>
                  <c:pt idx="10">
                    <c:v>SIMD Instructions</c:v>
                  </c:pt>
                  <c:pt idx="11">
                    <c:v>ECC Cycles Required</c:v>
                  </c:pt>
                </c:lvl>
                <c:lvl>
                  <c:pt idx="0">
                    <c:v>Ising Model n100</c:v>
                  </c:pt>
                  <c:pt idx="2">
                    <c:v>BWT</c:v>
                  </c:pt>
                  <c:pt idx="4">
                    <c:v>SHA-1</c:v>
                  </c:pt>
                  <c:pt idx="6">
                    <c:v>Shors n4</c:v>
                  </c:pt>
                  <c:pt idx="8">
                    <c:v>QFT n5</c:v>
                  </c:pt>
                  <c:pt idx="10">
                    <c:v>Square Root</c:v>
                  </c:pt>
                </c:lvl>
              </c:multiLvlStrCache>
            </c:multiLvlStrRef>
          </c:cat>
          <c:val>
            <c:numRef>
              <c:f>'SIMD Plots'!$B$43:$M$43</c:f>
              <c:numCache>
                <c:formatCode>General</c:formatCode>
                <c:ptCount val="12"/>
                <c:pt idx="0">
                  <c:v>2.971767E6</c:v>
                </c:pt>
                <c:pt idx="2">
                  <c:v>1.9161401E7</c:v>
                </c:pt>
                <c:pt idx="4">
                  <c:v>2.789256E6</c:v>
                </c:pt>
                <c:pt idx="6">
                  <c:v>7.816993E6</c:v>
                </c:pt>
                <c:pt idx="8">
                  <c:v>4714.0</c:v>
                </c:pt>
                <c:pt idx="10">
                  <c:v>8619.0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1963000"/>
        <c:axId val="-2055493400"/>
      </c:barChart>
      <c:barChart>
        <c:barDir val="col"/>
        <c:grouping val="clustered"/>
        <c:varyColors val="0"/>
        <c:ser>
          <c:idx val="1"/>
          <c:order val="1"/>
          <c:invertIfNegative val="0"/>
          <c:cat>
            <c:multiLvlStrRef>
              <c:f>'SIMD Plots'!$B$7:$M$8</c:f>
              <c:multiLvlStrCache>
                <c:ptCount val="12"/>
                <c:lvl>
                  <c:pt idx="0">
                    <c:v>SIMD Instructions</c:v>
                  </c:pt>
                  <c:pt idx="1">
                    <c:v>ECC Cycles Required</c:v>
                  </c:pt>
                  <c:pt idx="2">
                    <c:v>SIMD Instructions</c:v>
                  </c:pt>
                  <c:pt idx="3">
                    <c:v>ECC Cycles Required</c:v>
                  </c:pt>
                  <c:pt idx="4">
                    <c:v>SIMD Instructions</c:v>
                  </c:pt>
                  <c:pt idx="5">
                    <c:v>ECC Cycles Required</c:v>
                  </c:pt>
                  <c:pt idx="6">
                    <c:v>SIMD Instructions</c:v>
                  </c:pt>
                  <c:pt idx="7">
                    <c:v>ECC Cycles Required</c:v>
                  </c:pt>
                  <c:pt idx="8">
                    <c:v>SIMD Instructions</c:v>
                  </c:pt>
                  <c:pt idx="9">
                    <c:v>ECC Cycles Required</c:v>
                  </c:pt>
                  <c:pt idx="10">
                    <c:v>SIMD Instructions</c:v>
                  </c:pt>
                  <c:pt idx="11">
                    <c:v>ECC Cycles Required</c:v>
                  </c:pt>
                </c:lvl>
                <c:lvl>
                  <c:pt idx="0">
                    <c:v>Ising Model n100</c:v>
                  </c:pt>
                  <c:pt idx="2">
                    <c:v>BWT</c:v>
                  </c:pt>
                  <c:pt idx="4">
                    <c:v>SHA-1</c:v>
                  </c:pt>
                  <c:pt idx="6">
                    <c:v>Shors n4</c:v>
                  </c:pt>
                  <c:pt idx="8">
                    <c:v>QFT n5</c:v>
                  </c:pt>
                  <c:pt idx="10">
                    <c:v>Square Root</c:v>
                  </c:pt>
                </c:lvl>
              </c:multiLvlStrCache>
            </c:multiLvlStrRef>
          </c:cat>
          <c:val>
            <c:numRef>
              <c:f>'SIMD Plots'!$B$44:$M$44</c:f>
              <c:numCache>
                <c:formatCode>General</c:formatCode>
                <c:ptCount val="12"/>
                <c:pt idx="1">
                  <c:v>4261.0</c:v>
                </c:pt>
                <c:pt idx="3">
                  <c:v>124.0</c:v>
                </c:pt>
                <c:pt idx="5">
                  <c:v>207.0</c:v>
                </c:pt>
                <c:pt idx="7">
                  <c:v>131.0</c:v>
                </c:pt>
                <c:pt idx="9">
                  <c:v>3.0</c:v>
                </c:pt>
                <c:pt idx="11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9346440"/>
        <c:axId val="2079448056"/>
      </c:barChart>
      <c:catAx>
        <c:axId val="-20619630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Application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055493400"/>
        <c:crosses val="autoZero"/>
        <c:auto val="1"/>
        <c:lblAlgn val="ctr"/>
        <c:lblOffset val="100"/>
        <c:noMultiLvlLbl val="0"/>
      </c:catAx>
      <c:valAx>
        <c:axId val="-2055493400"/>
        <c:scaling>
          <c:logBase val="10.0"/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Instruction Count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61963000"/>
        <c:crosses val="autoZero"/>
        <c:crossBetween val="between"/>
      </c:valAx>
      <c:valAx>
        <c:axId val="2079448056"/>
        <c:scaling>
          <c:logBase val="10.0"/>
          <c:orientation val="minMax"/>
          <c:max val="100000.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ECC Cycles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9346440"/>
        <c:crosses val="max"/>
        <c:crossBetween val="between"/>
      </c:valAx>
      <c:catAx>
        <c:axId val="2079346440"/>
        <c:scaling>
          <c:orientation val="minMax"/>
        </c:scaling>
        <c:delete val="1"/>
        <c:axPos val="b"/>
        <c:majorTickMark val="out"/>
        <c:minorTickMark val="none"/>
        <c:tickLblPos val="nextTo"/>
        <c:crossAx val="2079448056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multiLvlStrRef>
              <c:f>'SIMD Plots'!$B$7:$M$8</c:f>
              <c:multiLvlStrCache>
                <c:ptCount val="12"/>
                <c:lvl>
                  <c:pt idx="0">
                    <c:v>SIMD Instructions</c:v>
                  </c:pt>
                  <c:pt idx="1">
                    <c:v>ECC Cycles Required</c:v>
                  </c:pt>
                  <c:pt idx="2">
                    <c:v>SIMD Instructions</c:v>
                  </c:pt>
                  <c:pt idx="3">
                    <c:v>ECC Cycles Required</c:v>
                  </c:pt>
                  <c:pt idx="4">
                    <c:v>SIMD Instructions</c:v>
                  </c:pt>
                  <c:pt idx="5">
                    <c:v>ECC Cycles Required</c:v>
                  </c:pt>
                  <c:pt idx="6">
                    <c:v>SIMD Instructions</c:v>
                  </c:pt>
                  <c:pt idx="7">
                    <c:v>ECC Cycles Required</c:v>
                  </c:pt>
                  <c:pt idx="8">
                    <c:v>SIMD Instructions</c:v>
                  </c:pt>
                  <c:pt idx="9">
                    <c:v>ECC Cycles Required</c:v>
                  </c:pt>
                  <c:pt idx="10">
                    <c:v>SIMD Instructions</c:v>
                  </c:pt>
                  <c:pt idx="11">
                    <c:v>ECC Cycles Required</c:v>
                  </c:pt>
                </c:lvl>
                <c:lvl>
                  <c:pt idx="0">
                    <c:v>Ising Model n100</c:v>
                  </c:pt>
                  <c:pt idx="2">
                    <c:v>BWT</c:v>
                  </c:pt>
                  <c:pt idx="4">
                    <c:v>SHA-1</c:v>
                  </c:pt>
                  <c:pt idx="6">
                    <c:v>Shors n4</c:v>
                  </c:pt>
                  <c:pt idx="8">
                    <c:v>QFT n5</c:v>
                  </c:pt>
                  <c:pt idx="10">
                    <c:v>Square Root</c:v>
                  </c:pt>
                </c:lvl>
              </c:multiLvlStrCache>
            </c:multiLvlStrRef>
          </c:cat>
          <c:val>
            <c:numRef>
              <c:f>'SIMD Plots'!$B$83:$M$83</c:f>
              <c:numCache>
                <c:formatCode>General</c:formatCode>
                <c:ptCount val="12"/>
                <c:pt idx="0">
                  <c:v>2.472814E6</c:v>
                </c:pt>
                <c:pt idx="2">
                  <c:v>1.5811601E7</c:v>
                </c:pt>
                <c:pt idx="4">
                  <c:v>599636.0</c:v>
                </c:pt>
                <c:pt idx="6">
                  <c:v>6.507425E6</c:v>
                </c:pt>
                <c:pt idx="8">
                  <c:v>2905.0</c:v>
                </c:pt>
                <c:pt idx="10">
                  <c:v>8619.0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1941624"/>
        <c:axId val="2079355000"/>
      </c:barChart>
      <c:barChart>
        <c:barDir val="col"/>
        <c:grouping val="clustered"/>
        <c:varyColors val="0"/>
        <c:ser>
          <c:idx val="1"/>
          <c:order val="1"/>
          <c:invertIfNegative val="0"/>
          <c:cat>
            <c:multiLvlStrRef>
              <c:f>'SIMD Plots'!$B$7:$M$8</c:f>
              <c:multiLvlStrCache>
                <c:ptCount val="12"/>
                <c:lvl>
                  <c:pt idx="0">
                    <c:v>SIMD Instructions</c:v>
                  </c:pt>
                  <c:pt idx="1">
                    <c:v>ECC Cycles Required</c:v>
                  </c:pt>
                  <c:pt idx="2">
                    <c:v>SIMD Instructions</c:v>
                  </c:pt>
                  <c:pt idx="3">
                    <c:v>ECC Cycles Required</c:v>
                  </c:pt>
                  <c:pt idx="4">
                    <c:v>SIMD Instructions</c:v>
                  </c:pt>
                  <c:pt idx="5">
                    <c:v>ECC Cycles Required</c:v>
                  </c:pt>
                  <c:pt idx="6">
                    <c:v>SIMD Instructions</c:v>
                  </c:pt>
                  <c:pt idx="7">
                    <c:v>ECC Cycles Required</c:v>
                  </c:pt>
                  <c:pt idx="8">
                    <c:v>SIMD Instructions</c:v>
                  </c:pt>
                  <c:pt idx="9">
                    <c:v>ECC Cycles Required</c:v>
                  </c:pt>
                  <c:pt idx="10">
                    <c:v>SIMD Instructions</c:v>
                  </c:pt>
                  <c:pt idx="11">
                    <c:v>ECC Cycles Required</c:v>
                  </c:pt>
                </c:lvl>
                <c:lvl>
                  <c:pt idx="0">
                    <c:v>Ising Model n100</c:v>
                  </c:pt>
                  <c:pt idx="2">
                    <c:v>BWT</c:v>
                  </c:pt>
                  <c:pt idx="4">
                    <c:v>SHA-1</c:v>
                  </c:pt>
                  <c:pt idx="6">
                    <c:v>Shors n4</c:v>
                  </c:pt>
                  <c:pt idx="8">
                    <c:v>QFT n5</c:v>
                  </c:pt>
                  <c:pt idx="10">
                    <c:v>Square Root</c:v>
                  </c:pt>
                </c:lvl>
              </c:multiLvlStrCache>
            </c:multiLvlStrRef>
          </c:cat>
          <c:val>
            <c:numRef>
              <c:f>'SIMD Plots'!$B$84:$M$84</c:f>
              <c:numCache>
                <c:formatCode>General</c:formatCode>
                <c:ptCount val="12"/>
                <c:pt idx="1">
                  <c:v>3260.0</c:v>
                </c:pt>
                <c:pt idx="3">
                  <c:v>9754.0</c:v>
                </c:pt>
                <c:pt idx="5">
                  <c:v>164.0</c:v>
                </c:pt>
                <c:pt idx="7">
                  <c:v>1332.0</c:v>
                </c:pt>
                <c:pt idx="9">
                  <c:v>5.0</c:v>
                </c:pt>
                <c:pt idx="11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3308104"/>
        <c:axId val="-2083288504"/>
      </c:barChart>
      <c:catAx>
        <c:axId val="-20619416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Application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079355000"/>
        <c:crosses val="autoZero"/>
        <c:auto val="1"/>
        <c:lblAlgn val="ctr"/>
        <c:lblOffset val="100"/>
        <c:noMultiLvlLbl val="0"/>
      </c:catAx>
      <c:valAx>
        <c:axId val="2079355000"/>
        <c:scaling>
          <c:logBase val="10.0"/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Instruction Count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61941624"/>
        <c:crosses val="autoZero"/>
        <c:crossBetween val="between"/>
      </c:valAx>
      <c:valAx>
        <c:axId val="-2083288504"/>
        <c:scaling>
          <c:logBase val="10.0"/>
          <c:orientation val="minMax"/>
          <c:max val="100000.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ECC Cycles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3308104"/>
        <c:crosses val="max"/>
        <c:crossBetween val="between"/>
      </c:valAx>
      <c:catAx>
        <c:axId val="-2083308104"/>
        <c:scaling>
          <c:orientation val="minMax"/>
        </c:scaling>
        <c:delete val="1"/>
        <c:axPos val="b"/>
        <c:majorTickMark val="out"/>
        <c:minorTickMark val="none"/>
        <c:tickLblPos val="nextTo"/>
        <c:crossAx val="-2083288504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multiLvlStrRef>
              <c:f>'SIMD Plots'!$B$7:$M$8</c:f>
              <c:multiLvlStrCache>
                <c:ptCount val="12"/>
                <c:lvl>
                  <c:pt idx="0">
                    <c:v>SIMD Instructions</c:v>
                  </c:pt>
                  <c:pt idx="1">
                    <c:v>ECC Cycles Required</c:v>
                  </c:pt>
                  <c:pt idx="2">
                    <c:v>SIMD Instructions</c:v>
                  </c:pt>
                  <c:pt idx="3">
                    <c:v>ECC Cycles Required</c:v>
                  </c:pt>
                  <c:pt idx="4">
                    <c:v>SIMD Instructions</c:v>
                  </c:pt>
                  <c:pt idx="5">
                    <c:v>ECC Cycles Required</c:v>
                  </c:pt>
                  <c:pt idx="6">
                    <c:v>SIMD Instructions</c:v>
                  </c:pt>
                  <c:pt idx="7">
                    <c:v>ECC Cycles Required</c:v>
                  </c:pt>
                  <c:pt idx="8">
                    <c:v>SIMD Instructions</c:v>
                  </c:pt>
                  <c:pt idx="9">
                    <c:v>ECC Cycles Required</c:v>
                  </c:pt>
                  <c:pt idx="10">
                    <c:v>SIMD Instructions</c:v>
                  </c:pt>
                  <c:pt idx="11">
                    <c:v>ECC Cycles Required</c:v>
                  </c:pt>
                </c:lvl>
                <c:lvl>
                  <c:pt idx="0">
                    <c:v>Ising Model n100</c:v>
                  </c:pt>
                  <c:pt idx="2">
                    <c:v>BWT</c:v>
                  </c:pt>
                  <c:pt idx="4">
                    <c:v>SHA-1</c:v>
                  </c:pt>
                  <c:pt idx="6">
                    <c:v>Shors n4</c:v>
                  </c:pt>
                  <c:pt idx="8">
                    <c:v>QFT n5</c:v>
                  </c:pt>
                  <c:pt idx="10">
                    <c:v>Square Root</c:v>
                  </c:pt>
                </c:lvl>
              </c:multiLvlStrCache>
            </c:multiLvlStrRef>
          </c:cat>
          <c:val>
            <c:numRef>
              <c:f>'SIMD Plots'!$B$123:$M$123</c:f>
              <c:numCache>
                <c:formatCode>General</c:formatCode>
                <c:ptCount val="12"/>
                <c:pt idx="0">
                  <c:v>41108.0</c:v>
                </c:pt>
                <c:pt idx="2">
                  <c:v>1.5811601E7</c:v>
                </c:pt>
                <c:pt idx="4">
                  <c:v>599636.0</c:v>
                </c:pt>
                <c:pt idx="6">
                  <c:v>2.184041E6</c:v>
                </c:pt>
                <c:pt idx="8">
                  <c:v>2905.0</c:v>
                </c:pt>
                <c:pt idx="10">
                  <c:v>8543.0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59778808"/>
        <c:axId val="2090122744"/>
      </c:barChart>
      <c:barChart>
        <c:barDir val="col"/>
        <c:grouping val="clustered"/>
        <c:varyColors val="0"/>
        <c:ser>
          <c:idx val="1"/>
          <c:order val="1"/>
          <c:invertIfNegative val="0"/>
          <c:cat>
            <c:multiLvlStrRef>
              <c:f>'SIMD Plots'!$B$7:$M$8</c:f>
              <c:multiLvlStrCache>
                <c:ptCount val="12"/>
                <c:lvl>
                  <c:pt idx="0">
                    <c:v>SIMD Instructions</c:v>
                  </c:pt>
                  <c:pt idx="1">
                    <c:v>ECC Cycles Required</c:v>
                  </c:pt>
                  <c:pt idx="2">
                    <c:v>SIMD Instructions</c:v>
                  </c:pt>
                  <c:pt idx="3">
                    <c:v>ECC Cycles Required</c:v>
                  </c:pt>
                  <c:pt idx="4">
                    <c:v>SIMD Instructions</c:v>
                  </c:pt>
                  <c:pt idx="5">
                    <c:v>ECC Cycles Required</c:v>
                  </c:pt>
                  <c:pt idx="6">
                    <c:v>SIMD Instructions</c:v>
                  </c:pt>
                  <c:pt idx="7">
                    <c:v>ECC Cycles Required</c:v>
                  </c:pt>
                  <c:pt idx="8">
                    <c:v>SIMD Instructions</c:v>
                  </c:pt>
                  <c:pt idx="9">
                    <c:v>ECC Cycles Required</c:v>
                  </c:pt>
                  <c:pt idx="10">
                    <c:v>SIMD Instructions</c:v>
                  </c:pt>
                  <c:pt idx="11">
                    <c:v>ECC Cycles Required</c:v>
                  </c:pt>
                </c:lvl>
                <c:lvl>
                  <c:pt idx="0">
                    <c:v>Ising Model n100</c:v>
                  </c:pt>
                  <c:pt idx="2">
                    <c:v>BWT</c:v>
                  </c:pt>
                  <c:pt idx="4">
                    <c:v>SHA-1</c:v>
                  </c:pt>
                  <c:pt idx="6">
                    <c:v>Shors n4</c:v>
                  </c:pt>
                  <c:pt idx="8">
                    <c:v>QFT n5</c:v>
                  </c:pt>
                  <c:pt idx="10">
                    <c:v>Square Root</c:v>
                  </c:pt>
                </c:lvl>
              </c:multiLvlStrCache>
            </c:multiLvlStrRef>
          </c:cat>
          <c:val>
            <c:numRef>
              <c:f>'SIMD Plots'!$B$124:$M$124</c:f>
              <c:numCache>
                <c:formatCode>General</c:formatCode>
                <c:ptCount val="12"/>
                <c:pt idx="1">
                  <c:v>67.0</c:v>
                </c:pt>
                <c:pt idx="3">
                  <c:v>20233.0</c:v>
                </c:pt>
                <c:pt idx="5">
                  <c:v>164.0</c:v>
                </c:pt>
                <c:pt idx="7">
                  <c:v>3482.0</c:v>
                </c:pt>
                <c:pt idx="9">
                  <c:v>5.0</c:v>
                </c:pt>
                <c:pt idx="11">
                  <c:v>14.0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2710904"/>
        <c:axId val="-2059707800"/>
      </c:barChart>
      <c:catAx>
        <c:axId val="-20597788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Application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090122744"/>
        <c:crosses val="autoZero"/>
        <c:auto val="1"/>
        <c:lblAlgn val="ctr"/>
        <c:lblOffset val="100"/>
        <c:noMultiLvlLbl val="0"/>
      </c:catAx>
      <c:valAx>
        <c:axId val="2090122744"/>
        <c:scaling>
          <c:logBase val="10.0"/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Instruction Count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59778808"/>
        <c:crosses val="autoZero"/>
        <c:crossBetween val="between"/>
      </c:valAx>
      <c:valAx>
        <c:axId val="-2059707800"/>
        <c:scaling>
          <c:logBase val="10.0"/>
          <c:orientation val="minMax"/>
          <c:max val="100000.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ECC Cycles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62710904"/>
        <c:crosses val="max"/>
        <c:crossBetween val="between"/>
      </c:valAx>
      <c:catAx>
        <c:axId val="-2062710904"/>
        <c:scaling>
          <c:orientation val="minMax"/>
        </c:scaling>
        <c:delete val="1"/>
        <c:axPos val="b"/>
        <c:majorTickMark val="out"/>
        <c:minorTickMark val="none"/>
        <c:tickLblPos val="nextTo"/>
        <c:crossAx val="-2059707800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multiLvlStrRef>
              <c:f>'SIMD Plots'!$B$7:$M$8</c:f>
              <c:multiLvlStrCache>
                <c:ptCount val="12"/>
                <c:lvl>
                  <c:pt idx="0">
                    <c:v>SIMD Instructions</c:v>
                  </c:pt>
                  <c:pt idx="1">
                    <c:v>ECC Cycles Required</c:v>
                  </c:pt>
                  <c:pt idx="2">
                    <c:v>SIMD Instructions</c:v>
                  </c:pt>
                  <c:pt idx="3">
                    <c:v>ECC Cycles Required</c:v>
                  </c:pt>
                  <c:pt idx="4">
                    <c:v>SIMD Instructions</c:v>
                  </c:pt>
                  <c:pt idx="5">
                    <c:v>ECC Cycles Required</c:v>
                  </c:pt>
                  <c:pt idx="6">
                    <c:v>SIMD Instructions</c:v>
                  </c:pt>
                  <c:pt idx="7">
                    <c:v>ECC Cycles Required</c:v>
                  </c:pt>
                  <c:pt idx="8">
                    <c:v>SIMD Instructions</c:v>
                  </c:pt>
                  <c:pt idx="9">
                    <c:v>ECC Cycles Required</c:v>
                  </c:pt>
                  <c:pt idx="10">
                    <c:v>SIMD Instructions</c:v>
                  </c:pt>
                  <c:pt idx="11">
                    <c:v>ECC Cycles Required</c:v>
                  </c:pt>
                </c:lvl>
                <c:lvl>
                  <c:pt idx="0">
                    <c:v>Ising Model n100</c:v>
                  </c:pt>
                  <c:pt idx="2">
                    <c:v>BWT</c:v>
                  </c:pt>
                  <c:pt idx="4">
                    <c:v>SHA-1</c:v>
                  </c:pt>
                  <c:pt idx="6">
                    <c:v>Shors n4</c:v>
                  </c:pt>
                  <c:pt idx="8">
                    <c:v>QFT n5</c:v>
                  </c:pt>
                  <c:pt idx="10">
                    <c:v>Square Root</c:v>
                  </c:pt>
                </c:lvl>
              </c:multiLvlStrCache>
            </c:multiLvlStrRef>
          </c:cat>
          <c:val>
            <c:numRef>
              <c:f>'SIMD Plots'!$B$166:$M$166</c:f>
              <c:numCache>
                <c:formatCode>General</c:formatCode>
                <c:ptCount val="12"/>
                <c:pt idx="0">
                  <c:v>40185.0</c:v>
                </c:pt>
                <c:pt idx="2">
                  <c:v>1.5811601E7</c:v>
                </c:pt>
                <c:pt idx="4">
                  <c:v>122934.0</c:v>
                </c:pt>
                <c:pt idx="6">
                  <c:v>2.11594E6</c:v>
                </c:pt>
                <c:pt idx="8">
                  <c:v>2905.0</c:v>
                </c:pt>
                <c:pt idx="10">
                  <c:v>8543.0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53549464"/>
        <c:axId val="-2053366984"/>
      </c:barChart>
      <c:barChart>
        <c:barDir val="col"/>
        <c:grouping val="clustered"/>
        <c:varyColors val="0"/>
        <c:ser>
          <c:idx val="1"/>
          <c:order val="1"/>
          <c:invertIfNegative val="0"/>
          <c:cat>
            <c:multiLvlStrRef>
              <c:f>'SIMD Plots'!$B$7:$M$8</c:f>
              <c:multiLvlStrCache>
                <c:ptCount val="12"/>
                <c:lvl>
                  <c:pt idx="0">
                    <c:v>SIMD Instructions</c:v>
                  </c:pt>
                  <c:pt idx="1">
                    <c:v>ECC Cycles Required</c:v>
                  </c:pt>
                  <c:pt idx="2">
                    <c:v>SIMD Instructions</c:v>
                  </c:pt>
                  <c:pt idx="3">
                    <c:v>ECC Cycles Required</c:v>
                  </c:pt>
                  <c:pt idx="4">
                    <c:v>SIMD Instructions</c:v>
                  </c:pt>
                  <c:pt idx="5">
                    <c:v>ECC Cycles Required</c:v>
                  </c:pt>
                  <c:pt idx="6">
                    <c:v>SIMD Instructions</c:v>
                  </c:pt>
                  <c:pt idx="7">
                    <c:v>ECC Cycles Required</c:v>
                  </c:pt>
                  <c:pt idx="8">
                    <c:v>SIMD Instructions</c:v>
                  </c:pt>
                  <c:pt idx="9">
                    <c:v>ECC Cycles Required</c:v>
                  </c:pt>
                  <c:pt idx="10">
                    <c:v>SIMD Instructions</c:v>
                  </c:pt>
                  <c:pt idx="11">
                    <c:v>ECC Cycles Required</c:v>
                  </c:pt>
                </c:lvl>
                <c:lvl>
                  <c:pt idx="0">
                    <c:v>Ising Model n100</c:v>
                  </c:pt>
                  <c:pt idx="2">
                    <c:v>BWT</c:v>
                  </c:pt>
                  <c:pt idx="4">
                    <c:v>SHA-1</c:v>
                  </c:pt>
                  <c:pt idx="6">
                    <c:v>Shors n4</c:v>
                  </c:pt>
                  <c:pt idx="8">
                    <c:v>QFT n5</c:v>
                  </c:pt>
                  <c:pt idx="10">
                    <c:v>Square Root</c:v>
                  </c:pt>
                </c:lvl>
              </c:multiLvlStrCache>
            </c:multiLvlStrRef>
          </c:cat>
          <c:val>
            <c:numRef>
              <c:f>'SIMD Plots'!$B$167:$M$167</c:f>
              <c:numCache>
                <c:formatCode>General</c:formatCode>
                <c:ptCount val="12"/>
                <c:pt idx="1">
                  <c:v>65.0</c:v>
                </c:pt>
                <c:pt idx="3">
                  <c:v>20233.0</c:v>
                </c:pt>
                <c:pt idx="5">
                  <c:v>197.0</c:v>
                </c:pt>
                <c:pt idx="7">
                  <c:v>3386.0</c:v>
                </c:pt>
                <c:pt idx="9">
                  <c:v>5.0</c:v>
                </c:pt>
                <c:pt idx="11">
                  <c:v>14.0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53355896"/>
        <c:axId val="-2053361384"/>
      </c:barChart>
      <c:catAx>
        <c:axId val="-20535494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Application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053366984"/>
        <c:crosses val="autoZero"/>
        <c:auto val="1"/>
        <c:lblAlgn val="ctr"/>
        <c:lblOffset val="100"/>
        <c:noMultiLvlLbl val="0"/>
      </c:catAx>
      <c:valAx>
        <c:axId val="-2053366984"/>
        <c:scaling>
          <c:logBase val="10.0"/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Instruction Count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53549464"/>
        <c:crosses val="autoZero"/>
        <c:crossBetween val="between"/>
      </c:valAx>
      <c:valAx>
        <c:axId val="-2053361384"/>
        <c:scaling>
          <c:logBase val="10.0"/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ECC Cycles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53355896"/>
        <c:crosses val="max"/>
        <c:crossBetween val="between"/>
      </c:valAx>
      <c:catAx>
        <c:axId val="-2053355896"/>
        <c:scaling>
          <c:orientation val="minMax"/>
        </c:scaling>
        <c:delete val="1"/>
        <c:axPos val="b"/>
        <c:majorTickMark val="out"/>
        <c:minorTickMark val="none"/>
        <c:tickLblPos val="nextTo"/>
        <c:crossAx val="-2053361384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5559-53B1-3445-81EA-1B08573D152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F59F-7A80-0E4B-B18F-464BEAF80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5559-53B1-3445-81EA-1B08573D152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F59F-7A80-0E4B-B18F-464BEAF80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9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5559-53B1-3445-81EA-1B08573D152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F59F-7A80-0E4B-B18F-464BEAF80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1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5559-53B1-3445-81EA-1B08573D152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F59F-7A80-0E4B-B18F-464BEAF80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5559-53B1-3445-81EA-1B08573D152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F59F-7A80-0E4B-B18F-464BEAF80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5559-53B1-3445-81EA-1B08573D152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F59F-7A80-0E4B-B18F-464BEAF80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1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5559-53B1-3445-81EA-1B08573D152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F59F-7A80-0E4B-B18F-464BEAF80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0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5559-53B1-3445-81EA-1B08573D152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F59F-7A80-0E4B-B18F-464BEAF80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2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5559-53B1-3445-81EA-1B08573D152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F59F-7A80-0E4B-B18F-464BEAF80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8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5559-53B1-3445-81EA-1B08573D152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F59F-7A80-0E4B-B18F-464BEAF80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1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5559-53B1-3445-81EA-1B08573D152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F59F-7A80-0E4B-B18F-464BEAF80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8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45559-53B1-3445-81EA-1B08573D152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DF59F-7A80-0E4B-B18F-464BEAF80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0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Cryogenic Classical Control Architectural Simulations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14,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60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 I/O Application Statistics</a:t>
            </a:r>
            <a:br>
              <a:rPr lang="en-US" dirty="0" smtClean="0"/>
            </a:br>
            <a:r>
              <a:rPr lang="en-US" sz="2000" dirty="0" smtClean="0"/>
              <a:t>Fully Flattened Applications</a:t>
            </a:r>
            <a:endParaRPr lang="en-US" sz="2000" dirty="0"/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457200" y="5704415"/>
            <a:ext cx="8229600" cy="765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/>
              <a:t>Serial I/O without internal memory requires many ECC cycles to execute applications with reasonable success probability (≥ 50 %)</a:t>
            </a:r>
            <a:endParaRPr lang="en-US" sz="2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931567"/>
              </p:ext>
            </p:extLst>
          </p:nvPr>
        </p:nvGraphicFramePr>
        <p:xfrm>
          <a:off x="457200" y="1600200"/>
          <a:ext cx="8229600" cy="4104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8172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Internal Memory Application Statistics</a:t>
            </a:r>
            <a:br>
              <a:rPr lang="en-US" dirty="0" smtClean="0"/>
            </a:br>
            <a:r>
              <a:rPr lang="en-US" sz="2000" dirty="0" err="1" smtClean="0"/>
              <a:t>Unflattened</a:t>
            </a:r>
            <a:r>
              <a:rPr lang="en-US" sz="2000" dirty="0" smtClean="0"/>
              <a:t> Applications</a:t>
            </a:r>
            <a:endParaRPr lang="en-US" sz="2000" dirty="0"/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457200" y="5566832"/>
            <a:ext cx="8229600" cy="765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/>
              <a:t>Adding internal memory of 64KB shows large immediate improvement in all applications: average reduction in ECC cycles of </a:t>
            </a:r>
            <a:r>
              <a:rPr lang="en-US" sz="2000" dirty="0" smtClean="0"/>
              <a:t>100x </a:t>
            </a:r>
            <a:endParaRPr lang="en-US" sz="2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153605"/>
              </p:ext>
            </p:extLst>
          </p:nvPr>
        </p:nvGraphicFramePr>
        <p:xfrm>
          <a:off x="457200" y="1600201"/>
          <a:ext cx="8229600" cy="3966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1124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Internal Memory Application Statistics</a:t>
            </a:r>
            <a:br>
              <a:rPr lang="en-US" dirty="0" smtClean="0"/>
            </a:br>
            <a:r>
              <a:rPr lang="en-US" sz="2000" dirty="0" smtClean="0"/>
              <a:t>10K Flattened Applications</a:t>
            </a:r>
            <a:endParaRPr lang="en-US" sz="2000" dirty="0"/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457200" y="5566832"/>
            <a:ext cx="8229600" cy="765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/>
              <a:t>Flattening at the smallest threshold causes code size changes that result in approximately </a:t>
            </a:r>
            <a:r>
              <a:rPr lang="en-US" sz="2000" dirty="0" smtClean="0"/>
              <a:t>1.5x </a:t>
            </a:r>
            <a:r>
              <a:rPr lang="en-US" sz="2000" dirty="0" smtClean="0"/>
              <a:t>increase in ECC cycles required across all applications </a:t>
            </a:r>
            <a:endParaRPr lang="en-US" sz="20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8024776"/>
              </p:ext>
            </p:extLst>
          </p:nvPr>
        </p:nvGraphicFramePr>
        <p:xfrm>
          <a:off x="457200" y="1600201"/>
          <a:ext cx="8229600" cy="3966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4055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Internal Memory Application Statistics</a:t>
            </a:r>
            <a:br>
              <a:rPr lang="en-US" dirty="0" smtClean="0"/>
            </a:br>
            <a:r>
              <a:rPr lang="en-US" sz="2000" dirty="0" smtClean="0"/>
              <a:t>2M Flattened Applications</a:t>
            </a:r>
            <a:endParaRPr lang="en-US" sz="2000" dirty="0"/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457200" y="5634036"/>
            <a:ext cx="8229600" cy="765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/>
              <a:t>In the cache-performance dimension, the code size increases significantly outweigh performance gains from exposing parallelism: average increase in ECC of </a:t>
            </a:r>
            <a:r>
              <a:rPr lang="en-US" sz="2000" dirty="0" smtClean="0"/>
              <a:t>2.3x</a:t>
            </a:r>
            <a:endParaRPr lang="en-US" sz="2000" dirty="0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78120"/>
              </p:ext>
            </p:extLst>
          </p:nvPr>
        </p:nvGraphicFramePr>
        <p:xfrm>
          <a:off x="457200" y="1600201"/>
          <a:ext cx="8229600" cy="4033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7003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Internal Memory Application Statistics</a:t>
            </a:r>
            <a:br>
              <a:rPr lang="en-US" dirty="0" smtClean="0"/>
            </a:br>
            <a:r>
              <a:rPr lang="en-US" sz="2000" dirty="0" smtClean="0"/>
              <a:t>25M Flattened Applications</a:t>
            </a:r>
            <a:endParaRPr lang="en-US" sz="2000" dirty="0"/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457200" y="5634036"/>
            <a:ext cx="8229600" cy="765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/>
              <a:t>25M flattening is full flattening for most applications (excluding BWT). The changes are small from 2M flattening, average 1.1x increase in ECC cycles.</a:t>
            </a:r>
            <a:endParaRPr lang="en-US" sz="2000" dirty="0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241365"/>
              </p:ext>
            </p:extLst>
          </p:nvPr>
        </p:nvGraphicFramePr>
        <p:xfrm>
          <a:off x="457200" y="1600201"/>
          <a:ext cx="8229600" cy="4033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2003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Dissipation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 Internal Memory: Measured FPGA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92432286"/>
              </p:ext>
            </p:extLst>
          </p:nvPr>
        </p:nvGraphicFramePr>
        <p:xfrm>
          <a:off x="457200" y="2174875"/>
          <a:ext cx="40401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6"/>
                <a:gridCol w="2119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Temp</a:t>
                      </a:r>
                      <a:r>
                        <a:rPr lang="en-US" sz="1600" baseline="0" dirty="0" smtClean="0"/>
                        <a:t> (K)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Idle Power (</a:t>
                      </a:r>
                      <a:r>
                        <a:rPr lang="en-US" sz="1600" dirty="0" err="1" smtClean="0"/>
                        <a:t>mW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228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3" y="1291696"/>
            <a:ext cx="4041775" cy="639762"/>
          </a:xfrm>
        </p:spPr>
        <p:txBody>
          <a:bodyPr/>
          <a:lstStyle/>
          <a:p>
            <a:r>
              <a:rPr lang="en-US" dirty="0" smtClean="0"/>
              <a:t>Internal Memory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1931458"/>
            <a:ext cx="4041775" cy="3951288"/>
          </a:xfrm>
        </p:spPr>
        <p:txBody>
          <a:bodyPr/>
          <a:lstStyle/>
          <a:p>
            <a:r>
              <a:rPr lang="en-US" dirty="0" smtClean="0"/>
              <a:t>2.6 </a:t>
            </a:r>
            <a:r>
              <a:rPr lang="en-US" dirty="0" err="1" smtClean="0"/>
              <a:t>mW</a:t>
            </a:r>
            <a:r>
              <a:rPr lang="en-US" dirty="0"/>
              <a:t> </a:t>
            </a:r>
            <a:r>
              <a:rPr lang="en-US" dirty="0" smtClean="0"/>
              <a:t>measured</a:t>
            </a:r>
          </a:p>
          <a:p>
            <a:pPr lvl="1"/>
            <a:r>
              <a:rPr lang="en-US" dirty="0" smtClean="0"/>
              <a:t>Access time : 1 cycle</a:t>
            </a:r>
          </a:p>
          <a:p>
            <a:pPr lvl="1"/>
            <a:r>
              <a:rPr lang="en-US" dirty="0" smtClean="0"/>
              <a:t>3.72 </a:t>
            </a:r>
            <a:r>
              <a:rPr lang="en-US" dirty="0" err="1" smtClean="0"/>
              <a:t>nJ</a:t>
            </a:r>
            <a:r>
              <a:rPr lang="en-US" dirty="0"/>
              <a:t> </a:t>
            </a:r>
            <a:r>
              <a:rPr lang="en-US" dirty="0" smtClean="0"/>
              <a:t>/ access cycle (*)</a:t>
            </a:r>
          </a:p>
          <a:p>
            <a:pPr lvl="1"/>
            <a:r>
              <a:rPr lang="en-US" dirty="0" smtClean="0"/>
              <a:t>4K power capacity: 1.5 W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55613" y="3937874"/>
            <a:ext cx="4041775" cy="3308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Logic Operations</a:t>
            </a:r>
            <a:endParaRPr lang="en-US" sz="2200" dirty="0"/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455613" y="4268765"/>
            <a:ext cx="4041775" cy="2043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10</a:t>
            </a:r>
            <a:r>
              <a:rPr lang="en-US" baseline="30000" dirty="0" smtClean="0"/>
              <a:t>-15 </a:t>
            </a:r>
            <a:r>
              <a:rPr lang="en-US" dirty="0" smtClean="0"/>
              <a:t>J/logic gate</a:t>
            </a:r>
          </a:p>
          <a:p>
            <a:r>
              <a:rPr lang="en-US" dirty="0" smtClean="0"/>
              <a:t>10</a:t>
            </a:r>
            <a:r>
              <a:rPr lang="en-US" baseline="30000" dirty="0" smtClean="0"/>
              <a:t>5 </a:t>
            </a:r>
            <a:r>
              <a:rPr lang="en-US" dirty="0" smtClean="0"/>
              <a:t>gates</a:t>
            </a:r>
          </a:p>
          <a:p>
            <a:r>
              <a:rPr lang="en-US" dirty="0" smtClean="0"/>
              <a:t>700 MHz frequency</a:t>
            </a:r>
          </a:p>
          <a:p>
            <a:r>
              <a:rPr lang="en-US" dirty="0" smtClean="0"/>
              <a:t>=&gt; 70 </a:t>
            </a:r>
            <a:r>
              <a:rPr lang="en-US" dirty="0" err="1" smtClean="0"/>
              <a:t>mW</a:t>
            </a:r>
            <a:r>
              <a:rPr lang="en-US" dirty="0" smtClean="0"/>
              <a:t> dynamic power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535418"/>
              </p:ext>
            </p:extLst>
          </p:nvPr>
        </p:nvGraphicFramePr>
        <p:xfrm>
          <a:off x="4645023" y="3567149"/>
          <a:ext cx="4041777" cy="899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59"/>
                <a:gridCol w="1347259"/>
                <a:gridCol w="1347259"/>
              </a:tblGrid>
              <a:tr h="4409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Frequency</a:t>
                      </a:r>
                      <a:r>
                        <a:rPr lang="en-US" sz="1400" baseline="0" dirty="0" smtClean="0"/>
                        <a:t> (MHz)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Hit</a:t>
                      </a:r>
                      <a:r>
                        <a:rPr lang="en-US" sz="1400" baseline="0" dirty="0" smtClean="0"/>
                        <a:t> 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Power </a:t>
                      </a:r>
                      <a:endParaRPr lang="en-US" sz="1400" dirty="0"/>
                    </a:p>
                  </a:txBody>
                  <a:tcPr/>
                </a:tc>
              </a:tr>
              <a:tr h="3816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100 %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2.6 W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645026" y="4730750"/>
            <a:ext cx="404177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Power dissipation rate can cause energy budget pressure at target operating frequency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51917" y="5989241"/>
            <a:ext cx="370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Van </a:t>
            </a:r>
            <a:r>
              <a:rPr lang="en-US" sz="1200" i="1" dirty="0" err="1" smtClean="0"/>
              <a:t>Duzer</a:t>
            </a:r>
            <a:r>
              <a:rPr lang="en-US" sz="1200" i="1" dirty="0" smtClean="0"/>
              <a:t>, Theodore, et al. "64-kb hybrid Josephson-CMOS 4 Kelvin RAM with 400 </a:t>
            </a:r>
            <a:r>
              <a:rPr lang="en-US" sz="1200" i="1" dirty="0" err="1" smtClean="0"/>
              <a:t>ps</a:t>
            </a:r>
            <a:r>
              <a:rPr lang="en-US" sz="1200" i="1" dirty="0" smtClean="0"/>
              <a:t> access time and 12 </a:t>
            </a:r>
            <a:r>
              <a:rPr lang="en-US" sz="1200" i="1" dirty="0" err="1" smtClean="0"/>
              <a:t>mW</a:t>
            </a:r>
            <a:r>
              <a:rPr lang="en-US" sz="1200" i="1" dirty="0" smtClean="0"/>
              <a:t> read power." IEEE (2013)</a:t>
            </a:r>
            <a:endParaRPr lang="en-US" sz="12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6312407"/>
            <a:ext cx="4040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 Depends upon measurement method – this could be as high as the full 2.6 </a:t>
            </a:r>
            <a:r>
              <a:rPr lang="en-US" sz="1200" dirty="0" err="1" smtClean="0"/>
              <a:t>mW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43874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SIMD Instructions: need formatting</a:t>
            </a:r>
          </a:p>
          <a:p>
            <a:r>
              <a:rPr lang="en-US" dirty="0" smtClean="0"/>
              <a:t>Finish implementation of rotation sequence compression – see impacts on code size</a:t>
            </a:r>
          </a:p>
          <a:p>
            <a:r>
              <a:rPr lang="en-US" dirty="0" smtClean="0"/>
              <a:t>Calculate new statistics for model including SIMD instructions and energy constraints from cache accesses</a:t>
            </a:r>
          </a:p>
          <a:p>
            <a:r>
              <a:rPr lang="en-US" dirty="0" smtClean="0"/>
              <a:t>Build similar model for RSFQ/RQL system</a:t>
            </a:r>
          </a:p>
        </p:txBody>
      </p:sp>
    </p:spTree>
    <p:extLst>
      <p:ext uri="{BB962C8B-B14F-4D97-AF65-F5344CB8AC3E}">
        <p14:creationId xmlns:p14="http://schemas.microsoft.com/office/powerpoint/2010/main" val="215606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Qubit</a:t>
            </a:r>
            <a:r>
              <a:rPr lang="en-US" dirty="0" smtClean="0"/>
              <a:t> Parameters</a:t>
            </a:r>
            <a:endParaRPr lang="en-US" dirty="0"/>
          </a:p>
        </p:txBody>
      </p:sp>
      <p:pic>
        <p:nvPicPr>
          <p:cNvPr id="9" name="Content Placeholder 8" descr="qbitparam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" t="2508" r="5965" b="2548"/>
          <a:stretch/>
        </p:blipFill>
        <p:spPr>
          <a:xfrm>
            <a:off x="717292" y="1834287"/>
            <a:ext cx="7478648" cy="2786705"/>
          </a:xfrm>
        </p:spPr>
      </p:pic>
    </p:spTree>
    <p:extLst>
      <p:ext uri="{BB962C8B-B14F-4D97-AF65-F5344CB8AC3E}">
        <p14:creationId xmlns:p14="http://schemas.microsoft.com/office/powerpoint/2010/main" val="28204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Parameters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199" y="1215232"/>
            <a:ext cx="4040188" cy="6397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Thermal Zone Characteristics	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5607" y="3641704"/>
            <a:ext cx="4041775" cy="639762"/>
          </a:xfrm>
        </p:spPr>
        <p:txBody>
          <a:bodyPr/>
          <a:lstStyle/>
          <a:p>
            <a:r>
              <a:rPr lang="en-US" dirty="0" smtClean="0"/>
              <a:t>Interconnect Hardware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955717584"/>
              </p:ext>
            </p:extLst>
          </p:nvPr>
        </p:nvGraphicFramePr>
        <p:xfrm>
          <a:off x="455607" y="4414689"/>
          <a:ext cx="4041777" cy="1986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59"/>
                <a:gridCol w="1347259"/>
                <a:gridCol w="1347259"/>
              </a:tblGrid>
              <a:tr h="475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Hardware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Power</a:t>
                      </a:r>
                      <a:r>
                        <a:rPr lang="en-US" sz="1400" baseline="0" dirty="0" smtClean="0"/>
                        <a:t> Dissipation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Latency</a:t>
                      </a:r>
                      <a:endParaRPr lang="en-US" sz="1400" dirty="0"/>
                    </a:p>
                  </a:txBody>
                  <a:tcPr/>
                </a:tc>
              </a:tr>
              <a:tr h="475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RF Coaxial Cable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</a:t>
                      </a:r>
                      <a:r>
                        <a:rPr lang="en-US" sz="1400" baseline="0" dirty="0" smtClean="0"/>
                        <a:t> = </a:t>
                      </a:r>
                      <a:r>
                        <a:rPr lang="en-US" sz="1400" baseline="0" dirty="0" err="1" smtClean="0"/>
                        <a:t>λA</a:t>
                      </a:r>
                      <a:r>
                        <a:rPr lang="en-US" sz="1400" baseline="0" dirty="0" smtClean="0"/>
                        <a:t>(</a:t>
                      </a:r>
                      <a:r>
                        <a:rPr lang="en-US" sz="1400" baseline="0" dirty="0" err="1" smtClean="0"/>
                        <a:t>δT</a:t>
                      </a:r>
                      <a:r>
                        <a:rPr lang="en-US" sz="1400" baseline="0" dirty="0" smtClean="0"/>
                        <a:t>)/L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050" dirty="0" smtClean="0"/>
                        <a:t>:</a:t>
                      </a:r>
                      <a:r>
                        <a:rPr lang="en-US" sz="1050" baseline="0" dirty="0" smtClean="0"/>
                        <a:t> </a:t>
                      </a:r>
                      <a:r>
                        <a:rPr lang="en-US" sz="1050" dirty="0" smtClean="0"/>
                        <a:t>10 ns</a:t>
                      </a:r>
                      <a:r>
                        <a:rPr lang="en-US" sz="1050" baseline="0" dirty="0" smtClean="0"/>
                        <a:t> </a:t>
                      </a:r>
                      <a:r>
                        <a:rPr lang="en-US" sz="1050" dirty="0" smtClean="0"/>
                        <a:t> (45K-&gt;4K)</a:t>
                      </a:r>
                    </a:p>
                    <a:p>
                      <a:r>
                        <a:rPr lang="en-US" sz="105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n-US" sz="1050" dirty="0" smtClean="0"/>
                        <a:t>:</a:t>
                      </a:r>
                      <a:r>
                        <a:rPr lang="en-US" sz="1050" baseline="0" dirty="0" smtClean="0"/>
                        <a:t>    </a:t>
                      </a:r>
                      <a:r>
                        <a:rPr lang="en-US" sz="1050" dirty="0" smtClean="0"/>
                        <a:t>1ns  (4K-&gt;20mK)</a:t>
                      </a:r>
                      <a:endParaRPr lang="en-US" sz="1050" dirty="0"/>
                    </a:p>
                  </a:txBody>
                  <a:tcPr/>
                </a:tc>
              </a:tr>
              <a:tr h="4752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HEMT </a:t>
                      </a:r>
                      <a:r>
                        <a:rPr lang="en-US" sz="1200" dirty="0" err="1" smtClean="0"/>
                        <a:t>Cryoamplifier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4 </a:t>
                      </a:r>
                      <a:r>
                        <a:rPr lang="en-US" sz="1100" dirty="0" err="1" smtClean="0"/>
                        <a:t>mW</a:t>
                      </a:r>
                      <a:r>
                        <a:rPr lang="en-US" sz="1100" dirty="0" smtClean="0"/>
                        <a:t> – 12 </a:t>
                      </a:r>
                      <a:r>
                        <a:rPr lang="en-US" sz="1100" dirty="0" err="1" smtClean="0"/>
                        <a:t>mW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/>
                </a:tc>
              </a:tr>
              <a:tr h="4752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Electrical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Attenutator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00318035"/>
              </p:ext>
            </p:extLst>
          </p:nvPr>
        </p:nvGraphicFramePr>
        <p:xfrm>
          <a:off x="457199" y="1854995"/>
          <a:ext cx="4040187" cy="1907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729"/>
                <a:gridCol w="1346729"/>
                <a:gridCol w="1346729"/>
              </a:tblGrid>
              <a:tr h="3172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Zone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Capacity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Overhead</a:t>
                      </a:r>
                      <a:endParaRPr lang="en-US" sz="1400" dirty="0"/>
                    </a:p>
                  </a:txBody>
                  <a:tcPr/>
                </a:tc>
              </a:tr>
              <a:tr h="3172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 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10X</a:t>
                      </a:r>
                      <a:endParaRPr lang="en-US" sz="1400" dirty="0"/>
                    </a:p>
                  </a:txBody>
                  <a:tcPr/>
                </a:tc>
              </a:tr>
              <a:tr h="32144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1.5 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200X</a:t>
                      </a:r>
                      <a:endParaRPr lang="en-US" sz="1400" dirty="0"/>
                    </a:p>
                  </a:txBody>
                  <a:tcPr/>
                </a:tc>
              </a:tr>
              <a:tr h="3172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120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600 </a:t>
                      </a:r>
                      <a:r>
                        <a:rPr lang="en-US" sz="1400" dirty="0" err="1" smtClean="0"/>
                        <a:t>uW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172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 </a:t>
                      </a:r>
                      <a:r>
                        <a:rPr lang="en-US" sz="1400" dirty="0" err="1" smtClean="0"/>
                        <a:t>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400 </a:t>
                      </a:r>
                      <a:r>
                        <a:rPr lang="en-US" sz="1400" dirty="0" err="1" smtClean="0"/>
                        <a:t>uW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172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 </a:t>
                      </a:r>
                      <a:r>
                        <a:rPr lang="en-US" sz="1400" dirty="0" err="1" smtClean="0"/>
                        <a:t>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 </a:t>
                      </a:r>
                      <a:r>
                        <a:rPr lang="en-US" sz="1400" dirty="0" err="1" smtClean="0"/>
                        <a:t>uW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 x 10</a:t>
                      </a:r>
                      <a:r>
                        <a:rPr lang="en-US" sz="1400" baseline="30000" dirty="0" smtClean="0"/>
                        <a:t>4 </a:t>
                      </a:r>
                      <a:r>
                        <a:rPr lang="en-US" sz="1400" baseline="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Placeholder 4"/>
          <p:cNvSpPr txBox="1">
            <a:spLocks/>
          </p:cNvSpPr>
          <p:nvPr/>
        </p:nvSpPr>
        <p:spPr>
          <a:xfrm>
            <a:off x="4878180" y="1215233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Control Interconnect Schematic</a:t>
            </a:r>
            <a:endParaRPr lang="en-US" dirty="0"/>
          </a:p>
        </p:txBody>
      </p:sp>
      <p:pic>
        <p:nvPicPr>
          <p:cNvPr id="3" name="Picture 2" descr="interconnec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787" y="1854995"/>
            <a:ext cx="4494213" cy="467398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315200" y="36576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43600" y="36576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315200" y="2504834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943600" y="2504834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26674" y="2320168"/>
            <a:ext cx="4169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8274" y="2328329"/>
            <a:ext cx="4169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26674" y="3421389"/>
            <a:ext cx="4169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98274" y="3421389"/>
            <a:ext cx="4169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1914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CryoCMOS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4" name="Content Placeholder 3" descr="cryoCMO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" r="252"/>
          <a:stretch/>
        </p:blipFill>
        <p:spPr>
          <a:xfrm>
            <a:off x="1985434" y="1588155"/>
            <a:ext cx="5638800" cy="4411299"/>
          </a:xfrm>
        </p:spPr>
      </p:pic>
      <p:sp>
        <p:nvSpPr>
          <p:cNvPr id="5" name="Oval 4"/>
          <p:cNvSpPr/>
          <p:nvPr/>
        </p:nvSpPr>
        <p:spPr>
          <a:xfrm>
            <a:off x="6798985" y="3156893"/>
            <a:ext cx="939800" cy="939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4234" y="2233563"/>
            <a:ext cx="1126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Serial I/O</a:t>
            </a:r>
          </a:p>
          <a:p>
            <a:r>
              <a:rPr lang="en-US" dirty="0" smtClean="0"/>
              <a:t>≥ 10ns Latency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50583" y="6085416"/>
            <a:ext cx="485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Several Interconnects in/out of 20mK zone</a:t>
            </a:r>
          </a:p>
          <a:p>
            <a:r>
              <a:rPr lang="en-US" dirty="0" smtClean="0"/>
              <a:t>MUX within 20mK – including DC bias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8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Interconnect Structure</a:t>
            </a:r>
            <a:endParaRPr lang="en-US" dirty="0"/>
          </a:p>
        </p:txBody>
      </p:sp>
      <p:pic>
        <p:nvPicPr>
          <p:cNvPr id="4" name="Content Placeholder 3" descr="qbitcontrolsche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" b="503"/>
          <a:stretch/>
        </p:blipFill>
        <p:spPr>
          <a:xfrm>
            <a:off x="457200" y="1221200"/>
            <a:ext cx="6196012" cy="5012913"/>
          </a:xfrm>
        </p:spPr>
      </p:pic>
      <p:sp>
        <p:nvSpPr>
          <p:cNvPr id="5" name="TextBox 4"/>
          <p:cNvSpPr txBox="1"/>
          <p:nvPr/>
        </p:nvSpPr>
        <p:spPr>
          <a:xfrm>
            <a:off x="6572250" y="1459971"/>
            <a:ext cx="2347383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Interconnects are 3d layered with through silicon </a:t>
            </a:r>
            <a:r>
              <a:rPr lang="en-US" sz="1600" dirty="0" err="1" smtClean="0"/>
              <a:t>vias</a:t>
            </a:r>
            <a:r>
              <a:rPr lang="en-US" sz="1600" dirty="0" smtClean="0"/>
              <a:t> and bump bonds.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600" dirty="0" smtClean="0"/>
              <a:t>Each </a:t>
            </a:r>
            <a:r>
              <a:rPr lang="en-US" sz="1600" dirty="0" err="1" smtClean="0"/>
              <a:t>qubit</a:t>
            </a:r>
            <a:r>
              <a:rPr lang="en-US" sz="1600" dirty="0" smtClean="0"/>
              <a:t> control is independent, brought together by multiplexers in the same 20 </a:t>
            </a:r>
            <a:r>
              <a:rPr lang="en-US" sz="1600" dirty="0" err="1" smtClean="0"/>
              <a:t>mK</a:t>
            </a:r>
            <a:r>
              <a:rPr lang="en-US" sz="1600" dirty="0" smtClean="0"/>
              <a:t> region. 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600" dirty="0" smtClean="0"/>
              <a:t>Each control line from the multiplexers must also carry DC bias for individual </a:t>
            </a:r>
            <a:r>
              <a:rPr lang="en-US" sz="1600" dirty="0" err="1" smtClean="0"/>
              <a:t>qubit</a:t>
            </a:r>
            <a:r>
              <a:rPr lang="en-US" sz="1600" dirty="0" smtClean="0"/>
              <a:t> frequency tailoring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7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CryoCMOS</a:t>
            </a:r>
            <a:r>
              <a:rPr lang="en-US" dirty="0" smtClean="0"/>
              <a:t> Model with Memory</a:t>
            </a:r>
            <a:endParaRPr lang="en-US" dirty="0"/>
          </a:p>
        </p:txBody>
      </p:sp>
      <p:pic>
        <p:nvPicPr>
          <p:cNvPr id="10" name="Content Placeholder 9" descr="CMOSMemSche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" b="37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2550583" y="6085416"/>
            <a:ext cx="485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Internal memory with single instruction bandwidth, fast access time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684434" y="3262726"/>
            <a:ext cx="939800" cy="939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4234" y="2233563"/>
            <a:ext cx="1126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Serial I/O</a:t>
            </a:r>
          </a:p>
          <a:p>
            <a:r>
              <a:rPr lang="en-US" dirty="0" smtClean="0"/>
              <a:t>≥ 10ns 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9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CryoCMOS</a:t>
            </a:r>
            <a:r>
              <a:rPr lang="en-US" dirty="0" smtClean="0"/>
              <a:t> Controller Parameters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Serial I/O (JTAG + UART) 10ns latency/&lt;bandwidth&gt;</a:t>
            </a:r>
          </a:p>
          <a:p>
            <a:pPr lvl="1"/>
            <a:r>
              <a:rPr lang="en-US" dirty="0" smtClean="0"/>
              <a:t>Bandwidth: 1 bit | 1 byte</a:t>
            </a:r>
          </a:p>
          <a:p>
            <a:pPr lvl="1"/>
            <a:r>
              <a:rPr lang="en-US" dirty="0" smtClean="0"/>
              <a:t>1 bit: 640 ns/cycle: 1.5 MHz </a:t>
            </a:r>
          </a:p>
          <a:p>
            <a:pPr lvl="1"/>
            <a:r>
              <a:rPr lang="en-US" dirty="0" smtClean="0"/>
              <a:t>1 byte: 80 ns/cycle: 12.5 MHz</a:t>
            </a:r>
          </a:p>
          <a:p>
            <a:r>
              <a:rPr lang="en-US" dirty="0" smtClean="0"/>
              <a:t>Target Operating Frequency</a:t>
            </a:r>
          </a:p>
          <a:p>
            <a:pPr lvl="1"/>
            <a:r>
              <a:rPr lang="en-US" dirty="0" smtClean="0"/>
              <a:t>700 MHz </a:t>
            </a:r>
          </a:p>
          <a:p>
            <a:r>
              <a:rPr lang="en-US" dirty="0" smtClean="0"/>
              <a:t>Power Dissipation</a:t>
            </a:r>
          </a:p>
          <a:p>
            <a:pPr lvl="1"/>
            <a:r>
              <a:rPr lang="en-US" dirty="0" smtClean="0"/>
              <a:t>10</a:t>
            </a:r>
            <a:r>
              <a:rPr lang="en-US" baseline="30000" dirty="0" smtClean="0"/>
              <a:t>-15</a:t>
            </a:r>
            <a:r>
              <a:rPr lang="en-US" dirty="0" smtClean="0"/>
              <a:t> J/operation</a:t>
            </a:r>
          </a:p>
          <a:p>
            <a:pPr lvl="1"/>
            <a:r>
              <a:rPr lang="en-US" dirty="0" smtClean="0"/>
              <a:t>100K logic elements</a:t>
            </a:r>
          </a:p>
          <a:p>
            <a:pPr lvl="1"/>
            <a:r>
              <a:rPr lang="en-US" dirty="0" smtClean="0"/>
              <a:t>Maximum: 70 </a:t>
            </a:r>
            <a:r>
              <a:rPr lang="en-US" dirty="0" err="1" smtClean="0"/>
              <a:t>mW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Charbon</a:t>
            </a:r>
            <a:r>
              <a:rPr lang="en-US" dirty="0" smtClean="0"/>
              <a:t> Control Schematic</a:t>
            </a:r>
            <a:endParaRPr lang="en-US" dirty="0"/>
          </a:p>
        </p:txBody>
      </p:sp>
      <p:pic>
        <p:nvPicPr>
          <p:cNvPr id="14" name="Content Placeholder 13" descr="CharbonControl.png"/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" t="3325" r="3613" b="3896"/>
          <a:stretch/>
        </p:blipFill>
        <p:spPr>
          <a:xfrm>
            <a:off x="4645025" y="2819400"/>
            <a:ext cx="4047386" cy="2482850"/>
          </a:xfrm>
        </p:spPr>
      </p:pic>
    </p:spTree>
    <p:extLst>
      <p:ext uri="{BB962C8B-B14F-4D97-AF65-F5344CB8AC3E}">
        <p14:creationId xmlns:p14="http://schemas.microsoft.com/office/powerpoint/2010/main" val="246322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CryoCMOS</a:t>
            </a:r>
            <a:r>
              <a:rPr lang="en-US" dirty="0" smtClean="0"/>
              <a:t> Memory Parameters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I/O external memory latency</a:t>
            </a:r>
          </a:p>
          <a:p>
            <a:pPr lvl="1"/>
            <a:r>
              <a:rPr lang="en-US" sz="1600" dirty="0" smtClean="0"/>
              <a:t>10 ns / 1 byte</a:t>
            </a:r>
          </a:p>
          <a:p>
            <a:r>
              <a:rPr lang="en-US" sz="2000" dirty="0" smtClean="0"/>
              <a:t>Cycle time</a:t>
            </a:r>
          </a:p>
          <a:p>
            <a:pPr lvl="1"/>
            <a:r>
              <a:rPr lang="en-US" sz="1600" dirty="0" smtClean="0"/>
              <a:t>1.42 ns = 1 / 700 MHz</a:t>
            </a:r>
          </a:p>
          <a:p>
            <a:r>
              <a:rPr lang="en-US" sz="2000" dirty="0" smtClean="0"/>
              <a:t>Single instruction latency</a:t>
            </a:r>
          </a:p>
          <a:p>
            <a:pPr lvl="1"/>
            <a:r>
              <a:rPr lang="en-US" sz="1600" dirty="0" smtClean="0"/>
              <a:t>80 ns = 56 cycles</a:t>
            </a:r>
          </a:p>
          <a:p>
            <a:r>
              <a:rPr lang="en-US" sz="2000" dirty="0" smtClean="0"/>
              <a:t>Cache line (single instruction) access time</a:t>
            </a:r>
          </a:p>
          <a:p>
            <a:pPr lvl="1"/>
            <a:r>
              <a:rPr lang="en-US" sz="1600" dirty="0" smtClean="0"/>
              <a:t>1 cycle</a:t>
            </a:r>
          </a:p>
          <a:p>
            <a:r>
              <a:rPr lang="en-US" sz="2000" dirty="0" smtClean="0"/>
              <a:t>Cache miss penalty</a:t>
            </a:r>
          </a:p>
          <a:p>
            <a:pPr lvl="1"/>
            <a:r>
              <a:rPr lang="en-US" sz="1600" dirty="0" smtClean="0"/>
              <a:t>896 cycles = 16 lines x single instruction latency</a:t>
            </a:r>
          </a:p>
          <a:p>
            <a:pPr lvl="1"/>
            <a:endParaRPr lang="en-US" sz="1600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Access Times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Power Dissipation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For a 64 KB cache size: </a:t>
            </a:r>
          </a:p>
          <a:p>
            <a:pPr lvl="1"/>
            <a:r>
              <a:rPr lang="en-US" dirty="0" smtClean="0"/>
              <a:t>2.6 </a:t>
            </a:r>
            <a:r>
              <a:rPr lang="en-US" dirty="0" err="1" smtClean="0"/>
              <a:t>mW</a:t>
            </a:r>
            <a:r>
              <a:rPr lang="en-US" dirty="0" smtClean="0"/>
              <a:t> per read operation</a:t>
            </a:r>
          </a:p>
          <a:p>
            <a:pPr lvl="2"/>
            <a:r>
              <a:rPr lang="en-US" dirty="0" smtClean="0"/>
              <a:t>0.13 </a:t>
            </a:r>
            <a:r>
              <a:rPr lang="en-US" dirty="0" err="1" smtClean="0"/>
              <a:t>mW</a:t>
            </a:r>
            <a:r>
              <a:rPr lang="en-US" dirty="0" smtClean="0"/>
              <a:t> memory cells + bit lines</a:t>
            </a:r>
          </a:p>
          <a:p>
            <a:pPr lvl="2"/>
            <a:r>
              <a:rPr lang="en-US" dirty="0" smtClean="0"/>
              <a:t>2.47 </a:t>
            </a:r>
            <a:r>
              <a:rPr lang="en-US" dirty="0" err="1" smtClean="0"/>
              <a:t>mW</a:t>
            </a:r>
            <a:r>
              <a:rPr lang="en-US" dirty="0" smtClean="0"/>
              <a:t> CMOS decoder + word lines</a:t>
            </a:r>
          </a:p>
          <a:p>
            <a:pPr lvl="1"/>
            <a:r>
              <a:rPr lang="en-US" dirty="0" smtClean="0"/>
              <a:t>3.27 </a:t>
            </a:r>
            <a:r>
              <a:rPr lang="en-US" dirty="0" err="1" smtClean="0"/>
              <a:t>nJ</a:t>
            </a:r>
            <a:r>
              <a:rPr lang="en-US" dirty="0"/>
              <a:t> </a:t>
            </a:r>
            <a:r>
              <a:rPr lang="en-US" dirty="0" smtClean="0"/>
              <a:t>/ access, given 400 </a:t>
            </a:r>
            <a:r>
              <a:rPr lang="en-US" dirty="0" err="1" smtClean="0"/>
              <a:t>ps</a:t>
            </a:r>
            <a:r>
              <a:rPr lang="en-US" dirty="0" smtClean="0"/>
              <a:t> access time</a:t>
            </a:r>
          </a:p>
          <a:p>
            <a:pPr lvl="1"/>
            <a:r>
              <a:rPr lang="en-US" dirty="0" smtClean="0"/>
              <a:t>This can cause energy budget pressure at high access rates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75250" y="6350000"/>
            <a:ext cx="316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Van </a:t>
            </a:r>
            <a:r>
              <a:rPr lang="en-US" i="1" dirty="0" err="1" smtClean="0"/>
              <a:t>Duzer</a:t>
            </a:r>
            <a:r>
              <a:rPr lang="en-US" i="1" dirty="0" smtClean="0"/>
              <a:t> et al. IEEE June 2013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32721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Normalization: Number of Required ECC Cycles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application – flattening configuration:</a:t>
            </a:r>
          </a:p>
          <a:p>
            <a:pPr lvl="1"/>
            <a:r>
              <a:rPr lang="en-US" dirty="0" smtClean="0"/>
              <a:t>Operational time steps (number of SIMD instructions)</a:t>
            </a:r>
          </a:p>
          <a:p>
            <a:pPr lvl="1"/>
            <a:r>
              <a:rPr lang="en-US" dirty="0" smtClean="0"/>
              <a:t>Cache behavior (hit rate, miss rate)</a:t>
            </a:r>
          </a:p>
          <a:p>
            <a:r>
              <a:rPr lang="en-US" dirty="0" smtClean="0"/>
              <a:t>Number of ECC Cycles Required calculated by:</a:t>
            </a:r>
          </a:p>
        </p:txBody>
      </p:sp>
      <p:pic>
        <p:nvPicPr>
          <p:cNvPr id="11" name="Picture 10" descr="test 2017-03-12 at 11.46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4261909"/>
            <a:ext cx="2583266" cy="726016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2" name="Picture 11" descr="test 2017-03-12 at 11.46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50" y="4261909"/>
            <a:ext cx="5238750" cy="768350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3077382" y="4366167"/>
            <a:ext cx="38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pic>
        <p:nvPicPr>
          <p:cNvPr id="14" name="Picture 13" descr="test 2017-03-12 at 11.46.2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5030259"/>
            <a:ext cx="7620000" cy="891285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558800" y="5999163"/>
            <a:ext cx="7840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following charts depict pseudo-SIMD instruction scheduling – a single instruction per operation time step is scheduled. This proxies SIMD instructions.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0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787</Words>
  <Application>Microsoft Macintosh PowerPoint</Application>
  <PresentationFormat>On-screen Show (4:3)</PresentationFormat>
  <Paragraphs>160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Cryogenic Classical Control Architectural Simulations</vt:lpstr>
      <vt:lpstr>Qubit Parameters</vt:lpstr>
      <vt:lpstr>Model Parameters</vt:lpstr>
      <vt:lpstr>CryoCMOS Model</vt:lpstr>
      <vt:lpstr>Interconnect Structure</vt:lpstr>
      <vt:lpstr>CryoCMOS Model with Memory</vt:lpstr>
      <vt:lpstr>CryoCMOS Controller Parameters</vt:lpstr>
      <vt:lpstr>CryoCMOS Memory Parameters</vt:lpstr>
      <vt:lpstr>Normalization: Number of Required ECC Cycles</vt:lpstr>
      <vt:lpstr>Serial I/O Application Statistics Fully Flattened Applications</vt:lpstr>
      <vt:lpstr>Internal Memory Application Statistics Unflattened Applications</vt:lpstr>
      <vt:lpstr>Internal Memory Application Statistics 10K Flattened Applications</vt:lpstr>
      <vt:lpstr>Internal Memory Application Statistics 2M Flattened Applications</vt:lpstr>
      <vt:lpstr>Internal Memory Application Statistics 25M Flattened Applications</vt:lpstr>
      <vt:lpstr>Power Dissipation</vt:lpstr>
      <vt:lpstr>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Cryogenic Classical Control Architectural Simulations</dc:title>
  <dc:creator>Adam Holmes</dc:creator>
  <cp:lastModifiedBy>Adam Holmes</cp:lastModifiedBy>
  <cp:revision>208</cp:revision>
  <dcterms:created xsi:type="dcterms:W3CDTF">2017-03-12T17:49:58Z</dcterms:created>
  <dcterms:modified xsi:type="dcterms:W3CDTF">2017-03-13T20:07:16Z</dcterms:modified>
</cp:coreProperties>
</file>