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68" r:id="rId4"/>
    <p:sldId id="258" r:id="rId5"/>
    <p:sldId id="270" r:id="rId6"/>
    <p:sldId id="271" r:id="rId7"/>
    <p:sldId id="272" r:id="rId8"/>
    <p:sldId id="261" r:id="rId9"/>
    <p:sldId id="267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DF3"/>
    <a:srgbClr val="0000C4"/>
    <a:srgbClr val="307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 autoAdjust="0"/>
    <p:restoredTop sz="98012" autoAdjust="0"/>
  </p:normalViewPr>
  <p:slideViewPr>
    <p:cSldViewPr snapToGrid="0" snapToObjects="1">
      <p:cViewPr>
        <p:scale>
          <a:sx n="75" d="100"/>
          <a:sy n="75" d="100"/>
        </p:scale>
        <p:origin x="-2048" y="-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AC99-0600-0346-988C-3DC6DDC2CCEA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B8C-9C48-1C42-85C9-C962A411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AC99-0600-0346-988C-3DC6DDC2CCEA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B8C-9C48-1C42-85C9-C962A411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AC99-0600-0346-988C-3DC6DDC2CCEA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B8C-9C48-1C42-85C9-C962A411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AC99-0600-0346-988C-3DC6DDC2CCEA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B8C-9C48-1C42-85C9-C962A411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AC99-0600-0346-988C-3DC6DDC2CCEA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B8C-9C48-1C42-85C9-C962A411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AC99-0600-0346-988C-3DC6DDC2CCEA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B8C-9C48-1C42-85C9-C962A411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AC99-0600-0346-988C-3DC6DDC2CCEA}" type="datetimeFigureOut">
              <a:rPr lang="en-US" smtClean="0"/>
              <a:t>4/23/15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B8C-9C48-1C42-85C9-C962A411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AC99-0600-0346-988C-3DC6DDC2CCEA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B8C-9C48-1C42-85C9-C962A411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AC99-0600-0346-988C-3DC6DDC2CCEA}" type="datetimeFigureOut">
              <a:rPr lang="en-US" smtClean="0"/>
              <a:t>4/23/15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B8C-9C48-1C42-85C9-C962A411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AC99-0600-0346-988C-3DC6DDC2CCEA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B8C-9C48-1C42-85C9-C962A411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AC99-0600-0346-988C-3DC6DDC2CCEA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B8C-9C48-1C42-85C9-C962A411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1AC99-0600-0346-988C-3DC6DDC2CCEA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B8C-9C48-1C42-85C9-C962A411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jpeg"/><Relationship Id="rId5" Type="http://schemas.microsoft.com/office/2007/relationships/hdphoto" Target="../media/hdphoto2.wdp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jpe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jingqiu/Desktop/team-shiny/presentation/NHTS_FARS_2013_Charts_v2%20(1).xls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jpe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car crash.jpg"/>
          <p:cNvPicPr>
            <a:picLocks noGrp="1" noChangeAspect="1"/>
          </p:cNvPicPr>
          <p:nvPr>
            <p:ph type="pic"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00" r="10000"/>
          <a:stretch>
            <a:fillRect/>
          </a:stretch>
        </p:blipFill>
        <p:spPr>
          <a:xfrm>
            <a:off x="1792288" y="612775"/>
            <a:ext cx="5486400" cy="4114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10"/>
          <p:cNvSpPr>
            <a:spLocks noGrp="1"/>
          </p:cNvSpPr>
          <p:nvPr>
            <p:ph type="body" sz="half" idx="2"/>
          </p:nvPr>
        </p:nvSpPr>
        <p:spPr>
          <a:xfrm>
            <a:off x="812800" y="4968347"/>
            <a:ext cx="7789333" cy="80486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E8EDF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 </a:t>
            </a:r>
            <a:r>
              <a:rPr lang="en-US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E8EDF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ACCIDENT FATALITY DATA ANALYSIS </a:t>
            </a:r>
            <a:endParaRPr lang="en-US" sz="3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E8EDF3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subTitle" idx="4294967295"/>
          </p:nvPr>
        </p:nvSpPr>
        <p:spPr>
          <a:xfrm>
            <a:off x="1" y="5451613"/>
            <a:ext cx="9143999" cy="1058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b="1" dirty="0" smtClean="0">
              <a:solidFill>
                <a:srgbClr val="E8EDF3"/>
              </a:solidFill>
              <a:cs typeface="Arial Narrow"/>
            </a:endParaRPr>
          </a:p>
          <a:p>
            <a:pPr marL="0" indent="0" algn="ctr">
              <a:buNone/>
            </a:pPr>
            <a:r>
              <a:rPr lang="en-US" sz="1800" b="1" dirty="0" err="1" smtClean="0">
                <a:solidFill>
                  <a:srgbClr val="E8EDF3"/>
                </a:solidFill>
                <a:cs typeface="Arial Narrow"/>
              </a:rPr>
              <a:t>Aarti</a:t>
            </a:r>
            <a:r>
              <a:rPr lang="en-US" sz="1800" b="1" dirty="0" smtClean="0">
                <a:solidFill>
                  <a:srgbClr val="E8EDF3"/>
                </a:solidFill>
                <a:cs typeface="Arial Narrow"/>
              </a:rPr>
              <a:t> </a:t>
            </a:r>
            <a:r>
              <a:rPr lang="en-US" sz="1800" b="1" dirty="0" err="1" smtClean="0">
                <a:solidFill>
                  <a:srgbClr val="E8EDF3"/>
                </a:solidFill>
                <a:cs typeface="Arial Narrow"/>
              </a:rPr>
              <a:t>Kumthekar</a:t>
            </a:r>
            <a:r>
              <a:rPr lang="en-US" sz="1800" b="1" dirty="0" smtClean="0">
                <a:solidFill>
                  <a:srgbClr val="E8EDF3"/>
                </a:solidFill>
                <a:cs typeface="Arial Narrow"/>
              </a:rPr>
              <a:t>,  Cathy Jing Qiu,  Dennis </a:t>
            </a:r>
            <a:r>
              <a:rPr lang="en-US" sz="1800" b="1" dirty="0" err="1" smtClean="0">
                <a:solidFill>
                  <a:srgbClr val="E8EDF3"/>
                </a:solidFill>
                <a:cs typeface="Arial Narrow"/>
              </a:rPr>
              <a:t>Lyubyvy</a:t>
            </a:r>
            <a:r>
              <a:rPr lang="en-US" sz="1800" b="1" dirty="0" smtClean="0">
                <a:solidFill>
                  <a:srgbClr val="E8EDF3"/>
                </a:solidFill>
                <a:cs typeface="Arial Narrow"/>
              </a:rPr>
              <a:t>,  </a:t>
            </a:r>
            <a:r>
              <a:rPr lang="en-US" sz="1800" b="1" dirty="0" err="1" smtClean="0">
                <a:solidFill>
                  <a:srgbClr val="E8EDF3"/>
                </a:solidFill>
                <a:cs typeface="Arial Narrow"/>
              </a:rPr>
              <a:t>Kedar</a:t>
            </a:r>
            <a:r>
              <a:rPr lang="en-US" sz="1800" b="1" dirty="0" smtClean="0">
                <a:solidFill>
                  <a:srgbClr val="E8EDF3"/>
                </a:solidFill>
                <a:cs typeface="Arial Narrow"/>
              </a:rPr>
              <a:t> </a:t>
            </a:r>
            <a:r>
              <a:rPr lang="en-US" sz="1800" b="1" dirty="0" err="1" smtClean="0">
                <a:solidFill>
                  <a:srgbClr val="E8EDF3"/>
                </a:solidFill>
                <a:cs typeface="Arial Narrow"/>
              </a:rPr>
              <a:t>Patil</a:t>
            </a:r>
            <a:r>
              <a:rPr lang="en-US" sz="1800" b="1" dirty="0" smtClean="0">
                <a:solidFill>
                  <a:srgbClr val="E8EDF3"/>
                </a:solidFill>
                <a:cs typeface="Arial Narrow"/>
              </a:rPr>
              <a:t>,  Hafiz </a:t>
            </a:r>
            <a:r>
              <a:rPr lang="en-US" sz="1800" b="1" dirty="0" err="1" smtClean="0">
                <a:solidFill>
                  <a:srgbClr val="E8EDF3"/>
                </a:solidFill>
                <a:cs typeface="Arial Narrow"/>
              </a:rPr>
              <a:t>Ahsan</a:t>
            </a:r>
            <a:endParaRPr lang="en-US" sz="1800" b="1" dirty="0">
              <a:solidFill>
                <a:srgbClr val="E8EDF3"/>
              </a:solidFill>
              <a:cs typeface="Arial Narrow"/>
            </a:endParaRPr>
          </a:p>
          <a:p>
            <a:pPr marL="0" indent="0" algn="ctr">
              <a:buNone/>
            </a:pPr>
            <a:r>
              <a:rPr lang="en-US" sz="1800" b="1" dirty="0" smtClean="0">
                <a:solidFill>
                  <a:srgbClr val="E8EDF3"/>
                </a:solidFill>
                <a:cs typeface="Arial Narrow"/>
              </a:rPr>
              <a:t>Columbia University | April 23</a:t>
            </a:r>
            <a:r>
              <a:rPr lang="en-US" sz="1800" b="1" baseline="30000" dirty="0" smtClean="0">
                <a:solidFill>
                  <a:srgbClr val="E8EDF3"/>
                </a:solidFill>
                <a:cs typeface="Arial Narrow"/>
              </a:rPr>
              <a:t>rd</a:t>
            </a:r>
            <a:r>
              <a:rPr lang="en-US" sz="1800" b="1" dirty="0" smtClean="0">
                <a:solidFill>
                  <a:srgbClr val="E8EDF3"/>
                </a:solidFill>
                <a:cs typeface="Arial Narrow"/>
              </a:rPr>
              <a:t>, 2015</a:t>
            </a:r>
          </a:p>
        </p:txBody>
      </p:sp>
      <p:pic>
        <p:nvPicPr>
          <p:cNvPr id="22" name="Picture 21" descr="shiny_team_logo.png"/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03091" cy="108964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3922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Introducing Shiny App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 descr="shiny_team_logo.pn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03091" cy="108964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8997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Motivation</a:t>
            </a:r>
            <a:endParaRPr lang="en-US" dirty="0"/>
          </a:p>
        </p:txBody>
      </p:sp>
      <p:pic>
        <p:nvPicPr>
          <p:cNvPr id="4" name="Content Placeholder 3" descr="visionzero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457200" y="1531220"/>
            <a:ext cx="8229600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shiny_team_logo.png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03091" cy="108964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0899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19" y="210886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“Together</a:t>
            </a:r>
            <a:r>
              <a:rPr lang="en-US" dirty="0"/>
              <a:t>, we can save </a:t>
            </a:r>
            <a:r>
              <a:rPr lang="en-US" dirty="0" smtClean="0"/>
              <a:t>lives.”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66568" y="325186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-- Bill de </a:t>
            </a:r>
            <a:r>
              <a:rPr lang="en-US" dirty="0" err="1" smtClean="0"/>
              <a:t>Blasio</a:t>
            </a:r>
            <a:r>
              <a:rPr lang="en-US" dirty="0" smtClean="0"/>
              <a:t>, Mayor of New York City</a:t>
            </a:r>
            <a:endParaRPr lang="en-US" dirty="0"/>
          </a:p>
        </p:txBody>
      </p:sp>
      <p:pic>
        <p:nvPicPr>
          <p:cNvPr id="7" name="Picture 6" descr="shiny_team_logo.pn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03091" cy="108964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3469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000" dirty="0" smtClean="0"/>
              <a:t>What </a:t>
            </a:r>
            <a:r>
              <a:rPr lang="en-US" sz="3000" dirty="0"/>
              <a:t>W</a:t>
            </a:r>
            <a:r>
              <a:rPr lang="en-US" sz="3000" dirty="0" smtClean="0"/>
              <a:t>e Want:</a:t>
            </a:r>
            <a:endParaRPr lang="en-US" sz="3000" dirty="0"/>
          </a:p>
          <a:p>
            <a:pPr lvl="1">
              <a:buFont typeface="Arial"/>
              <a:buChar char="•"/>
            </a:pPr>
            <a:r>
              <a:rPr lang="en-US" sz="3000" dirty="0"/>
              <a:t>National level accident data 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Accident specific details 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Behavioral details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Facts about surrounding area of crashes, road condition, road signs, etc.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6"/>
                </a:solidFill>
              </a:rPr>
              <a:t>NHTSA - National </a:t>
            </a:r>
            <a:r>
              <a:rPr lang="en-US" dirty="0">
                <a:solidFill>
                  <a:schemeClr val="accent6"/>
                </a:solidFill>
              </a:rPr>
              <a:t>Highway Traffic Safety </a:t>
            </a:r>
            <a:r>
              <a:rPr lang="en-US" dirty="0" smtClean="0">
                <a:solidFill>
                  <a:schemeClr val="accent6"/>
                </a:solidFill>
              </a:rPr>
              <a:t>Administration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(Under US –DOT</a:t>
            </a:r>
            <a:r>
              <a:rPr lang="en-US" dirty="0" smtClean="0">
                <a:solidFill>
                  <a:schemeClr val="accent6"/>
                </a:solidFill>
              </a:rPr>
              <a:t>) 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6"/>
                </a:solidFill>
              </a:rPr>
              <a:t>ftp://</a:t>
            </a:r>
            <a:r>
              <a:rPr lang="en-US" dirty="0" err="1">
                <a:solidFill>
                  <a:schemeClr val="accent6"/>
                </a:solidFill>
              </a:rPr>
              <a:t>ftp.nhtsa.dot.gov</a:t>
            </a:r>
            <a:r>
              <a:rPr lang="en-US" dirty="0">
                <a:solidFill>
                  <a:schemeClr val="accent6"/>
                </a:solidFill>
              </a:rPr>
              <a:t>/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Additional Data: </a:t>
            </a:r>
          </a:p>
          <a:p>
            <a:pPr marL="0" indent="0" algn="ctr">
              <a:buNone/>
            </a:pPr>
            <a:r>
              <a:rPr lang="en-US" dirty="0" smtClean="0"/>
              <a:t>TREND</a:t>
            </a:r>
            <a:r>
              <a:rPr lang="en-US" dirty="0"/>
              <a:t>, Annual vehicle miles, US state urban </a:t>
            </a:r>
            <a:r>
              <a:rPr lang="en-US" dirty="0" smtClean="0"/>
              <a:t>percent</a:t>
            </a:r>
            <a:endParaRPr lang="en-US" dirty="0"/>
          </a:p>
        </p:txBody>
      </p:sp>
      <p:pic>
        <p:nvPicPr>
          <p:cNvPr id="5" name="Picture 4" descr="shiny_team_logo.pn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03091" cy="108964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8974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Fatality Analysis Data </a:t>
            </a:r>
            <a:r>
              <a:rPr lang="en-US" dirty="0" smtClean="0"/>
              <a:t>Landscape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43445" y="3378644"/>
            <a:ext cx="2842513" cy="2635816"/>
            <a:chOff x="250860" y="1017765"/>
            <a:chExt cx="2842513" cy="2871331"/>
          </a:xfrm>
        </p:grpSpPr>
        <p:sp>
          <p:nvSpPr>
            <p:cNvPr id="29" name="Rounded Rectangle 28"/>
            <p:cNvSpPr/>
            <p:nvPr/>
          </p:nvSpPr>
          <p:spPr>
            <a:xfrm>
              <a:off x="250860" y="1017765"/>
              <a:ext cx="2605355" cy="2871331"/>
            </a:xfrm>
            <a:prstGeom prst="roundRect">
              <a:avLst>
                <a:gd name="adj" fmla="val 12997"/>
              </a:avLst>
            </a:prstGeom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tIns="0" bIns="0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</a:rPr>
                <a:t>Accident</a:t>
              </a:r>
              <a:endParaRPr lang="en-US" sz="900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39"/>
            <p:cNvSpPr txBox="1">
              <a:spLocks noChangeArrowheads="1"/>
            </p:cNvSpPr>
            <p:nvPr/>
          </p:nvSpPr>
          <p:spPr bwMode="auto">
            <a:xfrm>
              <a:off x="488018" y="1527005"/>
              <a:ext cx="2605355" cy="2313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marL="117475" indent="-117475">
                <a:buFont typeface="Wingdings" pitchFamily="2" charset="2"/>
                <a:buChar char="§"/>
              </a:pPr>
              <a:r>
                <a:rPr lang="en-US" sz="1200" dirty="0" smtClean="0">
                  <a:solidFill>
                    <a:srgbClr val="4BACC6"/>
                  </a:solidFill>
                </a:rPr>
                <a:t># of vehicles involved</a:t>
              </a:r>
            </a:p>
            <a:p>
              <a:pPr marL="117475" indent="-117475">
                <a:buFont typeface="Wingdings" pitchFamily="2" charset="2"/>
                <a:buChar char="§"/>
              </a:pPr>
              <a:r>
                <a:rPr lang="en-US" sz="1200" dirty="0" smtClean="0">
                  <a:solidFill>
                    <a:srgbClr val="4BACC6"/>
                  </a:solidFill>
                </a:rPr>
                <a:t># of Persons Involves</a:t>
              </a:r>
            </a:p>
            <a:p>
              <a:pPr marL="117475" indent="-117475">
                <a:buFont typeface="Wingdings" pitchFamily="2" charset="2"/>
                <a:buChar char="§"/>
              </a:pPr>
              <a:r>
                <a:rPr lang="en-US" sz="1200" dirty="0" smtClean="0">
                  <a:solidFill>
                    <a:srgbClr val="4BACC6"/>
                  </a:solidFill>
                </a:rPr>
                <a:t>Motorist  - Driver or Passenger,  Pedestrians or cyclist</a:t>
              </a:r>
            </a:p>
            <a:p>
              <a:pPr marL="117475" indent="-117475">
                <a:buFont typeface="Wingdings" pitchFamily="2" charset="2"/>
                <a:buChar char="§"/>
              </a:pPr>
              <a:r>
                <a:rPr lang="en-US" sz="1200" dirty="0" smtClean="0">
                  <a:solidFill>
                    <a:srgbClr val="4BACC6"/>
                  </a:solidFill>
                </a:rPr>
                <a:t>Location – Interstate, US highway</a:t>
              </a:r>
            </a:p>
            <a:p>
              <a:pPr marL="117475" indent="-117475">
                <a:buFont typeface="Wingdings" pitchFamily="2" charset="2"/>
                <a:buChar char="§"/>
              </a:pPr>
              <a:r>
                <a:rPr lang="en-US" sz="1200" dirty="0" smtClean="0">
                  <a:solidFill>
                    <a:srgbClr val="4BACC6"/>
                  </a:solidFill>
                </a:rPr>
                <a:t>Long/</a:t>
              </a:r>
              <a:r>
                <a:rPr lang="en-US" sz="1200" dirty="0" err="1" smtClean="0">
                  <a:solidFill>
                    <a:srgbClr val="4BACC6"/>
                  </a:solidFill>
                </a:rPr>
                <a:t>Lat</a:t>
              </a:r>
              <a:r>
                <a:rPr lang="en-US" sz="1200" dirty="0" smtClean="0">
                  <a:solidFill>
                    <a:srgbClr val="4BACC6"/>
                  </a:solidFill>
                </a:rPr>
                <a:t>, </a:t>
              </a:r>
              <a:r>
                <a:rPr lang="en-US" sz="1200" dirty="0" err="1" smtClean="0">
                  <a:solidFill>
                    <a:srgbClr val="4BACC6"/>
                  </a:solidFill>
                </a:rPr>
                <a:t>jusction</a:t>
              </a:r>
              <a:endParaRPr lang="en-US" sz="1200" dirty="0" smtClean="0">
                <a:solidFill>
                  <a:srgbClr val="4BACC6"/>
                </a:solidFill>
              </a:endParaRPr>
            </a:p>
            <a:p>
              <a:pPr marL="117475" indent="-117475">
                <a:buFont typeface="Wingdings" pitchFamily="2" charset="2"/>
                <a:buChar char="§"/>
              </a:pPr>
              <a:r>
                <a:rPr lang="en-US" sz="1200" dirty="0" smtClean="0">
                  <a:solidFill>
                    <a:srgbClr val="4BACC6"/>
                  </a:solidFill>
                </a:rPr>
                <a:t>Crash event, impact</a:t>
              </a:r>
            </a:p>
            <a:p>
              <a:pPr marL="117475" indent="-117475">
                <a:buFont typeface="Wingdings" pitchFamily="2" charset="2"/>
                <a:buChar char="§"/>
              </a:pPr>
              <a:r>
                <a:rPr lang="en-US" sz="1200" dirty="0" smtClean="0">
                  <a:solidFill>
                    <a:srgbClr val="4BACC6"/>
                  </a:solidFill>
                </a:rPr>
                <a:t>Weather and </a:t>
              </a:r>
              <a:r>
                <a:rPr lang="en-US" sz="1200" dirty="0" err="1" smtClean="0">
                  <a:solidFill>
                    <a:srgbClr val="4BACC6"/>
                  </a:solidFill>
                </a:rPr>
                <a:t>Ligh</a:t>
              </a:r>
              <a:r>
                <a:rPr lang="en-US" sz="1200" dirty="0" smtClean="0">
                  <a:solidFill>
                    <a:srgbClr val="4BACC6"/>
                  </a:solidFill>
                </a:rPr>
                <a:t> condition</a:t>
              </a:r>
            </a:p>
            <a:p>
              <a:pPr marL="117475" indent="-117475">
                <a:buFont typeface="Wingdings" pitchFamily="2" charset="2"/>
                <a:buChar char="§"/>
              </a:pPr>
              <a:r>
                <a:rPr lang="en-US" sz="1200" dirty="0" smtClean="0">
                  <a:solidFill>
                    <a:srgbClr val="4BACC6"/>
                  </a:solidFill>
                </a:rPr>
                <a:t>Fatalities</a:t>
              </a:r>
            </a:p>
            <a:p>
              <a:pPr marL="117475" indent="-117475">
                <a:buFont typeface="Wingdings" pitchFamily="2" charset="2"/>
                <a:buChar char="§"/>
              </a:pPr>
              <a:r>
                <a:rPr lang="en-US" sz="1200" dirty="0" smtClean="0">
                  <a:solidFill>
                    <a:srgbClr val="4BACC6"/>
                  </a:solidFill>
                </a:rPr>
                <a:t>Drunk driver</a:t>
              </a:r>
            </a:p>
            <a:p>
              <a:endParaRPr lang="en-US" sz="1200" dirty="0"/>
            </a:p>
          </p:txBody>
        </p:sp>
      </p:grpSp>
      <p:sp>
        <p:nvSpPr>
          <p:cNvPr id="31" name="Rounded Rectangle 30"/>
          <p:cNvSpPr/>
          <p:nvPr/>
        </p:nvSpPr>
        <p:spPr bwMode="auto">
          <a:xfrm>
            <a:off x="672096" y="6041978"/>
            <a:ext cx="8057999" cy="230594"/>
          </a:xfrm>
          <a:prstGeom prst="roundRect">
            <a:avLst>
              <a:gd name="adj" fmla="val 50000"/>
            </a:avLst>
          </a:prstGeom>
          <a:gradFill>
            <a:gsLst>
              <a:gs pos="20000">
                <a:schemeClr val="accent5">
                  <a:lumMod val="20000"/>
                  <a:lumOff val="80000"/>
                </a:schemeClr>
              </a:gs>
              <a:gs pos="79000">
                <a:schemeClr val="accent5">
                  <a:satMod val="110000"/>
                  <a:lumMod val="100000"/>
                  <a:shade val="100000"/>
                </a:schemeClr>
              </a:gs>
              <a:gs pos="64000">
                <a:schemeClr val="accent5">
                  <a:lumMod val="99000"/>
                  <a:satMod val="120000"/>
                  <a:shade val="78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buClr>
                <a:srgbClr val="0082D1"/>
              </a:buClr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Time of the accident (Date – YYYY, Month, Date, Day of the week , Hour, Minute)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2" name="TextBox 39"/>
          <p:cNvSpPr txBox="1">
            <a:spLocks noChangeArrowheads="1"/>
          </p:cNvSpPr>
          <p:nvPr/>
        </p:nvSpPr>
        <p:spPr bwMode="auto">
          <a:xfrm>
            <a:off x="3458219" y="4030781"/>
            <a:ext cx="2520308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/>
              <a:t># of vehicles involved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/>
              <a:t># of Persons Involves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/>
              <a:t>Motorist  - Driver or Passenger, Pedestrians or cyclist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/>
              <a:t>Location – Interstate, US highway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/>
              <a:t>Long/</a:t>
            </a:r>
            <a:r>
              <a:rPr lang="en-US" sz="1200" dirty="0" err="1" smtClean="0"/>
              <a:t>Lat</a:t>
            </a:r>
            <a:r>
              <a:rPr lang="en-US" sz="1200" dirty="0" smtClean="0"/>
              <a:t>, </a:t>
            </a:r>
            <a:r>
              <a:rPr lang="en-US" sz="1200" dirty="0" err="1" smtClean="0"/>
              <a:t>jusction</a:t>
            </a:r>
            <a:endParaRPr lang="en-US" sz="1200" dirty="0" smtClean="0"/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/>
              <a:t>Crash event, impact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/>
              <a:t>Weather and </a:t>
            </a:r>
            <a:r>
              <a:rPr lang="en-US" sz="1200" dirty="0" err="1" smtClean="0"/>
              <a:t>Ligh</a:t>
            </a:r>
            <a:r>
              <a:rPr lang="en-US" sz="1200" dirty="0" smtClean="0"/>
              <a:t> condition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/>
              <a:t>Fatalities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/>
              <a:t>Drunk driver</a:t>
            </a:r>
          </a:p>
          <a:p>
            <a:endParaRPr lang="en-US" sz="12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3425249" y="3397993"/>
            <a:ext cx="2605355" cy="2701199"/>
            <a:chOff x="3128096" y="958939"/>
            <a:chExt cx="2605355" cy="2964315"/>
          </a:xfrm>
        </p:grpSpPr>
        <p:sp>
          <p:nvSpPr>
            <p:cNvPr id="34" name="Rounded Rectangle 33"/>
            <p:cNvSpPr/>
            <p:nvPr/>
          </p:nvSpPr>
          <p:spPr>
            <a:xfrm>
              <a:off x="3128096" y="958939"/>
              <a:ext cx="2605355" cy="2879709"/>
            </a:xfrm>
            <a:prstGeom prst="roundRect">
              <a:avLst>
                <a:gd name="adj" fmla="val 12997"/>
              </a:avLst>
            </a:prstGeom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tIns="0" bIns="0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C00000"/>
                  </a:solidFill>
                </a:rPr>
                <a:t>Vehicle</a:t>
              </a:r>
              <a:endParaRPr lang="en-US" sz="9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9"/>
            <p:cNvSpPr txBox="1">
              <a:spLocks noChangeArrowheads="1"/>
            </p:cNvSpPr>
            <p:nvPr/>
          </p:nvSpPr>
          <p:spPr bwMode="auto">
            <a:xfrm>
              <a:off x="3365254" y="1390082"/>
              <a:ext cx="2316120" cy="2533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marL="117475" indent="-117475">
                <a:buFont typeface="Wingdings" pitchFamily="2" charset="2"/>
                <a:buChar char="§"/>
              </a:pPr>
              <a:r>
                <a:rPr lang="en-US" sz="1200" dirty="0" smtClean="0">
                  <a:solidFill>
                    <a:srgbClr val="4BACC6"/>
                  </a:solidFill>
                </a:rPr>
                <a:t>Vehicle Number</a:t>
              </a:r>
            </a:p>
            <a:p>
              <a:pPr marL="117475" indent="-117475">
                <a:buFont typeface="Wingdings" pitchFamily="2" charset="2"/>
                <a:buChar char="§"/>
              </a:pPr>
              <a:r>
                <a:rPr lang="en-US" sz="1200" dirty="0" smtClean="0">
                  <a:solidFill>
                    <a:srgbClr val="4BACC6"/>
                  </a:solidFill>
                </a:rPr>
                <a:t># of occupants in the vehicle.</a:t>
              </a:r>
            </a:p>
            <a:p>
              <a:pPr marL="117475" indent="-117475">
                <a:buFont typeface="Wingdings" pitchFamily="2" charset="2"/>
                <a:buChar char="§"/>
              </a:pPr>
              <a:r>
                <a:rPr lang="en-US" sz="1200" dirty="0" smtClean="0">
                  <a:solidFill>
                    <a:srgbClr val="4BACC6"/>
                  </a:solidFill>
                </a:rPr>
                <a:t>Vehicle Type – Passenger Car, Bus, Truck, Special vehicles – cab, emergency</a:t>
              </a:r>
            </a:p>
            <a:p>
              <a:pPr marL="117475" indent="-117475">
                <a:buFont typeface="Wingdings" pitchFamily="2" charset="2"/>
                <a:buChar char="§"/>
              </a:pPr>
              <a:r>
                <a:rPr lang="en-US" sz="1200" dirty="0" smtClean="0">
                  <a:solidFill>
                    <a:srgbClr val="4BACC6"/>
                  </a:solidFill>
                </a:rPr>
                <a:t>Make/Model/Body type of the vehicle.</a:t>
              </a:r>
            </a:p>
            <a:p>
              <a:pPr marL="117475" indent="-117475">
                <a:buFont typeface="Wingdings" pitchFamily="2" charset="2"/>
                <a:buChar char="§"/>
              </a:pPr>
              <a:r>
                <a:rPr lang="en-US" sz="1200" dirty="0" smtClean="0">
                  <a:solidFill>
                    <a:srgbClr val="4BACC6"/>
                  </a:solidFill>
                </a:rPr>
                <a:t>VIN – Vehicle identification number.</a:t>
              </a:r>
            </a:p>
            <a:p>
              <a:pPr marL="117475" indent="-117475">
                <a:buFont typeface="Wingdings" pitchFamily="2" charset="2"/>
                <a:buChar char="§"/>
              </a:pPr>
              <a:r>
                <a:rPr lang="en-US" sz="1200" dirty="0" smtClean="0">
                  <a:solidFill>
                    <a:srgbClr val="4BACC6"/>
                  </a:solidFill>
                </a:rPr>
                <a:t>Fatalities</a:t>
              </a:r>
            </a:p>
            <a:p>
              <a:pPr marL="117475" indent="-117475">
                <a:buFont typeface="Wingdings" pitchFamily="2" charset="2"/>
                <a:buChar char="§"/>
              </a:pPr>
              <a:r>
                <a:rPr lang="en-US" sz="1200" dirty="0" smtClean="0"/>
                <a:t>Drunk Driver</a:t>
              </a:r>
            </a:p>
            <a:p>
              <a:endParaRPr lang="en-US" sz="1200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6198280" y="3435043"/>
            <a:ext cx="2605355" cy="2616468"/>
          </a:xfrm>
          <a:prstGeom prst="roundRect">
            <a:avLst>
              <a:gd name="adj" fmla="val 12997"/>
            </a:avLst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0" bIns="0"/>
          <a:lstStyle/>
          <a:p>
            <a:pPr algn="ctr"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Person</a:t>
            </a:r>
          </a:p>
          <a:p>
            <a:pPr algn="ctr">
              <a:defRPr/>
            </a:pPr>
            <a:endParaRPr lang="en-US" sz="900" dirty="0">
              <a:solidFill>
                <a:srgbClr val="C00000"/>
              </a:solidFill>
            </a:endParaRPr>
          </a:p>
        </p:txBody>
      </p:sp>
      <p:sp>
        <p:nvSpPr>
          <p:cNvPr id="37" name="TextBox 39"/>
          <p:cNvSpPr txBox="1">
            <a:spLocks noChangeArrowheads="1"/>
          </p:cNvSpPr>
          <p:nvPr/>
        </p:nvSpPr>
        <p:spPr bwMode="auto">
          <a:xfrm>
            <a:off x="6419873" y="3858491"/>
            <a:ext cx="252030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4BACC6"/>
                </a:solidFill>
              </a:rPr>
              <a:t>Person Type – Driver, Passengers etc.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4BACC6"/>
                </a:solidFill>
              </a:rPr>
              <a:t>Person age, Sex, zip code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4BACC6"/>
                </a:solidFill>
              </a:rPr>
              <a:t>Safety precautions followed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4BACC6"/>
                </a:solidFill>
              </a:rPr>
              <a:t>Safety measures </a:t>
            </a:r>
            <a:r>
              <a:rPr lang="en-US" sz="1200" dirty="0" err="1" smtClean="0">
                <a:solidFill>
                  <a:srgbClr val="4BACC6"/>
                </a:solidFill>
              </a:rPr>
              <a:t>mis</a:t>
            </a:r>
            <a:r>
              <a:rPr lang="en-US" sz="1200" dirty="0" smtClean="0">
                <a:solidFill>
                  <a:srgbClr val="4BACC6"/>
                </a:solidFill>
              </a:rPr>
              <a:t>-used.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4BACC6"/>
                </a:solidFill>
              </a:rPr>
              <a:t>Drinking/Driving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4BACC6"/>
                </a:solidFill>
              </a:rPr>
              <a:t>Alcohol Test results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4BACC6"/>
                </a:solidFill>
              </a:rPr>
              <a:t>Emergency arrived time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4BACC6"/>
                </a:solidFill>
              </a:rPr>
              <a:t>Transport to Hospital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4BACC6"/>
                </a:solidFill>
              </a:rPr>
              <a:t>Time taken to get emergency help.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>
                <a:solidFill>
                  <a:srgbClr val="4BACC6"/>
                </a:solidFill>
              </a:rPr>
              <a:t>Fatalities</a:t>
            </a:r>
          </a:p>
          <a:p>
            <a:pPr marL="117475" indent="-117475">
              <a:buFont typeface="Wingdings" pitchFamily="2" charset="2"/>
              <a:buChar char="§"/>
            </a:pPr>
            <a:r>
              <a:rPr lang="en-US" sz="1200" dirty="0" smtClean="0"/>
              <a:t>Drunk Driver</a:t>
            </a:r>
          </a:p>
          <a:p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543445" y="1839972"/>
            <a:ext cx="16573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General Services Administration’s (GSA) publication of worldwide Geographic Location Codes (GLC).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58365" y="2897531"/>
            <a:ext cx="1132590" cy="43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State, city, County Description</a:t>
            </a:r>
            <a:endParaRPr lang="en-US" sz="1000" dirty="0"/>
          </a:p>
        </p:txBody>
      </p:sp>
      <p:sp>
        <p:nvSpPr>
          <p:cNvPr id="40" name="Flowchart: Manual Input 49"/>
          <p:cNvSpPr/>
          <p:nvPr/>
        </p:nvSpPr>
        <p:spPr>
          <a:xfrm>
            <a:off x="4502830" y="2333668"/>
            <a:ext cx="1350716" cy="4572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key to description manual feed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344733" y="3290814"/>
            <a:ext cx="927081" cy="36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Case Number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339455" y="2857082"/>
            <a:ext cx="927081" cy="477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State, City, County GLC Keys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3288703" y="3215599"/>
            <a:ext cx="927081" cy="36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Case Number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6081254" y="3230947"/>
            <a:ext cx="1076073" cy="36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Case Number</a:t>
            </a:r>
          </a:p>
          <a:p>
            <a:pPr algn="ctr"/>
            <a:r>
              <a:rPr lang="en-US" sz="1000" dirty="0" smtClean="0"/>
              <a:t>Vehicle Number</a:t>
            </a:r>
            <a:endParaRPr lang="en-US" sz="1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958196" y="2790868"/>
            <a:ext cx="0" cy="60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681685" y="2572209"/>
            <a:ext cx="1476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144136" y="2589787"/>
            <a:ext cx="9525" cy="87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1"/>
          </p:cNvCxnSpPr>
          <p:nvPr/>
        </p:nvCxnSpPr>
        <p:spPr>
          <a:xfrm flipH="1">
            <a:off x="2810708" y="2562268"/>
            <a:ext cx="1692122" cy="1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853171" y="2607574"/>
            <a:ext cx="9525" cy="76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423905" y="2379746"/>
            <a:ext cx="14206" cy="51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2" idx="3"/>
            <a:endCxn id="39" idx="1"/>
          </p:cNvCxnSpPr>
          <p:nvPr/>
        </p:nvCxnSpPr>
        <p:spPr>
          <a:xfrm>
            <a:off x="1266536" y="3095906"/>
            <a:ext cx="191829" cy="2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ata 68"/>
          <p:cNvSpPr/>
          <p:nvPr/>
        </p:nvSpPr>
        <p:spPr>
          <a:xfrm>
            <a:off x="2348834" y="1928820"/>
            <a:ext cx="830496" cy="450926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USA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166073" y="1994158"/>
            <a:ext cx="344198" cy="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ata 4"/>
          <p:cNvSpPr/>
          <p:nvPr/>
        </p:nvSpPr>
        <p:spPr>
          <a:xfrm>
            <a:off x="7301346" y="1928819"/>
            <a:ext cx="1513331" cy="1085769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Supporting Data:</a:t>
            </a:r>
          </a:p>
          <a:p>
            <a:r>
              <a:rPr lang="en-US" sz="1000" dirty="0" smtClean="0">
                <a:solidFill>
                  <a:srgbClr val="000000"/>
                </a:solidFill>
              </a:rPr>
              <a:t>1) Fatality Trend – 1833-2012</a:t>
            </a:r>
          </a:p>
          <a:p>
            <a:r>
              <a:rPr lang="en-US" sz="1000" dirty="0" smtClean="0">
                <a:solidFill>
                  <a:srgbClr val="000000"/>
                </a:solidFill>
              </a:rPr>
              <a:t>2) Annual Vehicle Miles </a:t>
            </a:r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sz="1000" dirty="0" smtClean="0">
                <a:solidFill>
                  <a:srgbClr val="000000"/>
                </a:solidFill>
              </a:rPr>
              <a:t>3) Urban Percent – IOWA state</a:t>
            </a:r>
          </a:p>
        </p:txBody>
      </p:sp>
    </p:spTree>
    <p:extLst>
      <p:ext uri="{BB962C8B-B14F-4D97-AF65-F5344CB8AC3E}">
        <p14:creationId xmlns:p14="http://schemas.microsoft.com/office/powerpoint/2010/main" val="301024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feeds ingested into excel and pivot tables used to quickly weed through data</a:t>
            </a:r>
            <a:endParaRPr lang="en-US" dirty="0"/>
          </a:p>
        </p:txBody>
      </p:sp>
      <p:pic>
        <p:nvPicPr>
          <p:cNvPr id="4" name="Picture 3" descr="kedar_excel_image.png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3" y="2750313"/>
            <a:ext cx="5757333" cy="3293772"/>
          </a:xfrm>
          <a:prstGeom prst="rect">
            <a:avLst/>
          </a:prstGeom>
        </p:spPr>
      </p:pic>
      <p:pic>
        <p:nvPicPr>
          <p:cNvPr id="5" name="Picture 4" descr="shiny_team_logo.png"/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03091" cy="108964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37722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“Deleted Scenes ”</a:t>
            </a:r>
            <a:endParaRPr lang="en-US" dirty="0"/>
          </a:p>
        </p:txBody>
      </p:sp>
      <p:pic>
        <p:nvPicPr>
          <p:cNvPr id="4" name="Picture 3" descr="Dennis_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7" y="1526874"/>
            <a:ext cx="7382932" cy="4963577"/>
          </a:xfrm>
          <a:prstGeom prst="rect">
            <a:avLst/>
          </a:prstGeom>
        </p:spPr>
      </p:pic>
      <p:pic>
        <p:nvPicPr>
          <p:cNvPr id="5" name="Picture 4" descr="shiny_team_logo.png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03091" cy="108964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2069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Platform Exploration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Shiny Dashboard</a:t>
            </a:r>
            <a:endParaRPr lang="en-US" dirty="0"/>
          </a:p>
        </p:txBody>
      </p:sp>
      <p:pic>
        <p:nvPicPr>
          <p:cNvPr id="6" name="Picture 5" descr="dashbo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1265"/>
            <a:ext cx="5554133" cy="3359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dashboard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330331"/>
            <a:ext cx="4419600" cy="3965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shiny_team_logo.png"/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03091" cy="108964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5024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Journey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Main Idea: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79646"/>
                </a:solidFill>
              </a:rPr>
              <a:t>	US National Accident Fatality Analysis</a:t>
            </a:r>
            <a:endParaRPr lang="en-US" dirty="0">
              <a:solidFill>
                <a:srgbClr val="F79646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Data Collection: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79646"/>
                </a:solidFill>
              </a:rPr>
              <a:t>	NHTSA &amp; additional data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Data Exploration:</a:t>
            </a:r>
          </a:p>
          <a:p>
            <a:pPr marL="0" indent="0">
              <a:buNone/>
            </a:pPr>
            <a:r>
              <a:rPr lang="en-US" dirty="0">
                <a:solidFill>
                  <a:srgbClr val="F79646"/>
                </a:solidFill>
              </a:rPr>
              <a:t>	</a:t>
            </a:r>
            <a:r>
              <a:rPr lang="en-US" dirty="0" smtClean="0">
                <a:solidFill>
                  <a:srgbClr val="F79646"/>
                </a:solidFill>
              </a:rPr>
              <a:t>Excel &amp; Tableau</a:t>
            </a:r>
            <a:endParaRPr lang="en-US" dirty="0" smtClean="0">
              <a:solidFill>
                <a:srgbClr val="F79646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Presentation Platform: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79646"/>
                </a:solidFill>
              </a:rPr>
              <a:t>	Shiny Dashboard</a:t>
            </a:r>
            <a:endParaRPr lang="en-US" dirty="0" smtClean="0">
              <a:solidFill>
                <a:srgbClr val="F79646"/>
              </a:solidFill>
            </a:endParaRPr>
          </a:p>
          <a:p>
            <a:endParaRPr lang="en-US" dirty="0"/>
          </a:p>
        </p:txBody>
      </p:sp>
      <p:pic>
        <p:nvPicPr>
          <p:cNvPr id="7" name="Picture 6" descr="shiny_team_logo.pn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03091" cy="108964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5828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1126</TotalTime>
  <Words>407</Words>
  <Application>Microsoft Macintosh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Black</vt:lpstr>
      <vt:lpstr>PowerPoint Presentation</vt:lpstr>
      <vt:lpstr>Our Motivation</vt:lpstr>
      <vt:lpstr>“Together, we can save lives.”</vt:lpstr>
      <vt:lpstr>Data Acquisition</vt:lpstr>
      <vt:lpstr>Fatality Analysis Data Landscape</vt:lpstr>
      <vt:lpstr>Data Exploration</vt:lpstr>
      <vt:lpstr>“Deleted Scenes ”</vt:lpstr>
      <vt:lpstr>Platform Exploration </vt:lpstr>
      <vt:lpstr>Our Journey</vt:lpstr>
      <vt:lpstr>Introducing Shiny App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Road Fatality Data</dc:title>
  <dc:creator>Jing Qiu</dc:creator>
  <cp:lastModifiedBy>Jing Qiu</cp:lastModifiedBy>
  <cp:revision>74</cp:revision>
  <dcterms:created xsi:type="dcterms:W3CDTF">2015-04-22T15:23:48Z</dcterms:created>
  <dcterms:modified xsi:type="dcterms:W3CDTF">2015-04-23T23:20:38Z</dcterms:modified>
</cp:coreProperties>
</file>