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3"/>
  </p:notesMasterIdLst>
  <p:sldIdLst>
    <p:sldId id="280" r:id="rId2"/>
    <p:sldId id="281" r:id="rId3"/>
    <p:sldId id="282" r:id="rId4"/>
    <p:sldId id="283" r:id="rId5"/>
    <p:sldId id="287" r:id="rId6"/>
    <p:sldId id="288" r:id="rId7"/>
    <p:sldId id="289" r:id="rId8"/>
    <p:sldId id="312" r:id="rId9"/>
    <p:sldId id="313" r:id="rId10"/>
    <p:sldId id="293" r:id="rId11"/>
    <p:sldId id="311" r:id="rId12"/>
    <p:sldId id="292" r:id="rId13"/>
    <p:sldId id="294" r:id="rId14"/>
    <p:sldId id="295" r:id="rId15"/>
    <p:sldId id="296" r:id="rId16"/>
    <p:sldId id="297" r:id="rId17"/>
    <p:sldId id="307" r:id="rId18"/>
    <p:sldId id="299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8" roundtripDataSignature="AMtx7mh6HmgJGejnktQlI9r95orQrSgP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F9AAA-1F73-4ED7-B778-B29ABEBC817E}" v="803" dt="2021-11-30T05:51:18.505"/>
    <p1510:client id="{22348BF7-4ECC-8026-5A8E-D9CC7B411C33}" v="1477" dt="2021-11-29T20:12:03.349"/>
    <p1510:client id="{3655A1B0-C8FE-FF72-DA82-77584929535C}" v="70" dt="2021-11-29T17:11:22.572"/>
    <p1510:client id="{8FEEF1B0-D600-0EFE-92EF-209E326D647A}" v="384" dt="2021-11-30T04:14:20.627"/>
    <p1510:client id="{A81CCC99-D7FC-EF10-8864-D9C69FE38B16}" v="1953" dt="2021-11-29T18:03:56.689"/>
    <p1510:client id="{EBDEF3A0-B14A-08EF-4944-B30BA84AC3CE}" v="579" dt="2021-11-30T05:26:43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6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5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0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2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56181"/>
            <a:ext cx="12028601" cy="2373737"/>
          </a:xfrm>
        </p:spPr>
        <p:txBody>
          <a:bodyPr>
            <a:noAutofit/>
          </a:bodyPr>
          <a:lstStyle/>
          <a:p>
            <a:br>
              <a:rPr lang="en-US" sz="3200" b="1" dirty="0">
                <a:latin typeface="Helvetica"/>
              </a:rPr>
            </a:br>
            <a:r>
              <a:rPr lang="en-US" sz="3200" b="1" dirty="0">
                <a:latin typeface="Helvetica"/>
              </a:rPr>
              <a:t> </a:t>
            </a:r>
            <a:r>
              <a:rPr lang="en-US" sz="3200" b="1" dirty="0">
                <a:latin typeface="Helvetica"/>
                <a:cs typeface="Helvetica"/>
              </a:rPr>
              <a:t>SMARTSL: Real-Time Enhanced Gesture Recognition </a:t>
            </a:r>
            <a:br>
              <a:rPr lang="en-US" sz="3200" b="1" dirty="0">
                <a:latin typeface="Helvetica"/>
                <a:cs typeface="Helvetica"/>
              </a:rPr>
            </a:br>
            <a:r>
              <a:rPr lang="en-US" sz="3200" b="1" dirty="0">
                <a:latin typeface="Helvetica"/>
                <a:cs typeface="Helvetica"/>
              </a:rPr>
              <a:t>Framework and Tool Utilizing American Sign Language</a:t>
            </a:r>
            <a:br>
              <a:rPr lang="en-US" sz="3200" dirty="0">
                <a:latin typeface="Helvetica"/>
              </a:rPr>
            </a:br>
            <a:endParaRPr lang="en-US" sz="3200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B8E1233-AE42-4D42-A3E9-B251C22E0BF7}"/>
              </a:ext>
            </a:extLst>
          </p:cNvPr>
          <p:cNvSpPr txBox="1"/>
          <p:nvPr/>
        </p:nvSpPr>
        <p:spPr>
          <a:xfrm>
            <a:off x="180997" y="3857807"/>
            <a:ext cx="3106883" cy="13542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2"/>
                </a:solidFill>
                <a:latin typeface="Helvetica"/>
                <a:cs typeface="Helvetica"/>
              </a:rPr>
              <a:t>Instructor:</a:t>
            </a:r>
          </a:p>
          <a:p>
            <a:pPr algn="l"/>
            <a:r>
              <a:rPr lang="en-US" sz="1600" b="1" dirty="0">
                <a:solidFill>
                  <a:schemeClr val="bg2"/>
                </a:solidFill>
                <a:latin typeface="Helvetica"/>
                <a:cs typeface="Helvetica"/>
              </a:rPr>
              <a:t>Syed Jawad Hussain Shah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Helvetica"/>
                <a:cs typeface="Helvetica"/>
              </a:rPr>
              <a:t>Coordinator:</a:t>
            </a:r>
          </a:p>
          <a:p>
            <a:r>
              <a:rPr lang="en-US" sz="1600" b="1" dirty="0">
                <a:solidFill>
                  <a:schemeClr val="bg2"/>
                </a:solidFill>
                <a:latin typeface="Helvetica"/>
                <a:cs typeface="Helvetica"/>
              </a:rPr>
              <a:t>Dr. Yugyung Lee</a:t>
            </a:r>
          </a:p>
          <a:p>
            <a:pPr algn="l"/>
            <a:endParaRPr lang="en-US" dirty="0"/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F8F4A7D0-90E0-44FC-9FF9-97C7ADDF53B8}"/>
              </a:ext>
            </a:extLst>
          </p:cNvPr>
          <p:cNvSpPr>
            <a:spLocks noGrp="1"/>
          </p:cNvSpPr>
          <p:nvPr/>
        </p:nvSpPr>
        <p:spPr>
          <a:xfrm>
            <a:off x="8652105" y="3857807"/>
            <a:ext cx="3387436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2"/>
                </a:solidFill>
                <a:latin typeface="Helvetica"/>
                <a:cs typeface="Helvetica"/>
              </a:rPr>
              <a:t>Presented by:</a:t>
            </a:r>
          </a:p>
          <a:p>
            <a:r>
              <a:rPr lang="en-US" sz="1600" dirty="0">
                <a:solidFill>
                  <a:schemeClr val="bg2"/>
                </a:solidFill>
              </a:rPr>
              <a:t>Ahmed</a:t>
            </a:r>
            <a:r>
              <a:rPr lang="en-US" sz="1600">
                <a:solidFill>
                  <a:schemeClr val="bg2"/>
                </a:solidFill>
              </a:rPr>
              <a:t> </a:t>
            </a:r>
            <a:r>
              <a:rPr lang="en-US" sz="1600" dirty="0">
                <a:solidFill>
                  <a:schemeClr val="bg2"/>
                </a:solidFill>
              </a:rPr>
              <a:t>Alanazi</a:t>
            </a:r>
          </a:p>
          <a:p>
            <a:r>
              <a:rPr lang="en-US" sz="1600" dirty="0">
                <a:solidFill>
                  <a:schemeClr val="bg2"/>
                </a:solidFill>
                <a:latin typeface="Helvetica"/>
                <a:cs typeface="Helvetica"/>
              </a:rPr>
              <a:t>Aswini Priya Ganesh</a:t>
            </a:r>
          </a:p>
          <a:p>
            <a:r>
              <a:rPr lang="en-US" sz="1600" dirty="0">
                <a:solidFill>
                  <a:schemeClr val="bg2"/>
                </a:solidFill>
              </a:rPr>
              <a:t>Yousef Almutairi</a:t>
            </a:r>
          </a:p>
          <a:p>
            <a:r>
              <a:rPr lang="en-US" sz="1600" dirty="0">
                <a:solidFill>
                  <a:schemeClr val="bg2"/>
                </a:solidFill>
                <a:latin typeface="Helvetica"/>
                <a:cs typeface="Helvetica"/>
              </a:rPr>
              <a:t>Chandni Acharya</a:t>
            </a:r>
          </a:p>
          <a:p>
            <a:endParaRPr lang="en-US" sz="1600" dirty="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9EF7-104B-4031-A406-0FC41B81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Helvetica"/>
              </a:rPr>
              <a:t>APPROACH (CONTD.)</a:t>
            </a:r>
            <a:br>
              <a:rPr lang="en-US" sz="3600" b="1" dirty="0">
                <a:solidFill>
                  <a:schemeClr val="bg2"/>
                </a:solidFill>
                <a:latin typeface="Helvetica"/>
              </a:rPr>
            </a:br>
            <a:r>
              <a:rPr lang="en-US" sz="3600" b="1" dirty="0">
                <a:solidFill>
                  <a:schemeClr val="bg2"/>
                </a:solidFill>
                <a:latin typeface="Helvetica"/>
              </a:rPr>
              <a:t>SmartSL TOOL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13F6-E8EF-4DC8-A75F-0BDFF78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dirty="0">
                <a:solidFill>
                  <a:schemeClr val="bg2"/>
                </a:solidFill>
              </a:rPr>
              <a:t>The SmartSL tool encompasses the following.</a:t>
            </a:r>
          </a:p>
          <a:p>
            <a:pPr marL="228600" indent="-228600">
              <a:spcBef>
                <a:spcPts val="0"/>
              </a:spcBef>
              <a:buSzPts val="2800"/>
            </a:pPr>
            <a:endParaRPr lang="en-US" dirty="0">
              <a:solidFill>
                <a:schemeClr val="bg2"/>
              </a:solidFill>
            </a:endParaRPr>
          </a:p>
          <a:p>
            <a:pPr marL="800100" lvl="1">
              <a:spcBef>
                <a:spcPts val="0"/>
              </a:spcBef>
              <a:buSzPts val="2800"/>
              <a:buFont typeface="Wingdings"/>
              <a:buChar char="ü"/>
            </a:pPr>
            <a:r>
              <a:rPr lang="en-US" dirty="0">
                <a:solidFill>
                  <a:schemeClr val="bg2"/>
                </a:solidFill>
              </a:rPr>
              <a:t>Graphical User Interface</a:t>
            </a:r>
          </a:p>
          <a:p>
            <a:pPr marL="1257300" lvl="2">
              <a:spcBef>
                <a:spcPts val="0"/>
              </a:spcBef>
              <a:buSzPts val="2800"/>
              <a:buFont typeface="Wingdings"/>
              <a:buChar char="Ø"/>
            </a:pPr>
            <a:r>
              <a:rPr lang="en-US" dirty="0">
                <a:solidFill>
                  <a:schemeClr val="bg2"/>
                </a:solidFill>
              </a:rPr>
              <a:t>Web page development done using HTML, CSS and JavaScript</a:t>
            </a:r>
          </a:p>
          <a:p>
            <a:pPr marL="914400" lvl="2" indent="0">
              <a:spcBef>
                <a:spcPts val="0"/>
              </a:spcBef>
              <a:buSzPts val="28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800100" lvl="1">
              <a:spcBef>
                <a:spcPts val="0"/>
              </a:spcBef>
              <a:buSzPts val="2800"/>
              <a:buFont typeface="Wingdings,Sans-Serif"/>
              <a:buChar char="ü"/>
            </a:pPr>
            <a:r>
              <a:rPr lang="en-US" dirty="0">
                <a:solidFill>
                  <a:schemeClr val="bg2"/>
                </a:solidFill>
              </a:rPr>
              <a:t>Backend Operations </a:t>
            </a:r>
          </a:p>
          <a:p>
            <a:pPr marL="1314450" lvl="2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Created APIs, functions, collection of dataset  and training the model using CNN and RNN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9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B1F3001-ECBC-4791-B8DE-A8CF481FA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274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DDAC-2B75-4450-8D74-7715077E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Helvetica"/>
              </a:rPr>
              <a:t>EXPERIMENTATION AND 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751C72-ED0E-4DCF-9475-FF7D0DF802C4}"/>
              </a:ext>
            </a:extLst>
          </p:cNvPr>
          <p:cNvSpPr/>
          <p:nvPr/>
        </p:nvSpPr>
        <p:spPr>
          <a:xfrm>
            <a:off x="403639" y="2513132"/>
            <a:ext cx="2542233" cy="1467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Collecting landmarks by MediaPipe as Numpy 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89354-BD81-425C-A918-B08CD97C4177}"/>
              </a:ext>
            </a:extLst>
          </p:cNvPr>
          <p:cNvSpPr/>
          <p:nvPr/>
        </p:nvSpPr>
        <p:spPr>
          <a:xfrm>
            <a:off x="3696282" y="2511815"/>
            <a:ext cx="2240782" cy="1467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Splitting Train-Test &amp; one-hot encoding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F7597-4C2D-4FEF-839C-8E236EE59B40}"/>
              </a:ext>
            </a:extLst>
          </p:cNvPr>
          <p:cNvSpPr/>
          <p:nvPr/>
        </p:nvSpPr>
        <p:spPr>
          <a:xfrm>
            <a:off x="9602906" y="2511815"/>
            <a:ext cx="2036466" cy="1436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Train, Save Model and Predict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C002A-58CE-4470-B868-36B2723557C7}"/>
              </a:ext>
            </a:extLst>
          </p:cNvPr>
          <p:cNvSpPr/>
          <p:nvPr/>
        </p:nvSpPr>
        <p:spPr>
          <a:xfrm>
            <a:off x="6687474" y="2520876"/>
            <a:ext cx="2164686" cy="1436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models(CNN/RNN)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DDE050-C2AE-498E-AB60-3EA36F116916}"/>
              </a:ext>
            </a:extLst>
          </p:cNvPr>
          <p:cNvCxnSpPr>
            <a:cxnSpLocks/>
          </p:cNvCxnSpPr>
          <p:nvPr/>
        </p:nvCxnSpPr>
        <p:spPr>
          <a:xfrm>
            <a:off x="2945872" y="3126414"/>
            <a:ext cx="7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74754D-A701-47E9-A016-AE1F3905CEB1}"/>
              </a:ext>
            </a:extLst>
          </p:cNvPr>
          <p:cNvCxnSpPr>
            <a:cxnSpLocks/>
          </p:cNvCxnSpPr>
          <p:nvPr/>
        </p:nvCxnSpPr>
        <p:spPr>
          <a:xfrm>
            <a:off x="5937064" y="3126414"/>
            <a:ext cx="7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5B25A3-6FF4-4EF4-A151-40CD5AFD5D82}"/>
              </a:ext>
            </a:extLst>
          </p:cNvPr>
          <p:cNvCxnSpPr>
            <a:cxnSpLocks/>
          </p:cNvCxnSpPr>
          <p:nvPr/>
        </p:nvCxnSpPr>
        <p:spPr>
          <a:xfrm>
            <a:off x="8852160" y="3136462"/>
            <a:ext cx="7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45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53AC-758B-4CD4-BADC-F9530FDD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578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  <a:latin typeface="Helvetica"/>
              </a:rPr>
              <a:t>IMPLEMENTATION</a:t>
            </a:r>
            <a:br>
              <a:rPr lang="en-US" dirty="0">
                <a:solidFill>
                  <a:schemeClr val="bg2"/>
                </a:solidFill>
                <a:latin typeface="Helvetica"/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B267-E7E5-4E8F-A2EB-B01B4751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sz="2800" dirty="0">
                <a:solidFill>
                  <a:schemeClr val="bg2"/>
                </a:solidFill>
                <a:latin typeface="Helvetica"/>
              </a:rPr>
              <a:t>Installing and importing dependencies.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sz="2800" dirty="0">
                <a:solidFill>
                  <a:schemeClr val="bg2"/>
                </a:solidFill>
                <a:latin typeface="Helvetica"/>
              </a:rPr>
              <a:t>Detecting and converting the gestures from BGR to RGB.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sz="2800" dirty="0">
                <a:solidFill>
                  <a:schemeClr val="bg2"/>
                </a:solidFill>
                <a:latin typeface="Helvetica"/>
              </a:rPr>
              <a:t>Creating methods for capturing key points of landmarks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sz="2800" dirty="0">
                <a:solidFill>
                  <a:schemeClr val="bg2"/>
                </a:solidFill>
                <a:latin typeface="Helvetica"/>
              </a:rPr>
              <a:t>Setting of media-pipe model for capturing gesture frames.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sz="2800" dirty="0">
                <a:solidFill>
                  <a:schemeClr val="bg2"/>
                </a:solidFill>
                <a:latin typeface="Helvetica"/>
              </a:rPr>
              <a:t>Setting up path and creating folders for each sequence in  gestures.(20 sequences in our case)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sz="2800" dirty="0">
                <a:solidFill>
                  <a:schemeClr val="bg2"/>
                </a:solidFill>
                <a:latin typeface="Helvetica"/>
              </a:rPr>
              <a:t>Collecting frames for gestures( Ok, Dislike, Like, Peace) and converting to numpy arrays</a:t>
            </a:r>
            <a:endParaRPr lang="en-US" sz="2800" dirty="0">
              <a:solidFill>
                <a:schemeClr val="bg2"/>
              </a:solidFill>
            </a:endParaRPr>
          </a:p>
          <a:p>
            <a:pPr marL="228600" indent="-228600">
              <a:buClr>
                <a:srgbClr val="000000"/>
              </a:buClr>
              <a:buSzPts val="2800"/>
            </a:pPr>
            <a:endParaRPr lang="en-US" sz="2400" dirty="0">
              <a:solidFill>
                <a:schemeClr val="bg2"/>
              </a:solidFill>
              <a:latin typeface="Helvetica"/>
            </a:endParaRPr>
          </a:p>
          <a:p>
            <a:pPr marL="228600" indent="-228600">
              <a:buClr>
                <a:srgbClr val="000000"/>
              </a:buClr>
              <a:buSzPts val="2800"/>
            </a:pPr>
            <a:endParaRPr lang="en-US" sz="2400" dirty="0">
              <a:solidFill>
                <a:schemeClr val="bg2"/>
              </a:solidFill>
            </a:endParaRPr>
          </a:p>
          <a:p>
            <a:pPr marL="228600" indent="-228600">
              <a:buClr>
                <a:srgbClr val="000000"/>
              </a:buClr>
              <a:buSzPts val="2800"/>
            </a:pPr>
            <a:endParaRPr lang="en-US" sz="2400" dirty="0">
              <a:solidFill>
                <a:schemeClr val="bg2"/>
              </a:solidFill>
            </a:endParaRPr>
          </a:p>
          <a:p>
            <a:pPr marL="0" indent="0">
              <a:buClr>
                <a:srgbClr val="000000"/>
              </a:buClr>
              <a:buSzPts val="2800"/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 marL="228600" indent="-228600">
              <a:buClr>
                <a:srgbClr val="000000"/>
              </a:buClr>
              <a:buSzPts val="2800"/>
            </a:pPr>
            <a:endParaRPr lang="en-US" sz="2400" dirty="0">
              <a:solidFill>
                <a:schemeClr val="bg2"/>
              </a:solidFill>
            </a:endParaRPr>
          </a:p>
          <a:p>
            <a:pPr marL="228600" indent="-50800">
              <a:buClr>
                <a:srgbClr val="000000"/>
              </a:buClr>
              <a:buSzPts val="2800"/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680E1-EF8C-453F-A359-B8030A4D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737" y="-35350"/>
            <a:ext cx="2413263" cy="21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2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C113-EB39-456E-8EA0-6E7586FC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bg2"/>
                </a:solidFill>
                <a:latin typeface="Helvetica"/>
              </a:rPr>
              <a:t>IMPLEMENTATION(contd.)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6546-F781-498B-8DD5-11F5ED35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Helvetica"/>
              </a:rPr>
              <a:t>Using train_test_split for splitting the dataset to Training and Testing.</a:t>
            </a:r>
          </a:p>
          <a:p>
            <a:r>
              <a:rPr lang="en-US" sz="2800" dirty="0">
                <a:solidFill>
                  <a:schemeClr val="bg2"/>
                </a:solidFill>
                <a:latin typeface="Helvetica"/>
              </a:rPr>
              <a:t>Training the dataset using CNN and RNN  models for 1500 epochs</a:t>
            </a:r>
          </a:p>
          <a:p>
            <a:r>
              <a:rPr lang="en-US" sz="2800" dirty="0">
                <a:solidFill>
                  <a:schemeClr val="bg2"/>
                </a:solidFill>
                <a:latin typeface="Helvetica"/>
              </a:rPr>
              <a:t>Loading the trained model using python-flask and building the web application / tool.</a:t>
            </a:r>
          </a:p>
          <a:p>
            <a:r>
              <a:rPr lang="en-US" sz="2800" dirty="0">
                <a:solidFill>
                  <a:schemeClr val="bg2"/>
                </a:solidFill>
                <a:latin typeface="Helvetica"/>
              </a:rPr>
              <a:t>Realtime capture of gestures ,training and predicting them using the tool (after loading the tool on localhost)</a:t>
            </a:r>
          </a:p>
          <a:p>
            <a:endParaRPr lang="en-US" sz="2800" dirty="0">
              <a:latin typeface="Helvetica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80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F7E0-9DAB-453B-962C-95A91F21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Helvetica"/>
              </a:rPr>
              <a:t>FLOW  OF WORKING SMARTSL TOOL</a:t>
            </a:r>
            <a:endParaRPr lang="en-US" sz="4000" dirty="0">
              <a:solidFill>
                <a:schemeClr val="bg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73FD36-9854-4088-B322-A7B718C8203B}"/>
              </a:ext>
            </a:extLst>
          </p:cNvPr>
          <p:cNvGrpSpPr/>
          <p:nvPr/>
        </p:nvGrpSpPr>
        <p:grpSpPr>
          <a:xfrm>
            <a:off x="306119" y="1782199"/>
            <a:ext cx="11579761" cy="3546426"/>
            <a:chOff x="213204" y="1088863"/>
            <a:chExt cx="11579761" cy="3546426"/>
          </a:xfrm>
        </p:grpSpPr>
        <p:pic>
          <p:nvPicPr>
            <p:cNvPr id="7" name="Picture 2" descr="Free User Group Icon, Symbol. PNG, SVG Download.">
              <a:extLst>
                <a:ext uri="{FF2B5EF4-FFF2-40B4-BE49-F238E27FC236}">
                  <a16:creationId xmlns:a16="http://schemas.microsoft.com/office/drawing/2014/main" id="{11147AC7-4146-42D7-8DCC-84C579437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04" y="2710517"/>
              <a:ext cx="572258" cy="57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B17B43-877D-4440-89FC-A817DF186383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2" y="2996646"/>
              <a:ext cx="621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EB75B1AB-549A-4771-A62D-2C7B5E52B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8209" y="2399188"/>
              <a:ext cx="1616195" cy="14762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0112BE-AE29-486A-B7BC-D4C1288D046A}"/>
                </a:ext>
              </a:extLst>
            </p:cNvPr>
            <p:cNvSpPr txBox="1"/>
            <p:nvPr/>
          </p:nvSpPr>
          <p:spPr>
            <a:xfrm>
              <a:off x="213204" y="3222524"/>
              <a:ext cx="1020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End users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AE1933-1AAC-413A-8F83-438980DD6997}"/>
                </a:ext>
              </a:extLst>
            </p:cNvPr>
            <p:cNvSpPr txBox="1"/>
            <p:nvPr/>
          </p:nvSpPr>
          <p:spPr>
            <a:xfrm>
              <a:off x="1571117" y="3875462"/>
              <a:ext cx="1530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SmartSL Home page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801E27-BB26-4777-A127-D92573BD6B81}"/>
                </a:ext>
              </a:extLst>
            </p:cNvPr>
            <p:cNvCxnSpPr/>
            <p:nvPr/>
          </p:nvCxnSpPr>
          <p:spPr>
            <a:xfrm flipV="1">
              <a:off x="3132798" y="2164316"/>
              <a:ext cx="1127464" cy="710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FF67F2-F7A0-4AB1-9E71-EA0DB7EB48CF}"/>
                </a:ext>
              </a:extLst>
            </p:cNvPr>
            <p:cNvCxnSpPr>
              <a:cxnSpLocks/>
            </p:cNvCxnSpPr>
            <p:nvPr/>
          </p:nvCxnSpPr>
          <p:spPr>
            <a:xfrm>
              <a:off x="3144403" y="3429000"/>
              <a:ext cx="1133383" cy="723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75CC627-B064-4566-A056-82EE25929C48}"/>
                </a:ext>
              </a:extLst>
            </p:cNvPr>
            <p:cNvSpPr/>
            <p:nvPr/>
          </p:nvSpPr>
          <p:spPr>
            <a:xfrm>
              <a:off x="4260262" y="1659351"/>
              <a:ext cx="1947169" cy="90996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 Label Page</a:t>
              </a:r>
            </a:p>
            <a:p>
              <a:pPr algn="ctr"/>
              <a:r>
                <a:rPr lang="en-US" sz="1600"/>
                <a:t>Creating and Labelling the gestures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616C1A3-8999-4DF3-B107-7567EB966825}"/>
                </a:ext>
              </a:extLst>
            </p:cNvPr>
            <p:cNvSpPr/>
            <p:nvPr/>
          </p:nvSpPr>
          <p:spPr>
            <a:xfrm>
              <a:off x="9845796" y="1591259"/>
              <a:ext cx="1947169" cy="102469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 Predict Page</a:t>
              </a:r>
            </a:p>
            <a:p>
              <a:pPr algn="ctr"/>
              <a:r>
                <a:rPr lang="en-US" sz="1400"/>
                <a:t>Testing the model for predicting gestures already created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08EBD7A-8270-4480-8E75-14343051FA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31" y="1755990"/>
              <a:ext cx="699396" cy="35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2ACB32F-309A-44DC-AA1C-232C5DF498C9}"/>
                </a:ext>
              </a:extLst>
            </p:cNvPr>
            <p:cNvSpPr/>
            <p:nvPr/>
          </p:nvSpPr>
          <p:spPr>
            <a:xfrm>
              <a:off x="6906827" y="1088863"/>
              <a:ext cx="1947169" cy="102469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 Label Page</a:t>
              </a:r>
            </a:p>
            <a:p>
              <a:pPr algn="ctr"/>
              <a:r>
                <a:rPr lang="en-US" sz="1400"/>
                <a:t>Training the CNN model with the datasets created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370888-121B-4744-8EF4-E2FDF69244B0}"/>
                </a:ext>
              </a:extLst>
            </p:cNvPr>
            <p:cNvCxnSpPr>
              <a:cxnSpLocks/>
            </p:cNvCxnSpPr>
            <p:nvPr/>
          </p:nvCxnSpPr>
          <p:spPr>
            <a:xfrm>
              <a:off x="6201883" y="2307610"/>
              <a:ext cx="704944" cy="211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8BFE57F-CA0B-48E9-93E1-64AB2341282A}"/>
                </a:ext>
              </a:extLst>
            </p:cNvPr>
            <p:cNvSpPr/>
            <p:nvPr/>
          </p:nvSpPr>
          <p:spPr>
            <a:xfrm>
              <a:off x="6906827" y="2164316"/>
              <a:ext cx="1947169" cy="102469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 Label Page</a:t>
              </a:r>
            </a:p>
            <a:p>
              <a:pPr algn="ctr"/>
              <a:r>
                <a:rPr lang="en-US" sz="1400"/>
                <a:t>Training the RNN model with the datasets created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AC16DB1-B970-4449-A963-3A44EC1E0C91}"/>
                </a:ext>
              </a:extLst>
            </p:cNvPr>
            <p:cNvSpPr/>
            <p:nvPr/>
          </p:nvSpPr>
          <p:spPr>
            <a:xfrm>
              <a:off x="4290707" y="3725329"/>
              <a:ext cx="1947169" cy="90996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About Us page</a:t>
              </a:r>
              <a:endParaRPr lang="en-US" sz="16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6D6CA8-AC72-4B35-8578-A75DDED2C03F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8853996" y="1755990"/>
              <a:ext cx="991800" cy="347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6C2422-A08D-48CE-BF3F-5A6B8EAF6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996" y="2268338"/>
              <a:ext cx="991800" cy="429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643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8076-1BC6-46D3-9529-E1FD9103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Helvetica"/>
              </a:rPr>
              <a:t>EVALUATION AND RESULTS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A31D-DC79-4039-8B88-F37CBC62F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59" y="1585958"/>
            <a:ext cx="10872795" cy="31640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800">
                <a:solidFill>
                  <a:schemeClr val="bg2"/>
                </a:solidFill>
                <a:latin typeface="Helvetica"/>
              </a:rPr>
              <a:t>The accuracy of our project is the accurate detected gestures in real time.</a:t>
            </a:r>
          </a:p>
          <a:p>
            <a:endParaRPr lang="en-IN" sz="2800">
              <a:solidFill>
                <a:schemeClr val="bg2"/>
              </a:solidFill>
              <a:latin typeface="Helvetica"/>
              <a:cs typeface="Helvetica"/>
            </a:endParaRPr>
          </a:p>
          <a:p>
            <a:r>
              <a:rPr lang="en-IN" sz="2800">
                <a:solidFill>
                  <a:schemeClr val="bg2"/>
                </a:solidFill>
                <a:latin typeface="Helvetica"/>
                <a:cs typeface="Helvetica"/>
              </a:rPr>
              <a:t>All the trained gestures have recognized by the model.</a:t>
            </a:r>
          </a:p>
          <a:p>
            <a:endParaRPr lang="en-IN" sz="2800">
              <a:solidFill>
                <a:schemeClr val="bg2"/>
              </a:solidFill>
              <a:latin typeface="Helvetica"/>
              <a:cs typeface="Helvetica"/>
            </a:endParaRPr>
          </a:p>
          <a:p>
            <a:r>
              <a:rPr lang="en-IN" sz="2800">
                <a:solidFill>
                  <a:schemeClr val="bg2"/>
                </a:solidFill>
                <a:latin typeface="Helvetica"/>
                <a:cs typeface="Helvetica"/>
              </a:rPr>
              <a:t>The accuracy for each gesture is print it on the screen (Next slide)</a:t>
            </a:r>
          </a:p>
          <a:p>
            <a:endParaRPr lang="en-IN" sz="2800">
              <a:solidFill>
                <a:schemeClr val="bg2"/>
              </a:solidFill>
              <a:latin typeface="Helvetica"/>
              <a:cs typeface="Helvetica"/>
            </a:endParaRPr>
          </a:p>
          <a:p>
            <a:endParaRPr lang="en-IN" sz="280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078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8076-1BC6-46D3-9529-E1FD9103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Helvetica"/>
              </a:rPr>
              <a:t>EVALUATION AND RESULTS</a:t>
            </a:r>
            <a:endParaRPr lang="en-US" sz="4000">
              <a:solidFill>
                <a:schemeClr val="bg2"/>
              </a:solidFill>
            </a:endParaRPr>
          </a:p>
        </p:txBody>
      </p:sp>
      <p:pic>
        <p:nvPicPr>
          <p:cNvPr id="3" name="Picture 3" descr="A picture containing text, person, crowd&#10;&#10;Description automatically generated">
            <a:extLst>
              <a:ext uri="{FF2B5EF4-FFF2-40B4-BE49-F238E27FC236}">
                <a16:creationId xmlns:a16="http://schemas.microsoft.com/office/drawing/2014/main" id="{727E4B76-BF8E-4D58-821F-C46D725CB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897" y="2096513"/>
            <a:ext cx="3895725" cy="2943225"/>
          </a:xfrm>
          <a:prstGeom prst="rect">
            <a:avLst/>
          </a:prstGeom>
        </p:spPr>
      </p:pic>
      <p:pic>
        <p:nvPicPr>
          <p:cNvPr id="4" name="Picture 4" descr="A person holding a pair of scissors&#10;&#10;Description automatically generated">
            <a:extLst>
              <a:ext uri="{FF2B5EF4-FFF2-40B4-BE49-F238E27FC236}">
                <a16:creationId xmlns:a16="http://schemas.microsoft.com/office/drawing/2014/main" id="{351F4AD0-1649-4477-ACFB-1889CB44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5" y="2101580"/>
            <a:ext cx="3905250" cy="294322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B794369-0DAE-4EA2-8C53-B2F026E5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838" y="2098539"/>
            <a:ext cx="39147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9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E1EF-A630-409F-9761-5A654892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Helvetica"/>
              </a:rPr>
              <a:t>CONCLUSION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6C82-19BD-48A1-977F-38D25697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SzPts val="2800"/>
            </a:pPr>
            <a:r>
              <a:rPr lang="en-US" sz="2800" dirty="0">
                <a:solidFill>
                  <a:schemeClr val="bg2"/>
                </a:solidFill>
              </a:rPr>
              <a:t>In this project, we presented an idea for an easier communication between hearing impaired and the normal people.</a:t>
            </a:r>
          </a:p>
          <a:p>
            <a:pPr marL="228600" indent="-228600">
              <a:buSzPts val="2800"/>
            </a:pPr>
            <a:endParaRPr lang="en-US" sz="2800">
              <a:solidFill>
                <a:schemeClr val="bg2"/>
              </a:solidFill>
            </a:endParaRPr>
          </a:p>
          <a:p>
            <a:pPr marL="228600" indent="-228600">
              <a:buSzPts val="2800"/>
            </a:pPr>
            <a:r>
              <a:rPr lang="en-US" sz="2800" dirty="0">
                <a:solidFill>
                  <a:schemeClr val="bg2"/>
                </a:solidFill>
              </a:rPr>
              <a:t>The SMARTSL tool was developed which gives the end users a chance to capture their gestures, train the model and look at how good or bad the model predicts.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36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54B5-43A0-4A46-A00F-CA168D75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Helvetica"/>
              </a:rPr>
              <a:t>CONTRIBUTIONS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A36C89-BDFC-45FC-B795-10717FBA6C7A}"/>
              </a:ext>
            </a:extLst>
          </p:cNvPr>
          <p:cNvSpPr/>
          <p:nvPr/>
        </p:nvSpPr>
        <p:spPr>
          <a:xfrm>
            <a:off x="863125" y="1871151"/>
            <a:ext cx="2352272" cy="32370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Back End</a:t>
            </a:r>
            <a:endParaRPr lang="en-US">
              <a:ea typeface="+mn-lt"/>
              <a:cs typeface="+mn-lt"/>
            </a:endParaRPr>
          </a:p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r>
              <a:rPr lang="en-US" b="1">
                <a:ea typeface="+mn-lt"/>
                <a:cs typeface="+mn-lt"/>
              </a:rPr>
              <a:t>Ahmed</a:t>
            </a:r>
            <a:endParaRPr lang="en-US">
              <a:ea typeface="+mn-lt"/>
              <a:cs typeface="+mn-lt"/>
            </a:endParaRPr>
          </a:p>
          <a:p>
            <a:endParaRPr lang="en-US" b="1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B66007-2816-46C6-8FFC-E8551382CBF0}"/>
              </a:ext>
            </a:extLst>
          </p:cNvPr>
          <p:cNvSpPr/>
          <p:nvPr/>
        </p:nvSpPr>
        <p:spPr>
          <a:xfrm>
            <a:off x="3490956" y="1871150"/>
            <a:ext cx="2330909" cy="32370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r>
              <a:rPr lang="en-US" b="1">
                <a:ea typeface="+mn-lt"/>
                <a:cs typeface="+mn-lt"/>
              </a:rPr>
              <a:t>Front End</a:t>
            </a:r>
            <a:endParaRPr lang="en-US">
              <a:ea typeface="+mn-lt"/>
              <a:cs typeface="+mn-lt"/>
            </a:endParaRPr>
          </a:p>
          <a:p>
            <a:pPr algn="ctr"/>
            <a:endParaRPr lang="en-US" b="1">
              <a:cs typeface="Calibri"/>
            </a:endParaRPr>
          </a:p>
          <a:p>
            <a:pPr algn="ctr"/>
            <a:r>
              <a:rPr lang="en-US" b="1">
                <a:ea typeface="+mn-lt"/>
                <a:cs typeface="+mn-lt"/>
              </a:rPr>
              <a:t>Ahmed</a:t>
            </a:r>
          </a:p>
          <a:p>
            <a:pPr algn="ctr"/>
            <a:r>
              <a:rPr lang="en-US" b="1">
                <a:ea typeface="+mn-lt"/>
                <a:cs typeface="+mn-lt"/>
              </a:rPr>
              <a:t>Yousef</a:t>
            </a:r>
            <a:endParaRPr lang="en-US"/>
          </a:p>
          <a:p>
            <a:pPr algn="ctr"/>
            <a:r>
              <a:rPr lang="en-US" b="1">
                <a:ea typeface="+mn-lt"/>
                <a:cs typeface="+mn-lt"/>
              </a:rPr>
              <a:t>Chandni</a:t>
            </a:r>
          </a:p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E75DEA-8E14-4237-A0B6-B6D1BA1F6926}"/>
              </a:ext>
            </a:extLst>
          </p:cNvPr>
          <p:cNvSpPr/>
          <p:nvPr/>
        </p:nvSpPr>
        <p:spPr>
          <a:xfrm>
            <a:off x="6118789" y="1871150"/>
            <a:ext cx="2316664" cy="32370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ML / DL</a:t>
            </a:r>
          </a:p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r>
              <a:rPr lang="en-US" b="1">
                <a:ea typeface="+mn-lt"/>
                <a:cs typeface="+mn-lt"/>
              </a:rPr>
              <a:t>Ahmed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b="1">
                <a:ea typeface="+mn-lt"/>
                <a:cs typeface="+mn-lt"/>
              </a:rPr>
              <a:t>Chandni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b="1">
                <a:ea typeface="+mn-lt"/>
                <a:cs typeface="+mn-lt"/>
              </a:rPr>
              <a:t>Yousef</a:t>
            </a:r>
            <a:endParaRPr lang="en-US"/>
          </a:p>
          <a:p>
            <a:endParaRPr lang="en-US" b="1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BCECBA-EE27-49A5-87D9-DDDB5A8EDAD8}"/>
              </a:ext>
            </a:extLst>
          </p:cNvPr>
          <p:cNvSpPr/>
          <p:nvPr/>
        </p:nvSpPr>
        <p:spPr>
          <a:xfrm>
            <a:off x="8874805" y="1871148"/>
            <a:ext cx="2316664" cy="32370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PPT and Report</a:t>
            </a:r>
            <a:endParaRPr lang="en-US"/>
          </a:p>
          <a:p>
            <a:pPr algn="ctr"/>
            <a:endParaRPr lang="en-US" b="1">
              <a:ea typeface="+mn-lt"/>
              <a:cs typeface="+mn-lt"/>
            </a:endParaRPr>
          </a:p>
          <a:p>
            <a:pPr algn="ctr"/>
            <a:r>
              <a:rPr lang="en-US" b="1">
                <a:ea typeface="+mn-lt"/>
                <a:cs typeface="+mn-lt"/>
              </a:rPr>
              <a:t>Chandni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b="1">
                <a:ea typeface="+mn-lt"/>
                <a:cs typeface="+mn-lt"/>
              </a:rPr>
              <a:t>Aswini</a:t>
            </a:r>
            <a:endParaRPr lang="en-US">
              <a:cs typeface="Calibri"/>
            </a:endParaRPr>
          </a:p>
          <a:p>
            <a:pPr algn="ctr"/>
            <a:r>
              <a:rPr lang="en-US" b="1">
                <a:ea typeface="+mn-lt"/>
                <a:cs typeface="+mn-lt"/>
              </a:rPr>
              <a:t>Ahmed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b="1">
                <a:ea typeface="+mn-lt"/>
                <a:cs typeface="+mn-lt"/>
              </a:rPr>
              <a:t>Yousef</a:t>
            </a:r>
            <a:endParaRPr lang="en-US"/>
          </a:p>
          <a:p>
            <a:pPr marL="285750" indent="-285750" algn="ctr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13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D92E-FA2E-4D58-B0EC-B1D7DA6E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Helvetica"/>
              </a:rPr>
              <a:t>TABLE OF CONTENTS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00CF-D17C-4AFF-9419-35D851B0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sz="1800" dirty="0">
                <a:solidFill>
                  <a:schemeClr val="bg2"/>
                </a:solidFill>
                <a:latin typeface="Helvetica"/>
              </a:rPr>
              <a:t>Problem Statement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sz="1800" dirty="0">
                <a:solidFill>
                  <a:schemeClr val="bg2"/>
                </a:solidFill>
                <a:latin typeface="Helvetica"/>
              </a:rPr>
              <a:t>Introduction</a:t>
            </a:r>
          </a:p>
          <a:p>
            <a:pPr marL="228600" indent="-228600">
              <a:buSzPts val="2800"/>
            </a:pPr>
            <a:r>
              <a:rPr lang="en-US" sz="1800" dirty="0">
                <a:solidFill>
                  <a:schemeClr val="bg2"/>
                </a:solidFill>
                <a:latin typeface="Helvetica"/>
              </a:rPr>
              <a:t>Related Work</a:t>
            </a:r>
          </a:p>
          <a:p>
            <a:pPr marL="228600" indent="-228600">
              <a:buSzPts val="2800"/>
            </a:pPr>
            <a:r>
              <a:rPr lang="en-US" sz="1800" dirty="0">
                <a:solidFill>
                  <a:schemeClr val="bg2"/>
                </a:solidFill>
                <a:latin typeface="Helvetica"/>
              </a:rPr>
              <a:t>Proposed Work</a:t>
            </a:r>
          </a:p>
          <a:p>
            <a:pPr marL="228600" indent="-228600">
              <a:buSzPts val="2800"/>
            </a:pPr>
            <a:r>
              <a:rPr lang="en-US" sz="1800" dirty="0">
                <a:solidFill>
                  <a:schemeClr val="bg2"/>
                </a:solidFill>
                <a:latin typeface="Helvetica"/>
              </a:rPr>
              <a:t>Approach</a:t>
            </a:r>
          </a:p>
          <a:p>
            <a:pPr marL="628650" lvl="1" indent="-228600">
              <a:buSzPts val="2800"/>
            </a:pPr>
            <a:r>
              <a:rPr lang="en-US" sz="1600" dirty="0">
                <a:solidFill>
                  <a:schemeClr val="bg2"/>
                </a:solidFill>
                <a:latin typeface="Helvetica"/>
              </a:rPr>
              <a:t>Framework</a:t>
            </a:r>
            <a:endParaRPr lang="en-US" sz="1600" dirty="0">
              <a:solidFill>
                <a:schemeClr val="bg2"/>
              </a:solidFill>
              <a:latin typeface="Helvetica"/>
              <a:cs typeface="Helvetica"/>
            </a:endParaRPr>
          </a:p>
          <a:p>
            <a:pPr marL="628650" lvl="1" indent="-228600">
              <a:buSzPts val="2800"/>
            </a:pPr>
            <a:r>
              <a:rPr lang="en-US" sz="1600" dirty="0">
                <a:solidFill>
                  <a:schemeClr val="bg2"/>
                </a:solidFill>
                <a:latin typeface="Helvetica"/>
              </a:rPr>
              <a:t>SMARTSL Tool</a:t>
            </a:r>
          </a:p>
          <a:p>
            <a:pPr marL="228600" indent="-228600">
              <a:buSzPts val="2800"/>
            </a:pPr>
            <a:r>
              <a:rPr lang="en-US" sz="1800" dirty="0">
                <a:solidFill>
                  <a:schemeClr val="bg2"/>
                </a:solidFill>
                <a:latin typeface="Helvetica"/>
              </a:rPr>
              <a:t>Experimentation and Implementation</a:t>
            </a:r>
          </a:p>
          <a:p>
            <a:pPr marL="228600" indent="-228600">
              <a:buSzPts val="2800"/>
            </a:pPr>
            <a:r>
              <a:rPr lang="en-US" sz="1800" dirty="0">
                <a:solidFill>
                  <a:schemeClr val="bg2"/>
                </a:solidFill>
                <a:latin typeface="Helvetica"/>
              </a:rPr>
              <a:t>Working SmartSL Tool</a:t>
            </a:r>
          </a:p>
          <a:p>
            <a:pPr marL="228600" indent="-228600">
              <a:buSzPts val="2800"/>
            </a:pPr>
            <a:r>
              <a:rPr lang="en-US" sz="1800" dirty="0">
                <a:solidFill>
                  <a:schemeClr val="bg2"/>
                </a:solidFill>
                <a:latin typeface="Helvetica"/>
              </a:rPr>
              <a:t>Evaluation and Results</a:t>
            </a:r>
          </a:p>
          <a:p>
            <a:pPr marL="228600" indent="-228600">
              <a:buSzPts val="2800"/>
            </a:pPr>
            <a:r>
              <a:rPr lang="en-US" sz="1800" dirty="0">
                <a:solidFill>
                  <a:schemeClr val="bg2"/>
                </a:solidFill>
                <a:latin typeface="Helvetica"/>
              </a:rPr>
              <a:t>Conclusion</a:t>
            </a:r>
          </a:p>
          <a:p>
            <a:pPr marL="228600" indent="-228600">
              <a:buSzPts val="2800"/>
            </a:pPr>
            <a:r>
              <a:rPr lang="en-US" sz="1800" dirty="0">
                <a:solidFill>
                  <a:schemeClr val="bg2"/>
                </a:solidFill>
                <a:latin typeface="Helvetica"/>
              </a:rPr>
              <a:t>Contribution</a:t>
            </a:r>
          </a:p>
          <a:p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90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F6C5-3ADE-49EB-AA38-5BF4D2B9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58" y="2695946"/>
            <a:ext cx="10972800" cy="11430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  <a:latin typeface="Helvetica"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63724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F6C5-3ADE-49EB-AA38-5BF4D2B9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58" y="2695946"/>
            <a:ext cx="10972800" cy="11430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  <a:latin typeface="Helvetica"/>
              </a:rPr>
              <a:t>Thank</a:t>
            </a:r>
            <a:r>
              <a:rPr lang="en-US">
                <a:cs typeface="Calibri"/>
              </a:rPr>
              <a:t> </a:t>
            </a:r>
            <a:r>
              <a:rPr lang="en-US" b="1">
                <a:solidFill>
                  <a:schemeClr val="bg2"/>
                </a:solidFill>
                <a:latin typeface="Helvetica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5291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A687-DD58-4764-870D-8FBEEA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Helvetica"/>
              </a:rPr>
              <a:t>PROBLEM STATEMENT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C0E0-3CD7-4FA8-A618-EAF1EAC5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SzPts val="2800"/>
            </a:pPr>
            <a:r>
              <a:rPr lang="en-US" sz="2800" dirty="0">
                <a:solidFill>
                  <a:schemeClr val="bg2"/>
                </a:solidFill>
                <a:latin typeface="Helvetica"/>
              </a:rPr>
              <a:t>Sign language is a form of non-verbal communication among deaf and dumb, generally not learned by the ordinary</a:t>
            </a:r>
          </a:p>
          <a:p>
            <a:pPr algn="just">
              <a:buSzPts val="2800"/>
            </a:pPr>
            <a:r>
              <a:rPr lang="en-US" sz="2800" dirty="0">
                <a:solidFill>
                  <a:schemeClr val="bg2"/>
                </a:solidFill>
                <a:latin typeface="Helvetica"/>
              </a:rPr>
              <a:t>Sign Language/Gesture Recognition strikes a bridge between hearing impaired and the ordinary to make communication easier.</a:t>
            </a:r>
          </a:p>
          <a:p>
            <a:pPr algn="just">
              <a:buSzPts val="2800"/>
            </a:pPr>
            <a:r>
              <a:rPr lang="en-US" sz="2800" dirty="0">
                <a:solidFill>
                  <a:schemeClr val="bg2"/>
                </a:solidFill>
                <a:latin typeface="Helvetica"/>
              </a:rPr>
              <a:t>Sign languages uses visual-manual modality for communication.</a:t>
            </a:r>
            <a:endParaRPr lang="en-US" sz="2800" dirty="0">
              <a:solidFill>
                <a:schemeClr val="bg2"/>
              </a:solidFill>
            </a:endParaRPr>
          </a:p>
          <a:p>
            <a:pPr algn="just">
              <a:buSzPts val="2800"/>
            </a:pPr>
            <a:r>
              <a:rPr lang="en-US" sz="2800" dirty="0">
                <a:solidFill>
                  <a:schemeClr val="bg2"/>
                </a:solidFill>
                <a:latin typeface="Helvetica"/>
              </a:rPr>
              <a:t>Sign languages is the combination of hand shapes, movement of the hands, arms or body, and facial expressions.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5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FE53-EBDE-4E34-B4AB-84B64B30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Helvetica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E95F-E467-44E1-A615-BD97AB3D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SzPts val="2800"/>
            </a:pPr>
            <a:r>
              <a:rPr lang="en-US" sz="3200" dirty="0">
                <a:solidFill>
                  <a:schemeClr val="bg2"/>
                </a:solidFill>
                <a:latin typeface="Helvetica"/>
                <a:cs typeface="Helvetica"/>
              </a:rPr>
              <a:t>American Sign Language (ASL) is a predominant sign language which is fully developed and natural language.</a:t>
            </a:r>
            <a:endParaRPr lang="en-US" sz="3200" dirty="0">
              <a:solidFill>
                <a:schemeClr val="bg2"/>
              </a:solidFill>
              <a:ea typeface="+mn-lt"/>
              <a:cs typeface="+mn-lt"/>
            </a:endParaRPr>
          </a:p>
          <a:p>
            <a:pPr algn="just">
              <a:buSzPts val="2800"/>
            </a:pPr>
            <a:r>
              <a:rPr lang="en-US" sz="3200" dirty="0">
                <a:solidFill>
                  <a:schemeClr val="bg2"/>
                </a:solidFill>
                <a:latin typeface="Helvetica"/>
                <a:cs typeface="Helvetica"/>
              </a:rPr>
              <a:t>ASL is not only difficult to learn but also to teach.</a:t>
            </a:r>
            <a:endParaRPr lang="en-US" dirty="0">
              <a:solidFill>
                <a:schemeClr val="bg2"/>
              </a:solidFill>
            </a:endParaRPr>
          </a:p>
          <a:p>
            <a:pPr algn="just">
              <a:buSzPts val="2800"/>
            </a:pPr>
            <a:r>
              <a:rPr lang="en-US" sz="3200" dirty="0">
                <a:solidFill>
                  <a:schemeClr val="bg2"/>
                </a:solidFill>
                <a:latin typeface="Helvetica"/>
              </a:rPr>
              <a:t>The objective of this project is to identify the gestures through captured images and output the symbolic expression in the form of text using machine/deep learning techniques like MediaPipe framework, CNN,RNN, python-Flask.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FE53-EBDE-4E34-B4AB-84B64B30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Helvetica"/>
              </a:rPr>
              <a:t>RELATED WORK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E95F-E467-44E1-A615-BD97AB3D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sz="3200" dirty="0">
                <a:solidFill>
                  <a:schemeClr val="bg2"/>
                </a:solidFill>
                <a:latin typeface="Helvetica"/>
              </a:rPr>
              <a:t>Various research works have been carried out in the field of sign language recognition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sz="3200" dirty="0">
                <a:solidFill>
                  <a:schemeClr val="bg2"/>
                </a:solidFill>
                <a:latin typeface="Helvetica"/>
              </a:rPr>
              <a:t>State of the art algorithms like </a:t>
            </a:r>
            <a:r>
              <a:rPr lang="en-US">
                <a:solidFill>
                  <a:schemeClr val="bg2"/>
                </a:solidFill>
                <a:latin typeface="Helvetica"/>
              </a:rPr>
              <a:t>KNN</a:t>
            </a:r>
            <a:r>
              <a:rPr lang="en-US" sz="3200" dirty="0">
                <a:solidFill>
                  <a:schemeClr val="bg2"/>
                </a:solidFill>
                <a:latin typeface="Helvetica"/>
              </a:rPr>
              <a:t>, CNN, RNN, other deep learning models, etc. have been utilized</a:t>
            </a:r>
            <a:endParaRPr lang="en-US" sz="3200">
              <a:solidFill>
                <a:schemeClr val="bg2"/>
              </a:solidFill>
              <a:latin typeface="Helvetica"/>
              <a:cs typeface="Helvetica"/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BE2F-E037-4864-AD4C-938DF4AF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Helvetica"/>
              </a:rPr>
              <a:t>RELATED WORK (CONTD.)</a:t>
            </a:r>
            <a:endParaRPr lang="en-US" sz="4000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3F921D7-E579-484B-996C-7FD96F309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47652"/>
              </p:ext>
            </p:extLst>
          </p:nvPr>
        </p:nvGraphicFramePr>
        <p:xfrm>
          <a:off x="1119913" y="1327741"/>
          <a:ext cx="10512351" cy="43514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072">
                  <a:extLst>
                    <a:ext uri="{9D8B030D-6E8A-4147-A177-3AD203B41FA5}">
                      <a16:colId xmlns:a16="http://schemas.microsoft.com/office/drawing/2014/main" val="58191356"/>
                    </a:ext>
                  </a:extLst>
                </a:gridCol>
                <a:gridCol w="3649869">
                  <a:extLst>
                    <a:ext uri="{9D8B030D-6E8A-4147-A177-3AD203B41FA5}">
                      <a16:colId xmlns:a16="http://schemas.microsoft.com/office/drawing/2014/main" val="1887452619"/>
                    </a:ext>
                  </a:extLst>
                </a:gridCol>
                <a:gridCol w="2102470">
                  <a:extLst>
                    <a:ext uri="{9D8B030D-6E8A-4147-A177-3AD203B41FA5}">
                      <a16:colId xmlns:a16="http://schemas.microsoft.com/office/drawing/2014/main" val="71607712"/>
                    </a:ext>
                  </a:extLst>
                </a:gridCol>
                <a:gridCol w="2102470">
                  <a:extLst>
                    <a:ext uri="{9D8B030D-6E8A-4147-A177-3AD203B41FA5}">
                      <a16:colId xmlns:a16="http://schemas.microsoft.com/office/drawing/2014/main" val="2959606876"/>
                    </a:ext>
                  </a:extLst>
                </a:gridCol>
                <a:gridCol w="2102470">
                  <a:extLst>
                    <a:ext uri="{9D8B030D-6E8A-4147-A177-3AD203B41FA5}">
                      <a16:colId xmlns:a16="http://schemas.microsoft.com/office/drawing/2014/main" val="2014877041"/>
                    </a:ext>
                  </a:extLst>
                </a:gridCol>
              </a:tblGrid>
              <a:tr h="105959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Paper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Authors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15180"/>
                  </a:ext>
                </a:extLst>
              </a:tr>
              <a:tr h="8232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extraction is done using deep convolutional neural network and classified using Multi-class 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DCNN, 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u="none" strike="noStrike" noProof="0"/>
                        <a:t>Md </a:t>
                      </a:r>
                      <a:r>
                        <a:rPr lang="en-US" sz="1400" b="0" u="none" strike="noStrike" noProof="0" err="1"/>
                        <a:t>Rashedul</a:t>
                      </a:r>
                      <a:r>
                        <a:rPr lang="en-US" sz="1400" b="0" u="none" strike="noStrike" noProof="0"/>
                        <a:t> Islam et al.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986730"/>
                  </a:ext>
                </a:extLst>
              </a:tr>
              <a:tr h="7916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The model is trained using both deep CNN and RNN on the gestures from Argentinian sign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RNN,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Masood et 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23843"/>
                  </a:ext>
                </a:extLst>
              </a:tr>
              <a:tr h="7916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model used CNN to predict 4 gestures from American sign language by extracting the key frame of the real-time video using MediaPipe 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Bagby</a:t>
                      </a:r>
                      <a:r>
                        <a:rPr lang="en-US" dirty="0"/>
                        <a:t> et 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99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9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F326-2B6B-4F39-A74F-01BBB8E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Helvetica"/>
              </a:rPr>
              <a:t>PROPOSED WORK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B3AA-65B2-42FA-89D7-DF2E6137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2"/>
                </a:solidFill>
                <a:latin typeface="Helvetica"/>
              </a:rPr>
              <a:t>In this project, we proposed an idea for feasible communication between hearing impaired and normal </a:t>
            </a:r>
            <a:r>
              <a:rPr lang="en-US" dirty="0">
                <a:solidFill>
                  <a:schemeClr val="bg2"/>
                </a:solidFill>
                <a:latin typeface="Helvetica"/>
              </a:rPr>
              <a:t>people</a:t>
            </a:r>
            <a:r>
              <a:rPr lang="en-US" sz="3200" dirty="0">
                <a:solidFill>
                  <a:schemeClr val="bg2"/>
                </a:solidFill>
                <a:latin typeface="Helvetica"/>
              </a:rPr>
              <a:t> using deep learning techniques – CNN,RNN network.</a:t>
            </a:r>
          </a:p>
          <a:p>
            <a:endParaRPr lang="en-US" sz="3200" dirty="0">
              <a:solidFill>
                <a:schemeClr val="bg2"/>
              </a:solidFill>
              <a:latin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5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E196-9C40-42AE-B3CB-68BB0A66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70" y="344977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APPROACH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FRAMEWORK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960D5D-D6D9-4535-90D8-A3EEA7004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3" b="671"/>
          <a:stretch/>
        </p:blipFill>
        <p:spPr>
          <a:xfrm>
            <a:off x="2576853" y="2121904"/>
            <a:ext cx="5903955" cy="3320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453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D211CF9-92BB-4430-A5B0-646BDC6D0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3" b="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10688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761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Helvetica</vt:lpstr>
      <vt:lpstr>Wingdings</vt:lpstr>
      <vt:lpstr>Wingdings,Sans-Serif</vt:lpstr>
      <vt:lpstr>Custom Design</vt:lpstr>
      <vt:lpstr>  SMARTSL: Real-Time Enhanced Gesture Recognition  Framework and Tool Utilizing American Sign Language </vt:lpstr>
      <vt:lpstr>TABLE OF CONTENTS</vt:lpstr>
      <vt:lpstr>PROBLEM STATEMENT</vt:lpstr>
      <vt:lpstr>INTRODUCTION</vt:lpstr>
      <vt:lpstr>RELATED WORK</vt:lpstr>
      <vt:lpstr>RELATED WORK (CONTD.)</vt:lpstr>
      <vt:lpstr>PROPOSED WORK</vt:lpstr>
      <vt:lpstr>APPROACH  FRAMEWORK</vt:lpstr>
      <vt:lpstr>PowerPoint Presentation</vt:lpstr>
      <vt:lpstr>APPROACH (CONTD.) SmartSL TOOL</vt:lpstr>
      <vt:lpstr>PowerPoint Presentation</vt:lpstr>
      <vt:lpstr>EXPERIMENTATION AND IMPLEMENTATION</vt:lpstr>
      <vt:lpstr>IMPLEMENTATION </vt:lpstr>
      <vt:lpstr>IMPLEMENTATION(contd.)</vt:lpstr>
      <vt:lpstr>FLOW  OF WORKING SMARTSL TOOL</vt:lpstr>
      <vt:lpstr>EVALUATION AND RESULTS</vt:lpstr>
      <vt:lpstr>EVALUATION AND RESULTS</vt:lpstr>
      <vt:lpstr>CONCLUSION</vt:lpstr>
      <vt:lpstr>CONTRIBUTIONS</vt:lpstr>
      <vt:lpstr>Any 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Recognition Application for People with Hearing Disability</dc:title>
  <dc:creator>Aswini</dc:creator>
  <cp:lastModifiedBy>Acharya, Chandni (UMKC-Student)</cp:lastModifiedBy>
  <cp:revision>1</cp:revision>
  <dcterms:created xsi:type="dcterms:W3CDTF">2021-11-28T01:14:14Z</dcterms:created>
  <dcterms:modified xsi:type="dcterms:W3CDTF">2021-11-30T05:51:18Z</dcterms:modified>
</cp:coreProperties>
</file>