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08"/>
    <p:restoredTop sz="95204"/>
  </p:normalViewPr>
  <p:slideViewPr>
    <p:cSldViewPr snapToGrid="0" snapToObjects="1">
      <p:cViewPr varScale="1">
        <p:scale>
          <a:sx n="79" d="100"/>
          <a:sy n="79" d="100"/>
        </p:scale>
        <p:origin x="10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5/5/21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0862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5/5/21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8487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5/5/21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35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5/5/21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1153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5/5/21</a:t>
            </a:fld>
            <a:endParaRPr lang="en-US" dirty="0"/>
          </a:p>
        </p:txBody>
      </p:sp>
    </p:spTree>
    <p:extLst>
      <p:ext uri="{BB962C8B-B14F-4D97-AF65-F5344CB8AC3E}">
        <p14:creationId xmlns:p14="http://schemas.microsoft.com/office/powerpoint/2010/main" val="410342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5/5/21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6490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5/5/21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66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5/5/21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8690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5/5/21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758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5/5/21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1784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5/5/21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4231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5/5/21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216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9" r:id="rId10"/>
    <p:sldLayoutId id="214748370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1524" y="10"/>
            <a:ext cx="12188952" cy="6857990"/>
          </a:xfrm>
          <a:prstGeom prst="rect">
            <a:avLst/>
          </a:prstGeom>
        </p:spPr>
      </p:pic>
      <p:sp>
        <p:nvSpPr>
          <p:cNvPr id="23" name="Freeform: Shape 17">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2190750" y="1346268"/>
            <a:ext cx="7810500" cy="3125338"/>
          </a:xfrm>
        </p:spPr>
        <p:txBody>
          <a:bodyPr anchor="b">
            <a:normAutofit fontScale="90000"/>
          </a:bodyPr>
          <a:lstStyle/>
          <a:p>
            <a:pPr algn="ctr">
              <a:lnSpc>
                <a:spcPct val="110000"/>
              </a:lnSpc>
            </a:pPr>
            <a:r>
              <a:rPr lang="en-US" sz="3400" dirty="0">
                <a:latin typeface="Al Nile" pitchFamily="2" charset="-78"/>
                <a:cs typeface="Al Nile" pitchFamily="2" charset="-78"/>
              </a:rPr>
              <a:t>Using Machine Learning Techniques for Predicting and Visualizing Covid-19 Vaccinations Process</a:t>
            </a:r>
            <a:br>
              <a:rPr lang="en-US" sz="3400" dirty="0">
                <a:latin typeface="Al Nile" pitchFamily="2" charset="-78"/>
                <a:cs typeface="Al Nile" pitchFamily="2" charset="-78"/>
              </a:rPr>
            </a:br>
            <a:br>
              <a:rPr lang="en-US" sz="3400" dirty="0"/>
            </a:br>
            <a:endParaRPr lang="en-US" sz="3400" dirty="0"/>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4239154" y="3979333"/>
            <a:ext cx="3713692" cy="2167467"/>
          </a:xfrm>
        </p:spPr>
        <p:txBody>
          <a:bodyPr anchor="t">
            <a:normAutofit fontScale="70000" lnSpcReduction="20000"/>
          </a:bodyPr>
          <a:lstStyle/>
          <a:p>
            <a:pPr algn="ctr"/>
            <a:r>
              <a:rPr lang="en-US" sz="2900" dirty="0"/>
              <a:t>First Draft</a:t>
            </a:r>
          </a:p>
          <a:p>
            <a:pPr algn="ctr"/>
            <a:r>
              <a:rPr lang="en-US" dirty="0"/>
              <a:t>Project</a:t>
            </a:r>
          </a:p>
          <a:p>
            <a:pPr algn="ctr"/>
            <a:r>
              <a:rPr lang="en-US" dirty="0"/>
              <a:t> </a:t>
            </a:r>
          </a:p>
          <a:p>
            <a:pPr algn="ctr"/>
            <a:r>
              <a:rPr lang="en-US" b="1" dirty="0"/>
              <a:t>Ahmed </a:t>
            </a:r>
            <a:r>
              <a:rPr lang="en-US" b="1" dirty="0" err="1"/>
              <a:t>Alanazi</a:t>
            </a:r>
            <a:endParaRPr lang="en-US" b="1" dirty="0"/>
          </a:p>
          <a:p>
            <a:pPr algn="ctr"/>
            <a:r>
              <a:rPr lang="en-US" b="1" dirty="0"/>
              <a:t>Rasheed </a:t>
            </a:r>
            <a:r>
              <a:rPr lang="en-US" b="1" dirty="0" err="1"/>
              <a:t>Alhazmi</a:t>
            </a:r>
            <a:endParaRPr lang="en-US" b="1" dirty="0"/>
          </a:p>
        </p:txBody>
      </p:sp>
    </p:spTree>
    <p:extLst>
      <p:ext uri="{BB962C8B-B14F-4D97-AF65-F5344CB8AC3E}">
        <p14:creationId xmlns:p14="http://schemas.microsoft.com/office/powerpoint/2010/main" val="312552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Dataset continued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402336" y="2064193"/>
            <a:ext cx="1997964" cy="1881861"/>
          </a:xfrm>
        </p:spPr>
        <p:txBody>
          <a:bodyPr vert="horz" lIns="109728" tIns="109728" rIns="109728" bIns="91440" rtlCol="0">
            <a:normAutofit/>
          </a:bodyPr>
          <a:lstStyle/>
          <a:p>
            <a:r>
              <a:rPr lang="en-US" sz="1800" b="1" dirty="0">
                <a:solidFill>
                  <a:schemeClr val="tx1">
                    <a:lumMod val="75000"/>
                    <a:lumOff val="25000"/>
                  </a:schemeClr>
                </a:solidFill>
              </a:rPr>
              <a:t>Total Vaccinations</a:t>
            </a:r>
          </a:p>
        </p:txBody>
      </p:sp>
      <p:pic>
        <p:nvPicPr>
          <p:cNvPr id="6" name="Picture 5" descr="Chart, line chart&#10;&#10;Description automatically generated">
            <a:extLst>
              <a:ext uri="{FF2B5EF4-FFF2-40B4-BE49-F238E27FC236}">
                <a16:creationId xmlns:a16="http://schemas.microsoft.com/office/drawing/2014/main" id="{9E626139-64B6-7348-9AE1-3CE78A9BDD0C}"/>
              </a:ext>
            </a:extLst>
          </p:cNvPr>
          <p:cNvPicPr>
            <a:picLocks noChangeAspect="1"/>
          </p:cNvPicPr>
          <p:nvPr/>
        </p:nvPicPr>
        <p:blipFill>
          <a:blip r:embed="rId4"/>
          <a:stretch>
            <a:fillRect/>
          </a:stretch>
        </p:blipFill>
        <p:spPr>
          <a:xfrm>
            <a:off x="2670047" y="1625600"/>
            <a:ext cx="8251927" cy="4886237"/>
          </a:xfrm>
          <a:prstGeom prst="rect">
            <a:avLst/>
          </a:prstGeom>
        </p:spPr>
      </p:pic>
    </p:spTree>
    <p:extLst>
      <p:ext uri="{BB962C8B-B14F-4D97-AF65-F5344CB8AC3E}">
        <p14:creationId xmlns:p14="http://schemas.microsoft.com/office/powerpoint/2010/main" val="150376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402336" y="2064193"/>
            <a:ext cx="1997964" cy="1881861"/>
          </a:xfrm>
        </p:spPr>
        <p:txBody>
          <a:bodyPr vert="horz" lIns="109728" tIns="109728" rIns="109728" bIns="91440" rtlCol="0">
            <a:normAutofit/>
          </a:bodyPr>
          <a:lstStyle/>
          <a:p>
            <a:r>
              <a:rPr lang="en-US" sz="1800" b="1" dirty="0">
                <a:solidFill>
                  <a:schemeClr val="tx1">
                    <a:lumMod val="75000"/>
                    <a:lumOff val="25000"/>
                  </a:schemeClr>
                </a:solidFill>
              </a:rPr>
              <a:t>Algorithms Comparison</a:t>
            </a:r>
          </a:p>
        </p:txBody>
      </p:sp>
      <p:pic>
        <p:nvPicPr>
          <p:cNvPr id="7" name="Picture 6" descr="Chart, box and whisker chart&#10;&#10;Description automatically generated">
            <a:extLst>
              <a:ext uri="{FF2B5EF4-FFF2-40B4-BE49-F238E27FC236}">
                <a16:creationId xmlns:a16="http://schemas.microsoft.com/office/drawing/2014/main" id="{A4C06357-C144-F54B-9E4A-32A68ABA291E}"/>
              </a:ext>
            </a:extLst>
          </p:cNvPr>
          <p:cNvPicPr>
            <a:picLocks noChangeAspect="1"/>
          </p:cNvPicPr>
          <p:nvPr/>
        </p:nvPicPr>
        <p:blipFill>
          <a:blip r:embed="rId4"/>
          <a:stretch>
            <a:fillRect/>
          </a:stretch>
        </p:blipFill>
        <p:spPr>
          <a:xfrm>
            <a:off x="2799588" y="1799110"/>
            <a:ext cx="8254468" cy="4371380"/>
          </a:xfrm>
          <a:prstGeom prst="rect">
            <a:avLst/>
          </a:prstGeom>
        </p:spPr>
      </p:pic>
    </p:spTree>
    <p:extLst>
      <p:ext uri="{BB962C8B-B14F-4D97-AF65-F5344CB8AC3E}">
        <p14:creationId xmlns:p14="http://schemas.microsoft.com/office/powerpoint/2010/main" val="225796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790766"/>
            <a:ext cx="8770571" cy="4508472"/>
          </a:xfrm>
        </p:spPr>
        <p:txBody>
          <a:bodyPr vert="horz" lIns="109728" tIns="109728" rIns="109728" bIns="91440" rtlCol="0">
            <a:normAutofit/>
          </a:bodyPr>
          <a:lstStyle/>
          <a:p>
            <a:pPr marL="285750" indent="-285750">
              <a:buFont typeface="Arial" panose="020B0604020202020204" pitchFamily="34" charset="0"/>
              <a:buChar char="•"/>
            </a:pPr>
            <a:r>
              <a:rPr lang="en-US" sz="1800" b="1" dirty="0">
                <a:solidFill>
                  <a:schemeClr val="tx1">
                    <a:lumMod val="75000"/>
                    <a:lumOff val="25000"/>
                  </a:schemeClr>
                </a:solidFill>
              </a:rPr>
              <a:t>The dataset had a null values which were replaced with mean values. </a:t>
            </a:r>
          </a:p>
          <a:p>
            <a:pPr marL="285750" indent="-285750">
              <a:buFont typeface="Arial" panose="020B0604020202020204" pitchFamily="34" charset="0"/>
              <a:buChar char="•"/>
            </a:pPr>
            <a:r>
              <a:rPr lang="en-US" sz="1800" b="1" dirty="0">
                <a:solidFill>
                  <a:schemeClr val="tx1">
                    <a:lumMod val="75000"/>
                    <a:lumOff val="25000"/>
                  </a:schemeClr>
                </a:solidFill>
              </a:rPr>
              <a:t>Dataset was fitted into several algorithms to pick the best.</a:t>
            </a:r>
          </a:p>
          <a:p>
            <a:pPr marL="285750" indent="-285750">
              <a:buFont typeface="Arial" panose="020B0604020202020204" pitchFamily="34" charset="0"/>
              <a:buChar char="•"/>
            </a:pPr>
            <a:r>
              <a:rPr lang="en-US" sz="1800" b="1" dirty="0">
                <a:solidFill>
                  <a:schemeClr val="tx1">
                    <a:lumMod val="75000"/>
                    <a:lumOff val="25000"/>
                  </a:schemeClr>
                </a:solidFill>
              </a:rPr>
              <a:t>List of algorithms:</a:t>
            </a:r>
          </a:p>
          <a:p>
            <a:pPr marL="742950" lvl="1" indent="-285750" algn="l">
              <a:buFont typeface="Arial" panose="020B0604020202020204" pitchFamily="34" charset="0"/>
              <a:buChar char="•"/>
            </a:pPr>
            <a:r>
              <a:rPr lang="en-US" sz="1400" b="1" dirty="0"/>
              <a:t>Logistic regression</a:t>
            </a:r>
          </a:p>
          <a:p>
            <a:pPr marL="742950" lvl="1" indent="-285750" algn="l">
              <a:buFont typeface="Arial" panose="020B0604020202020204" pitchFamily="34" charset="0"/>
              <a:buChar char="•"/>
            </a:pPr>
            <a:r>
              <a:rPr lang="en-US" sz="1400" b="1" dirty="0"/>
              <a:t>linear discriminant analysis</a:t>
            </a:r>
          </a:p>
          <a:p>
            <a:pPr marL="742950" lvl="1" indent="-285750" algn="l">
              <a:buFont typeface="Arial" panose="020B0604020202020204" pitchFamily="34" charset="0"/>
              <a:buChar char="•"/>
            </a:pPr>
            <a:r>
              <a:rPr lang="en-US" sz="1400" b="1" dirty="0"/>
              <a:t>k-nearest neighbors</a:t>
            </a:r>
          </a:p>
          <a:p>
            <a:pPr marL="742950" lvl="1" indent="-285750" algn="l">
              <a:buFont typeface="Arial" panose="020B0604020202020204" pitchFamily="34" charset="0"/>
              <a:buChar char="•"/>
            </a:pPr>
            <a:r>
              <a:rPr lang="en-US" sz="1400" b="1" dirty="0"/>
              <a:t>decision tree classifier</a:t>
            </a:r>
          </a:p>
          <a:p>
            <a:pPr marL="742950" lvl="1" indent="-285750" algn="l">
              <a:buFont typeface="Arial" panose="020B0604020202020204" pitchFamily="34" charset="0"/>
              <a:buChar char="•"/>
            </a:pPr>
            <a:r>
              <a:rPr lang="en-US" sz="1400" b="1" dirty="0"/>
              <a:t>Naive Bayes classifier</a:t>
            </a:r>
          </a:p>
          <a:p>
            <a:pPr marL="742950" lvl="1" indent="-285750" algn="l">
              <a:buFont typeface="Arial" panose="020B0604020202020204" pitchFamily="34" charset="0"/>
              <a:buChar char="•"/>
            </a:pPr>
            <a:r>
              <a:rPr lang="en-US" sz="1400" b="1" dirty="0"/>
              <a:t>support vector machine</a:t>
            </a:r>
          </a:p>
          <a:p>
            <a:pPr marL="742950" lvl="1" indent="-285750" algn="l">
              <a:buFont typeface="Arial" panose="020B0604020202020204" pitchFamily="34" charset="0"/>
              <a:buChar char="•"/>
            </a:pPr>
            <a:endParaRPr lang="en-US" sz="1400" b="1" dirty="0"/>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271439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790766"/>
            <a:ext cx="8770571" cy="1182681"/>
          </a:xfrm>
        </p:spPr>
        <p:txBody>
          <a:bodyPr vert="horz" lIns="109728" tIns="109728" rIns="109728" bIns="91440" rtlCol="0">
            <a:normAutofit/>
          </a:bodyPr>
          <a:lstStyle/>
          <a:p>
            <a:pPr lvl="1" algn="l"/>
            <a:r>
              <a:rPr lang="en-US" b="1" dirty="0"/>
              <a:t>The best algorithm was picked according to its accuracy score is KNN of 0.92.</a:t>
            </a:r>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pic>
        <p:nvPicPr>
          <p:cNvPr id="6" name="Picture 5" descr="Text&#10;&#10;Description automatically generated">
            <a:extLst>
              <a:ext uri="{FF2B5EF4-FFF2-40B4-BE49-F238E27FC236}">
                <a16:creationId xmlns:a16="http://schemas.microsoft.com/office/drawing/2014/main" id="{07A6DD5A-914E-4943-A4EF-9EF91A1A6E14}"/>
              </a:ext>
            </a:extLst>
          </p:cNvPr>
          <p:cNvPicPr>
            <a:picLocks noChangeAspect="1"/>
          </p:cNvPicPr>
          <p:nvPr/>
        </p:nvPicPr>
        <p:blipFill>
          <a:blip r:embed="rId4"/>
          <a:stretch>
            <a:fillRect/>
          </a:stretch>
        </p:blipFill>
        <p:spPr>
          <a:xfrm>
            <a:off x="2671935" y="2973446"/>
            <a:ext cx="5533168" cy="1930175"/>
          </a:xfrm>
          <a:prstGeom prst="rect">
            <a:avLst/>
          </a:prstGeom>
        </p:spPr>
      </p:pic>
    </p:spTree>
    <p:extLst>
      <p:ext uri="{BB962C8B-B14F-4D97-AF65-F5344CB8AC3E}">
        <p14:creationId xmlns:p14="http://schemas.microsoft.com/office/powerpoint/2010/main" val="281044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683211"/>
            <a:ext cx="8770571" cy="1182681"/>
          </a:xfrm>
        </p:spPr>
        <p:txBody>
          <a:bodyPr vert="horz" lIns="109728" tIns="109728" rIns="109728" bIns="91440" rtlCol="0">
            <a:normAutofit fontScale="85000" lnSpcReduction="20000"/>
          </a:bodyPr>
          <a:lstStyle/>
          <a:p>
            <a:pPr lvl="1" algn="l"/>
            <a:r>
              <a:rPr lang="en-US" b="1" dirty="0"/>
              <a:t>Fitting and predicting the dataset into KNN. This prediction does not seem accurate; therefore, another algorithm was used.</a:t>
            </a:r>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pic>
        <p:nvPicPr>
          <p:cNvPr id="7" name="Picture 6" descr="Chart, line chart&#10;&#10;Description automatically generated">
            <a:extLst>
              <a:ext uri="{FF2B5EF4-FFF2-40B4-BE49-F238E27FC236}">
                <a16:creationId xmlns:a16="http://schemas.microsoft.com/office/drawing/2014/main" id="{5B198BC9-1D38-AA4B-B4E3-EE86D1B587BF}"/>
              </a:ext>
            </a:extLst>
          </p:cNvPr>
          <p:cNvPicPr>
            <a:picLocks noChangeAspect="1"/>
          </p:cNvPicPr>
          <p:nvPr/>
        </p:nvPicPr>
        <p:blipFill>
          <a:blip r:embed="rId4"/>
          <a:stretch>
            <a:fillRect/>
          </a:stretch>
        </p:blipFill>
        <p:spPr>
          <a:xfrm>
            <a:off x="2430328" y="2794422"/>
            <a:ext cx="7647785" cy="3628288"/>
          </a:xfrm>
          <a:prstGeom prst="rect">
            <a:avLst/>
          </a:prstGeom>
        </p:spPr>
      </p:pic>
    </p:spTree>
    <p:extLst>
      <p:ext uri="{BB962C8B-B14F-4D97-AF65-F5344CB8AC3E}">
        <p14:creationId xmlns:p14="http://schemas.microsoft.com/office/powerpoint/2010/main" val="138510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683211"/>
            <a:ext cx="8770571" cy="2998779"/>
          </a:xfrm>
        </p:spPr>
        <p:txBody>
          <a:bodyPr vert="horz" lIns="109728" tIns="109728" rIns="109728" bIns="91440" rtlCol="0">
            <a:normAutofit/>
          </a:bodyPr>
          <a:lstStyle/>
          <a:p>
            <a:pPr marL="800100" lvl="1" indent="-342900" algn="l">
              <a:buFont typeface="Arial" panose="020B0604020202020204" pitchFamily="34" charset="0"/>
              <a:buChar char="•"/>
            </a:pPr>
            <a:r>
              <a:rPr lang="en-US" b="1" dirty="0"/>
              <a:t>K means clustering was chosen to be applied with this dataset. Also, to find with values related to another in terms of numbers or groups.</a:t>
            </a:r>
          </a:p>
          <a:p>
            <a:pPr marL="800100" lvl="1" indent="-342900" algn="l">
              <a:buFont typeface="Arial" panose="020B0604020202020204" pitchFamily="34" charset="0"/>
              <a:buChar char="•"/>
            </a:pPr>
            <a:r>
              <a:rPr lang="en-US" b="1" dirty="0"/>
              <a:t>Elbow technique was performed to find the best </a:t>
            </a:r>
            <a:r>
              <a:rPr lang="en-US" b="1" dirty="0" err="1"/>
              <a:t>n_cluster</a:t>
            </a:r>
            <a:r>
              <a:rPr lang="en-US" b="1" dirty="0"/>
              <a:t> values.</a:t>
            </a:r>
          </a:p>
          <a:p>
            <a:pPr lvl="1" algn="l"/>
            <a:endParaRPr lang="en-US" b="1" dirty="0"/>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396622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683211"/>
            <a:ext cx="8770571" cy="619105"/>
          </a:xfrm>
        </p:spPr>
        <p:txBody>
          <a:bodyPr vert="horz" lIns="109728" tIns="109728" rIns="109728" bIns="91440" rtlCol="0">
            <a:normAutofit lnSpcReduction="10000"/>
          </a:bodyPr>
          <a:lstStyle/>
          <a:p>
            <a:pPr marL="800100" lvl="1" indent="-342900" algn="l">
              <a:buFont typeface="Arial" panose="020B0604020202020204" pitchFamily="34" charset="0"/>
              <a:buChar char="•"/>
            </a:pPr>
            <a:r>
              <a:rPr lang="en-US" b="1" dirty="0"/>
              <a:t>K means clustering</a:t>
            </a:r>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pic>
        <p:nvPicPr>
          <p:cNvPr id="6" name="Picture 5" descr="Chart, line chart&#10;&#10;Description automatically generated">
            <a:extLst>
              <a:ext uri="{FF2B5EF4-FFF2-40B4-BE49-F238E27FC236}">
                <a16:creationId xmlns:a16="http://schemas.microsoft.com/office/drawing/2014/main" id="{E283553D-E349-CF4D-8600-A2A6ED5CB35B}"/>
              </a:ext>
            </a:extLst>
          </p:cNvPr>
          <p:cNvPicPr>
            <a:picLocks noChangeAspect="1"/>
          </p:cNvPicPr>
          <p:nvPr/>
        </p:nvPicPr>
        <p:blipFill>
          <a:blip r:embed="rId4"/>
          <a:stretch>
            <a:fillRect/>
          </a:stretch>
        </p:blipFill>
        <p:spPr>
          <a:xfrm>
            <a:off x="2254095" y="2502495"/>
            <a:ext cx="7683500" cy="4292600"/>
          </a:xfrm>
          <a:prstGeom prst="rect">
            <a:avLst/>
          </a:prstGeom>
        </p:spPr>
      </p:pic>
    </p:spTree>
    <p:extLst>
      <p:ext uri="{BB962C8B-B14F-4D97-AF65-F5344CB8AC3E}">
        <p14:creationId xmlns:p14="http://schemas.microsoft.com/office/powerpoint/2010/main" val="373036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Fitting 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683212"/>
            <a:ext cx="8770571" cy="785668"/>
          </a:xfrm>
        </p:spPr>
        <p:txBody>
          <a:bodyPr vert="horz" lIns="109728" tIns="109728" rIns="109728" bIns="91440" rtlCol="0">
            <a:normAutofit/>
          </a:bodyPr>
          <a:lstStyle/>
          <a:p>
            <a:pPr marL="800100" lvl="1" indent="-342900" algn="l">
              <a:buFont typeface="Arial" panose="020B0604020202020204" pitchFamily="34" charset="0"/>
              <a:buChar char="•"/>
            </a:pPr>
            <a:r>
              <a:rPr lang="en-US" b="1" dirty="0"/>
              <a:t>K means clustering</a:t>
            </a:r>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pic>
        <p:nvPicPr>
          <p:cNvPr id="6" name="Picture 5" descr="Chart, line chart&#10;&#10;Description automatically generated">
            <a:extLst>
              <a:ext uri="{FF2B5EF4-FFF2-40B4-BE49-F238E27FC236}">
                <a16:creationId xmlns:a16="http://schemas.microsoft.com/office/drawing/2014/main" id="{3393220C-2FC1-9942-8B25-4D4A31ACD9BB}"/>
              </a:ext>
            </a:extLst>
          </p:cNvPr>
          <p:cNvPicPr>
            <a:picLocks noChangeAspect="1"/>
          </p:cNvPicPr>
          <p:nvPr/>
        </p:nvPicPr>
        <p:blipFill>
          <a:blip r:embed="rId4"/>
          <a:stretch>
            <a:fillRect/>
          </a:stretch>
        </p:blipFill>
        <p:spPr>
          <a:xfrm>
            <a:off x="1920240" y="2309243"/>
            <a:ext cx="9501607" cy="4745495"/>
          </a:xfrm>
          <a:prstGeom prst="rect">
            <a:avLst/>
          </a:prstGeom>
        </p:spPr>
      </p:pic>
    </p:spTree>
    <p:extLst>
      <p:ext uri="{BB962C8B-B14F-4D97-AF65-F5344CB8AC3E}">
        <p14:creationId xmlns:p14="http://schemas.microsoft.com/office/powerpoint/2010/main" val="121161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Conclusions</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2113887" y="1683210"/>
            <a:ext cx="8770571" cy="4173121"/>
          </a:xfrm>
        </p:spPr>
        <p:txBody>
          <a:bodyPr vert="horz" lIns="109728" tIns="109728" rIns="109728" bIns="91440" rtlCol="0">
            <a:normAutofit/>
          </a:bodyPr>
          <a:lstStyle/>
          <a:p>
            <a:pPr lvl="1" algn="l"/>
            <a:r>
              <a:rPr lang="en-US" dirty="0"/>
              <a:t>As a conclusion, this project is completed, however, it shows the accuracy not fully 100 percent due some issues such as the dataset, training the dataset, or choosing an algorithm. It was very challenging to find a clean or perfect data that way we ended up having hard time spent in understanding and training the dataset.  Overall, this project gave us a big opportunity to learn a new programming language and machine/deep learning. </a:t>
            </a:r>
            <a:endParaRPr lang="en-GB" dirty="0"/>
          </a:p>
          <a:p>
            <a:pPr lvl="1" algn="l"/>
            <a:endParaRPr lang="en-US" b="1" dirty="0"/>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423686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References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130629" y="1625600"/>
            <a:ext cx="12058323" cy="4905827"/>
          </a:xfrm>
        </p:spPr>
        <p:txBody>
          <a:bodyPr vert="horz" lIns="109728" tIns="109728" rIns="109728" bIns="91440" rtlCol="0">
            <a:normAutofit fontScale="77500" lnSpcReduction="20000"/>
          </a:bodyPr>
          <a:lstStyle/>
          <a:p>
            <a:pPr lvl="1" algn="l"/>
            <a:r>
              <a:rPr lang="en-US" b="1" dirty="0"/>
              <a:t>[1] What is Coronavirus. (n.d.). Retrieved May 05, 2021, from https://</a:t>
            </a:r>
            <a:r>
              <a:rPr lang="en-US" b="1" dirty="0" err="1"/>
              <a:t>www.who.int</a:t>
            </a:r>
            <a:r>
              <a:rPr lang="en-US" b="1" dirty="0"/>
              <a:t>/health-topics/</a:t>
            </a:r>
            <a:r>
              <a:rPr lang="en-US" b="1" dirty="0" err="1"/>
              <a:t>coronavirus#tab</a:t>
            </a:r>
            <a:r>
              <a:rPr lang="en-US" b="1" dirty="0"/>
              <a:t>=tab_1</a:t>
            </a:r>
          </a:p>
          <a:p>
            <a:pPr lvl="1" algn="l"/>
            <a:r>
              <a:rPr lang="en-US" b="1" dirty="0"/>
              <a:t>[2] Pfizer–BioNTech COVID-19 vaccine. (2021, May 02). Retrieved May 05, 2021, from https://</a:t>
            </a:r>
            <a:r>
              <a:rPr lang="en-US" b="1" dirty="0" err="1"/>
              <a:t>en.wikipedia.org</a:t>
            </a:r>
            <a:r>
              <a:rPr lang="en-US" b="1" dirty="0"/>
              <a:t>/wiki/Pfizer%E2%80%93BioNTech_COVID-19_vaccine</a:t>
            </a:r>
          </a:p>
          <a:p>
            <a:pPr lvl="1" algn="l"/>
            <a:r>
              <a:rPr lang="en-US" b="1" dirty="0"/>
              <a:t>[3] Brownlee, J. (2020, August 19). Your first machine learning project in python Step-By-Step. Retrieved May 06, 2021, from https://</a:t>
            </a:r>
            <a:r>
              <a:rPr lang="en-US" b="1" dirty="0" err="1"/>
              <a:t>machinelearningmastery.com</a:t>
            </a:r>
            <a:r>
              <a:rPr lang="en-US" b="1" dirty="0"/>
              <a:t>/machine-learning-in-python-step-by-step/</a:t>
            </a:r>
          </a:p>
          <a:p>
            <a:pPr lvl="1" algn="l"/>
            <a:r>
              <a:rPr lang="en-US" b="1" dirty="0"/>
              <a:t>[4] Your machine learning and data science community. (n.d.). Retrieved May 06, 2021, from https://</a:t>
            </a:r>
            <a:r>
              <a:rPr lang="en-US" b="1" dirty="0" err="1"/>
              <a:t>www.kaggle.com</a:t>
            </a:r>
            <a:r>
              <a:rPr lang="en-US" b="1" dirty="0"/>
              <a:t>/</a:t>
            </a:r>
          </a:p>
          <a:p>
            <a:pPr lvl="1" algn="l"/>
            <a:r>
              <a:rPr lang="en-US" b="1" dirty="0"/>
              <a:t>[5] </a:t>
            </a:r>
            <a:r>
              <a:rPr lang="en-US" b="1" dirty="0" err="1"/>
              <a:t>Amolbhivarkar</a:t>
            </a:r>
            <a:r>
              <a:rPr lang="en-US" b="1" dirty="0"/>
              <a:t>. (2018, March 26). KNN for classification using scikit-learn. Retrieved May 06, 2021, from https://</a:t>
            </a:r>
            <a:r>
              <a:rPr lang="en-US" b="1" dirty="0" err="1"/>
              <a:t>www.kaggle.com</a:t>
            </a:r>
            <a:r>
              <a:rPr lang="en-US" b="1" dirty="0"/>
              <a:t>/</a:t>
            </a:r>
            <a:r>
              <a:rPr lang="en-US" b="1" dirty="0" err="1"/>
              <a:t>amolbhivarkar</a:t>
            </a:r>
            <a:r>
              <a:rPr lang="en-US" b="1" dirty="0"/>
              <a:t>/</a:t>
            </a:r>
            <a:r>
              <a:rPr lang="en-US" b="1" dirty="0" err="1"/>
              <a:t>knn</a:t>
            </a:r>
            <a:r>
              <a:rPr lang="en-US" b="1" dirty="0"/>
              <a:t>-for-classification-using-scikit-learn</a:t>
            </a:r>
          </a:p>
          <a:p>
            <a:pPr lvl="1" algn="l"/>
            <a:r>
              <a:rPr lang="en-US" b="1" dirty="0"/>
              <a:t>[6] </a:t>
            </a:r>
            <a:r>
              <a:rPr lang="en-US" b="1" dirty="0" err="1"/>
              <a:t>Sklearn.cluster.kmeans</a:t>
            </a:r>
            <a:r>
              <a:rPr lang="en-US" b="1" dirty="0"/>
              <a:t>¶. (n.d.). Retrieved May 06, 2021, from https://scikit-</a:t>
            </a:r>
            <a:r>
              <a:rPr lang="en-US" b="1" dirty="0" err="1"/>
              <a:t>learn.org</a:t>
            </a:r>
            <a:r>
              <a:rPr lang="en-US" b="1" dirty="0"/>
              <a:t>/stable/modules/generated/</a:t>
            </a:r>
            <a:r>
              <a:rPr lang="en-US" b="1" dirty="0" err="1"/>
              <a:t>sklearn.cluster.KMeans.html</a:t>
            </a:r>
            <a:endParaRPr lang="en-US" b="1" dirty="0"/>
          </a:p>
          <a:p>
            <a:pPr lvl="1" algn="l"/>
            <a:endParaRPr lang="en-US" b="1" dirty="0"/>
          </a:p>
          <a:p>
            <a:pPr marL="742950" lvl="1" indent="-285750" algn="l">
              <a:buFont typeface="Arial" panose="020B0604020202020204" pitchFamily="34" charset="0"/>
              <a:buChar char="•"/>
            </a:pP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88235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1524" y="-13242"/>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3234221" cy="761505"/>
          </a:xfrm>
        </p:spPr>
        <p:txBody>
          <a:bodyPr vert="horz" lIns="109728" tIns="109728" rIns="109728" bIns="91440" rtlCol="0" anchor="b">
            <a:normAutofit fontScale="90000"/>
          </a:bodyPr>
          <a:lstStyle/>
          <a:p>
            <a:r>
              <a:rPr lang="en-US" sz="3200" dirty="0">
                <a:solidFill>
                  <a:schemeClr val="tx1">
                    <a:lumMod val="75000"/>
                    <a:lumOff val="25000"/>
                  </a:schemeClr>
                </a:solidFill>
              </a:rPr>
              <a:t>Introduction</a:t>
            </a: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1920875" y="2107096"/>
            <a:ext cx="9277212" cy="2846567"/>
          </a:xfrm>
        </p:spPr>
        <p:txBody>
          <a:bodyPr vert="horz" lIns="109728" tIns="109728" rIns="109728" bIns="91440" rtlCol="0">
            <a:normAutofit/>
          </a:bodyPr>
          <a:lstStyle/>
          <a:p>
            <a:pPr marL="342900" indent="-342900">
              <a:buFont typeface="Arial" panose="020B0604020202020204" pitchFamily="34" charset="0"/>
              <a:buChar char="•"/>
            </a:pPr>
            <a:r>
              <a:rPr lang="en-US" sz="1600" dirty="0">
                <a:solidFill>
                  <a:schemeClr val="tx1">
                    <a:lumMod val="75000"/>
                    <a:lumOff val="25000"/>
                  </a:schemeClr>
                </a:solidFill>
              </a:rPr>
              <a:t>COVID-19 has become a world pandemic in the past two years.</a:t>
            </a:r>
          </a:p>
          <a:p>
            <a:pPr marL="342900" indent="-342900">
              <a:buFont typeface="Arial" panose="020B0604020202020204" pitchFamily="34" charset="0"/>
              <a:buChar char="•"/>
            </a:pPr>
            <a:r>
              <a:rPr lang="en-US" sz="1600" dirty="0">
                <a:solidFill>
                  <a:schemeClr val="tx1">
                    <a:lumMod val="75000"/>
                    <a:lumOff val="25000"/>
                  </a:schemeClr>
                </a:solidFill>
              </a:rPr>
              <a:t>In December 2019, the first case of Coronavirus was reported in China.</a:t>
            </a:r>
          </a:p>
          <a:p>
            <a:pPr marL="342900" indent="-342900">
              <a:buFont typeface="Arial" panose="020B0604020202020204" pitchFamily="34" charset="0"/>
              <a:buChar char="•"/>
            </a:pPr>
            <a:r>
              <a:rPr lang="en-US" sz="1600" dirty="0">
                <a:solidFill>
                  <a:schemeClr val="tx1">
                    <a:lumMod val="75000"/>
                    <a:lumOff val="25000"/>
                  </a:schemeClr>
                </a:solidFill>
              </a:rPr>
              <a:t>Vaccinations started almost 134 days ago.</a:t>
            </a:r>
          </a:p>
          <a:p>
            <a:pPr marL="342900" indent="-342900">
              <a:buFont typeface="Arial" panose="020B0604020202020204" pitchFamily="34" charset="0"/>
              <a:buChar char="•"/>
            </a:pPr>
            <a:r>
              <a:rPr lang="en-US" sz="1600" dirty="0">
                <a:solidFill>
                  <a:schemeClr val="tx1">
                    <a:lumMod val="75000"/>
                    <a:lumOff val="25000"/>
                  </a:schemeClr>
                </a:solidFill>
              </a:rPr>
              <a:t>The Python/Deep Learning course is the opportunity.</a:t>
            </a:r>
          </a:p>
          <a:p>
            <a:pPr marL="342900" indent="-342900">
              <a:buFont typeface="Arial" panose="020B0604020202020204" pitchFamily="34" charset="0"/>
              <a:buChar char="•"/>
            </a:pPr>
            <a:r>
              <a:rPr lang="en-US" sz="1600" dirty="0">
                <a:solidFill>
                  <a:schemeClr val="tx1">
                    <a:lumMod val="75000"/>
                    <a:lumOff val="25000"/>
                  </a:schemeClr>
                </a:solidFill>
              </a:rPr>
              <a:t>Predicting possible number of people fully vaccinated.</a:t>
            </a:r>
          </a:p>
          <a:p>
            <a:pPr marL="342900" indent="-342900">
              <a:buFont typeface="Arial" panose="020B0604020202020204" pitchFamily="34" charset="0"/>
              <a:buChar char="•"/>
            </a:pPr>
            <a:r>
              <a:rPr lang="en-US" sz="1600" dirty="0">
                <a:solidFill>
                  <a:schemeClr val="tx1">
                    <a:lumMod val="75000"/>
                    <a:lumOff val="25000"/>
                  </a:schemeClr>
                </a:solidFill>
              </a:rPr>
              <a:t>Machine learning techniques are the key.</a:t>
            </a:r>
          </a:p>
        </p:txBody>
      </p:sp>
      <p:pic>
        <p:nvPicPr>
          <p:cNvPr id="6" name="Picture 5" descr="Diagram&#10;&#10;Description automatically generated">
            <a:extLst>
              <a:ext uri="{FF2B5EF4-FFF2-40B4-BE49-F238E27FC236}">
                <a16:creationId xmlns:a16="http://schemas.microsoft.com/office/drawing/2014/main" id="{FE97A344-E6F8-3242-B453-525C1CA3B26F}"/>
              </a:ext>
            </a:extLst>
          </p:cNvPr>
          <p:cNvPicPr>
            <a:picLocks noChangeAspect="1"/>
          </p:cNvPicPr>
          <p:nvPr/>
        </p:nvPicPr>
        <p:blipFill>
          <a:blip r:embed="rId4"/>
          <a:stretch>
            <a:fillRect/>
          </a:stretch>
        </p:blipFill>
        <p:spPr>
          <a:xfrm rot="1688550">
            <a:off x="8977423" y="500533"/>
            <a:ext cx="2622897" cy="1781761"/>
          </a:xfrm>
          <a:prstGeom prst="rect">
            <a:avLst/>
          </a:prstGeom>
        </p:spPr>
      </p:pic>
      <p:pic>
        <p:nvPicPr>
          <p:cNvPr id="8" name="Picture 7" descr="A picture containing text, indoor&#10;&#10;Description automatically generated">
            <a:extLst>
              <a:ext uri="{FF2B5EF4-FFF2-40B4-BE49-F238E27FC236}">
                <a16:creationId xmlns:a16="http://schemas.microsoft.com/office/drawing/2014/main" id="{93E4161F-FAC9-8347-85EB-A2BD131F9939}"/>
              </a:ext>
            </a:extLst>
          </p:cNvPr>
          <p:cNvPicPr>
            <a:picLocks noChangeAspect="1"/>
          </p:cNvPicPr>
          <p:nvPr/>
        </p:nvPicPr>
        <p:blipFill>
          <a:blip r:embed="rId5"/>
          <a:stretch>
            <a:fillRect/>
          </a:stretch>
        </p:blipFill>
        <p:spPr>
          <a:xfrm>
            <a:off x="177800" y="5036820"/>
            <a:ext cx="2627831" cy="1477425"/>
          </a:xfrm>
          <a:prstGeom prst="rect">
            <a:avLst/>
          </a:prstGeom>
        </p:spPr>
      </p:pic>
    </p:spTree>
    <p:extLst>
      <p:ext uri="{BB962C8B-B14F-4D97-AF65-F5344CB8AC3E}">
        <p14:creationId xmlns:p14="http://schemas.microsoft.com/office/powerpoint/2010/main" val="156021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1524"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6" y="442913"/>
            <a:ext cx="6782858" cy="1352020"/>
          </a:xfrm>
        </p:spPr>
        <p:txBody>
          <a:bodyPr vert="horz" lIns="109728" tIns="109728" rIns="109728" bIns="91440" rtlCol="0" anchor="b">
            <a:normAutofit/>
          </a:bodyPr>
          <a:lstStyle/>
          <a:p>
            <a:r>
              <a:rPr lang="en-US" sz="2800" dirty="0">
                <a:solidFill>
                  <a:schemeClr val="tx1">
                    <a:lumMod val="75000"/>
                    <a:lumOff val="25000"/>
                  </a:schemeClr>
                </a:solidFill>
              </a:rPr>
              <a:t>Machine Learning</a:t>
            </a: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865413" y="2107096"/>
            <a:ext cx="9825397" cy="2846567"/>
          </a:xfrm>
        </p:spPr>
        <p:txBody>
          <a:bodyPr vert="horz" lIns="109728" tIns="109728" rIns="109728" bIns="91440" rtlCol="0">
            <a:normAutofit lnSpcReduction="10000"/>
          </a:bodyPr>
          <a:lstStyle/>
          <a:p>
            <a:pPr marL="342900" indent="-342900">
              <a:buFont typeface="Arial" panose="020B0604020202020204" pitchFamily="34" charset="0"/>
              <a:buChar char="•"/>
            </a:pPr>
            <a:r>
              <a:rPr lang="en-US" sz="2600" dirty="0">
                <a:solidFill>
                  <a:schemeClr val="tx1">
                    <a:lumMod val="75000"/>
                    <a:lumOff val="25000"/>
                  </a:schemeClr>
                </a:solidFill>
              </a:rPr>
              <a:t>Use different supervised and unsupervised machine learning techniques.</a:t>
            </a:r>
          </a:p>
          <a:p>
            <a:pPr marL="342900" indent="-342900">
              <a:buFont typeface="Arial" panose="020B0604020202020204" pitchFamily="34" charset="0"/>
              <a:buChar char="•"/>
            </a:pPr>
            <a:r>
              <a:rPr lang="en-US" sz="2200" dirty="0">
                <a:solidFill>
                  <a:schemeClr val="tx1">
                    <a:lumMod val="75000"/>
                    <a:lumOff val="25000"/>
                  </a:schemeClr>
                </a:solidFill>
              </a:rPr>
              <a:t>Train and clean the dataset that was chosen. </a:t>
            </a:r>
          </a:p>
          <a:p>
            <a:pPr marL="342900" indent="-342900">
              <a:buFont typeface="Arial" panose="020B0604020202020204" pitchFamily="34" charset="0"/>
              <a:buChar char="•"/>
            </a:pPr>
            <a:r>
              <a:rPr lang="en-US" sz="2200" dirty="0">
                <a:solidFill>
                  <a:schemeClr val="tx1">
                    <a:lumMod val="75000"/>
                    <a:lumOff val="25000"/>
                  </a:schemeClr>
                </a:solidFill>
              </a:rPr>
              <a:t>Compare different algorithms such as the K-means.</a:t>
            </a:r>
          </a:p>
          <a:p>
            <a:pPr marL="342900" indent="-342900">
              <a:buFont typeface="Arial" panose="020B0604020202020204" pitchFamily="34" charset="0"/>
              <a:buChar char="•"/>
            </a:pPr>
            <a:r>
              <a:rPr lang="en-US" sz="2200" dirty="0">
                <a:solidFill>
                  <a:schemeClr val="tx1">
                    <a:lumMod val="75000"/>
                    <a:lumOff val="25000"/>
                  </a:schemeClr>
                </a:solidFill>
              </a:rPr>
              <a:t>Try getting an accurate result of predicting.</a:t>
            </a:r>
          </a:p>
        </p:txBody>
      </p:sp>
    </p:spTree>
    <p:extLst>
      <p:ext uri="{BB962C8B-B14F-4D97-AF65-F5344CB8AC3E}">
        <p14:creationId xmlns:p14="http://schemas.microsoft.com/office/powerpoint/2010/main" val="26741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1524"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3921125" cy="1182687"/>
          </a:xfrm>
        </p:spPr>
        <p:txBody>
          <a:bodyPr vert="horz" lIns="109728" tIns="109728" rIns="109728" bIns="91440" rtlCol="0" anchor="b">
            <a:normAutofit/>
          </a:bodyPr>
          <a:lstStyle/>
          <a:p>
            <a:r>
              <a:rPr lang="en-US" sz="2800" dirty="0">
                <a:solidFill>
                  <a:schemeClr val="tx1">
                    <a:lumMod val="75000"/>
                    <a:lumOff val="25000"/>
                  </a:schemeClr>
                </a:solidFill>
              </a:rPr>
              <a:t>Dataset</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1920875" y="2107096"/>
            <a:ext cx="8769936" cy="3477271"/>
          </a:xfrm>
        </p:spPr>
        <p:txBody>
          <a:bodyPr vert="horz" lIns="109728" tIns="109728" rIns="109728" bIns="91440" rtlCol="0">
            <a:normAutofit fontScale="77500" lnSpcReduction="20000"/>
          </a:bodyPr>
          <a:lstStyle/>
          <a:p>
            <a:pPr marL="342900" indent="-342900">
              <a:buFont typeface="Arial" panose="020B0604020202020204" pitchFamily="34" charset="0"/>
              <a:buChar char="•"/>
            </a:pPr>
            <a:r>
              <a:rPr lang="en-US" sz="2200" b="1" dirty="0">
                <a:solidFill>
                  <a:schemeClr val="tx1">
                    <a:lumMod val="75000"/>
                    <a:lumOff val="25000"/>
                  </a:schemeClr>
                </a:solidFill>
              </a:rPr>
              <a:t>Dataset holds number of countries vaccinations statistics.</a:t>
            </a:r>
          </a:p>
          <a:p>
            <a:pPr marL="342900" indent="-342900">
              <a:buFont typeface="Arial" panose="020B0604020202020204" pitchFamily="34" charset="0"/>
              <a:buChar char="•"/>
            </a:pPr>
            <a:r>
              <a:rPr lang="en-US" sz="2200" b="1" dirty="0">
                <a:solidFill>
                  <a:schemeClr val="tx1">
                    <a:lumMod val="75000"/>
                    <a:lumOff val="25000"/>
                  </a:schemeClr>
                </a:solidFill>
              </a:rPr>
              <a:t>The main attributes in the datasets are Total Vaccinations, Daily Vaccinations, People Vaccinated and People Fully Vaccinated.</a:t>
            </a:r>
          </a:p>
          <a:p>
            <a:pPr marL="342900" indent="-342900">
              <a:buFont typeface="Arial" panose="020B0604020202020204" pitchFamily="34" charset="0"/>
              <a:buChar char="•"/>
            </a:pPr>
            <a:r>
              <a:rPr lang="en-US" sz="2200" b="1" dirty="0">
                <a:solidFill>
                  <a:schemeClr val="tx1">
                    <a:lumMod val="75000"/>
                    <a:lumOff val="25000"/>
                  </a:schemeClr>
                </a:solidFill>
              </a:rPr>
              <a:t>There are more attributes but our focus on the mentioned attributes. </a:t>
            </a:r>
          </a:p>
          <a:p>
            <a:pPr marL="342900" indent="-342900">
              <a:buFont typeface="Arial" panose="020B0604020202020204" pitchFamily="34" charset="0"/>
              <a:buChar char="•"/>
            </a:pPr>
            <a:r>
              <a:rPr lang="en-US" sz="2200" b="1" dirty="0">
                <a:solidFill>
                  <a:schemeClr val="tx1">
                    <a:lumMod val="75000"/>
                    <a:lumOff val="25000"/>
                  </a:schemeClr>
                </a:solidFill>
              </a:rPr>
              <a:t>The target attributes is the vaccine brand. </a:t>
            </a:r>
          </a:p>
          <a:p>
            <a:pPr marL="342900" indent="-342900">
              <a:buFont typeface="Arial" panose="020B0604020202020204" pitchFamily="34" charset="0"/>
              <a:buChar char="•"/>
            </a:pPr>
            <a:r>
              <a:rPr lang="en-US" sz="2200" b="1" dirty="0">
                <a:solidFill>
                  <a:schemeClr val="tx1">
                    <a:lumMod val="75000"/>
                    <a:lumOff val="25000"/>
                  </a:schemeClr>
                </a:solidFill>
              </a:rPr>
              <a:t>Some of the values in the dataset is not accurate. </a:t>
            </a:r>
          </a:p>
          <a:p>
            <a:pPr marL="342900" indent="-342900">
              <a:buFont typeface="Arial" panose="020B0604020202020204" pitchFamily="34" charset="0"/>
              <a:buChar char="•"/>
            </a:pPr>
            <a:r>
              <a:rPr lang="en-US" sz="2200" b="1" dirty="0">
                <a:solidFill>
                  <a:schemeClr val="tx1">
                    <a:lumMod val="75000"/>
                    <a:lumOff val="25000"/>
                  </a:schemeClr>
                </a:solidFill>
              </a:rPr>
              <a:t>Dataset from Kaggle </a:t>
            </a:r>
          </a:p>
          <a:p>
            <a:endParaRPr lang="en-US" sz="2200" b="1" dirty="0">
              <a:solidFill>
                <a:schemeClr val="tx1">
                  <a:lumMod val="75000"/>
                  <a:lumOff val="25000"/>
                </a:schemeClr>
              </a:solidFill>
            </a:endParaRPr>
          </a:p>
        </p:txBody>
      </p:sp>
    </p:spTree>
    <p:extLst>
      <p:ext uri="{BB962C8B-B14F-4D97-AF65-F5344CB8AC3E}">
        <p14:creationId xmlns:p14="http://schemas.microsoft.com/office/powerpoint/2010/main" val="85291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1524"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Dataset continued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1920875" y="2107096"/>
            <a:ext cx="8769936" cy="3477271"/>
          </a:xfrm>
        </p:spPr>
        <p:txBody>
          <a:bodyPr vert="horz" lIns="109728" tIns="109728" rIns="109728" bIns="91440" rtlCol="0">
            <a:normAutofit/>
          </a:bodyPr>
          <a:lstStyle/>
          <a:p>
            <a:pPr marL="342900" indent="-342900">
              <a:buFont typeface="Arial" panose="020B0604020202020204" pitchFamily="34" charset="0"/>
              <a:buChar char="•"/>
            </a:pPr>
            <a:r>
              <a:rPr lang="en-US" sz="2200" b="1" dirty="0">
                <a:solidFill>
                  <a:schemeClr val="tx1">
                    <a:lumMod val="75000"/>
                    <a:lumOff val="25000"/>
                  </a:schemeClr>
                </a:solidFill>
              </a:rPr>
              <a:t>Daily vaccination state number vaccinations.</a:t>
            </a:r>
          </a:p>
          <a:p>
            <a:pPr marL="342900" indent="-342900">
              <a:buFont typeface="Arial" panose="020B0604020202020204" pitchFamily="34" charset="0"/>
              <a:buChar char="•"/>
            </a:pPr>
            <a:r>
              <a:rPr lang="en-US" sz="2200" b="1" dirty="0">
                <a:solidFill>
                  <a:schemeClr val="tx1">
                    <a:lumMod val="75000"/>
                    <a:lumOff val="25000"/>
                  </a:schemeClr>
                </a:solidFill>
              </a:rPr>
              <a:t>Daily vaccination state people can be recorded twice.</a:t>
            </a:r>
          </a:p>
          <a:p>
            <a:pPr marL="342900" indent="-342900">
              <a:buFont typeface="Arial" panose="020B0604020202020204" pitchFamily="34" charset="0"/>
              <a:buChar char="•"/>
            </a:pPr>
            <a:r>
              <a:rPr lang="en-US" sz="2200" b="1" dirty="0">
                <a:solidFill>
                  <a:schemeClr val="tx1">
                    <a:lumMod val="75000"/>
                    <a:lumOff val="25000"/>
                  </a:schemeClr>
                </a:solidFill>
              </a:rPr>
              <a:t>Daily vaccination can determine phases.</a:t>
            </a:r>
          </a:p>
          <a:p>
            <a:pPr marL="342900" indent="-342900">
              <a:buFont typeface="Arial" panose="020B0604020202020204" pitchFamily="34" charset="0"/>
              <a:buChar char="•"/>
            </a:pPr>
            <a:r>
              <a:rPr lang="en-US" sz="2200" b="1" dirty="0">
                <a:solidFill>
                  <a:schemeClr val="tx1">
                    <a:lumMod val="75000"/>
                    <a:lumOff val="25000"/>
                  </a:schemeClr>
                </a:solidFill>
              </a:rPr>
              <a:t>Daily vaccination did not determine total vaccinations correctly.</a:t>
            </a:r>
          </a:p>
        </p:txBody>
      </p:sp>
    </p:spTree>
    <p:extLst>
      <p:ext uri="{BB962C8B-B14F-4D97-AF65-F5344CB8AC3E}">
        <p14:creationId xmlns:p14="http://schemas.microsoft.com/office/powerpoint/2010/main" val="25103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1524"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Dataset continued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1920875" y="2107096"/>
            <a:ext cx="8769936" cy="3477271"/>
          </a:xfrm>
        </p:spPr>
        <p:txBody>
          <a:bodyPr vert="horz" lIns="109728" tIns="109728" rIns="109728" bIns="91440" rtlCol="0">
            <a:normAutofit/>
          </a:bodyPr>
          <a:lstStyle/>
          <a:p>
            <a:pPr marL="342900" indent="-342900">
              <a:buFont typeface="Arial" panose="020B0604020202020204" pitchFamily="34" charset="0"/>
              <a:buChar char="•"/>
            </a:pPr>
            <a:r>
              <a:rPr lang="en-US" sz="2200" b="1" dirty="0">
                <a:solidFill>
                  <a:schemeClr val="tx1">
                    <a:lumMod val="75000"/>
                    <a:lumOff val="25000"/>
                  </a:schemeClr>
                </a:solidFill>
              </a:rPr>
              <a:t>People vaccinated can be accurate.</a:t>
            </a:r>
          </a:p>
          <a:p>
            <a:pPr marL="342900" indent="-342900">
              <a:buFont typeface="Arial" panose="020B0604020202020204" pitchFamily="34" charset="0"/>
              <a:buChar char="•"/>
            </a:pPr>
            <a:r>
              <a:rPr lang="en-US" sz="2200" b="1" dirty="0">
                <a:solidFill>
                  <a:schemeClr val="tx1">
                    <a:lumMod val="75000"/>
                    <a:lumOff val="25000"/>
                  </a:schemeClr>
                </a:solidFill>
              </a:rPr>
              <a:t>People fully vaccinated has less accuracy.</a:t>
            </a:r>
          </a:p>
          <a:p>
            <a:pPr marL="342900" indent="-342900">
              <a:buFont typeface="Arial" panose="020B0604020202020204" pitchFamily="34" charset="0"/>
              <a:buChar char="•"/>
            </a:pPr>
            <a:r>
              <a:rPr lang="en-US" sz="2200" b="1" dirty="0">
                <a:solidFill>
                  <a:schemeClr val="tx1">
                    <a:lumMod val="75000"/>
                    <a:lumOff val="25000"/>
                  </a:schemeClr>
                </a:solidFill>
              </a:rPr>
              <a:t>Vaccines’ brand can show people preference.</a:t>
            </a:r>
          </a:p>
          <a:p>
            <a:pPr marL="342900" indent="-342900">
              <a:buFont typeface="Arial" panose="020B0604020202020204" pitchFamily="34" charset="0"/>
              <a:buChar char="•"/>
            </a:pPr>
            <a:r>
              <a:rPr lang="en-US" sz="2200" b="1" dirty="0">
                <a:solidFill>
                  <a:schemeClr val="tx1">
                    <a:lumMod val="75000"/>
                    <a:lumOff val="25000"/>
                  </a:schemeClr>
                </a:solidFill>
              </a:rPr>
              <a:t>In the United States</a:t>
            </a:r>
          </a:p>
          <a:p>
            <a:endParaRPr lang="en-US" sz="2200" b="1" dirty="0">
              <a:solidFill>
                <a:schemeClr val="tx1">
                  <a:lumMod val="75000"/>
                  <a:lumOff val="25000"/>
                </a:schemeClr>
              </a:solidFill>
            </a:endParaRPr>
          </a:p>
        </p:txBody>
      </p:sp>
    </p:spTree>
    <p:extLst>
      <p:ext uri="{BB962C8B-B14F-4D97-AF65-F5344CB8AC3E}">
        <p14:creationId xmlns:p14="http://schemas.microsoft.com/office/powerpoint/2010/main" val="318104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Dataset continued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402336" y="2064193"/>
            <a:ext cx="1997964" cy="1881861"/>
          </a:xfrm>
        </p:spPr>
        <p:txBody>
          <a:bodyPr vert="horz" lIns="109728" tIns="109728" rIns="109728" bIns="91440" rtlCol="0">
            <a:normAutofit/>
          </a:bodyPr>
          <a:lstStyle/>
          <a:p>
            <a:r>
              <a:rPr lang="en-US" sz="1800" b="1" dirty="0">
                <a:solidFill>
                  <a:schemeClr val="tx1">
                    <a:lumMod val="75000"/>
                    <a:lumOff val="25000"/>
                  </a:schemeClr>
                </a:solidFill>
              </a:rPr>
              <a:t>People vaccinated increasing everyday </a:t>
            </a:r>
          </a:p>
        </p:txBody>
      </p:sp>
      <p:pic>
        <p:nvPicPr>
          <p:cNvPr id="6" name="Picture 5" descr="Chart, histogram&#10;&#10;Description automatically generated">
            <a:extLst>
              <a:ext uri="{FF2B5EF4-FFF2-40B4-BE49-F238E27FC236}">
                <a16:creationId xmlns:a16="http://schemas.microsoft.com/office/drawing/2014/main" id="{CEDA840E-946A-714F-B75E-2B4B5A2D9F43}"/>
              </a:ext>
            </a:extLst>
          </p:cNvPr>
          <p:cNvPicPr>
            <a:picLocks noChangeAspect="1"/>
          </p:cNvPicPr>
          <p:nvPr/>
        </p:nvPicPr>
        <p:blipFill>
          <a:blip r:embed="rId4"/>
          <a:stretch>
            <a:fillRect/>
          </a:stretch>
        </p:blipFill>
        <p:spPr>
          <a:xfrm>
            <a:off x="2607080" y="1804357"/>
            <a:ext cx="8508530" cy="4366133"/>
          </a:xfrm>
          <a:prstGeom prst="rect">
            <a:avLst/>
          </a:prstGeom>
        </p:spPr>
      </p:pic>
    </p:spTree>
    <p:extLst>
      <p:ext uri="{BB962C8B-B14F-4D97-AF65-F5344CB8AC3E}">
        <p14:creationId xmlns:p14="http://schemas.microsoft.com/office/powerpoint/2010/main" val="16328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Dataset continued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402336" y="2064193"/>
            <a:ext cx="1997964" cy="1881861"/>
          </a:xfrm>
        </p:spPr>
        <p:txBody>
          <a:bodyPr vert="horz" lIns="109728" tIns="109728" rIns="109728" bIns="91440" rtlCol="0">
            <a:normAutofit/>
          </a:bodyPr>
          <a:lstStyle/>
          <a:p>
            <a:r>
              <a:rPr lang="en-US" sz="1800" b="1" dirty="0">
                <a:solidFill>
                  <a:schemeClr val="tx1">
                    <a:lumMod val="75000"/>
                    <a:lumOff val="25000"/>
                  </a:schemeClr>
                </a:solidFill>
              </a:rPr>
              <a:t>People fully vaccinated increasing everyday </a:t>
            </a:r>
          </a:p>
        </p:txBody>
      </p:sp>
      <p:pic>
        <p:nvPicPr>
          <p:cNvPr id="7" name="Picture 6" descr="Chart, histogram&#10;&#10;Description automatically generated">
            <a:extLst>
              <a:ext uri="{FF2B5EF4-FFF2-40B4-BE49-F238E27FC236}">
                <a16:creationId xmlns:a16="http://schemas.microsoft.com/office/drawing/2014/main" id="{BE548986-DAAC-C047-ACB4-1FC9D6DB5C94}"/>
              </a:ext>
            </a:extLst>
          </p:cNvPr>
          <p:cNvPicPr>
            <a:picLocks noChangeAspect="1"/>
          </p:cNvPicPr>
          <p:nvPr/>
        </p:nvPicPr>
        <p:blipFill>
          <a:blip r:embed="rId4"/>
          <a:stretch>
            <a:fillRect/>
          </a:stretch>
        </p:blipFill>
        <p:spPr>
          <a:xfrm>
            <a:off x="2773674" y="1792223"/>
            <a:ext cx="8417566" cy="5142787"/>
          </a:xfrm>
          <a:prstGeom prst="rect">
            <a:avLst/>
          </a:prstGeom>
        </p:spPr>
      </p:pic>
    </p:spTree>
    <p:extLst>
      <p:ext uri="{BB962C8B-B14F-4D97-AF65-F5344CB8AC3E}">
        <p14:creationId xmlns:p14="http://schemas.microsoft.com/office/powerpoint/2010/main" val="63787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background of mesh">
            <a:extLst>
              <a:ext uri="{FF2B5EF4-FFF2-40B4-BE49-F238E27FC236}">
                <a16:creationId xmlns:a16="http://schemas.microsoft.com/office/drawing/2014/main" id="{6610E373-A60F-4CDB-9B65-DCCD3D8CEB2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9000" contrast="21000"/>
                    </a14:imgEffect>
                  </a14:imgLayer>
                </a14:imgProps>
              </a:ext>
            </a:extLst>
          </a:blip>
          <a:srcRect r="-1" b="15708"/>
          <a:stretch/>
        </p:blipFill>
        <p:spPr>
          <a:xfrm>
            <a:off x="3048" y="10"/>
            <a:ext cx="12188952" cy="6857990"/>
          </a:xfrm>
          <a:prstGeom prst="rect">
            <a:avLst/>
          </a:prstGeom>
        </p:spPr>
      </p:pic>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C0A8B-C4A1-9D43-B29D-CFCFC2BE30C5}"/>
              </a:ext>
            </a:extLst>
          </p:cNvPr>
          <p:cNvSpPr>
            <a:spLocks noGrp="1"/>
          </p:cNvSpPr>
          <p:nvPr>
            <p:ph type="ctrTitle"/>
          </p:nvPr>
        </p:nvSpPr>
        <p:spPr>
          <a:xfrm>
            <a:off x="1920875" y="442913"/>
            <a:ext cx="4447268" cy="1182687"/>
          </a:xfrm>
        </p:spPr>
        <p:txBody>
          <a:bodyPr vert="horz" lIns="109728" tIns="109728" rIns="109728" bIns="91440" rtlCol="0" anchor="b">
            <a:normAutofit/>
          </a:bodyPr>
          <a:lstStyle/>
          <a:p>
            <a:r>
              <a:rPr lang="en-US" sz="2800" dirty="0">
                <a:solidFill>
                  <a:schemeClr val="tx1">
                    <a:lumMod val="75000"/>
                    <a:lumOff val="25000"/>
                  </a:schemeClr>
                </a:solidFill>
              </a:rPr>
              <a:t>Dataset continued  </a:t>
            </a:r>
            <a:endParaRPr lang="en-US" sz="1800" dirty="0">
              <a:solidFill>
                <a:schemeClr val="tx1">
                  <a:lumMod val="75000"/>
                  <a:lumOff val="25000"/>
                </a:schemeClr>
              </a:solidFill>
            </a:endParaRPr>
          </a:p>
        </p:txBody>
      </p:sp>
      <p:sp>
        <p:nvSpPr>
          <p:cNvPr id="15" name="Freeform: Shape 1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08E20F92-789B-F742-BACE-38EA8F72C5E9}"/>
              </a:ext>
            </a:extLst>
          </p:cNvPr>
          <p:cNvSpPr>
            <a:spLocks noGrp="1"/>
          </p:cNvSpPr>
          <p:nvPr>
            <p:ph type="subTitle" idx="1"/>
          </p:nvPr>
        </p:nvSpPr>
        <p:spPr>
          <a:xfrm>
            <a:off x="402336" y="2064193"/>
            <a:ext cx="1997964" cy="1881861"/>
          </a:xfrm>
        </p:spPr>
        <p:txBody>
          <a:bodyPr vert="horz" lIns="109728" tIns="109728" rIns="109728" bIns="91440" rtlCol="0">
            <a:normAutofit/>
          </a:bodyPr>
          <a:lstStyle/>
          <a:p>
            <a:r>
              <a:rPr lang="en-US" sz="1800" b="1" dirty="0">
                <a:solidFill>
                  <a:schemeClr val="tx1">
                    <a:lumMod val="75000"/>
                    <a:lumOff val="25000"/>
                  </a:schemeClr>
                </a:solidFill>
              </a:rPr>
              <a:t>Daily vaccinations increasing everyday </a:t>
            </a:r>
          </a:p>
        </p:txBody>
      </p:sp>
      <p:pic>
        <p:nvPicPr>
          <p:cNvPr id="7" name="Picture 6" descr="Chart, histogram&#10;&#10;Description automatically generated">
            <a:extLst>
              <a:ext uri="{FF2B5EF4-FFF2-40B4-BE49-F238E27FC236}">
                <a16:creationId xmlns:a16="http://schemas.microsoft.com/office/drawing/2014/main" id="{15723879-6434-8B4C-91E3-53D8991CD8BE}"/>
              </a:ext>
            </a:extLst>
          </p:cNvPr>
          <p:cNvPicPr>
            <a:picLocks noChangeAspect="1"/>
          </p:cNvPicPr>
          <p:nvPr/>
        </p:nvPicPr>
        <p:blipFill>
          <a:blip r:embed="rId4"/>
          <a:stretch>
            <a:fillRect/>
          </a:stretch>
        </p:blipFill>
        <p:spPr>
          <a:xfrm>
            <a:off x="3200399" y="1655344"/>
            <a:ext cx="7923505" cy="4840936"/>
          </a:xfrm>
          <a:prstGeom prst="rect">
            <a:avLst/>
          </a:prstGeom>
        </p:spPr>
      </p:pic>
    </p:spTree>
    <p:extLst>
      <p:ext uri="{BB962C8B-B14F-4D97-AF65-F5344CB8AC3E}">
        <p14:creationId xmlns:p14="http://schemas.microsoft.com/office/powerpoint/2010/main" val="262694667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1269</TotalTime>
  <Words>709</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vt:lpstr>
      <vt:lpstr>Al Nile</vt:lpstr>
      <vt:lpstr>Arial</vt:lpstr>
      <vt:lpstr>Corbel</vt:lpstr>
      <vt:lpstr>SketchLinesVTI</vt:lpstr>
      <vt:lpstr>Using Machine Learning Techniques for Predicting and Visualizing Covid-19 Vaccinations Process  </vt:lpstr>
      <vt:lpstr>Introduction</vt:lpstr>
      <vt:lpstr>Machine Learning</vt:lpstr>
      <vt:lpstr>Dataset</vt:lpstr>
      <vt:lpstr>Dataset continued  </vt:lpstr>
      <vt:lpstr>Dataset continued  </vt:lpstr>
      <vt:lpstr>Dataset continued  </vt:lpstr>
      <vt:lpstr>Dataset continued  </vt:lpstr>
      <vt:lpstr>Dataset continued  </vt:lpstr>
      <vt:lpstr>Dataset continued  </vt:lpstr>
      <vt:lpstr>Fitting Dataset</vt:lpstr>
      <vt:lpstr>Fitting Dataset</vt:lpstr>
      <vt:lpstr>Fitting Dataset</vt:lpstr>
      <vt:lpstr>Fitting Dataset</vt:lpstr>
      <vt:lpstr>Fitting Dataset</vt:lpstr>
      <vt:lpstr>Fitting Dataset</vt:lpstr>
      <vt:lpstr>Fitting Dataset</vt:lpstr>
      <vt:lpstr>Conclusions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Unsupervised Machine Learning Technique for Predicting Affected Covid-19 Patients through Symptoms </dc:title>
  <dc:creator>Ahmed H Alanazi</dc:creator>
  <cp:lastModifiedBy>Ahmed H Alanazi</cp:lastModifiedBy>
  <cp:revision>21</cp:revision>
  <dcterms:created xsi:type="dcterms:W3CDTF">2021-03-26T08:43:56Z</dcterms:created>
  <dcterms:modified xsi:type="dcterms:W3CDTF">2021-05-06T08:30:19Z</dcterms:modified>
</cp:coreProperties>
</file>