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75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47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294" y="84"/>
      </p:cViewPr>
      <p:guideLst>
        <p:guide orient="horz" pos="4042"/>
        <p:guide pos="47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83F3-44B8-4575-8172-9619CD9030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A4249AA-2C68-407E-B170-C93305ADFE7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83F3-44B8-4575-8172-9619CD9030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9AA-2C68-407E-B170-C93305ADFE7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12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83F3-44B8-4575-8172-9619CD9030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9AA-2C68-407E-B170-C93305ADFE7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83F3-44B8-4575-8172-9619CD9030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9AA-2C68-407E-B170-C93305ADFE7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30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83F3-44B8-4575-8172-9619CD9030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9AA-2C68-407E-B170-C93305ADFE7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85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83F3-44B8-4575-8172-9619CD9030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9AA-2C68-407E-B170-C93305ADFE7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3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83F3-44B8-4575-8172-9619CD9030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9AA-2C68-407E-B170-C93305ADFE7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0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83F3-44B8-4575-8172-9619CD9030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9AA-2C68-407E-B170-C93305ADFE7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09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83F3-44B8-4575-8172-9619CD9030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9AA-2C68-407E-B170-C93305ADF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06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83F3-44B8-4575-8172-9619CD9030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9AA-2C68-407E-B170-C93305ADFE7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A26683F3-44B8-4575-8172-9619CD9030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9AA-2C68-407E-B170-C93305ADFE7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0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683F3-44B8-4575-8172-9619CD90305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4249AA-2C68-407E-B170-C93305ADFE7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86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Image Segmentation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Image Segmentation Using deep learning: a survey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6428" y="800100"/>
            <a:ext cx="100420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 smtClean="0"/>
              <a:t>Dilated</a:t>
            </a:r>
            <a:r>
              <a:rPr lang="en-US" altLang="ko-KR" sz="3200" dirty="0" smtClean="0"/>
              <a:t> convolutional models and </a:t>
            </a:r>
            <a:r>
              <a:rPr lang="en-US" altLang="ko-KR" sz="3200" dirty="0" err="1" smtClean="0"/>
              <a:t>DeepLab</a:t>
            </a:r>
            <a:r>
              <a:rPr lang="en-US" altLang="ko-KR" sz="3200" dirty="0" smtClean="0"/>
              <a:t> family</a:t>
            </a:r>
          </a:p>
          <a:p>
            <a:r>
              <a:rPr lang="en-US" altLang="ko-KR" sz="3200" dirty="0"/>
              <a:t> </a:t>
            </a:r>
            <a:r>
              <a:rPr lang="en-US" altLang="ko-KR" sz="2000" u="sng" dirty="0" err="1"/>
              <a:t>mIoU</a:t>
            </a:r>
            <a:r>
              <a:rPr lang="en-US" altLang="ko-KR" sz="2000" u="sng" dirty="0"/>
              <a:t> : </a:t>
            </a:r>
            <a:r>
              <a:rPr lang="en-US" altLang="ko-KR" sz="2000" u="sng" dirty="0" smtClean="0"/>
              <a:t>89.0(DeepLabV3+)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49" y="1738526"/>
            <a:ext cx="3967843" cy="14735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3022" y="5623586"/>
            <a:ext cx="542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CNN(</a:t>
            </a:r>
            <a:r>
              <a:rPr lang="en-US" altLang="ko-KR" dirty="0" err="1" smtClean="0"/>
              <a:t>VGG,ResNet</a:t>
            </a:r>
            <a:r>
              <a:rPr lang="en-US" altLang="ko-KR" dirty="0" smtClean="0"/>
              <a:t>) + Delated + CRF + ASPP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3540287"/>
            <a:ext cx="4272643" cy="20522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85" y="2738082"/>
            <a:ext cx="3780065" cy="27089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97809" y="3219498"/>
            <a:ext cx="383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Dilated(deconvolution </a:t>
            </a:r>
            <a:r>
              <a:rPr lang="ko-KR" altLang="en-US" dirty="0" smtClean="0"/>
              <a:t>방법론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89119" y="5407905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ASPP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6285" y="1984534"/>
            <a:ext cx="37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ASPP, CRF, Delated </a:t>
            </a:r>
            <a:r>
              <a:rPr lang="en-US" altLang="ko-KR" dirty="0" err="1" smtClean="0"/>
              <a:t>conv</a:t>
            </a:r>
            <a:r>
              <a:rPr lang="ko-KR" altLang="en-US" dirty="0" smtClean="0"/>
              <a:t>방법론과</a:t>
            </a:r>
            <a:r>
              <a:rPr lang="en-US" altLang="ko-KR" dirty="0" smtClean="0"/>
              <a:t> CNN</a:t>
            </a:r>
            <a:r>
              <a:rPr lang="ko-KR" altLang="en-US" dirty="0" smtClean="0"/>
              <a:t>을 합친 모델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28414" y="1399734"/>
            <a:ext cx="246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텐서플로우로있음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583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6428" y="800100"/>
            <a:ext cx="9764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 </a:t>
            </a:r>
            <a:r>
              <a:rPr lang="en-US" altLang="ko-KR" sz="3200" b="1" dirty="0" smtClean="0"/>
              <a:t>Recurrent</a:t>
            </a:r>
            <a:r>
              <a:rPr lang="en-US" altLang="ko-KR" sz="3200" dirty="0" smtClean="0"/>
              <a:t> neural network based models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82" y="2362688"/>
            <a:ext cx="4711418" cy="2897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1792" y="1553435"/>
            <a:ext cx="68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시계열로</a:t>
            </a:r>
            <a:r>
              <a:rPr lang="ko-KR" altLang="en-US" dirty="0" smtClean="0"/>
              <a:t> 처리하는게 </a:t>
            </a:r>
            <a:r>
              <a:rPr lang="ko-KR" altLang="en-US" dirty="0" err="1" smtClean="0"/>
              <a:t>신박하지만</a:t>
            </a:r>
            <a:r>
              <a:rPr lang="ko-KR" altLang="en-US" dirty="0" smtClean="0"/>
              <a:t> 성능이 좋지는 않음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넘어가자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26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6428" y="800100"/>
            <a:ext cx="58619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 smtClean="0"/>
              <a:t>Attention</a:t>
            </a:r>
            <a:r>
              <a:rPr lang="en-US" altLang="ko-KR" sz="3200" dirty="0" smtClean="0"/>
              <a:t>-based models</a:t>
            </a:r>
          </a:p>
          <a:p>
            <a:r>
              <a:rPr lang="en-US" altLang="ko-KR" sz="2000" dirty="0" smtClean="0"/>
              <a:t>        </a:t>
            </a:r>
            <a:r>
              <a:rPr lang="en-US" altLang="ko-KR" sz="2000" u="sng" dirty="0" err="1" smtClean="0"/>
              <a:t>mIoU</a:t>
            </a:r>
            <a:r>
              <a:rPr lang="en-US" altLang="ko-KR" sz="2000" u="sng" dirty="0" smtClean="0"/>
              <a:t> </a:t>
            </a:r>
            <a:r>
              <a:rPr lang="en-US" altLang="ko-KR" sz="2000" u="sng" dirty="0"/>
              <a:t>:</a:t>
            </a:r>
            <a:r>
              <a:rPr lang="en-US" altLang="ko-KR" sz="2000" u="sng" dirty="0" smtClean="0"/>
              <a:t> 88.2(</a:t>
            </a:r>
            <a:r>
              <a:rPr lang="en-US" altLang="ko-KR" sz="2000" u="sng" dirty="0" err="1" smtClean="0"/>
              <a:t>EMANet</a:t>
            </a:r>
            <a:r>
              <a:rPr lang="en-US" altLang="ko-KR" sz="2000" u="sng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28" y="1944279"/>
            <a:ext cx="4610743" cy="26102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001" y="2231482"/>
            <a:ext cx="4922399" cy="20358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0150" y="4993136"/>
            <a:ext cx="4610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스케일 변환을 한 이미지를 사용하고 </a:t>
            </a:r>
            <a:r>
              <a:rPr lang="en-US" altLang="ko-KR" sz="1600" dirty="0" smtClean="0"/>
              <a:t>object</a:t>
            </a:r>
            <a:r>
              <a:rPr lang="ko-KR" altLang="en-US" sz="1600" dirty="0" smtClean="0"/>
              <a:t>마다 다른 </a:t>
            </a:r>
            <a:r>
              <a:rPr lang="en-US" altLang="ko-KR" sz="1600" dirty="0" smtClean="0"/>
              <a:t>weight</a:t>
            </a:r>
            <a:r>
              <a:rPr lang="ko-KR" altLang="en-US" sz="1600" dirty="0" smtClean="0"/>
              <a:t>를 주어서 각 픽셀이 </a:t>
            </a:r>
            <a:r>
              <a:rPr lang="en-US" altLang="ko-KR" sz="1600" dirty="0" smtClean="0"/>
              <a:t>object</a:t>
            </a:r>
            <a:r>
              <a:rPr lang="ko-KR" altLang="en-US" sz="1600" dirty="0" smtClean="0"/>
              <a:t>를 구분하여 해석하는 방식</a:t>
            </a:r>
            <a:endParaRPr lang="en-US" altLang="ko-KR" sz="1600" dirty="0" smtClean="0"/>
          </a:p>
          <a:p>
            <a:r>
              <a:rPr lang="en-US" altLang="ko-KR" sz="1600" dirty="0" smtClean="0"/>
              <a:t>(NLP</a:t>
            </a:r>
            <a:r>
              <a:rPr lang="ko-KR" altLang="en-US" sz="1600" dirty="0"/>
              <a:t>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Positional encoding</a:t>
            </a:r>
            <a:r>
              <a:rPr lang="ko-KR" altLang="en-US" sz="1600" dirty="0" smtClean="0"/>
              <a:t>느낌인 듯하다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751864" y="4646298"/>
            <a:ext cx="4580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Object</a:t>
            </a:r>
            <a:r>
              <a:rPr lang="ko-KR" altLang="en-US" sz="1600" dirty="0" smtClean="0"/>
              <a:t>와 관련이 없는 부분을 </a:t>
            </a:r>
            <a:r>
              <a:rPr lang="en-US" altLang="ko-KR" sz="1600" dirty="0" smtClean="0"/>
              <a:t>attention</a:t>
            </a:r>
            <a:r>
              <a:rPr lang="ko-KR" altLang="en-US" sz="1600" dirty="0" smtClean="0"/>
              <a:t>하는 모델을 동시에 넣어서 모델이 경계선 구분을 더 잘 할 수 있도록 학습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433708" y="4284311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RAN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0150" y="4486125"/>
            <a:ext cx="449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Multi-scale images and attention model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86625" y="1230987"/>
            <a:ext cx="4045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EMANet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추가 설명 예정 </a:t>
            </a:r>
            <a:r>
              <a:rPr lang="en-US" altLang="ko-KR" sz="1200" dirty="0" smtClean="0"/>
              <a:t>–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pytorch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버전 있음</a:t>
            </a:r>
            <a:endParaRPr lang="en-US" altLang="ko-KR" sz="1200" dirty="0" smtClean="0"/>
          </a:p>
          <a:p>
            <a:r>
              <a:rPr lang="en-US" altLang="ko-KR" sz="1200" dirty="0" smtClean="0"/>
              <a:t>     https</a:t>
            </a:r>
            <a:r>
              <a:rPr lang="en-US" altLang="ko-KR" sz="1200" dirty="0"/>
              <a:t>://github.com/XiaLiPKU/EMANet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235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6427" y="800100"/>
            <a:ext cx="1028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3200" dirty="0" smtClean="0"/>
              <a:t>- Generative models and adversarial training (</a:t>
            </a:r>
            <a:r>
              <a:rPr lang="en-US" altLang="ko-KR" sz="3200" b="1" dirty="0" smtClean="0"/>
              <a:t>GAN</a:t>
            </a:r>
            <a:r>
              <a:rPr lang="en-US" altLang="ko-KR" sz="3200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567" y="1669652"/>
            <a:ext cx="1018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생성모델이고</a:t>
            </a:r>
            <a:r>
              <a:rPr lang="ko-KR" altLang="en-US" sz="2000" dirty="0" smtClean="0"/>
              <a:t> 싸우느라 성능이 </a:t>
            </a:r>
            <a:r>
              <a:rPr lang="ko-KR" altLang="en-US" sz="2000" dirty="0" err="1" smtClean="0"/>
              <a:t>좋진않은듯</a:t>
            </a:r>
            <a:r>
              <a:rPr lang="en-US" altLang="ko-KR" sz="2000" dirty="0" smtClean="0"/>
              <a:t>.. </a:t>
            </a:r>
            <a:r>
              <a:rPr lang="ko-KR" altLang="en-US" sz="2000" dirty="0" smtClean="0"/>
              <a:t>우선 넘어가자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620" y="2354539"/>
            <a:ext cx="6665807" cy="33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6428" y="800100"/>
            <a:ext cx="9764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 Convolutional models with </a:t>
            </a:r>
            <a:r>
              <a:rPr lang="en-US" altLang="ko-KR" sz="3200" b="1" dirty="0" smtClean="0"/>
              <a:t>active contour </a:t>
            </a:r>
            <a:r>
              <a:rPr lang="en-US" altLang="ko-KR" sz="3200" dirty="0" smtClean="0"/>
              <a:t>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8246" y="1534885"/>
            <a:ext cx="985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최근에 생긴 흥미로운 접근법 </a:t>
            </a:r>
            <a:r>
              <a:rPr lang="en-US" altLang="ko-KR" dirty="0" smtClean="0"/>
              <a:t>= FCN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머신러닝에서</a:t>
            </a:r>
            <a:r>
              <a:rPr lang="ko-KR" altLang="en-US" dirty="0" smtClean="0"/>
              <a:t> 쓰였던 </a:t>
            </a:r>
            <a:r>
              <a:rPr lang="en-US" altLang="ko-KR" dirty="0" smtClean="0"/>
              <a:t>active contour</a:t>
            </a:r>
            <a:r>
              <a:rPr lang="ko-KR" altLang="en-US" dirty="0" smtClean="0"/>
              <a:t>의 시너지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아직 보증은 안됨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422" y="2054228"/>
            <a:ext cx="7276806" cy="34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78486" y="2036315"/>
            <a:ext cx="4433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와 가장 비슷한 </a:t>
            </a:r>
            <a:r>
              <a:rPr lang="en-US" altLang="ko-KR" dirty="0" smtClean="0"/>
              <a:t>PASCAL VOC</a:t>
            </a:r>
            <a:r>
              <a:rPr lang="ko-KR" altLang="en-US" dirty="0" smtClean="0"/>
              <a:t>를 기준으로 보면</a:t>
            </a:r>
            <a:endParaRPr lang="en-US" altLang="ko-KR" dirty="0" smtClean="0"/>
          </a:p>
          <a:p>
            <a:r>
              <a:rPr lang="ko-KR" altLang="en-US" dirty="0" smtClean="0"/>
              <a:t>모델을 쓰더라도 </a:t>
            </a:r>
            <a:r>
              <a:rPr lang="en-US" altLang="ko-KR" dirty="0" smtClean="0"/>
              <a:t>encoder-decoder, Pyramid, Dilated</a:t>
            </a:r>
            <a:r>
              <a:rPr lang="ko-KR" altLang="en-US" dirty="0" smtClean="0"/>
              <a:t>가 성능이 좋아서 </a:t>
            </a:r>
            <a:r>
              <a:rPr lang="en-US" altLang="ko-KR" dirty="0" smtClean="0"/>
              <a:t>ensemble</a:t>
            </a:r>
            <a:r>
              <a:rPr lang="ko-KR" altLang="en-US" dirty="0" smtClean="0"/>
              <a:t>하면 좋을듯하다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추가적인 생소한 모델들도 확인해보고 쓸 수 있으면 쓰자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4" y="57150"/>
            <a:ext cx="5057291" cy="61887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65965" y="514350"/>
            <a:ext cx="821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FCN</a:t>
            </a:r>
            <a:endParaRPr lang="ko-KR" alt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5265965" y="726976"/>
            <a:ext cx="821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Graph</a:t>
            </a:r>
            <a:endParaRPr lang="ko-KR" alt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274129" y="940897"/>
            <a:ext cx="821871" cy="25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Graph</a:t>
            </a:r>
            <a:endParaRPr lang="ko-KR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5274129" y="5230764"/>
            <a:ext cx="821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Pyramid</a:t>
            </a:r>
            <a:endParaRPr lang="ko-KR" alt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5265965" y="5460483"/>
            <a:ext cx="821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Attention</a:t>
            </a:r>
            <a:endParaRPr lang="ko-KR" alt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5274129" y="5666369"/>
            <a:ext cx="821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Dilated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5274129" y="4854090"/>
            <a:ext cx="821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Dilated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5274129" y="4636288"/>
            <a:ext cx="821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Attention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5274128" y="4426270"/>
            <a:ext cx="821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Pyramid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5274127" y="4226872"/>
            <a:ext cx="821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Pyramid</a:t>
            </a:r>
            <a:endParaRPr lang="ko-KR" alt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5274126" y="3802915"/>
            <a:ext cx="1347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Encoder- Decoder</a:t>
            </a:r>
            <a:endParaRPr lang="ko-KR" alt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5271407" y="3426241"/>
            <a:ext cx="821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Attention</a:t>
            </a:r>
            <a:endParaRPr lang="ko-KR" alt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5274129" y="2988463"/>
            <a:ext cx="821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Attention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5271408" y="2776410"/>
            <a:ext cx="821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Dilated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5274129" y="2577542"/>
            <a:ext cx="821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Pyramid</a:t>
            </a:r>
            <a:endParaRPr lang="ko-KR" altLang="en-US" sz="1050" dirty="0"/>
          </a:p>
        </p:txBody>
      </p:sp>
      <p:sp>
        <p:nvSpPr>
          <p:cNvPr id="23" name="원호 22"/>
          <p:cNvSpPr/>
          <p:nvPr/>
        </p:nvSpPr>
        <p:spPr>
          <a:xfrm>
            <a:off x="6263366" y="2510055"/>
            <a:ext cx="522515" cy="3695244"/>
          </a:xfrm>
          <a:prstGeom prst="arc">
            <a:avLst>
              <a:gd name="adj1" fmla="val 16200000"/>
              <a:gd name="adj2" fmla="val 52983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115299" y="5583831"/>
            <a:ext cx="3159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* </a:t>
            </a:r>
            <a:r>
              <a:rPr lang="ko-KR" altLang="en-US" sz="1100" dirty="0" err="1" smtClean="0"/>
              <a:t>빈부분은</a:t>
            </a:r>
            <a:r>
              <a:rPr lang="ko-KR" altLang="en-US" sz="1100" dirty="0" smtClean="0"/>
              <a:t> 독특한 방법의 모델</a:t>
            </a:r>
            <a:r>
              <a:rPr lang="en-US" altLang="ko-KR" sz="1100" dirty="0" smtClean="0"/>
              <a:t>( Others 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389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6428" y="800100"/>
            <a:ext cx="9764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 Segmentation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학습의 어려운 점</a:t>
            </a:r>
            <a:endParaRPr lang="en-US" altLang="ko-KR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61357" y="1771650"/>
            <a:ext cx="9886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/>
              <a:t>설명 불가능하다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왜 이런 판단을 내렸는지 알아내기가 어렵고 어느정도 사이즈의 모델이 적당한 모델인지 모른다</a:t>
            </a:r>
            <a:r>
              <a:rPr lang="en-US" altLang="ko-KR" sz="2000" dirty="0" smtClean="0"/>
              <a:t>. -&gt; </a:t>
            </a:r>
            <a:r>
              <a:rPr lang="ko-KR" altLang="en-US" sz="2000" dirty="0" smtClean="0"/>
              <a:t>결국 다 실험 해봐야한다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 err="1" smtClean="0"/>
              <a:t>Unlabeld</a:t>
            </a:r>
            <a:r>
              <a:rPr lang="en-US" altLang="ko-KR" sz="2000" dirty="0" smtClean="0"/>
              <a:t> data</a:t>
            </a:r>
            <a:r>
              <a:rPr lang="ko-KR" altLang="en-US" sz="2000" dirty="0" smtClean="0"/>
              <a:t>에 대해서 </a:t>
            </a:r>
            <a:r>
              <a:rPr lang="en-US" altLang="ko-KR" sz="2000" dirty="0" smtClean="0"/>
              <a:t>Weakly supervise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unsupervised learning</a:t>
            </a:r>
            <a:r>
              <a:rPr lang="ko-KR" altLang="en-US" sz="2000" dirty="0" smtClean="0"/>
              <a:t>을 적용하고 싶지만 어렵다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 smtClean="0"/>
              <a:t>Real-time</a:t>
            </a:r>
            <a:r>
              <a:rPr lang="ko-KR" altLang="en-US" sz="2000" dirty="0" smtClean="0"/>
              <a:t>이 어렵다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메모리를 너무 많이 먹는다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6428" y="800100"/>
            <a:ext cx="9764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- 5</a:t>
            </a:r>
            <a:r>
              <a:rPr lang="ko-KR" altLang="en-US" sz="3200" dirty="0" smtClean="0"/>
              <a:t>가지 중요한 요소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005567" y="1720840"/>
            <a:ext cx="101808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Training Data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어떤 데이터를 사용하는가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b="1" dirty="0" smtClean="0"/>
              <a:t>2. Network architectures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어떤 모델을 사용할 것인가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b="1" dirty="0" smtClean="0"/>
              <a:t>3. Loss functions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어떤 </a:t>
            </a:r>
            <a:r>
              <a:rPr lang="en-US" altLang="ko-KR" sz="2400" dirty="0" smtClean="0"/>
              <a:t>loss</a:t>
            </a:r>
            <a:r>
              <a:rPr lang="ko-KR" altLang="en-US" sz="2400" dirty="0" smtClean="0"/>
              <a:t>를 사용할 것인가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b="1" dirty="0" smtClean="0"/>
              <a:t>4. Training strategies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어떤 학습 전략을 사용할 것인가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b="1" dirty="0" smtClean="0"/>
              <a:t>5. Key contributions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남들과 다른 특이한 점이 무엇인가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05567" y="5429250"/>
            <a:ext cx="900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논문에서는 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가지를 중심으로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카테고리의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 모델을 설명합니다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14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6428" y="800100"/>
            <a:ext cx="9764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 </a:t>
            </a:r>
            <a:r>
              <a:rPr lang="ko-KR" altLang="en-US" sz="3200" dirty="0" smtClean="0"/>
              <a:t>모델의 성질에 따른 </a:t>
            </a:r>
            <a:r>
              <a:rPr lang="en-US" altLang="ko-KR" sz="3200" dirty="0" smtClean="0"/>
              <a:t>10</a:t>
            </a:r>
            <a:r>
              <a:rPr lang="ko-KR" altLang="en-US" sz="3200" dirty="0" smtClean="0"/>
              <a:t>가지 카테고리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005567" y="1575707"/>
            <a:ext cx="101808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 smtClean="0"/>
              <a:t>FCN</a:t>
            </a:r>
            <a:r>
              <a:rPr lang="en-US" altLang="ko-KR" sz="2400" dirty="0" smtClean="0"/>
              <a:t> (Fully convolutional networks)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/>
              <a:t>Convolutional models with </a:t>
            </a:r>
            <a:r>
              <a:rPr lang="en-US" altLang="ko-KR" sz="2400" b="1" dirty="0" smtClean="0"/>
              <a:t>graphical</a:t>
            </a:r>
            <a:r>
              <a:rPr lang="en-US" altLang="ko-KR" sz="2400" dirty="0" smtClean="0"/>
              <a:t> models</a:t>
            </a:r>
          </a:p>
          <a:p>
            <a:pPr marL="457200" indent="-457200">
              <a:buAutoNum type="arabicPeriod"/>
            </a:pPr>
            <a:r>
              <a:rPr lang="en-US" altLang="ko-KR" sz="2400" b="1" dirty="0" smtClean="0"/>
              <a:t>Encoder-decoder</a:t>
            </a:r>
            <a:r>
              <a:rPr lang="en-US" altLang="ko-KR" sz="2400" dirty="0" smtClean="0"/>
              <a:t> based models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/>
              <a:t>Multi-scale and </a:t>
            </a:r>
            <a:r>
              <a:rPr lang="en-US" altLang="ko-KR" sz="2400" b="1" dirty="0" smtClean="0"/>
              <a:t>pyramid network </a:t>
            </a:r>
            <a:r>
              <a:rPr lang="en-US" altLang="ko-KR" sz="2400" dirty="0" smtClean="0"/>
              <a:t>based models</a:t>
            </a:r>
          </a:p>
          <a:p>
            <a:pPr marL="457200" indent="-457200">
              <a:buAutoNum type="arabicPeriod"/>
            </a:pPr>
            <a:r>
              <a:rPr lang="en-US" altLang="ko-KR" sz="2400" b="1" dirty="0" smtClean="0"/>
              <a:t>R-CNN</a:t>
            </a:r>
            <a:r>
              <a:rPr lang="en-US" altLang="ko-KR" sz="2400" dirty="0" smtClean="0"/>
              <a:t> based models (</a:t>
            </a:r>
            <a:r>
              <a:rPr lang="ko-KR" altLang="en-US" sz="2400" dirty="0" smtClean="0"/>
              <a:t>특히 </a:t>
            </a:r>
            <a:r>
              <a:rPr lang="en-US" altLang="ko-KR" sz="2400" dirty="0" smtClean="0"/>
              <a:t>instance segmentation</a:t>
            </a:r>
            <a:r>
              <a:rPr lang="ko-KR" altLang="en-US" sz="2400" dirty="0" smtClean="0"/>
              <a:t>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쓰인다</a:t>
            </a:r>
            <a:r>
              <a:rPr lang="en-US" altLang="ko-KR" sz="2400" dirty="0" smtClean="0"/>
              <a:t>.)</a:t>
            </a:r>
          </a:p>
          <a:p>
            <a:pPr marL="457200" indent="-457200">
              <a:buAutoNum type="arabicPeriod"/>
            </a:pPr>
            <a:r>
              <a:rPr lang="en-US" altLang="ko-KR" sz="2400" b="1" dirty="0" smtClean="0"/>
              <a:t>Dilated</a:t>
            </a:r>
            <a:r>
              <a:rPr lang="en-US" altLang="ko-KR" sz="2400" dirty="0" smtClean="0"/>
              <a:t> convolutional models and </a:t>
            </a:r>
            <a:r>
              <a:rPr lang="en-US" altLang="ko-KR" sz="2400" dirty="0" err="1" smtClean="0"/>
              <a:t>DeepLab</a:t>
            </a:r>
            <a:r>
              <a:rPr lang="en-US" altLang="ko-KR" sz="2400" dirty="0" smtClean="0"/>
              <a:t> family</a:t>
            </a:r>
          </a:p>
          <a:p>
            <a:pPr marL="457200" indent="-457200">
              <a:buAutoNum type="arabicPeriod"/>
            </a:pPr>
            <a:r>
              <a:rPr lang="en-US" altLang="ko-KR" sz="2400" b="1" dirty="0" smtClean="0"/>
              <a:t>Recurrent</a:t>
            </a:r>
            <a:r>
              <a:rPr lang="en-US" altLang="ko-KR" sz="2400" dirty="0" smtClean="0"/>
              <a:t> neural network based models</a:t>
            </a:r>
          </a:p>
          <a:p>
            <a:pPr marL="457200" indent="-457200">
              <a:buAutoNum type="arabicPeriod"/>
            </a:pPr>
            <a:r>
              <a:rPr lang="en-US" altLang="ko-KR" sz="2400" b="1" dirty="0" smtClean="0"/>
              <a:t>Attention</a:t>
            </a:r>
            <a:r>
              <a:rPr lang="en-US" altLang="ko-KR" sz="2400" dirty="0" smtClean="0"/>
              <a:t>-based models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/>
              <a:t>Generative models and adversarial training (</a:t>
            </a:r>
            <a:r>
              <a:rPr lang="en-US" altLang="ko-KR" sz="2400" b="1" dirty="0" smtClean="0"/>
              <a:t>GAN</a:t>
            </a:r>
            <a:r>
              <a:rPr lang="en-US" altLang="ko-KR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/>
              <a:t>Convolutional models with </a:t>
            </a:r>
            <a:r>
              <a:rPr lang="en-US" altLang="ko-KR" sz="2400" b="1" dirty="0" smtClean="0"/>
              <a:t>active contour </a:t>
            </a:r>
            <a:r>
              <a:rPr lang="en-US" altLang="ko-KR" sz="2400" dirty="0" smtClean="0"/>
              <a:t>models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/>
              <a:t>Others(</a:t>
            </a:r>
            <a:r>
              <a:rPr lang="ko-KR" altLang="en-US" sz="2400" dirty="0" smtClean="0"/>
              <a:t>얘들은 독특한 방법을 쓰며 좋은 모델이 꽤 있다</a:t>
            </a:r>
            <a:r>
              <a:rPr lang="en-US" altLang="ko-KR" sz="2400" dirty="0" smtClean="0"/>
              <a:t>.)</a:t>
            </a:r>
          </a:p>
          <a:p>
            <a:pPr marL="457200" indent="-457200">
              <a:buAutoNum type="arabicPeriod"/>
            </a:pPr>
            <a:endParaRPr lang="en-US" altLang="ko-KR" sz="2400" b="1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54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80" y="1387087"/>
            <a:ext cx="3524004" cy="43124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8407" y="341759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* </a:t>
            </a:r>
            <a:r>
              <a:rPr lang="ko-KR" altLang="en-US" sz="2000" dirty="0" smtClean="0"/>
              <a:t>다음 슬라이드부터는 우리 </a:t>
            </a:r>
            <a:r>
              <a:rPr lang="ko-KR" altLang="en-US" sz="2000" dirty="0" err="1" smtClean="0"/>
              <a:t>데이터셋과</a:t>
            </a:r>
            <a:r>
              <a:rPr lang="ko-KR" altLang="en-US" sz="2000" dirty="0" smtClean="0"/>
              <a:t> 가장 </a:t>
            </a:r>
            <a:r>
              <a:rPr lang="ko-KR" altLang="en-US" sz="2000" dirty="0" err="1" smtClean="0"/>
              <a:t>비슷해보이는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en-US" altLang="ko-KR" sz="2000" dirty="0" smtClean="0"/>
              <a:t>PASCAL VOC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mIoU</a:t>
            </a:r>
            <a:r>
              <a:rPr lang="ko-KR" altLang="en-US" sz="2000" dirty="0"/>
              <a:t>를</a:t>
            </a:r>
            <a:r>
              <a:rPr lang="ko-KR" altLang="en-US" sz="2000" dirty="0" smtClean="0"/>
              <a:t> 보여주며 모델을 설명할 예정입니다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5045527" y="1635970"/>
            <a:ext cx="42410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PASCAL </a:t>
            </a:r>
            <a:r>
              <a:rPr lang="en-US" altLang="ko-KR" dirty="0" smtClean="0"/>
              <a:t>VOC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배경에 대한 </a:t>
            </a:r>
            <a:r>
              <a:rPr lang="en-US" altLang="ko-KR" dirty="0" smtClean="0"/>
              <a:t>segmentation</a:t>
            </a:r>
            <a:r>
              <a:rPr lang="ko-KR" altLang="en-US" dirty="0" smtClean="0"/>
              <a:t>이 없는</a:t>
            </a:r>
            <a:endParaRPr lang="en-US" altLang="ko-KR" dirty="0" smtClean="0"/>
          </a:p>
          <a:p>
            <a:r>
              <a:rPr lang="ko-KR" altLang="en-US" dirty="0" smtClean="0"/>
              <a:t> 점에서 우리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와 비슷하지 않을까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444" y="2898321"/>
            <a:ext cx="1663462" cy="225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2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6428" y="800100"/>
            <a:ext cx="49802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 smtClean="0"/>
              <a:t>FCN</a:t>
            </a:r>
          </a:p>
          <a:p>
            <a:r>
              <a:rPr lang="en-US" altLang="ko-KR" sz="2000" dirty="0" smtClean="0"/>
              <a:t>       </a:t>
            </a:r>
            <a:r>
              <a:rPr lang="en-US" altLang="ko-KR" sz="2000" u="sng" dirty="0" err="1" smtClean="0"/>
              <a:t>mIoU</a:t>
            </a:r>
            <a:r>
              <a:rPr lang="en-US" altLang="ko-KR" sz="2000" u="sng" dirty="0" smtClean="0"/>
              <a:t> : 62.2(FCN)</a:t>
            </a:r>
            <a:endParaRPr lang="ko-KR" altLang="en-US" sz="2000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94" y="2063051"/>
            <a:ext cx="4131029" cy="2324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868" y="1497997"/>
            <a:ext cx="3431724" cy="14872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5373" y="4352566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basic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15272" y="2958383"/>
            <a:ext cx="293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With skip connection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8170" y="4757874"/>
            <a:ext cx="5965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오래걸림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전체맥락</a:t>
            </a:r>
            <a:r>
              <a:rPr lang="en-US" altLang="ko-KR" dirty="0" smtClean="0"/>
              <a:t>(global context)</a:t>
            </a:r>
            <a:r>
              <a:rPr lang="ko-KR" altLang="en-US" dirty="0" smtClean="0"/>
              <a:t>을 효과적으로 </a:t>
            </a:r>
            <a:r>
              <a:rPr lang="ko-KR" altLang="en-US" dirty="0" err="1" smtClean="0"/>
              <a:t>고려하지않음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3D</a:t>
            </a:r>
            <a:r>
              <a:rPr lang="ko-KR" altLang="en-US" dirty="0" err="1" smtClean="0"/>
              <a:t>안댐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391" y="3336385"/>
            <a:ext cx="4664529" cy="142148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240503" y="4739646"/>
            <a:ext cx="1110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ParseNet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5353050" y="2563643"/>
            <a:ext cx="742950" cy="451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27295" y="3279898"/>
            <a:ext cx="1342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Global context</a:t>
            </a:r>
          </a:p>
          <a:p>
            <a:r>
              <a:rPr lang="ko-KR" altLang="en-US" sz="1200" b="1" dirty="0" smtClean="0"/>
              <a:t>문제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개선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93835" y="1675198"/>
            <a:ext cx="405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Segmentation</a:t>
            </a:r>
            <a:r>
              <a:rPr lang="ko-KR" altLang="en-US" dirty="0" smtClean="0"/>
              <a:t>의 첫 </a:t>
            </a:r>
            <a:r>
              <a:rPr lang="ko-KR" altLang="en-US" dirty="0" err="1" smtClean="0"/>
              <a:t>기반모델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6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6428" y="800100"/>
            <a:ext cx="97644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 smtClean="0"/>
              <a:t>CNN with </a:t>
            </a:r>
            <a:r>
              <a:rPr lang="en-US" altLang="ko-KR" sz="3200" b="1" dirty="0" smtClean="0"/>
              <a:t>graphical</a:t>
            </a:r>
            <a:r>
              <a:rPr lang="en-US" altLang="ko-KR" sz="3200" dirty="0" smtClean="0"/>
              <a:t> models </a:t>
            </a:r>
          </a:p>
          <a:p>
            <a:r>
              <a:rPr lang="en-US" altLang="ko-KR" sz="3200" dirty="0" smtClean="0"/>
              <a:t>    </a:t>
            </a:r>
            <a:r>
              <a:rPr lang="en-US" altLang="ko-KR" sz="2000" u="sng" dirty="0" err="1" smtClean="0"/>
              <a:t>mIoU</a:t>
            </a:r>
            <a:r>
              <a:rPr lang="en-US" altLang="ko-KR" sz="2000" u="sng" dirty="0" smtClean="0"/>
              <a:t> : 72.0(CRF-RNN)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5181" y="1845380"/>
            <a:ext cx="1018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Global Context</a:t>
            </a:r>
            <a:r>
              <a:rPr lang="ko-KR" altLang="en-US" dirty="0" smtClean="0"/>
              <a:t> 해결을 위해서 </a:t>
            </a:r>
            <a:r>
              <a:rPr lang="ko-KR" altLang="en-US" dirty="0" err="1" smtClean="0"/>
              <a:t>머신러닝에서</a:t>
            </a:r>
            <a:r>
              <a:rPr lang="ko-KR" altLang="en-US" dirty="0" smtClean="0"/>
              <a:t> 사용하던 </a:t>
            </a:r>
            <a:r>
              <a:rPr lang="en-US" altLang="ko-KR" dirty="0" smtClean="0"/>
              <a:t>probabilistic graphical models</a:t>
            </a:r>
            <a:r>
              <a:rPr lang="ko-KR" altLang="en-US" dirty="0" smtClean="0"/>
              <a:t>을 추가</a:t>
            </a:r>
            <a:endParaRPr lang="en-US" altLang="ko-KR" dirty="0" smtClean="0"/>
          </a:p>
          <a:p>
            <a:r>
              <a:rPr lang="en-US" altLang="ko-KR" dirty="0" smtClean="0"/>
              <a:t>Ex : CRFs(Conditional Random Fields), MRFs(Markov Random Fields)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00" y="2771110"/>
            <a:ext cx="5106113" cy="24292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8271" y="529505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CNN + CRFs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71111"/>
            <a:ext cx="4558393" cy="24538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49936" y="5295057"/>
            <a:ext cx="235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CRF-RNN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4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6428" y="800100"/>
            <a:ext cx="97644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 smtClean="0"/>
              <a:t>Encoder-decoder</a:t>
            </a:r>
            <a:r>
              <a:rPr lang="en-US" altLang="ko-KR" sz="3200" dirty="0" smtClean="0"/>
              <a:t> based models </a:t>
            </a:r>
          </a:p>
          <a:p>
            <a:r>
              <a:rPr lang="en-US" altLang="ko-KR" sz="2000" dirty="0" smtClean="0"/>
              <a:t>        </a:t>
            </a:r>
            <a:r>
              <a:rPr lang="en-US" altLang="ko-KR" sz="2000" u="sng" dirty="0" err="1" smtClean="0"/>
              <a:t>mIoU</a:t>
            </a:r>
            <a:r>
              <a:rPr lang="en-US" altLang="ko-KR" sz="2000" u="sng" dirty="0" smtClean="0"/>
              <a:t> : 86.6(SDN)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52" y="2206063"/>
            <a:ext cx="4546148" cy="14644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38" y="4248123"/>
            <a:ext cx="9747135" cy="16626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521" y="2039865"/>
            <a:ext cx="2793147" cy="19481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7584" y="5856625"/>
            <a:ext cx="133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HRNet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3133" y="3932946"/>
            <a:ext cx="225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UNet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88177" y="3670486"/>
            <a:ext cx="169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SegNet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2549" y="1725572"/>
            <a:ext cx="513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Size</a:t>
            </a:r>
            <a:r>
              <a:rPr lang="ko-KR" altLang="en-US" dirty="0" smtClean="0"/>
              <a:t>를 작게 만들어서 분석 후에 펼치는 모델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39361" y="1289381"/>
            <a:ext cx="3566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 SDN</a:t>
            </a:r>
            <a:r>
              <a:rPr lang="ko-KR" altLang="en-US" sz="1400" dirty="0" smtClean="0"/>
              <a:t>은 추가 설명 예정 </a:t>
            </a:r>
            <a:r>
              <a:rPr lang="en-US" altLang="ko-KR" sz="1400" dirty="0" smtClean="0"/>
              <a:t>–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코드 </a:t>
            </a:r>
            <a:r>
              <a:rPr lang="ko-KR" altLang="en-US" sz="1400" dirty="0" err="1" smtClean="0"/>
              <a:t>찾는중</a:t>
            </a:r>
            <a:r>
              <a:rPr lang="en-US" altLang="ko-KR" sz="1400" dirty="0" smtClean="0"/>
              <a:t>..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99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6428" y="800100"/>
            <a:ext cx="9764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 smtClean="0"/>
              <a:t>Multi-scale and </a:t>
            </a:r>
            <a:r>
              <a:rPr lang="en-US" altLang="ko-KR" sz="3200" b="1" dirty="0" smtClean="0"/>
              <a:t>pyramid network </a:t>
            </a:r>
            <a:r>
              <a:rPr lang="en-US" altLang="ko-KR" sz="3200" dirty="0" smtClean="0"/>
              <a:t>based models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</a:t>
            </a:r>
            <a:r>
              <a:rPr lang="en-US" altLang="ko-KR" sz="2000" u="sng" dirty="0" err="1" smtClean="0"/>
              <a:t>mIoU</a:t>
            </a:r>
            <a:r>
              <a:rPr lang="en-US" altLang="ko-KR" sz="2000" u="sng" dirty="0" smtClean="0"/>
              <a:t> </a:t>
            </a:r>
            <a:r>
              <a:rPr lang="en-US" altLang="ko-KR" sz="2000" u="sng" dirty="0"/>
              <a:t>: </a:t>
            </a:r>
            <a:r>
              <a:rPr lang="en-US" altLang="ko-KR" sz="2000" u="sng" dirty="0" smtClean="0"/>
              <a:t>88.0(MSCI)</a:t>
            </a:r>
          </a:p>
          <a:p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16" y="2185095"/>
            <a:ext cx="5185340" cy="16589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8097" y="4490388"/>
            <a:ext cx="4139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여러가지 </a:t>
            </a:r>
            <a:r>
              <a:rPr lang="ko-KR" altLang="en-US" dirty="0" err="1" smtClean="0"/>
              <a:t>풀링구조를</a:t>
            </a:r>
            <a:r>
              <a:rPr lang="ko-KR" altLang="en-US" dirty="0" smtClean="0"/>
              <a:t> 통해 </a:t>
            </a:r>
            <a:r>
              <a:rPr lang="en-US" altLang="ko-KR" dirty="0" err="1" smtClean="0"/>
              <a:t>concat</a:t>
            </a:r>
            <a:r>
              <a:rPr lang="ko-KR" altLang="en-US" dirty="0" smtClean="0"/>
              <a:t>시켜서 학습하는 모델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5422" y="4018733"/>
            <a:ext cx="190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PSPN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671" y="1693862"/>
            <a:ext cx="6144011" cy="3470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6357" y="5265964"/>
            <a:ext cx="435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MSCI(Multi-scale </a:t>
            </a:r>
            <a:r>
              <a:rPr lang="en-US" altLang="ko-KR" dirty="0"/>
              <a:t>Context </a:t>
            </a:r>
            <a:r>
              <a:rPr lang="en-US" altLang="ko-KR" dirty="0" smtClean="0"/>
              <a:t>Intertwining)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3457" y="5688567"/>
            <a:ext cx="488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pyramid</a:t>
            </a:r>
            <a:r>
              <a:rPr lang="ko-KR" altLang="en-US" dirty="0" smtClean="0"/>
              <a:t>학습 하지않고 섞어가면서 학습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47107" y="1779814"/>
            <a:ext cx="4065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-&gt; </a:t>
            </a:r>
            <a:r>
              <a:rPr lang="ko-KR" altLang="en-US" sz="1600" dirty="0" smtClean="0"/>
              <a:t>여러가지 </a:t>
            </a:r>
            <a:r>
              <a:rPr lang="ko-KR" altLang="en-US" sz="1600" dirty="0" err="1" smtClean="0"/>
              <a:t>풀링을</a:t>
            </a:r>
            <a:r>
              <a:rPr lang="ko-KR" altLang="en-US" sz="1600" dirty="0" smtClean="0"/>
              <a:t> 동시에 사용하는 모델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0140043" y="1205561"/>
            <a:ext cx="1175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찾는중</a:t>
            </a:r>
            <a:r>
              <a:rPr lang="en-US" altLang="ko-KR" sz="1400" dirty="0" smtClean="0"/>
              <a:t>..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235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6427" y="800100"/>
            <a:ext cx="102951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 smtClean="0"/>
              <a:t>R-CNN</a:t>
            </a:r>
            <a:r>
              <a:rPr lang="en-US" altLang="ko-KR" sz="3200" dirty="0" smtClean="0"/>
              <a:t> based models</a:t>
            </a:r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</a:t>
            </a:r>
            <a:r>
              <a:rPr lang="en-US" altLang="ko-KR" sz="2400" dirty="0" smtClean="0"/>
              <a:t>(Instance segmentation</a:t>
            </a:r>
            <a:r>
              <a:rPr lang="ko-KR" altLang="en-US" sz="2400" dirty="0" smtClean="0"/>
              <a:t>는 효과적이지만 나머진 별로</a:t>
            </a:r>
            <a:r>
              <a:rPr lang="en-US" altLang="ko-KR" sz="2400" dirty="0" smtClean="0"/>
              <a:t>..) </a:t>
            </a:r>
            <a:endParaRPr lang="ko-KR" altLang="en-US" sz="3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790" y="2304853"/>
            <a:ext cx="3000794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1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324</TotalTime>
  <Words>611</Words>
  <Application>Microsoft Office PowerPoint</Application>
  <PresentationFormat>와이드스크린</PresentationFormat>
  <Paragraphs>113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Palatino Linotype</vt:lpstr>
      <vt:lpstr>Gallery</vt:lpstr>
      <vt:lpstr>Image Segmentation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Imgage Segmentation</dc:title>
  <dc:creator>JCdata</dc:creator>
  <cp:lastModifiedBy>JCdata</cp:lastModifiedBy>
  <cp:revision>28</cp:revision>
  <dcterms:created xsi:type="dcterms:W3CDTF">2021-04-24T15:09:01Z</dcterms:created>
  <dcterms:modified xsi:type="dcterms:W3CDTF">2021-04-27T12:56:25Z</dcterms:modified>
</cp:coreProperties>
</file>