
<file path=[Content_Types].xml><?xml version="1.0" encoding="utf-8"?>
<Types xmlns="http://schemas.openxmlformats.org/package/2006/content-types">
  <Default Extension="png" ContentType="image/png"/>
  <Default Extension="tiff" ContentType="image/tif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8" r:id="rId3"/>
    <p:sldId id="319" r:id="rId4"/>
    <p:sldId id="292" r:id="rId5"/>
    <p:sldId id="299" r:id="rId6"/>
    <p:sldId id="298" r:id="rId7"/>
    <p:sldId id="297" r:id="rId8"/>
    <p:sldId id="300" r:id="rId9"/>
    <p:sldId id="302" r:id="rId10"/>
    <p:sldId id="304" r:id="rId11"/>
    <p:sldId id="305" r:id="rId12"/>
    <p:sldId id="312" r:id="rId13"/>
    <p:sldId id="313" r:id="rId14"/>
    <p:sldId id="317" r:id="rId15"/>
    <p:sldId id="315" r:id="rId16"/>
    <p:sldId id="321" r:id="rId17"/>
    <p:sldId id="316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211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页眉占位符 3276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32771" name="日期占位符 32770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32772" name="页脚占位符 32771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32773" name="灯片编号占位符 32772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409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endParaRPr lang="zh-CN" altLang="en-US" sz="1200" dirty="0"/>
          </a:p>
        </p:txBody>
      </p:sp>
      <p:sp>
        <p:nvSpPr>
          <p:cNvPr id="4099" name="日期占位符 4098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/>
            <a:endParaRPr lang="zh-CN" altLang="en-US" sz="1200" dirty="0"/>
          </a:p>
        </p:txBody>
      </p:sp>
      <p:sp>
        <p:nvSpPr>
          <p:cNvPr id="4100" name="幻灯片图像占位符 4099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文本占位符 4100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endParaRPr lang="zh-CN" altLang="en-US" sz="1200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charset="0"/>
        <a:ea typeface="宋体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3912235" y="1214755"/>
            <a:ext cx="4211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梧州一中名师云课堂    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3718560" y="3244850"/>
            <a:ext cx="1706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名师</a:t>
            </a:r>
            <a:r>
              <a:rPr lang="en-US" altLang="zh-CN">
                <a:sym typeface="+mn-ea"/>
              </a:rPr>
              <a:t>·</a:t>
            </a:r>
            <a:r>
              <a:rPr lang="zh-CN" altLang="en-US">
                <a:sym typeface="+mn-ea"/>
              </a:rPr>
              <a:t>互动</a:t>
            </a:r>
            <a:r>
              <a:rPr lang="en-US" altLang="zh-CN">
                <a:sym typeface="+mn-ea"/>
              </a:rPr>
              <a:t>·</a:t>
            </a:r>
            <a:r>
              <a:rPr lang="zh-CN" altLang="en-US">
                <a:sym typeface="+mn-ea"/>
              </a:rPr>
              <a:t>直播</a:t>
            </a:r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137400" y="64135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ontent Placeholder 2"/>
          <p:cNvSpPr txBox="1"/>
          <p:nvPr userDrawn="1"/>
        </p:nvSpPr>
        <p:spPr>
          <a:xfrm>
            <a:off x="1154430" y="210820"/>
            <a:ext cx="8513445" cy="6477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高中化学核心素养的连续性培养研究</a:t>
            </a:r>
            <a:endParaRPr lang="en-US" altLang="zh-CN" sz="2400" b="1" noProof="0">
              <a:ln>
                <a:noFill/>
              </a:ln>
              <a:solidFill>
                <a:prstClr val="white"/>
              </a:solidFill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                                                 —以化学思想在初高中的教学为例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062990" y="132080"/>
            <a:ext cx="8092440" cy="528955"/>
          </a:xfrm>
          <a:prstGeom prst="rect">
            <a:avLst/>
          </a:prstGeom>
          <a:solidFill>
            <a:srgbClr val="77040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799465" y="135890"/>
            <a:ext cx="76200" cy="521970"/>
          </a:xfrm>
          <a:prstGeom prst="rect">
            <a:avLst/>
          </a:prstGeom>
          <a:solidFill>
            <a:srgbClr val="77040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pic>
        <p:nvPicPr>
          <p:cNvPr id="20" name="图片 19" descr="MEZM~WA(CNKM[W{1{`X01TC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4134" r="67094" b="7821"/>
          <a:stretch>
            <a:fillRect/>
          </a:stretch>
        </p:blipFill>
        <p:spPr>
          <a:xfrm>
            <a:off x="11430" y="128905"/>
            <a:ext cx="600075" cy="528955"/>
          </a:xfrm>
          <a:prstGeom prst="rect">
            <a:avLst/>
          </a:prstGeom>
          <a:solidFill>
            <a:srgbClr val="C00000">
              <a:alpha val="59000"/>
            </a:srgbClr>
          </a:solidFill>
        </p:spPr>
      </p:pic>
      <p:sp>
        <p:nvSpPr>
          <p:cNvPr id="21" name="文本框 20"/>
          <p:cNvSpPr txBox="1"/>
          <p:nvPr userDrawn="1"/>
        </p:nvSpPr>
        <p:spPr>
          <a:xfrm>
            <a:off x="1154430" y="160655"/>
            <a:ext cx="3556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梧州一中名师云课堂</a:t>
            </a:r>
            <a:r>
              <a:rPr lang="zh-CN" altLang="en-US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    </a:t>
            </a:r>
            <a:endParaRPr lang="en-US" altLang="zh-CN" sz="1800" b="1" noProof="0" dirty="0" smtClean="0">
              <a:ln>
                <a:noFill/>
              </a:ln>
              <a:solidFill>
                <a:prstClr val="white"/>
              </a:solidFill>
              <a:uLnTx/>
              <a:uFillTx/>
              <a:latin typeface="仿宋_GB2312" charset="-122"/>
              <a:ea typeface="仿宋_GB2312" charset="-122"/>
              <a:cs typeface="仿宋_GB2312" charset="-122"/>
              <a:sym typeface="+mn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249670" y="153670"/>
            <a:ext cx="2710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名师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互动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直播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160" y="918210"/>
            <a:ext cx="8229600" cy="7239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160" y="1831975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25970" y="135890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2"/>
          <p:cNvSpPr txBox="1"/>
          <p:nvPr userDrawn="1"/>
        </p:nvSpPr>
        <p:spPr>
          <a:xfrm>
            <a:off x="1143000" y="210820"/>
            <a:ext cx="8513445" cy="6477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高中化学核心素养的连续性培养研究</a:t>
            </a:r>
            <a:endParaRPr lang="en-US" altLang="zh-CN" sz="2400" b="1" noProof="0">
              <a:ln>
                <a:noFill/>
              </a:ln>
              <a:solidFill>
                <a:prstClr val="white"/>
              </a:solidFill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                                                 —以化学思想在初高中的教学为例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252970" y="262890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137400" y="64135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ontent Placeholder 2"/>
          <p:cNvSpPr txBox="1"/>
          <p:nvPr userDrawn="1"/>
        </p:nvSpPr>
        <p:spPr>
          <a:xfrm>
            <a:off x="1154430" y="210820"/>
            <a:ext cx="8513445" cy="6477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高中化学核心素养的连续性培养研究</a:t>
            </a:r>
            <a:endParaRPr lang="en-US" altLang="zh-CN" sz="2400" b="1" noProof="0">
              <a:ln>
                <a:noFill/>
              </a:ln>
              <a:solidFill>
                <a:prstClr val="white"/>
              </a:solidFill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                                                 —以化学思想在初高中的教学为例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062990" y="121920"/>
            <a:ext cx="8092440" cy="528955"/>
          </a:xfrm>
          <a:prstGeom prst="rect">
            <a:avLst/>
          </a:prstGeom>
          <a:solidFill>
            <a:srgbClr val="77040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799465" y="121920"/>
            <a:ext cx="76200" cy="521970"/>
          </a:xfrm>
          <a:prstGeom prst="rect">
            <a:avLst/>
          </a:prstGeom>
          <a:solidFill>
            <a:srgbClr val="77040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pic>
        <p:nvPicPr>
          <p:cNvPr id="20" name="图片 19" descr="MEZM~WA(CNKM[W{1{`X01TC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4134" r="67094" b="7821"/>
          <a:stretch>
            <a:fillRect/>
          </a:stretch>
        </p:blipFill>
        <p:spPr>
          <a:xfrm>
            <a:off x="11430" y="128905"/>
            <a:ext cx="600075" cy="528955"/>
          </a:xfrm>
          <a:prstGeom prst="rect">
            <a:avLst/>
          </a:prstGeom>
          <a:solidFill>
            <a:srgbClr val="C00000">
              <a:alpha val="59000"/>
            </a:srgbClr>
          </a:solidFill>
        </p:spPr>
      </p:pic>
      <p:sp>
        <p:nvSpPr>
          <p:cNvPr id="21" name="文本框 20"/>
          <p:cNvSpPr txBox="1"/>
          <p:nvPr userDrawn="1"/>
        </p:nvSpPr>
        <p:spPr>
          <a:xfrm>
            <a:off x="1154430" y="128905"/>
            <a:ext cx="3556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梧州一中名师云课堂</a:t>
            </a:r>
            <a:r>
              <a:rPr lang="zh-CN" altLang="en-US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    </a:t>
            </a:r>
            <a:endParaRPr lang="en-US" altLang="zh-CN" sz="1800" b="1" noProof="0" dirty="0" smtClean="0">
              <a:ln>
                <a:noFill/>
              </a:ln>
              <a:solidFill>
                <a:prstClr val="white"/>
              </a:solidFill>
              <a:uLnTx/>
              <a:uFillTx/>
              <a:latin typeface="仿宋_GB2312" charset="-122"/>
              <a:ea typeface="仿宋_GB2312" charset="-122"/>
              <a:cs typeface="仿宋_GB2312" charset="-122"/>
              <a:sym typeface="+mn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249670" y="153670"/>
            <a:ext cx="2710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名师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互动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直播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8262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25970" y="64135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ntent Placeholder 2"/>
          <p:cNvSpPr txBox="1"/>
          <p:nvPr userDrawn="1"/>
        </p:nvSpPr>
        <p:spPr>
          <a:xfrm>
            <a:off x="1143000" y="210820"/>
            <a:ext cx="8513445" cy="6477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高中化学核心素养的连续性培养研究</a:t>
            </a:r>
            <a:endParaRPr lang="en-US" altLang="zh-CN" sz="2400" b="1" noProof="0">
              <a:ln>
                <a:noFill/>
              </a:ln>
              <a:solidFill>
                <a:prstClr val="white"/>
              </a:solidFill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                                                 —以化学思想在初高中的教学为例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1051560" y="132080"/>
            <a:ext cx="8092440" cy="528955"/>
          </a:xfrm>
          <a:prstGeom prst="rect">
            <a:avLst/>
          </a:prstGeom>
          <a:solidFill>
            <a:srgbClr val="77040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88035" y="135890"/>
            <a:ext cx="76200" cy="521970"/>
          </a:xfrm>
          <a:prstGeom prst="rect">
            <a:avLst/>
          </a:prstGeom>
          <a:solidFill>
            <a:srgbClr val="77040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pic>
        <p:nvPicPr>
          <p:cNvPr id="8" name="图片 7" descr="MEZM~WA(CNKM[W{1{`X01TC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4134" r="67094" b="7821"/>
          <a:stretch>
            <a:fillRect/>
          </a:stretch>
        </p:blipFill>
        <p:spPr>
          <a:xfrm>
            <a:off x="0" y="128905"/>
            <a:ext cx="600075" cy="528955"/>
          </a:xfrm>
          <a:prstGeom prst="rect">
            <a:avLst/>
          </a:prstGeom>
          <a:solidFill>
            <a:srgbClr val="C00000">
              <a:alpha val="59000"/>
            </a:srgbClr>
          </a:solidFill>
        </p:spPr>
      </p:pic>
      <p:sp>
        <p:nvSpPr>
          <p:cNvPr id="7" name="文本框 6"/>
          <p:cNvSpPr txBox="1"/>
          <p:nvPr userDrawn="1"/>
        </p:nvSpPr>
        <p:spPr>
          <a:xfrm>
            <a:off x="1143000" y="160655"/>
            <a:ext cx="3556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梧州一中名师云课堂</a:t>
            </a:r>
            <a:r>
              <a:rPr lang="zh-CN" altLang="en-US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    </a:t>
            </a:r>
            <a:endParaRPr lang="en-US" altLang="zh-CN" sz="1800" b="1" noProof="0" dirty="0" smtClean="0">
              <a:ln>
                <a:noFill/>
              </a:ln>
              <a:solidFill>
                <a:prstClr val="white"/>
              </a:solidFill>
              <a:uLnTx/>
              <a:uFillTx/>
              <a:latin typeface="仿宋_GB2312" charset="-122"/>
              <a:ea typeface="仿宋_GB2312" charset="-122"/>
              <a:cs typeface="仿宋_GB2312" charset="-122"/>
              <a:sym typeface="+mn-ea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6238240" y="153670"/>
            <a:ext cx="2710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名师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互动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直播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half" idx="13"/>
          </p:nvPr>
        </p:nvSpPr>
        <p:spPr>
          <a:xfrm>
            <a:off x="64008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5" name="内容占位符 14"/>
          <p:cNvSpPr>
            <a:spLocks noGrp="1"/>
          </p:cNvSpPr>
          <p:nvPr>
            <p:ph sz="half" idx="14"/>
          </p:nvPr>
        </p:nvSpPr>
        <p:spPr>
          <a:xfrm>
            <a:off x="464058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799465" y="135890"/>
            <a:ext cx="76200" cy="521970"/>
          </a:xfrm>
          <a:prstGeom prst="rect">
            <a:avLst/>
          </a:prstGeom>
          <a:solidFill>
            <a:srgbClr val="77040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pic>
        <p:nvPicPr>
          <p:cNvPr id="20" name="图片 19" descr="MEZM~WA(CNKM[W{1{`X01TC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4134" r="67094" b="7821"/>
          <a:stretch>
            <a:fillRect/>
          </a:stretch>
        </p:blipFill>
        <p:spPr>
          <a:xfrm>
            <a:off x="11430" y="128905"/>
            <a:ext cx="600075" cy="528955"/>
          </a:xfrm>
          <a:prstGeom prst="rect">
            <a:avLst/>
          </a:prstGeom>
          <a:solidFill>
            <a:srgbClr val="C00000">
              <a:alpha val="59000"/>
            </a:srgbClr>
          </a:solidFill>
        </p:spPr>
      </p:pic>
      <p:sp>
        <p:nvSpPr>
          <p:cNvPr id="21" name="文本框 20"/>
          <p:cNvSpPr txBox="1"/>
          <p:nvPr userDrawn="1"/>
        </p:nvSpPr>
        <p:spPr>
          <a:xfrm>
            <a:off x="1143000" y="160655"/>
            <a:ext cx="3556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梧州一中名师云课堂</a:t>
            </a:r>
            <a:r>
              <a:rPr lang="zh-CN" altLang="en-US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    </a:t>
            </a:r>
            <a:endParaRPr lang="en-US" altLang="zh-CN" sz="1800" b="1" noProof="0" dirty="0" smtClean="0">
              <a:ln>
                <a:noFill/>
              </a:ln>
              <a:solidFill>
                <a:prstClr val="white"/>
              </a:solidFill>
              <a:uLnTx/>
              <a:uFillTx/>
              <a:latin typeface="仿宋_GB2312" charset="-122"/>
              <a:ea typeface="仿宋_GB2312" charset="-122"/>
              <a:cs typeface="仿宋_GB2312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7137400" y="64135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Content Placeholder 2"/>
          <p:cNvSpPr txBox="1"/>
          <p:nvPr userDrawn="1"/>
        </p:nvSpPr>
        <p:spPr>
          <a:xfrm>
            <a:off x="1154430" y="210820"/>
            <a:ext cx="8513445" cy="6477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高中化学核心素养的连续性培养研究</a:t>
            </a:r>
            <a:endParaRPr lang="en-US" altLang="zh-CN" sz="2400" b="1" noProof="0">
              <a:ln>
                <a:noFill/>
              </a:ln>
              <a:solidFill>
                <a:prstClr val="white"/>
              </a:solidFill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                                                 —以化学思想在初高中的教学为例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1062990" y="153670"/>
            <a:ext cx="8092440" cy="528955"/>
          </a:xfrm>
          <a:prstGeom prst="rect">
            <a:avLst/>
          </a:prstGeom>
          <a:solidFill>
            <a:srgbClr val="77040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799465" y="135890"/>
            <a:ext cx="76200" cy="521970"/>
          </a:xfrm>
          <a:prstGeom prst="rect">
            <a:avLst/>
          </a:prstGeom>
          <a:solidFill>
            <a:srgbClr val="77040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pic>
        <p:nvPicPr>
          <p:cNvPr id="20" name="图片 19" descr="MEZM~WA(CNKM[W{1{`X01TC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4134" r="67094" b="7821"/>
          <a:stretch>
            <a:fillRect/>
          </a:stretch>
        </p:blipFill>
        <p:spPr>
          <a:xfrm>
            <a:off x="11430" y="128905"/>
            <a:ext cx="600075" cy="528955"/>
          </a:xfrm>
          <a:prstGeom prst="rect">
            <a:avLst/>
          </a:prstGeom>
          <a:solidFill>
            <a:srgbClr val="C00000">
              <a:alpha val="59000"/>
            </a:srgbClr>
          </a:solidFill>
        </p:spPr>
      </p:pic>
      <p:sp>
        <p:nvSpPr>
          <p:cNvPr id="21" name="文本框 20"/>
          <p:cNvSpPr txBox="1"/>
          <p:nvPr userDrawn="1"/>
        </p:nvSpPr>
        <p:spPr>
          <a:xfrm>
            <a:off x="1154430" y="160655"/>
            <a:ext cx="3556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梧州一中名师云课堂</a:t>
            </a:r>
            <a:r>
              <a:rPr lang="zh-CN" altLang="en-US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    </a:t>
            </a:r>
            <a:endParaRPr lang="en-US" altLang="zh-CN" sz="1800" b="1" noProof="0" dirty="0" smtClean="0">
              <a:ln>
                <a:noFill/>
              </a:ln>
              <a:solidFill>
                <a:prstClr val="white"/>
              </a:solidFill>
              <a:uLnTx/>
              <a:uFillTx/>
              <a:latin typeface="仿宋_GB2312" charset="-122"/>
              <a:ea typeface="仿宋_GB2312" charset="-122"/>
              <a:cs typeface="仿宋_GB2312" charset="-122"/>
              <a:sym typeface="+mn-ea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6249670" y="153670"/>
            <a:ext cx="2710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名师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互动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直播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125970" y="135890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7137400" y="64135"/>
            <a:ext cx="20180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Times New Roman" charset="0"/>
                <a:ea typeface="微软雅黑" charset="-122"/>
                <a:cs typeface="Times New Roman" charset="0"/>
                <a:sym typeface="+mn-ea"/>
              </a:rPr>
              <a:t>2019B234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Content Placeholder 2"/>
          <p:cNvSpPr txBox="1"/>
          <p:nvPr userDrawn="1"/>
        </p:nvSpPr>
        <p:spPr>
          <a:xfrm>
            <a:off x="1154430" y="210820"/>
            <a:ext cx="8513445" cy="64770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charset="0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高中化学核心素养的连续性培养研究</a:t>
            </a:r>
            <a:endParaRPr lang="en-US" altLang="zh-CN" sz="2400" b="1" noProof="0">
              <a:ln>
                <a:noFill/>
              </a:ln>
              <a:solidFill>
                <a:prstClr val="white"/>
              </a:solidFill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华文楷体" charset="-122"/>
                <a:ea typeface="华文楷体" charset="-122"/>
                <a:cs typeface="华文楷体" charset="-122"/>
                <a:sym typeface="+mn-ea"/>
              </a:rPr>
              <a:t>                                                 —以化学思想在初高中的教学为例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华文楷体" charset="-122"/>
              <a:ea typeface="华文楷体" charset="-122"/>
              <a:cs typeface="华文楷体" charset="-122"/>
              <a:sym typeface="+mn-ea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062990" y="153670"/>
            <a:ext cx="8092440" cy="528955"/>
          </a:xfrm>
          <a:prstGeom prst="rect">
            <a:avLst/>
          </a:prstGeom>
          <a:solidFill>
            <a:srgbClr val="770401">
              <a:alpha val="7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799465" y="135890"/>
            <a:ext cx="76200" cy="521970"/>
          </a:xfrm>
          <a:prstGeom prst="rect">
            <a:avLst/>
          </a:prstGeom>
          <a:solidFill>
            <a:srgbClr val="77040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/>
              <a:cs typeface="+mn-cs"/>
              <a:sym typeface="Arial" charset="0"/>
            </a:endParaRPr>
          </a:p>
        </p:txBody>
      </p:sp>
      <p:pic>
        <p:nvPicPr>
          <p:cNvPr id="14" name="图片 13" descr="MEZM~WA(CNKM[W{1{`X01TC"/>
          <p:cNvPicPr>
            <a:picLocks noChangeAspect="1"/>
          </p:cNvPicPr>
          <p:nvPr userDrawn="1"/>
        </p:nvPicPr>
        <p:blipFill>
          <a:blip r:embed="rId2">
            <a:lum bright="6000"/>
          </a:blip>
          <a:srcRect l="4134" r="67094" b="7821"/>
          <a:stretch>
            <a:fillRect/>
          </a:stretch>
        </p:blipFill>
        <p:spPr>
          <a:xfrm>
            <a:off x="11430" y="128905"/>
            <a:ext cx="600075" cy="528955"/>
          </a:xfrm>
          <a:prstGeom prst="rect">
            <a:avLst/>
          </a:prstGeom>
          <a:solidFill>
            <a:srgbClr val="C00000">
              <a:alpha val="59000"/>
            </a:srgbClr>
          </a:solidFill>
        </p:spPr>
      </p:pic>
      <p:sp>
        <p:nvSpPr>
          <p:cNvPr id="15" name="文本框 14"/>
          <p:cNvSpPr txBox="1"/>
          <p:nvPr userDrawn="1"/>
        </p:nvSpPr>
        <p:spPr>
          <a:xfrm>
            <a:off x="1154430" y="160655"/>
            <a:ext cx="35566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zh-CN" altLang="en-US" sz="24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梧州一中名师云课堂</a:t>
            </a:r>
            <a:r>
              <a:rPr lang="zh-CN" altLang="en-US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</a:t>
            </a:r>
            <a:r>
              <a:rPr lang="en-US" altLang="zh-CN" sz="1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仿宋_GB2312" charset="-122"/>
                <a:ea typeface="仿宋_GB2312" charset="-122"/>
                <a:cs typeface="仿宋_GB2312" charset="-122"/>
                <a:sym typeface="+mn-ea"/>
              </a:rPr>
              <a:t>      </a:t>
            </a:r>
            <a:endParaRPr lang="en-US" altLang="zh-CN" sz="1800" b="1" noProof="0" dirty="0" smtClean="0">
              <a:ln>
                <a:noFill/>
              </a:ln>
              <a:solidFill>
                <a:prstClr val="white"/>
              </a:solidFill>
              <a:uLnTx/>
              <a:uFillTx/>
              <a:latin typeface="仿宋_GB2312" charset="-122"/>
              <a:ea typeface="仿宋_GB2312" charset="-122"/>
              <a:cs typeface="仿宋_GB2312" charset="-122"/>
              <a:sym typeface="+mn-ea"/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6249670" y="153670"/>
            <a:ext cx="27108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C00000">
                  <a:lumMod val="75000"/>
                </a:srgbClr>
              </a:buClr>
              <a:buSzPct val="145000"/>
              <a:buFont typeface="Arial" charset="0"/>
              <a:buNone/>
              <a:defRPr/>
            </a:pP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名师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互动</a:t>
            </a:r>
            <a:r>
              <a:rPr lang="en-US" altLang="zh-CN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·</a:t>
            </a:r>
            <a:r>
              <a:rPr lang="zh-CN" altLang="en-US" sz="20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直播</a:t>
            </a:r>
            <a:r>
              <a:rPr lang="en-US" altLang="zh-CN" sz="2800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宋体" charset="-122"/>
                <a:cs typeface="宋体" charset="-122"/>
                <a:sym typeface="+mn-ea"/>
              </a:rPr>
              <a:t>   </a:t>
            </a:r>
            <a:r>
              <a:rPr lang="en-US" altLang="zh-CN" b="1" noProof="0">
                <a:ln>
                  <a:noFill/>
                </a:ln>
                <a:solidFill>
                  <a:prstClr val="white"/>
                </a:solidFill>
                <a:uLnTx/>
                <a:uFillTx/>
                <a:latin typeface="Arial" charset="0"/>
                <a:ea typeface="微软雅黑" charset="-122"/>
                <a:cs typeface="+mn-ea"/>
                <a:sym typeface="+mn-ea"/>
              </a:rPr>
              <a:t>      </a:t>
            </a:r>
            <a:endParaRPr lang="zh-CN" alt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charset="0"/>
          <a:ea typeface="宋体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.tiff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2555776" y="4405953"/>
            <a:ext cx="3888432" cy="93610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对角圆角矩形 4"/>
          <p:cNvSpPr/>
          <p:nvPr/>
        </p:nvSpPr>
        <p:spPr>
          <a:xfrm>
            <a:off x="1187624" y="1988840"/>
            <a:ext cx="6840760" cy="1872208"/>
          </a:xfrm>
          <a:prstGeom prst="round2Diag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3204" y="2420888"/>
            <a:ext cx="8229600" cy="723900"/>
          </a:xfrm>
        </p:spPr>
        <p:txBody>
          <a:bodyPr/>
          <a:lstStyle/>
          <a:p>
            <a:r>
              <a:rPr lang="zh-CN" altLang="en-US" sz="54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梧州一中名师云课堂</a:t>
            </a:r>
            <a:endParaRPr lang="zh-CN" altLang="en-US" sz="54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1800" y="4581617"/>
            <a:ext cx="453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名师 </a:t>
            </a:r>
            <a:r>
              <a:rPr lang="en-US" altLang="zh-CN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•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互动</a:t>
            </a:r>
            <a:r>
              <a:rPr lang="en-US" altLang="zh-CN" sz="3200" b="1" dirty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•</a:t>
            </a:r>
            <a:r>
              <a:rPr lang="zh-CN" altLang="en-US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</a:rPr>
              <a:t> 直播</a:t>
            </a:r>
            <a:endParaRPr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7738be10-516b-11eb-a90e-ab930c0677f7.jp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08720"/>
            <a:ext cx="3528392" cy="56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95936" y="1052736"/>
            <a:ext cx="471601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dirty="0"/>
              <a:t>科目：高中地理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姓名：苏静静（授课高二年级）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高级教师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广西地理学会先进工作者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梧州市德育先进个人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梧州市学科骨干教师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梧州市名师领雁工程学员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梧州市高考先进个人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340768"/>
            <a:ext cx="8831161" cy="5380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 smtClean="0"/>
              <a:t>1.</a:t>
            </a:r>
            <a:r>
              <a:rPr lang="zh-CN" altLang="zh-CN" sz="2000" b="1" dirty="0" smtClean="0"/>
              <a:t>课程内容：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zh-CN" sz="2000" dirty="0" smtClean="0"/>
              <a:t>）知识整理归纳；（</a:t>
            </a:r>
            <a:r>
              <a:rPr lang="en-US" altLang="zh-CN" sz="2000" dirty="0" smtClean="0"/>
              <a:t>2</a:t>
            </a:r>
            <a:r>
              <a:rPr lang="zh-CN" altLang="zh-CN" sz="2000" dirty="0" smtClean="0"/>
              <a:t>）解题思路与方法；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               </a:t>
            </a:r>
            <a:r>
              <a:rPr lang="zh-CN" altLang="zh-CN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zh-CN" sz="2000" dirty="0" smtClean="0"/>
              <a:t>）重点突破与提升；</a:t>
            </a:r>
            <a:r>
              <a:rPr lang="en-US" altLang="zh-CN" sz="2000" dirty="0" smtClean="0"/>
              <a:t> </a:t>
            </a:r>
            <a:br>
              <a:rPr lang="en-US" altLang="zh-CN" sz="2000" dirty="0" smtClean="0"/>
            </a:br>
            <a:r>
              <a:rPr lang="en-US" altLang="zh-CN" sz="2000" b="1" dirty="0" smtClean="0"/>
              <a:t>2.</a:t>
            </a:r>
            <a:r>
              <a:rPr lang="zh-CN" altLang="zh-CN" sz="2000" b="1" dirty="0" smtClean="0"/>
              <a:t>师资来源：</a:t>
            </a:r>
            <a:r>
              <a:rPr lang="zh-CN" altLang="zh-CN" sz="2000" dirty="0" smtClean="0"/>
              <a:t>梧州市第一中学学科带头人、骨干教师、优秀教师等，由学校制</a:t>
            </a:r>
            <a:r>
              <a:rPr lang="en-US" altLang="zh-CN" sz="2000" dirty="0" smtClean="0"/>
              <a:t> 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订教学计划、实施教学过程、监督教学。</a:t>
            </a:r>
            <a:br>
              <a:rPr lang="en-US" altLang="zh-CN" sz="2000" dirty="0" smtClean="0"/>
            </a:br>
            <a:r>
              <a:rPr lang="en-US" altLang="zh-CN" sz="2000" b="1" dirty="0" smtClean="0"/>
              <a:t>3.</a:t>
            </a:r>
            <a:r>
              <a:rPr lang="zh-CN" altLang="zh-CN" sz="2000" b="1" dirty="0" smtClean="0"/>
              <a:t>上课模式：</a:t>
            </a:r>
            <a:r>
              <a:rPr lang="zh-CN" altLang="zh-CN" sz="2000" dirty="0" smtClean="0"/>
              <a:t>采用网上听课模式，学生可以在电脑或手机、平板等移动端听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课。像传统的课堂一样，上课时可以与教师互动交流，课后可点播回看。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zh-CN" sz="2000" b="1" dirty="0" smtClean="0"/>
              <a:t>疫情特殊时期，在家上课更安心！</a:t>
            </a:r>
            <a:br>
              <a:rPr lang="en-US" altLang="zh-CN" sz="2000" dirty="0" smtClean="0"/>
            </a:br>
            <a:r>
              <a:rPr lang="en-US" altLang="zh-CN" sz="2000" b="1" dirty="0" smtClean="0"/>
              <a:t>4. </a:t>
            </a:r>
            <a:r>
              <a:rPr lang="zh-CN" altLang="zh-CN" sz="2000" b="1" dirty="0" smtClean="0"/>
              <a:t>课堂管理：</a:t>
            </a:r>
            <a:r>
              <a:rPr lang="zh-CN" altLang="zh-CN" sz="2000" dirty="0" smtClean="0"/>
              <a:t>有网上助教通过点名、监控、屏幕锁定等功能进行课堂管理，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</a:t>
            </a:r>
            <a:r>
              <a:rPr lang="zh-CN" altLang="zh-CN" sz="2000" dirty="0" smtClean="0"/>
              <a:t>家长也可通过手机端查看学生上课的认真度及作业完成等情况。</a:t>
            </a:r>
            <a:r>
              <a:rPr lang="zh-CN" altLang="zh-CN" sz="2000" b="1" dirty="0" smtClean="0"/>
              <a:t>孩子学得</a:t>
            </a:r>
            <a:endParaRPr lang="en-US" altLang="zh-CN" sz="2000" b="1" dirty="0" smtClean="0"/>
          </a:p>
          <a:p>
            <a:pPr>
              <a:lnSpc>
                <a:spcPts val="32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</a:t>
            </a:r>
            <a:r>
              <a:rPr lang="zh-CN" altLang="zh-CN" sz="2000" b="1" dirty="0" smtClean="0"/>
              <a:t>开心，家长省心放心！</a:t>
            </a:r>
            <a:br>
              <a:rPr lang="en-US" altLang="zh-CN" sz="2000" dirty="0" smtClean="0"/>
            </a:br>
            <a:r>
              <a:rPr lang="en-US" altLang="zh-CN" sz="2000" b="1" dirty="0" smtClean="0"/>
              <a:t>5.</a:t>
            </a:r>
            <a:r>
              <a:rPr lang="zh-CN" altLang="zh-CN" sz="2000" b="1" dirty="0" smtClean="0"/>
              <a:t>个性化学情报告：</a:t>
            </a:r>
            <a:r>
              <a:rPr lang="zh-CN" altLang="zh-CN" sz="2000" dirty="0" smtClean="0"/>
              <a:t>平台拥有强大的作业系统，可根据学生作业详情，精准分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析出每个学生的学习情况，找到学生学习弱点进行针对性分析，从而实现精</a:t>
            </a:r>
            <a:endParaRPr lang="en-US" altLang="zh-CN" sz="2000" dirty="0" smtClean="0"/>
          </a:p>
          <a:p>
            <a:pPr>
              <a:lnSpc>
                <a:spcPts val="3200"/>
              </a:lnSpc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zh-CN" sz="2000" dirty="0" smtClean="0"/>
              <a:t>准教学。</a:t>
            </a:r>
            <a:endParaRPr lang="zh-CN" altLang="zh-CN" sz="2000" dirty="0"/>
          </a:p>
        </p:txBody>
      </p:sp>
      <p:sp>
        <p:nvSpPr>
          <p:cNvPr id="5" name="矩形 4"/>
          <p:cNvSpPr/>
          <p:nvPr/>
        </p:nvSpPr>
        <p:spPr>
          <a:xfrm>
            <a:off x="2843808" y="724054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/>
              <a:t>寒假班课程</a:t>
            </a:r>
            <a:r>
              <a:rPr lang="zh-CN" altLang="zh-CN" sz="2400" b="1" dirty="0" smtClean="0"/>
              <a:t>简章</a:t>
            </a:r>
            <a:endParaRPr lang="zh-CN" altLang="zh-CN" sz="2400" dirty="0"/>
          </a:p>
        </p:txBody>
      </p:sp>
      <p:sp>
        <p:nvSpPr>
          <p:cNvPr id="2" name="矩形 1"/>
          <p:cNvSpPr/>
          <p:nvPr/>
        </p:nvSpPr>
        <p:spPr>
          <a:xfrm>
            <a:off x="312839" y="980728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一、</a:t>
            </a:r>
            <a:r>
              <a:rPr lang="zh-CN" altLang="zh-CN" sz="2000" b="1" dirty="0">
                <a:solidFill>
                  <a:srgbClr val="FF0000"/>
                </a:solidFill>
              </a:rPr>
              <a:t>课堂特色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124744"/>
            <a:ext cx="8280920" cy="1681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 smtClean="0"/>
              <a:t>1</a:t>
            </a:r>
            <a:r>
              <a:rPr lang="en-US" altLang="zh-CN" b="1" dirty="0"/>
              <a:t>.</a:t>
            </a:r>
            <a:r>
              <a:rPr lang="zh-CN" altLang="zh-CN" b="1" dirty="0"/>
              <a:t>梧州一中名师云课堂 平台网址：</a:t>
            </a:r>
            <a:r>
              <a:rPr lang="en-US" altLang="zh-CN" dirty="0"/>
              <a:t>wzyz.kehou.com</a:t>
            </a:r>
            <a:br>
              <a:rPr lang="en-US" altLang="zh-CN" dirty="0"/>
            </a:br>
            <a:r>
              <a:rPr lang="en-US" altLang="zh-CN" b="1" dirty="0"/>
              <a:t>2.</a:t>
            </a:r>
            <a:r>
              <a:rPr lang="zh-CN" altLang="zh-CN" b="1" dirty="0"/>
              <a:t>名师云课堂采用一人一账号登录方式学习。</a:t>
            </a:r>
            <a:r>
              <a:rPr lang="zh-CN" altLang="zh-CN" dirty="0"/>
              <a:t>加入</a:t>
            </a:r>
            <a:r>
              <a:rPr lang="en-US" altLang="zh-CN" dirty="0"/>
              <a:t>QQ</a:t>
            </a:r>
            <a:r>
              <a:rPr lang="zh-CN" altLang="zh-CN" dirty="0"/>
              <a:t>群（群号：</a:t>
            </a:r>
            <a:r>
              <a:rPr lang="en-US" altLang="zh-CN" dirty="0"/>
              <a:t>346204903 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联系</a:t>
            </a:r>
            <a:r>
              <a:rPr lang="zh-CN" altLang="zh-CN" dirty="0"/>
              <a:t>管理员老师获取账号，本次寒假班听课账号可一直使用至高三毕业，</a:t>
            </a:r>
            <a:r>
              <a:rPr lang="zh-CN" altLang="zh-CN" dirty="0" smtClean="0"/>
              <a:t>直播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课后</a:t>
            </a:r>
            <a:r>
              <a:rPr lang="zh-CN" altLang="zh-CN" dirty="0"/>
              <a:t>可重复点播回看、巩固复习。</a:t>
            </a:r>
            <a:r>
              <a:rPr lang="zh-CN" altLang="zh-CN" b="1" dirty="0"/>
              <a:t>我校学生</a:t>
            </a:r>
            <a:r>
              <a:rPr lang="en-US" altLang="zh-CN" b="1" dirty="0"/>
              <a:t>1</a:t>
            </a:r>
            <a:r>
              <a:rPr lang="zh-CN" altLang="zh-CN" b="1" dirty="0"/>
              <a:t>月</a:t>
            </a:r>
            <a:r>
              <a:rPr lang="en-US" altLang="zh-CN" b="1" dirty="0"/>
              <a:t>28</a:t>
            </a:r>
            <a:r>
              <a:rPr lang="zh-CN" altLang="zh-CN" b="1" dirty="0"/>
              <a:t>日前报名可送纸质课程讲义</a:t>
            </a:r>
            <a:r>
              <a:rPr lang="zh-CN" altLang="zh-CN" b="1" dirty="0" smtClean="0"/>
              <a:t>。</a:t>
            </a:r>
            <a:endParaRPr lang="zh-CN" altLang="zh-CN" dirty="0"/>
          </a:p>
        </p:txBody>
      </p:sp>
      <p:pic>
        <p:nvPicPr>
          <p:cNvPr id="5" name="Picture 1" descr="C:\Users\lenovo\AppData\Roaming\Tencent\Users\274466860\QQ\WinTemp\RichOle\YRTH0UQ{]O44Y5K{{4[XIU7.png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12445"/>
            <a:ext cx="7524750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51520" y="827420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二、</a:t>
            </a:r>
            <a:r>
              <a:rPr lang="zh-CN" altLang="zh-CN" sz="2000" b="1" dirty="0">
                <a:solidFill>
                  <a:srgbClr val="FF0000"/>
                </a:solidFill>
              </a:rPr>
              <a:t>学生账号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326408"/>
            <a:ext cx="8208912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b="1" dirty="0" smtClean="0"/>
              <a:t>1.</a:t>
            </a:r>
            <a:r>
              <a:rPr lang="zh-CN" altLang="zh-CN" b="1" dirty="0" smtClean="0"/>
              <a:t>设备</a:t>
            </a:r>
            <a:r>
              <a:rPr lang="zh-CN" altLang="zh-CN" b="1" dirty="0"/>
              <a:t>调试：将于</a:t>
            </a:r>
            <a:r>
              <a:rPr lang="en-US" altLang="zh-CN" b="1" dirty="0"/>
              <a:t>2021</a:t>
            </a:r>
            <a:r>
              <a:rPr lang="zh-CN" altLang="zh-CN" b="1" dirty="0"/>
              <a:t>年</a:t>
            </a:r>
            <a:r>
              <a:rPr lang="en-US" altLang="zh-CN" b="1" dirty="0"/>
              <a:t>1</a:t>
            </a:r>
            <a:r>
              <a:rPr lang="zh-CN" altLang="zh-CN" b="1" dirty="0"/>
              <a:t>月</a:t>
            </a:r>
            <a:r>
              <a:rPr lang="en-US" altLang="zh-CN" b="1" dirty="0"/>
              <a:t>31</a:t>
            </a:r>
            <a:r>
              <a:rPr lang="zh-CN" altLang="zh-CN" b="1" dirty="0"/>
              <a:t>日</a:t>
            </a:r>
            <a:r>
              <a:rPr lang="en-US" altLang="zh-CN" b="1" dirty="0"/>
              <a:t>12:00-22:00</a:t>
            </a:r>
            <a:r>
              <a:rPr lang="zh-CN" altLang="zh-CN" b="1" dirty="0"/>
              <a:t>进行设备调试，</a:t>
            </a:r>
            <a:r>
              <a:rPr lang="zh-CN" altLang="zh-CN" dirty="0"/>
              <a:t>要求全体学生</a:t>
            </a:r>
            <a:r>
              <a:rPr lang="zh-CN" altLang="zh-CN" dirty="0" smtClean="0"/>
              <a:t>登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录</a:t>
            </a:r>
            <a:r>
              <a:rPr lang="zh-CN" altLang="zh-CN" dirty="0"/>
              <a:t>学习平台进行测试，确保能正常听课。</a:t>
            </a:r>
            <a:br>
              <a:rPr lang="en-US" altLang="zh-CN" dirty="0"/>
            </a:br>
            <a:r>
              <a:rPr lang="en-US" altLang="zh-CN" b="1" dirty="0" smtClean="0"/>
              <a:t>2</a:t>
            </a:r>
            <a:r>
              <a:rPr lang="en-US" altLang="zh-CN" b="1" dirty="0"/>
              <a:t>.</a:t>
            </a:r>
            <a:r>
              <a:rPr lang="zh-CN" altLang="zh-CN" b="1" dirty="0" smtClean="0"/>
              <a:t>正式</a:t>
            </a:r>
            <a:r>
              <a:rPr lang="zh-CN" altLang="zh-CN" b="1" dirty="0"/>
              <a:t>课程安排：</a:t>
            </a:r>
            <a:r>
              <a:rPr lang="en-US" altLang="zh-CN" b="1" dirty="0"/>
              <a:t>2021</a:t>
            </a:r>
            <a:r>
              <a:rPr lang="zh-CN" altLang="zh-CN" b="1" dirty="0"/>
              <a:t>年</a:t>
            </a:r>
            <a:r>
              <a:rPr lang="en-US" altLang="zh-CN" b="1" dirty="0"/>
              <a:t>2</a:t>
            </a:r>
            <a:r>
              <a:rPr lang="zh-CN" altLang="zh-CN" b="1" dirty="0"/>
              <a:t>月</a:t>
            </a:r>
            <a:r>
              <a:rPr lang="en-US" altLang="zh-CN" b="1" dirty="0"/>
              <a:t>1</a:t>
            </a:r>
            <a:r>
              <a:rPr lang="zh-CN" altLang="zh-CN" b="1" dirty="0"/>
              <a:t>日至</a:t>
            </a:r>
            <a:r>
              <a:rPr lang="en-US" altLang="zh-CN" b="1" dirty="0"/>
              <a:t>2</a:t>
            </a:r>
            <a:r>
              <a:rPr lang="zh-CN" altLang="zh-CN" b="1" dirty="0"/>
              <a:t>月</a:t>
            </a:r>
            <a:r>
              <a:rPr lang="en-US" altLang="zh-CN" b="1" dirty="0"/>
              <a:t>6</a:t>
            </a:r>
            <a:r>
              <a:rPr lang="zh-CN" altLang="zh-CN" b="1" dirty="0"/>
              <a:t>日，</a:t>
            </a:r>
            <a:r>
              <a:rPr lang="zh-CN" altLang="zh-CN" dirty="0"/>
              <a:t>共计</a:t>
            </a:r>
            <a:r>
              <a:rPr lang="en-US" altLang="zh-CN" dirty="0"/>
              <a:t>6</a:t>
            </a:r>
            <a:r>
              <a:rPr lang="zh-CN" altLang="zh-CN" dirty="0"/>
              <a:t>天课程。总计</a:t>
            </a:r>
            <a:r>
              <a:rPr lang="en-US" altLang="zh-CN" dirty="0"/>
              <a:t>66</a:t>
            </a:r>
            <a:r>
              <a:rPr lang="zh-CN" altLang="zh-CN" dirty="0"/>
              <a:t>个课时。各</a:t>
            </a:r>
            <a:r>
              <a:rPr lang="zh-CN" altLang="zh-CN" dirty="0" smtClean="0"/>
              <a:t>科</a:t>
            </a:r>
            <a:r>
              <a:rPr lang="en-US" altLang="zh-CN" dirty="0" smtClean="0"/>
              <a:t>  </a:t>
            </a:r>
            <a:endParaRPr lang="en-US" altLang="zh-CN" dirty="0" smtClean="0"/>
          </a:p>
          <a:p>
            <a:pPr>
              <a:lnSpc>
                <a:spcPts val="32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zh-CN" dirty="0" smtClean="0"/>
              <a:t>课时</a:t>
            </a:r>
            <a:r>
              <a:rPr lang="zh-CN" altLang="zh-CN" dirty="0"/>
              <a:t>规划表如下：</a:t>
            </a:r>
            <a:endParaRPr lang="zh-CN" altLang="zh-CN" dirty="0"/>
          </a:p>
        </p:txBody>
      </p:sp>
      <p:sp>
        <p:nvSpPr>
          <p:cNvPr id="6" name="矩形 5"/>
          <p:cNvSpPr/>
          <p:nvPr/>
        </p:nvSpPr>
        <p:spPr>
          <a:xfrm>
            <a:off x="308150" y="2926298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三、</a:t>
            </a:r>
            <a:r>
              <a:rPr lang="zh-CN" altLang="zh-CN" sz="2000" b="1" dirty="0">
                <a:solidFill>
                  <a:srgbClr val="FF0000"/>
                </a:solidFill>
              </a:rPr>
              <a:t>正式课程安排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21"/>
          <p:cNvSpPr>
            <a:spLocks noChangeArrowheads="1"/>
          </p:cNvSpPr>
          <p:nvPr/>
        </p:nvSpPr>
        <p:spPr bwMode="auto">
          <a:xfrm>
            <a:off x="1420813" y="1743075"/>
            <a:ext cx="457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133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pic>
        <p:nvPicPr>
          <p:cNvPr id="2055" name="Picture 7" descr="C:\Users\lenovo\AppData\Roaming\Tencent\Users\274466860\QQ\WinTemp\RichOle\Z{@AOFP6MQ2VR5HFOQOW~]V.pn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7"/>
          <a:stretch>
            <a:fillRect/>
          </a:stretch>
        </p:blipFill>
        <p:spPr bwMode="auto">
          <a:xfrm>
            <a:off x="304392" y="1124744"/>
            <a:ext cx="8444072" cy="552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/>
        </p:nvSpPr>
        <p:spPr>
          <a:xfrm>
            <a:off x="1619672" y="724634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latin typeface="黑体" pitchFamily="49" charset="-122"/>
                <a:ea typeface="黑体" pitchFamily="49" charset="-122"/>
              </a:rPr>
              <a:t>《梧州一中名师课堂》寒假班正式课程安排</a:t>
            </a:r>
            <a:r>
              <a:rPr lang="zh-CN" altLang="zh-CN" sz="2000" b="1" dirty="0" smtClean="0">
                <a:latin typeface="黑体" pitchFamily="49" charset="-122"/>
                <a:ea typeface="黑体" pitchFamily="49" charset="-122"/>
              </a:rPr>
              <a:t>表</a:t>
            </a:r>
            <a:endParaRPr lang="zh-CN" altLang="zh-CN" sz="20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620688"/>
            <a:ext cx="8280920" cy="1200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 smtClean="0">
                <a:solidFill>
                  <a:srgbClr val="FF0000"/>
                </a:solidFill>
              </a:rPr>
              <a:t>四、</a:t>
            </a:r>
            <a:r>
              <a:rPr lang="zh-CN" altLang="zh-CN" b="1" dirty="0" smtClean="0">
                <a:solidFill>
                  <a:srgbClr val="FF0000"/>
                </a:solidFill>
              </a:rPr>
              <a:t>学生</a:t>
            </a:r>
            <a:r>
              <a:rPr lang="zh-CN" altLang="zh-CN" b="1" dirty="0">
                <a:solidFill>
                  <a:srgbClr val="FF0000"/>
                </a:solidFill>
              </a:rPr>
              <a:t>设备</a:t>
            </a:r>
            <a:r>
              <a:rPr lang="zh-CN" altLang="zh-CN" b="1" dirty="0" smtClean="0">
                <a:solidFill>
                  <a:srgbClr val="FF0000"/>
                </a:solidFill>
              </a:rPr>
              <a:t>要求</a:t>
            </a:r>
            <a:br>
              <a:rPr lang="en-US" altLang="zh-CN" dirty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       </a:t>
            </a:r>
            <a:r>
              <a:rPr lang="zh-CN" altLang="zh-CN" dirty="0" smtClean="0"/>
              <a:t>学生</a:t>
            </a:r>
            <a:r>
              <a:rPr lang="zh-CN" altLang="zh-CN" dirty="0"/>
              <a:t>只需准备一台可上网的电脑（配有耳机或音箱），或使用各类智能手机、平板（</a:t>
            </a:r>
            <a:r>
              <a:rPr lang="en-US" altLang="zh-CN" dirty="0"/>
              <a:t>PAD</a:t>
            </a:r>
            <a:r>
              <a:rPr lang="zh-CN" altLang="zh-CN" dirty="0"/>
              <a:t>）听课。</a:t>
            </a:r>
            <a:endParaRPr lang="zh-CN" altLang="zh-CN" dirty="0"/>
          </a:p>
        </p:txBody>
      </p:sp>
      <p:pic>
        <p:nvPicPr>
          <p:cNvPr id="3075" name="图片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821" y="2455986"/>
            <a:ext cx="13366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91440" bIns="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51520" y="2623111"/>
            <a:ext cx="9793088" cy="237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defTabSz="-635">
              <a:lnSpc>
                <a:spcPts val="3000"/>
              </a:lnSpc>
              <a:buClrTx/>
              <a:buSzTx/>
            </a:pPr>
            <a:r>
              <a:rPr lang="zh-CN" altLang="en-US" b="1" dirty="0"/>
              <a:t>报名咨询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marR="0" lvl="0" defTabSz="-635">
              <a:lnSpc>
                <a:spcPts val="3000"/>
              </a:lnSpc>
              <a:buClrTx/>
              <a:buSzTx/>
            </a:pPr>
            <a:r>
              <a:rPr lang="zh-CN" altLang="en-US" dirty="0" smtClean="0"/>
              <a:t>  联络员：</a:t>
            </a:r>
            <a:r>
              <a:rPr lang="en-US" altLang="zh-CN" dirty="0" smtClean="0"/>
              <a:t>19163716634</a:t>
            </a:r>
            <a:r>
              <a:rPr lang="zh-CN" altLang="en-US" dirty="0"/>
              <a:t>谢老师（微信同号）       </a:t>
            </a:r>
            <a:r>
              <a:rPr lang="zh-CN" altLang="en-US" dirty="0" smtClean="0"/>
              <a:t> 扫描</a:t>
            </a:r>
            <a:r>
              <a:rPr lang="zh-CN" altLang="en-US" dirty="0"/>
              <a:t>右边二维码加入→</a:t>
            </a:r>
            <a:endParaRPr lang="zh-CN" altLang="en-US" dirty="0"/>
          </a:p>
          <a:p>
            <a:pPr marR="0" lvl="0" defTabSz="-635">
              <a:lnSpc>
                <a:spcPts val="3000"/>
              </a:lnSpc>
              <a:buClrTx/>
              <a:buSzTx/>
            </a:pPr>
            <a:r>
              <a:rPr lang="en-US" altLang="zh-CN" dirty="0" smtClean="0"/>
              <a:t>                19163717334</a:t>
            </a:r>
            <a:r>
              <a:rPr lang="zh-CN" altLang="en-US" dirty="0"/>
              <a:t>韦老师（微信同号）        </a:t>
            </a:r>
            <a:r>
              <a:rPr lang="zh-CN" altLang="en-US" dirty="0" smtClean="0"/>
              <a:t> 群</a:t>
            </a:r>
            <a:r>
              <a:rPr lang="zh-CN" altLang="en-US" dirty="0"/>
              <a:t>聊进行报名咨询  →</a:t>
            </a:r>
            <a:endParaRPr lang="zh-CN" altLang="en-US" dirty="0"/>
          </a:p>
          <a:p>
            <a:pPr marR="0" lvl="0" defTabSz="-635">
              <a:lnSpc>
                <a:spcPts val="3000"/>
              </a:lnSpc>
              <a:buClrTx/>
              <a:buSzTx/>
            </a:pPr>
            <a:r>
              <a:rPr lang="en-US" altLang="zh-CN" dirty="0" smtClean="0"/>
              <a:t>                19163719924</a:t>
            </a:r>
            <a:r>
              <a:rPr lang="zh-CN" altLang="en-US" dirty="0"/>
              <a:t>何老师（微信同号）        </a:t>
            </a:r>
            <a:r>
              <a:rPr lang="zh-CN" altLang="en-US" dirty="0" smtClean="0"/>
              <a:t> </a:t>
            </a:r>
            <a:r>
              <a:rPr lang="zh-CN" altLang="en-US" dirty="0"/>
              <a:t>获取更多课程信息  →</a:t>
            </a:r>
            <a:endParaRPr lang="zh-CN" altLang="en-US" dirty="0"/>
          </a:p>
          <a:p>
            <a:pPr marR="0" lvl="0" defTabSz="-635">
              <a:lnSpc>
                <a:spcPts val="3000"/>
              </a:lnSpc>
              <a:buClrTx/>
              <a:buSzTx/>
            </a:pPr>
            <a:r>
              <a:rPr lang="zh-CN" altLang="en-US" dirty="0"/>
              <a:t>报名咨询服务</a:t>
            </a:r>
            <a:r>
              <a:rPr lang="en-US" altLang="zh-CN" dirty="0"/>
              <a:t>QQ</a:t>
            </a:r>
            <a:r>
              <a:rPr lang="zh-CN" altLang="en-US" dirty="0"/>
              <a:t>群：   </a:t>
            </a:r>
            <a:r>
              <a:rPr lang="en-US" altLang="zh-CN" dirty="0"/>
              <a:t>346204903 </a:t>
            </a:r>
            <a:r>
              <a:rPr lang="zh-CN" altLang="en-US" dirty="0"/>
              <a:t>（请务必加群获取更多课程信息）</a:t>
            </a:r>
            <a:endParaRPr lang="zh-CN" altLang="en-US" dirty="0"/>
          </a:p>
          <a:p>
            <a:pPr marR="0" lvl="0" defTabSz="-635">
              <a:lnSpc>
                <a:spcPts val="3000"/>
              </a:lnSpc>
              <a:buClrTx/>
              <a:buSzTx/>
            </a:pPr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5240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-540568" y="1772816"/>
            <a:ext cx="3312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773430"/>
            <a:r>
              <a:rPr lang="zh-CN" altLang="zh-CN" sz="2000" b="1" dirty="0">
                <a:solidFill>
                  <a:srgbClr val="FF0000"/>
                </a:solidFill>
              </a:rPr>
              <a:t>五、报名方式</a:t>
            </a:r>
            <a:endParaRPr lang="zh-CN" altLang="zh-C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" y="1700808"/>
            <a:ext cx="59436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图片 7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97152"/>
            <a:ext cx="3921125" cy="65246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图片 5" descr="1575447795(1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194675"/>
            <a:ext cx="1728192" cy="1242437"/>
          </a:xfrm>
          <a:prstGeom prst="rect">
            <a:avLst/>
          </a:prstGeom>
          <a:noFill/>
          <a:ln w="9525">
            <a:solidFill>
              <a:srgbClr val="000000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图片 5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"/>
          <a:stretch>
            <a:fillRect/>
          </a:stretch>
        </p:blipFill>
        <p:spPr bwMode="auto">
          <a:xfrm>
            <a:off x="7668344" y="5380106"/>
            <a:ext cx="13303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108520" y="692696"/>
            <a:ext cx="10098914" cy="162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88834" rIns="396750" bIns="288834" numCol="1" anchor="ctr" anchorCtr="0" compatLnSpc="1">
            <a:spAutoFit/>
          </a:bodyPr>
          <a:lstStyle/>
          <a:p>
            <a:pPr marL="0" marR="0" lvl="0" indent="268605" algn="l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600" dirty="0"/>
              <a:t>1.</a:t>
            </a:r>
            <a:r>
              <a:rPr lang="zh-CN" altLang="en-US" sz="1600" dirty="0"/>
              <a:t>电脑端听课</a:t>
            </a:r>
            <a:endParaRPr lang="zh-CN" altLang="en-US" sz="1600" dirty="0"/>
          </a:p>
          <a:p>
            <a:pPr marL="0" marR="0" lvl="0" indent="26670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 dirty="0" smtClean="0"/>
              <a:t>   第一</a:t>
            </a:r>
            <a:r>
              <a:rPr lang="zh-CN" altLang="en-US" sz="1600" dirty="0"/>
              <a:t>步：在浏览器地址栏输入网址（</a:t>
            </a:r>
            <a:r>
              <a:rPr lang="en-US" altLang="zh-CN" sz="1600" dirty="0"/>
              <a:t>https://wzyz.kehou.com/</a:t>
            </a:r>
            <a:r>
              <a:rPr lang="zh-CN" altLang="en-US" sz="1600" dirty="0"/>
              <a:t>），进入名师云课堂</a:t>
            </a:r>
            <a:r>
              <a:rPr lang="zh-CN" altLang="en-US" sz="1600" dirty="0" smtClean="0"/>
              <a:t>，登录</a:t>
            </a:r>
            <a:r>
              <a:rPr lang="zh-CN" altLang="en-US" sz="1600" dirty="0"/>
              <a:t>账号。</a:t>
            </a:r>
            <a:endParaRPr lang="zh-CN" altLang="en-US" sz="1600" dirty="0"/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" y="13716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24188" y="2395048"/>
            <a:ext cx="878431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defTabSz="-635">
              <a:lnSpc>
                <a:spcPts val="3000"/>
              </a:lnSpc>
              <a:buClrTx/>
              <a:buSzTx/>
            </a:pPr>
            <a:r>
              <a:rPr lang="zh-CN" sz="1600" dirty="0"/>
              <a:t>第二步：在网址首页下载安装“学习工具无限宝”（第一次登陆平台需安装，以后不用再安装</a:t>
            </a:r>
            <a:r>
              <a:rPr lang="zh-CN" sz="1600" dirty="0" smtClean="0"/>
              <a:t>），</a:t>
            </a:r>
            <a:endParaRPr lang="en-US" altLang="zh-CN" sz="1600" dirty="0" smtClean="0"/>
          </a:p>
          <a:p>
            <a:pPr marR="0" lvl="0" defTabSz="-635">
              <a:lnSpc>
                <a:spcPts val="3000"/>
              </a:lnSpc>
              <a:buClrTx/>
              <a:buSzTx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zh-CN" sz="1600" dirty="0" smtClean="0"/>
              <a:t>点击</a:t>
            </a:r>
            <a:r>
              <a:rPr lang="zh-CN" sz="1600" dirty="0"/>
              <a:t>“电脑版下载”，下载并安装学习工具（注：下载安装前请将电脑内正在运行的</a:t>
            </a:r>
            <a:r>
              <a:rPr lang="zh-CN" sz="1600" dirty="0" smtClean="0"/>
              <a:t>杀</a:t>
            </a:r>
            <a:r>
              <a:rPr lang="en-US" altLang="zh-CN" sz="1600" dirty="0" smtClean="0"/>
              <a:t>    </a:t>
            </a:r>
            <a:endParaRPr lang="en-US" altLang="zh-CN" sz="1600" dirty="0" smtClean="0"/>
          </a:p>
          <a:p>
            <a:pPr marR="0" lvl="0" defTabSz="-635">
              <a:lnSpc>
                <a:spcPts val="3000"/>
              </a:lnSpc>
              <a:buClrTx/>
              <a:buSzTx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   </a:t>
            </a:r>
            <a:r>
              <a:rPr lang="zh-CN" sz="1600" dirty="0" smtClean="0"/>
              <a:t>毒</a:t>
            </a:r>
            <a:r>
              <a:rPr lang="zh-CN" sz="1600" dirty="0"/>
              <a:t>软件暂时退出，例如电脑管家、</a:t>
            </a:r>
            <a:r>
              <a:rPr lang="en-US" altLang="zh-CN" sz="1600" dirty="0"/>
              <a:t>360</a:t>
            </a:r>
            <a:r>
              <a:rPr lang="zh-CN" altLang="en-US" sz="1600" dirty="0"/>
              <a:t>安全卫士等）</a:t>
            </a:r>
            <a:r>
              <a:rPr lang="zh-CN" altLang="en-US" sz="1600" dirty="0" smtClean="0"/>
              <a:t>。</a:t>
            </a:r>
            <a:endParaRPr lang="zh-CN" altLang="en-US" sz="1600" dirty="0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52400" y="2286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51520" y="5085184"/>
            <a:ext cx="7685117" cy="1831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宋体" charset="-122"/>
                <a:cs typeface="Calibri" pitchFamily="34" charset="0"/>
              </a:rPr>
              <a:t>                  </a:t>
            </a:r>
            <a:endParaRPr kumimoji="0" lang="en-US" altLang="zh-CN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1600" dirty="0"/>
              <a:t>2.</a:t>
            </a:r>
            <a:r>
              <a:rPr lang="zh-CN" altLang="en-US" sz="1600" dirty="0"/>
              <a:t>手机端听课</a:t>
            </a:r>
            <a:endParaRPr lang="zh-CN" altLang="en-US" sz="1600" dirty="0"/>
          </a:p>
          <a:p>
            <a:pPr>
              <a:lnSpc>
                <a:spcPts val="3000"/>
              </a:lnSpc>
            </a:pPr>
            <a:r>
              <a:rPr lang="zh-CN" altLang="en-US" sz="1600" dirty="0" smtClean="0"/>
              <a:t> ①</a:t>
            </a:r>
            <a:r>
              <a:rPr lang="zh-CN" altLang="en-US" sz="1600" dirty="0"/>
              <a:t>可以用手机版</a:t>
            </a:r>
            <a:r>
              <a:rPr lang="en-US" altLang="zh-CN" sz="1600" dirty="0"/>
              <a:t>QQ</a:t>
            </a:r>
            <a:r>
              <a:rPr lang="zh-CN" altLang="en-US" sz="1600" dirty="0"/>
              <a:t>扫描右侧名师云课堂二维码下载安装课后网</a:t>
            </a:r>
            <a:r>
              <a:rPr lang="en-US" altLang="zh-CN" sz="1600" dirty="0"/>
              <a:t>APP</a:t>
            </a:r>
            <a:r>
              <a:rPr lang="zh-CN" altLang="en-US" sz="1600" dirty="0"/>
              <a:t>，如右图所示：</a:t>
            </a:r>
            <a:endParaRPr lang="zh-CN" altLang="en-US" sz="1600" dirty="0"/>
          </a:p>
          <a:p>
            <a:pPr>
              <a:lnSpc>
                <a:spcPts val="3000"/>
              </a:lnSpc>
            </a:pPr>
            <a:r>
              <a:rPr lang="zh-CN" altLang="en-US" sz="1600" dirty="0" smtClean="0"/>
              <a:t> ②</a:t>
            </a:r>
            <a:r>
              <a:rPr lang="zh-CN" altLang="en-US" sz="1600" dirty="0"/>
              <a:t>或打开手机应用商城搜索“课后网”下载安装课后网</a:t>
            </a:r>
            <a:r>
              <a:rPr lang="en-US" altLang="zh-CN" sz="1600" dirty="0"/>
              <a:t>APP</a:t>
            </a:r>
            <a:endParaRPr lang="en-US" altLang="zh-C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zh-CN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  <a:cs typeface="宋体" charset="-122"/>
              </a:rPr>
            </a:br>
            <a:endParaRPr kumimoji="0" lang="en-US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3528" y="69269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六、使用</a:t>
            </a:r>
            <a:r>
              <a:rPr lang="zh-CN" altLang="en-US" b="1" dirty="0">
                <a:solidFill>
                  <a:srgbClr val="FF0000"/>
                </a:solidFill>
              </a:rPr>
              <a:t>手册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52793" y="4365104"/>
            <a:ext cx="909080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1600" dirty="0"/>
              <a:t>第三步：进入课程，进入“我的课后网”→点击“我的直播课”→选择相应课程点击“进入课堂”。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45927" y="1196752"/>
            <a:ext cx="53303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4000" b="1" dirty="0"/>
              <a:t>来吧！心动不如行动！</a:t>
            </a:r>
            <a:endParaRPr lang="zh-CN" altLang="en-US" sz="4000" dirty="0"/>
          </a:p>
        </p:txBody>
      </p:sp>
      <p:pic>
        <p:nvPicPr>
          <p:cNvPr id="5" name="图片 4" descr="https://ss2.meipian.me/users/54234492/e7588c80-53b8-11eb-b5f0-25754de1ab3f.jfif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056" y="2204864"/>
            <a:ext cx="6156176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2380" y="1350992"/>
            <a:ext cx="9084156" cy="4526280"/>
          </a:xfrm>
        </p:spPr>
        <p:txBody>
          <a:bodyPr/>
          <a:lstStyle/>
          <a:p>
            <a:pPr marL="0" indent="0">
              <a:lnSpc>
                <a:spcPts val="4000"/>
              </a:lnSpc>
              <a:buNone/>
            </a:pPr>
            <a:r>
              <a:rPr lang="en-US" altLang="zh-CN" dirty="0" smtClean="0"/>
              <a:t>      </a:t>
            </a:r>
            <a:r>
              <a:rPr lang="zh-CN" altLang="zh-CN" sz="2800" dirty="0" smtClean="0"/>
              <a:t>凡事预则立</a:t>
            </a:r>
            <a:r>
              <a:rPr lang="zh-CN" altLang="zh-CN" sz="2800" dirty="0"/>
              <a:t>，不</a:t>
            </a:r>
            <a:r>
              <a:rPr lang="zh-CN" altLang="zh-CN" sz="2800" dirty="0" smtClean="0"/>
              <a:t>预</a:t>
            </a:r>
            <a:endParaRPr lang="en-US" altLang="zh-CN" sz="280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zh-CN" altLang="zh-CN" sz="2800" dirty="0" smtClean="0"/>
              <a:t>则</a:t>
            </a:r>
            <a:r>
              <a:rPr lang="zh-CN" altLang="zh-CN" sz="2800" dirty="0"/>
              <a:t>废</a:t>
            </a:r>
            <a:r>
              <a:rPr lang="zh-CN" altLang="zh-CN" sz="2800" dirty="0" smtClean="0"/>
              <a:t>。要</a:t>
            </a:r>
            <a:r>
              <a:rPr lang="zh-CN" altLang="zh-CN" sz="2800" dirty="0"/>
              <a:t>想在新</a:t>
            </a:r>
            <a:r>
              <a:rPr lang="zh-CN" altLang="zh-CN" sz="2800" dirty="0" smtClean="0"/>
              <a:t>学期</a:t>
            </a:r>
            <a:endParaRPr lang="en-US" altLang="zh-CN" sz="280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zh-CN" altLang="zh-CN" sz="2800" dirty="0" smtClean="0"/>
              <a:t>的</a:t>
            </a:r>
            <a:r>
              <a:rPr lang="zh-CN" altLang="zh-CN" sz="2800" dirty="0"/>
              <a:t>起点快速发力</a:t>
            </a:r>
            <a:r>
              <a:rPr lang="zh-CN" altLang="zh-CN" sz="2800" dirty="0" smtClean="0"/>
              <a:t>先人</a:t>
            </a:r>
            <a:endParaRPr lang="en-US" altLang="zh-CN" sz="280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zh-CN" altLang="zh-CN" sz="2800" dirty="0" smtClean="0"/>
              <a:t>一</a:t>
            </a:r>
            <a:r>
              <a:rPr lang="zh-CN" altLang="zh-CN" sz="2800" dirty="0"/>
              <a:t>步，就得抓住</a:t>
            </a:r>
            <a:r>
              <a:rPr lang="zh-CN" altLang="zh-CN" sz="2800" dirty="0" smtClean="0"/>
              <a:t>寒假</a:t>
            </a:r>
            <a:endParaRPr lang="en-US" altLang="zh-CN" sz="280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zh-CN" altLang="zh-CN" sz="2800" dirty="0" smtClean="0"/>
              <a:t>时间</a:t>
            </a:r>
            <a:r>
              <a:rPr lang="zh-CN" altLang="zh-CN" sz="2800" dirty="0"/>
              <a:t>分析自身的不足</a:t>
            </a:r>
            <a:r>
              <a:rPr lang="zh-CN" altLang="zh-CN" sz="2800" dirty="0" smtClean="0"/>
              <a:t>，</a:t>
            </a:r>
            <a:endParaRPr lang="en-US" altLang="zh-CN" sz="280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zh-CN" altLang="zh-CN" sz="2800" dirty="0" smtClean="0"/>
              <a:t>提前</a:t>
            </a:r>
            <a:r>
              <a:rPr lang="zh-CN" altLang="zh-CN" sz="2800" dirty="0"/>
              <a:t>找准努力的方向</a:t>
            </a:r>
            <a:r>
              <a:rPr lang="zh-CN" altLang="zh-CN" sz="2800" dirty="0" smtClean="0"/>
              <a:t>。</a:t>
            </a:r>
            <a:endParaRPr lang="en-US" altLang="zh-CN" sz="2800" dirty="0" smtClean="0"/>
          </a:p>
          <a:p>
            <a:pPr marL="0" indent="0">
              <a:lnSpc>
                <a:spcPts val="4000"/>
              </a:lnSpc>
              <a:buNone/>
            </a:pPr>
            <a:r>
              <a:rPr lang="zh-CN" altLang="zh-CN" sz="2800" dirty="0" smtClean="0"/>
              <a:t>寒假</a:t>
            </a:r>
            <a:r>
              <a:rPr lang="zh-CN" altLang="zh-CN" sz="2800" dirty="0"/>
              <a:t>是提升的</a:t>
            </a:r>
            <a:r>
              <a:rPr lang="zh-CN" altLang="zh-CN" sz="2800" dirty="0" smtClean="0"/>
              <a:t>黄金机会</a:t>
            </a:r>
            <a:r>
              <a:rPr lang="zh-CN" altLang="zh-CN" sz="2800" dirty="0"/>
              <a:t>，</a:t>
            </a:r>
            <a:r>
              <a:rPr lang="zh-CN" altLang="zh-CN" sz="2800" b="1" dirty="0"/>
              <a:t>应该积极进取</a:t>
            </a:r>
            <a:r>
              <a:rPr lang="zh-CN" altLang="zh-CN" sz="2800" b="1" dirty="0" smtClean="0"/>
              <a:t>，借此机会</a:t>
            </a:r>
            <a:r>
              <a:rPr lang="zh-CN" altLang="zh-CN" sz="2800" b="1" dirty="0"/>
              <a:t>充分利用，</a:t>
            </a:r>
            <a:r>
              <a:rPr lang="zh-CN" altLang="zh-CN" sz="2800" b="1" dirty="0">
                <a:solidFill>
                  <a:srgbClr val="FF0000"/>
                </a:solidFill>
              </a:rPr>
              <a:t>实现弯道超车</a:t>
            </a:r>
            <a:r>
              <a:rPr lang="zh-CN" altLang="zh-CN" sz="2800" b="1" dirty="0"/>
              <a:t>！</a:t>
            </a:r>
            <a:endParaRPr lang="zh-CN" altLang="zh-CN" sz="2800" dirty="0"/>
          </a:p>
          <a:p>
            <a:pPr marL="0" indent="0">
              <a:lnSpc>
                <a:spcPts val="4000"/>
              </a:lnSpc>
              <a:buNone/>
            </a:pPr>
            <a:endParaRPr lang="zh-CN" altLang="en-US" sz="2800" dirty="0"/>
          </a:p>
        </p:txBody>
      </p:sp>
      <p:pic>
        <p:nvPicPr>
          <p:cNvPr id="4" name="图片 3" descr="https://static2.ivwen.com/users/54234492/3db00077ca1c442abf493aabe5e7c0e4.jpe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556792"/>
            <a:ext cx="4526260" cy="331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1150450"/>
            <a:ext cx="8208912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2800" dirty="0" smtClean="0"/>
              <a:t>       </a:t>
            </a:r>
            <a:r>
              <a:rPr lang="zh-CN" altLang="zh-CN" sz="2800" dirty="0" smtClean="0">
                <a:latin typeface="+mn-ea"/>
                <a:ea typeface="+mn-ea"/>
              </a:rPr>
              <a:t>名师</a:t>
            </a:r>
            <a:r>
              <a:rPr lang="zh-CN" altLang="zh-CN" sz="2800" dirty="0">
                <a:latin typeface="+mn-ea"/>
                <a:ea typeface="+mn-ea"/>
              </a:rPr>
              <a:t>云课堂由我校各学科带头人、骨干教师组成名师授课团队，利用寒假时间，为不同学力层次的学生提供网上学习指导，通过网络互动教学方式，使孩子足不出户就可以聆听我校名师授课，进而提升学生成绩。教学课程以强大的教研组集体备课为依托，充分发挥我校名师的教学优势，确保教学内容更有针对性、趣味性、导向性，使每一位孩子都能享受到最优质的教育资源，实现各科均衡发展。</a:t>
            </a:r>
            <a:endParaRPr lang="zh-CN" altLang="zh-CN" sz="28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abbe7b70-516b-11eb-a90e-ab930c0677f7.jp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3384376" cy="522881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779912" y="1103073"/>
            <a:ext cx="5217078" cy="4984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/>
              <a:t>科目：高中语文</a:t>
            </a:r>
            <a:endParaRPr lang="en-US" altLang="zh-CN" sz="2400" dirty="0" smtClean="0"/>
          </a:p>
          <a:p>
            <a:pPr>
              <a:lnSpc>
                <a:spcPts val="3500"/>
              </a:lnSpc>
            </a:pPr>
            <a:r>
              <a:rPr lang="zh-CN" altLang="zh-CN" sz="2400" dirty="0" smtClean="0"/>
              <a:t>姓名</a:t>
            </a:r>
            <a:r>
              <a:rPr lang="zh-CN" altLang="zh-CN" sz="2400" dirty="0"/>
              <a:t>：贤冬玲（授课高二年级）</a:t>
            </a:r>
            <a:br>
              <a:rPr lang="en-US" altLang="zh-CN" sz="2400" dirty="0"/>
            </a:br>
            <a:r>
              <a:rPr lang="zh-CN" altLang="zh-CN" sz="2400" dirty="0"/>
              <a:t>高级教师</a:t>
            </a:r>
            <a:br>
              <a:rPr lang="en-US" altLang="zh-CN" sz="2400" dirty="0"/>
            </a:br>
            <a:r>
              <a:rPr lang="zh-CN" altLang="zh-CN" sz="2400" dirty="0"/>
              <a:t>梧州一中高中语文教研组长</a:t>
            </a:r>
            <a:br>
              <a:rPr lang="en-US" altLang="zh-CN" sz="2400" dirty="0"/>
            </a:br>
            <a:r>
              <a:rPr lang="zh-CN" altLang="zh-CN" sz="2400" dirty="0"/>
              <a:t>广西基础教育名师青蓝工程培养对象</a:t>
            </a:r>
            <a:br>
              <a:rPr lang="en-US" altLang="zh-CN" sz="2400" dirty="0"/>
            </a:br>
            <a:r>
              <a:rPr lang="zh-CN" altLang="zh-CN" sz="2400" dirty="0"/>
              <a:t>广西中学语文优秀教师</a:t>
            </a:r>
            <a:br>
              <a:rPr lang="en-US" altLang="zh-CN" sz="2400" dirty="0"/>
            </a:br>
            <a:r>
              <a:rPr lang="zh-CN" altLang="zh-CN" sz="2400" dirty="0"/>
              <a:t>梧州市优秀教师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r>
              <a:rPr lang="zh-CN" altLang="zh-CN" sz="2400" dirty="0"/>
              <a:t>梧州市高中语文学科兼职教研员</a:t>
            </a:r>
            <a:br>
              <a:rPr lang="en-US" altLang="zh-CN" sz="2400" dirty="0"/>
            </a:br>
            <a:r>
              <a:rPr lang="zh-CN" altLang="zh-CN" sz="2400" dirty="0"/>
              <a:t>梧州市高中语文学科中心组成员</a:t>
            </a:r>
            <a:br>
              <a:rPr lang="en-US" altLang="zh-CN" sz="2400" dirty="0"/>
            </a:br>
            <a:r>
              <a:rPr lang="en-US" altLang="zh-CN" sz="2400" dirty="0"/>
              <a:t>“</a:t>
            </a:r>
            <a:r>
              <a:rPr lang="zh-CN" altLang="zh-CN" sz="2400" dirty="0"/>
              <a:t>一师一优课</a:t>
            </a:r>
            <a:r>
              <a:rPr lang="en-US" altLang="zh-CN" sz="2400" dirty="0"/>
              <a:t>”</a:t>
            </a:r>
            <a:r>
              <a:rPr lang="zh-CN" altLang="zh-CN" sz="2400" dirty="0"/>
              <a:t>全国（教育部）级</a:t>
            </a:r>
            <a:r>
              <a:rPr lang="en-US" altLang="zh-CN" sz="2400" dirty="0"/>
              <a:t>“</a:t>
            </a:r>
            <a:r>
              <a:rPr lang="zh-CN" altLang="zh-CN" sz="2400" dirty="0"/>
              <a:t>优课</a:t>
            </a:r>
            <a:r>
              <a:rPr lang="en-US" altLang="zh-CN" sz="2400" dirty="0"/>
              <a:t>”</a:t>
            </a:r>
            <a:br>
              <a:rPr lang="en-US" altLang="zh-CN" sz="2400" dirty="0"/>
            </a:br>
            <a:r>
              <a:rPr lang="zh-CN" altLang="zh-CN" sz="2400" dirty="0"/>
              <a:t>全区中小学优秀教师特色示范课堂</a:t>
            </a:r>
            <a:endParaRPr lang="zh-CN" altLang="zh-CN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d0e10350-516b-11eb-a90e-ab930c0677f7.jp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3528392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40623" y="1844824"/>
            <a:ext cx="523988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dirty="0"/>
              <a:t>科目：高中数学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姓名：刘杰林</a:t>
            </a:r>
            <a:r>
              <a:rPr lang="zh-CN" altLang="zh-CN" sz="2400" dirty="0"/>
              <a:t>（</a:t>
            </a:r>
            <a:r>
              <a:rPr lang="zh-CN" altLang="zh-CN" sz="2400" dirty="0" smtClean="0"/>
              <a:t>授课</a:t>
            </a:r>
            <a:r>
              <a:rPr lang="zh-CN" altLang="en-US" sz="2400" dirty="0" smtClean="0"/>
              <a:t>高二</a:t>
            </a:r>
            <a:r>
              <a:rPr lang="zh-CN" altLang="zh-CN" sz="2400" dirty="0" smtClean="0"/>
              <a:t>理科</a:t>
            </a:r>
            <a:r>
              <a:rPr lang="zh-CN" altLang="zh-CN" sz="2400" dirty="0"/>
              <a:t>数学）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高级教师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梧州市优秀教师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梧州市基础教育名师培养对象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全国高中数学联赛优秀辅导员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dca42eb0-516b-11eb-a90e-ab930c0677f7.jp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81336"/>
            <a:ext cx="3672408" cy="5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923928" y="1199842"/>
            <a:ext cx="5184576" cy="4965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dirty="0"/>
              <a:t>科目：高中数学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姓名：崔莹莹</a:t>
            </a:r>
            <a:r>
              <a:rPr lang="zh-CN" altLang="zh-CN" sz="2400" dirty="0"/>
              <a:t>（</a:t>
            </a:r>
            <a:r>
              <a:rPr lang="zh-CN" altLang="zh-CN" sz="2400" dirty="0" smtClean="0"/>
              <a:t>授课</a:t>
            </a:r>
            <a:r>
              <a:rPr lang="zh-CN" altLang="en-US" sz="2400" dirty="0" smtClean="0"/>
              <a:t>高二</a:t>
            </a:r>
            <a:r>
              <a:rPr lang="zh-CN" altLang="zh-CN" sz="2400" dirty="0" smtClean="0"/>
              <a:t>文科</a:t>
            </a:r>
            <a:r>
              <a:rPr lang="zh-CN" altLang="zh-CN" sz="2400" dirty="0"/>
              <a:t>数学）</a:t>
            </a:r>
            <a:endParaRPr lang="zh-CN" altLang="zh-CN" sz="24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一级教师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梧州市优秀班主任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梧州市高考先进个人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梧州市教科所高考备考数学学科中心组成员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广西</a:t>
            </a:r>
            <a:r>
              <a:rPr lang="en-US" altLang="zh-CN" sz="2800" dirty="0"/>
              <a:t>“</a:t>
            </a:r>
            <a:r>
              <a:rPr lang="zh-CN" altLang="zh-CN" sz="2800" dirty="0"/>
              <a:t>创新杯</a:t>
            </a:r>
            <a:r>
              <a:rPr lang="en-US" altLang="zh-CN" sz="2800" dirty="0"/>
              <a:t>”</a:t>
            </a:r>
            <a:r>
              <a:rPr lang="zh-CN" altLang="zh-CN" sz="2800" dirty="0"/>
              <a:t>数学竞赛优秀指导老师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梧州一中十佳教师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0879cd10-516c-11eb-a90e-ab930c0677f7.jpg-mobile"/>
          <p:cNvPicPr/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 r="7066"/>
          <a:stretch>
            <a:fillRect/>
          </a:stretch>
        </p:blipFill>
        <p:spPr bwMode="auto">
          <a:xfrm>
            <a:off x="395536" y="1412776"/>
            <a:ext cx="3305908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53590" y="1052736"/>
            <a:ext cx="5148064" cy="5703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科目：高中英语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姓名：</a:t>
            </a:r>
            <a:r>
              <a:rPr lang="zh-CN" altLang="zh-CN" sz="2400" dirty="0" smtClean="0">
                <a:latin typeface="+mn-ea"/>
                <a:ea typeface="+mn-ea"/>
              </a:rPr>
              <a:t>梁</a:t>
            </a:r>
            <a:r>
              <a:rPr lang="en-US" altLang="zh-CN" sz="2400" dirty="0" smtClean="0">
                <a:latin typeface="+mn-ea"/>
                <a:ea typeface="+mn-ea"/>
              </a:rPr>
              <a:t> </a:t>
            </a:r>
            <a:r>
              <a:rPr lang="zh-CN" altLang="zh-CN" sz="2400" dirty="0" smtClean="0">
                <a:latin typeface="+mn-ea"/>
                <a:ea typeface="+mn-ea"/>
              </a:rPr>
              <a:t>莹</a:t>
            </a:r>
            <a:r>
              <a:rPr lang="zh-CN" altLang="zh-CN" sz="2400" dirty="0">
                <a:latin typeface="+mn-ea"/>
                <a:ea typeface="+mn-ea"/>
              </a:rPr>
              <a:t>（授课高二年级）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一级教师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梧州一中高中英语教研组长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梧州市优秀班主任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梧州中考命题专家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全国高中英语课堂教学优秀课</a:t>
            </a:r>
            <a:r>
              <a:rPr lang="zh-CN" altLang="zh-CN" sz="2400" dirty="0" smtClean="0">
                <a:latin typeface="+mn-ea"/>
                <a:ea typeface="+mn-ea"/>
              </a:rPr>
              <a:t>展评</a:t>
            </a:r>
            <a:endParaRPr lang="en-US" altLang="zh-CN" sz="2400" dirty="0" smtClean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 smtClean="0">
                <a:latin typeface="+mn-ea"/>
                <a:ea typeface="+mn-ea"/>
              </a:rPr>
              <a:t>一等奖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en-US" altLang="zh-CN" sz="2400" dirty="0">
                <a:latin typeface="+mn-ea"/>
                <a:ea typeface="+mn-ea"/>
              </a:rPr>
              <a:t>“</a:t>
            </a:r>
            <a:r>
              <a:rPr lang="zh-CN" altLang="zh-CN" sz="2400" dirty="0">
                <a:latin typeface="+mn-ea"/>
                <a:ea typeface="+mn-ea"/>
              </a:rPr>
              <a:t>一师一优课</a:t>
            </a:r>
            <a:r>
              <a:rPr lang="en-US" altLang="zh-CN" sz="2400" dirty="0">
                <a:latin typeface="+mn-ea"/>
                <a:ea typeface="+mn-ea"/>
              </a:rPr>
              <a:t>”</a:t>
            </a:r>
            <a:r>
              <a:rPr lang="zh-CN" altLang="zh-CN" sz="2400" dirty="0">
                <a:latin typeface="+mn-ea"/>
                <a:ea typeface="+mn-ea"/>
              </a:rPr>
              <a:t>全国（教育部）级</a:t>
            </a:r>
            <a:r>
              <a:rPr lang="en-US" altLang="zh-CN" sz="2400" dirty="0">
                <a:latin typeface="+mn-ea"/>
                <a:ea typeface="+mn-ea"/>
              </a:rPr>
              <a:t>“</a:t>
            </a:r>
            <a:r>
              <a:rPr lang="zh-CN" altLang="zh-CN" sz="2400" dirty="0">
                <a:latin typeface="+mn-ea"/>
                <a:ea typeface="+mn-ea"/>
              </a:rPr>
              <a:t>优课</a:t>
            </a:r>
            <a:r>
              <a:rPr lang="en-US" altLang="zh-CN" sz="2400" dirty="0">
                <a:latin typeface="+mn-ea"/>
                <a:ea typeface="+mn-ea"/>
              </a:rPr>
              <a:t>”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广西高中英语优质课大赛一等奖</a:t>
            </a:r>
            <a:endParaRPr lang="zh-CN" altLang="zh-CN" sz="2400" dirty="0">
              <a:latin typeface="+mn-ea"/>
              <a:ea typeface="+mn-ea"/>
            </a:endParaRPr>
          </a:p>
          <a:p>
            <a:pPr>
              <a:lnSpc>
                <a:spcPts val="3400"/>
              </a:lnSpc>
            </a:pPr>
            <a:r>
              <a:rPr lang="zh-CN" altLang="zh-CN" sz="2400" dirty="0">
                <a:latin typeface="+mn-ea"/>
                <a:ea typeface="+mn-ea"/>
              </a:rPr>
              <a:t>广西中小学教育教学信息化优秀课例一等奖</a:t>
            </a:r>
            <a:endParaRPr lang="zh-CN" altLang="zh-CN" sz="240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28c9e550-516c-11eb-a90e-ab930c0677f7.jp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8"/>
            <a:ext cx="3312368" cy="554461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24881" y="1844824"/>
            <a:ext cx="529208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dirty="0"/>
              <a:t>科目：高中物理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姓名：文伟成（授课高二年级）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一级教师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梧州一中高中物理教研组长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梧州市物理高考备考中心组成员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多次获得高考成绩优秀奖</a:t>
            </a:r>
            <a:endParaRPr lang="zh-CN" altLang="zh-CN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https://ss2.meipian.me/users/54234492/614da0c0-516b-11eb-a90e-ab930c0677f7.jpg-mobile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68" y="836712"/>
            <a:ext cx="3528392" cy="568863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3851920" y="1340768"/>
            <a:ext cx="5328592" cy="3990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zh-CN" altLang="zh-CN" sz="2800" dirty="0"/>
              <a:t>科目：高中化学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姓名：苏举红 （授课高二年级）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高级教师 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梧州市名师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广西化学基础教育奖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梧州市中小学学科带头人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梧州市基础教育名师培养对象</a:t>
            </a:r>
            <a:endParaRPr lang="zh-CN" altLang="zh-CN" sz="2800" dirty="0"/>
          </a:p>
          <a:p>
            <a:pPr>
              <a:lnSpc>
                <a:spcPts val="3800"/>
              </a:lnSpc>
            </a:pPr>
            <a:r>
              <a:rPr lang="zh-CN" altLang="zh-CN" sz="2800" dirty="0"/>
              <a:t>梧州市高考先进个人</a:t>
            </a:r>
            <a:endParaRPr lang="zh-CN" altLang="zh-CN" sz="2800" dirty="0"/>
          </a:p>
        </p:txBody>
      </p:sp>
      <p:sp>
        <p:nvSpPr>
          <p:cNvPr id="2" name="TextBox 1"/>
          <p:cNvSpPr txBox="1"/>
          <p:nvPr/>
        </p:nvSpPr>
        <p:spPr>
          <a:xfrm rot="15045399">
            <a:off x="1411532" y="1807233"/>
            <a:ext cx="333134" cy="253256"/>
          </a:xfrm>
          <a:prstGeom prst="rect">
            <a:avLst/>
          </a:prstGeom>
          <a:solidFill>
            <a:schemeClr val="bg1">
              <a:lumMod val="85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我的设计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我的设计</Template>
  <TotalTime>0</TotalTime>
  <Words>0</Words>
  <Application/>
  <PresentationFormat>全屏显示(4:3)</PresentationFormat>
  <Paragraphs>102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Times New Roman</vt:lpstr>
      <vt:lpstr>华文楷体</vt:lpstr>
      <vt:lpstr>等线</vt:lpstr>
      <vt:lpstr>仿宋_GB2312</vt:lpstr>
      <vt:lpstr>黑体</vt:lpstr>
      <vt:lpstr>Calibri</vt:lpstr>
      <vt:lpstr>我的设计</vt:lpstr>
      <vt:lpstr>梧州一中名师云课堂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专题4 硫、氮和可持续发展</dc:title>
  <dc:creator>Administrator</dc:creator>
  <cp:lastModifiedBy>iPhone</cp:lastModifiedBy>
  <cp:revision>36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2052-11.3.1</vt:lpwstr>
  </property>
</Properties>
</file>