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9"/>
  </p:notesMasterIdLst>
  <p:handoutMasterIdLst>
    <p:handoutMasterId r:id="rId20"/>
  </p:handoutMasterIdLst>
  <p:sldIdLst>
    <p:sldId id="256" r:id="rId5"/>
    <p:sldId id="322" r:id="rId6"/>
    <p:sldId id="313" r:id="rId7"/>
    <p:sldId id="323" r:id="rId8"/>
    <p:sldId id="331" r:id="rId9"/>
    <p:sldId id="332" r:id="rId10"/>
    <p:sldId id="327" r:id="rId11"/>
    <p:sldId id="333" r:id="rId12"/>
    <p:sldId id="328" r:id="rId13"/>
    <p:sldId id="336" r:id="rId14"/>
    <p:sldId id="335" r:id="rId15"/>
    <p:sldId id="334" r:id="rId16"/>
    <p:sldId id="33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5660" autoAdjust="0"/>
  </p:normalViewPr>
  <p:slideViewPr>
    <p:cSldViewPr snapToGrid="0">
      <p:cViewPr>
        <p:scale>
          <a:sx n="66" d="100"/>
          <a:sy n="66" d="100"/>
        </p:scale>
        <p:origin x="1428" y="9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12/2/2024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stanford.edu/data/web-FineFood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60448-61AB-A0F5-6ABD-F4A443B0C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10ABE-312D-E507-FF7C-8499407D0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B27FD-1C3F-506B-D363-89760C20B80F}"/>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CBA6A2BF-4649-E1CA-ADDE-91F567E157BB}"/>
              </a:ext>
            </a:extLst>
          </p:cNvPr>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2697793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FACB3-97C9-E72B-B0FE-BD20EAA73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E2BEF-E819-35ED-2BD1-9C0BD8EBF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E3AA1D-B4F7-D256-3FF1-5D7F603B7E39}"/>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DCCD2492-85AF-F4CF-173E-DB5915F297FD}"/>
              </a:ext>
            </a:extLst>
          </p:cNvPr>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1009833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F366-77AD-C6D4-AD49-6C8352648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5CC4E-F189-361E-65E1-554C0F5B1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21282-C103-4A02-B68A-05490A7EE114}"/>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F0E24FBA-B215-2DBD-DFCE-4A2655398B96}"/>
              </a:ext>
            </a:extLst>
          </p:cNvPr>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427519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FCF9-9934-D1E3-EDB2-6D7CACCF2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5320B-DD35-688F-9B1C-602EDB545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1AE3A7-2E4E-2AF8-5588-BA82C9D5FB88}"/>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901634D4-1B0B-5E24-3631-928EB40A30F2}"/>
              </a:ext>
            </a:extLst>
          </p:cNvPr>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146995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97319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Used Existing data set and research paper from below link : </a:t>
            </a:r>
          </a:p>
          <a:p>
            <a:r>
              <a:rPr lang="en-US" sz="1200" dirty="0">
                <a:hlinkClick r:id="rId3"/>
              </a:rPr>
              <a:t>https://snap.stanford.edu/data/web-FineFoods.html</a:t>
            </a:r>
            <a:endParaRPr lang="en-US" sz="1200" dirty="0"/>
          </a:p>
          <a:p>
            <a:r>
              <a:rPr lang="en-US" sz="1200" dirty="0"/>
              <a:t>To understand further about making up of model from a dataset I have used sites like </a:t>
            </a:r>
            <a:r>
              <a:rPr lang="en-US" sz="1200" dirty="0" err="1"/>
              <a:t>Quara</a:t>
            </a:r>
            <a:r>
              <a:rPr lang="en-US" sz="1200" dirty="0"/>
              <a:t> and stack overflow.</a:t>
            </a:r>
          </a:p>
          <a:p>
            <a:r>
              <a:rPr lang="en-US" sz="1200" dirty="0"/>
              <a:t>I faced the challenge when I was not able to understand the model specifics like equations dealing with random data from the dataset. </a:t>
            </a:r>
          </a:p>
          <a:p>
            <a:r>
              <a:rPr lang="en-US" sz="1200" dirty="0"/>
              <a:t>But on further scrutinizing the process of model creation from a dataset I got a clear picture about how things are working in sync.</a:t>
            </a:r>
          </a:p>
          <a:p>
            <a:r>
              <a:rPr lang="en-US" sz="1200" dirty="0"/>
              <a:t>With the help of linear regression, the points which are clustered together are referencing the most preferable recommendation a user can have.</a:t>
            </a:r>
          </a:p>
          <a:p>
            <a:r>
              <a:rPr lang="en-US" sz="1200" dirty="0"/>
              <a:t>One shortcoming was as the data was old it does not tell the current scenario and the user preferences can be shifted overtime.</a:t>
            </a:r>
          </a:p>
          <a:p>
            <a:r>
              <a:rPr lang="en-US" sz="1200" dirty="0"/>
              <a:t>Assumed that a user will be buying similar products and not considering the occasions he buys on.</a:t>
            </a:r>
          </a:p>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136267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6BEA9-3AEA-63BA-B95B-7810E860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2E85E9-5AB3-A747-454A-CB9FFCD8AC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B68C3-B7AF-6A5F-DC9F-511625BE9CCE}"/>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5B84E2FD-C969-0497-B1C7-6077059528A0}"/>
              </a:ext>
            </a:extLst>
          </p:cNvPr>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02382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546FB-D48F-68EA-8806-5DD037E033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35AC6-89E1-C00F-EA2B-038DBC452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DFDFEA-CA20-A201-40EB-67D69B1F3B76}"/>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38884E53-E7D9-5E41-1DDD-A17803662C2A}"/>
              </a:ext>
            </a:extLst>
          </p:cNvPr>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413883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2A94-0FF3-C8C7-CEA8-BABB74141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066B3-5F6D-9798-3AD8-F234D95A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90A34-FB6F-F0EA-81CE-F4F1257DA7FB}"/>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35F2001A-6C48-C773-012D-D2B337EED740}"/>
              </a:ext>
            </a:extLst>
          </p:cNvPr>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156196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A4CB2-8DAD-C751-A2AA-0FD7C45A6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523609-3F29-36E8-0927-8959DDF52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EEB16C-F15C-0B68-9161-BD417561BD0E}"/>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30362E82-A9E3-28A7-0421-55614C3B5DF5}"/>
              </a:ext>
            </a:extLst>
          </p:cNvPr>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642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19BAD-9D79-71F8-AED1-F4D3D86DC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EB5939-9A80-1C60-2D14-A7956A864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0310B1-FDD7-EB21-87EE-23CDD297B30A}"/>
              </a:ext>
            </a:extLst>
          </p:cNvPr>
          <p:cNvSpPr>
            <a:spLocks noGrp="1"/>
          </p:cNvSpPr>
          <p:nvPr>
            <p:ph type="body" idx="1"/>
          </p:nvPr>
        </p:nvSpPr>
        <p:spPr/>
        <p:txBody>
          <a:bodyPr/>
          <a:lstStyle/>
          <a:p>
            <a:r>
              <a:rPr lang="en-US" sz="1200" dirty="0"/>
              <a:t>In this Project we will get into how to use the dataset and model the recommendation system for the user based on their product ratings. </a:t>
            </a:r>
          </a:p>
          <a:p>
            <a:r>
              <a:rPr lang="en-US" sz="1200" dirty="0"/>
              <a:t>The dataset provides a wide range of fine food products. The selected dataset of fifteen million reviews across these product categories provides an opportunity to study how user tastes develop and change due to the act of consuming more products. This allows for the creation of a recommendation system that acknowledges and accounts for a user's level of experience, offering products they might enjoy at their current level while considering how their tastes might change in the future. Ultimately, the dataset provides insights into the relationship between user experience and preference, leading to improved recommendation models.</a:t>
            </a:r>
          </a:p>
          <a:p>
            <a:endParaRPr lang="en-US" dirty="0"/>
          </a:p>
        </p:txBody>
      </p:sp>
      <p:sp>
        <p:nvSpPr>
          <p:cNvPr id="4" name="Slide Number Placeholder 3">
            <a:extLst>
              <a:ext uri="{FF2B5EF4-FFF2-40B4-BE49-F238E27FC236}">
                <a16:creationId xmlns:a16="http://schemas.microsoft.com/office/drawing/2014/main" id="{94F064AA-79CD-E7D3-45EE-803EE3C22440}"/>
              </a:ext>
            </a:extLst>
          </p:cNvPr>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913684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0" r:id="rId13"/>
    <p:sldLayoutId id="2147483717" r:id="rId14"/>
    <p:sldLayoutId id="2147483672" r:id="rId15"/>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859016" y="0"/>
            <a:ext cx="4650901" cy="6858000"/>
          </a:xfrm>
        </p:spPr>
        <p:txBody>
          <a:bodyPr>
            <a:noAutofit/>
          </a:bodyPr>
          <a:lstStyle/>
          <a:p>
            <a:br>
              <a:rPr lang="en-US" sz="2800" dirty="0"/>
            </a:br>
            <a:r>
              <a:rPr lang="en-US" sz="2800" dirty="0"/>
              <a:t>CSP </a:t>
            </a:r>
            <a:r>
              <a:rPr lang="en-US" sz="2800" dirty="0">
                <a:latin typeface="+mn-lt"/>
              </a:rPr>
              <a:t>-</a:t>
            </a:r>
            <a:r>
              <a:rPr lang="en-US" sz="2800" dirty="0"/>
              <a:t> 571</a:t>
            </a:r>
            <a:br>
              <a:rPr lang="en-US" sz="2800" dirty="0"/>
            </a:br>
            <a:r>
              <a:rPr lang="en-US" sz="2800" dirty="0"/>
              <a:t>Data Preparation and Analysis</a:t>
            </a:r>
            <a:br>
              <a:rPr lang="en-US" sz="2800" dirty="0"/>
            </a:br>
            <a:br>
              <a:rPr lang="en-US" sz="2800" dirty="0"/>
            </a:br>
            <a:br>
              <a:rPr lang="en-US" sz="2800" dirty="0"/>
            </a:br>
            <a:br>
              <a:rPr lang="en-US" sz="2800" dirty="0"/>
            </a:br>
            <a:r>
              <a:rPr lang="en-US" sz="2800" dirty="0"/>
              <a:t>Group 8 Project</a:t>
            </a:r>
            <a:br>
              <a:rPr lang="en-US" sz="2800" dirty="0"/>
            </a:br>
            <a:br>
              <a:rPr lang="en-US" sz="2800" dirty="0"/>
            </a:br>
            <a:br>
              <a:rPr lang="en-US" sz="2800" dirty="0"/>
            </a:br>
            <a:br>
              <a:rPr lang="en-US" sz="2800" dirty="0"/>
            </a:br>
            <a:r>
              <a:rPr lang="en-US" sz="2800" dirty="0"/>
              <a:t>Team Members : </a:t>
            </a:r>
            <a:br>
              <a:rPr lang="en-US" sz="2800" dirty="0"/>
            </a:br>
            <a:br>
              <a:rPr lang="en-US" sz="2800" dirty="0"/>
            </a:br>
            <a:r>
              <a:rPr lang="en-US" sz="2400" dirty="0"/>
              <a:t>Ahad Hussain – A20543489</a:t>
            </a:r>
            <a:br>
              <a:rPr lang="en-US" sz="2400" dirty="0"/>
            </a:br>
            <a:r>
              <a:rPr lang="en-US" sz="2400" dirty="0"/>
              <a:t>Pranshu Pathak – A20545207</a:t>
            </a:r>
            <a:br>
              <a:rPr lang="en-US" sz="2400" dirty="0"/>
            </a:br>
            <a:r>
              <a:rPr lang="en-US" sz="2400" dirty="0"/>
              <a:t>Manan Hiren Shah – A20544907</a:t>
            </a:r>
            <a:br>
              <a:rPr lang="en-US" sz="2400" dirty="0"/>
            </a:br>
            <a:r>
              <a:rPr lang="en-US" sz="2400" dirty="0"/>
              <a:t>Ayushi Vala – A20545571</a:t>
            </a:r>
            <a:br>
              <a:rPr lang="en-US" sz="2400" dirty="0"/>
            </a:br>
            <a:endParaRPr lang="en-US" sz="2800" dirty="0"/>
          </a:p>
        </p:txBody>
      </p:sp>
      <p:sp>
        <p:nvSpPr>
          <p:cNvPr id="3" name="Rectangle 2">
            <a:extLst>
              <a:ext uri="{FF2B5EF4-FFF2-40B4-BE49-F238E27FC236}">
                <a16:creationId xmlns:a16="http://schemas.microsoft.com/office/drawing/2014/main" id="{791BDCE3-1ECA-51CB-07CD-528600D92C8D}"/>
              </a:ext>
            </a:extLst>
          </p:cNvPr>
          <p:cNvSpPr/>
          <p:nvPr/>
        </p:nvSpPr>
        <p:spPr>
          <a:xfrm>
            <a:off x="968188" y="4903694"/>
            <a:ext cx="4643718" cy="19543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advTm="6118"/>
    </mc:Choice>
    <mc:Fallback xmlns="">
      <p:transition spd="slow" advTm="61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54C7CA4-FB7D-D7E9-133E-AA6A9E855CCD}"/>
            </a:ext>
          </a:extLst>
        </p:cNvPr>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52258C5-CF4B-2FB2-07A2-89DA79CF5A45}"/>
              </a:ext>
            </a:extLst>
          </p:cNvPr>
          <p:cNvSpPr>
            <a:spLocks noGrp="1"/>
          </p:cNvSpPr>
          <p:nvPr>
            <p:ph type="title"/>
          </p:nvPr>
        </p:nvSpPr>
        <p:spPr>
          <a:xfrm>
            <a:off x="990000" y="540000"/>
            <a:ext cx="3528000" cy="2303213"/>
          </a:xfrm>
        </p:spPr>
        <p:txBody>
          <a:bodyPr vert="horz" lIns="91440" tIns="45720" rIns="91440" bIns="45720" rtlCol="0" anchor="ctr" anchorCtr="0">
            <a:normAutofit/>
          </a:bodyPr>
          <a:lstStyle/>
          <a:p>
            <a:pPr algn="ctr"/>
            <a:r>
              <a:rPr lang="en-US" sz="3200" kern="1200" cap="none" spc="0" baseline="0" dirty="0">
                <a:solidFill>
                  <a:schemeClr val="tx1"/>
                </a:solidFill>
                <a:latin typeface="+mj-lt"/>
                <a:ea typeface="+mj-ea"/>
                <a:cs typeface="+mj-cs"/>
              </a:rPr>
              <a:t>Elbow Method</a:t>
            </a:r>
          </a:p>
        </p:txBody>
      </p:sp>
      <p:cxnSp>
        <p:nvCxnSpPr>
          <p:cNvPr id="2082" name="Straight Connector 208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CE213C8F-DC07-0A77-1CE3-1AA4E362E60A}"/>
              </a:ext>
            </a:extLst>
          </p:cNvPr>
          <p:cNvSpPr>
            <a:spLocks noGrp="1"/>
          </p:cNvSpPr>
          <p:nvPr>
            <p:ph idx="10"/>
          </p:nvPr>
        </p:nvSpPr>
        <p:spPr>
          <a:xfrm>
            <a:off x="5543552" y="450000"/>
            <a:ext cx="6107460" cy="2484000"/>
          </a:xfrm>
        </p:spPr>
        <p:txBody>
          <a:bodyPr vert="horz" lIns="91440" tIns="45720" rIns="91440" bIns="45720" rtlCol="0" anchor="ctr">
            <a:normAutofit/>
          </a:bodyPr>
          <a:lstStyle/>
          <a:p>
            <a:pPr>
              <a:lnSpc>
                <a:spcPct val="140000"/>
              </a:lnSpc>
              <a:spcBef>
                <a:spcPts val="0"/>
              </a:spcBef>
              <a:spcAft>
                <a:spcPts val="600"/>
              </a:spcAft>
            </a:pPr>
            <a:r>
              <a:rPr lang="en-US" sz="2000" dirty="0"/>
              <a:t>Here we can see the curve which shows the optimal value of K which is coming in between 4 and 6.</a:t>
            </a:r>
          </a:p>
        </p:txBody>
      </p:sp>
      <p:pic>
        <p:nvPicPr>
          <p:cNvPr id="5" name="Picture 4">
            <a:extLst>
              <a:ext uri="{FF2B5EF4-FFF2-40B4-BE49-F238E27FC236}">
                <a16:creationId xmlns:a16="http://schemas.microsoft.com/office/drawing/2014/main" id="{58FF2F99-E5DF-71E6-C6F9-CA9A307A5057}"/>
              </a:ext>
            </a:extLst>
          </p:cNvPr>
          <p:cNvPicPr>
            <a:picLocks noChangeAspect="1"/>
          </p:cNvPicPr>
          <p:nvPr/>
        </p:nvPicPr>
        <p:blipFill>
          <a:blip r:embed="rId3"/>
          <a:stretch>
            <a:fillRect/>
          </a:stretch>
        </p:blipFill>
        <p:spPr>
          <a:xfrm>
            <a:off x="895583" y="3429000"/>
            <a:ext cx="10401185" cy="2886330"/>
          </a:xfrm>
          <a:prstGeom prst="rect">
            <a:avLst/>
          </a:prstGeom>
        </p:spPr>
      </p:pic>
    </p:spTree>
    <p:extLst>
      <p:ext uri="{BB962C8B-B14F-4D97-AF65-F5344CB8AC3E}">
        <p14:creationId xmlns:p14="http://schemas.microsoft.com/office/powerpoint/2010/main" val="2945063767"/>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B87D808-2EBD-1A0F-8CB7-A0387E41360B}"/>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065B9F-8FB8-6F23-7782-33D972A6C6EE}"/>
              </a:ext>
            </a:extLst>
          </p:cNvPr>
          <p:cNvSpPr>
            <a:spLocks noGrp="1"/>
          </p:cNvSpPr>
          <p:nvPr>
            <p:ph type="title"/>
          </p:nvPr>
        </p:nvSpPr>
        <p:spPr>
          <a:xfrm>
            <a:off x="990000" y="540000"/>
            <a:ext cx="3528000" cy="2303213"/>
          </a:xfrm>
        </p:spPr>
        <p:txBody>
          <a:bodyPr vert="horz" lIns="91440" tIns="45720" rIns="91440" bIns="45720" rtlCol="0" anchor="ctr" anchorCtr="0">
            <a:normAutofit/>
          </a:bodyPr>
          <a:lstStyle/>
          <a:p>
            <a:pPr algn="ctr"/>
            <a:r>
              <a:rPr lang="en-US" sz="3200" kern="1200" cap="none" spc="0" baseline="0" dirty="0">
                <a:solidFill>
                  <a:schemeClr val="tx1"/>
                </a:solidFill>
                <a:latin typeface="+mj-lt"/>
                <a:ea typeface="+mj-ea"/>
                <a:cs typeface="+mj-cs"/>
              </a:rPr>
              <a:t>K Means</a:t>
            </a:r>
          </a:p>
        </p:txBody>
      </p:sp>
      <p:cxnSp>
        <p:nvCxnSpPr>
          <p:cNvPr id="42" name="Straight Connector 4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6EF5BB9-F838-AF07-608E-C88ACB963F40}"/>
              </a:ext>
            </a:extLst>
          </p:cNvPr>
          <p:cNvSpPr>
            <a:spLocks noGrp="1"/>
          </p:cNvSpPr>
          <p:nvPr>
            <p:ph idx="10"/>
          </p:nvPr>
        </p:nvSpPr>
        <p:spPr>
          <a:xfrm>
            <a:off x="5543552" y="450000"/>
            <a:ext cx="6107460" cy="2484000"/>
          </a:xfrm>
        </p:spPr>
        <p:txBody>
          <a:bodyPr vert="horz" lIns="91440" tIns="45720" rIns="91440" bIns="45720" rtlCol="0" anchor="ctr">
            <a:normAutofit/>
          </a:bodyPr>
          <a:lstStyle/>
          <a:p>
            <a:pPr marL="0" lvl="0" indent="0">
              <a:lnSpc>
                <a:spcPct val="150000"/>
              </a:lnSpc>
              <a:spcBef>
                <a:spcPts val="0"/>
              </a:spcBef>
              <a:spcAft>
                <a:spcPts val="600"/>
              </a:spcAft>
              <a:buNone/>
            </a:pPr>
            <a:endParaRPr lang="en-US" sz="2000" dirty="0"/>
          </a:p>
          <a:p>
            <a:pPr marL="0" lvl="0" indent="0">
              <a:lnSpc>
                <a:spcPct val="150000"/>
              </a:lnSpc>
              <a:spcBef>
                <a:spcPts val="0"/>
              </a:spcBef>
              <a:spcAft>
                <a:spcPts val="600"/>
              </a:spcAft>
              <a:buNone/>
            </a:pPr>
            <a:r>
              <a:rPr lang="en-US" sz="2000" dirty="0"/>
              <a:t>Below we can see the K means for the features.</a:t>
            </a:r>
          </a:p>
        </p:txBody>
      </p:sp>
      <p:pic>
        <p:nvPicPr>
          <p:cNvPr id="5" name="Picture 4">
            <a:extLst>
              <a:ext uri="{FF2B5EF4-FFF2-40B4-BE49-F238E27FC236}">
                <a16:creationId xmlns:a16="http://schemas.microsoft.com/office/drawing/2014/main" id="{65374ACD-AE01-BB05-0FB2-BE27AC214A7A}"/>
              </a:ext>
            </a:extLst>
          </p:cNvPr>
          <p:cNvPicPr>
            <a:picLocks noChangeAspect="1"/>
          </p:cNvPicPr>
          <p:nvPr/>
        </p:nvPicPr>
        <p:blipFill>
          <a:blip r:embed="rId3"/>
          <a:stretch>
            <a:fillRect/>
          </a:stretch>
        </p:blipFill>
        <p:spPr>
          <a:xfrm>
            <a:off x="2115032" y="3429000"/>
            <a:ext cx="7962288" cy="2886330"/>
          </a:xfrm>
          <a:prstGeom prst="rect">
            <a:avLst/>
          </a:prstGeom>
        </p:spPr>
      </p:pic>
    </p:spTree>
    <p:extLst>
      <p:ext uri="{BB962C8B-B14F-4D97-AF65-F5344CB8AC3E}">
        <p14:creationId xmlns:p14="http://schemas.microsoft.com/office/powerpoint/2010/main" val="2334850111"/>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D5036-0C20-114B-869A-405FB9728B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50A163-20E6-AC33-0FA1-4AF0EE8F0DB5}"/>
              </a:ext>
            </a:extLst>
          </p:cNvPr>
          <p:cNvSpPr>
            <a:spLocks noGrp="1"/>
          </p:cNvSpPr>
          <p:nvPr>
            <p:ph type="title"/>
          </p:nvPr>
        </p:nvSpPr>
        <p:spPr/>
        <p:txBody>
          <a:bodyPr>
            <a:normAutofit/>
          </a:bodyPr>
          <a:lstStyle/>
          <a:p>
            <a:r>
              <a:rPr lang="en-US" dirty="0"/>
              <a:t>Conclusion</a:t>
            </a:r>
          </a:p>
        </p:txBody>
      </p:sp>
      <p:sp>
        <p:nvSpPr>
          <p:cNvPr id="2" name="Content Placeholder 1">
            <a:extLst>
              <a:ext uri="{FF2B5EF4-FFF2-40B4-BE49-F238E27FC236}">
                <a16:creationId xmlns:a16="http://schemas.microsoft.com/office/drawing/2014/main" id="{625DCB50-3660-D4BF-C90C-7B01D40C8926}"/>
              </a:ext>
            </a:extLst>
          </p:cNvPr>
          <p:cNvSpPr>
            <a:spLocks noGrp="1"/>
          </p:cNvSpPr>
          <p:nvPr>
            <p:ph idx="10"/>
          </p:nvPr>
        </p:nvSpPr>
        <p:spPr>
          <a:xfrm>
            <a:off x="568163" y="1997131"/>
            <a:ext cx="8647721" cy="4306953"/>
          </a:xfrm>
        </p:spPr>
        <p:txBody>
          <a:bodyPr>
            <a:normAutofit/>
          </a:bodyPr>
          <a:lstStyle/>
          <a:p>
            <a:pPr algn="l">
              <a:spcAft>
                <a:spcPts val="450"/>
              </a:spcAft>
            </a:pPr>
            <a:r>
              <a:rPr lang="en-US" sz="1700" dirty="0"/>
              <a:t>Key outcomes of the analysis are the recommendations for future marketing campaigns:</a:t>
            </a:r>
          </a:p>
          <a:p>
            <a:pPr algn="l">
              <a:spcAft>
                <a:spcPts val="450"/>
              </a:spcAft>
              <a:buFont typeface="Arial" panose="020B0604020202020204" pitchFamily="34" charset="0"/>
              <a:buChar char="•"/>
            </a:pPr>
            <a:r>
              <a:rPr lang="en-US" sz="1700" dirty="0"/>
              <a:t>The customer's account balance has a huge influence on the campaign's outcome. People with account balance above 1490$ are more likely to subscribe for term deposit, so future address those customers.</a:t>
            </a:r>
          </a:p>
          <a:p>
            <a:pPr algn="l">
              <a:spcAft>
                <a:spcPts val="450"/>
              </a:spcAft>
              <a:buFont typeface="Arial" panose="020B0604020202020204" pitchFamily="34" charset="0"/>
              <a:buChar char="•"/>
            </a:pPr>
            <a:r>
              <a:rPr lang="en-US" sz="1700" dirty="0"/>
              <a:t>The customer's age affects campaign outcome as well. Future campaigns should concentrate on customers from age categories below 30 years old and above 50 years old.</a:t>
            </a:r>
          </a:p>
          <a:p>
            <a:pPr algn="l">
              <a:spcAft>
                <a:spcPts val="450"/>
              </a:spcAft>
              <a:buFont typeface="Arial" panose="020B0604020202020204" pitchFamily="34" charset="0"/>
              <a:buChar char="•"/>
            </a:pPr>
            <a:r>
              <a:rPr lang="en-US" sz="1700" dirty="0"/>
              <a:t>Number of contacts with the customer during the campaign is also very important. The number of contacts with the customer shouldn't exceed 4.</a:t>
            </a:r>
          </a:p>
        </p:txBody>
      </p:sp>
    </p:spTree>
    <p:extLst>
      <p:ext uri="{BB962C8B-B14F-4D97-AF65-F5344CB8AC3E}">
        <p14:creationId xmlns:p14="http://schemas.microsoft.com/office/powerpoint/2010/main" val="276434868"/>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67CB1-B1F8-4ECB-7743-43EB811A51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841C428-6A79-91E3-A22D-B6828EE3D86B}"/>
              </a:ext>
            </a:extLst>
          </p:cNvPr>
          <p:cNvSpPr>
            <a:spLocks noGrp="1"/>
          </p:cNvSpPr>
          <p:nvPr>
            <p:ph type="title"/>
          </p:nvPr>
        </p:nvSpPr>
        <p:spPr/>
        <p:txBody>
          <a:bodyPr>
            <a:normAutofit/>
          </a:bodyPr>
          <a:lstStyle/>
          <a:p>
            <a:r>
              <a:rPr lang="en-US" dirty="0"/>
              <a:t>Planned Improvements</a:t>
            </a:r>
          </a:p>
        </p:txBody>
      </p:sp>
      <p:sp>
        <p:nvSpPr>
          <p:cNvPr id="2" name="Content Placeholder 1">
            <a:extLst>
              <a:ext uri="{FF2B5EF4-FFF2-40B4-BE49-F238E27FC236}">
                <a16:creationId xmlns:a16="http://schemas.microsoft.com/office/drawing/2014/main" id="{4F3C3CD0-ED7F-5A64-18F7-85E2B07E5FB2}"/>
              </a:ext>
            </a:extLst>
          </p:cNvPr>
          <p:cNvSpPr>
            <a:spLocks noGrp="1"/>
          </p:cNvSpPr>
          <p:nvPr>
            <p:ph idx="10"/>
          </p:nvPr>
        </p:nvSpPr>
        <p:spPr>
          <a:xfrm>
            <a:off x="568163" y="1997131"/>
            <a:ext cx="8647721" cy="4306953"/>
          </a:xfrm>
        </p:spPr>
        <p:txBody>
          <a:bodyPr>
            <a:normAutofit/>
          </a:bodyPr>
          <a:lstStyle/>
          <a:p>
            <a:pPr lvl="1"/>
            <a:r>
              <a:rPr lang="en-US" dirty="0"/>
              <a:t>Implement dimensionality reduction techniques to improve our model performance (PCA).</a:t>
            </a:r>
          </a:p>
          <a:p>
            <a:pPr lvl="1"/>
            <a:r>
              <a:rPr lang="en-US" dirty="0"/>
              <a:t>Perform dimensionality reduction analysis.</a:t>
            </a:r>
          </a:p>
          <a:p>
            <a:r>
              <a:rPr lang="en-US" dirty="0"/>
              <a:t>Unsupervised Learning Implementation</a:t>
            </a:r>
          </a:p>
          <a:p>
            <a:pPr lvl="1"/>
            <a:r>
              <a:rPr lang="en-US" dirty="0"/>
              <a:t>Apply clustering algorithms to identify customer segments</a:t>
            </a:r>
          </a:p>
          <a:p>
            <a:pPr lvl="1"/>
            <a:r>
              <a:rPr lang="en-US" dirty="0"/>
              <a:t>Conduct anomaly detection for unusual patterns</a:t>
            </a:r>
          </a:p>
          <a:p>
            <a:r>
              <a:rPr lang="en-US" dirty="0"/>
              <a:t>Cross-Validation Enhancement</a:t>
            </a:r>
          </a:p>
          <a:p>
            <a:pPr lvl="1"/>
            <a:r>
              <a:rPr lang="en-US" dirty="0"/>
              <a:t>Implement stratified k-fold cross-validation</a:t>
            </a:r>
          </a:p>
          <a:p>
            <a:pPr lvl="1"/>
            <a:r>
              <a:rPr lang="en-US" dirty="0"/>
              <a:t>Develop more robust evaluation metrics</a:t>
            </a:r>
          </a:p>
          <a:p>
            <a:pPr marL="360000" lvl="1" indent="0">
              <a:buNone/>
            </a:pPr>
            <a:endParaRPr lang="en-US" dirty="0"/>
          </a:p>
          <a:p>
            <a:pPr marL="360000" lvl="1" indent="0">
              <a:buNone/>
            </a:pPr>
            <a:endParaRPr lang="en-US" dirty="0"/>
          </a:p>
        </p:txBody>
      </p:sp>
    </p:spTree>
    <p:extLst>
      <p:ext uri="{BB962C8B-B14F-4D97-AF65-F5344CB8AC3E}">
        <p14:creationId xmlns:p14="http://schemas.microsoft.com/office/powerpoint/2010/main" val="1789574516"/>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a:t>Thank you</a:t>
            </a:r>
            <a:endParaRPr lang="en-US" dirty="0"/>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xmlns:p14="http://schemas.microsoft.com/office/powerpoint/2010/main">
    <mc:Choice Requires="p14">
      <p:transition spd="slow" p14:dur="2000" advTm="14468"/>
    </mc:Choice>
    <mc:Fallback xmlns="">
      <p:transition spd="slow" advTm="144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808892" y="870438"/>
            <a:ext cx="10717823" cy="3313914"/>
          </a:xfrm>
        </p:spPr>
        <p:txBody>
          <a:bodyPr anchor="b">
            <a:normAutofit/>
          </a:bodyPr>
          <a:lstStyle/>
          <a:p>
            <a:pPr marL="90170" marR="0">
              <a:spcBef>
                <a:spcPts val="190"/>
              </a:spcBef>
              <a:spcAft>
                <a:spcPts val="0"/>
              </a:spcAft>
            </a:pPr>
            <a:r>
              <a:rPr lang="en-US" sz="2800" dirty="0"/>
              <a:t>Predicting Bank Marketing Campaigns</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p:txBody>
          <a:bodyPr>
            <a:normAutofit/>
          </a:bodyPr>
          <a:lstStyle/>
          <a:p>
            <a:r>
              <a:rPr lang="en-US" dirty="0"/>
              <a:t>Project</a:t>
            </a:r>
          </a:p>
        </p:txBody>
      </p:sp>
    </p:spTree>
    <p:extLst>
      <p:ext uri="{BB962C8B-B14F-4D97-AF65-F5344CB8AC3E}">
        <p14:creationId xmlns:p14="http://schemas.microsoft.com/office/powerpoint/2010/main" val="628015706"/>
      </p:ext>
    </p:extLst>
  </p:cSld>
  <p:clrMapOvr>
    <a:masterClrMapping/>
  </p:clrMapOvr>
  <mc:AlternateContent xmlns:mc="http://schemas.openxmlformats.org/markup-compatibility/2006" xmlns:p14="http://schemas.microsoft.com/office/powerpoint/2010/main">
    <mc:Choice Requires="p14">
      <p:transition spd="slow" p14:dur="2000" advTm="8619"/>
    </mc:Choice>
    <mc:Fallback xmlns="">
      <p:transition spd="slow" advTm="86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Introduction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997131"/>
            <a:ext cx="8647721" cy="4306953"/>
          </a:xfrm>
        </p:spPr>
        <p:txBody>
          <a:bodyPr>
            <a:normAutofit/>
          </a:bodyPr>
          <a:lstStyle/>
          <a:p>
            <a:r>
              <a:rPr lang="en-US" dirty="0"/>
              <a:t>This dataset contains banking marketing campaign data and we are using it to optimize marketing campaigns to attract more customers to term deposit subscription.</a:t>
            </a:r>
          </a:p>
          <a:p>
            <a:r>
              <a:rPr lang="en-US" dirty="0"/>
              <a:t>1. Prediction of the results of the marketing campaign for each customer and clarification of factors which affect the campaign results. This helps to find out the ways how to make marketing campaigns more efficient.</a:t>
            </a:r>
          </a:p>
          <a:p>
            <a:r>
              <a:rPr lang="en-US" dirty="0"/>
              <a:t>2. Finding out customer segments, using data for customers, who subscribed to term deposit. This helps to identify the profile of a customer, who is more likely to acquire the product and develop more targeted marketing campaigns.</a:t>
            </a:r>
          </a:p>
        </p:txBody>
      </p:sp>
    </p:spTree>
    <p:extLst>
      <p:ext uri="{BB962C8B-B14F-4D97-AF65-F5344CB8AC3E}">
        <p14:creationId xmlns:p14="http://schemas.microsoft.com/office/powerpoint/2010/main" val="1944867559"/>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Dataset Information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2967788"/>
            <a:ext cx="8832511" cy="3630529"/>
          </a:xfrm>
        </p:spPr>
        <p:txBody>
          <a:bodyPr numCol="1">
            <a:normAutofit/>
          </a:bodyPr>
          <a:lstStyle/>
          <a:p>
            <a:pPr marL="0" indent="0">
              <a:buNone/>
            </a:pPr>
            <a:r>
              <a:rPr lang="en-US" dirty="0"/>
              <a:t>Features: </a:t>
            </a:r>
            <a:br>
              <a:rPr lang="en-US" dirty="0"/>
            </a:br>
            <a:br>
              <a:rPr lang="en-US" dirty="0"/>
            </a:br>
            <a:r>
              <a:rPr lang="en-US" dirty="0"/>
              <a:t>      ['age', 'job', 'marital', 'education', 'default', 'balance', 'housing',</a:t>
            </a:r>
          </a:p>
          <a:p>
            <a:pPr marL="0" indent="0">
              <a:buNone/>
            </a:pPr>
            <a:r>
              <a:rPr lang="en-US" dirty="0"/>
              <a:t>       'loan', 'contact', 'day', 'month', 'duration', 'campaign', '</a:t>
            </a:r>
            <a:r>
              <a:rPr lang="en-US" dirty="0" err="1"/>
              <a:t>pdays</a:t>
            </a:r>
            <a:r>
              <a:rPr lang="en-US" dirty="0"/>
              <a:t>',</a:t>
            </a:r>
          </a:p>
          <a:p>
            <a:pPr marL="0" indent="0">
              <a:buNone/>
            </a:pPr>
            <a:r>
              <a:rPr lang="en-US" dirty="0"/>
              <a:t>       'previous', '</a:t>
            </a:r>
            <a:r>
              <a:rPr lang="en-US" dirty="0" err="1"/>
              <a:t>poutcome</a:t>
            </a:r>
            <a:r>
              <a:rPr lang="en-US" dirty="0"/>
              <a:t>', 'deposit’]</a:t>
            </a:r>
          </a:p>
        </p:txBody>
      </p:sp>
      <p:sp>
        <p:nvSpPr>
          <p:cNvPr id="4" name="Google Shape;408;p49">
            <a:extLst>
              <a:ext uri="{FF2B5EF4-FFF2-40B4-BE49-F238E27FC236}">
                <a16:creationId xmlns:a16="http://schemas.microsoft.com/office/drawing/2014/main" id="{C7D8684C-E44E-D19F-478B-0780DC4BC7F5}"/>
              </a:ext>
            </a:extLst>
          </p:cNvPr>
          <p:cNvSpPr txBox="1">
            <a:spLocks/>
          </p:cNvSpPr>
          <p:nvPr/>
        </p:nvSpPr>
        <p:spPr>
          <a:xfrm>
            <a:off x="568163" y="1796441"/>
            <a:ext cx="6885300" cy="960000"/>
          </a:xfrm>
          <a:prstGeom prst="rect">
            <a:avLst/>
          </a:prstGeom>
        </p:spPr>
        <p:txBody>
          <a:bodyPr spcFirstLastPara="1" wrap="square" lIns="91425" tIns="91425" rIns="91425" bIns="91425" anchor="t" anchorCtr="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dirty="0"/>
              <a:t>Rows     : 11162</a:t>
            </a:r>
          </a:p>
          <a:p>
            <a:pPr marL="0" indent="0">
              <a:spcBef>
                <a:spcPts val="0"/>
              </a:spcBef>
              <a:buFont typeface="Wingdings" panose="05000000000000000000" pitchFamily="2" charset="2"/>
              <a:buNone/>
            </a:pPr>
            <a:r>
              <a:rPr lang="en-US" dirty="0"/>
              <a:t>Columns  :  17</a:t>
            </a:r>
          </a:p>
        </p:txBody>
      </p:sp>
    </p:spTree>
    <p:extLst>
      <p:ext uri="{BB962C8B-B14F-4D97-AF65-F5344CB8AC3E}">
        <p14:creationId xmlns:p14="http://schemas.microsoft.com/office/powerpoint/2010/main" val="1384240441"/>
      </p:ext>
    </p:extLst>
  </p:cSld>
  <p:clrMapOvr>
    <a:masterClrMapping/>
  </p:clrMapOvr>
  <mc:AlternateContent xmlns:mc="http://schemas.openxmlformats.org/markup-compatibility/2006" xmlns:p14="http://schemas.microsoft.com/office/powerpoint/2010/main">
    <mc:Choice Requires="p14">
      <p:transition spd="slow" p14:dur="2000" advTm="153028"/>
    </mc:Choice>
    <mc:Fallback xmlns="">
      <p:transition spd="slow" advTm="1530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3F7080-E17B-D3DA-60FF-2888BFE0373A}"/>
            </a:ext>
          </a:extLst>
        </p:cNvPr>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3BDCED1D-C15A-EEE1-73FE-93AB7809C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0269A6F-36D7-5E07-2759-87CB794F4887}"/>
              </a:ext>
            </a:extLst>
          </p:cNvPr>
          <p:cNvSpPr>
            <a:spLocks noGrp="1"/>
          </p:cNvSpPr>
          <p:nvPr>
            <p:ph type="title"/>
          </p:nvPr>
        </p:nvSpPr>
        <p:spPr>
          <a:xfrm>
            <a:off x="123225" y="67599"/>
            <a:ext cx="341055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Data Exploration</a:t>
            </a:r>
            <a:endParaRPr lang="en-US" sz="3200" kern="1200" cap="none" spc="0" baseline="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870E31F0-AA46-A8D5-B5C7-D14EC592F81E}"/>
              </a:ext>
            </a:extLst>
          </p:cNvPr>
          <p:cNvSpPr>
            <a:spLocks noGrp="1"/>
          </p:cNvSpPr>
          <p:nvPr>
            <p:ph idx="10"/>
          </p:nvPr>
        </p:nvSpPr>
        <p:spPr>
          <a:xfrm>
            <a:off x="332775" y="1942501"/>
            <a:ext cx="3115275" cy="2477100"/>
          </a:xfrm>
        </p:spPr>
        <p:txBody>
          <a:bodyPr vert="horz" lIns="91440" tIns="45720" rIns="91440" bIns="45720" rtlCol="0">
            <a:normAutofit/>
          </a:bodyPr>
          <a:lstStyle/>
          <a:p>
            <a:pPr>
              <a:lnSpc>
                <a:spcPct val="150000"/>
              </a:lnSpc>
              <a:spcBef>
                <a:spcPts val="0"/>
              </a:spcBef>
              <a:spcAft>
                <a:spcPts val="600"/>
              </a:spcAft>
            </a:pPr>
            <a:r>
              <a:rPr lang="en-US" sz="2000" dirty="0"/>
              <a:t>These are graphs showing different exploration in between the features of the dataset.</a:t>
            </a:r>
          </a:p>
        </p:txBody>
      </p:sp>
      <p:cxnSp>
        <p:nvCxnSpPr>
          <p:cNvPr id="2072" name="Straight Connector 2071">
            <a:extLst>
              <a:ext uri="{FF2B5EF4-FFF2-40B4-BE49-F238E27FC236}">
                <a16:creationId xmlns:a16="http://schemas.microsoft.com/office/drawing/2014/main" id="{D76C7DD8-09EC-DCFD-EFE5-6BC056D620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5647B2CE-1C29-B8CD-858C-A1D762BC0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0"/>
            <a:ext cx="8743950" cy="687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87717"/>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4D79B87-44D1-716E-27ED-7AE0BBEB2788}"/>
            </a:ext>
          </a:extLst>
        </p:cNvPr>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F925334B-9D7B-54C5-6C2B-94BE44123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7C3FC3C-A1C8-95C1-5E5B-FE55BC721944}"/>
              </a:ext>
            </a:extLst>
          </p:cNvPr>
          <p:cNvSpPr>
            <a:spLocks noGrp="1"/>
          </p:cNvSpPr>
          <p:nvPr>
            <p:ph type="title"/>
          </p:nvPr>
        </p:nvSpPr>
        <p:spPr>
          <a:xfrm>
            <a:off x="123225" y="67599"/>
            <a:ext cx="2896199" cy="15977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Data Exploration</a:t>
            </a:r>
          </a:p>
        </p:txBody>
      </p:sp>
      <p:sp>
        <p:nvSpPr>
          <p:cNvPr id="2" name="Content Placeholder 1">
            <a:extLst>
              <a:ext uri="{FF2B5EF4-FFF2-40B4-BE49-F238E27FC236}">
                <a16:creationId xmlns:a16="http://schemas.microsoft.com/office/drawing/2014/main" id="{DFBDD664-116A-56F0-4249-C0878031B946}"/>
              </a:ext>
            </a:extLst>
          </p:cNvPr>
          <p:cNvSpPr>
            <a:spLocks noGrp="1"/>
          </p:cNvSpPr>
          <p:nvPr>
            <p:ph idx="10"/>
          </p:nvPr>
        </p:nvSpPr>
        <p:spPr>
          <a:xfrm>
            <a:off x="332776" y="1942501"/>
            <a:ext cx="2686650" cy="2477100"/>
          </a:xfrm>
        </p:spPr>
        <p:txBody>
          <a:bodyPr vert="horz" lIns="91440" tIns="45720" rIns="91440" bIns="45720" rtlCol="0">
            <a:normAutofit fontScale="92500" lnSpcReduction="20000"/>
          </a:bodyPr>
          <a:lstStyle/>
          <a:p>
            <a:pPr>
              <a:lnSpc>
                <a:spcPct val="150000"/>
              </a:lnSpc>
              <a:spcBef>
                <a:spcPts val="0"/>
              </a:spcBef>
              <a:spcAft>
                <a:spcPts val="600"/>
              </a:spcAft>
            </a:pPr>
            <a:r>
              <a:rPr lang="en-US" sz="2000" dirty="0"/>
              <a:t>These are graphs showing different exploration in between the features of the dataset.</a:t>
            </a:r>
          </a:p>
        </p:txBody>
      </p:sp>
      <p:cxnSp>
        <p:nvCxnSpPr>
          <p:cNvPr id="2072" name="Straight Connector 2071">
            <a:extLst>
              <a:ext uri="{FF2B5EF4-FFF2-40B4-BE49-F238E27FC236}">
                <a16:creationId xmlns:a16="http://schemas.microsoft.com/office/drawing/2014/main" id="{6C719B44-4F8B-3CF0-56A0-BE3171D203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AB81B174-59BC-E717-76D3-ECB645FE4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0"/>
            <a:ext cx="9172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23559"/>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8C95182-EC4F-BFE5-25C0-79F46C80F290}"/>
            </a:ext>
          </a:extLst>
        </p:cNvPr>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3F7216E-3CD5-35D4-A83D-B8E1F7F00445}"/>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Correlation Matrix</a:t>
            </a:r>
          </a:p>
        </p:txBody>
      </p:sp>
      <p:sp>
        <p:nvSpPr>
          <p:cNvPr id="2" name="Content Placeholder 1">
            <a:extLst>
              <a:ext uri="{FF2B5EF4-FFF2-40B4-BE49-F238E27FC236}">
                <a16:creationId xmlns:a16="http://schemas.microsoft.com/office/drawing/2014/main" id="{494722F3-1AD8-AC8F-E434-B82FC01F588F}"/>
              </a:ext>
            </a:extLst>
          </p:cNvPr>
          <p:cNvSpPr>
            <a:spLocks noGrp="1"/>
          </p:cNvSpPr>
          <p:nvPr>
            <p:ph idx="10"/>
          </p:nvPr>
        </p:nvSpPr>
        <p:spPr>
          <a:xfrm>
            <a:off x="990000" y="2361601"/>
            <a:ext cx="4078797" cy="3564070"/>
          </a:xfrm>
        </p:spPr>
        <p:txBody>
          <a:bodyPr vert="horz" lIns="91440" tIns="45720" rIns="91440" bIns="45720" rtlCol="0">
            <a:normAutofit fontScale="85000" lnSpcReduction="10000"/>
          </a:bodyPr>
          <a:lstStyle/>
          <a:p>
            <a:pPr>
              <a:lnSpc>
                <a:spcPct val="150000"/>
              </a:lnSpc>
              <a:spcBef>
                <a:spcPts val="0"/>
              </a:spcBef>
              <a:spcAft>
                <a:spcPts val="600"/>
              </a:spcAft>
            </a:pPr>
            <a:r>
              <a:rPr lang="en-US" sz="2000"/>
              <a:t>Completed initial dataset analysis </a:t>
            </a:r>
          </a:p>
          <a:p>
            <a:pPr>
              <a:lnSpc>
                <a:spcPct val="150000"/>
              </a:lnSpc>
              <a:spcBef>
                <a:spcPts val="0"/>
              </a:spcBef>
              <a:spcAft>
                <a:spcPts val="600"/>
              </a:spcAft>
            </a:pPr>
            <a:r>
              <a:rPr lang="en-US" sz="2000"/>
              <a:t>Generated correlation matrices between features</a:t>
            </a:r>
          </a:p>
          <a:p>
            <a:pPr>
              <a:lnSpc>
                <a:spcPct val="150000"/>
              </a:lnSpc>
              <a:spcBef>
                <a:spcPts val="0"/>
              </a:spcBef>
              <a:spcAft>
                <a:spcPts val="600"/>
              </a:spcAft>
            </a:pPr>
            <a:r>
              <a:rPr lang="en-US" sz="1900">
                <a:sym typeface="Arial"/>
              </a:rPr>
              <a:t>Heatmap showing relationships among features (e.g., age, balance, duration)</a:t>
            </a:r>
          </a:p>
          <a:p>
            <a:pPr>
              <a:lnSpc>
                <a:spcPct val="150000"/>
              </a:lnSpc>
              <a:spcBef>
                <a:spcPts val="0"/>
              </a:spcBef>
              <a:spcAft>
                <a:spcPts val="600"/>
              </a:spcAft>
            </a:pPr>
            <a:r>
              <a:rPr lang="en-US" sz="1900">
                <a:sym typeface="Arial"/>
              </a:rPr>
              <a:t>With that we can determine if duration has influence on term deposits.</a:t>
            </a:r>
          </a:p>
          <a:p>
            <a:pPr>
              <a:lnSpc>
                <a:spcPct val="150000"/>
              </a:lnSpc>
              <a:spcBef>
                <a:spcPts val="0"/>
              </a:spcBef>
              <a:spcAft>
                <a:spcPts val="600"/>
              </a:spcAft>
            </a:pPr>
            <a:endParaRPr lang="en-US" sz="2000" dirty="0"/>
          </a:p>
        </p:txBody>
      </p:sp>
      <p:cxnSp>
        <p:nvCxnSpPr>
          <p:cNvPr id="2072" name="Straight Connector 207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C7C61F2D-6FF4-C43C-CA90-81081E495E5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8836" y="1228724"/>
            <a:ext cx="5894049" cy="449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5194"/>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9F2A2CA-4C19-EC0A-667C-1C9608C63CA9}"/>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49EFC63-1A78-0690-99C4-D418F7852804}"/>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Model Performance</a:t>
            </a:r>
          </a:p>
        </p:txBody>
      </p:sp>
      <p:sp>
        <p:nvSpPr>
          <p:cNvPr id="2" name="Content Placeholder 1">
            <a:extLst>
              <a:ext uri="{FF2B5EF4-FFF2-40B4-BE49-F238E27FC236}">
                <a16:creationId xmlns:a16="http://schemas.microsoft.com/office/drawing/2014/main" id="{490E66F4-0415-EAF5-7B28-87480E3C6C92}"/>
              </a:ext>
            </a:extLst>
          </p:cNvPr>
          <p:cNvSpPr>
            <a:spLocks noGrp="1"/>
          </p:cNvSpPr>
          <p:nvPr>
            <p:ph idx="10"/>
          </p:nvPr>
        </p:nvSpPr>
        <p:spPr>
          <a:xfrm>
            <a:off x="990000" y="2361601"/>
            <a:ext cx="4078800" cy="3416900"/>
          </a:xfrm>
        </p:spPr>
        <p:txBody>
          <a:bodyPr vert="horz" lIns="91440" tIns="45720" rIns="91440" bIns="45720" rtlCol="0">
            <a:normAutofit/>
          </a:bodyPr>
          <a:lstStyle/>
          <a:p>
            <a:pPr marL="0" lvl="0" indent="0">
              <a:lnSpc>
                <a:spcPct val="140000"/>
              </a:lnSpc>
              <a:spcBef>
                <a:spcPts val="0"/>
              </a:spcBef>
              <a:spcAft>
                <a:spcPts val="600"/>
              </a:spcAft>
              <a:buNone/>
            </a:pPr>
            <a:r>
              <a:rPr lang="en-US" sz="1600" dirty="0"/>
              <a:t>Implemented seven models: </a:t>
            </a:r>
          </a:p>
          <a:p>
            <a:pPr marL="444500" indent="-342900">
              <a:lnSpc>
                <a:spcPct val="140000"/>
              </a:lnSpc>
              <a:spcBef>
                <a:spcPts val="0"/>
              </a:spcBef>
              <a:spcAft>
                <a:spcPts val="600"/>
              </a:spcAft>
              <a:buSzPts val="2000"/>
            </a:pPr>
            <a:r>
              <a:rPr lang="en-US" sz="1600" dirty="0"/>
              <a:t>Decision Tree</a:t>
            </a:r>
          </a:p>
          <a:p>
            <a:pPr marL="444500" indent="-342900">
              <a:lnSpc>
                <a:spcPct val="140000"/>
              </a:lnSpc>
              <a:spcBef>
                <a:spcPts val="0"/>
              </a:spcBef>
              <a:spcAft>
                <a:spcPts val="600"/>
              </a:spcAft>
              <a:buSzPts val="2000"/>
            </a:pPr>
            <a:r>
              <a:rPr lang="en-US" sz="1600" dirty="0"/>
              <a:t>Random Forest</a:t>
            </a:r>
          </a:p>
          <a:p>
            <a:pPr marL="444500" indent="-342900">
              <a:lnSpc>
                <a:spcPct val="140000"/>
              </a:lnSpc>
              <a:spcBef>
                <a:spcPts val="0"/>
              </a:spcBef>
              <a:spcAft>
                <a:spcPts val="600"/>
              </a:spcAft>
              <a:buSzPts val="2000"/>
            </a:pPr>
            <a:r>
              <a:rPr lang="en-US" sz="1600" dirty="0"/>
              <a:t>Gradient Boosting Classifier</a:t>
            </a:r>
          </a:p>
          <a:p>
            <a:pPr marL="444500" indent="-342900">
              <a:lnSpc>
                <a:spcPct val="140000"/>
              </a:lnSpc>
              <a:spcBef>
                <a:spcPts val="0"/>
              </a:spcBef>
              <a:spcAft>
                <a:spcPts val="600"/>
              </a:spcAft>
              <a:buSzPts val="2000"/>
            </a:pPr>
            <a:r>
              <a:rPr lang="en-US" sz="1600" dirty="0"/>
              <a:t>Nearest Neighbors</a:t>
            </a:r>
          </a:p>
          <a:p>
            <a:pPr marL="444500" indent="-342900">
              <a:lnSpc>
                <a:spcPct val="140000"/>
              </a:lnSpc>
              <a:spcBef>
                <a:spcPts val="0"/>
              </a:spcBef>
              <a:spcAft>
                <a:spcPts val="600"/>
              </a:spcAft>
              <a:buSzPts val="2000"/>
            </a:pPr>
            <a:r>
              <a:rPr lang="en-US" sz="1600" dirty="0"/>
              <a:t>Naive Bayes</a:t>
            </a:r>
          </a:p>
          <a:p>
            <a:pPr marL="444500" indent="-342900">
              <a:lnSpc>
                <a:spcPct val="140000"/>
              </a:lnSpc>
              <a:spcBef>
                <a:spcPts val="0"/>
              </a:spcBef>
              <a:spcAft>
                <a:spcPts val="600"/>
              </a:spcAft>
              <a:buSzPts val="2000"/>
            </a:pPr>
            <a:r>
              <a:rPr lang="en-US" sz="1600" dirty="0"/>
              <a:t>Linear SVM</a:t>
            </a:r>
          </a:p>
          <a:p>
            <a:pPr marL="444500" indent="-342900">
              <a:lnSpc>
                <a:spcPct val="140000"/>
              </a:lnSpc>
              <a:spcBef>
                <a:spcPts val="0"/>
              </a:spcBef>
              <a:spcAft>
                <a:spcPts val="600"/>
              </a:spcAft>
              <a:buSzPts val="2000"/>
            </a:pPr>
            <a:r>
              <a:rPr lang="en-US" sz="1600" dirty="0"/>
              <a:t>Neural Net</a:t>
            </a:r>
          </a:p>
        </p:txBody>
      </p:sp>
      <p:cxnSp>
        <p:nvCxnSpPr>
          <p:cNvPr id="33" name="Straight Connector 32">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79E8E93-6E99-FC75-80DE-1CF6156EA4B0}"/>
              </a:ext>
            </a:extLst>
          </p:cNvPr>
          <p:cNvPicPr>
            <a:picLocks noChangeAspect="1"/>
          </p:cNvPicPr>
          <p:nvPr/>
        </p:nvPicPr>
        <p:blipFill>
          <a:blip r:embed="rId3"/>
          <a:stretch>
            <a:fillRect/>
          </a:stretch>
        </p:blipFill>
        <p:spPr>
          <a:xfrm>
            <a:off x="6367896" y="1965403"/>
            <a:ext cx="5401307" cy="3070217"/>
          </a:xfrm>
          <a:prstGeom prst="rect">
            <a:avLst/>
          </a:prstGeom>
        </p:spPr>
      </p:pic>
    </p:spTree>
    <p:extLst>
      <p:ext uri="{BB962C8B-B14F-4D97-AF65-F5344CB8AC3E}">
        <p14:creationId xmlns:p14="http://schemas.microsoft.com/office/powerpoint/2010/main" val="1067542151"/>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C1CA1A9-2829-BE22-2D77-91976C567A2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909080E-C8D3-3CB5-C3CE-16B471A9488C}"/>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dirty="0"/>
              <a:t>Cross Validation Technique</a:t>
            </a:r>
            <a:endParaRPr lang="en-US" sz="3200" kern="1200" cap="none" spc="0" baseline="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D188A292-70AB-9C2F-BA6E-7A2690B18968}"/>
              </a:ext>
            </a:extLst>
          </p:cNvPr>
          <p:cNvSpPr>
            <a:spLocks noGrp="1"/>
          </p:cNvSpPr>
          <p:nvPr>
            <p:ph idx="10"/>
          </p:nvPr>
        </p:nvSpPr>
        <p:spPr>
          <a:xfrm>
            <a:off x="990000" y="2361601"/>
            <a:ext cx="4078800" cy="3416900"/>
          </a:xfrm>
        </p:spPr>
        <p:txBody>
          <a:bodyPr vert="horz" lIns="91440" tIns="45720" rIns="91440" bIns="45720" rtlCol="0">
            <a:normAutofit/>
          </a:bodyPr>
          <a:lstStyle/>
          <a:p>
            <a:pPr marL="0" lvl="0" indent="0">
              <a:lnSpc>
                <a:spcPct val="140000"/>
              </a:lnSpc>
              <a:spcBef>
                <a:spcPts val="0"/>
              </a:spcBef>
              <a:spcAft>
                <a:spcPts val="600"/>
              </a:spcAft>
              <a:buNone/>
            </a:pPr>
            <a:endParaRPr lang="en-US" sz="1900" dirty="0"/>
          </a:p>
          <a:p>
            <a:pPr marL="0" lvl="0" indent="0">
              <a:lnSpc>
                <a:spcPct val="140000"/>
              </a:lnSpc>
              <a:spcBef>
                <a:spcPts val="0"/>
              </a:spcBef>
              <a:spcAft>
                <a:spcPts val="600"/>
              </a:spcAft>
              <a:buNone/>
            </a:pPr>
            <a:r>
              <a:rPr lang="en-US" sz="1900" dirty="0"/>
              <a:t>Scores after cross validation techniques.</a:t>
            </a:r>
          </a:p>
        </p:txBody>
      </p:sp>
      <p:cxnSp>
        <p:nvCxnSpPr>
          <p:cNvPr id="21" name="Straight Connector 2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6C4079-D266-9C0B-6B3D-E6FF200728F3}"/>
              </a:ext>
            </a:extLst>
          </p:cNvPr>
          <p:cNvPicPr>
            <a:picLocks noChangeAspect="1"/>
          </p:cNvPicPr>
          <p:nvPr/>
        </p:nvPicPr>
        <p:blipFill>
          <a:blip r:embed="rId3"/>
          <a:stretch>
            <a:fillRect/>
          </a:stretch>
        </p:blipFill>
        <p:spPr>
          <a:xfrm>
            <a:off x="6554480" y="1194164"/>
            <a:ext cx="4978757" cy="4098367"/>
          </a:xfrm>
          <a:prstGeom prst="rect">
            <a:avLst/>
          </a:prstGeom>
        </p:spPr>
      </p:pic>
    </p:spTree>
    <p:extLst>
      <p:ext uri="{BB962C8B-B14F-4D97-AF65-F5344CB8AC3E}">
        <p14:creationId xmlns:p14="http://schemas.microsoft.com/office/powerpoint/2010/main" val="199732444"/>
      </p:ext>
    </p:extLst>
  </p:cSld>
  <p:clrMapOvr>
    <a:masterClrMapping/>
  </p:clrMapOvr>
  <mc:AlternateContent xmlns:mc="http://schemas.openxmlformats.org/markup-compatibility/2006" xmlns:p14="http://schemas.microsoft.com/office/powerpoint/2010/main">
    <mc:Choice Requires="p14">
      <p:transition spd="slow" p14:dur="2000" advTm="48080"/>
    </mc:Choice>
    <mc:Fallback xmlns="">
      <p:transition spd="slow" advTm="48080"/>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{3B9BB679-94C5-434A-8BD9-30FA785745B3}tf11158769_win32</Template>
  <TotalTime>2792</TotalTime>
  <Words>1962</Words>
  <Application>Microsoft Office PowerPoint</Application>
  <PresentationFormat>Widescreen</PresentationFormat>
  <Paragraphs>96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Goudy Old Style</vt:lpstr>
      <vt:lpstr>Times New Roman</vt:lpstr>
      <vt:lpstr>Wingdings</vt:lpstr>
      <vt:lpstr>FrostyVTI</vt:lpstr>
      <vt:lpstr> CSP - 571 Data Preparation and Analysis    Group 8 Project    Team Members :   Ahad Hussain – A20543489 Pranshu Pathak – A20545207 Manan Hiren Shah – A20544907 Ayushi Vala – A20545571 </vt:lpstr>
      <vt:lpstr>Predicting Bank Marketing Campaigns </vt:lpstr>
      <vt:lpstr>Introduction</vt:lpstr>
      <vt:lpstr>Dataset Information</vt:lpstr>
      <vt:lpstr>Data Exploration</vt:lpstr>
      <vt:lpstr>Data Exploration</vt:lpstr>
      <vt:lpstr>Correlation Matrix</vt:lpstr>
      <vt:lpstr>Model Performance</vt:lpstr>
      <vt:lpstr>Cross Validation Technique</vt:lpstr>
      <vt:lpstr>Elbow Method</vt:lpstr>
      <vt:lpstr>K Means</vt:lpstr>
      <vt:lpstr>Conclusion</vt:lpstr>
      <vt:lpstr>Planned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Social Network Security      Project 2      Pranshu Pathak A20545207</dc:title>
  <dc:creator>Pranshu Pathak</dc:creator>
  <cp:lastModifiedBy>Pranshu Pathak</cp:lastModifiedBy>
  <cp:revision>45</cp:revision>
  <dcterms:created xsi:type="dcterms:W3CDTF">2024-05-02T05:44:31Z</dcterms:created>
  <dcterms:modified xsi:type="dcterms:W3CDTF">2024-12-03T00:30:07Z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