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0"/>
  </p:notesMasterIdLst>
  <p:handoutMasterIdLst>
    <p:handoutMasterId r:id="rId51"/>
  </p:handoutMasterIdLst>
  <p:sldIdLst>
    <p:sldId id="312" r:id="rId3"/>
    <p:sldId id="313" r:id="rId4"/>
    <p:sldId id="295" r:id="rId5"/>
    <p:sldId id="262" r:id="rId6"/>
    <p:sldId id="263" r:id="rId7"/>
    <p:sldId id="296" r:id="rId8"/>
    <p:sldId id="264" r:id="rId9"/>
    <p:sldId id="265" r:id="rId10"/>
    <p:sldId id="266" r:id="rId11"/>
    <p:sldId id="298" r:id="rId12"/>
    <p:sldId id="267" r:id="rId13"/>
    <p:sldId id="268" r:id="rId14"/>
    <p:sldId id="271" r:id="rId15"/>
    <p:sldId id="297" r:id="rId16"/>
    <p:sldId id="272" r:id="rId17"/>
    <p:sldId id="309" r:id="rId18"/>
    <p:sldId id="310" r:id="rId19"/>
    <p:sldId id="311" r:id="rId20"/>
    <p:sldId id="273" r:id="rId21"/>
    <p:sldId id="274" r:id="rId22"/>
    <p:sldId id="275" r:id="rId23"/>
    <p:sldId id="300" r:id="rId24"/>
    <p:sldId id="301" r:id="rId25"/>
    <p:sldId id="302" r:id="rId26"/>
    <p:sldId id="303" r:id="rId27"/>
    <p:sldId id="304" r:id="rId28"/>
    <p:sldId id="305" r:id="rId29"/>
    <p:sldId id="306" r:id="rId30"/>
    <p:sldId id="308" r:id="rId31"/>
    <p:sldId id="276" r:id="rId32"/>
    <p:sldId id="277" r:id="rId33"/>
    <p:sldId id="278" r:id="rId34"/>
    <p:sldId id="279" r:id="rId35"/>
    <p:sldId id="280" r:id="rId36"/>
    <p:sldId id="281" r:id="rId37"/>
    <p:sldId id="282" r:id="rId38"/>
    <p:sldId id="283" r:id="rId39"/>
    <p:sldId id="284" r:id="rId40"/>
    <p:sldId id="285" r:id="rId41"/>
    <p:sldId id="287" r:id="rId42"/>
    <p:sldId id="288" r:id="rId43"/>
    <p:sldId id="289" r:id="rId44"/>
    <p:sldId id="290" r:id="rId45"/>
    <p:sldId id="292" r:id="rId46"/>
    <p:sldId id="293" r:id="rId47"/>
    <p:sldId id="294" r:id="rId48"/>
    <p:sldId id="259" r:id="rId49"/>
  </p:sldIdLst>
  <p:sldSz cx="9144000" cy="6858000" type="screen4x3"/>
  <p:notesSz cx="6813550" cy="9948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6" autoAdjust="0"/>
    <p:restoredTop sz="94660"/>
  </p:normalViewPr>
  <p:slideViewPr>
    <p:cSldViewPr>
      <p:cViewPr varScale="1">
        <p:scale>
          <a:sx n="80" d="100"/>
          <a:sy n="80" d="100"/>
        </p:scale>
        <p:origin x="116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538" cy="49744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9435" y="0"/>
            <a:ext cx="2952538" cy="497443"/>
          </a:xfrm>
          <a:prstGeom prst="rect">
            <a:avLst/>
          </a:prstGeom>
        </p:spPr>
        <p:txBody>
          <a:bodyPr vert="horz" lIns="91440" tIns="45720" rIns="91440" bIns="45720" rtlCol="0"/>
          <a:lstStyle>
            <a:lvl1pPr algn="r">
              <a:defRPr sz="1200"/>
            </a:lvl1pPr>
          </a:lstStyle>
          <a:p>
            <a:fld id="{C0D39D0E-E459-4ACD-83E1-189E002C55F7}" type="datetimeFigureOut">
              <a:rPr lang="en-US" smtClean="0"/>
              <a:pPr/>
              <a:t>2/21/2020</a:t>
            </a:fld>
            <a:endParaRPr lang="en-US"/>
          </a:p>
        </p:txBody>
      </p:sp>
      <p:sp>
        <p:nvSpPr>
          <p:cNvPr id="4" name="Footer Placeholder 3"/>
          <p:cNvSpPr>
            <a:spLocks noGrp="1"/>
          </p:cNvSpPr>
          <p:nvPr>
            <p:ph type="ftr" sz="quarter" idx="2"/>
          </p:nvPr>
        </p:nvSpPr>
        <p:spPr>
          <a:xfrm>
            <a:off x="0" y="9449693"/>
            <a:ext cx="2952538" cy="497443"/>
          </a:xfrm>
          <a:prstGeom prst="rect">
            <a:avLst/>
          </a:prstGeom>
        </p:spPr>
        <p:txBody>
          <a:bodyPr vert="horz" lIns="91440" tIns="45720" rIns="91440" bIns="45720" rtlCol="0" anchor="b"/>
          <a:lstStyle>
            <a:lvl1pPr algn="l">
              <a:defRPr sz="1200"/>
            </a:lvl1pPr>
          </a:lstStyle>
          <a:p>
            <a:r>
              <a:rPr lang="en-US" smtClean="0"/>
              <a:t>al.imtiaz@uits.edu.bd</a:t>
            </a:r>
            <a:endParaRPr lang="en-US"/>
          </a:p>
        </p:txBody>
      </p:sp>
      <p:sp>
        <p:nvSpPr>
          <p:cNvPr id="5" name="Slide Number Placeholder 4"/>
          <p:cNvSpPr>
            <a:spLocks noGrp="1"/>
          </p:cNvSpPr>
          <p:nvPr>
            <p:ph type="sldNum" sz="quarter" idx="3"/>
          </p:nvPr>
        </p:nvSpPr>
        <p:spPr>
          <a:xfrm>
            <a:off x="3859435" y="9449693"/>
            <a:ext cx="2952538" cy="497443"/>
          </a:xfrm>
          <a:prstGeom prst="rect">
            <a:avLst/>
          </a:prstGeom>
        </p:spPr>
        <p:txBody>
          <a:bodyPr vert="horz" lIns="91440" tIns="45720" rIns="91440" bIns="45720" rtlCol="0" anchor="b"/>
          <a:lstStyle>
            <a:lvl1pPr algn="r">
              <a:defRPr sz="1200"/>
            </a:lvl1pPr>
          </a:lstStyle>
          <a:p>
            <a:fld id="{B86E5121-8DBA-4A2F-85CD-857AE820297F}" type="slidenum">
              <a:rPr lang="en-US" smtClean="0"/>
              <a:pPr/>
              <a:t>‹#›</a:t>
            </a:fld>
            <a:endParaRPr lang="en-US"/>
          </a:p>
        </p:txBody>
      </p:sp>
    </p:spTree>
    <p:extLst>
      <p:ext uri="{BB962C8B-B14F-4D97-AF65-F5344CB8AC3E}">
        <p14:creationId xmlns:p14="http://schemas.microsoft.com/office/powerpoint/2010/main" val="23519722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538" cy="49744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9435" y="0"/>
            <a:ext cx="2952538" cy="497443"/>
          </a:xfrm>
          <a:prstGeom prst="rect">
            <a:avLst/>
          </a:prstGeom>
        </p:spPr>
        <p:txBody>
          <a:bodyPr vert="horz" lIns="91440" tIns="45720" rIns="91440" bIns="45720" rtlCol="0"/>
          <a:lstStyle>
            <a:lvl1pPr algn="r">
              <a:defRPr sz="1200"/>
            </a:lvl1pPr>
          </a:lstStyle>
          <a:p>
            <a:fld id="{56DE37D6-D0C7-45B5-BC8B-661A1E81969A}" type="datetimeFigureOut">
              <a:rPr lang="en-US" smtClean="0"/>
              <a:pPr/>
              <a:t>2/21/2020</a:t>
            </a:fld>
            <a:endParaRPr lang="en-US"/>
          </a:p>
        </p:txBody>
      </p:sp>
      <p:sp>
        <p:nvSpPr>
          <p:cNvPr id="4" name="Slide Image Placeholder 3"/>
          <p:cNvSpPr>
            <a:spLocks noGrp="1" noRot="1" noChangeAspect="1"/>
          </p:cNvSpPr>
          <p:nvPr>
            <p:ph type="sldImg" idx="2"/>
          </p:nvPr>
        </p:nvSpPr>
        <p:spPr>
          <a:xfrm>
            <a:off x="920750"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355" y="4725710"/>
            <a:ext cx="5450840" cy="44769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9693"/>
            <a:ext cx="2952538" cy="497443"/>
          </a:xfrm>
          <a:prstGeom prst="rect">
            <a:avLst/>
          </a:prstGeom>
        </p:spPr>
        <p:txBody>
          <a:bodyPr vert="horz" lIns="91440" tIns="45720" rIns="91440" bIns="45720" rtlCol="0" anchor="b"/>
          <a:lstStyle>
            <a:lvl1pPr algn="l">
              <a:defRPr sz="1200"/>
            </a:lvl1pPr>
          </a:lstStyle>
          <a:p>
            <a:r>
              <a:rPr lang="en-US" smtClean="0"/>
              <a:t>al.imtiaz@uits.edu.bd</a:t>
            </a:r>
            <a:endParaRPr lang="en-US"/>
          </a:p>
        </p:txBody>
      </p:sp>
      <p:sp>
        <p:nvSpPr>
          <p:cNvPr id="7" name="Slide Number Placeholder 6"/>
          <p:cNvSpPr>
            <a:spLocks noGrp="1"/>
          </p:cNvSpPr>
          <p:nvPr>
            <p:ph type="sldNum" sz="quarter" idx="5"/>
          </p:nvPr>
        </p:nvSpPr>
        <p:spPr>
          <a:xfrm>
            <a:off x="3859435" y="9449693"/>
            <a:ext cx="2952538" cy="497443"/>
          </a:xfrm>
          <a:prstGeom prst="rect">
            <a:avLst/>
          </a:prstGeom>
        </p:spPr>
        <p:txBody>
          <a:bodyPr vert="horz" lIns="91440" tIns="45720" rIns="91440" bIns="45720" rtlCol="0" anchor="b"/>
          <a:lstStyle>
            <a:lvl1pPr algn="r">
              <a:defRPr sz="1200"/>
            </a:lvl1pPr>
          </a:lstStyle>
          <a:p>
            <a:fld id="{B677679D-C9BF-4F88-A4B2-46DCC4FDBB0A}" type="slidenum">
              <a:rPr lang="en-US" smtClean="0"/>
              <a:pPr/>
              <a:t>‹#›</a:t>
            </a:fld>
            <a:endParaRPr lang="en-US"/>
          </a:p>
        </p:txBody>
      </p:sp>
    </p:spTree>
    <p:extLst>
      <p:ext uri="{BB962C8B-B14F-4D97-AF65-F5344CB8AC3E}">
        <p14:creationId xmlns:p14="http://schemas.microsoft.com/office/powerpoint/2010/main" val="4160982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p:spPr>
        <p:txBody>
          <a:bodyPr/>
          <a:lstStyle/>
          <a:p>
            <a:pPr eaLnBrk="1" hangingPunct="1"/>
            <a:endParaRPr lang="en-US" altLang="en-US" smtClean="0"/>
          </a:p>
        </p:txBody>
      </p:sp>
      <p:sp>
        <p:nvSpPr>
          <p:cNvPr id="16388" name="Slide Number Placeholder 3"/>
          <p:cNvSpPr>
            <a:spLocks noGrp="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1420EA0-5DA7-4BC9-A266-221CCC74613B}" type="slidenum">
              <a:rPr lang="en-US" altLang="en-US" sz="1200" b="0" smtClean="0">
                <a:solidFill>
                  <a:srgbClr val="000000"/>
                </a:solidFill>
                <a:latin typeface="Times New Roman" panose="02020603050405020304" pitchFamily="18" charset="0"/>
              </a:rPr>
              <a:pPr/>
              <a:t>1</a:t>
            </a:fld>
            <a:endParaRPr lang="en-US" altLang="en-US" sz="1200" b="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36344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3D679B2-226A-43C7-A236-7361C0A78A96}" type="slidenum">
              <a:rPr lang="en-US" b="0" i="0"/>
              <a:pPr/>
              <a:t>13</a:t>
            </a:fld>
            <a:endParaRPr lang="en-US" b="0" i="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037437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CE7D510-68D8-4873-B60C-8953670DD6DB}" type="slidenum">
              <a:rPr lang="en-US" b="0" i="0"/>
              <a:pPr/>
              <a:t>15</a:t>
            </a:fld>
            <a:endParaRPr lang="en-US" b="0" i="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900317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8D0A973-A335-4642-B344-4FF27263C121}" type="slidenum">
              <a:rPr lang="en-US" b="0" i="0"/>
              <a:pPr/>
              <a:t>16</a:t>
            </a:fld>
            <a:endParaRPr lang="en-US" b="0" i="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081675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771DD99-A5CA-4988-9FDB-031362DCD13E}" type="slidenum">
              <a:rPr lang="en-US" b="0" i="0"/>
              <a:pPr/>
              <a:t>18</a:t>
            </a:fld>
            <a:endParaRPr lang="en-US" b="0" i="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3714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67F8A4F-5C3A-4465-B273-B54615FB13A5}" type="slidenum">
              <a:rPr lang="en-US" b="0" i="0"/>
              <a:pPr/>
              <a:t>19</a:t>
            </a:fld>
            <a:endParaRPr lang="en-US" b="0" i="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00496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A8104E8-C102-480E-8398-E6C4B217BC52}" type="slidenum">
              <a:rPr lang="en-US" b="0" i="0"/>
              <a:pPr/>
              <a:t>20</a:t>
            </a:fld>
            <a:endParaRPr lang="en-US" b="0" i="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630184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C6B9E6D-3D43-4F1C-A3A6-0B1C1F24275C}" type="slidenum">
              <a:rPr lang="en-US" b="0" i="0"/>
              <a:pPr/>
              <a:t>21</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266993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E8960913-2FE6-4A25-AFA7-05C505350B08}" type="slidenum">
              <a:rPr lang="en-US" b="0" i="0"/>
              <a:pPr/>
              <a:t>29</a:t>
            </a:fld>
            <a:endParaRPr lang="en-US" b="0" i="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907449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7F9B7DD-4AEF-446A-A853-FA8F121C6DFB}" type="slidenum">
              <a:rPr lang="en-US" b="0" i="0"/>
              <a:pPr/>
              <a:t>30</a:t>
            </a:fld>
            <a:endParaRPr lang="en-US" b="0" i="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92220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38F68D7-97DE-42D5-AB49-EAC239B6AF57}" type="slidenum">
              <a:rPr lang="en-US" b="0" i="0"/>
              <a:pPr/>
              <a:t>31</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63386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al.imtiaz@uits.edu.bd</a:t>
            </a:r>
            <a:endParaRPr lang="en-US"/>
          </a:p>
        </p:txBody>
      </p:sp>
      <p:sp>
        <p:nvSpPr>
          <p:cNvPr id="5" name="Slide Number Placeholder 4"/>
          <p:cNvSpPr>
            <a:spLocks noGrp="1"/>
          </p:cNvSpPr>
          <p:nvPr>
            <p:ph type="sldNum" sz="quarter" idx="11"/>
          </p:nvPr>
        </p:nvSpPr>
        <p:spPr/>
        <p:txBody>
          <a:bodyPr/>
          <a:lstStyle/>
          <a:p>
            <a:fld id="{B677679D-C9BF-4F88-A4B2-46DCC4FDBB0A}" type="slidenum">
              <a:rPr lang="en-US" smtClean="0"/>
              <a:pPr/>
              <a:t>3</a:t>
            </a:fld>
            <a:endParaRPr lang="en-US"/>
          </a:p>
        </p:txBody>
      </p:sp>
    </p:spTree>
    <p:extLst>
      <p:ext uri="{BB962C8B-B14F-4D97-AF65-F5344CB8AC3E}">
        <p14:creationId xmlns:p14="http://schemas.microsoft.com/office/powerpoint/2010/main" val="1160551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7310181-1C61-4C3A-B9EA-467B2A774DC2}" type="slidenum">
              <a:rPr lang="en-US" b="0" i="0"/>
              <a:pPr/>
              <a:t>32</a:t>
            </a:fld>
            <a:endParaRPr lang="en-US" b="0" i="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07914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3FC7209-35E4-4AA2-BE9F-6216F9604D62}" type="slidenum">
              <a:rPr lang="en-US" b="0" i="0"/>
              <a:pPr/>
              <a:t>33</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182922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5530097-7CEB-4FEA-BFB7-22B4F86177B6}" type="slidenum">
              <a:rPr lang="en-US" b="0" i="0"/>
              <a:pPr/>
              <a:t>34</a:t>
            </a:fld>
            <a:endParaRPr lang="en-US" b="0" i="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708854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5C6D5F3-A6A2-45F7-ACAD-A1D044411905}" type="slidenum">
              <a:rPr lang="en-US" b="0" i="0"/>
              <a:pPr/>
              <a:t>35</a:t>
            </a:fld>
            <a:endParaRPr lang="en-US" b="0" i="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551690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ABE65C9-D8DE-4D57-A4EA-0F961996A698}" type="slidenum">
              <a:rPr lang="en-US" b="0" i="0"/>
              <a:pPr/>
              <a:t>36</a:t>
            </a:fld>
            <a:endParaRPr lang="en-US" b="0" i="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60380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5051A14-77D5-4E9B-BCCB-38D7E28412E0}" type="slidenum">
              <a:rPr lang="en-US" b="0" i="0"/>
              <a:pPr/>
              <a:t>37</a:t>
            </a:fld>
            <a:endParaRPr lang="en-US" b="0" i="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425821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BDE8B2F-91AF-4E1B-A153-FE6AAA02A0A4}" type="slidenum">
              <a:rPr lang="en-US" b="0" i="0"/>
              <a:pPr/>
              <a:t>38</a:t>
            </a:fld>
            <a:endParaRPr lang="en-US" b="0" i="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574315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7519030-58FC-4EF6-9010-8A792320509A}" type="slidenum">
              <a:rPr lang="en-US" b="0" i="0"/>
              <a:pPr/>
              <a:t>39</a:t>
            </a:fld>
            <a:endParaRPr lang="en-US" b="0" i="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493223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FBD0EDB-5FB0-4E5C-9E0D-973AABE91882}" type="slidenum">
              <a:rPr lang="en-US" b="0" i="0"/>
              <a:pPr/>
              <a:t>40</a:t>
            </a:fld>
            <a:endParaRPr lang="en-US" b="0" i="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261721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A29A597-CCE5-4061-AD1C-09B5D403E284}" type="slidenum">
              <a:rPr lang="en-US" b="0" i="0"/>
              <a:pPr/>
              <a:t>41</a:t>
            </a:fld>
            <a:endParaRPr lang="en-US" b="0" i="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53635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4E53553-3DCB-45AA-9DAF-9122AE888D0B}" type="slidenum">
              <a:rPr lang="en-US" b="0" i="0"/>
              <a:pPr/>
              <a:t>4</a:t>
            </a:fld>
            <a:endParaRPr lang="en-US" b="0" i="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023942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1F3B834-BAF1-41D7-8E94-59BC477B58FF}" type="slidenum">
              <a:rPr lang="en-US" b="0" i="0"/>
              <a:pPr/>
              <a:t>42</a:t>
            </a:fld>
            <a:endParaRPr lang="en-US" b="0" i="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012924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D2E4CAE-2346-4D29-B2CA-2C7EA7CF8F56}" type="slidenum">
              <a:rPr lang="en-US" b="0" i="0"/>
              <a:pPr/>
              <a:t>43</a:t>
            </a:fld>
            <a:endParaRPr lang="en-US" b="0" i="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367906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C69361D-0BE5-4BB0-8A55-5C4DFF288AD4}" type="slidenum">
              <a:rPr lang="en-US" b="0" i="0"/>
              <a:pPr/>
              <a:t>44</a:t>
            </a:fld>
            <a:endParaRPr lang="en-US" b="0" i="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378554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E2D462D-03D8-4CC3-B6F0-F18CD529A55C}" type="slidenum">
              <a:rPr lang="en-US" b="0" i="0"/>
              <a:pPr/>
              <a:t>45</a:t>
            </a:fld>
            <a:endParaRPr lang="en-US" b="0" i="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6011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90B34EF-B233-42A7-931A-928194A27FA2}" type="slidenum">
              <a:rPr lang="en-US" b="0" i="0"/>
              <a:pPr/>
              <a:t>46</a:t>
            </a:fld>
            <a:endParaRPr lang="en-US" b="0" i="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26127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EA48936C-4F04-4909-9DAC-821885D3C45D}" type="slidenum">
              <a:rPr lang="en-US" b="0" i="0"/>
              <a:pPr/>
              <a:t>5</a:t>
            </a:fld>
            <a:endParaRPr lang="en-US" b="0" i="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50214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7490D72-52F1-4EFE-BFF1-4469A443B47B}" type="slidenum">
              <a:rPr lang="en-US" b="0" i="0"/>
              <a:pPr/>
              <a:t>7</a:t>
            </a:fld>
            <a:endParaRPr lang="en-US" b="0" i="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56982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46AE751-44CE-4959-89B8-05B217288079}" type="slidenum">
              <a:rPr lang="en-US" b="0" i="0"/>
              <a:pPr/>
              <a:t>8</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622241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95CCF452-408B-412F-BD31-2D9961D0EA22}" type="slidenum">
              <a:rPr lang="en-US" b="0" i="0"/>
              <a:pPr/>
              <a:t>9</a:t>
            </a:fld>
            <a:endParaRPr lang="en-US" b="0" i="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75855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A60FC27A-B128-4C74-9F6F-D704247BA888}" type="slidenum">
              <a:rPr lang="en-US" b="0" i="0"/>
              <a:pPr/>
              <a:t>11</a:t>
            </a:fld>
            <a:endParaRPr lang="en-US" b="0" i="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81027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8B1350B-B434-40F3-B323-7079080524F2}" type="slidenum">
              <a:rPr lang="en-US" b="0" i="0"/>
              <a:pPr/>
              <a:t>12</a:t>
            </a:fld>
            <a:endParaRPr lang="en-US" b="0" i="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71112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83582F5-73F2-4411-BADB-269D220D010F}" type="datetime1">
              <a:rPr lang="en-US" smtClean="0"/>
              <a:t>2/21/2020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Digital Logic Design</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DFE905B-5691-40DB-A071-292DDBFE9B8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D9B74A-742D-4E11-910F-21E735202030}" type="datetime1">
              <a:rPr lang="en-US" smtClean="0"/>
              <a:t>2/21/2020</a:t>
            </a:fld>
            <a:endParaRPr lang="en-US"/>
          </a:p>
        </p:txBody>
      </p:sp>
      <p:sp>
        <p:nvSpPr>
          <p:cNvPr id="5" name="Footer Placeholder 4"/>
          <p:cNvSpPr>
            <a:spLocks noGrp="1"/>
          </p:cNvSpPr>
          <p:nvPr>
            <p:ph type="ftr" sz="quarter" idx="11"/>
          </p:nvPr>
        </p:nvSpPr>
        <p:spPr/>
        <p:txBody>
          <a:bodyPr/>
          <a:lstStyle/>
          <a:p>
            <a:r>
              <a:rPr lang="en-US" smtClean="0"/>
              <a:t>Digital Logic Design</a:t>
            </a:r>
            <a:endParaRPr lang="en-US"/>
          </a:p>
        </p:txBody>
      </p:sp>
      <p:sp>
        <p:nvSpPr>
          <p:cNvPr id="6" name="Slide Number Placeholder 5"/>
          <p:cNvSpPr>
            <a:spLocks noGrp="1"/>
          </p:cNvSpPr>
          <p:nvPr>
            <p:ph type="sldNum" sz="quarter" idx="12"/>
          </p:nvPr>
        </p:nvSpPr>
        <p:spPr/>
        <p:txBody>
          <a:bodyPr/>
          <a:lstStyle/>
          <a:p>
            <a:fld id="{CDFE905B-5691-40DB-A071-292DDBFE9B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C1CB4F-CF3C-40FB-92D7-8E558B4FC41E}" type="datetime1">
              <a:rPr lang="en-US" smtClean="0"/>
              <a:t>2/21/2020</a:t>
            </a:fld>
            <a:endParaRPr lang="en-US"/>
          </a:p>
        </p:txBody>
      </p:sp>
      <p:sp>
        <p:nvSpPr>
          <p:cNvPr id="5" name="Footer Placeholder 4"/>
          <p:cNvSpPr>
            <a:spLocks noGrp="1"/>
          </p:cNvSpPr>
          <p:nvPr>
            <p:ph type="ftr" sz="quarter" idx="11"/>
          </p:nvPr>
        </p:nvSpPr>
        <p:spPr/>
        <p:txBody>
          <a:bodyPr/>
          <a:lstStyle/>
          <a:p>
            <a:r>
              <a:rPr lang="en-US" smtClean="0"/>
              <a:t>Digital Logic Design</a:t>
            </a:r>
            <a:endParaRPr lang="en-US"/>
          </a:p>
        </p:txBody>
      </p:sp>
      <p:sp>
        <p:nvSpPr>
          <p:cNvPr id="6" name="Slide Number Placeholder 5"/>
          <p:cNvSpPr>
            <a:spLocks noGrp="1"/>
          </p:cNvSpPr>
          <p:nvPr>
            <p:ph type="sldNum" sz="quarter" idx="12"/>
          </p:nvPr>
        </p:nvSpPr>
        <p:spPr/>
        <p:txBody>
          <a:bodyPr/>
          <a:lstStyle/>
          <a:p>
            <a:fld id="{CDFE905B-5691-40DB-A071-292DDBFE9B8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fontAlgn="base">
              <a:spcBef>
                <a:spcPct val="50000"/>
              </a:spcBef>
              <a:spcAft>
                <a:spcPct val="0"/>
              </a:spcAft>
              <a:defRPr/>
            </a:pPr>
            <a:r>
              <a:rPr lang="en-US" altLang="en-US" sz="1400" b="0" smtClean="0">
                <a:solidFill>
                  <a:prstClr val="black"/>
                </a:solidFill>
                <a:latin typeface="McGrawHill-Italic" pitchFamily="2" charset="0"/>
              </a:rPr>
              <a:t>McGraw-Hill</a:t>
            </a:r>
            <a:endParaRPr lang="en-US" altLang="en-US" sz="2400" b="0" smtClean="0">
              <a:solidFill>
                <a:prstClr val="black"/>
              </a:solidFill>
              <a:latin typeface="Times New Roman" panose="02020603050405020304" pitchFamily="18" charset="0"/>
            </a:endParaRPr>
          </a:p>
        </p:txBody>
      </p:sp>
      <p:sp>
        <p:nvSpPr>
          <p:cNvPr id="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fontAlgn="base">
              <a:spcBef>
                <a:spcPct val="50000"/>
              </a:spcBef>
              <a:spcAft>
                <a:spcPct val="0"/>
              </a:spcAft>
              <a:buFontTx/>
              <a:buChar char="©"/>
              <a:defRPr/>
            </a:pPr>
            <a:r>
              <a:rPr lang="en-US" altLang="en-US" sz="1400" b="0" smtClean="0">
                <a:solidFill>
                  <a:prstClr val="black"/>
                </a:solidFill>
                <a:latin typeface="McGrawHill-Italic" pitchFamily="2" charset="0"/>
              </a:rPr>
              <a:t>The McGraw-Hill Companies, Inc., 2000</a:t>
            </a:r>
            <a:endParaRPr lang="en-US" altLang="en-US" sz="2400" b="0" smtClean="0">
              <a:solidFill>
                <a:prstClr val="black"/>
              </a:solidFill>
              <a:latin typeface="Times New Roman" panose="02020603050405020304" pitchFamily="18" charset="0"/>
            </a:endParaRPr>
          </a:p>
        </p:txBody>
      </p:sp>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2EA18B28-3FB3-41E6-805C-C1153CB4D881}" type="datetime1">
              <a:rPr lang="en-US" altLang="en-US" smtClean="0">
                <a:solidFill>
                  <a:prstClr val="black">
                    <a:tint val="75000"/>
                  </a:prstClr>
                </a:solidFill>
              </a:rPr>
              <a:t>2/21/2020</a:t>
            </a:fld>
            <a:endParaRPr lang="en-US" altLang="en-US">
              <a:solidFill>
                <a:prstClr val="black">
                  <a:tint val="75000"/>
                </a:prstClr>
              </a:solidFill>
            </a:endParaRPr>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smtClean="0">
                <a:solidFill>
                  <a:prstClr val="black">
                    <a:tint val="75000"/>
                  </a:prstClr>
                </a:solidFill>
              </a:rPr>
              <a:t>Digital Logic Design</a:t>
            </a:r>
            <a:endParaRPr lang="en-US" altLang="en-US">
              <a:solidFill>
                <a:prstClr val="black">
                  <a:tint val="75000"/>
                </a:prstClr>
              </a:solidFill>
            </a:endParaRPr>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fld id="{9935934E-4D8F-4445-9A95-B1C1E675C4C9}"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04857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FA7F6BB3-BCAD-4458-8758-167544EB9CD1}" type="datetime1">
              <a:rPr lang="en-US" smtClean="0">
                <a:solidFill>
                  <a:prstClr val="black">
                    <a:tint val="75000"/>
                  </a:prstClr>
                </a:solidFill>
              </a:rPr>
              <a:t>2/21/2020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29A016AB-3809-4965-A9BE-6EB21A2E36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404846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CDCB1298-B61E-4D88-ADED-9213E7D04F32}" type="datetime1">
              <a:rPr lang="en-US" smtClean="0">
                <a:solidFill>
                  <a:prstClr val="black">
                    <a:tint val="75000"/>
                  </a:prstClr>
                </a:solidFill>
              </a:rPr>
              <a:t>2/21/2020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7FAC0C28-6F75-417D-BC72-E76AB0D578B2}"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173938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3AC93471-CCBB-491A-A4B2-5D6D74634A0D}" type="datetime1">
              <a:rPr lang="en-US" smtClean="0">
                <a:solidFill>
                  <a:prstClr val="black">
                    <a:tint val="75000"/>
                  </a:prstClr>
                </a:solidFill>
              </a:rPr>
              <a:t>2/21/2020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0524F06C-DB26-449B-81E1-6D9B42E8163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19778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0C43AE45-5C14-44C0-9F57-2B99EC3DDA49}" type="datetime1">
              <a:rPr lang="en-US" smtClean="0">
                <a:solidFill>
                  <a:prstClr val="black">
                    <a:tint val="75000"/>
                  </a:prstClr>
                </a:solidFill>
              </a:rPr>
              <a:t>2/21/2020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369DFD91-2242-4267-A25C-4C005A3AE49A}"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8069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F06A6A5D-AF1C-403B-9758-ADC5420C6A7B}" type="datetime1">
              <a:rPr lang="en-US" smtClean="0">
                <a:solidFill>
                  <a:prstClr val="black">
                    <a:tint val="75000"/>
                  </a:prstClr>
                </a:solidFill>
              </a:rPr>
              <a:t>2/21/2020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1B2547C9-7CCA-4606-B351-419E165F7633}"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480326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35807674-A615-4604-A8B5-994FD6426D38}" type="datetime1">
              <a:rPr lang="en-US" smtClean="0">
                <a:solidFill>
                  <a:prstClr val="black">
                    <a:tint val="75000"/>
                  </a:prstClr>
                </a:solidFill>
              </a:rPr>
              <a:t>2/21/2020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E6997343-71D1-4221-8AB1-EE83B25A43BD}"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5244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0D05BD7D-09E6-4380-9FA1-124FA9033B67}" type="datetime1">
              <a:rPr lang="en-US" smtClean="0">
                <a:solidFill>
                  <a:prstClr val="black">
                    <a:tint val="75000"/>
                  </a:prstClr>
                </a:solidFill>
              </a:rPr>
              <a:t>2/21/2020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FD2A49C6-A47D-46A5-8A63-45AD6DC73D2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36632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9162CF-6992-4443-84A6-D04C5B59BD18}" type="datetime1">
              <a:rPr lang="en-US" smtClean="0"/>
              <a:t>2/21/2020</a:t>
            </a:fld>
            <a:endParaRPr lang="en-US"/>
          </a:p>
        </p:txBody>
      </p:sp>
      <p:sp>
        <p:nvSpPr>
          <p:cNvPr id="5" name="Footer Placeholder 4"/>
          <p:cNvSpPr>
            <a:spLocks noGrp="1"/>
          </p:cNvSpPr>
          <p:nvPr>
            <p:ph type="ftr" sz="quarter" idx="11"/>
          </p:nvPr>
        </p:nvSpPr>
        <p:spPr/>
        <p:txBody>
          <a:bodyPr/>
          <a:lstStyle/>
          <a:p>
            <a:r>
              <a:rPr lang="en-US" smtClean="0"/>
              <a:t>Digital Logic Design</a:t>
            </a:r>
            <a:endParaRPr lang="en-US"/>
          </a:p>
        </p:txBody>
      </p:sp>
      <p:sp>
        <p:nvSpPr>
          <p:cNvPr id="6" name="Slide Number Placeholder 5"/>
          <p:cNvSpPr>
            <a:spLocks noGrp="1"/>
          </p:cNvSpPr>
          <p:nvPr>
            <p:ph type="sldNum" sz="quarter" idx="12"/>
          </p:nvPr>
        </p:nvSpPr>
        <p:spPr/>
        <p:txBody>
          <a:bodyPr/>
          <a:lstStyle/>
          <a:p>
            <a:fld id="{CDFE905B-5691-40DB-A071-292DDBFE9B8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0442BB4C-C024-4E73-A8CC-5B725F746083}" type="datetime1">
              <a:rPr lang="en-US" smtClean="0">
                <a:solidFill>
                  <a:prstClr val="black">
                    <a:tint val="75000"/>
                  </a:prstClr>
                </a:solidFill>
              </a:rPr>
              <a:t>2/21/2020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D76989BD-05CB-42EF-8C92-B89E16B6838D}"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472952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489E7FF9-28A9-4501-A0B6-2066BFD2922E}" type="datetime1">
              <a:rPr lang="en-US" smtClean="0">
                <a:solidFill>
                  <a:prstClr val="black">
                    <a:tint val="75000"/>
                  </a:prstClr>
                </a:solidFill>
              </a:rPr>
              <a:t>2/21/2020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D8151974-F9D4-41C5-8A86-6D64F3CD22A7}"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23391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solidFill>
                  <a:schemeClr val="tx1">
                    <a:tint val="75000"/>
                  </a:schemeClr>
                </a:solidFill>
              </a:defRPr>
            </a:lvl1pPr>
          </a:lstStyle>
          <a:p>
            <a:pPr>
              <a:defRPr/>
            </a:pPr>
            <a:fld id="{0124B6F6-1791-4514-AEC2-A183C7E72BA7}" type="datetime1">
              <a:rPr lang="en-US" smtClean="0">
                <a:solidFill>
                  <a:prstClr val="black">
                    <a:tint val="75000"/>
                  </a:prstClr>
                </a:solidFill>
              </a:rPr>
              <a:t>2/21/2020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smtClean="0">
                <a:solidFill>
                  <a:prstClr val="black">
                    <a:tint val="75000"/>
                  </a:prstClr>
                </a:solidFill>
              </a:rPr>
              <a:t>Digital Logic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a:solidFill>
                  <a:schemeClr val="tx1">
                    <a:tint val="75000"/>
                  </a:schemeClr>
                </a:solidFill>
              </a:defRPr>
            </a:lvl1pPr>
          </a:lstStyle>
          <a:p>
            <a:pPr>
              <a:defRPr/>
            </a:pPr>
            <a:r>
              <a:rPr lang="en-US" altLang="en-US">
                <a:solidFill>
                  <a:prstClr val="black">
                    <a:tint val="75000"/>
                  </a:prstClr>
                </a:solidFill>
              </a:rPr>
              <a:t>1.</a:t>
            </a:r>
            <a:fld id="{E8362EEF-A993-4620-8195-AE16E878768D}"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70465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FB23A5A-B59C-4D2A-9CDD-619B14DCE14C}" type="datetime1">
              <a:rPr lang="en-US" smtClean="0"/>
              <a:t>2/21/2020</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Digital Logic Design</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DFE905B-5691-40DB-A071-292DDBFE9B8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0EDC9D-9CC1-442E-A31A-762169144892}" type="datetime1">
              <a:rPr lang="en-US" smtClean="0"/>
              <a:t>2/21/2020</a:t>
            </a:fld>
            <a:endParaRPr lang="en-US"/>
          </a:p>
        </p:txBody>
      </p:sp>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E80F0D9-D0B2-4BCC-816C-4DFB7653A423}" type="datetime1">
              <a:rPr lang="en-US" smtClean="0"/>
              <a:t>2/21/2020</a:t>
            </a:fld>
            <a:endParaRPr lang="en-US"/>
          </a:p>
        </p:txBody>
      </p:sp>
      <p:sp>
        <p:nvSpPr>
          <p:cNvPr id="8" name="Footer Placeholder 7"/>
          <p:cNvSpPr>
            <a:spLocks noGrp="1"/>
          </p:cNvSpPr>
          <p:nvPr>
            <p:ph type="ftr" sz="quarter" idx="11"/>
          </p:nvPr>
        </p:nvSpPr>
        <p:spPr/>
        <p:txBody>
          <a:bodyPr/>
          <a:lstStyle/>
          <a:p>
            <a:r>
              <a:rPr lang="en-US" smtClean="0"/>
              <a:t>Digital Logic Design</a:t>
            </a:r>
            <a:endParaRPr lang="en-US"/>
          </a:p>
        </p:txBody>
      </p:sp>
      <p:sp>
        <p:nvSpPr>
          <p:cNvPr id="9" name="Slide Number Placeholder 8"/>
          <p:cNvSpPr>
            <a:spLocks noGrp="1"/>
          </p:cNvSpPr>
          <p:nvPr>
            <p:ph type="sldNum" sz="quarter" idx="12"/>
          </p:nvPr>
        </p:nvSpPr>
        <p:spPr/>
        <p:txBody>
          <a:bodyPr/>
          <a:lstStyle/>
          <a:p>
            <a:fld id="{CDFE905B-5691-40DB-A071-292DDBFE9B8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56957E-7F36-4DC6-97DE-C760D8B3A9DF}" type="datetime1">
              <a:rPr lang="en-US" smtClean="0"/>
              <a:t>2/21/2020</a:t>
            </a:fld>
            <a:endParaRPr lang="en-US"/>
          </a:p>
        </p:txBody>
      </p:sp>
      <p:sp>
        <p:nvSpPr>
          <p:cNvPr id="4" name="Footer Placeholder 3"/>
          <p:cNvSpPr>
            <a:spLocks noGrp="1"/>
          </p:cNvSpPr>
          <p:nvPr>
            <p:ph type="ftr" sz="quarter" idx="11"/>
          </p:nvPr>
        </p:nvSpPr>
        <p:spPr/>
        <p:txBody>
          <a:bodyPr/>
          <a:lstStyle/>
          <a:p>
            <a:r>
              <a:rPr lang="en-US" smtClean="0"/>
              <a:t>Digital Logic Design</a:t>
            </a:r>
            <a:endParaRPr lang="en-US"/>
          </a:p>
        </p:txBody>
      </p:sp>
      <p:sp>
        <p:nvSpPr>
          <p:cNvPr id="5" name="Slide Number Placeholder 4"/>
          <p:cNvSpPr>
            <a:spLocks noGrp="1"/>
          </p:cNvSpPr>
          <p:nvPr>
            <p:ph type="sldNum" sz="quarter" idx="12"/>
          </p:nvPr>
        </p:nvSpPr>
        <p:spPr/>
        <p:txBody>
          <a:bodyPr/>
          <a:lstStyle/>
          <a:p>
            <a:fld id="{CDFE905B-5691-40DB-A071-292DDBFE9B8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3EC2B-1D58-40C1-998D-69C9515D480C}" type="datetime1">
              <a:rPr lang="en-US" smtClean="0"/>
              <a:t>2/21/2020</a:t>
            </a:fld>
            <a:endParaRPr lang="en-US"/>
          </a:p>
        </p:txBody>
      </p:sp>
      <p:sp>
        <p:nvSpPr>
          <p:cNvPr id="3" name="Footer Placeholder 2"/>
          <p:cNvSpPr>
            <a:spLocks noGrp="1"/>
          </p:cNvSpPr>
          <p:nvPr>
            <p:ph type="ftr" sz="quarter" idx="11"/>
          </p:nvPr>
        </p:nvSpPr>
        <p:spPr/>
        <p:txBody>
          <a:bodyPr/>
          <a:lstStyle/>
          <a:p>
            <a:r>
              <a:rPr lang="en-US" smtClean="0"/>
              <a:t>Digital Logic Design</a:t>
            </a:r>
            <a:endParaRPr lang="en-US"/>
          </a:p>
        </p:txBody>
      </p:sp>
      <p:sp>
        <p:nvSpPr>
          <p:cNvPr id="4" name="Slide Number Placeholder 3"/>
          <p:cNvSpPr>
            <a:spLocks noGrp="1"/>
          </p:cNvSpPr>
          <p:nvPr>
            <p:ph type="sldNum" sz="quarter" idx="12"/>
          </p:nvPr>
        </p:nvSpPr>
        <p:spPr/>
        <p:txBody>
          <a:bodyPr/>
          <a:lstStyle/>
          <a:p>
            <a:fld id="{CDFE905B-5691-40DB-A071-292DDBFE9B8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BD0DC7-5E31-4400-9B29-804CA30B970B}" type="datetime1">
              <a:rPr lang="en-US" smtClean="0"/>
              <a:t>2/21/2020</a:t>
            </a:fld>
            <a:endParaRPr lang="en-US"/>
          </a:p>
        </p:txBody>
      </p:sp>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9ACB14C-CE00-45E8-87D2-C16E235A5C03}" type="datetime1">
              <a:rPr lang="en-US" smtClean="0"/>
              <a:t>2/21/2020</a:t>
            </a:fld>
            <a:endParaRPr lang="en-US"/>
          </a:p>
        </p:txBody>
      </p:sp>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0" t="92000" r="2000"/>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1689C22-BD95-4036-871D-AA249A18810F}" type="datetime1">
              <a:rPr lang="en-US" smtClean="0"/>
              <a:t>2/21/2020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Digital Logic Design</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DFE905B-5691-40DB-A071-292DDBFE9B8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solidFill>
              </a:defRPr>
            </a:lvl1pPr>
          </a:lstStyle>
          <a:p>
            <a:pPr>
              <a:defRPr/>
            </a:pPr>
            <a:fld id="{7F630A50-C4AF-40F8-B5DF-91613FF8DB71}" type="datetime1">
              <a:rPr lang="en-US" b="1" smtClean="0">
                <a:latin typeface="Arial" panose="020B0604020202020204" pitchFamily="34" charset="0"/>
              </a:rPr>
              <a:t>2/21/2020</a:t>
            </a:fld>
            <a:endParaRPr lang="en-US" b="1">
              <a:latin typeface="Arial" panose="020B0604020202020204" pitchFamily="34" charset="0"/>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solidFill>
              </a:defRPr>
            </a:lvl1pPr>
          </a:lstStyle>
          <a:p>
            <a:pPr>
              <a:defRPr/>
            </a:pPr>
            <a:r>
              <a:rPr lang="en-US" b="1" smtClean="0">
                <a:latin typeface="Arial" panose="020B0604020202020204" pitchFamily="34" charset="0"/>
              </a:rPr>
              <a:t>Digital Logic Design</a:t>
            </a:r>
            <a:endParaRPr lang="en-US" b="1">
              <a:latin typeface="Arial" panose="020B0604020202020204" pitchFamily="34" charset="0"/>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prstClr val="black"/>
                </a:solidFill>
              </a:defRPr>
            </a:lvl1pPr>
          </a:lstStyle>
          <a:p>
            <a:pPr>
              <a:defRPr/>
            </a:pPr>
            <a:fld id="{18876C77-3BC2-4BC1-A0C3-4B481841D28A}" type="slidenum">
              <a:rPr lang="en-US" b="1">
                <a:latin typeface="Arial" panose="020B0604020202020204" pitchFamily="34" charset="0"/>
              </a:rPr>
              <a:pPr>
                <a:defRPr/>
              </a:pPr>
              <a:t>‹#›</a:t>
            </a:fld>
            <a:endParaRPr lang="en-US" b="1">
              <a:latin typeface="Arial" panose="020B0604020202020204" pitchFamily="34" charset="0"/>
            </a:endParaRPr>
          </a:p>
        </p:txBody>
      </p:sp>
    </p:spTree>
    <p:extLst>
      <p:ext uri="{BB962C8B-B14F-4D97-AF65-F5344CB8AC3E}">
        <p14:creationId xmlns:p14="http://schemas.microsoft.com/office/powerpoint/2010/main" val="411175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5.wmf"/></Relationships>
</file>

<file path=ppt/slides/_rels/slide3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92A024C8-B213-486E-8058-44028077D8B9}" type="datetime1">
              <a:rPr lang="en-US" sz="1400" smtClean="0">
                <a:solidFill>
                  <a:prstClr val="black">
                    <a:tint val="75000"/>
                  </a:prstClr>
                </a:solidFill>
              </a:rPr>
              <a:t>2/21/2020</a:t>
            </a:fld>
            <a:endParaRPr lang="en-US" sz="1400" dirty="0">
              <a:solidFill>
                <a:prstClr val="black">
                  <a:tint val="75000"/>
                </a:prstClr>
              </a:solidFill>
            </a:endParaRPr>
          </a:p>
        </p:txBody>
      </p:sp>
      <p:sp>
        <p:nvSpPr>
          <p:cNvPr id="15363"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r>
              <a:rPr lang="en-US" altLang="en-US" sz="1400" b="0" dirty="0" smtClean="0">
                <a:solidFill>
                  <a:srgbClr val="000000"/>
                </a:solidFill>
                <a:latin typeface="Bookman Old Style" panose="02050604050505020204" pitchFamily="18" charset="0"/>
              </a:rPr>
              <a:t>Digital Logic Design</a:t>
            </a:r>
          </a:p>
        </p:txBody>
      </p:sp>
      <p:sp>
        <p:nvSpPr>
          <p:cNvPr id="8" name="Slide Number Placeholder 7"/>
          <p:cNvSpPr>
            <a:spLocks noGrp="1"/>
          </p:cNvSpPr>
          <p:nvPr>
            <p:ph type="sldNum" sz="quarter" idx="12"/>
          </p:nvPr>
        </p:nvSpPr>
        <p:spPr/>
        <p:txBody>
          <a:bodyPr/>
          <a:lstStyle/>
          <a:p>
            <a:pPr>
              <a:defRPr/>
            </a:pPr>
            <a:fld id="{1AE05F2F-9DBE-43CF-9C02-CFFAB4E95A96}" type="slidenum">
              <a:rPr lang="en-US">
                <a:solidFill>
                  <a:prstClr val="black">
                    <a:tint val="75000"/>
                  </a:prstClr>
                </a:solidFill>
              </a:rPr>
              <a:pPr>
                <a:defRPr/>
              </a:pPr>
              <a:t>1</a:t>
            </a:fld>
            <a:endParaRPr lang="en-US">
              <a:solidFill>
                <a:prstClr val="black">
                  <a:tint val="75000"/>
                </a:prstClr>
              </a:solidFill>
            </a:endParaRPr>
          </a:p>
        </p:txBody>
      </p:sp>
      <p:pic>
        <p:nvPicPr>
          <p:cNvPr id="153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46138"/>
            <a:ext cx="1371600"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124075" y="876300"/>
            <a:ext cx="6162675" cy="766763"/>
          </a:xfrm>
          <a:prstGeom prst="rect">
            <a:avLst/>
          </a:prstGeom>
          <a:noFill/>
        </p:spPr>
        <p:txBody>
          <a:bodyPr>
            <a:spAutoFit/>
          </a:bodyPr>
          <a:lstStyle/>
          <a:p>
            <a:pPr algn="ctr">
              <a:defRPr/>
            </a:pPr>
            <a:r>
              <a:rPr lang="en-US" sz="2194" dirty="0">
                <a:solidFill>
                  <a:prstClr val="black"/>
                </a:solidFill>
                <a:latin typeface="Algerian" panose="04020705040A02060702" pitchFamily="82" charset="0"/>
              </a:rPr>
              <a:t>University of Information Technology and Sciences</a:t>
            </a:r>
          </a:p>
        </p:txBody>
      </p:sp>
      <p:sp>
        <p:nvSpPr>
          <p:cNvPr id="10" name="TextBox 9"/>
          <p:cNvSpPr txBox="1"/>
          <p:nvPr/>
        </p:nvSpPr>
        <p:spPr>
          <a:xfrm>
            <a:off x="742950" y="2514600"/>
            <a:ext cx="7429500" cy="2706688"/>
          </a:xfrm>
          <a:prstGeom prst="rect">
            <a:avLst/>
          </a:prstGeom>
          <a:noFill/>
        </p:spPr>
        <p:txBody>
          <a:bodyPr>
            <a:spAutoFit/>
          </a:bodyPr>
          <a:lstStyle/>
          <a:p>
            <a:pPr algn="ctr">
              <a:defRPr/>
            </a:pPr>
            <a:r>
              <a:rPr lang="en-US" sz="1600" b="1" dirty="0" smtClean="0">
                <a:solidFill>
                  <a:prstClr val="black"/>
                </a:solidFill>
                <a:latin typeface="Bookman Old Style" panose="02050604050505020204" pitchFamily="18" charset="0"/>
              </a:rPr>
              <a:t>Digital Logic Design</a:t>
            </a:r>
            <a:endParaRPr lang="en-US" sz="1600" b="1" dirty="0">
              <a:solidFill>
                <a:prstClr val="black"/>
              </a:solidFill>
              <a:latin typeface="Bookman Old Style" panose="02050604050505020204" pitchFamily="18" charset="0"/>
            </a:endParaRPr>
          </a:p>
          <a:p>
            <a:pPr algn="ctr">
              <a:defRPr/>
            </a:pPr>
            <a:r>
              <a:rPr lang="en-US" sz="1600" b="1" dirty="0">
                <a:solidFill>
                  <a:prstClr val="black"/>
                </a:solidFill>
                <a:latin typeface="Bookman Old Style" panose="02050604050505020204" pitchFamily="18" charset="0"/>
              </a:rPr>
              <a:t>Course No. : CSE 253</a:t>
            </a:r>
          </a:p>
          <a:p>
            <a:pPr algn="ctr">
              <a:defRPr/>
            </a:pPr>
            <a:r>
              <a:rPr lang="en-US" sz="1600" b="1" dirty="0">
                <a:solidFill>
                  <a:prstClr val="black"/>
                </a:solidFill>
                <a:latin typeface="Bookman Old Style" panose="02050604050505020204" pitchFamily="18" charset="0"/>
              </a:rPr>
              <a:t>Lecture no. : 01</a:t>
            </a:r>
          </a:p>
          <a:p>
            <a:pPr algn="ctr">
              <a:defRPr/>
            </a:pPr>
            <a:endParaRPr lang="en-US" sz="1463" b="1" dirty="0">
              <a:solidFill>
                <a:prstClr val="black"/>
              </a:solidFill>
              <a:latin typeface="Bookman Old Style" panose="02050604050505020204" pitchFamily="18" charset="0"/>
            </a:endParaRPr>
          </a:p>
          <a:p>
            <a:pPr algn="ctr">
              <a:defRPr/>
            </a:pPr>
            <a:endParaRPr lang="en-US" sz="1463" b="1" dirty="0">
              <a:solidFill>
                <a:prstClr val="black"/>
              </a:solidFill>
              <a:latin typeface="Bookman Old Style" panose="02050604050505020204" pitchFamily="18" charset="0"/>
            </a:endParaRPr>
          </a:p>
          <a:p>
            <a:pPr algn="ctr">
              <a:defRPr/>
            </a:pPr>
            <a:r>
              <a:rPr lang="en-US" sz="1463" b="1" dirty="0">
                <a:solidFill>
                  <a:prstClr val="black"/>
                </a:solidFill>
                <a:latin typeface="Arial Black" panose="020B0A04020102020204" pitchFamily="34" charset="0"/>
                <a:cs typeface="Courier New" panose="02070309020205020404" pitchFamily="49" charset="0"/>
              </a:rPr>
              <a:t>Conducted By : </a:t>
            </a:r>
          </a:p>
          <a:p>
            <a:pPr algn="ctr">
              <a:defRPr/>
            </a:pPr>
            <a:r>
              <a:rPr lang="en-US" sz="1463" b="1" dirty="0" err="1">
                <a:solidFill>
                  <a:prstClr val="black"/>
                </a:solidFill>
                <a:latin typeface="Arial Black" panose="020B0A04020102020204" pitchFamily="34" charset="0"/>
                <a:cs typeface="Courier New" panose="02070309020205020404" pitchFamily="49" charset="0"/>
              </a:rPr>
              <a:t>Md.Yousuf</a:t>
            </a:r>
            <a:r>
              <a:rPr lang="en-US" sz="1463" b="1" dirty="0">
                <a:solidFill>
                  <a:prstClr val="black"/>
                </a:solidFill>
                <a:latin typeface="Arial Black" panose="020B0A04020102020204" pitchFamily="34" charset="0"/>
                <a:cs typeface="Courier New" panose="02070309020205020404" pitchFamily="49" charset="0"/>
              </a:rPr>
              <a:t> Ali</a:t>
            </a:r>
          </a:p>
          <a:p>
            <a:pPr algn="ctr">
              <a:defRPr/>
            </a:pPr>
            <a:r>
              <a:rPr lang="en-US" sz="1463" b="1" dirty="0">
                <a:solidFill>
                  <a:prstClr val="black"/>
                </a:solidFill>
                <a:latin typeface="Arial Black" panose="020B0A04020102020204" pitchFamily="34" charset="0"/>
                <a:cs typeface="Courier New" panose="02070309020205020404" pitchFamily="49" charset="0"/>
              </a:rPr>
              <a:t>Lecturer</a:t>
            </a:r>
          </a:p>
          <a:p>
            <a:pPr algn="ctr">
              <a:defRPr/>
            </a:pPr>
            <a:r>
              <a:rPr lang="en-US" sz="1463" b="1" dirty="0">
                <a:solidFill>
                  <a:prstClr val="black"/>
                </a:solidFill>
                <a:latin typeface="Arial Black" panose="020B0A04020102020204" pitchFamily="34" charset="0"/>
                <a:cs typeface="Courier New" panose="02070309020205020404" pitchFamily="49" charset="0"/>
              </a:rPr>
              <a:t>Department of CSE, UITS</a:t>
            </a:r>
          </a:p>
          <a:p>
            <a:pPr algn="ctr">
              <a:defRPr/>
            </a:pPr>
            <a:r>
              <a:rPr lang="en-US" sz="1463" b="1" dirty="0">
                <a:solidFill>
                  <a:srgbClr val="FF0000"/>
                </a:solidFill>
                <a:latin typeface="Arial Black" panose="020B0A04020102020204" pitchFamily="34" charset="0"/>
                <a:cs typeface="Courier New" panose="02070309020205020404" pitchFamily="49" charset="0"/>
              </a:rPr>
              <a:t>yousuf.ali@uits.e</a:t>
            </a:r>
            <a:r>
              <a:rPr lang="en-US" sz="1600" b="1" dirty="0">
                <a:solidFill>
                  <a:srgbClr val="FF0000"/>
                </a:solidFill>
                <a:latin typeface="Arial Black" panose="020B0A04020102020204" pitchFamily="34" charset="0"/>
                <a:cs typeface="Courier New" panose="02070309020205020404" pitchFamily="49" charset="0"/>
              </a:rPr>
              <a:t>du.bd  </a:t>
            </a:r>
            <a:endParaRPr lang="en-US" sz="1463" b="1" dirty="0">
              <a:solidFill>
                <a:srgbClr val="FF0000"/>
              </a:solidFill>
              <a:latin typeface="Arial Black" panose="020B0A04020102020204" pitchFamily="34" charset="0"/>
              <a:cs typeface="Courier New" panose="02070309020205020404" pitchFamily="49" charset="0"/>
            </a:endParaRPr>
          </a:p>
          <a:p>
            <a:pPr algn="ctr">
              <a:defRPr/>
            </a:pPr>
            <a:endParaRPr lang="en-US" sz="1463" dirty="0">
              <a:solidFill>
                <a:prstClr val="black"/>
              </a:solidFill>
              <a:latin typeface="Garamond" panose="02020404030301010803"/>
            </a:endParaRPr>
          </a:p>
        </p:txBody>
      </p:sp>
    </p:spTree>
    <p:extLst>
      <p:ext uri="{BB962C8B-B14F-4D97-AF65-F5344CB8AC3E}">
        <p14:creationId xmlns:p14="http://schemas.microsoft.com/office/powerpoint/2010/main" val="1617879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152400"/>
            <a:ext cx="8229600" cy="893762"/>
          </a:xfrm>
        </p:spPr>
        <p:txBody>
          <a:bodyPr>
            <a:normAutofit/>
          </a:bodyPr>
          <a:lstStyle/>
          <a:p>
            <a:r>
              <a:rPr lang="en-US" sz="4400" dirty="0" smtClean="0"/>
              <a:t>Binary Number System</a:t>
            </a:r>
          </a:p>
        </p:txBody>
      </p:sp>
      <p:sp>
        <p:nvSpPr>
          <p:cNvPr id="100355" name="Rectangle 3"/>
          <p:cNvSpPr>
            <a:spLocks noGrp="1" noChangeArrowheads="1"/>
          </p:cNvSpPr>
          <p:nvPr>
            <p:ph type="body" idx="1"/>
          </p:nvPr>
        </p:nvSpPr>
        <p:spPr>
          <a:xfrm>
            <a:off x="431800" y="1089025"/>
            <a:ext cx="8280400" cy="5421313"/>
          </a:xfrm>
        </p:spPr>
        <p:txBody>
          <a:bodyPr/>
          <a:lstStyle/>
          <a:p>
            <a:r>
              <a:rPr lang="en-US" dirty="0" smtClean="0"/>
              <a:t>Base = 2 </a:t>
            </a:r>
          </a:p>
          <a:p>
            <a:pPr lvl="1"/>
            <a:r>
              <a:rPr lang="en-US" dirty="0" smtClean="0">
                <a:sym typeface="Wingdings" pitchFamily="2" charset="2"/>
              </a:rPr>
              <a:t>2 digits { 0, 1 }, called </a:t>
            </a:r>
            <a:r>
              <a:rPr lang="en-US" sz="2400" i="1" dirty="0" smtClean="0">
                <a:solidFill>
                  <a:schemeClr val="accent1"/>
                </a:solidFill>
                <a:sym typeface="Wingdings" pitchFamily="2" charset="2"/>
              </a:rPr>
              <a:t>b</a:t>
            </a:r>
            <a:r>
              <a:rPr lang="en-US" dirty="0" smtClean="0">
                <a:sym typeface="Wingdings" pitchFamily="2" charset="2"/>
              </a:rPr>
              <a:t>inary dig</a:t>
            </a:r>
            <a:r>
              <a:rPr lang="en-US" sz="2400" i="1" dirty="0" smtClean="0">
                <a:solidFill>
                  <a:schemeClr val="accent1"/>
                </a:solidFill>
                <a:sym typeface="Wingdings" pitchFamily="2" charset="2"/>
              </a:rPr>
              <a:t>its</a:t>
            </a:r>
            <a:r>
              <a:rPr lang="en-US" dirty="0" smtClean="0">
                <a:sym typeface="Wingdings" pitchFamily="2" charset="2"/>
              </a:rPr>
              <a:t> or “</a:t>
            </a:r>
            <a:r>
              <a:rPr lang="en-US" i="1" dirty="0" smtClean="0">
                <a:solidFill>
                  <a:schemeClr val="accent1"/>
                </a:solidFill>
                <a:sym typeface="Wingdings" pitchFamily="2" charset="2"/>
              </a:rPr>
              <a:t>bits</a:t>
            </a:r>
            <a:r>
              <a:rPr lang="en-US" dirty="0" smtClean="0">
                <a:sym typeface="Wingdings" pitchFamily="2" charset="2"/>
              </a:rPr>
              <a:t>”</a:t>
            </a:r>
          </a:p>
          <a:p>
            <a:r>
              <a:rPr lang="en-US" dirty="0" smtClean="0">
                <a:sym typeface="Wingdings" pitchFamily="2" charset="2"/>
              </a:rPr>
              <a:t>Weights</a:t>
            </a:r>
          </a:p>
          <a:p>
            <a:pPr lvl="1"/>
            <a:r>
              <a:rPr lang="en-US" dirty="0" smtClean="0">
                <a:sym typeface="Wingdings" pitchFamily="2" charset="2"/>
              </a:rPr>
              <a:t>Weight = (</a:t>
            </a:r>
            <a:r>
              <a:rPr lang="en-US" i="1" dirty="0" smtClean="0">
                <a:sym typeface="Wingdings" pitchFamily="2" charset="2"/>
              </a:rPr>
              <a:t>Base) </a:t>
            </a:r>
            <a:r>
              <a:rPr lang="en-US" i="1" baseline="50000" dirty="0" smtClean="0">
                <a:sym typeface="Wingdings" pitchFamily="2" charset="2"/>
              </a:rPr>
              <a:t>Position</a:t>
            </a:r>
            <a:endParaRPr lang="en-US" i="1" dirty="0" smtClean="0">
              <a:sym typeface="Wingdings" pitchFamily="2" charset="2"/>
            </a:endParaRPr>
          </a:p>
          <a:p>
            <a:r>
              <a:rPr lang="en-US" dirty="0" smtClean="0">
                <a:sym typeface="Wingdings" pitchFamily="2" charset="2"/>
              </a:rPr>
              <a:t>Magnitude</a:t>
            </a:r>
          </a:p>
          <a:p>
            <a:pPr lvl="1"/>
            <a:r>
              <a:rPr lang="en-US" dirty="0" smtClean="0">
                <a:sym typeface="Wingdings" pitchFamily="2" charset="2"/>
              </a:rPr>
              <a:t>Sum of “</a:t>
            </a:r>
            <a:r>
              <a:rPr lang="en-US" i="1" dirty="0" smtClean="0">
                <a:sym typeface="Wingdings" pitchFamily="2" charset="2"/>
              </a:rPr>
              <a:t>Bit</a:t>
            </a:r>
            <a:r>
              <a:rPr lang="en-US" dirty="0" smtClean="0">
                <a:sym typeface="Wingdings" pitchFamily="2" charset="2"/>
              </a:rPr>
              <a:t> x </a:t>
            </a:r>
            <a:r>
              <a:rPr lang="en-US" i="1" dirty="0" smtClean="0">
                <a:sym typeface="Wingdings" pitchFamily="2" charset="2"/>
              </a:rPr>
              <a:t>Weight</a:t>
            </a:r>
            <a:r>
              <a:rPr lang="en-US" dirty="0" smtClean="0">
                <a:sym typeface="Wingdings" pitchFamily="2" charset="2"/>
              </a:rPr>
              <a:t>”</a:t>
            </a:r>
          </a:p>
          <a:p>
            <a:r>
              <a:rPr lang="en-US" dirty="0" smtClean="0">
                <a:sym typeface="Wingdings" pitchFamily="2" charset="2"/>
              </a:rPr>
              <a:t>Formal Notation</a:t>
            </a:r>
          </a:p>
          <a:p>
            <a:r>
              <a:rPr lang="en-US" dirty="0" smtClean="0">
                <a:sym typeface="Wingdings" pitchFamily="2" charset="2"/>
              </a:rPr>
              <a:t>Groups of bits       </a:t>
            </a:r>
          </a:p>
          <a:p>
            <a:pPr lvl="3">
              <a:buNone/>
            </a:pPr>
            <a:endParaRPr lang="en-US" sz="2000" dirty="0" smtClean="0">
              <a:sym typeface="Wingdings" pitchFamily="2" charset="2"/>
            </a:endParaRPr>
          </a:p>
          <a:p>
            <a:pPr lvl="3">
              <a:buNone/>
            </a:pPr>
            <a:endParaRPr lang="en-US" sz="2000" dirty="0" smtClean="0">
              <a:sym typeface="Wingdings" pitchFamily="2" charset="2"/>
            </a:endParaRPr>
          </a:p>
          <a:p>
            <a:pPr lvl="3">
              <a:buNone/>
            </a:pPr>
            <a:r>
              <a:rPr lang="en-US" sz="2000" dirty="0" smtClean="0">
                <a:sym typeface="Wingdings" pitchFamily="2" charset="2"/>
              </a:rPr>
              <a:t>		       </a:t>
            </a:r>
            <a:r>
              <a:rPr lang="en-US" sz="2000" dirty="0" smtClean="0"/>
              <a:t>4 bits = Nibble</a:t>
            </a:r>
          </a:p>
          <a:p>
            <a:pPr>
              <a:buFont typeface="Wingdings 2" pitchFamily="18" charset="2"/>
              <a:buNone/>
            </a:pPr>
            <a:r>
              <a:rPr lang="en-US" sz="2000" dirty="0" smtClean="0"/>
              <a:t>                                    8 bits = </a:t>
            </a:r>
            <a:r>
              <a:rPr lang="en-US" sz="2000" i="1" dirty="0" smtClean="0"/>
              <a:t>Byte</a:t>
            </a:r>
          </a:p>
        </p:txBody>
      </p:sp>
      <p:grpSp>
        <p:nvGrpSpPr>
          <p:cNvPr id="2" name="Group 5"/>
          <p:cNvGrpSpPr>
            <a:grpSpLocks/>
          </p:cNvGrpSpPr>
          <p:nvPr/>
        </p:nvGrpSpPr>
        <p:grpSpPr bwMode="auto">
          <a:xfrm>
            <a:off x="5729288" y="2374900"/>
            <a:ext cx="3062287" cy="1233488"/>
            <a:chOff x="3609" y="1496"/>
            <a:chExt cx="1929" cy="777"/>
          </a:xfrm>
        </p:grpSpPr>
        <p:sp>
          <p:nvSpPr>
            <p:cNvPr id="8208" name="Rectangle 6"/>
            <p:cNvSpPr>
              <a:spLocks noChangeArrowheads="1"/>
            </p:cNvSpPr>
            <p:nvPr/>
          </p:nvSpPr>
          <p:spPr bwMode="auto">
            <a:xfrm>
              <a:off x="3674" y="1706"/>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8209" name="Rectangle 7"/>
            <p:cNvSpPr>
              <a:spLocks noChangeArrowheads="1"/>
            </p:cNvSpPr>
            <p:nvPr/>
          </p:nvSpPr>
          <p:spPr bwMode="auto">
            <a:xfrm>
              <a:off x="4014" y="1709"/>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8210" name="Rectangle 8"/>
            <p:cNvSpPr>
              <a:spLocks noChangeArrowheads="1"/>
            </p:cNvSpPr>
            <p:nvPr/>
          </p:nvSpPr>
          <p:spPr bwMode="auto">
            <a:xfrm>
              <a:off x="4355" y="1709"/>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8211" name="Oval 9"/>
            <p:cNvSpPr>
              <a:spLocks noChangeArrowheads="1"/>
            </p:cNvSpPr>
            <p:nvPr/>
          </p:nvSpPr>
          <p:spPr bwMode="auto">
            <a:xfrm>
              <a:off x="4695" y="1935"/>
              <a:ext cx="113" cy="1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lIns="0" tIns="0" rIns="0" bIns="0" anchor="ctr">
              <a:spAutoFit/>
            </a:bodyPr>
            <a:lstStyle/>
            <a:p>
              <a:endParaRPr lang="en-US"/>
            </a:p>
          </p:txBody>
        </p:sp>
        <p:sp>
          <p:nvSpPr>
            <p:cNvPr id="8212" name="Rectangle 10"/>
            <p:cNvSpPr>
              <a:spLocks noChangeArrowheads="1"/>
            </p:cNvSpPr>
            <p:nvPr/>
          </p:nvSpPr>
          <p:spPr bwMode="auto">
            <a:xfrm>
              <a:off x="4922" y="1709"/>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8213" name="Rectangle 11"/>
            <p:cNvSpPr>
              <a:spLocks noChangeArrowheads="1"/>
            </p:cNvSpPr>
            <p:nvPr/>
          </p:nvSpPr>
          <p:spPr bwMode="auto">
            <a:xfrm>
              <a:off x="5261" y="1709"/>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8214" name="Text Box 12"/>
            <p:cNvSpPr txBox="1">
              <a:spLocks noChangeArrowheads="1"/>
            </p:cNvSpPr>
            <p:nvPr/>
          </p:nvSpPr>
          <p:spPr bwMode="auto">
            <a:xfrm>
              <a:off x="4014" y="211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8215" name="Text Box 13"/>
            <p:cNvSpPr txBox="1">
              <a:spLocks noChangeArrowheads="1"/>
            </p:cNvSpPr>
            <p:nvPr/>
          </p:nvSpPr>
          <p:spPr bwMode="auto">
            <a:xfrm>
              <a:off x="4355" y="211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0</a:t>
              </a:r>
            </a:p>
          </p:txBody>
        </p:sp>
        <p:sp>
          <p:nvSpPr>
            <p:cNvPr id="8216" name="Text Box 14"/>
            <p:cNvSpPr txBox="1">
              <a:spLocks noChangeArrowheads="1"/>
            </p:cNvSpPr>
            <p:nvPr/>
          </p:nvSpPr>
          <p:spPr bwMode="auto">
            <a:xfrm>
              <a:off x="4922" y="211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8217" name="Text Box 15"/>
            <p:cNvSpPr txBox="1">
              <a:spLocks noChangeArrowheads="1"/>
            </p:cNvSpPr>
            <p:nvPr/>
          </p:nvSpPr>
          <p:spPr bwMode="auto">
            <a:xfrm>
              <a:off x="3674" y="211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sp>
          <p:nvSpPr>
            <p:cNvPr id="8218" name="Text Box 16"/>
            <p:cNvSpPr txBox="1">
              <a:spLocks noChangeArrowheads="1"/>
            </p:cNvSpPr>
            <p:nvPr/>
          </p:nvSpPr>
          <p:spPr bwMode="auto">
            <a:xfrm>
              <a:off x="5261" y="211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sp>
          <p:nvSpPr>
            <p:cNvPr id="8219" name="Text Box 17"/>
            <p:cNvSpPr txBox="1">
              <a:spLocks noChangeArrowheads="1"/>
            </p:cNvSpPr>
            <p:nvPr/>
          </p:nvSpPr>
          <p:spPr bwMode="auto">
            <a:xfrm>
              <a:off x="4014" y="1496"/>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2</a:t>
              </a:r>
            </a:p>
          </p:txBody>
        </p:sp>
        <p:sp>
          <p:nvSpPr>
            <p:cNvPr id="8220" name="Text Box 18"/>
            <p:cNvSpPr txBox="1">
              <a:spLocks noChangeArrowheads="1"/>
            </p:cNvSpPr>
            <p:nvPr/>
          </p:nvSpPr>
          <p:spPr bwMode="auto">
            <a:xfrm>
              <a:off x="4355" y="1496"/>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a:t>
              </a:r>
            </a:p>
          </p:txBody>
        </p:sp>
        <p:sp>
          <p:nvSpPr>
            <p:cNvPr id="8221" name="Text Box 19"/>
            <p:cNvSpPr txBox="1">
              <a:spLocks noChangeArrowheads="1"/>
            </p:cNvSpPr>
            <p:nvPr/>
          </p:nvSpPr>
          <p:spPr bwMode="auto">
            <a:xfrm>
              <a:off x="4922" y="1496"/>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1/2</a:t>
              </a:r>
            </a:p>
          </p:txBody>
        </p:sp>
        <p:sp>
          <p:nvSpPr>
            <p:cNvPr id="8222" name="Text Box 20"/>
            <p:cNvSpPr txBox="1">
              <a:spLocks noChangeArrowheads="1"/>
            </p:cNvSpPr>
            <p:nvPr/>
          </p:nvSpPr>
          <p:spPr bwMode="auto">
            <a:xfrm>
              <a:off x="3609" y="1496"/>
              <a:ext cx="340"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4</a:t>
              </a:r>
            </a:p>
          </p:txBody>
        </p:sp>
        <p:sp>
          <p:nvSpPr>
            <p:cNvPr id="8223" name="Text Box 21"/>
            <p:cNvSpPr txBox="1">
              <a:spLocks noChangeArrowheads="1"/>
            </p:cNvSpPr>
            <p:nvPr/>
          </p:nvSpPr>
          <p:spPr bwMode="auto">
            <a:xfrm>
              <a:off x="5197" y="1496"/>
              <a:ext cx="341"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1/4</a:t>
              </a:r>
            </a:p>
          </p:txBody>
        </p:sp>
      </p:grpSp>
      <p:sp>
        <p:nvSpPr>
          <p:cNvPr id="100374" name="Text Box 22"/>
          <p:cNvSpPr txBox="1">
            <a:spLocks noChangeArrowheads="1"/>
          </p:cNvSpPr>
          <p:nvPr/>
        </p:nvSpPr>
        <p:spPr bwMode="auto">
          <a:xfrm>
            <a:off x="5832475" y="2709863"/>
            <a:ext cx="360363"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1</a:t>
            </a:r>
          </a:p>
        </p:txBody>
      </p:sp>
      <p:sp>
        <p:nvSpPr>
          <p:cNvPr id="100375" name="Text Box 23"/>
          <p:cNvSpPr txBox="1">
            <a:spLocks noChangeArrowheads="1"/>
          </p:cNvSpPr>
          <p:nvPr/>
        </p:nvSpPr>
        <p:spPr bwMode="auto">
          <a:xfrm>
            <a:off x="6372225" y="2709863"/>
            <a:ext cx="360363"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0</a:t>
            </a:r>
          </a:p>
        </p:txBody>
      </p:sp>
      <p:sp>
        <p:nvSpPr>
          <p:cNvPr id="100376" name="Text Box 24"/>
          <p:cNvSpPr txBox="1">
            <a:spLocks noChangeArrowheads="1"/>
          </p:cNvSpPr>
          <p:nvPr/>
        </p:nvSpPr>
        <p:spPr bwMode="auto">
          <a:xfrm>
            <a:off x="6911975" y="2709863"/>
            <a:ext cx="360363"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1</a:t>
            </a:r>
          </a:p>
        </p:txBody>
      </p:sp>
      <p:sp>
        <p:nvSpPr>
          <p:cNvPr id="100377" name="Text Box 25"/>
          <p:cNvSpPr txBox="1">
            <a:spLocks noChangeArrowheads="1"/>
          </p:cNvSpPr>
          <p:nvPr/>
        </p:nvSpPr>
        <p:spPr bwMode="auto">
          <a:xfrm>
            <a:off x="7812088" y="2709863"/>
            <a:ext cx="360362"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0</a:t>
            </a:r>
          </a:p>
        </p:txBody>
      </p:sp>
      <p:sp>
        <p:nvSpPr>
          <p:cNvPr id="100378" name="Text Box 26"/>
          <p:cNvSpPr txBox="1">
            <a:spLocks noChangeArrowheads="1"/>
          </p:cNvSpPr>
          <p:nvPr/>
        </p:nvSpPr>
        <p:spPr bwMode="auto">
          <a:xfrm>
            <a:off x="8351838" y="2709863"/>
            <a:ext cx="360362"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1</a:t>
            </a:r>
          </a:p>
        </p:txBody>
      </p:sp>
      <p:sp>
        <p:nvSpPr>
          <p:cNvPr id="100379" name="Text Box 27"/>
          <p:cNvSpPr txBox="1">
            <a:spLocks noChangeArrowheads="1"/>
          </p:cNvSpPr>
          <p:nvPr/>
        </p:nvSpPr>
        <p:spPr bwMode="auto">
          <a:xfrm>
            <a:off x="5287617" y="3789363"/>
            <a:ext cx="3605558" cy="794064"/>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wrap="square" lIns="0" tIns="0" rIns="0" bIns="0">
            <a:spAutoFit/>
          </a:bodyPr>
          <a:lstStyle/>
          <a:p>
            <a:pPr eaLnBrk="0" hangingPunct="0">
              <a:lnSpc>
                <a:spcPct val="90000"/>
              </a:lnSpc>
              <a:spcBef>
                <a:spcPct val="50000"/>
              </a:spcBef>
              <a:buClr>
                <a:schemeClr val="bg1"/>
              </a:buClr>
              <a:buFont typeface="Arial" charset="0"/>
              <a:buNone/>
            </a:pPr>
            <a:r>
              <a:rPr lang="en-US" sz="2000" b="1" u="none" dirty="0">
                <a:solidFill>
                  <a:schemeClr val="accent1"/>
                </a:solidFill>
                <a:latin typeface="Arial" charset="0"/>
                <a:cs typeface="Arial" charset="0"/>
              </a:rPr>
              <a:t>1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2</a:t>
            </a:r>
            <a:r>
              <a:rPr lang="en-US" sz="2000" b="1" i="0" u="none" baseline="50000" dirty="0">
                <a:solidFill>
                  <a:schemeClr val="accent2"/>
                </a:solidFill>
                <a:latin typeface="Arial" charset="0"/>
                <a:cs typeface="Arial" charset="0"/>
              </a:rPr>
              <a:t>2</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0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2</a:t>
            </a:r>
            <a:r>
              <a:rPr lang="en-US" sz="2000" b="1" i="0" u="none" baseline="50000" dirty="0">
                <a:solidFill>
                  <a:schemeClr val="accent2"/>
                </a:solidFill>
                <a:latin typeface="Arial" charset="0"/>
                <a:cs typeface="Arial" charset="0"/>
              </a:rPr>
              <a:t>1</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1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2</a:t>
            </a:r>
            <a:r>
              <a:rPr lang="en-US" sz="2000" b="1" i="0" u="none" baseline="50000" dirty="0">
                <a:solidFill>
                  <a:schemeClr val="accent2"/>
                </a:solidFill>
                <a:latin typeface="Arial" charset="0"/>
                <a:cs typeface="Arial" charset="0"/>
              </a:rPr>
              <a:t>0</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0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2</a:t>
            </a:r>
            <a:r>
              <a:rPr lang="en-US" sz="2000" b="1" i="0" u="none" baseline="50000" dirty="0">
                <a:solidFill>
                  <a:schemeClr val="accent2"/>
                </a:solidFill>
                <a:latin typeface="Arial" charset="0"/>
                <a:cs typeface="Arial" charset="0"/>
              </a:rPr>
              <a:t>-1</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1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2</a:t>
            </a:r>
            <a:r>
              <a:rPr lang="en-US" sz="2000" b="1" i="0" u="none" baseline="50000" dirty="0">
                <a:solidFill>
                  <a:schemeClr val="accent2"/>
                </a:solidFill>
                <a:latin typeface="Arial" charset="0"/>
                <a:cs typeface="Arial" charset="0"/>
              </a:rPr>
              <a:t>-2</a:t>
            </a:r>
          </a:p>
          <a:p>
            <a:pPr eaLnBrk="0" hangingPunct="0">
              <a:lnSpc>
                <a:spcPct val="90000"/>
              </a:lnSpc>
              <a:spcBef>
                <a:spcPct val="50000"/>
              </a:spcBef>
              <a:buClr>
                <a:schemeClr val="bg1"/>
              </a:buClr>
              <a:buFont typeface="Arial" charset="0"/>
              <a:buNone/>
            </a:pPr>
            <a:r>
              <a:rPr lang="en-US" sz="2400" b="1" i="0" u="none" dirty="0">
                <a:solidFill>
                  <a:schemeClr val="tx1"/>
                </a:solidFill>
                <a:latin typeface="Arial" charset="0"/>
                <a:cs typeface="Arial" charset="0"/>
              </a:rPr>
              <a:t>              =(5.25)</a:t>
            </a:r>
            <a:r>
              <a:rPr lang="en-US" sz="2400" b="1" i="0" u="none" baseline="-25000" dirty="0">
                <a:solidFill>
                  <a:schemeClr val="accent2"/>
                </a:solidFill>
                <a:latin typeface="Arial" charset="0"/>
                <a:cs typeface="Arial" charset="0"/>
              </a:rPr>
              <a:t>10</a:t>
            </a:r>
            <a:endParaRPr lang="en-US" sz="2000" b="1" i="0" u="none" dirty="0">
              <a:solidFill>
                <a:schemeClr val="accent2"/>
              </a:solidFill>
              <a:latin typeface="Arial" charset="0"/>
              <a:cs typeface="Arial" charset="0"/>
            </a:endParaRPr>
          </a:p>
        </p:txBody>
      </p:sp>
      <p:sp>
        <p:nvSpPr>
          <p:cNvPr id="100380" name="Text Box 28"/>
          <p:cNvSpPr txBox="1">
            <a:spLocks noChangeArrowheads="1"/>
          </p:cNvSpPr>
          <p:nvPr/>
        </p:nvSpPr>
        <p:spPr bwMode="auto">
          <a:xfrm>
            <a:off x="6551613" y="4868863"/>
            <a:ext cx="1979612" cy="3286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eaLnBrk="0" hangingPunct="0">
              <a:lnSpc>
                <a:spcPct val="90000"/>
              </a:lnSpc>
              <a:spcBef>
                <a:spcPct val="50000"/>
              </a:spcBef>
              <a:buClr>
                <a:schemeClr val="bg1"/>
              </a:buClr>
              <a:buFont typeface="Arial" charset="0"/>
              <a:buNone/>
            </a:pPr>
            <a:r>
              <a:rPr lang="en-US" sz="2400" b="1" i="0" u="none">
                <a:solidFill>
                  <a:schemeClr val="tx1"/>
                </a:solidFill>
                <a:latin typeface="Arial" charset="0"/>
                <a:cs typeface="Arial" charset="0"/>
              </a:rPr>
              <a:t>  (</a:t>
            </a:r>
            <a:r>
              <a:rPr lang="en-US" sz="2400" b="1" i="0" u="none">
                <a:solidFill>
                  <a:schemeClr val="accent1"/>
                </a:solidFill>
                <a:latin typeface="Arial" charset="0"/>
                <a:cs typeface="Arial" charset="0"/>
              </a:rPr>
              <a:t>101</a:t>
            </a:r>
            <a:r>
              <a:rPr lang="en-US" sz="2400" b="1" i="0" u="none">
                <a:solidFill>
                  <a:schemeClr val="tx1"/>
                </a:solidFill>
                <a:latin typeface="Arial" charset="0"/>
                <a:cs typeface="Arial" charset="0"/>
              </a:rPr>
              <a:t>.</a:t>
            </a:r>
            <a:r>
              <a:rPr lang="en-US" sz="2400" b="1" i="0" u="none">
                <a:solidFill>
                  <a:schemeClr val="accent1"/>
                </a:solidFill>
                <a:latin typeface="Arial" charset="0"/>
                <a:cs typeface="Arial" charset="0"/>
              </a:rPr>
              <a:t>01</a:t>
            </a:r>
            <a:r>
              <a:rPr lang="en-US" sz="2400" b="1" i="0" u="none">
                <a:solidFill>
                  <a:schemeClr val="tx1"/>
                </a:solidFill>
                <a:latin typeface="Arial" charset="0"/>
                <a:cs typeface="Arial" charset="0"/>
              </a:rPr>
              <a:t>)</a:t>
            </a:r>
            <a:r>
              <a:rPr lang="en-US" sz="2400" b="1" i="0" u="none" baseline="-25000">
                <a:solidFill>
                  <a:schemeClr val="accent2"/>
                </a:solidFill>
                <a:latin typeface="Arial" charset="0"/>
                <a:cs typeface="Arial" charset="0"/>
              </a:rPr>
              <a:t>2</a:t>
            </a:r>
          </a:p>
        </p:txBody>
      </p:sp>
      <p:sp>
        <p:nvSpPr>
          <p:cNvPr id="100381" name="Rectangle 29"/>
          <p:cNvSpPr>
            <a:spLocks noChangeArrowheads="1"/>
          </p:cNvSpPr>
          <p:nvPr/>
        </p:nvSpPr>
        <p:spPr bwMode="auto">
          <a:xfrm>
            <a:off x="4557713" y="5334000"/>
            <a:ext cx="1081087" cy="3571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pPr algn="ctr" eaLnBrk="0" hangingPunct="0">
              <a:lnSpc>
                <a:spcPct val="90000"/>
              </a:lnSpc>
              <a:spcBef>
                <a:spcPct val="50000"/>
              </a:spcBef>
              <a:buClr>
                <a:schemeClr val="bg1"/>
              </a:buClr>
              <a:buFont typeface="Arial" charset="0"/>
              <a:buNone/>
            </a:pPr>
            <a:r>
              <a:rPr lang="en-US" sz="2400" b="1" i="0" u="none">
                <a:solidFill>
                  <a:schemeClr val="tx1"/>
                </a:solidFill>
                <a:latin typeface="Arial" charset="0"/>
                <a:cs typeface="Arial" charset="0"/>
              </a:rPr>
              <a:t>1 0 1 1</a:t>
            </a:r>
          </a:p>
        </p:txBody>
      </p:sp>
      <p:sp>
        <p:nvSpPr>
          <p:cNvPr id="100382" name="Rectangle 30"/>
          <p:cNvSpPr>
            <a:spLocks noChangeArrowheads="1"/>
          </p:cNvSpPr>
          <p:nvPr/>
        </p:nvSpPr>
        <p:spPr bwMode="auto">
          <a:xfrm>
            <a:off x="4545013" y="5791200"/>
            <a:ext cx="2160587" cy="3571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pPr algn="ctr" eaLnBrk="0" hangingPunct="0">
              <a:lnSpc>
                <a:spcPct val="90000"/>
              </a:lnSpc>
              <a:spcBef>
                <a:spcPct val="50000"/>
              </a:spcBef>
              <a:buClr>
                <a:schemeClr val="bg1"/>
              </a:buClr>
              <a:buFont typeface="Arial" charset="0"/>
              <a:buNone/>
            </a:pPr>
            <a:r>
              <a:rPr lang="en-US" sz="2400" b="1" i="0" u="none" dirty="0">
                <a:solidFill>
                  <a:schemeClr val="tx1"/>
                </a:solidFill>
                <a:latin typeface="Arial" charset="0"/>
                <a:cs typeface="Arial" charset="0"/>
              </a:rPr>
              <a:t>1 1 0 0 0 1 0 1</a:t>
            </a:r>
          </a:p>
        </p:txBody>
      </p:sp>
      <p:sp>
        <p:nvSpPr>
          <p:cNvPr id="31" name="Slide Number Placeholder 30"/>
          <p:cNvSpPr>
            <a:spLocks noGrp="1"/>
          </p:cNvSpPr>
          <p:nvPr>
            <p:ph type="sldNum" sz="quarter" idx="12"/>
          </p:nvPr>
        </p:nvSpPr>
        <p:spPr/>
        <p:txBody>
          <a:bodyPr/>
          <a:lstStyle/>
          <a:p>
            <a:fld id="{CDFE905B-5691-40DB-A071-292DDBFE9B80}" type="slidenum">
              <a:rPr lang="en-US" smtClean="0"/>
              <a:pPr/>
              <a:t>10</a:t>
            </a:fld>
            <a:endParaRPr lang="en-US"/>
          </a:p>
        </p:txBody>
      </p:sp>
      <p:sp>
        <p:nvSpPr>
          <p:cNvPr id="32" name="Footer Placeholder 31"/>
          <p:cNvSpPr>
            <a:spLocks noGrp="1"/>
          </p:cNvSpPr>
          <p:nvPr>
            <p:ph type="ftr" sz="quarter" idx="11"/>
          </p:nvPr>
        </p:nvSpPr>
        <p:spPr/>
        <p:txBody>
          <a:bodyPr/>
          <a:lstStyle/>
          <a:p>
            <a:r>
              <a:rPr lang="en-US" smtClean="0"/>
              <a:t>Digital Logic Design</a:t>
            </a:r>
            <a:endParaRPr lang="en-US"/>
          </a:p>
        </p:txBody>
      </p:sp>
      <p:sp>
        <p:nvSpPr>
          <p:cNvPr id="3" name="Date Placeholder 2"/>
          <p:cNvSpPr>
            <a:spLocks noGrp="1"/>
          </p:cNvSpPr>
          <p:nvPr>
            <p:ph type="dt" sz="half" idx="10"/>
          </p:nvPr>
        </p:nvSpPr>
        <p:spPr/>
        <p:txBody>
          <a:bodyPr/>
          <a:lstStyle/>
          <a:p>
            <a:fld id="{66972E1B-8585-4747-B935-D8DACC716279}" type="datetime1">
              <a:rPr lang="en-US" smtClean="0"/>
              <a:t>2/21/2020</a:t>
            </a:fld>
            <a:endParaRPr lang="en-US"/>
          </a:p>
        </p:txBody>
      </p:sp>
    </p:spTree>
    <p:extLst>
      <p:ext uri="{BB962C8B-B14F-4D97-AF65-F5344CB8AC3E}">
        <p14:creationId xmlns:p14="http://schemas.microsoft.com/office/powerpoint/2010/main" val="99160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100" fill="hold"/>
                                        <p:tgtEl>
                                          <p:spTgt spid="100355">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1003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nodeType="with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anim calcmode="lin" valueType="num">
                                      <p:cBhvr additive="base">
                                        <p:cTn id="11" dur="1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12" dur="1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 calcmode="lin" valueType="num">
                                      <p:cBhvr additive="base">
                                        <p:cTn id="17" dur="100" fill="hold"/>
                                        <p:tgtEl>
                                          <p:spTgt spid="100355">
                                            <p:txEl>
                                              <p:pRg st="2" end="2"/>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1003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9" presetID="2" presetClass="entr" presetSubtype="8" fill="hold" nodeType="withEffect">
                                  <p:stCondLst>
                                    <p:cond delay="0"/>
                                  </p:stCondLst>
                                  <p:childTnLst>
                                    <p:set>
                                      <p:cBhvr>
                                        <p:cTn id="20" dur="1" fill="hold">
                                          <p:stCondLst>
                                            <p:cond delay="0"/>
                                          </p:stCondLst>
                                        </p:cTn>
                                        <p:tgtEl>
                                          <p:spTgt spid="100355">
                                            <p:txEl>
                                              <p:pRg st="3" end="3"/>
                                            </p:txEl>
                                          </p:spTgt>
                                        </p:tgtEl>
                                        <p:attrNameLst>
                                          <p:attrName>style.visibility</p:attrName>
                                        </p:attrNameLst>
                                      </p:cBhvr>
                                      <p:to>
                                        <p:strVal val="visible"/>
                                      </p:to>
                                    </p:set>
                                    <p:anim calcmode="lin" valueType="num">
                                      <p:cBhvr additive="base">
                                        <p:cTn id="21" dur="100" fill="hold"/>
                                        <p:tgtEl>
                                          <p:spTgt spid="100355">
                                            <p:txEl>
                                              <p:pRg st="3" end="3"/>
                                            </p:txEl>
                                          </p:spTgt>
                                        </p:tgtEl>
                                        <p:attrNameLst>
                                          <p:attrName>ppt_x</p:attrName>
                                        </p:attrNameLst>
                                      </p:cBhvr>
                                      <p:tavLst>
                                        <p:tav tm="0">
                                          <p:val>
                                            <p:strVal val="0-#ppt_w/2"/>
                                          </p:val>
                                        </p:tav>
                                        <p:tav tm="100000">
                                          <p:val>
                                            <p:strVal val="#ppt_x"/>
                                          </p:val>
                                        </p:tav>
                                      </p:tavLst>
                                    </p:anim>
                                    <p:anim calcmode="lin" valueType="num">
                                      <p:cBhvr additive="base">
                                        <p:cTn id="22" dur="100" fill="hold"/>
                                        <p:tgtEl>
                                          <p:spTgt spid="10035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100374"/>
                                        </p:tgtEl>
                                        <p:attrNameLst>
                                          <p:attrName>style.visibility</p:attrName>
                                        </p:attrNameLst>
                                      </p:cBhvr>
                                      <p:to>
                                        <p:strVal val="visible"/>
                                      </p:to>
                                    </p:set>
                                    <p:anim calcmode="lin" valueType="num">
                                      <p:cBhvr additive="base">
                                        <p:cTn id="29" dur="500" fill="hold"/>
                                        <p:tgtEl>
                                          <p:spTgt spid="100374"/>
                                        </p:tgtEl>
                                        <p:attrNameLst>
                                          <p:attrName>ppt_x</p:attrName>
                                        </p:attrNameLst>
                                      </p:cBhvr>
                                      <p:tavLst>
                                        <p:tav tm="0">
                                          <p:val>
                                            <p:strVal val="#ppt_x"/>
                                          </p:val>
                                        </p:tav>
                                        <p:tav tm="100000">
                                          <p:val>
                                            <p:strVal val="#ppt_x"/>
                                          </p:val>
                                        </p:tav>
                                      </p:tavLst>
                                    </p:anim>
                                    <p:anim calcmode="lin" valueType="num">
                                      <p:cBhvr additive="base">
                                        <p:cTn id="30" dur="500" fill="hold"/>
                                        <p:tgtEl>
                                          <p:spTgt spid="1003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100375"/>
                                        </p:tgtEl>
                                        <p:attrNameLst>
                                          <p:attrName>style.visibility</p:attrName>
                                        </p:attrNameLst>
                                      </p:cBhvr>
                                      <p:to>
                                        <p:strVal val="visible"/>
                                      </p:to>
                                    </p:set>
                                    <p:anim calcmode="lin" valueType="num">
                                      <p:cBhvr additive="base">
                                        <p:cTn id="33" dur="500" fill="hold"/>
                                        <p:tgtEl>
                                          <p:spTgt spid="100375"/>
                                        </p:tgtEl>
                                        <p:attrNameLst>
                                          <p:attrName>ppt_x</p:attrName>
                                        </p:attrNameLst>
                                      </p:cBhvr>
                                      <p:tavLst>
                                        <p:tav tm="0">
                                          <p:val>
                                            <p:strVal val="#ppt_x"/>
                                          </p:val>
                                        </p:tav>
                                        <p:tav tm="100000">
                                          <p:val>
                                            <p:strVal val="#ppt_x"/>
                                          </p:val>
                                        </p:tav>
                                      </p:tavLst>
                                    </p:anim>
                                    <p:anim calcmode="lin" valueType="num">
                                      <p:cBhvr additive="base">
                                        <p:cTn id="34" dur="500" fill="hold"/>
                                        <p:tgtEl>
                                          <p:spTgt spid="10037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100376"/>
                                        </p:tgtEl>
                                        <p:attrNameLst>
                                          <p:attrName>style.visibility</p:attrName>
                                        </p:attrNameLst>
                                      </p:cBhvr>
                                      <p:to>
                                        <p:strVal val="visible"/>
                                      </p:to>
                                    </p:set>
                                    <p:anim calcmode="lin" valueType="num">
                                      <p:cBhvr additive="base">
                                        <p:cTn id="37" dur="500" fill="hold"/>
                                        <p:tgtEl>
                                          <p:spTgt spid="100376"/>
                                        </p:tgtEl>
                                        <p:attrNameLst>
                                          <p:attrName>ppt_x</p:attrName>
                                        </p:attrNameLst>
                                      </p:cBhvr>
                                      <p:tavLst>
                                        <p:tav tm="0">
                                          <p:val>
                                            <p:strVal val="#ppt_x"/>
                                          </p:val>
                                        </p:tav>
                                        <p:tav tm="100000">
                                          <p:val>
                                            <p:strVal val="#ppt_x"/>
                                          </p:val>
                                        </p:tav>
                                      </p:tavLst>
                                    </p:anim>
                                    <p:anim calcmode="lin" valueType="num">
                                      <p:cBhvr additive="base">
                                        <p:cTn id="38" dur="500" fill="hold"/>
                                        <p:tgtEl>
                                          <p:spTgt spid="10037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100377"/>
                                        </p:tgtEl>
                                        <p:attrNameLst>
                                          <p:attrName>style.visibility</p:attrName>
                                        </p:attrNameLst>
                                      </p:cBhvr>
                                      <p:to>
                                        <p:strVal val="visible"/>
                                      </p:to>
                                    </p:set>
                                    <p:anim calcmode="lin" valueType="num">
                                      <p:cBhvr additive="base">
                                        <p:cTn id="41" dur="500" fill="hold"/>
                                        <p:tgtEl>
                                          <p:spTgt spid="100377"/>
                                        </p:tgtEl>
                                        <p:attrNameLst>
                                          <p:attrName>ppt_x</p:attrName>
                                        </p:attrNameLst>
                                      </p:cBhvr>
                                      <p:tavLst>
                                        <p:tav tm="0">
                                          <p:val>
                                            <p:strVal val="#ppt_x"/>
                                          </p:val>
                                        </p:tav>
                                        <p:tav tm="100000">
                                          <p:val>
                                            <p:strVal val="#ppt_x"/>
                                          </p:val>
                                        </p:tav>
                                      </p:tavLst>
                                    </p:anim>
                                    <p:anim calcmode="lin" valueType="num">
                                      <p:cBhvr additive="base">
                                        <p:cTn id="42" dur="500" fill="hold"/>
                                        <p:tgtEl>
                                          <p:spTgt spid="10037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100378"/>
                                        </p:tgtEl>
                                        <p:attrNameLst>
                                          <p:attrName>style.visibility</p:attrName>
                                        </p:attrNameLst>
                                      </p:cBhvr>
                                      <p:to>
                                        <p:strVal val="visible"/>
                                      </p:to>
                                    </p:set>
                                    <p:anim calcmode="lin" valueType="num">
                                      <p:cBhvr additive="base">
                                        <p:cTn id="45" dur="500" fill="hold"/>
                                        <p:tgtEl>
                                          <p:spTgt spid="100378"/>
                                        </p:tgtEl>
                                        <p:attrNameLst>
                                          <p:attrName>ppt_x</p:attrName>
                                        </p:attrNameLst>
                                      </p:cBhvr>
                                      <p:tavLst>
                                        <p:tav tm="0">
                                          <p:val>
                                            <p:strVal val="#ppt_x"/>
                                          </p:val>
                                        </p:tav>
                                        <p:tav tm="100000">
                                          <p:val>
                                            <p:strVal val="#ppt_x"/>
                                          </p:val>
                                        </p:tav>
                                      </p:tavLst>
                                    </p:anim>
                                    <p:anim calcmode="lin" valueType="num">
                                      <p:cBhvr additive="base">
                                        <p:cTn id="46" dur="500" fill="hold"/>
                                        <p:tgtEl>
                                          <p:spTgt spid="10037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00355">
                                            <p:txEl>
                                              <p:pRg st="4" end="4"/>
                                            </p:txEl>
                                          </p:spTgt>
                                        </p:tgtEl>
                                        <p:attrNameLst>
                                          <p:attrName>style.visibility</p:attrName>
                                        </p:attrNameLst>
                                      </p:cBhvr>
                                      <p:to>
                                        <p:strVal val="visible"/>
                                      </p:to>
                                    </p:set>
                                    <p:anim calcmode="lin" valueType="num">
                                      <p:cBhvr additive="base">
                                        <p:cTn id="51" dur="100" fill="hold"/>
                                        <p:tgtEl>
                                          <p:spTgt spid="100355">
                                            <p:txEl>
                                              <p:pRg st="4" end="4"/>
                                            </p:txEl>
                                          </p:spTgt>
                                        </p:tgtEl>
                                        <p:attrNameLst>
                                          <p:attrName>ppt_x</p:attrName>
                                        </p:attrNameLst>
                                      </p:cBhvr>
                                      <p:tavLst>
                                        <p:tav tm="0">
                                          <p:val>
                                            <p:strVal val="0-#ppt_w/2"/>
                                          </p:val>
                                        </p:tav>
                                        <p:tav tm="100000">
                                          <p:val>
                                            <p:strVal val="#ppt_x"/>
                                          </p:val>
                                        </p:tav>
                                      </p:tavLst>
                                    </p:anim>
                                    <p:anim calcmode="lin" valueType="num">
                                      <p:cBhvr additive="base">
                                        <p:cTn id="52" dur="100" fill="hold"/>
                                        <p:tgtEl>
                                          <p:spTgt spid="1003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par>
                                <p:cTn id="53" presetID="2" presetClass="entr" presetSubtype="8" fill="hold" nodeType="withEffect">
                                  <p:stCondLst>
                                    <p:cond delay="0"/>
                                  </p:stCondLst>
                                  <p:childTnLst>
                                    <p:set>
                                      <p:cBhvr>
                                        <p:cTn id="54" dur="1" fill="hold">
                                          <p:stCondLst>
                                            <p:cond delay="0"/>
                                          </p:stCondLst>
                                        </p:cTn>
                                        <p:tgtEl>
                                          <p:spTgt spid="100355">
                                            <p:txEl>
                                              <p:pRg st="5" end="5"/>
                                            </p:txEl>
                                          </p:spTgt>
                                        </p:tgtEl>
                                        <p:attrNameLst>
                                          <p:attrName>style.visibility</p:attrName>
                                        </p:attrNameLst>
                                      </p:cBhvr>
                                      <p:to>
                                        <p:strVal val="visible"/>
                                      </p:to>
                                    </p:set>
                                    <p:anim calcmode="lin" valueType="num">
                                      <p:cBhvr additive="base">
                                        <p:cTn id="55" dur="100" fill="hold"/>
                                        <p:tgtEl>
                                          <p:spTgt spid="100355">
                                            <p:txEl>
                                              <p:pRg st="5" end="5"/>
                                            </p:txEl>
                                          </p:spTgt>
                                        </p:tgtEl>
                                        <p:attrNameLst>
                                          <p:attrName>ppt_x</p:attrName>
                                        </p:attrNameLst>
                                      </p:cBhvr>
                                      <p:tavLst>
                                        <p:tav tm="0">
                                          <p:val>
                                            <p:strVal val="0-#ppt_w/2"/>
                                          </p:val>
                                        </p:tav>
                                        <p:tav tm="100000">
                                          <p:val>
                                            <p:strVal val="#ppt_x"/>
                                          </p:val>
                                        </p:tav>
                                      </p:tavLst>
                                    </p:anim>
                                    <p:anim calcmode="lin" valueType="num">
                                      <p:cBhvr additive="base">
                                        <p:cTn id="56" dur="100" fill="hold"/>
                                        <p:tgtEl>
                                          <p:spTgt spid="100355">
                                            <p:txEl>
                                              <p:pRg st="5" end="5"/>
                                            </p:txEl>
                                          </p:spTgt>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0379"/>
                                        </p:tgtEl>
                                        <p:attrNameLst>
                                          <p:attrName>style.visibility</p:attrName>
                                        </p:attrNameLst>
                                      </p:cBhvr>
                                      <p:to>
                                        <p:strVal val="visible"/>
                                      </p:to>
                                    </p:set>
                                    <p:anim calcmode="lin" valueType="num">
                                      <p:cBhvr additive="base">
                                        <p:cTn id="59" dur="500" fill="hold"/>
                                        <p:tgtEl>
                                          <p:spTgt spid="100379"/>
                                        </p:tgtEl>
                                        <p:attrNameLst>
                                          <p:attrName>ppt_x</p:attrName>
                                        </p:attrNameLst>
                                      </p:cBhvr>
                                      <p:tavLst>
                                        <p:tav tm="0">
                                          <p:val>
                                            <p:strVal val="#ppt_x"/>
                                          </p:val>
                                        </p:tav>
                                        <p:tav tm="100000">
                                          <p:val>
                                            <p:strVal val="#ppt_x"/>
                                          </p:val>
                                        </p:tav>
                                      </p:tavLst>
                                    </p:anim>
                                    <p:anim calcmode="lin" valueType="num">
                                      <p:cBhvr additive="base">
                                        <p:cTn id="60" dur="500" fill="hold"/>
                                        <p:tgtEl>
                                          <p:spTgt spid="10037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00355">
                                            <p:txEl>
                                              <p:pRg st="6" end="6"/>
                                            </p:txEl>
                                          </p:spTgt>
                                        </p:tgtEl>
                                        <p:attrNameLst>
                                          <p:attrName>style.visibility</p:attrName>
                                        </p:attrNameLst>
                                      </p:cBhvr>
                                      <p:to>
                                        <p:strVal val="visible"/>
                                      </p:to>
                                    </p:set>
                                    <p:anim calcmode="lin" valueType="num">
                                      <p:cBhvr additive="base">
                                        <p:cTn id="65" dur="100" fill="hold"/>
                                        <p:tgtEl>
                                          <p:spTgt spid="100355">
                                            <p:txEl>
                                              <p:pRg st="6" end="6"/>
                                            </p:txEl>
                                          </p:spTgt>
                                        </p:tgtEl>
                                        <p:attrNameLst>
                                          <p:attrName>ppt_x</p:attrName>
                                        </p:attrNameLst>
                                      </p:cBhvr>
                                      <p:tavLst>
                                        <p:tav tm="0">
                                          <p:val>
                                            <p:strVal val="0-#ppt_w/2"/>
                                          </p:val>
                                        </p:tav>
                                        <p:tav tm="100000">
                                          <p:val>
                                            <p:strVal val="#ppt_x"/>
                                          </p:val>
                                        </p:tav>
                                      </p:tavLst>
                                    </p:anim>
                                    <p:anim calcmode="lin" valueType="num">
                                      <p:cBhvr additive="base">
                                        <p:cTn id="66" dur="100" fill="hold"/>
                                        <p:tgtEl>
                                          <p:spTgt spid="10035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100380"/>
                                        </p:tgtEl>
                                        <p:attrNameLst>
                                          <p:attrName>style.visibility</p:attrName>
                                        </p:attrNameLst>
                                      </p:cBhvr>
                                      <p:to>
                                        <p:strVal val="visible"/>
                                      </p:to>
                                    </p:set>
                                    <p:anim calcmode="lin" valueType="num">
                                      <p:cBhvr additive="base">
                                        <p:cTn id="69" dur="100" fill="hold"/>
                                        <p:tgtEl>
                                          <p:spTgt spid="100380"/>
                                        </p:tgtEl>
                                        <p:attrNameLst>
                                          <p:attrName>ppt_x</p:attrName>
                                        </p:attrNameLst>
                                      </p:cBhvr>
                                      <p:tavLst>
                                        <p:tav tm="0">
                                          <p:val>
                                            <p:strVal val="#ppt_x"/>
                                          </p:val>
                                        </p:tav>
                                        <p:tav tm="100000">
                                          <p:val>
                                            <p:strVal val="#ppt_x"/>
                                          </p:val>
                                        </p:tav>
                                      </p:tavLst>
                                    </p:anim>
                                    <p:anim calcmode="lin" valueType="num">
                                      <p:cBhvr additive="base">
                                        <p:cTn id="70" dur="100" fill="hold"/>
                                        <p:tgtEl>
                                          <p:spTgt spid="10038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100355">
                                            <p:txEl>
                                              <p:pRg st="7" end="7"/>
                                            </p:txEl>
                                          </p:spTgt>
                                        </p:tgtEl>
                                        <p:attrNameLst>
                                          <p:attrName>style.visibility</p:attrName>
                                        </p:attrNameLst>
                                      </p:cBhvr>
                                      <p:to>
                                        <p:strVal val="visible"/>
                                      </p:to>
                                    </p:set>
                                    <p:anim calcmode="lin" valueType="num">
                                      <p:cBhvr additive="base">
                                        <p:cTn id="75" dur="100" fill="hold"/>
                                        <p:tgtEl>
                                          <p:spTgt spid="100355">
                                            <p:txEl>
                                              <p:pRg st="7" end="7"/>
                                            </p:txEl>
                                          </p:spTgt>
                                        </p:tgtEl>
                                        <p:attrNameLst>
                                          <p:attrName>ppt_x</p:attrName>
                                        </p:attrNameLst>
                                      </p:cBhvr>
                                      <p:tavLst>
                                        <p:tav tm="0">
                                          <p:val>
                                            <p:strVal val="0-#ppt_w/2"/>
                                          </p:val>
                                        </p:tav>
                                        <p:tav tm="100000">
                                          <p:val>
                                            <p:strVal val="#ppt_x"/>
                                          </p:val>
                                        </p:tav>
                                      </p:tavLst>
                                    </p:anim>
                                    <p:anim calcmode="lin" valueType="num">
                                      <p:cBhvr additive="base">
                                        <p:cTn id="76" dur="100" fill="hold"/>
                                        <p:tgtEl>
                                          <p:spTgt spid="10035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100355">
                                            <p:txEl>
                                              <p:pRg st="10" end="10"/>
                                            </p:txEl>
                                          </p:spTgt>
                                        </p:tgtEl>
                                        <p:attrNameLst>
                                          <p:attrName>style.visibility</p:attrName>
                                        </p:attrNameLst>
                                      </p:cBhvr>
                                      <p:to>
                                        <p:strVal val="visible"/>
                                      </p:to>
                                    </p:set>
                                    <p:anim calcmode="lin" valueType="num">
                                      <p:cBhvr additive="base">
                                        <p:cTn id="81" dur="100" fill="hold"/>
                                        <p:tgtEl>
                                          <p:spTgt spid="100355">
                                            <p:txEl>
                                              <p:pRg st="10" end="10"/>
                                            </p:txEl>
                                          </p:spTgt>
                                        </p:tgtEl>
                                        <p:attrNameLst>
                                          <p:attrName>ppt_x</p:attrName>
                                        </p:attrNameLst>
                                      </p:cBhvr>
                                      <p:tavLst>
                                        <p:tav tm="0">
                                          <p:val>
                                            <p:strVal val="0-#ppt_w/2"/>
                                          </p:val>
                                        </p:tav>
                                        <p:tav tm="100000">
                                          <p:val>
                                            <p:strVal val="#ppt_x"/>
                                          </p:val>
                                        </p:tav>
                                      </p:tavLst>
                                    </p:anim>
                                    <p:anim calcmode="lin" valueType="num">
                                      <p:cBhvr additive="base">
                                        <p:cTn id="82" dur="100" fill="hold"/>
                                        <p:tgtEl>
                                          <p:spTgt spid="10035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par>
                                <p:cTn id="83" presetID="2" presetClass="entr" presetSubtype="4" fill="hold" grpId="0" nodeType="withEffect">
                                  <p:stCondLst>
                                    <p:cond delay="0"/>
                                  </p:stCondLst>
                                  <p:childTnLst>
                                    <p:set>
                                      <p:cBhvr>
                                        <p:cTn id="84" dur="1" fill="hold">
                                          <p:stCondLst>
                                            <p:cond delay="0"/>
                                          </p:stCondLst>
                                        </p:cTn>
                                        <p:tgtEl>
                                          <p:spTgt spid="100381"/>
                                        </p:tgtEl>
                                        <p:attrNameLst>
                                          <p:attrName>style.visibility</p:attrName>
                                        </p:attrNameLst>
                                      </p:cBhvr>
                                      <p:to>
                                        <p:strVal val="visible"/>
                                      </p:to>
                                    </p:set>
                                    <p:anim calcmode="lin" valueType="num">
                                      <p:cBhvr additive="base">
                                        <p:cTn id="85" dur="500" fill="hold"/>
                                        <p:tgtEl>
                                          <p:spTgt spid="100381"/>
                                        </p:tgtEl>
                                        <p:attrNameLst>
                                          <p:attrName>ppt_x</p:attrName>
                                        </p:attrNameLst>
                                      </p:cBhvr>
                                      <p:tavLst>
                                        <p:tav tm="0">
                                          <p:val>
                                            <p:strVal val="#ppt_x"/>
                                          </p:val>
                                        </p:tav>
                                        <p:tav tm="100000">
                                          <p:val>
                                            <p:strVal val="#ppt_x"/>
                                          </p:val>
                                        </p:tav>
                                      </p:tavLst>
                                    </p:anim>
                                    <p:anim calcmode="lin" valueType="num">
                                      <p:cBhvr additive="base">
                                        <p:cTn id="86" dur="500" fill="hold"/>
                                        <p:tgtEl>
                                          <p:spTgt spid="10038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00355">
                                            <p:txEl>
                                              <p:pRg st="11" end="11"/>
                                            </p:txEl>
                                          </p:spTgt>
                                        </p:tgtEl>
                                        <p:attrNameLst>
                                          <p:attrName>style.visibility</p:attrName>
                                        </p:attrNameLst>
                                      </p:cBhvr>
                                      <p:to>
                                        <p:strVal val="visible"/>
                                      </p:to>
                                    </p:set>
                                    <p:anim calcmode="lin" valueType="num">
                                      <p:cBhvr additive="base">
                                        <p:cTn id="91" dur="100" fill="hold"/>
                                        <p:tgtEl>
                                          <p:spTgt spid="100355">
                                            <p:txEl>
                                              <p:pRg st="11" end="11"/>
                                            </p:txEl>
                                          </p:spTgt>
                                        </p:tgtEl>
                                        <p:attrNameLst>
                                          <p:attrName>ppt_x</p:attrName>
                                        </p:attrNameLst>
                                      </p:cBhvr>
                                      <p:tavLst>
                                        <p:tav tm="0">
                                          <p:val>
                                            <p:strVal val="0-#ppt_w/2"/>
                                          </p:val>
                                        </p:tav>
                                        <p:tav tm="100000">
                                          <p:val>
                                            <p:strVal val="#ppt_x"/>
                                          </p:val>
                                        </p:tav>
                                      </p:tavLst>
                                    </p:anim>
                                    <p:anim calcmode="lin" valueType="num">
                                      <p:cBhvr additive="base">
                                        <p:cTn id="92" dur="100" fill="hold"/>
                                        <p:tgtEl>
                                          <p:spTgt spid="100355">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par>
                                <p:cTn id="93" presetID="2" presetClass="entr" presetSubtype="4" fill="hold" grpId="0" nodeType="withEffect">
                                  <p:stCondLst>
                                    <p:cond delay="0"/>
                                  </p:stCondLst>
                                  <p:childTnLst>
                                    <p:set>
                                      <p:cBhvr>
                                        <p:cTn id="94" dur="1" fill="hold">
                                          <p:stCondLst>
                                            <p:cond delay="0"/>
                                          </p:stCondLst>
                                        </p:cTn>
                                        <p:tgtEl>
                                          <p:spTgt spid="100382"/>
                                        </p:tgtEl>
                                        <p:attrNameLst>
                                          <p:attrName>style.visibility</p:attrName>
                                        </p:attrNameLst>
                                      </p:cBhvr>
                                      <p:to>
                                        <p:strVal val="visible"/>
                                      </p:to>
                                    </p:set>
                                    <p:anim calcmode="lin" valueType="num">
                                      <p:cBhvr additive="base">
                                        <p:cTn id="95" dur="500" fill="hold"/>
                                        <p:tgtEl>
                                          <p:spTgt spid="100382"/>
                                        </p:tgtEl>
                                        <p:attrNameLst>
                                          <p:attrName>ppt_x</p:attrName>
                                        </p:attrNameLst>
                                      </p:cBhvr>
                                      <p:tavLst>
                                        <p:tav tm="0">
                                          <p:val>
                                            <p:strVal val="#ppt_x"/>
                                          </p:val>
                                        </p:tav>
                                        <p:tav tm="100000">
                                          <p:val>
                                            <p:strVal val="#ppt_x"/>
                                          </p:val>
                                        </p:tav>
                                      </p:tavLst>
                                    </p:anim>
                                    <p:anim calcmode="lin" valueType="num">
                                      <p:cBhvr additive="base">
                                        <p:cTn id="96" dur="500" fill="hold"/>
                                        <p:tgtEl>
                                          <p:spTgt spid="100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4" grpId="0" animBg="1"/>
      <p:bldP spid="100375" grpId="0" animBg="1"/>
      <p:bldP spid="100376" grpId="0" animBg="1"/>
      <p:bldP spid="100377" grpId="0" animBg="1"/>
      <p:bldP spid="100378" grpId="0" animBg="1"/>
      <p:bldP spid="100379" grpId="0" animBg="1"/>
      <p:bldP spid="100381" grpId="0" animBg="1"/>
      <p:bldP spid="1003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569912" y="381000"/>
            <a:ext cx="464184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Binary Number system </a:t>
            </a:r>
            <a:endParaRPr lang="en-US" sz="2000" dirty="0">
              <a:solidFill>
                <a:sysClr val="windowText" lastClr="000000"/>
              </a:solidFill>
            </a:endParaRPr>
          </a:p>
        </p:txBody>
      </p:sp>
      <p:sp>
        <p:nvSpPr>
          <p:cNvPr id="1081347" name="Rectangle 3"/>
          <p:cNvSpPr>
            <a:spLocks noChangeArrowheads="1"/>
          </p:cNvSpPr>
          <p:nvPr/>
        </p:nvSpPr>
        <p:spPr bwMode="auto">
          <a:xfrm>
            <a:off x="457200" y="1311275"/>
            <a:ext cx="8229600" cy="1569660"/>
          </a:xfrm>
          <a:prstGeom prst="rect">
            <a:avLst/>
          </a:prstGeom>
          <a:noFill/>
          <a:ln w="9525">
            <a:noFill/>
            <a:miter lim="800000"/>
            <a:headEnd/>
            <a:tailEnd/>
          </a:ln>
          <a:effectLst/>
        </p:spPr>
        <p:txBody>
          <a:bodyPr anchor="ctr">
            <a:spAutoFit/>
          </a:bodyPr>
          <a:lstStyle/>
          <a:p>
            <a:pPr algn="just" eaLnBrk="1" hangingPunct="1">
              <a:defRPr/>
            </a:pPr>
            <a:r>
              <a:rPr lang="en-US" sz="3200" b="0" i="0" dirty="0">
                <a:effectLst>
                  <a:outerShdw blurRad="38100" dist="38100" dir="2700000" algn="tl">
                    <a:srgbClr val="C0C0C0"/>
                  </a:outerShdw>
                </a:effectLst>
              </a:rPr>
              <a:t>The following shows that the number (11001)</a:t>
            </a:r>
            <a:r>
              <a:rPr lang="en-US" sz="3200" b="0" i="0" baseline="-25000" dirty="0">
                <a:effectLst>
                  <a:outerShdw blurRad="38100" dist="38100" dir="2700000" algn="tl">
                    <a:srgbClr val="C0C0C0"/>
                  </a:outerShdw>
                </a:effectLst>
              </a:rPr>
              <a:t>2</a:t>
            </a:r>
            <a:r>
              <a:rPr lang="en-US" sz="3200" b="0" i="0" dirty="0">
                <a:effectLst>
                  <a:outerShdw blurRad="38100" dist="38100" dir="2700000" algn="tl">
                    <a:srgbClr val="C0C0C0"/>
                  </a:outerShdw>
                </a:effectLst>
              </a:rPr>
              <a:t> in binary is the same as 25 in decimal. The subscript 2 shows that the base is 2.</a:t>
            </a:r>
          </a:p>
        </p:txBody>
      </p:sp>
      <p:sp>
        <p:nvSpPr>
          <p:cNvPr id="1081348" name="Rectangle 4"/>
          <p:cNvSpPr>
            <a:spLocks noChangeArrowheads="1"/>
          </p:cNvSpPr>
          <p:nvPr/>
        </p:nvSpPr>
        <p:spPr bwMode="auto">
          <a:xfrm>
            <a:off x="228600" y="508952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equivalent decimal number is N = 16 + 8 + 0 + 0 + 1 = 25.</a:t>
            </a:r>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3025775"/>
            <a:ext cx="8666162"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11</a:t>
            </a:fld>
            <a:endParaRPr lang="en-US"/>
          </a:p>
        </p:txBody>
      </p:sp>
      <p:sp>
        <p:nvSpPr>
          <p:cNvPr id="2" name="Date Placeholder 1"/>
          <p:cNvSpPr>
            <a:spLocks noGrp="1"/>
          </p:cNvSpPr>
          <p:nvPr>
            <p:ph type="dt" sz="half" idx="10"/>
          </p:nvPr>
        </p:nvSpPr>
        <p:spPr/>
        <p:txBody>
          <a:bodyPr/>
          <a:lstStyle/>
          <a:p>
            <a:fld id="{7735E770-D945-45C0-BD79-05DD15533EED}" type="datetime1">
              <a:rPr lang="en-US" smtClean="0"/>
              <a:t>2/21/2020</a:t>
            </a:fld>
            <a:endParaRPr lang="en-US"/>
          </a:p>
        </p:txBody>
      </p:sp>
    </p:spTree>
    <p:extLst>
      <p:ext uri="{BB962C8B-B14F-4D97-AF65-F5344CB8AC3E}">
        <p14:creationId xmlns:p14="http://schemas.microsoft.com/office/powerpoint/2010/main" val="3926259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ChangeArrowheads="1"/>
          </p:cNvSpPr>
          <p:nvPr/>
        </p:nvSpPr>
        <p:spPr bwMode="auto">
          <a:xfrm>
            <a:off x="2514600" y="166688"/>
            <a:ext cx="4572000"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2800" i="0" dirty="0" smtClean="0">
                <a:solidFill>
                  <a:srgbClr val="660066"/>
                </a:solidFill>
              </a:rPr>
              <a:t>Real Binary number</a:t>
            </a:r>
            <a:endParaRPr lang="en-US" sz="2800" i="0" dirty="0">
              <a:solidFill>
                <a:srgbClr val="660066"/>
              </a:solidFill>
            </a:endParaRPr>
          </a:p>
        </p:txBody>
      </p:sp>
      <p:sp>
        <p:nvSpPr>
          <p:cNvPr id="11268" name="Text Box 4"/>
          <p:cNvSpPr txBox="1">
            <a:spLocks noChangeArrowheads="1"/>
          </p:cNvSpPr>
          <p:nvPr/>
        </p:nvSpPr>
        <p:spPr bwMode="auto">
          <a:xfrm>
            <a:off x="293265" y="2895600"/>
            <a:ext cx="4278735"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Real Binary Number</a:t>
            </a:r>
            <a:endParaRPr lang="en-US" sz="2000" dirty="0">
              <a:solidFill>
                <a:sysClr val="windowText" lastClr="000000"/>
              </a:solidFill>
            </a:endParaRPr>
          </a:p>
        </p:txBody>
      </p:sp>
      <p:sp>
        <p:nvSpPr>
          <p:cNvPr id="1083397" name="Rectangle 5"/>
          <p:cNvSpPr>
            <a:spLocks noChangeArrowheads="1"/>
          </p:cNvSpPr>
          <p:nvPr/>
        </p:nvSpPr>
        <p:spPr bwMode="auto">
          <a:xfrm>
            <a:off x="304800" y="3505200"/>
            <a:ext cx="8229600" cy="954107"/>
          </a:xfrm>
          <a:prstGeom prst="rect">
            <a:avLst/>
          </a:prstGeom>
          <a:noFill/>
          <a:ln w="9525">
            <a:noFill/>
            <a:miter lim="800000"/>
            <a:headEnd/>
            <a:tailEnd/>
          </a:ln>
          <a:effectLst/>
        </p:spPr>
        <p:txBody>
          <a:bodyPr anchor="ctr">
            <a:spAutoFit/>
          </a:bodyPr>
          <a:lstStyle/>
          <a:p>
            <a:pPr algn="just" eaLnBrk="1" hangingPunct="1">
              <a:defRPr/>
            </a:pPr>
            <a:r>
              <a:rPr lang="en-US" sz="2800" b="0" i="0" dirty="0">
                <a:effectLst>
                  <a:outerShdw blurRad="38100" dist="38100" dir="2700000" algn="tl">
                    <a:srgbClr val="C0C0C0"/>
                  </a:outerShdw>
                </a:effectLst>
              </a:rPr>
              <a:t>The following shows that the number (101.11)</a:t>
            </a:r>
            <a:r>
              <a:rPr lang="en-US" sz="2800" b="0" i="0" baseline="-25000" dirty="0">
                <a:effectLst>
                  <a:outerShdw blurRad="38100" dist="38100" dir="2700000" algn="tl">
                    <a:srgbClr val="C0C0C0"/>
                  </a:outerShdw>
                </a:effectLst>
              </a:rPr>
              <a:t>2</a:t>
            </a:r>
            <a:r>
              <a:rPr lang="en-US" sz="2800" b="0" i="0" dirty="0">
                <a:effectLst>
                  <a:outerShdw blurRad="38100" dist="38100" dir="2700000" algn="tl">
                    <a:srgbClr val="C0C0C0"/>
                  </a:outerShdw>
                </a:effectLst>
              </a:rPr>
              <a:t> in binary is equal to the number 5.75 in decimal.</a:t>
            </a:r>
          </a:p>
        </p:txBody>
      </p:sp>
      <p:pic>
        <p:nvPicPr>
          <p:cNvPr id="112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 y="1679575"/>
            <a:ext cx="82629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4641850"/>
            <a:ext cx="82264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Digital Logic Design</a:t>
            </a:r>
            <a:endParaRPr lang="en-US"/>
          </a:p>
        </p:txBody>
      </p:sp>
      <p:sp>
        <p:nvSpPr>
          <p:cNvPr id="9" name="Slide Number Placeholder 8"/>
          <p:cNvSpPr>
            <a:spLocks noGrp="1"/>
          </p:cNvSpPr>
          <p:nvPr>
            <p:ph type="sldNum" sz="quarter" idx="12"/>
          </p:nvPr>
        </p:nvSpPr>
        <p:spPr/>
        <p:txBody>
          <a:bodyPr/>
          <a:lstStyle/>
          <a:p>
            <a:fld id="{CDFE905B-5691-40DB-A071-292DDBFE9B80}" type="slidenum">
              <a:rPr lang="en-US" smtClean="0"/>
              <a:pPr/>
              <a:t>12</a:t>
            </a:fld>
            <a:endParaRPr lang="en-US"/>
          </a:p>
        </p:txBody>
      </p:sp>
      <p:sp>
        <p:nvSpPr>
          <p:cNvPr id="2" name="Date Placeholder 1"/>
          <p:cNvSpPr>
            <a:spLocks noGrp="1"/>
          </p:cNvSpPr>
          <p:nvPr>
            <p:ph type="dt" sz="half" idx="10"/>
          </p:nvPr>
        </p:nvSpPr>
        <p:spPr/>
        <p:txBody>
          <a:bodyPr/>
          <a:lstStyle/>
          <a:p>
            <a:fld id="{17D4840D-FF19-490E-8D52-6A4A4EB93185}" type="datetime1">
              <a:rPr lang="en-US" smtClean="0"/>
              <a:t>2/21/2020</a:t>
            </a:fld>
            <a:endParaRPr lang="en-US"/>
          </a:p>
        </p:txBody>
      </p:sp>
    </p:spTree>
    <p:extLst>
      <p:ext uri="{BB962C8B-B14F-4D97-AF65-F5344CB8AC3E}">
        <p14:creationId xmlns:p14="http://schemas.microsoft.com/office/powerpoint/2010/main" val="271034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152400" y="1446213"/>
            <a:ext cx="89154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dirty="0"/>
              <a:t>The word octal is derived from the Latin root</a:t>
            </a:r>
            <a:r>
              <a:rPr lang="en-US" sz="2800" b="0" i="0" dirty="0">
                <a:solidFill>
                  <a:srgbClr val="0070C0"/>
                </a:solidFill>
              </a:rPr>
              <a:t> </a:t>
            </a:r>
            <a:r>
              <a:rPr lang="en-US" sz="2800" i="0" dirty="0" err="1">
                <a:solidFill>
                  <a:srgbClr val="0070C0"/>
                </a:solidFill>
              </a:rPr>
              <a:t>octo</a:t>
            </a:r>
            <a:r>
              <a:rPr lang="en-US" sz="2800" b="0" i="0" dirty="0">
                <a:solidFill>
                  <a:srgbClr val="0070C0"/>
                </a:solidFill>
              </a:rPr>
              <a:t> </a:t>
            </a:r>
            <a:r>
              <a:rPr lang="en-US" sz="2800" b="0" i="0" dirty="0"/>
              <a:t>(eight). In this system the </a:t>
            </a:r>
            <a:r>
              <a:rPr lang="en-US" sz="2800" i="0" dirty="0">
                <a:solidFill>
                  <a:srgbClr val="0070C0"/>
                </a:solidFill>
              </a:rPr>
              <a:t>base b = 8</a:t>
            </a:r>
            <a:r>
              <a:rPr lang="en-US" sz="2800" b="0" i="0" dirty="0">
                <a:solidFill>
                  <a:srgbClr val="0070C0"/>
                </a:solidFill>
              </a:rPr>
              <a:t> </a:t>
            </a:r>
            <a:r>
              <a:rPr lang="en-US" sz="2800" b="0" i="0" dirty="0"/>
              <a:t>and we use eight symbols to represent a number. The set of symbols is</a:t>
            </a:r>
          </a:p>
        </p:txBody>
      </p:sp>
      <p:sp>
        <p:nvSpPr>
          <p:cNvPr id="1091587" name="Text Box 3"/>
          <p:cNvSpPr txBox="1">
            <a:spLocks noChangeArrowheads="1"/>
          </p:cNvSpPr>
          <p:nvPr/>
        </p:nvSpPr>
        <p:spPr bwMode="auto">
          <a:xfrm>
            <a:off x="1524000" y="304800"/>
            <a:ext cx="6248400" cy="70788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4000" i="0" dirty="0">
                <a:solidFill>
                  <a:srgbClr val="0070C0"/>
                </a:solidFill>
              </a:rPr>
              <a:t>The octal system (base 8)</a:t>
            </a:r>
          </a:p>
        </p:txBody>
      </p:sp>
      <p:sp>
        <p:nvSpPr>
          <p:cNvPr id="14341" name="Rectangle 4"/>
          <p:cNvSpPr>
            <a:spLocks noChangeArrowheads="1"/>
          </p:cNvSpPr>
          <p:nvPr/>
        </p:nvSpPr>
        <p:spPr bwMode="auto">
          <a:xfrm>
            <a:off x="2819400" y="2909888"/>
            <a:ext cx="3810000" cy="547687"/>
          </a:xfrm>
          <a:prstGeom prst="rect">
            <a:avLst/>
          </a:prstGeom>
          <a:solidFill>
            <a:schemeClr val="bg1"/>
          </a:solidFill>
          <a:ln w="28575">
            <a:solidFill>
              <a:schemeClr val="hlink"/>
            </a:solidFill>
            <a:miter lim="800000"/>
            <a:headEnd/>
            <a:tailEnd/>
          </a:ln>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i="0"/>
              <a:t>S = {0, 1, 2, 3, 4, 5, 6, 7}</a:t>
            </a:r>
            <a:r>
              <a:rPr lang="en-US" sz="2800" b="0" i="0"/>
              <a:t> </a:t>
            </a:r>
          </a:p>
        </p:txBody>
      </p:sp>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13</a:t>
            </a:fld>
            <a:endParaRPr lang="en-US"/>
          </a:p>
        </p:txBody>
      </p:sp>
      <p:sp>
        <p:nvSpPr>
          <p:cNvPr id="2" name="Date Placeholder 1"/>
          <p:cNvSpPr>
            <a:spLocks noGrp="1"/>
          </p:cNvSpPr>
          <p:nvPr>
            <p:ph type="dt" sz="half" idx="10"/>
          </p:nvPr>
        </p:nvSpPr>
        <p:spPr/>
        <p:txBody>
          <a:bodyPr/>
          <a:lstStyle/>
          <a:p>
            <a:fld id="{3132AB2E-972C-4692-9142-9B7F1216BC68}" type="datetime1">
              <a:rPr lang="en-US" smtClean="0"/>
              <a:t>2/21/2020</a:t>
            </a:fld>
            <a:endParaRPr lang="en-US"/>
          </a:p>
        </p:txBody>
      </p:sp>
    </p:spTree>
    <p:extLst>
      <p:ext uri="{BB962C8B-B14F-4D97-AF65-F5344CB8AC3E}">
        <p14:creationId xmlns:p14="http://schemas.microsoft.com/office/powerpoint/2010/main" val="842519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152400"/>
            <a:ext cx="8229600" cy="685800"/>
          </a:xfrm>
        </p:spPr>
        <p:txBody>
          <a:bodyPr>
            <a:noAutofit/>
          </a:bodyPr>
          <a:lstStyle/>
          <a:p>
            <a:r>
              <a:rPr lang="en-US" sz="4400" dirty="0" smtClean="0"/>
              <a:t>Octal Number System</a:t>
            </a:r>
          </a:p>
        </p:txBody>
      </p:sp>
      <p:sp>
        <p:nvSpPr>
          <p:cNvPr id="99331" name="Rectangle 3"/>
          <p:cNvSpPr>
            <a:spLocks noGrp="1" noChangeArrowheads="1"/>
          </p:cNvSpPr>
          <p:nvPr>
            <p:ph type="body" idx="1"/>
          </p:nvPr>
        </p:nvSpPr>
        <p:spPr>
          <a:xfrm>
            <a:off x="431800" y="1089025"/>
            <a:ext cx="8280400" cy="4044950"/>
          </a:xfrm>
        </p:spPr>
        <p:txBody>
          <a:bodyPr/>
          <a:lstStyle/>
          <a:p>
            <a:r>
              <a:rPr lang="en-US" smtClean="0"/>
              <a:t>Base = 8 </a:t>
            </a:r>
          </a:p>
          <a:p>
            <a:pPr lvl="1"/>
            <a:r>
              <a:rPr lang="en-US" smtClean="0">
                <a:sym typeface="Wingdings" pitchFamily="2" charset="2"/>
              </a:rPr>
              <a:t>8 digits { 0, 1, 2, 3, 4, 5, 6, 7 }</a:t>
            </a:r>
          </a:p>
          <a:p>
            <a:r>
              <a:rPr lang="en-US" smtClean="0">
                <a:sym typeface="Wingdings" pitchFamily="2" charset="2"/>
              </a:rPr>
              <a:t>Weights</a:t>
            </a:r>
          </a:p>
          <a:p>
            <a:pPr lvl="1"/>
            <a:r>
              <a:rPr lang="en-US" smtClean="0">
                <a:sym typeface="Wingdings" pitchFamily="2" charset="2"/>
              </a:rPr>
              <a:t>Weight = (</a:t>
            </a:r>
            <a:r>
              <a:rPr lang="en-US" i="1" smtClean="0">
                <a:sym typeface="Wingdings" pitchFamily="2" charset="2"/>
              </a:rPr>
              <a:t>Base) </a:t>
            </a:r>
            <a:r>
              <a:rPr lang="en-US" i="1" baseline="50000" smtClean="0">
                <a:sym typeface="Wingdings" pitchFamily="2" charset="2"/>
              </a:rPr>
              <a:t>Position</a:t>
            </a:r>
            <a:endParaRPr lang="en-US" i="1" smtClean="0">
              <a:sym typeface="Wingdings" pitchFamily="2" charset="2"/>
            </a:endParaRPr>
          </a:p>
          <a:p>
            <a:r>
              <a:rPr lang="en-US" smtClean="0">
                <a:sym typeface="Wingdings" pitchFamily="2" charset="2"/>
              </a:rPr>
              <a:t>Magnitude</a:t>
            </a:r>
          </a:p>
          <a:p>
            <a:pPr lvl="1"/>
            <a:r>
              <a:rPr lang="en-US" smtClean="0">
                <a:sym typeface="Wingdings" pitchFamily="2" charset="2"/>
              </a:rPr>
              <a:t>Sum of “</a:t>
            </a:r>
            <a:r>
              <a:rPr lang="en-US" i="1" smtClean="0">
                <a:sym typeface="Wingdings" pitchFamily="2" charset="2"/>
              </a:rPr>
              <a:t>Digit</a:t>
            </a:r>
            <a:r>
              <a:rPr lang="en-US" smtClean="0">
                <a:sym typeface="Wingdings" pitchFamily="2" charset="2"/>
              </a:rPr>
              <a:t> x </a:t>
            </a:r>
            <a:r>
              <a:rPr lang="en-US" i="1" smtClean="0">
                <a:sym typeface="Wingdings" pitchFamily="2" charset="2"/>
              </a:rPr>
              <a:t>Weight</a:t>
            </a:r>
            <a:r>
              <a:rPr lang="en-US" smtClean="0">
                <a:sym typeface="Wingdings" pitchFamily="2" charset="2"/>
              </a:rPr>
              <a:t>”</a:t>
            </a:r>
          </a:p>
          <a:p>
            <a:r>
              <a:rPr lang="en-US" smtClean="0">
                <a:sym typeface="Wingdings" pitchFamily="2" charset="2"/>
              </a:rPr>
              <a:t>Formal Notation</a:t>
            </a:r>
            <a:endParaRPr lang="en-US" smtClean="0"/>
          </a:p>
        </p:txBody>
      </p:sp>
      <p:grpSp>
        <p:nvGrpSpPr>
          <p:cNvPr id="2" name="Group 5"/>
          <p:cNvGrpSpPr>
            <a:grpSpLocks/>
          </p:cNvGrpSpPr>
          <p:nvPr/>
        </p:nvGrpSpPr>
        <p:grpSpPr bwMode="auto">
          <a:xfrm>
            <a:off x="5729288" y="2374900"/>
            <a:ext cx="3062287" cy="1233488"/>
            <a:chOff x="3609" y="1496"/>
            <a:chExt cx="1929" cy="777"/>
          </a:xfrm>
        </p:grpSpPr>
        <p:sp>
          <p:nvSpPr>
            <p:cNvPr id="7182" name="Rectangle 6"/>
            <p:cNvSpPr>
              <a:spLocks noChangeArrowheads="1"/>
            </p:cNvSpPr>
            <p:nvPr/>
          </p:nvSpPr>
          <p:spPr bwMode="auto">
            <a:xfrm>
              <a:off x="3674" y="1706"/>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7183" name="Rectangle 7"/>
            <p:cNvSpPr>
              <a:spLocks noChangeArrowheads="1"/>
            </p:cNvSpPr>
            <p:nvPr/>
          </p:nvSpPr>
          <p:spPr bwMode="auto">
            <a:xfrm>
              <a:off x="4014"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7184" name="Rectangle 8"/>
            <p:cNvSpPr>
              <a:spLocks noChangeArrowheads="1"/>
            </p:cNvSpPr>
            <p:nvPr/>
          </p:nvSpPr>
          <p:spPr bwMode="auto">
            <a:xfrm>
              <a:off x="4355"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7185" name="Oval 9"/>
            <p:cNvSpPr>
              <a:spLocks noChangeArrowheads="1"/>
            </p:cNvSpPr>
            <p:nvPr/>
          </p:nvSpPr>
          <p:spPr bwMode="auto">
            <a:xfrm>
              <a:off x="4695" y="1935"/>
              <a:ext cx="113" cy="114"/>
            </a:xfrm>
            <a:prstGeom prst="ellipse">
              <a:avLst/>
            </a:prstGeom>
            <a:solidFill>
              <a:schemeClr val="tx1"/>
            </a:solidFill>
            <a:ln w="12700" algn="ctr">
              <a:noFill/>
              <a:round/>
              <a:headEnd/>
              <a:tailEnd/>
            </a:ln>
          </p:spPr>
          <p:txBody>
            <a:bodyPr wrap="none" lIns="0" tIns="0" rIns="0" bIns="0" anchor="ctr">
              <a:spAutoFit/>
            </a:bodyPr>
            <a:lstStyle/>
            <a:p>
              <a:endParaRPr lang="en-US"/>
            </a:p>
          </p:txBody>
        </p:sp>
        <p:sp>
          <p:nvSpPr>
            <p:cNvPr id="7186" name="Rectangle 10"/>
            <p:cNvSpPr>
              <a:spLocks noChangeArrowheads="1"/>
            </p:cNvSpPr>
            <p:nvPr/>
          </p:nvSpPr>
          <p:spPr bwMode="auto">
            <a:xfrm>
              <a:off x="4922"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7187" name="Rectangle 11"/>
            <p:cNvSpPr>
              <a:spLocks noChangeArrowheads="1"/>
            </p:cNvSpPr>
            <p:nvPr/>
          </p:nvSpPr>
          <p:spPr bwMode="auto">
            <a:xfrm>
              <a:off x="5261"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7188" name="Text Box 12"/>
            <p:cNvSpPr txBox="1">
              <a:spLocks noChangeArrowheads="1"/>
            </p:cNvSpPr>
            <p:nvPr/>
          </p:nvSpPr>
          <p:spPr bwMode="auto">
            <a:xfrm>
              <a:off x="4014"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7189" name="Text Box 13"/>
            <p:cNvSpPr txBox="1">
              <a:spLocks noChangeArrowheads="1"/>
            </p:cNvSpPr>
            <p:nvPr/>
          </p:nvSpPr>
          <p:spPr bwMode="auto">
            <a:xfrm>
              <a:off x="4355"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0</a:t>
              </a:r>
            </a:p>
          </p:txBody>
        </p:sp>
        <p:sp>
          <p:nvSpPr>
            <p:cNvPr id="7190" name="Text Box 14"/>
            <p:cNvSpPr txBox="1">
              <a:spLocks noChangeArrowheads="1"/>
            </p:cNvSpPr>
            <p:nvPr/>
          </p:nvSpPr>
          <p:spPr bwMode="auto">
            <a:xfrm>
              <a:off x="4922"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7191" name="Text Box 15"/>
            <p:cNvSpPr txBox="1">
              <a:spLocks noChangeArrowheads="1"/>
            </p:cNvSpPr>
            <p:nvPr/>
          </p:nvSpPr>
          <p:spPr bwMode="auto">
            <a:xfrm>
              <a:off x="3674"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sp>
          <p:nvSpPr>
            <p:cNvPr id="7192" name="Text Box 16"/>
            <p:cNvSpPr txBox="1">
              <a:spLocks noChangeArrowheads="1"/>
            </p:cNvSpPr>
            <p:nvPr/>
          </p:nvSpPr>
          <p:spPr bwMode="auto">
            <a:xfrm>
              <a:off x="5261"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sp>
          <p:nvSpPr>
            <p:cNvPr id="7193" name="Text Box 17"/>
            <p:cNvSpPr txBox="1">
              <a:spLocks noChangeArrowheads="1"/>
            </p:cNvSpPr>
            <p:nvPr/>
          </p:nvSpPr>
          <p:spPr bwMode="auto">
            <a:xfrm>
              <a:off x="4014" y="1496"/>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8</a:t>
              </a:r>
            </a:p>
          </p:txBody>
        </p:sp>
        <p:sp>
          <p:nvSpPr>
            <p:cNvPr id="7194" name="Text Box 18"/>
            <p:cNvSpPr txBox="1">
              <a:spLocks noChangeArrowheads="1"/>
            </p:cNvSpPr>
            <p:nvPr/>
          </p:nvSpPr>
          <p:spPr bwMode="auto">
            <a:xfrm>
              <a:off x="4355" y="1496"/>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a:t>
              </a:r>
            </a:p>
          </p:txBody>
        </p:sp>
        <p:sp>
          <p:nvSpPr>
            <p:cNvPr id="7195" name="Text Box 19"/>
            <p:cNvSpPr txBox="1">
              <a:spLocks noChangeArrowheads="1"/>
            </p:cNvSpPr>
            <p:nvPr/>
          </p:nvSpPr>
          <p:spPr bwMode="auto">
            <a:xfrm>
              <a:off x="4922" y="1496"/>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1/8</a:t>
              </a:r>
            </a:p>
          </p:txBody>
        </p:sp>
        <p:sp>
          <p:nvSpPr>
            <p:cNvPr id="7196" name="Text Box 20"/>
            <p:cNvSpPr txBox="1">
              <a:spLocks noChangeArrowheads="1"/>
            </p:cNvSpPr>
            <p:nvPr/>
          </p:nvSpPr>
          <p:spPr bwMode="auto">
            <a:xfrm>
              <a:off x="3609" y="1496"/>
              <a:ext cx="340"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64</a:t>
              </a:r>
            </a:p>
          </p:txBody>
        </p:sp>
        <p:sp>
          <p:nvSpPr>
            <p:cNvPr id="7197" name="Text Box 21"/>
            <p:cNvSpPr txBox="1">
              <a:spLocks noChangeArrowheads="1"/>
            </p:cNvSpPr>
            <p:nvPr/>
          </p:nvSpPr>
          <p:spPr bwMode="auto">
            <a:xfrm>
              <a:off x="5197" y="1496"/>
              <a:ext cx="341"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1/64</a:t>
              </a:r>
            </a:p>
          </p:txBody>
        </p:sp>
      </p:grpSp>
      <p:sp>
        <p:nvSpPr>
          <p:cNvPr id="99350" name="Text Box 22"/>
          <p:cNvSpPr txBox="1">
            <a:spLocks noChangeArrowheads="1"/>
          </p:cNvSpPr>
          <p:nvPr/>
        </p:nvSpPr>
        <p:spPr bwMode="auto">
          <a:xfrm>
            <a:off x="5832475" y="2709863"/>
            <a:ext cx="360363"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5</a:t>
            </a:r>
          </a:p>
        </p:txBody>
      </p:sp>
      <p:sp>
        <p:nvSpPr>
          <p:cNvPr id="99351" name="Text Box 23"/>
          <p:cNvSpPr txBox="1">
            <a:spLocks noChangeArrowheads="1"/>
          </p:cNvSpPr>
          <p:nvPr/>
        </p:nvSpPr>
        <p:spPr bwMode="auto">
          <a:xfrm>
            <a:off x="6372225" y="2709863"/>
            <a:ext cx="360363"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1</a:t>
            </a:r>
          </a:p>
        </p:txBody>
      </p:sp>
      <p:sp>
        <p:nvSpPr>
          <p:cNvPr id="99352" name="Text Box 24"/>
          <p:cNvSpPr txBox="1">
            <a:spLocks noChangeArrowheads="1"/>
          </p:cNvSpPr>
          <p:nvPr/>
        </p:nvSpPr>
        <p:spPr bwMode="auto">
          <a:xfrm>
            <a:off x="6911975" y="2709863"/>
            <a:ext cx="360363"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2</a:t>
            </a:r>
          </a:p>
        </p:txBody>
      </p:sp>
      <p:sp>
        <p:nvSpPr>
          <p:cNvPr id="99353" name="Text Box 25"/>
          <p:cNvSpPr txBox="1">
            <a:spLocks noChangeArrowheads="1"/>
          </p:cNvSpPr>
          <p:nvPr/>
        </p:nvSpPr>
        <p:spPr bwMode="auto">
          <a:xfrm>
            <a:off x="7812088" y="2709863"/>
            <a:ext cx="360362"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7</a:t>
            </a:r>
          </a:p>
        </p:txBody>
      </p:sp>
      <p:sp>
        <p:nvSpPr>
          <p:cNvPr id="99354" name="Text Box 26"/>
          <p:cNvSpPr txBox="1">
            <a:spLocks noChangeArrowheads="1"/>
          </p:cNvSpPr>
          <p:nvPr/>
        </p:nvSpPr>
        <p:spPr bwMode="auto">
          <a:xfrm>
            <a:off x="8351838" y="2709863"/>
            <a:ext cx="360362"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4</a:t>
            </a:r>
          </a:p>
        </p:txBody>
      </p:sp>
      <p:sp>
        <p:nvSpPr>
          <p:cNvPr id="99355" name="Text Box 27"/>
          <p:cNvSpPr txBox="1">
            <a:spLocks noChangeArrowheads="1"/>
          </p:cNvSpPr>
          <p:nvPr/>
        </p:nvSpPr>
        <p:spPr bwMode="auto">
          <a:xfrm>
            <a:off x="5221357" y="3789363"/>
            <a:ext cx="3671818" cy="794064"/>
          </a:xfrm>
          <a:prstGeom prst="rect">
            <a:avLst/>
          </a:prstGeom>
          <a:noFill/>
          <a:ln w="12700" algn="ctr">
            <a:noFill/>
            <a:miter lim="800000"/>
            <a:headEnd/>
            <a:tailEnd/>
          </a:ln>
        </p:spPr>
        <p:txBody>
          <a:bodyPr wrap="square" lIns="0" tIns="0" rIns="0" bIns="0">
            <a:spAutoFit/>
          </a:bodyPr>
          <a:lstStyle/>
          <a:p>
            <a:pPr eaLnBrk="0" hangingPunct="0">
              <a:lnSpc>
                <a:spcPct val="90000"/>
              </a:lnSpc>
              <a:spcBef>
                <a:spcPct val="50000"/>
              </a:spcBef>
              <a:buClr>
                <a:schemeClr val="bg1"/>
              </a:buClr>
              <a:buFont typeface="Arial" charset="0"/>
              <a:buNone/>
            </a:pPr>
            <a:r>
              <a:rPr lang="en-US" sz="2000" b="1" u="none" dirty="0">
                <a:solidFill>
                  <a:schemeClr val="accent1"/>
                </a:solidFill>
                <a:latin typeface="Arial" charset="0"/>
                <a:cs typeface="Arial" charset="0"/>
              </a:rPr>
              <a:t>5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8</a:t>
            </a:r>
            <a:r>
              <a:rPr lang="en-US" sz="2000" b="1" i="0" u="none" baseline="50000" dirty="0">
                <a:solidFill>
                  <a:schemeClr val="accent2"/>
                </a:solidFill>
                <a:latin typeface="Arial" charset="0"/>
                <a:cs typeface="Arial" charset="0"/>
              </a:rPr>
              <a:t>2</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1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8</a:t>
            </a:r>
            <a:r>
              <a:rPr lang="en-US" sz="2000" b="1" i="0" u="none" baseline="50000" dirty="0">
                <a:solidFill>
                  <a:schemeClr val="accent2"/>
                </a:solidFill>
                <a:latin typeface="Arial" charset="0"/>
                <a:cs typeface="Arial" charset="0"/>
              </a:rPr>
              <a:t>1</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2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8</a:t>
            </a:r>
            <a:r>
              <a:rPr lang="en-US" sz="2000" b="1" i="0" u="none" baseline="50000" dirty="0">
                <a:solidFill>
                  <a:schemeClr val="accent2"/>
                </a:solidFill>
                <a:latin typeface="Arial" charset="0"/>
                <a:cs typeface="Arial" charset="0"/>
              </a:rPr>
              <a:t>0</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7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8</a:t>
            </a:r>
            <a:r>
              <a:rPr lang="en-US" sz="2000" b="1" i="0" u="none" baseline="50000" dirty="0">
                <a:solidFill>
                  <a:schemeClr val="accent2"/>
                </a:solidFill>
                <a:latin typeface="Arial" charset="0"/>
                <a:cs typeface="Arial" charset="0"/>
              </a:rPr>
              <a:t>-1</a:t>
            </a:r>
            <a:r>
              <a:rPr lang="en-US" sz="2000" b="1" i="0" u="none" dirty="0">
                <a:solidFill>
                  <a:schemeClr val="tx1"/>
                </a:solidFill>
                <a:latin typeface="Arial" charset="0"/>
                <a:cs typeface="Arial" charset="0"/>
              </a:rPr>
              <a:t>+</a:t>
            </a:r>
            <a:r>
              <a:rPr lang="en-US" sz="2000" b="1" u="none" dirty="0">
                <a:solidFill>
                  <a:schemeClr val="accent1"/>
                </a:solidFill>
                <a:latin typeface="Arial" charset="0"/>
                <a:cs typeface="Arial" charset="0"/>
              </a:rPr>
              <a:t>4 </a:t>
            </a:r>
            <a:r>
              <a:rPr lang="en-US" sz="2000" b="1" i="0" u="none" dirty="0">
                <a:solidFill>
                  <a:schemeClr val="tx1"/>
                </a:solidFill>
                <a:latin typeface="Arial" charset="0"/>
                <a:cs typeface="Arial" charset="0"/>
              </a:rPr>
              <a:t>*</a:t>
            </a:r>
            <a:r>
              <a:rPr lang="en-US" sz="2000" b="1" u="none" dirty="0">
                <a:solidFill>
                  <a:schemeClr val="tx1"/>
                </a:solidFill>
                <a:latin typeface="Arial" charset="0"/>
                <a:cs typeface="Arial" charset="0"/>
              </a:rPr>
              <a:t>8</a:t>
            </a:r>
            <a:r>
              <a:rPr lang="en-US" sz="2000" b="1" i="0" u="none" baseline="50000" dirty="0">
                <a:solidFill>
                  <a:schemeClr val="accent2"/>
                </a:solidFill>
                <a:latin typeface="Arial" charset="0"/>
                <a:cs typeface="Arial" charset="0"/>
              </a:rPr>
              <a:t>-2</a:t>
            </a:r>
          </a:p>
          <a:p>
            <a:pPr eaLnBrk="0" hangingPunct="0">
              <a:lnSpc>
                <a:spcPct val="90000"/>
              </a:lnSpc>
              <a:spcBef>
                <a:spcPct val="50000"/>
              </a:spcBef>
              <a:buClr>
                <a:schemeClr val="bg1"/>
              </a:buClr>
              <a:buFont typeface="Arial" charset="0"/>
              <a:buNone/>
            </a:pPr>
            <a:r>
              <a:rPr lang="en-US" sz="2400" b="1" i="0" u="none" dirty="0">
                <a:solidFill>
                  <a:schemeClr val="tx1"/>
                </a:solidFill>
                <a:latin typeface="Arial" charset="0"/>
                <a:cs typeface="Arial" charset="0"/>
              </a:rPr>
              <a:t>          =(330.9375)</a:t>
            </a:r>
            <a:r>
              <a:rPr lang="en-US" sz="2400" b="1" i="0" u="none" baseline="-25000" dirty="0">
                <a:solidFill>
                  <a:schemeClr val="accent2"/>
                </a:solidFill>
                <a:latin typeface="Arial" charset="0"/>
                <a:cs typeface="Arial" charset="0"/>
              </a:rPr>
              <a:t>10</a:t>
            </a:r>
            <a:endParaRPr lang="en-US" sz="2000" b="1" i="0" u="none" dirty="0">
              <a:solidFill>
                <a:schemeClr val="accent2"/>
              </a:solidFill>
              <a:latin typeface="Arial" charset="0"/>
              <a:cs typeface="Arial" charset="0"/>
            </a:endParaRPr>
          </a:p>
        </p:txBody>
      </p:sp>
      <p:sp>
        <p:nvSpPr>
          <p:cNvPr id="99356" name="Text Box 28"/>
          <p:cNvSpPr txBox="1">
            <a:spLocks noChangeArrowheads="1"/>
          </p:cNvSpPr>
          <p:nvPr/>
        </p:nvSpPr>
        <p:spPr bwMode="auto">
          <a:xfrm>
            <a:off x="6551613" y="4868863"/>
            <a:ext cx="1979612" cy="328612"/>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2400" b="1" i="0" u="none">
                <a:solidFill>
                  <a:schemeClr val="tx1"/>
                </a:solidFill>
                <a:latin typeface="Arial" charset="0"/>
                <a:cs typeface="Arial" charset="0"/>
              </a:rPr>
              <a:t>  (</a:t>
            </a:r>
            <a:r>
              <a:rPr lang="en-US" sz="2400" b="1" i="0" u="none">
                <a:solidFill>
                  <a:schemeClr val="accent1"/>
                </a:solidFill>
                <a:latin typeface="Arial" charset="0"/>
                <a:cs typeface="Arial" charset="0"/>
              </a:rPr>
              <a:t>512</a:t>
            </a:r>
            <a:r>
              <a:rPr lang="en-US" sz="2400" b="1" i="0" u="none">
                <a:solidFill>
                  <a:schemeClr val="tx1"/>
                </a:solidFill>
                <a:latin typeface="Arial" charset="0"/>
                <a:cs typeface="Arial" charset="0"/>
              </a:rPr>
              <a:t>.</a:t>
            </a:r>
            <a:r>
              <a:rPr lang="en-US" sz="2400" b="1" i="0" u="none">
                <a:solidFill>
                  <a:schemeClr val="accent1"/>
                </a:solidFill>
                <a:latin typeface="Arial" charset="0"/>
                <a:cs typeface="Arial" charset="0"/>
              </a:rPr>
              <a:t>74</a:t>
            </a:r>
            <a:r>
              <a:rPr lang="en-US" sz="2400" b="1" i="0" u="none">
                <a:solidFill>
                  <a:schemeClr val="tx1"/>
                </a:solidFill>
                <a:latin typeface="Arial" charset="0"/>
                <a:cs typeface="Arial" charset="0"/>
              </a:rPr>
              <a:t>)</a:t>
            </a:r>
            <a:r>
              <a:rPr lang="en-US" sz="2400" b="1" i="0" u="none" baseline="-25000">
                <a:solidFill>
                  <a:schemeClr val="accent2"/>
                </a:solidFill>
                <a:latin typeface="Arial" charset="0"/>
                <a:cs typeface="Arial" charset="0"/>
              </a:rPr>
              <a:t>8</a:t>
            </a:r>
          </a:p>
        </p:txBody>
      </p:sp>
      <p:sp>
        <p:nvSpPr>
          <p:cNvPr id="30" name="Slide Number Placeholder 29"/>
          <p:cNvSpPr>
            <a:spLocks noGrp="1"/>
          </p:cNvSpPr>
          <p:nvPr>
            <p:ph type="sldNum" sz="quarter" idx="12"/>
          </p:nvPr>
        </p:nvSpPr>
        <p:spPr/>
        <p:txBody>
          <a:bodyPr/>
          <a:lstStyle/>
          <a:p>
            <a:fld id="{CDFE905B-5691-40DB-A071-292DDBFE9B80}" type="slidenum">
              <a:rPr lang="en-US" smtClean="0"/>
              <a:pPr/>
              <a:t>14</a:t>
            </a:fld>
            <a:endParaRPr lang="en-US"/>
          </a:p>
        </p:txBody>
      </p:sp>
      <p:sp>
        <p:nvSpPr>
          <p:cNvPr id="31" name="Footer Placeholder 30"/>
          <p:cNvSpPr>
            <a:spLocks noGrp="1"/>
          </p:cNvSpPr>
          <p:nvPr>
            <p:ph type="ftr" sz="quarter" idx="11"/>
          </p:nvPr>
        </p:nvSpPr>
        <p:spPr/>
        <p:txBody>
          <a:bodyPr/>
          <a:lstStyle/>
          <a:p>
            <a:r>
              <a:rPr lang="en-US" smtClean="0"/>
              <a:t>Digital Logic Design</a:t>
            </a:r>
            <a:endParaRPr lang="en-US"/>
          </a:p>
        </p:txBody>
      </p:sp>
      <p:sp>
        <p:nvSpPr>
          <p:cNvPr id="3" name="Date Placeholder 2"/>
          <p:cNvSpPr>
            <a:spLocks noGrp="1"/>
          </p:cNvSpPr>
          <p:nvPr>
            <p:ph type="dt" sz="half" idx="10"/>
          </p:nvPr>
        </p:nvSpPr>
        <p:spPr/>
        <p:txBody>
          <a:bodyPr/>
          <a:lstStyle/>
          <a:p>
            <a:fld id="{14FA057B-CACF-440D-A65F-896065620165}" type="datetime1">
              <a:rPr lang="en-US" smtClean="0"/>
              <a:t>2/21/2020</a:t>
            </a:fld>
            <a:endParaRPr lang="en-US"/>
          </a:p>
        </p:txBody>
      </p:sp>
    </p:spTree>
    <p:extLst>
      <p:ext uri="{BB962C8B-B14F-4D97-AF65-F5344CB8AC3E}">
        <p14:creationId xmlns:p14="http://schemas.microsoft.com/office/powerpoint/2010/main" val="130511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1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993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nodeType="with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anim calcmode="lin" valueType="num">
                                      <p:cBhvr additive="base">
                                        <p:cTn id="11" dur="1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12" dur="100" fill="hold"/>
                                        <p:tgtEl>
                                          <p:spTgt spid="9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 calcmode="lin" valueType="num">
                                      <p:cBhvr additive="base">
                                        <p:cTn id="17" dur="1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993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9" presetID="2" presetClass="entr" presetSubtype="8" fill="hold" nodeType="withEffect">
                                  <p:stCondLst>
                                    <p:cond delay="0"/>
                                  </p:stCondLst>
                                  <p:childTnLst>
                                    <p:set>
                                      <p:cBhvr>
                                        <p:cTn id="20" dur="1" fill="hold">
                                          <p:stCondLst>
                                            <p:cond delay="0"/>
                                          </p:stCondLst>
                                        </p:cTn>
                                        <p:tgtEl>
                                          <p:spTgt spid="99331">
                                            <p:txEl>
                                              <p:pRg st="3" end="3"/>
                                            </p:txEl>
                                          </p:spTgt>
                                        </p:tgtEl>
                                        <p:attrNameLst>
                                          <p:attrName>style.visibility</p:attrName>
                                        </p:attrNameLst>
                                      </p:cBhvr>
                                      <p:to>
                                        <p:strVal val="visible"/>
                                      </p:to>
                                    </p:set>
                                    <p:anim calcmode="lin" valueType="num">
                                      <p:cBhvr additive="base">
                                        <p:cTn id="21" dur="100" fill="hold"/>
                                        <p:tgtEl>
                                          <p:spTgt spid="99331">
                                            <p:txEl>
                                              <p:pRg st="3" end="3"/>
                                            </p:txEl>
                                          </p:spTgt>
                                        </p:tgtEl>
                                        <p:attrNameLst>
                                          <p:attrName>ppt_x</p:attrName>
                                        </p:attrNameLst>
                                      </p:cBhvr>
                                      <p:tavLst>
                                        <p:tav tm="0">
                                          <p:val>
                                            <p:strVal val="0-#ppt_w/2"/>
                                          </p:val>
                                        </p:tav>
                                        <p:tav tm="100000">
                                          <p:val>
                                            <p:strVal val="#ppt_x"/>
                                          </p:val>
                                        </p:tav>
                                      </p:tavLst>
                                    </p:anim>
                                    <p:anim calcmode="lin" valueType="num">
                                      <p:cBhvr additive="base">
                                        <p:cTn id="22" dur="100" fill="hold"/>
                                        <p:tgtEl>
                                          <p:spTgt spid="9933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99350"/>
                                        </p:tgtEl>
                                        <p:attrNameLst>
                                          <p:attrName>style.visibility</p:attrName>
                                        </p:attrNameLst>
                                      </p:cBhvr>
                                      <p:to>
                                        <p:strVal val="visible"/>
                                      </p:to>
                                    </p:set>
                                    <p:anim calcmode="lin" valueType="num">
                                      <p:cBhvr additive="base">
                                        <p:cTn id="29" dur="500" fill="hold"/>
                                        <p:tgtEl>
                                          <p:spTgt spid="99350"/>
                                        </p:tgtEl>
                                        <p:attrNameLst>
                                          <p:attrName>ppt_x</p:attrName>
                                        </p:attrNameLst>
                                      </p:cBhvr>
                                      <p:tavLst>
                                        <p:tav tm="0">
                                          <p:val>
                                            <p:strVal val="#ppt_x"/>
                                          </p:val>
                                        </p:tav>
                                        <p:tav tm="100000">
                                          <p:val>
                                            <p:strVal val="#ppt_x"/>
                                          </p:val>
                                        </p:tav>
                                      </p:tavLst>
                                    </p:anim>
                                    <p:anim calcmode="lin" valueType="num">
                                      <p:cBhvr additive="base">
                                        <p:cTn id="30" dur="500" fill="hold"/>
                                        <p:tgtEl>
                                          <p:spTgt spid="9935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99351"/>
                                        </p:tgtEl>
                                        <p:attrNameLst>
                                          <p:attrName>style.visibility</p:attrName>
                                        </p:attrNameLst>
                                      </p:cBhvr>
                                      <p:to>
                                        <p:strVal val="visible"/>
                                      </p:to>
                                    </p:set>
                                    <p:anim calcmode="lin" valueType="num">
                                      <p:cBhvr additive="base">
                                        <p:cTn id="33" dur="500" fill="hold"/>
                                        <p:tgtEl>
                                          <p:spTgt spid="99351"/>
                                        </p:tgtEl>
                                        <p:attrNameLst>
                                          <p:attrName>ppt_x</p:attrName>
                                        </p:attrNameLst>
                                      </p:cBhvr>
                                      <p:tavLst>
                                        <p:tav tm="0">
                                          <p:val>
                                            <p:strVal val="#ppt_x"/>
                                          </p:val>
                                        </p:tav>
                                        <p:tav tm="100000">
                                          <p:val>
                                            <p:strVal val="#ppt_x"/>
                                          </p:val>
                                        </p:tav>
                                      </p:tavLst>
                                    </p:anim>
                                    <p:anim calcmode="lin" valueType="num">
                                      <p:cBhvr additive="base">
                                        <p:cTn id="34" dur="500" fill="hold"/>
                                        <p:tgtEl>
                                          <p:spTgt spid="9935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99352"/>
                                        </p:tgtEl>
                                        <p:attrNameLst>
                                          <p:attrName>style.visibility</p:attrName>
                                        </p:attrNameLst>
                                      </p:cBhvr>
                                      <p:to>
                                        <p:strVal val="visible"/>
                                      </p:to>
                                    </p:set>
                                    <p:anim calcmode="lin" valueType="num">
                                      <p:cBhvr additive="base">
                                        <p:cTn id="37" dur="500" fill="hold"/>
                                        <p:tgtEl>
                                          <p:spTgt spid="99352"/>
                                        </p:tgtEl>
                                        <p:attrNameLst>
                                          <p:attrName>ppt_x</p:attrName>
                                        </p:attrNameLst>
                                      </p:cBhvr>
                                      <p:tavLst>
                                        <p:tav tm="0">
                                          <p:val>
                                            <p:strVal val="#ppt_x"/>
                                          </p:val>
                                        </p:tav>
                                        <p:tav tm="100000">
                                          <p:val>
                                            <p:strVal val="#ppt_x"/>
                                          </p:val>
                                        </p:tav>
                                      </p:tavLst>
                                    </p:anim>
                                    <p:anim calcmode="lin" valueType="num">
                                      <p:cBhvr additive="base">
                                        <p:cTn id="38" dur="500" fill="hold"/>
                                        <p:tgtEl>
                                          <p:spTgt spid="993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99353"/>
                                        </p:tgtEl>
                                        <p:attrNameLst>
                                          <p:attrName>style.visibility</p:attrName>
                                        </p:attrNameLst>
                                      </p:cBhvr>
                                      <p:to>
                                        <p:strVal val="visible"/>
                                      </p:to>
                                    </p:set>
                                    <p:anim calcmode="lin" valueType="num">
                                      <p:cBhvr additive="base">
                                        <p:cTn id="41" dur="500" fill="hold"/>
                                        <p:tgtEl>
                                          <p:spTgt spid="99353"/>
                                        </p:tgtEl>
                                        <p:attrNameLst>
                                          <p:attrName>ppt_x</p:attrName>
                                        </p:attrNameLst>
                                      </p:cBhvr>
                                      <p:tavLst>
                                        <p:tav tm="0">
                                          <p:val>
                                            <p:strVal val="#ppt_x"/>
                                          </p:val>
                                        </p:tav>
                                        <p:tav tm="100000">
                                          <p:val>
                                            <p:strVal val="#ppt_x"/>
                                          </p:val>
                                        </p:tav>
                                      </p:tavLst>
                                    </p:anim>
                                    <p:anim calcmode="lin" valueType="num">
                                      <p:cBhvr additive="base">
                                        <p:cTn id="42" dur="500" fill="hold"/>
                                        <p:tgtEl>
                                          <p:spTgt spid="993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99354"/>
                                        </p:tgtEl>
                                        <p:attrNameLst>
                                          <p:attrName>style.visibility</p:attrName>
                                        </p:attrNameLst>
                                      </p:cBhvr>
                                      <p:to>
                                        <p:strVal val="visible"/>
                                      </p:to>
                                    </p:set>
                                    <p:anim calcmode="lin" valueType="num">
                                      <p:cBhvr additive="base">
                                        <p:cTn id="45" dur="500" fill="hold"/>
                                        <p:tgtEl>
                                          <p:spTgt spid="99354"/>
                                        </p:tgtEl>
                                        <p:attrNameLst>
                                          <p:attrName>ppt_x</p:attrName>
                                        </p:attrNameLst>
                                      </p:cBhvr>
                                      <p:tavLst>
                                        <p:tav tm="0">
                                          <p:val>
                                            <p:strVal val="#ppt_x"/>
                                          </p:val>
                                        </p:tav>
                                        <p:tav tm="100000">
                                          <p:val>
                                            <p:strVal val="#ppt_x"/>
                                          </p:val>
                                        </p:tav>
                                      </p:tavLst>
                                    </p:anim>
                                    <p:anim calcmode="lin" valueType="num">
                                      <p:cBhvr additive="base">
                                        <p:cTn id="46" dur="500" fill="hold"/>
                                        <p:tgtEl>
                                          <p:spTgt spid="9935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99331">
                                            <p:txEl>
                                              <p:pRg st="4" end="4"/>
                                            </p:txEl>
                                          </p:spTgt>
                                        </p:tgtEl>
                                        <p:attrNameLst>
                                          <p:attrName>style.visibility</p:attrName>
                                        </p:attrNameLst>
                                      </p:cBhvr>
                                      <p:to>
                                        <p:strVal val="visible"/>
                                      </p:to>
                                    </p:set>
                                    <p:anim calcmode="lin" valueType="num">
                                      <p:cBhvr additive="base">
                                        <p:cTn id="51" dur="100" fill="hold"/>
                                        <p:tgtEl>
                                          <p:spTgt spid="99331">
                                            <p:txEl>
                                              <p:pRg st="4" end="4"/>
                                            </p:txEl>
                                          </p:spTgt>
                                        </p:tgtEl>
                                        <p:attrNameLst>
                                          <p:attrName>ppt_x</p:attrName>
                                        </p:attrNameLst>
                                      </p:cBhvr>
                                      <p:tavLst>
                                        <p:tav tm="0">
                                          <p:val>
                                            <p:strVal val="0-#ppt_w/2"/>
                                          </p:val>
                                        </p:tav>
                                        <p:tav tm="100000">
                                          <p:val>
                                            <p:strVal val="#ppt_x"/>
                                          </p:val>
                                        </p:tav>
                                      </p:tavLst>
                                    </p:anim>
                                    <p:anim calcmode="lin" valueType="num">
                                      <p:cBhvr additive="base">
                                        <p:cTn id="52" dur="100" fill="hold"/>
                                        <p:tgtEl>
                                          <p:spTgt spid="9933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par>
                                <p:cTn id="53" presetID="2" presetClass="entr" presetSubtype="8" fill="hold" nodeType="withEffect">
                                  <p:stCondLst>
                                    <p:cond delay="0"/>
                                  </p:stCondLst>
                                  <p:childTnLst>
                                    <p:set>
                                      <p:cBhvr>
                                        <p:cTn id="54" dur="1" fill="hold">
                                          <p:stCondLst>
                                            <p:cond delay="0"/>
                                          </p:stCondLst>
                                        </p:cTn>
                                        <p:tgtEl>
                                          <p:spTgt spid="99331">
                                            <p:txEl>
                                              <p:pRg st="5" end="5"/>
                                            </p:txEl>
                                          </p:spTgt>
                                        </p:tgtEl>
                                        <p:attrNameLst>
                                          <p:attrName>style.visibility</p:attrName>
                                        </p:attrNameLst>
                                      </p:cBhvr>
                                      <p:to>
                                        <p:strVal val="visible"/>
                                      </p:to>
                                    </p:set>
                                    <p:anim calcmode="lin" valueType="num">
                                      <p:cBhvr additive="base">
                                        <p:cTn id="55" dur="100" fill="hold"/>
                                        <p:tgtEl>
                                          <p:spTgt spid="99331">
                                            <p:txEl>
                                              <p:pRg st="5" end="5"/>
                                            </p:txEl>
                                          </p:spTgt>
                                        </p:tgtEl>
                                        <p:attrNameLst>
                                          <p:attrName>ppt_x</p:attrName>
                                        </p:attrNameLst>
                                      </p:cBhvr>
                                      <p:tavLst>
                                        <p:tav tm="0">
                                          <p:val>
                                            <p:strVal val="0-#ppt_w/2"/>
                                          </p:val>
                                        </p:tav>
                                        <p:tav tm="100000">
                                          <p:val>
                                            <p:strVal val="#ppt_x"/>
                                          </p:val>
                                        </p:tav>
                                      </p:tavLst>
                                    </p:anim>
                                    <p:anim calcmode="lin" valueType="num">
                                      <p:cBhvr additive="base">
                                        <p:cTn id="56" dur="100" fill="hold"/>
                                        <p:tgtEl>
                                          <p:spTgt spid="99331">
                                            <p:txEl>
                                              <p:pRg st="5" end="5"/>
                                            </p:txEl>
                                          </p:spTgt>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9355"/>
                                        </p:tgtEl>
                                        <p:attrNameLst>
                                          <p:attrName>style.visibility</p:attrName>
                                        </p:attrNameLst>
                                      </p:cBhvr>
                                      <p:to>
                                        <p:strVal val="visible"/>
                                      </p:to>
                                    </p:set>
                                    <p:anim calcmode="lin" valueType="num">
                                      <p:cBhvr additive="base">
                                        <p:cTn id="59" dur="500" fill="hold"/>
                                        <p:tgtEl>
                                          <p:spTgt spid="99355"/>
                                        </p:tgtEl>
                                        <p:attrNameLst>
                                          <p:attrName>ppt_x</p:attrName>
                                        </p:attrNameLst>
                                      </p:cBhvr>
                                      <p:tavLst>
                                        <p:tav tm="0">
                                          <p:val>
                                            <p:strVal val="#ppt_x"/>
                                          </p:val>
                                        </p:tav>
                                        <p:tav tm="100000">
                                          <p:val>
                                            <p:strVal val="#ppt_x"/>
                                          </p:val>
                                        </p:tav>
                                      </p:tavLst>
                                    </p:anim>
                                    <p:anim calcmode="lin" valueType="num">
                                      <p:cBhvr additive="base">
                                        <p:cTn id="60" dur="500" fill="hold"/>
                                        <p:tgtEl>
                                          <p:spTgt spid="9935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99331">
                                            <p:txEl>
                                              <p:pRg st="6" end="6"/>
                                            </p:txEl>
                                          </p:spTgt>
                                        </p:tgtEl>
                                        <p:attrNameLst>
                                          <p:attrName>style.visibility</p:attrName>
                                        </p:attrNameLst>
                                      </p:cBhvr>
                                      <p:to>
                                        <p:strVal val="visible"/>
                                      </p:to>
                                    </p:set>
                                    <p:anim calcmode="lin" valueType="num">
                                      <p:cBhvr additive="base">
                                        <p:cTn id="65" dur="100" fill="hold"/>
                                        <p:tgtEl>
                                          <p:spTgt spid="99331">
                                            <p:txEl>
                                              <p:pRg st="6" end="6"/>
                                            </p:txEl>
                                          </p:spTgt>
                                        </p:tgtEl>
                                        <p:attrNameLst>
                                          <p:attrName>ppt_x</p:attrName>
                                        </p:attrNameLst>
                                      </p:cBhvr>
                                      <p:tavLst>
                                        <p:tav tm="0">
                                          <p:val>
                                            <p:strVal val="0-#ppt_w/2"/>
                                          </p:val>
                                        </p:tav>
                                        <p:tav tm="100000">
                                          <p:val>
                                            <p:strVal val="#ppt_x"/>
                                          </p:val>
                                        </p:tav>
                                      </p:tavLst>
                                    </p:anim>
                                    <p:anim calcmode="lin" valueType="num">
                                      <p:cBhvr additive="base">
                                        <p:cTn id="66" dur="100" fill="hold"/>
                                        <p:tgtEl>
                                          <p:spTgt spid="9933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99356"/>
                                        </p:tgtEl>
                                        <p:attrNameLst>
                                          <p:attrName>style.visibility</p:attrName>
                                        </p:attrNameLst>
                                      </p:cBhvr>
                                      <p:to>
                                        <p:strVal val="visible"/>
                                      </p:to>
                                    </p:set>
                                    <p:anim calcmode="lin" valueType="num">
                                      <p:cBhvr additive="base">
                                        <p:cTn id="69" dur="100" fill="hold"/>
                                        <p:tgtEl>
                                          <p:spTgt spid="99356"/>
                                        </p:tgtEl>
                                        <p:attrNameLst>
                                          <p:attrName>ppt_x</p:attrName>
                                        </p:attrNameLst>
                                      </p:cBhvr>
                                      <p:tavLst>
                                        <p:tav tm="0">
                                          <p:val>
                                            <p:strVal val="#ppt_x"/>
                                          </p:val>
                                        </p:tav>
                                        <p:tav tm="100000">
                                          <p:val>
                                            <p:strVal val="#ppt_x"/>
                                          </p:val>
                                        </p:tav>
                                      </p:tavLst>
                                    </p:anim>
                                    <p:anim calcmode="lin" valueType="num">
                                      <p:cBhvr additive="base">
                                        <p:cTn id="70" dur="100" fill="hold"/>
                                        <p:tgtEl>
                                          <p:spTgt spid="99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0" grpId="0"/>
      <p:bldP spid="99351" grpId="0"/>
      <p:bldP spid="99352" grpId="0"/>
      <p:bldP spid="99353" grpId="0"/>
      <p:bldP spid="99354" grpId="0"/>
      <p:bldP spid="993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533400" y="457200"/>
            <a:ext cx="3486083"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Octal Number </a:t>
            </a:r>
            <a:endParaRPr lang="en-US" sz="2000" dirty="0">
              <a:solidFill>
                <a:sysClr val="windowText" lastClr="000000"/>
              </a:solidFill>
            </a:endParaRPr>
          </a:p>
        </p:txBody>
      </p:sp>
      <p:sp>
        <p:nvSpPr>
          <p:cNvPr id="1093635" name="Rectangle 3"/>
          <p:cNvSpPr>
            <a:spLocks noChangeArrowheads="1"/>
          </p:cNvSpPr>
          <p:nvPr/>
        </p:nvSpPr>
        <p:spPr bwMode="auto">
          <a:xfrm>
            <a:off x="381000" y="15240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that the number (1256)</a:t>
            </a:r>
            <a:r>
              <a:rPr lang="en-US" sz="2400" b="0" i="0" baseline="-25000" dirty="0">
                <a:effectLst>
                  <a:outerShdw blurRad="38100" dist="38100" dir="2700000" algn="tl">
                    <a:srgbClr val="C0C0C0"/>
                  </a:outerShdw>
                </a:effectLst>
              </a:rPr>
              <a:t>8</a:t>
            </a:r>
            <a:r>
              <a:rPr lang="en-US" sz="2400" b="0" i="0" dirty="0">
                <a:effectLst>
                  <a:outerShdw blurRad="38100" dist="38100" dir="2700000" algn="tl">
                    <a:srgbClr val="C0C0C0"/>
                  </a:outerShdw>
                </a:effectLst>
              </a:rPr>
              <a:t> in octal is the same as 686 in decimal.</a:t>
            </a:r>
          </a:p>
        </p:txBody>
      </p:sp>
      <p:sp>
        <p:nvSpPr>
          <p:cNvPr id="1093636" name="Rectangle 4"/>
          <p:cNvSpPr>
            <a:spLocks noChangeArrowheads="1"/>
          </p:cNvSpPr>
          <p:nvPr/>
        </p:nvSpPr>
        <p:spPr bwMode="auto">
          <a:xfrm>
            <a:off x="228600" y="508952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Note that the decimal number is N = 512 + 128 + 40 + 6 = 686.</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546350"/>
            <a:ext cx="9026525"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15</a:t>
            </a:fld>
            <a:endParaRPr lang="en-US"/>
          </a:p>
        </p:txBody>
      </p:sp>
      <p:sp>
        <p:nvSpPr>
          <p:cNvPr id="2" name="Date Placeholder 1"/>
          <p:cNvSpPr>
            <a:spLocks noGrp="1"/>
          </p:cNvSpPr>
          <p:nvPr>
            <p:ph type="dt" sz="half" idx="10"/>
          </p:nvPr>
        </p:nvSpPr>
        <p:spPr/>
        <p:txBody>
          <a:bodyPr/>
          <a:lstStyle/>
          <a:p>
            <a:fld id="{BB40F80B-228A-454C-9086-EB77F58C9BAE}" type="datetime1">
              <a:rPr lang="en-US" smtClean="0"/>
              <a:t>2/21/2020</a:t>
            </a:fld>
            <a:endParaRPr lang="en-US"/>
          </a:p>
        </p:txBody>
      </p:sp>
    </p:spTree>
    <p:extLst>
      <p:ext uri="{BB962C8B-B14F-4D97-AF65-F5344CB8AC3E}">
        <p14:creationId xmlns:p14="http://schemas.microsoft.com/office/powerpoint/2010/main" val="2932684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152400" y="1247775"/>
            <a:ext cx="89154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dirty="0"/>
              <a:t>The word </a:t>
            </a:r>
            <a:r>
              <a:rPr lang="en-US" sz="2800" i="0" dirty="0">
                <a:solidFill>
                  <a:srgbClr val="0070C0"/>
                </a:solidFill>
              </a:rPr>
              <a:t>hexadecimal</a:t>
            </a:r>
            <a:r>
              <a:rPr lang="en-US" sz="2800" b="0" i="0" dirty="0"/>
              <a:t> is derived from the Greek root </a:t>
            </a:r>
            <a:r>
              <a:rPr lang="en-US" sz="2800" i="0" dirty="0">
                <a:solidFill>
                  <a:srgbClr val="0070C0"/>
                </a:solidFill>
              </a:rPr>
              <a:t>hex</a:t>
            </a:r>
            <a:r>
              <a:rPr lang="en-US" sz="2800" b="0" i="0" dirty="0">
                <a:solidFill>
                  <a:srgbClr val="0070C0"/>
                </a:solidFill>
              </a:rPr>
              <a:t> </a:t>
            </a:r>
            <a:r>
              <a:rPr lang="en-US" sz="2800" b="0" i="0" dirty="0"/>
              <a:t>(six) and the Latin root </a:t>
            </a:r>
            <a:r>
              <a:rPr lang="en-US" sz="2800" i="0" dirty="0" err="1">
                <a:solidFill>
                  <a:srgbClr val="0070C0"/>
                </a:solidFill>
              </a:rPr>
              <a:t>decem</a:t>
            </a:r>
            <a:r>
              <a:rPr lang="en-US" sz="2800" b="0" i="0" dirty="0">
                <a:solidFill>
                  <a:srgbClr val="0070C0"/>
                </a:solidFill>
              </a:rPr>
              <a:t> </a:t>
            </a:r>
            <a:r>
              <a:rPr lang="en-US" sz="2800" b="0" i="0" dirty="0"/>
              <a:t>(ten). In this system the </a:t>
            </a:r>
            <a:r>
              <a:rPr lang="en-US" sz="2800" i="0" dirty="0">
                <a:solidFill>
                  <a:srgbClr val="0070C0"/>
                </a:solidFill>
              </a:rPr>
              <a:t>base </a:t>
            </a:r>
            <a:br>
              <a:rPr lang="en-US" sz="2800" i="0" dirty="0">
                <a:solidFill>
                  <a:srgbClr val="0070C0"/>
                </a:solidFill>
              </a:rPr>
            </a:br>
            <a:r>
              <a:rPr lang="en-US" sz="2800" i="0" dirty="0">
                <a:solidFill>
                  <a:srgbClr val="0070C0"/>
                </a:solidFill>
              </a:rPr>
              <a:t>b = 16</a:t>
            </a:r>
            <a:r>
              <a:rPr lang="en-US" sz="2800" b="0" i="0" dirty="0">
                <a:solidFill>
                  <a:srgbClr val="0070C0"/>
                </a:solidFill>
              </a:rPr>
              <a:t> </a:t>
            </a:r>
            <a:r>
              <a:rPr lang="en-US" sz="2800" b="0" i="0" dirty="0"/>
              <a:t>and we use sixteen symbols to represent a number. The set of symbols is</a:t>
            </a:r>
          </a:p>
        </p:txBody>
      </p:sp>
      <p:sp>
        <p:nvSpPr>
          <p:cNvPr id="1062915" name="Text Box 3"/>
          <p:cNvSpPr txBox="1">
            <a:spLocks noChangeArrowheads="1"/>
          </p:cNvSpPr>
          <p:nvPr/>
        </p:nvSpPr>
        <p:spPr bwMode="auto">
          <a:xfrm>
            <a:off x="457200" y="228600"/>
            <a:ext cx="8229600" cy="70788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4000" b="1" i="0" dirty="0">
                <a:solidFill>
                  <a:srgbClr val="0070C0"/>
                </a:solidFill>
              </a:rPr>
              <a:t>The hexadecimal system (base 16)</a:t>
            </a:r>
          </a:p>
        </p:txBody>
      </p:sp>
      <p:sp>
        <p:nvSpPr>
          <p:cNvPr id="12293" name="Rectangle 4"/>
          <p:cNvSpPr>
            <a:spLocks noChangeArrowheads="1"/>
          </p:cNvSpPr>
          <p:nvPr/>
        </p:nvSpPr>
        <p:spPr bwMode="auto">
          <a:xfrm>
            <a:off x="1143000" y="3290888"/>
            <a:ext cx="7086600" cy="547687"/>
          </a:xfrm>
          <a:prstGeom prst="rect">
            <a:avLst/>
          </a:prstGeom>
          <a:solidFill>
            <a:schemeClr val="bg1"/>
          </a:solidFill>
          <a:ln w="28575">
            <a:solidFill>
              <a:schemeClr val="hlink"/>
            </a:solidFill>
            <a:miter lim="800000"/>
            <a:headEnd/>
            <a:tailEnd/>
          </a:ln>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i="0"/>
              <a:t>S = {0, 1, 2, 3, 4, 5, 6, 7, 8, 9, A, B, C, D, E, F}</a:t>
            </a:r>
            <a:r>
              <a:rPr lang="en-US" sz="2800" b="0" i="0"/>
              <a:t> </a:t>
            </a:r>
          </a:p>
        </p:txBody>
      </p:sp>
      <p:sp>
        <p:nvSpPr>
          <p:cNvPr id="12294" name="Rectangle 6"/>
          <p:cNvSpPr>
            <a:spLocks noChangeArrowheads="1"/>
          </p:cNvSpPr>
          <p:nvPr/>
        </p:nvSpPr>
        <p:spPr bwMode="auto">
          <a:xfrm>
            <a:off x="0" y="4419600"/>
            <a:ext cx="89154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dirty="0"/>
              <a:t>Note that the symbols A, B, C, D, E, F are equivalent to 10, 11, 12, 13, 14, and 15 respectively. The symbols in this system are often referred to as </a:t>
            </a:r>
            <a:r>
              <a:rPr lang="en-US" sz="2800" i="0" dirty="0">
                <a:solidFill>
                  <a:srgbClr val="0070C0"/>
                </a:solidFill>
              </a:rPr>
              <a:t>hexadecimal digits</a:t>
            </a:r>
            <a:r>
              <a:rPr lang="en-US" sz="2800" b="0" i="0" dirty="0"/>
              <a:t>.</a:t>
            </a:r>
          </a:p>
        </p:txBody>
      </p:sp>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16</a:t>
            </a:fld>
            <a:endParaRPr lang="en-US"/>
          </a:p>
        </p:txBody>
      </p:sp>
      <p:sp>
        <p:nvSpPr>
          <p:cNvPr id="2" name="Date Placeholder 1"/>
          <p:cNvSpPr>
            <a:spLocks noGrp="1"/>
          </p:cNvSpPr>
          <p:nvPr>
            <p:ph type="dt" sz="half" idx="10"/>
          </p:nvPr>
        </p:nvSpPr>
        <p:spPr/>
        <p:txBody>
          <a:bodyPr/>
          <a:lstStyle/>
          <a:p>
            <a:fld id="{A081C306-2F97-4AFF-BEAE-9C12EAB85DDB}" type="datetime1">
              <a:rPr lang="en-US" smtClean="0"/>
              <a:t>2/21/2020</a:t>
            </a:fld>
            <a:endParaRPr lang="en-US"/>
          </a:p>
        </p:txBody>
      </p:sp>
    </p:spTree>
    <p:extLst>
      <p:ext uri="{BB962C8B-B14F-4D97-AF65-F5344CB8AC3E}">
        <p14:creationId xmlns:p14="http://schemas.microsoft.com/office/powerpoint/2010/main" val="2703932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152400"/>
            <a:ext cx="8229600" cy="685800"/>
          </a:xfrm>
        </p:spPr>
        <p:txBody>
          <a:bodyPr>
            <a:noAutofit/>
          </a:bodyPr>
          <a:lstStyle/>
          <a:p>
            <a:r>
              <a:rPr lang="en-US" sz="4000" dirty="0" smtClean="0"/>
              <a:t>Hexadecimal Number System</a:t>
            </a:r>
          </a:p>
        </p:txBody>
      </p:sp>
      <p:sp>
        <p:nvSpPr>
          <p:cNvPr id="101379" name="Rectangle 3"/>
          <p:cNvSpPr>
            <a:spLocks noGrp="1" noChangeArrowheads="1"/>
          </p:cNvSpPr>
          <p:nvPr>
            <p:ph type="body" idx="1"/>
          </p:nvPr>
        </p:nvSpPr>
        <p:spPr>
          <a:xfrm>
            <a:off x="431800" y="1089025"/>
            <a:ext cx="8280400" cy="4044950"/>
          </a:xfrm>
        </p:spPr>
        <p:txBody>
          <a:bodyPr/>
          <a:lstStyle/>
          <a:p>
            <a:r>
              <a:rPr lang="en-US" dirty="0" smtClean="0"/>
              <a:t>Base = 16 </a:t>
            </a:r>
          </a:p>
          <a:p>
            <a:pPr lvl="1"/>
            <a:r>
              <a:rPr lang="en-US" dirty="0" smtClean="0">
                <a:sym typeface="Wingdings" pitchFamily="2" charset="2"/>
              </a:rPr>
              <a:t>16 digits { 0, 1, 2, 3, 4, 5, 6, 7, 8, 9, A, B, C, D, E, F }</a:t>
            </a:r>
          </a:p>
          <a:p>
            <a:r>
              <a:rPr lang="en-US" dirty="0" smtClean="0">
                <a:sym typeface="Wingdings" pitchFamily="2" charset="2"/>
              </a:rPr>
              <a:t>Weights</a:t>
            </a:r>
          </a:p>
          <a:p>
            <a:pPr lvl="1"/>
            <a:r>
              <a:rPr lang="en-US" dirty="0" smtClean="0">
                <a:sym typeface="Wingdings" pitchFamily="2" charset="2"/>
              </a:rPr>
              <a:t>Weight = (</a:t>
            </a:r>
            <a:r>
              <a:rPr lang="en-US" i="1" dirty="0" smtClean="0">
                <a:sym typeface="Wingdings" pitchFamily="2" charset="2"/>
              </a:rPr>
              <a:t>Base) </a:t>
            </a:r>
            <a:r>
              <a:rPr lang="en-US" i="1" baseline="50000" dirty="0" smtClean="0">
                <a:sym typeface="Wingdings" pitchFamily="2" charset="2"/>
              </a:rPr>
              <a:t>Position</a:t>
            </a:r>
            <a:endParaRPr lang="en-US" i="1" dirty="0" smtClean="0">
              <a:sym typeface="Wingdings" pitchFamily="2" charset="2"/>
            </a:endParaRPr>
          </a:p>
          <a:p>
            <a:r>
              <a:rPr lang="en-US" dirty="0" smtClean="0">
                <a:sym typeface="Wingdings" pitchFamily="2" charset="2"/>
              </a:rPr>
              <a:t>Magnitude</a:t>
            </a:r>
          </a:p>
          <a:p>
            <a:pPr lvl="1"/>
            <a:r>
              <a:rPr lang="en-US" dirty="0" smtClean="0">
                <a:sym typeface="Wingdings" pitchFamily="2" charset="2"/>
              </a:rPr>
              <a:t>Sum of “</a:t>
            </a:r>
            <a:r>
              <a:rPr lang="en-US" i="1" dirty="0" smtClean="0">
                <a:sym typeface="Wingdings" pitchFamily="2" charset="2"/>
              </a:rPr>
              <a:t>Digit</a:t>
            </a:r>
            <a:r>
              <a:rPr lang="en-US" dirty="0" smtClean="0">
                <a:sym typeface="Wingdings" pitchFamily="2" charset="2"/>
              </a:rPr>
              <a:t> x </a:t>
            </a:r>
            <a:r>
              <a:rPr lang="en-US" i="1" dirty="0" smtClean="0">
                <a:sym typeface="Wingdings" pitchFamily="2" charset="2"/>
              </a:rPr>
              <a:t>Weight</a:t>
            </a:r>
            <a:r>
              <a:rPr lang="en-US" dirty="0" smtClean="0">
                <a:sym typeface="Wingdings" pitchFamily="2" charset="2"/>
              </a:rPr>
              <a:t>”</a:t>
            </a:r>
          </a:p>
          <a:p>
            <a:r>
              <a:rPr lang="en-US" dirty="0" smtClean="0">
                <a:sym typeface="Wingdings" pitchFamily="2" charset="2"/>
              </a:rPr>
              <a:t>Formal Notation</a:t>
            </a:r>
          </a:p>
        </p:txBody>
      </p:sp>
      <p:grpSp>
        <p:nvGrpSpPr>
          <p:cNvPr id="2" name="Group 5"/>
          <p:cNvGrpSpPr>
            <a:grpSpLocks/>
          </p:cNvGrpSpPr>
          <p:nvPr/>
        </p:nvGrpSpPr>
        <p:grpSpPr bwMode="auto">
          <a:xfrm>
            <a:off x="5729288" y="2374900"/>
            <a:ext cx="3062287" cy="1233488"/>
            <a:chOff x="3609" y="1496"/>
            <a:chExt cx="1929" cy="777"/>
          </a:xfrm>
        </p:grpSpPr>
        <p:sp>
          <p:nvSpPr>
            <p:cNvPr id="9230" name="Rectangle 6"/>
            <p:cNvSpPr>
              <a:spLocks noChangeArrowheads="1"/>
            </p:cNvSpPr>
            <p:nvPr/>
          </p:nvSpPr>
          <p:spPr bwMode="auto">
            <a:xfrm>
              <a:off x="3674" y="1706"/>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9231" name="Rectangle 7"/>
            <p:cNvSpPr>
              <a:spLocks noChangeArrowheads="1"/>
            </p:cNvSpPr>
            <p:nvPr/>
          </p:nvSpPr>
          <p:spPr bwMode="auto">
            <a:xfrm>
              <a:off x="4014"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9232" name="Rectangle 8"/>
            <p:cNvSpPr>
              <a:spLocks noChangeArrowheads="1"/>
            </p:cNvSpPr>
            <p:nvPr/>
          </p:nvSpPr>
          <p:spPr bwMode="auto">
            <a:xfrm>
              <a:off x="4355"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9233" name="Oval 9"/>
            <p:cNvSpPr>
              <a:spLocks noChangeArrowheads="1"/>
            </p:cNvSpPr>
            <p:nvPr/>
          </p:nvSpPr>
          <p:spPr bwMode="auto">
            <a:xfrm>
              <a:off x="4695" y="1935"/>
              <a:ext cx="113" cy="114"/>
            </a:xfrm>
            <a:prstGeom prst="ellipse">
              <a:avLst/>
            </a:prstGeom>
            <a:solidFill>
              <a:schemeClr val="tx1"/>
            </a:solidFill>
            <a:ln w="12700" algn="ctr">
              <a:noFill/>
              <a:round/>
              <a:headEnd/>
              <a:tailEnd/>
            </a:ln>
          </p:spPr>
          <p:txBody>
            <a:bodyPr wrap="none" lIns="0" tIns="0" rIns="0" bIns="0" anchor="ctr">
              <a:spAutoFit/>
            </a:bodyPr>
            <a:lstStyle/>
            <a:p>
              <a:endParaRPr lang="en-US"/>
            </a:p>
          </p:txBody>
        </p:sp>
        <p:sp>
          <p:nvSpPr>
            <p:cNvPr id="9234" name="Rectangle 10"/>
            <p:cNvSpPr>
              <a:spLocks noChangeArrowheads="1"/>
            </p:cNvSpPr>
            <p:nvPr/>
          </p:nvSpPr>
          <p:spPr bwMode="auto">
            <a:xfrm>
              <a:off x="4922"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9235" name="Rectangle 11"/>
            <p:cNvSpPr>
              <a:spLocks noChangeArrowheads="1"/>
            </p:cNvSpPr>
            <p:nvPr/>
          </p:nvSpPr>
          <p:spPr bwMode="auto">
            <a:xfrm>
              <a:off x="5261"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9236" name="Text Box 12"/>
            <p:cNvSpPr txBox="1">
              <a:spLocks noChangeArrowheads="1"/>
            </p:cNvSpPr>
            <p:nvPr/>
          </p:nvSpPr>
          <p:spPr bwMode="auto">
            <a:xfrm>
              <a:off x="4014"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9237" name="Text Box 13"/>
            <p:cNvSpPr txBox="1">
              <a:spLocks noChangeArrowheads="1"/>
            </p:cNvSpPr>
            <p:nvPr/>
          </p:nvSpPr>
          <p:spPr bwMode="auto">
            <a:xfrm>
              <a:off x="4355"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0</a:t>
              </a:r>
            </a:p>
          </p:txBody>
        </p:sp>
        <p:sp>
          <p:nvSpPr>
            <p:cNvPr id="9238" name="Text Box 14"/>
            <p:cNvSpPr txBox="1">
              <a:spLocks noChangeArrowheads="1"/>
            </p:cNvSpPr>
            <p:nvPr/>
          </p:nvSpPr>
          <p:spPr bwMode="auto">
            <a:xfrm>
              <a:off x="4922"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9239" name="Text Box 15"/>
            <p:cNvSpPr txBox="1">
              <a:spLocks noChangeArrowheads="1"/>
            </p:cNvSpPr>
            <p:nvPr/>
          </p:nvSpPr>
          <p:spPr bwMode="auto">
            <a:xfrm>
              <a:off x="3674"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sp>
          <p:nvSpPr>
            <p:cNvPr id="9240" name="Text Box 16"/>
            <p:cNvSpPr txBox="1">
              <a:spLocks noChangeArrowheads="1"/>
            </p:cNvSpPr>
            <p:nvPr/>
          </p:nvSpPr>
          <p:spPr bwMode="auto">
            <a:xfrm>
              <a:off x="5261" y="2117"/>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sp>
          <p:nvSpPr>
            <p:cNvPr id="9241" name="Text Box 17"/>
            <p:cNvSpPr txBox="1">
              <a:spLocks noChangeArrowheads="1"/>
            </p:cNvSpPr>
            <p:nvPr/>
          </p:nvSpPr>
          <p:spPr bwMode="auto">
            <a:xfrm>
              <a:off x="4014" y="1496"/>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16</a:t>
              </a:r>
            </a:p>
          </p:txBody>
        </p:sp>
        <p:sp>
          <p:nvSpPr>
            <p:cNvPr id="9242" name="Text Box 18"/>
            <p:cNvSpPr txBox="1">
              <a:spLocks noChangeArrowheads="1"/>
            </p:cNvSpPr>
            <p:nvPr/>
          </p:nvSpPr>
          <p:spPr bwMode="auto">
            <a:xfrm>
              <a:off x="4355" y="1496"/>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a:t>
              </a:r>
            </a:p>
          </p:txBody>
        </p:sp>
        <p:sp>
          <p:nvSpPr>
            <p:cNvPr id="9243" name="Text Box 19"/>
            <p:cNvSpPr txBox="1">
              <a:spLocks noChangeArrowheads="1"/>
            </p:cNvSpPr>
            <p:nvPr/>
          </p:nvSpPr>
          <p:spPr bwMode="auto">
            <a:xfrm>
              <a:off x="4922" y="1496"/>
              <a:ext cx="227" cy="121"/>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b="1" u="none">
                  <a:solidFill>
                    <a:srgbClr val="0066CC"/>
                  </a:solidFill>
                  <a:latin typeface="Arial" charset="0"/>
                  <a:cs typeface="Arial" charset="0"/>
                </a:rPr>
                <a:t>1/16</a:t>
              </a:r>
            </a:p>
          </p:txBody>
        </p:sp>
        <p:sp>
          <p:nvSpPr>
            <p:cNvPr id="9244" name="Text Box 20"/>
            <p:cNvSpPr txBox="1">
              <a:spLocks noChangeArrowheads="1"/>
            </p:cNvSpPr>
            <p:nvPr/>
          </p:nvSpPr>
          <p:spPr bwMode="auto">
            <a:xfrm>
              <a:off x="3609" y="1496"/>
              <a:ext cx="340"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256</a:t>
              </a:r>
            </a:p>
          </p:txBody>
        </p:sp>
        <p:sp>
          <p:nvSpPr>
            <p:cNvPr id="9245" name="Text Box 21"/>
            <p:cNvSpPr txBox="1">
              <a:spLocks noChangeArrowheads="1"/>
            </p:cNvSpPr>
            <p:nvPr/>
          </p:nvSpPr>
          <p:spPr bwMode="auto">
            <a:xfrm>
              <a:off x="5197" y="1496"/>
              <a:ext cx="341" cy="121"/>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b="1" u="none">
                  <a:solidFill>
                    <a:srgbClr val="0066CC"/>
                  </a:solidFill>
                  <a:latin typeface="Arial" charset="0"/>
                  <a:cs typeface="Arial" charset="0"/>
                </a:rPr>
                <a:t>1/256</a:t>
              </a:r>
            </a:p>
          </p:txBody>
        </p:sp>
      </p:grpSp>
      <p:sp>
        <p:nvSpPr>
          <p:cNvPr id="101398" name="Text Box 22"/>
          <p:cNvSpPr txBox="1">
            <a:spLocks noChangeArrowheads="1"/>
          </p:cNvSpPr>
          <p:nvPr/>
        </p:nvSpPr>
        <p:spPr bwMode="auto">
          <a:xfrm>
            <a:off x="5832475" y="2709863"/>
            <a:ext cx="360363"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1</a:t>
            </a:r>
          </a:p>
        </p:txBody>
      </p:sp>
      <p:sp>
        <p:nvSpPr>
          <p:cNvPr id="101399" name="Text Box 23"/>
          <p:cNvSpPr txBox="1">
            <a:spLocks noChangeArrowheads="1"/>
          </p:cNvSpPr>
          <p:nvPr/>
        </p:nvSpPr>
        <p:spPr bwMode="auto">
          <a:xfrm>
            <a:off x="6372225" y="2709863"/>
            <a:ext cx="360363"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E</a:t>
            </a:r>
          </a:p>
        </p:txBody>
      </p:sp>
      <p:sp>
        <p:nvSpPr>
          <p:cNvPr id="101400" name="Text Box 24"/>
          <p:cNvSpPr txBox="1">
            <a:spLocks noChangeArrowheads="1"/>
          </p:cNvSpPr>
          <p:nvPr/>
        </p:nvSpPr>
        <p:spPr bwMode="auto">
          <a:xfrm>
            <a:off x="6911975" y="2709863"/>
            <a:ext cx="360363"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5</a:t>
            </a:r>
          </a:p>
        </p:txBody>
      </p:sp>
      <p:sp>
        <p:nvSpPr>
          <p:cNvPr id="101401" name="Text Box 25"/>
          <p:cNvSpPr txBox="1">
            <a:spLocks noChangeArrowheads="1"/>
          </p:cNvSpPr>
          <p:nvPr/>
        </p:nvSpPr>
        <p:spPr bwMode="auto">
          <a:xfrm>
            <a:off x="7812088" y="2709863"/>
            <a:ext cx="360362"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7</a:t>
            </a:r>
          </a:p>
        </p:txBody>
      </p:sp>
      <p:sp>
        <p:nvSpPr>
          <p:cNvPr id="101402" name="Text Box 26"/>
          <p:cNvSpPr txBox="1">
            <a:spLocks noChangeArrowheads="1"/>
          </p:cNvSpPr>
          <p:nvPr/>
        </p:nvSpPr>
        <p:spPr bwMode="auto">
          <a:xfrm>
            <a:off x="8351838" y="2709863"/>
            <a:ext cx="360362" cy="539750"/>
          </a:xfrm>
          <a:prstGeom prst="rect">
            <a:avLst/>
          </a:prstGeom>
          <a:noFill/>
          <a:ln w="12700" algn="ctr">
            <a:noFill/>
            <a:miter lim="800000"/>
            <a:headEnd/>
            <a:tailEnd/>
          </a:ln>
        </p:spPr>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A</a:t>
            </a:r>
          </a:p>
        </p:txBody>
      </p:sp>
      <p:sp>
        <p:nvSpPr>
          <p:cNvPr id="101403" name="Text Box 27"/>
          <p:cNvSpPr txBox="1">
            <a:spLocks noChangeArrowheads="1"/>
          </p:cNvSpPr>
          <p:nvPr/>
        </p:nvSpPr>
        <p:spPr bwMode="auto">
          <a:xfrm>
            <a:off x="4572000" y="3789363"/>
            <a:ext cx="4500563" cy="785812"/>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2000" b="1" u="none">
                <a:solidFill>
                  <a:schemeClr val="accent1"/>
                </a:solidFill>
                <a:latin typeface="Arial" charset="0"/>
                <a:cs typeface="Arial" charset="0"/>
              </a:rPr>
              <a:t>1 </a:t>
            </a:r>
            <a:r>
              <a:rPr lang="en-US" sz="2000" b="1" i="0" u="none">
                <a:solidFill>
                  <a:schemeClr val="tx1"/>
                </a:solidFill>
                <a:latin typeface="Arial" charset="0"/>
                <a:cs typeface="Arial" charset="0"/>
              </a:rPr>
              <a:t>*</a:t>
            </a:r>
            <a:r>
              <a:rPr lang="en-US" sz="2000" b="1" u="none">
                <a:solidFill>
                  <a:schemeClr val="tx1"/>
                </a:solidFill>
                <a:latin typeface="Arial" charset="0"/>
                <a:cs typeface="Arial" charset="0"/>
              </a:rPr>
              <a:t>16</a:t>
            </a:r>
            <a:r>
              <a:rPr lang="en-US" sz="2000" b="1" i="0" u="none" baseline="50000">
                <a:solidFill>
                  <a:schemeClr val="accent2"/>
                </a:solidFill>
                <a:latin typeface="Arial" charset="0"/>
                <a:cs typeface="Arial" charset="0"/>
              </a:rPr>
              <a:t>2</a:t>
            </a:r>
            <a:r>
              <a:rPr lang="en-US" sz="2000" b="1" i="0" u="none">
                <a:solidFill>
                  <a:schemeClr val="tx1"/>
                </a:solidFill>
                <a:latin typeface="Arial" charset="0"/>
                <a:cs typeface="Arial" charset="0"/>
              </a:rPr>
              <a:t>+</a:t>
            </a:r>
            <a:r>
              <a:rPr lang="en-US" sz="2000" b="1" u="none">
                <a:solidFill>
                  <a:schemeClr val="accent1"/>
                </a:solidFill>
                <a:latin typeface="Arial" charset="0"/>
                <a:cs typeface="Arial" charset="0"/>
              </a:rPr>
              <a:t>14 </a:t>
            </a:r>
            <a:r>
              <a:rPr lang="en-US" sz="2000" b="1" i="0" u="none">
                <a:solidFill>
                  <a:schemeClr val="tx1"/>
                </a:solidFill>
                <a:latin typeface="Arial" charset="0"/>
                <a:cs typeface="Arial" charset="0"/>
              </a:rPr>
              <a:t>*</a:t>
            </a:r>
            <a:r>
              <a:rPr lang="en-US" sz="2000" b="1" u="none">
                <a:solidFill>
                  <a:schemeClr val="tx1"/>
                </a:solidFill>
                <a:latin typeface="Arial" charset="0"/>
                <a:cs typeface="Arial" charset="0"/>
              </a:rPr>
              <a:t>16</a:t>
            </a:r>
            <a:r>
              <a:rPr lang="en-US" sz="2000" b="1" i="0" u="none" baseline="50000">
                <a:solidFill>
                  <a:schemeClr val="accent2"/>
                </a:solidFill>
                <a:latin typeface="Arial" charset="0"/>
                <a:cs typeface="Arial" charset="0"/>
              </a:rPr>
              <a:t>1</a:t>
            </a:r>
            <a:r>
              <a:rPr lang="en-US" sz="2000" b="1" i="0" u="none">
                <a:solidFill>
                  <a:schemeClr val="tx1"/>
                </a:solidFill>
                <a:latin typeface="Arial" charset="0"/>
                <a:cs typeface="Arial" charset="0"/>
              </a:rPr>
              <a:t>+</a:t>
            </a:r>
            <a:r>
              <a:rPr lang="en-US" sz="2000" b="1" u="none">
                <a:solidFill>
                  <a:schemeClr val="accent1"/>
                </a:solidFill>
                <a:latin typeface="Arial" charset="0"/>
                <a:cs typeface="Arial" charset="0"/>
              </a:rPr>
              <a:t>5 </a:t>
            </a:r>
            <a:r>
              <a:rPr lang="en-US" sz="2000" b="1" i="0" u="none">
                <a:solidFill>
                  <a:schemeClr val="tx1"/>
                </a:solidFill>
                <a:latin typeface="Arial" charset="0"/>
                <a:cs typeface="Arial" charset="0"/>
              </a:rPr>
              <a:t>*</a:t>
            </a:r>
            <a:r>
              <a:rPr lang="en-US" sz="2000" b="1" u="none">
                <a:solidFill>
                  <a:schemeClr val="tx1"/>
                </a:solidFill>
                <a:latin typeface="Arial" charset="0"/>
                <a:cs typeface="Arial" charset="0"/>
              </a:rPr>
              <a:t>16</a:t>
            </a:r>
            <a:r>
              <a:rPr lang="en-US" sz="2000" b="1" i="0" u="none" baseline="50000">
                <a:solidFill>
                  <a:schemeClr val="accent2"/>
                </a:solidFill>
                <a:latin typeface="Arial" charset="0"/>
                <a:cs typeface="Arial" charset="0"/>
              </a:rPr>
              <a:t>0</a:t>
            </a:r>
            <a:r>
              <a:rPr lang="en-US" sz="2000" b="1" i="0" u="none">
                <a:solidFill>
                  <a:schemeClr val="tx1"/>
                </a:solidFill>
                <a:latin typeface="Arial" charset="0"/>
                <a:cs typeface="Arial" charset="0"/>
              </a:rPr>
              <a:t>+</a:t>
            </a:r>
            <a:r>
              <a:rPr lang="en-US" sz="2000" b="1" u="none">
                <a:solidFill>
                  <a:schemeClr val="accent1"/>
                </a:solidFill>
                <a:latin typeface="Arial" charset="0"/>
                <a:cs typeface="Arial" charset="0"/>
              </a:rPr>
              <a:t>7 </a:t>
            </a:r>
            <a:r>
              <a:rPr lang="en-US" sz="2000" b="1" i="0" u="none">
                <a:solidFill>
                  <a:schemeClr val="tx1"/>
                </a:solidFill>
                <a:latin typeface="Arial" charset="0"/>
                <a:cs typeface="Arial" charset="0"/>
              </a:rPr>
              <a:t>*</a:t>
            </a:r>
            <a:r>
              <a:rPr lang="en-US" sz="2000" b="1" u="none">
                <a:solidFill>
                  <a:schemeClr val="tx1"/>
                </a:solidFill>
                <a:latin typeface="Arial" charset="0"/>
                <a:cs typeface="Arial" charset="0"/>
              </a:rPr>
              <a:t>16</a:t>
            </a:r>
            <a:r>
              <a:rPr lang="en-US" sz="2000" b="1" i="0" u="none" baseline="50000">
                <a:solidFill>
                  <a:schemeClr val="accent2"/>
                </a:solidFill>
                <a:latin typeface="Arial" charset="0"/>
                <a:cs typeface="Arial" charset="0"/>
              </a:rPr>
              <a:t>-1</a:t>
            </a:r>
            <a:r>
              <a:rPr lang="en-US" sz="2000" b="1" i="0" u="none">
                <a:solidFill>
                  <a:schemeClr val="tx1"/>
                </a:solidFill>
                <a:latin typeface="Arial" charset="0"/>
                <a:cs typeface="Arial" charset="0"/>
              </a:rPr>
              <a:t>+</a:t>
            </a:r>
            <a:r>
              <a:rPr lang="en-US" sz="2000" b="1" u="none">
                <a:solidFill>
                  <a:schemeClr val="accent1"/>
                </a:solidFill>
                <a:latin typeface="Arial" charset="0"/>
                <a:cs typeface="Arial" charset="0"/>
              </a:rPr>
              <a:t>10 </a:t>
            </a:r>
            <a:r>
              <a:rPr lang="en-US" sz="2000" b="1" i="0" u="none">
                <a:solidFill>
                  <a:schemeClr val="tx1"/>
                </a:solidFill>
                <a:latin typeface="Arial" charset="0"/>
                <a:cs typeface="Arial" charset="0"/>
              </a:rPr>
              <a:t>*</a:t>
            </a:r>
            <a:r>
              <a:rPr lang="en-US" sz="2000" b="1" u="none">
                <a:solidFill>
                  <a:schemeClr val="tx1"/>
                </a:solidFill>
                <a:latin typeface="Arial" charset="0"/>
                <a:cs typeface="Arial" charset="0"/>
              </a:rPr>
              <a:t>16</a:t>
            </a:r>
            <a:r>
              <a:rPr lang="en-US" sz="2000" b="1" i="0" u="none" baseline="50000">
                <a:solidFill>
                  <a:schemeClr val="accent2"/>
                </a:solidFill>
                <a:latin typeface="Arial" charset="0"/>
                <a:cs typeface="Arial" charset="0"/>
              </a:rPr>
              <a:t>-2</a:t>
            </a:r>
          </a:p>
          <a:p>
            <a:pPr eaLnBrk="0" hangingPunct="0">
              <a:lnSpc>
                <a:spcPct val="90000"/>
              </a:lnSpc>
              <a:spcBef>
                <a:spcPct val="50000"/>
              </a:spcBef>
              <a:buClr>
                <a:schemeClr val="bg1"/>
              </a:buClr>
              <a:buFont typeface="Arial" charset="0"/>
              <a:buNone/>
            </a:pPr>
            <a:r>
              <a:rPr lang="en-US" sz="2400" b="1" i="0" u="none">
                <a:solidFill>
                  <a:schemeClr val="tx1"/>
                </a:solidFill>
                <a:latin typeface="Arial" charset="0"/>
                <a:cs typeface="Arial" charset="0"/>
              </a:rPr>
              <a:t>               =(485.4765625)</a:t>
            </a:r>
            <a:r>
              <a:rPr lang="en-US" sz="2400" b="1" i="0" u="none" baseline="-25000">
                <a:solidFill>
                  <a:schemeClr val="accent2"/>
                </a:solidFill>
                <a:latin typeface="Arial" charset="0"/>
                <a:cs typeface="Arial" charset="0"/>
              </a:rPr>
              <a:t>10</a:t>
            </a:r>
          </a:p>
        </p:txBody>
      </p:sp>
      <p:sp>
        <p:nvSpPr>
          <p:cNvPr id="101404" name="Text Box 28"/>
          <p:cNvSpPr txBox="1">
            <a:spLocks noChangeArrowheads="1"/>
          </p:cNvSpPr>
          <p:nvPr/>
        </p:nvSpPr>
        <p:spPr bwMode="auto">
          <a:xfrm>
            <a:off x="6551613" y="4868863"/>
            <a:ext cx="1979612" cy="328612"/>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2400" b="1" i="0" u="none">
                <a:solidFill>
                  <a:schemeClr val="tx1"/>
                </a:solidFill>
                <a:latin typeface="Arial" charset="0"/>
                <a:cs typeface="Arial" charset="0"/>
              </a:rPr>
              <a:t>(</a:t>
            </a:r>
            <a:r>
              <a:rPr lang="en-US" sz="2400" b="1" i="0" u="none">
                <a:solidFill>
                  <a:schemeClr val="accent1"/>
                </a:solidFill>
                <a:latin typeface="Arial" charset="0"/>
                <a:cs typeface="Arial" charset="0"/>
              </a:rPr>
              <a:t>1E5</a:t>
            </a:r>
            <a:r>
              <a:rPr lang="en-US" sz="2400" b="1" i="0" u="none">
                <a:solidFill>
                  <a:schemeClr val="tx1"/>
                </a:solidFill>
                <a:latin typeface="Arial" charset="0"/>
                <a:cs typeface="Arial" charset="0"/>
              </a:rPr>
              <a:t>.</a:t>
            </a:r>
            <a:r>
              <a:rPr lang="en-US" sz="2400" b="1" i="0" u="none">
                <a:solidFill>
                  <a:schemeClr val="accent1"/>
                </a:solidFill>
                <a:latin typeface="Arial" charset="0"/>
                <a:cs typeface="Arial" charset="0"/>
              </a:rPr>
              <a:t>7A</a:t>
            </a:r>
            <a:r>
              <a:rPr lang="en-US" sz="2400" b="1" i="0" u="none">
                <a:solidFill>
                  <a:schemeClr val="tx1"/>
                </a:solidFill>
                <a:latin typeface="Arial" charset="0"/>
                <a:cs typeface="Arial" charset="0"/>
              </a:rPr>
              <a:t>)</a:t>
            </a:r>
            <a:r>
              <a:rPr lang="en-US" sz="2400" b="1" i="0" u="none" baseline="-25000">
                <a:solidFill>
                  <a:schemeClr val="accent2"/>
                </a:solidFill>
                <a:latin typeface="Arial" charset="0"/>
                <a:cs typeface="Arial" charset="0"/>
              </a:rPr>
              <a:t>16</a:t>
            </a:r>
          </a:p>
        </p:txBody>
      </p:sp>
      <p:sp>
        <p:nvSpPr>
          <p:cNvPr id="30" name="Slide Number Placeholder 29"/>
          <p:cNvSpPr>
            <a:spLocks noGrp="1"/>
          </p:cNvSpPr>
          <p:nvPr>
            <p:ph type="sldNum" sz="quarter" idx="12"/>
          </p:nvPr>
        </p:nvSpPr>
        <p:spPr/>
        <p:txBody>
          <a:bodyPr/>
          <a:lstStyle/>
          <a:p>
            <a:fld id="{CDFE905B-5691-40DB-A071-292DDBFE9B80}" type="slidenum">
              <a:rPr lang="en-US" smtClean="0"/>
              <a:pPr/>
              <a:t>17</a:t>
            </a:fld>
            <a:endParaRPr lang="en-US"/>
          </a:p>
        </p:txBody>
      </p:sp>
      <p:sp>
        <p:nvSpPr>
          <p:cNvPr id="31" name="Footer Placeholder 30"/>
          <p:cNvSpPr>
            <a:spLocks noGrp="1"/>
          </p:cNvSpPr>
          <p:nvPr>
            <p:ph type="ftr" sz="quarter" idx="11"/>
          </p:nvPr>
        </p:nvSpPr>
        <p:spPr/>
        <p:txBody>
          <a:bodyPr/>
          <a:lstStyle/>
          <a:p>
            <a:r>
              <a:rPr lang="en-US" smtClean="0"/>
              <a:t>Digital Logic Design</a:t>
            </a:r>
            <a:endParaRPr lang="en-US"/>
          </a:p>
        </p:txBody>
      </p:sp>
      <p:sp>
        <p:nvSpPr>
          <p:cNvPr id="3" name="Date Placeholder 2"/>
          <p:cNvSpPr>
            <a:spLocks noGrp="1"/>
          </p:cNvSpPr>
          <p:nvPr>
            <p:ph type="dt" sz="half" idx="10"/>
          </p:nvPr>
        </p:nvSpPr>
        <p:spPr/>
        <p:txBody>
          <a:bodyPr/>
          <a:lstStyle/>
          <a:p>
            <a:fld id="{63C7C25F-1EC1-4C69-A2B5-A44577382DA0}" type="datetime1">
              <a:rPr lang="en-US" smtClean="0"/>
              <a:t>2/21/2020</a:t>
            </a:fld>
            <a:endParaRPr lang="en-US"/>
          </a:p>
        </p:txBody>
      </p:sp>
    </p:spTree>
    <p:extLst>
      <p:ext uri="{BB962C8B-B14F-4D97-AF65-F5344CB8AC3E}">
        <p14:creationId xmlns:p14="http://schemas.microsoft.com/office/powerpoint/2010/main" val="11430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additive="base">
                                        <p:cTn id="7" dur="100" fill="hold"/>
                                        <p:tgtEl>
                                          <p:spTgt spid="101379">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1013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nodeType="with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anim calcmode="lin" valueType="num">
                                      <p:cBhvr additive="base">
                                        <p:cTn id="11" dur="100" fill="hold"/>
                                        <p:tgtEl>
                                          <p:spTgt spid="101379">
                                            <p:txEl>
                                              <p:pRg st="1" end="1"/>
                                            </p:txEl>
                                          </p:spTgt>
                                        </p:tgtEl>
                                        <p:attrNameLst>
                                          <p:attrName>ppt_x</p:attrName>
                                        </p:attrNameLst>
                                      </p:cBhvr>
                                      <p:tavLst>
                                        <p:tav tm="0">
                                          <p:val>
                                            <p:strVal val="0-#ppt_w/2"/>
                                          </p:val>
                                        </p:tav>
                                        <p:tav tm="100000">
                                          <p:val>
                                            <p:strVal val="#ppt_x"/>
                                          </p:val>
                                        </p:tav>
                                      </p:tavLst>
                                    </p:anim>
                                    <p:anim calcmode="lin" valueType="num">
                                      <p:cBhvr additive="base">
                                        <p:cTn id="12" dur="100" fill="hold"/>
                                        <p:tgtEl>
                                          <p:spTgt spid="101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 calcmode="lin" valueType="num">
                                      <p:cBhvr additive="base">
                                        <p:cTn id="17" dur="100" fill="hold"/>
                                        <p:tgtEl>
                                          <p:spTgt spid="101379">
                                            <p:txEl>
                                              <p:pRg st="2" end="2"/>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1013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9" presetID="2" presetClass="entr" presetSubtype="8" fill="hold" nodeType="withEffect">
                                  <p:stCondLst>
                                    <p:cond delay="0"/>
                                  </p:stCondLst>
                                  <p:childTnLst>
                                    <p:set>
                                      <p:cBhvr>
                                        <p:cTn id="20" dur="1" fill="hold">
                                          <p:stCondLst>
                                            <p:cond delay="0"/>
                                          </p:stCondLst>
                                        </p:cTn>
                                        <p:tgtEl>
                                          <p:spTgt spid="101379">
                                            <p:txEl>
                                              <p:pRg st="3" end="3"/>
                                            </p:txEl>
                                          </p:spTgt>
                                        </p:tgtEl>
                                        <p:attrNameLst>
                                          <p:attrName>style.visibility</p:attrName>
                                        </p:attrNameLst>
                                      </p:cBhvr>
                                      <p:to>
                                        <p:strVal val="visible"/>
                                      </p:to>
                                    </p:set>
                                    <p:anim calcmode="lin" valueType="num">
                                      <p:cBhvr additive="base">
                                        <p:cTn id="21" dur="100" fill="hold"/>
                                        <p:tgtEl>
                                          <p:spTgt spid="101379">
                                            <p:txEl>
                                              <p:pRg st="3" end="3"/>
                                            </p:txEl>
                                          </p:spTgt>
                                        </p:tgtEl>
                                        <p:attrNameLst>
                                          <p:attrName>ppt_x</p:attrName>
                                        </p:attrNameLst>
                                      </p:cBhvr>
                                      <p:tavLst>
                                        <p:tav tm="0">
                                          <p:val>
                                            <p:strVal val="0-#ppt_w/2"/>
                                          </p:val>
                                        </p:tav>
                                        <p:tav tm="100000">
                                          <p:val>
                                            <p:strVal val="#ppt_x"/>
                                          </p:val>
                                        </p:tav>
                                      </p:tavLst>
                                    </p:anim>
                                    <p:anim calcmode="lin" valueType="num">
                                      <p:cBhvr additive="base">
                                        <p:cTn id="22" dur="100" fill="hold"/>
                                        <p:tgtEl>
                                          <p:spTgt spid="10137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101398"/>
                                        </p:tgtEl>
                                        <p:attrNameLst>
                                          <p:attrName>style.visibility</p:attrName>
                                        </p:attrNameLst>
                                      </p:cBhvr>
                                      <p:to>
                                        <p:strVal val="visible"/>
                                      </p:to>
                                    </p:set>
                                    <p:anim calcmode="lin" valueType="num">
                                      <p:cBhvr additive="base">
                                        <p:cTn id="29" dur="500" fill="hold"/>
                                        <p:tgtEl>
                                          <p:spTgt spid="101398"/>
                                        </p:tgtEl>
                                        <p:attrNameLst>
                                          <p:attrName>ppt_x</p:attrName>
                                        </p:attrNameLst>
                                      </p:cBhvr>
                                      <p:tavLst>
                                        <p:tav tm="0">
                                          <p:val>
                                            <p:strVal val="#ppt_x"/>
                                          </p:val>
                                        </p:tav>
                                        <p:tav tm="100000">
                                          <p:val>
                                            <p:strVal val="#ppt_x"/>
                                          </p:val>
                                        </p:tav>
                                      </p:tavLst>
                                    </p:anim>
                                    <p:anim calcmode="lin" valueType="num">
                                      <p:cBhvr additive="base">
                                        <p:cTn id="30" dur="500" fill="hold"/>
                                        <p:tgtEl>
                                          <p:spTgt spid="10139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101399"/>
                                        </p:tgtEl>
                                        <p:attrNameLst>
                                          <p:attrName>style.visibility</p:attrName>
                                        </p:attrNameLst>
                                      </p:cBhvr>
                                      <p:to>
                                        <p:strVal val="visible"/>
                                      </p:to>
                                    </p:set>
                                    <p:anim calcmode="lin" valueType="num">
                                      <p:cBhvr additive="base">
                                        <p:cTn id="33" dur="500" fill="hold"/>
                                        <p:tgtEl>
                                          <p:spTgt spid="101399"/>
                                        </p:tgtEl>
                                        <p:attrNameLst>
                                          <p:attrName>ppt_x</p:attrName>
                                        </p:attrNameLst>
                                      </p:cBhvr>
                                      <p:tavLst>
                                        <p:tav tm="0">
                                          <p:val>
                                            <p:strVal val="#ppt_x"/>
                                          </p:val>
                                        </p:tav>
                                        <p:tav tm="100000">
                                          <p:val>
                                            <p:strVal val="#ppt_x"/>
                                          </p:val>
                                        </p:tav>
                                      </p:tavLst>
                                    </p:anim>
                                    <p:anim calcmode="lin" valueType="num">
                                      <p:cBhvr additive="base">
                                        <p:cTn id="34" dur="500" fill="hold"/>
                                        <p:tgtEl>
                                          <p:spTgt spid="10139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101400"/>
                                        </p:tgtEl>
                                        <p:attrNameLst>
                                          <p:attrName>style.visibility</p:attrName>
                                        </p:attrNameLst>
                                      </p:cBhvr>
                                      <p:to>
                                        <p:strVal val="visible"/>
                                      </p:to>
                                    </p:set>
                                    <p:anim calcmode="lin" valueType="num">
                                      <p:cBhvr additive="base">
                                        <p:cTn id="37" dur="500" fill="hold"/>
                                        <p:tgtEl>
                                          <p:spTgt spid="101400"/>
                                        </p:tgtEl>
                                        <p:attrNameLst>
                                          <p:attrName>ppt_x</p:attrName>
                                        </p:attrNameLst>
                                      </p:cBhvr>
                                      <p:tavLst>
                                        <p:tav tm="0">
                                          <p:val>
                                            <p:strVal val="#ppt_x"/>
                                          </p:val>
                                        </p:tav>
                                        <p:tav tm="100000">
                                          <p:val>
                                            <p:strVal val="#ppt_x"/>
                                          </p:val>
                                        </p:tav>
                                      </p:tavLst>
                                    </p:anim>
                                    <p:anim calcmode="lin" valueType="num">
                                      <p:cBhvr additive="base">
                                        <p:cTn id="38" dur="500" fill="hold"/>
                                        <p:tgtEl>
                                          <p:spTgt spid="10140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101401"/>
                                        </p:tgtEl>
                                        <p:attrNameLst>
                                          <p:attrName>style.visibility</p:attrName>
                                        </p:attrNameLst>
                                      </p:cBhvr>
                                      <p:to>
                                        <p:strVal val="visible"/>
                                      </p:to>
                                    </p:set>
                                    <p:anim calcmode="lin" valueType="num">
                                      <p:cBhvr additive="base">
                                        <p:cTn id="41" dur="500" fill="hold"/>
                                        <p:tgtEl>
                                          <p:spTgt spid="101401"/>
                                        </p:tgtEl>
                                        <p:attrNameLst>
                                          <p:attrName>ppt_x</p:attrName>
                                        </p:attrNameLst>
                                      </p:cBhvr>
                                      <p:tavLst>
                                        <p:tav tm="0">
                                          <p:val>
                                            <p:strVal val="#ppt_x"/>
                                          </p:val>
                                        </p:tav>
                                        <p:tav tm="100000">
                                          <p:val>
                                            <p:strVal val="#ppt_x"/>
                                          </p:val>
                                        </p:tav>
                                      </p:tavLst>
                                    </p:anim>
                                    <p:anim calcmode="lin" valueType="num">
                                      <p:cBhvr additive="base">
                                        <p:cTn id="42" dur="500" fill="hold"/>
                                        <p:tgtEl>
                                          <p:spTgt spid="10140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500"/>
                                  </p:stCondLst>
                                  <p:childTnLst>
                                    <p:set>
                                      <p:cBhvr>
                                        <p:cTn id="44" dur="1" fill="hold">
                                          <p:stCondLst>
                                            <p:cond delay="0"/>
                                          </p:stCondLst>
                                        </p:cTn>
                                        <p:tgtEl>
                                          <p:spTgt spid="101402"/>
                                        </p:tgtEl>
                                        <p:attrNameLst>
                                          <p:attrName>style.visibility</p:attrName>
                                        </p:attrNameLst>
                                      </p:cBhvr>
                                      <p:to>
                                        <p:strVal val="visible"/>
                                      </p:to>
                                    </p:set>
                                    <p:anim calcmode="lin" valueType="num">
                                      <p:cBhvr additive="base">
                                        <p:cTn id="45" dur="500" fill="hold"/>
                                        <p:tgtEl>
                                          <p:spTgt spid="101402"/>
                                        </p:tgtEl>
                                        <p:attrNameLst>
                                          <p:attrName>ppt_x</p:attrName>
                                        </p:attrNameLst>
                                      </p:cBhvr>
                                      <p:tavLst>
                                        <p:tav tm="0">
                                          <p:val>
                                            <p:strVal val="#ppt_x"/>
                                          </p:val>
                                        </p:tav>
                                        <p:tav tm="100000">
                                          <p:val>
                                            <p:strVal val="#ppt_x"/>
                                          </p:val>
                                        </p:tav>
                                      </p:tavLst>
                                    </p:anim>
                                    <p:anim calcmode="lin" valueType="num">
                                      <p:cBhvr additive="base">
                                        <p:cTn id="46" dur="500" fill="hold"/>
                                        <p:tgtEl>
                                          <p:spTgt spid="10140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01379">
                                            <p:txEl>
                                              <p:pRg st="4" end="4"/>
                                            </p:txEl>
                                          </p:spTgt>
                                        </p:tgtEl>
                                        <p:attrNameLst>
                                          <p:attrName>style.visibility</p:attrName>
                                        </p:attrNameLst>
                                      </p:cBhvr>
                                      <p:to>
                                        <p:strVal val="visible"/>
                                      </p:to>
                                    </p:set>
                                    <p:anim calcmode="lin" valueType="num">
                                      <p:cBhvr additive="base">
                                        <p:cTn id="51" dur="100" fill="hold"/>
                                        <p:tgtEl>
                                          <p:spTgt spid="101379">
                                            <p:txEl>
                                              <p:pRg st="4" end="4"/>
                                            </p:txEl>
                                          </p:spTgt>
                                        </p:tgtEl>
                                        <p:attrNameLst>
                                          <p:attrName>ppt_x</p:attrName>
                                        </p:attrNameLst>
                                      </p:cBhvr>
                                      <p:tavLst>
                                        <p:tav tm="0">
                                          <p:val>
                                            <p:strVal val="0-#ppt_w/2"/>
                                          </p:val>
                                        </p:tav>
                                        <p:tav tm="100000">
                                          <p:val>
                                            <p:strVal val="#ppt_x"/>
                                          </p:val>
                                        </p:tav>
                                      </p:tavLst>
                                    </p:anim>
                                    <p:anim calcmode="lin" valueType="num">
                                      <p:cBhvr additive="base">
                                        <p:cTn id="52" dur="100" fill="hold"/>
                                        <p:tgtEl>
                                          <p:spTgt spid="1013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par>
                                <p:cTn id="53" presetID="2" presetClass="entr" presetSubtype="8" fill="hold" nodeType="withEffect">
                                  <p:stCondLst>
                                    <p:cond delay="0"/>
                                  </p:stCondLst>
                                  <p:childTnLst>
                                    <p:set>
                                      <p:cBhvr>
                                        <p:cTn id="54" dur="1" fill="hold">
                                          <p:stCondLst>
                                            <p:cond delay="0"/>
                                          </p:stCondLst>
                                        </p:cTn>
                                        <p:tgtEl>
                                          <p:spTgt spid="101379">
                                            <p:txEl>
                                              <p:pRg st="5" end="5"/>
                                            </p:txEl>
                                          </p:spTgt>
                                        </p:tgtEl>
                                        <p:attrNameLst>
                                          <p:attrName>style.visibility</p:attrName>
                                        </p:attrNameLst>
                                      </p:cBhvr>
                                      <p:to>
                                        <p:strVal val="visible"/>
                                      </p:to>
                                    </p:set>
                                    <p:anim calcmode="lin" valueType="num">
                                      <p:cBhvr additive="base">
                                        <p:cTn id="55" dur="100" fill="hold"/>
                                        <p:tgtEl>
                                          <p:spTgt spid="101379">
                                            <p:txEl>
                                              <p:pRg st="5" end="5"/>
                                            </p:txEl>
                                          </p:spTgt>
                                        </p:tgtEl>
                                        <p:attrNameLst>
                                          <p:attrName>ppt_x</p:attrName>
                                        </p:attrNameLst>
                                      </p:cBhvr>
                                      <p:tavLst>
                                        <p:tav tm="0">
                                          <p:val>
                                            <p:strVal val="0-#ppt_w/2"/>
                                          </p:val>
                                        </p:tav>
                                        <p:tav tm="100000">
                                          <p:val>
                                            <p:strVal val="#ppt_x"/>
                                          </p:val>
                                        </p:tav>
                                      </p:tavLst>
                                    </p:anim>
                                    <p:anim calcmode="lin" valueType="num">
                                      <p:cBhvr additive="base">
                                        <p:cTn id="56" dur="100" fill="hold"/>
                                        <p:tgtEl>
                                          <p:spTgt spid="101379">
                                            <p:txEl>
                                              <p:pRg st="5" end="5"/>
                                            </p:txEl>
                                          </p:spTgt>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1403"/>
                                        </p:tgtEl>
                                        <p:attrNameLst>
                                          <p:attrName>style.visibility</p:attrName>
                                        </p:attrNameLst>
                                      </p:cBhvr>
                                      <p:to>
                                        <p:strVal val="visible"/>
                                      </p:to>
                                    </p:set>
                                    <p:anim calcmode="lin" valueType="num">
                                      <p:cBhvr additive="base">
                                        <p:cTn id="59" dur="500" fill="hold"/>
                                        <p:tgtEl>
                                          <p:spTgt spid="101403"/>
                                        </p:tgtEl>
                                        <p:attrNameLst>
                                          <p:attrName>ppt_x</p:attrName>
                                        </p:attrNameLst>
                                      </p:cBhvr>
                                      <p:tavLst>
                                        <p:tav tm="0">
                                          <p:val>
                                            <p:strVal val="#ppt_x"/>
                                          </p:val>
                                        </p:tav>
                                        <p:tav tm="100000">
                                          <p:val>
                                            <p:strVal val="#ppt_x"/>
                                          </p:val>
                                        </p:tav>
                                      </p:tavLst>
                                    </p:anim>
                                    <p:anim calcmode="lin" valueType="num">
                                      <p:cBhvr additive="base">
                                        <p:cTn id="60" dur="500" fill="hold"/>
                                        <p:tgtEl>
                                          <p:spTgt spid="10140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01379">
                                            <p:txEl>
                                              <p:pRg st="6" end="6"/>
                                            </p:txEl>
                                          </p:spTgt>
                                        </p:tgtEl>
                                        <p:attrNameLst>
                                          <p:attrName>style.visibility</p:attrName>
                                        </p:attrNameLst>
                                      </p:cBhvr>
                                      <p:to>
                                        <p:strVal val="visible"/>
                                      </p:to>
                                    </p:set>
                                    <p:anim calcmode="lin" valueType="num">
                                      <p:cBhvr additive="base">
                                        <p:cTn id="65" dur="100" fill="hold"/>
                                        <p:tgtEl>
                                          <p:spTgt spid="101379">
                                            <p:txEl>
                                              <p:pRg st="6" end="6"/>
                                            </p:txEl>
                                          </p:spTgt>
                                        </p:tgtEl>
                                        <p:attrNameLst>
                                          <p:attrName>ppt_x</p:attrName>
                                        </p:attrNameLst>
                                      </p:cBhvr>
                                      <p:tavLst>
                                        <p:tav tm="0">
                                          <p:val>
                                            <p:strVal val="0-#ppt_w/2"/>
                                          </p:val>
                                        </p:tav>
                                        <p:tav tm="100000">
                                          <p:val>
                                            <p:strVal val="#ppt_x"/>
                                          </p:val>
                                        </p:tav>
                                      </p:tavLst>
                                    </p:anim>
                                    <p:anim calcmode="lin" valueType="num">
                                      <p:cBhvr additive="base">
                                        <p:cTn id="66" dur="100" fill="hold"/>
                                        <p:tgtEl>
                                          <p:spTgt spid="10137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101404"/>
                                        </p:tgtEl>
                                        <p:attrNameLst>
                                          <p:attrName>style.visibility</p:attrName>
                                        </p:attrNameLst>
                                      </p:cBhvr>
                                      <p:to>
                                        <p:strVal val="visible"/>
                                      </p:to>
                                    </p:set>
                                    <p:anim calcmode="lin" valueType="num">
                                      <p:cBhvr additive="base">
                                        <p:cTn id="69" dur="100" fill="hold"/>
                                        <p:tgtEl>
                                          <p:spTgt spid="101404"/>
                                        </p:tgtEl>
                                        <p:attrNameLst>
                                          <p:attrName>ppt_x</p:attrName>
                                        </p:attrNameLst>
                                      </p:cBhvr>
                                      <p:tavLst>
                                        <p:tav tm="0">
                                          <p:val>
                                            <p:strVal val="#ppt_x"/>
                                          </p:val>
                                        </p:tav>
                                        <p:tav tm="100000">
                                          <p:val>
                                            <p:strVal val="#ppt_x"/>
                                          </p:val>
                                        </p:tav>
                                      </p:tavLst>
                                    </p:anim>
                                    <p:anim calcmode="lin" valueType="num">
                                      <p:cBhvr additive="base">
                                        <p:cTn id="70" dur="100" fill="hold"/>
                                        <p:tgtEl>
                                          <p:spTgt spid="101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8" grpId="0"/>
      <p:bldP spid="101399" grpId="0"/>
      <p:bldP spid="101400" grpId="0"/>
      <p:bldP spid="101401" grpId="0"/>
      <p:bldP spid="101402" grpId="0"/>
      <p:bldP spid="1014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481212" y="300335"/>
            <a:ext cx="460792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Hexadecimal Number </a:t>
            </a:r>
            <a:endParaRPr lang="en-US" sz="2000" dirty="0">
              <a:solidFill>
                <a:sysClr val="windowText" lastClr="000000"/>
              </a:solidFill>
            </a:endParaRPr>
          </a:p>
        </p:txBody>
      </p:sp>
      <p:sp>
        <p:nvSpPr>
          <p:cNvPr id="1087491" name="Rectangle 3"/>
          <p:cNvSpPr>
            <a:spLocks noChangeArrowheads="1"/>
          </p:cNvSpPr>
          <p:nvPr/>
        </p:nvSpPr>
        <p:spPr bwMode="auto">
          <a:xfrm>
            <a:off x="228600" y="1311275"/>
            <a:ext cx="8229600" cy="954107"/>
          </a:xfrm>
          <a:prstGeom prst="rect">
            <a:avLst/>
          </a:prstGeom>
          <a:noFill/>
          <a:ln w="9525">
            <a:noFill/>
            <a:miter lim="800000"/>
            <a:headEnd/>
            <a:tailEnd/>
          </a:ln>
          <a:effectLst/>
        </p:spPr>
        <p:txBody>
          <a:bodyPr anchor="ctr">
            <a:spAutoFit/>
          </a:bodyPr>
          <a:lstStyle/>
          <a:p>
            <a:pPr algn="just" eaLnBrk="1" hangingPunct="1">
              <a:defRPr/>
            </a:pPr>
            <a:r>
              <a:rPr lang="en-US" sz="2800" b="0" i="0" dirty="0">
                <a:effectLst>
                  <a:outerShdw blurRad="38100" dist="38100" dir="2700000" algn="tl">
                    <a:srgbClr val="C0C0C0"/>
                  </a:outerShdw>
                </a:effectLst>
              </a:rPr>
              <a:t>The following shows that the number (2AE)16 in hexadecimal is equivalent to 686 in decimal.</a:t>
            </a:r>
          </a:p>
        </p:txBody>
      </p:sp>
      <p:sp>
        <p:nvSpPr>
          <p:cNvPr id="1087492" name="Rectangle 4"/>
          <p:cNvSpPr>
            <a:spLocks noChangeArrowheads="1"/>
          </p:cNvSpPr>
          <p:nvPr/>
        </p:nvSpPr>
        <p:spPr bwMode="auto">
          <a:xfrm>
            <a:off x="228600" y="508952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equivalent decimal number is N = 512 + 160 + 14 = 686.</a:t>
            </a:r>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546350"/>
            <a:ext cx="7694613"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18</a:t>
            </a:fld>
            <a:endParaRPr lang="en-US"/>
          </a:p>
        </p:txBody>
      </p:sp>
      <p:sp>
        <p:nvSpPr>
          <p:cNvPr id="2" name="Date Placeholder 1"/>
          <p:cNvSpPr>
            <a:spLocks noGrp="1"/>
          </p:cNvSpPr>
          <p:nvPr>
            <p:ph type="dt" sz="half" idx="10"/>
          </p:nvPr>
        </p:nvSpPr>
        <p:spPr/>
        <p:txBody>
          <a:bodyPr/>
          <a:lstStyle/>
          <a:p>
            <a:fld id="{388393FB-8C17-4E1F-BAF4-D2D3A047EEF1}" type="datetime1">
              <a:rPr lang="en-US" smtClean="0"/>
              <a:t>2/21/2020</a:t>
            </a:fld>
            <a:endParaRPr lang="en-US"/>
          </a:p>
        </p:txBody>
      </p:sp>
    </p:spTree>
    <p:extLst>
      <p:ext uri="{BB962C8B-B14F-4D97-AF65-F5344CB8AC3E}">
        <p14:creationId xmlns:p14="http://schemas.microsoft.com/office/powerpoint/2010/main" val="1743625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228600" y="1066800"/>
            <a:ext cx="8915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dirty="0"/>
              <a:t>Table 2.1 shows a summary of the four positional number systems discussed in this chapter.</a:t>
            </a:r>
          </a:p>
        </p:txBody>
      </p:sp>
      <p:sp>
        <p:nvSpPr>
          <p:cNvPr id="16388" name="Text Box 3"/>
          <p:cNvSpPr txBox="1">
            <a:spLocks noChangeArrowheads="1"/>
          </p:cNvSpPr>
          <p:nvPr/>
        </p:nvSpPr>
        <p:spPr bwMode="auto">
          <a:xfrm>
            <a:off x="304800" y="304800"/>
            <a:ext cx="6967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3200" dirty="0">
                <a:solidFill>
                  <a:srgbClr val="0070C0"/>
                </a:solidFill>
              </a:rPr>
              <a:t>Summary </a:t>
            </a:r>
            <a:r>
              <a:rPr lang="en-US" sz="3200" i="0" dirty="0">
                <a:solidFill>
                  <a:srgbClr val="0070C0"/>
                </a:solidFill>
              </a:rPr>
              <a:t>of the four positional systems</a:t>
            </a:r>
          </a:p>
        </p:txBody>
      </p:sp>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2506663"/>
            <a:ext cx="8464550"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19</a:t>
            </a:fld>
            <a:endParaRPr lang="en-US"/>
          </a:p>
        </p:txBody>
      </p:sp>
      <p:sp>
        <p:nvSpPr>
          <p:cNvPr id="2" name="Date Placeholder 1"/>
          <p:cNvSpPr>
            <a:spLocks noGrp="1"/>
          </p:cNvSpPr>
          <p:nvPr>
            <p:ph type="dt" sz="half" idx="10"/>
          </p:nvPr>
        </p:nvSpPr>
        <p:spPr/>
        <p:txBody>
          <a:bodyPr/>
          <a:lstStyle/>
          <a:p>
            <a:fld id="{F6D087AE-8116-4654-B0D2-0023AC7FFE3D}" type="datetime1">
              <a:rPr lang="en-US" smtClean="0"/>
              <a:t>2/21/2020</a:t>
            </a:fld>
            <a:endParaRPr lang="en-US"/>
          </a:p>
        </p:txBody>
      </p:sp>
    </p:spTree>
    <p:extLst>
      <p:ext uri="{BB962C8B-B14F-4D97-AF65-F5344CB8AC3E}">
        <p14:creationId xmlns:p14="http://schemas.microsoft.com/office/powerpoint/2010/main" val="1072975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143000" y="3733800"/>
            <a:ext cx="7010400" cy="1143000"/>
          </a:xfrm>
        </p:spPr>
        <p:txBody>
          <a:bodyPr>
            <a:noAutofit/>
          </a:bodyPr>
          <a:lstStyle/>
          <a:p>
            <a:r>
              <a:rPr lang="en-US" sz="2000" dirty="0" smtClean="0"/>
              <a:t>Analog and Digital System, concept of number systems, non-positional and positional number,  systems, decimal, binary, hexadecimal and octal system, Conversion, </a:t>
            </a:r>
          </a:p>
        </p:txBody>
      </p:sp>
      <p:sp>
        <p:nvSpPr>
          <p:cNvPr id="4" name="TextBox 3"/>
          <p:cNvSpPr txBox="1"/>
          <p:nvPr/>
        </p:nvSpPr>
        <p:spPr>
          <a:xfrm>
            <a:off x="990600" y="1447800"/>
            <a:ext cx="7162800" cy="1323439"/>
          </a:xfrm>
          <a:prstGeom prst="rect">
            <a:avLst/>
          </a:prstGeom>
          <a:noFill/>
        </p:spPr>
        <p:txBody>
          <a:bodyPr wrap="square" rtlCol="0">
            <a:spAutoFit/>
          </a:bodyPr>
          <a:lstStyle/>
          <a:p>
            <a:pPr algn="ctr">
              <a:defRPr/>
            </a:pPr>
            <a:r>
              <a:rPr lang="en-US" sz="8000" dirty="0" smtClean="0">
                <a:solidFill>
                  <a:srgbClr val="00B0F0"/>
                </a:solidFill>
                <a:latin typeface="Franklin Gothic Demi Cond" pitchFamily="34" charset="0"/>
              </a:rPr>
              <a:t>Number Systems</a:t>
            </a:r>
            <a:endParaRPr lang="en-US" sz="8000" dirty="0">
              <a:solidFill>
                <a:srgbClr val="00B0F0"/>
              </a:solidFill>
              <a:latin typeface="Franklin Gothic Demi Cond" pitchFamily="34" charset="0"/>
            </a:endParaRPr>
          </a:p>
        </p:txBody>
      </p:sp>
    </p:spTree>
    <p:extLst>
      <p:ext uri="{BB962C8B-B14F-4D97-AF65-F5344CB8AC3E}">
        <p14:creationId xmlns:p14="http://schemas.microsoft.com/office/powerpoint/2010/main" val="278868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a:latin typeface="Arial" panose="020B0604020202020204" pitchFamily="34" charset="0"/>
              </a:rPr>
              <a:t>2.</a:t>
            </a:r>
            <a:fld id="{8A57C423-E19E-4194-A17E-FB8A0B6F69A0}" type="slidenum">
              <a:rPr lang="en-US" i="0">
                <a:latin typeface="Arial" panose="020B0604020202020204" pitchFamily="34" charset="0"/>
              </a:rPr>
              <a:pPr/>
              <a:t>20</a:t>
            </a:fld>
            <a:endParaRPr lang="en-US" i="0">
              <a:latin typeface="Arial" panose="020B0604020202020204" pitchFamily="34" charset="0"/>
            </a:endParaRPr>
          </a:p>
        </p:txBody>
      </p:sp>
      <p:sp>
        <p:nvSpPr>
          <p:cNvPr id="17411" name="Rectangle 2"/>
          <p:cNvSpPr>
            <a:spLocks noChangeArrowheads="1"/>
          </p:cNvSpPr>
          <p:nvPr/>
        </p:nvSpPr>
        <p:spPr bwMode="auto">
          <a:xfrm>
            <a:off x="228600" y="1295400"/>
            <a:ext cx="327660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dirty="0" smtClean="0"/>
              <a:t>How </a:t>
            </a:r>
            <a:r>
              <a:rPr lang="en-US" sz="2800" b="0" i="0" dirty="0"/>
              <a:t>the number 0 to 15 is represented in different systems. </a:t>
            </a: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t="4020"/>
          <a:stretch>
            <a:fillRect/>
          </a:stretch>
        </p:blipFill>
        <p:spPr bwMode="auto">
          <a:xfrm>
            <a:off x="3582988" y="217235"/>
            <a:ext cx="5561012" cy="664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1524000" y="6492240"/>
            <a:ext cx="1981200" cy="365760"/>
          </a:xfrm>
        </p:spPr>
        <p:txBody>
          <a:bodyPr/>
          <a:lstStyle/>
          <a:p>
            <a:r>
              <a:rPr lang="en-US" smtClean="0"/>
              <a:t>Digital Logic Design</a:t>
            </a:r>
            <a:endParaRPr lang="en-US" dirty="0"/>
          </a:p>
        </p:txBody>
      </p:sp>
      <p:sp>
        <p:nvSpPr>
          <p:cNvPr id="2" name="Date Placeholder 1"/>
          <p:cNvSpPr>
            <a:spLocks noGrp="1"/>
          </p:cNvSpPr>
          <p:nvPr>
            <p:ph type="dt" sz="half" idx="10"/>
          </p:nvPr>
        </p:nvSpPr>
        <p:spPr/>
        <p:txBody>
          <a:bodyPr/>
          <a:lstStyle/>
          <a:p>
            <a:fld id="{76A573BB-C4B2-4CED-9326-68C5CBB125A9}" type="datetime1">
              <a:rPr lang="en-US" smtClean="0"/>
              <a:t>2/21/2020</a:t>
            </a:fld>
            <a:endParaRPr lang="en-US"/>
          </a:p>
        </p:txBody>
      </p:sp>
    </p:spTree>
    <p:extLst>
      <p:ext uri="{BB962C8B-B14F-4D97-AF65-F5344CB8AC3E}">
        <p14:creationId xmlns:p14="http://schemas.microsoft.com/office/powerpoint/2010/main" val="282456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76200" y="1414463"/>
            <a:ext cx="8915400" cy="3081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a:t>We need to know how to convert a number in one system to the equivalent number in another system. Since the decimal system is more familiar than the other systems, we first show how to covert from any base to decimal. Then we show how to convert from decimal to any base. Finally, we show how we can easily convert from binary to hexadecimal or octal and vice versa.</a:t>
            </a:r>
          </a:p>
        </p:txBody>
      </p:sp>
      <p:sp>
        <p:nvSpPr>
          <p:cNvPr id="18436" name="Text Box 3"/>
          <p:cNvSpPr txBox="1">
            <a:spLocks noChangeArrowheads="1"/>
          </p:cNvSpPr>
          <p:nvPr/>
        </p:nvSpPr>
        <p:spPr bwMode="auto">
          <a:xfrm>
            <a:off x="190500" y="228600"/>
            <a:ext cx="294343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4400" i="0" dirty="0">
                <a:solidFill>
                  <a:srgbClr val="0070C0"/>
                </a:solidFill>
              </a:rPr>
              <a:t>Conversion</a:t>
            </a:r>
          </a:p>
        </p:txBody>
      </p:sp>
      <p:sp>
        <p:nvSpPr>
          <p:cNvPr id="5" name="Footer Placeholder 4"/>
          <p:cNvSpPr>
            <a:spLocks noGrp="1"/>
          </p:cNvSpPr>
          <p:nvPr>
            <p:ph type="ftr" sz="quarter" idx="11"/>
          </p:nvPr>
        </p:nvSpPr>
        <p:spPr/>
        <p:txBody>
          <a:bodyPr/>
          <a:lstStyle/>
          <a:p>
            <a:r>
              <a:rPr lang="en-US" smtClean="0"/>
              <a:t>Digital Logic Design</a:t>
            </a:r>
            <a:endParaRPr lang="en-US"/>
          </a:p>
        </p:txBody>
      </p:sp>
      <p:sp>
        <p:nvSpPr>
          <p:cNvPr id="6" name="Slide Number Placeholder 5"/>
          <p:cNvSpPr>
            <a:spLocks noGrp="1"/>
          </p:cNvSpPr>
          <p:nvPr>
            <p:ph type="sldNum" sz="quarter" idx="12"/>
          </p:nvPr>
        </p:nvSpPr>
        <p:spPr/>
        <p:txBody>
          <a:bodyPr/>
          <a:lstStyle/>
          <a:p>
            <a:fld id="{CDFE905B-5691-40DB-A071-292DDBFE9B80}" type="slidenum">
              <a:rPr lang="en-US" smtClean="0"/>
              <a:pPr/>
              <a:t>21</a:t>
            </a:fld>
            <a:endParaRPr lang="en-US"/>
          </a:p>
        </p:txBody>
      </p:sp>
      <p:sp>
        <p:nvSpPr>
          <p:cNvPr id="2" name="Date Placeholder 1"/>
          <p:cNvSpPr>
            <a:spLocks noGrp="1"/>
          </p:cNvSpPr>
          <p:nvPr>
            <p:ph type="dt" sz="half" idx="10"/>
          </p:nvPr>
        </p:nvSpPr>
        <p:spPr/>
        <p:txBody>
          <a:bodyPr/>
          <a:lstStyle/>
          <a:p>
            <a:fld id="{DBB2A21A-CA50-410D-989F-70F841F0D187}" type="datetime1">
              <a:rPr lang="en-US" smtClean="0"/>
              <a:t>2/21/2020</a:t>
            </a:fld>
            <a:endParaRPr lang="en-US"/>
          </a:p>
        </p:txBody>
      </p:sp>
    </p:spTree>
    <p:extLst>
      <p:ext uri="{BB962C8B-B14F-4D97-AF65-F5344CB8AC3E}">
        <p14:creationId xmlns:p14="http://schemas.microsoft.com/office/powerpoint/2010/main" val="3838377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152400"/>
            <a:ext cx="8229600" cy="730251"/>
          </a:xfrm>
        </p:spPr>
        <p:txBody>
          <a:bodyPr/>
          <a:lstStyle/>
          <a:p>
            <a:r>
              <a:rPr lang="en-US" dirty="0" smtClean="0"/>
              <a:t>Number Base Conversions</a:t>
            </a:r>
          </a:p>
        </p:txBody>
      </p:sp>
      <p:sp>
        <p:nvSpPr>
          <p:cNvPr id="15364" name="Oval 3"/>
          <p:cNvSpPr>
            <a:spLocks noChangeArrowheads="1"/>
          </p:cNvSpPr>
          <p:nvPr/>
        </p:nvSpPr>
        <p:spPr bwMode="auto">
          <a:xfrm>
            <a:off x="1511300" y="3429000"/>
            <a:ext cx="2133600" cy="10668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2000" b="1" i="0" u="none">
                <a:solidFill>
                  <a:schemeClr val="tx1"/>
                </a:solidFill>
                <a:latin typeface="Helvetica" pitchFamily="34" charset="0"/>
                <a:cs typeface="Arial" charset="0"/>
              </a:rPr>
              <a:t>Decimal</a:t>
            </a:r>
          </a:p>
          <a:p>
            <a:pPr algn="ctr"/>
            <a:r>
              <a:rPr lang="en-US" sz="2000" b="1" i="0" u="none">
                <a:solidFill>
                  <a:schemeClr val="tx1"/>
                </a:solidFill>
                <a:latin typeface="Helvetica" pitchFamily="34" charset="0"/>
                <a:cs typeface="Arial" charset="0"/>
              </a:rPr>
              <a:t>(</a:t>
            </a:r>
            <a:r>
              <a:rPr lang="en-US" sz="2000" b="1" i="0" u="none">
                <a:solidFill>
                  <a:schemeClr val="accent2"/>
                </a:solidFill>
                <a:latin typeface="Helvetica" pitchFamily="34" charset="0"/>
                <a:cs typeface="Arial" charset="0"/>
              </a:rPr>
              <a:t>Base 10</a:t>
            </a:r>
            <a:r>
              <a:rPr lang="en-US" sz="2000" b="1" i="0" u="none">
                <a:solidFill>
                  <a:schemeClr val="tx1"/>
                </a:solidFill>
                <a:latin typeface="Helvetica" pitchFamily="34" charset="0"/>
                <a:cs typeface="Arial" charset="0"/>
              </a:rPr>
              <a:t>)</a:t>
            </a:r>
          </a:p>
        </p:txBody>
      </p:sp>
      <p:sp>
        <p:nvSpPr>
          <p:cNvPr id="15365" name="Oval 4"/>
          <p:cNvSpPr>
            <a:spLocks noChangeArrowheads="1"/>
          </p:cNvSpPr>
          <p:nvPr/>
        </p:nvSpPr>
        <p:spPr bwMode="auto">
          <a:xfrm>
            <a:off x="5653088" y="1808163"/>
            <a:ext cx="2133600" cy="10668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2000" b="1" i="0" u="none" dirty="0">
                <a:solidFill>
                  <a:schemeClr val="tx1"/>
                </a:solidFill>
                <a:latin typeface="Helvetica" pitchFamily="34" charset="0"/>
                <a:cs typeface="Arial" charset="0"/>
              </a:rPr>
              <a:t>Octal</a:t>
            </a:r>
          </a:p>
          <a:p>
            <a:pPr algn="ctr"/>
            <a:r>
              <a:rPr lang="en-US" sz="2000" b="1" i="0" u="none" dirty="0">
                <a:solidFill>
                  <a:schemeClr val="tx1"/>
                </a:solidFill>
                <a:latin typeface="Helvetica" pitchFamily="34" charset="0"/>
                <a:cs typeface="Arial" charset="0"/>
              </a:rPr>
              <a:t>(</a:t>
            </a:r>
            <a:r>
              <a:rPr lang="en-US" sz="2000" b="1" i="0" u="none" dirty="0">
                <a:solidFill>
                  <a:sysClr val="windowText" lastClr="000000"/>
                </a:solidFill>
                <a:latin typeface="Helvetica" pitchFamily="34" charset="0"/>
                <a:cs typeface="Arial" charset="0"/>
              </a:rPr>
              <a:t>Base</a:t>
            </a:r>
            <a:r>
              <a:rPr lang="en-US" sz="2000" b="1" i="0" u="none" dirty="0">
                <a:solidFill>
                  <a:srgbClr val="66FF66"/>
                </a:solidFill>
                <a:latin typeface="Helvetica" pitchFamily="34" charset="0"/>
                <a:cs typeface="Arial" charset="0"/>
              </a:rPr>
              <a:t> </a:t>
            </a:r>
            <a:r>
              <a:rPr lang="en-US" sz="2000" b="1" i="0" u="none" dirty="0">
                <a:solidFill>
                  <a:sysClr val="windowText" lastClr="000000"/>
                </a:solidFill>
                <a:latin typeface="Helvetica" pitchFamily="34" charset="0"/>
                <a:cs typeface="Arial" charset="0"/>
              </a:rPr>
              <a:t>8</a:t>
            </a:r>
            <a:r>
              <a:rPr lang="en-US" sz="2000" b="1" i="0" u="none" dirty="0">
                <a:solidFill>
                  <a:schemeClr val="tx1"/>
                </a:solidFill>
                <a:latin typeface="Helvetica" pitchFamily="34" charset="0"/>
                <a:cs typeface="Arial" charset="0"/>
              </a:rPr>
              <a:t>)</a:t>
            </a:r>
          </a:p>
        </p:txBody>
      </p:sp>
      <p:sp>
        <p:nvSpPr>
          <p:cNvPr id="15366" name="Oval 5"/>
          <p:cNvSpPr>
            <a:spLocks noChangeArrowheads="1"/>
          </p:cNvSpPr>
          <p:nvPr/>
        </p:nvSpPr>
        <p:spPr bwMode="auto">
          <a:xfrm>
            <a:off x="4752975" y="3429000"/>
            <a:ext cx="2133600" cy="10668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2000" b="1" i="0" u="none">
                <a:solidFill>
                  <a:schemeClr val="tx1"/>
                </a:solidFill>
                <a:latin typeface="Helvetica" pitchFamily="34" charset="0"/>
                <a:cs typeface="Arial" charset="0"/>
              </a:rPr>
              <a:t>Binary</a:t>
            </a:r>
          </a:p>
          <a:p>
            <a:pPr algn="ctr"/>
            <a:r>
              <a:rPr lang="en-US" sz="2000" b="1" i="0" u="none">
                <a:solidFill>
                  <a:schemeClr val="tx1"/>
                </a:solidFill>
                <a:latin typeface="Helvetica" pitchFamily="34" charset="0"/>
                <a:cs typeface="Arial" charset="0"/>
              </a:rPr>
              <a:t>(</a:t>
            </a:r>
            <a:r>
              <a:rPr lang="en-US" sz="2000" b="1" i="0" u="none">
                <a:solidFill>
                  <a:schemeClr val="accent1"/>
                </a:solidFill>
                <a:latin typeface="Helvetica" pitchFamily="34" charset="0"/>
                <a:cs typeface="Arial" charset="0"/>
              </a:rPr>
              <a:t>Base 2</a:t>
            </a:r>
            <a:r>
              <a:rPr lang="en-US" sz="2000" b="1" i="0" u="none">
                <a:solidFill>
                  <a:schemeClr val="tx1"/>
                </a:solidFill>
                <a:latin typeface="Helvetica" pitchFamily="34" charset="0"/>
                <a:cs typeface="Arial" charset="0"/>
              </a:rPr>
              <a:t>)</a:t>
            </a:r>
          </a:p>
        </p:txBody>
      </p:sp>
      <p:sp>
        <p:nvSpPr>
          <p:cNvPr id="15367" name="Oval 6"/>
          <p:cNvSpPr>
            <a:spLocks noChangeArrowheads="1"/>
          </p:cNvSpPr>
          <p:nvPr/>
        </p:nvSpPr>
        <p:spPr bwMode="auto">
          <a:xfrm>
            <a:off x="5653088" y="5229225"/>
            <a:ext cx="2133600" cy="10668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2000" b="1" i="0" u="none" dirty="0">
                <a:solidFill>
                  <a:schemeClr val="tx1"/>
                </a:solidFill>
                <a:latin typeface="Helvetica" pitchFamily="34" charset="0"/>
                <a:cs typeface="Arial" charset="0"/>
              </a:rPr>
              <a:t>Hexadecimal</a:t>
            </a:r>
          </a:p>
          <a:p>
            <a:pPr algn="ctr"/>
            <a:r>
              <a:rPr lang="en-US" sz="2000" b="1" i="0" u="none" dirty="0">
                <a:solidFill>
                  <a:schemeClr val="tx1"/>
                </a:solidFill>
                <a:latin typeface="Helvetica" pitchFamily="34" charset="0"/>
                <a:cs typeface="Arial" charset="0"/>
              </a:rPr>
              <a:t>(</a:t>
            </a:r>
            <a:r>
              <a:rPr lang="en-US" sz="2000" b="1" i="0" u="none" dirty="0">
                <a:solidFill>
                  <a:sysClr val="windowText" lastClr="000000"/>
                </a:solidFill>
                <a:latin typeface="Helvetica" pitchFamily="34" charset="0"/>
                <a:cs typeface="Arial" charset="0"/>
              </a:rPr>
              <a:t>Base</a:t>
            </a:r>
            <a:r>
              <a:rPr lang="en-US" sz="2000" b="1" i="0" u="none" dirty="0">
                <a:solidFill>
                  <a:srgbClr val="FFFF00"/>
                </a:solidFill>
                <a:latin typeface="Helvetica" pitchFamily="34" charset="0"/>
                <a:cs typeface="Arial" charset="0"/>
              </a:rPr>
              <a:t> </a:t>
            </a:r>
            <a:r>
              <a:rPr lang="en-US" sz="2000" b="1" i="0" u="none" dirty="0">
                <a:solidFill>
                  <a:sysClr val="windowText" lastClr="000000"/>
                </a:solidFill>
                <a:latin typeface="Helvetica" pitchFamily="34" charset="0"/>
                <a:cs typeface="Arial" charset="0"/>
              </a:rPr>
              <a:t>16</a:t>
            </a:r>
            <a:r>
              <a:rPr lang="en-US" sz="2000" b="1" i="0" u="none" dirty="0">
                <a:solidFill>
                  <a:schemeClr val="tx1"/>
                </a:solidFill>
                <a:latin typeface="Helvetica" pitchFamily="34" charset="0"/>
                <a:cs typeface="Arial" charset="0"/>
              </a:rPr>
              <a:t>)</a:t>
            </a:r>
          </a:p>
        </p:txBody>
      </p:sp>
      <p:cxnSp>
        <p:nvCxnSpPr>
          <p:cNvPr id="109575" name="AutoShape 7"/>
          <p:cNvCxnSpPr>
            <a:cxnSpLocks noChangeShapeType="1"/>
            <a:stCxn id="15364" idx="5"/>
            <a:endCxn id="15366" idx="3"/>
          </p:cNvCxnSpPr>
          <p:nvPr/>
        </p:nvCxnSpPr>
        <p:spPr bwMode="auto">
          <a:xfrm>
            <a:off x="3332163" y="4354513"/>
            <a:ext cx="1733550" cy="0"/>
          </a:xfrm>
          <a:prstGeom prst="straightConnector1">
            <a:avLst/>
          </a:prstGeom>
          <a:noFill/>
          <a:ln w="28575">
            <a:solidFill>
              <a:schemeClr val="tx1"/>
            </a:solidFill>
            <a:prstDash val="dash"/>
            <a:round/>
            <a:headEnd/>
            <a:tailEnd type="triangle" w="lg" len="lg"/>
          </a:ln>
        </p:spPr>
      </p:cxnSp>
      <p:cxnSp>
        <p:nvCxnSpPr>
          <p:cNvPr id="109576" name="AutoShape 8"/>
          <p:cNvCxnSpPr>
            <a:cxnSpLocks noChangeShapeType="1"/>
            <a:stCxn id="15366" idx="1"/>
            <a:endCxn id="15364" idx="7"/>
          </p:cNvCxnSpPr>
          <p:nvPr/>
        </p:nvCxnSpPr>
        <p:spPr bwMode="auto">
          <a:xfrm flipH="1">
            <a:off x="3332163" y="3570288"/>
            <a:ext cx="1733550" cy="0"/>
          </a:xfrm>
          <a:prstGeom prst="straightConnector1">
            <a:avLst/>
          </a:prstGeom>
          <a:noFill/>
          <a:ln w="28575">
            <a:solidFill>
              <a:schemeClr val="tx1"/>
            </a:solidFill>
            <a:round/>
            <a:headEnd/>
            <a:tailEnd type="triangle" w="lg" len="lg"/>
          </a:ln>
        </p:spPr>
      </p:cxnSp>
      <p:cxnSp>
        <p:nvCxnSpPr>
          <p:cNvPr id="109577" name="AutoShape 9"/>
          <p:cNvCxnSpPr>
            <a:cxnSpLocks noChangeShapeType="1"/>
            <a:stCxn id="15366" idx="0"/>
            <a:endCxn id="15365" idx="3"/>
          </p:cNvCxnSpPr>
          <p:nvPr/>
        </p:nvCxnSpPr>
        <p:spPr bwMode="auto">
          <a:xfrm flipV="1">
            <a:off x="5819775" y="2733675"/>
            <a:ext cx="146050" cy="681038"/>
          </a:xfrm>
          <a:prstGeom prst="straightConnector1">
            <a:avLst/>
          </a:prstGeom>
          <a:noFill/>
          <a:ln w="28575">
            <a:solidFill>
              <a:schemeClr val="tx1"/>
            </a:solidFill>
            <a:prstDash val="sysDot"/>
            <a:round/>
            <a:headEnd/>
            <a:tailEnd type="triangle" w="lg" len="lg"/>
          </a:ln>
        </p:spPr>
      </p:cxnSp>
      <p:cxnSp>
        <p:nvCxnSpPr>
          <p:cNvPr id="109578" name="AutoShape 10"/>
          <p:cNvCxnSpPr>
            <a:cxnSpLocks noChangeShapeType="1"/>
            <a:stCxn id="15365" idx="4"/>
            <a:endCxn id="15366" idx="7"/>
          </p:cNvCxnSpPr>
          <p:nvPr/>
        </p:nvCxnSpPr>
        <p:spPr bwMode="auto">
          <a:xfrm flipH="1">
            <a:off x="6573838" y="2889250"/>
            <a:ext cx="146050" cy="681038"/>
          </a:xfrm>
          <a:prstGeom prst="straightConnector1">
            <a:avLst/>
          </a:prstGeom>
          <a:noFill/>
          <a:ln w="28575">
            <a:solidFill>
              <a:schemeClr val="tx1"/>
            </a:solidFill>
            <a:prstDash val="sysDot"/>
            <a:round/>
            <a:headEnd/>
            <a:tailEnd type="triangle" w="lg" len="lg"/>
          </a:ln>
        </p:spPr>
      </p:cxnSp>
      <p:cxnSp>
        <p:nvCxnSpPr>
          <p:cNvPr id="109579" name="AutoShape 11"/>
          <p:cNvCxnSpPr>
            <a:cxnSpLocks noChangeShapeType="1"/>
            <a:stCxn id="15367" idx="0"/>
            <a:endCxn id="15366" idx="5"/>
          </p:cNvCxnSpPr>
          <p:nvPr/>
        </p:nvCxnSpPr>
        <p:spPr bwMode="auto">
          <a:xfrm flipH="1" flipV="1">
            <a:off x="6573838" y="4354513"/>
            <a:ext cx="146050" cy="860425"/>
          </a:xfrm>
          <a:prstGeom prst="straightConnector1">
            <a:avLst/>
          </a:prstGeom>
          <a:noFill/>
          <a:ln w="28575">
            <a:solidFill>
              <a:schemeClr val="tx1"/>
            </a:solidFill>
            <a:prstDash val="sysDot"/>
            <a:round/>
            <a:headEnd/>
            <a:tailEnd type="triangle" w="lg" len="lg"/>
          </a:ln>
        </p:spPr>
      </p:cxnSp>
      <p:cxnSp>
        <p:nvCxnSpPr>
          <p:cNvPr id="109580" name="AutoShape 12"/>
          <p:cNvCxnSpPr>
            <a:cxnSpLocks noChangeShapeType="1"/>
            <a:stCxn id="15366" idx="4"/>
            <a:endCxn id="15367" idx="1"/>
          </p:cNvCxnSpPr>
          <p:nvPr/>
        </p:nvCxnSpPr>
        <p:spPr bwMode="auto">
          <a:xfrm>
            <a:off x="5819775" y="4510088"/>
            <a:ext cx="146050" cy="860425"/>
          </a:xfrm>
          <a:prstGeom prst="straightConnector1">
            <a:avLst/>
          </a:prstGeom>
          <a:noFill/>
          <a:ln w="28575">
            <a:solidFill>
              <a:schemeClr val="tx1"/>
            </a:solidFill>
            <a:prstDash val="sysDot"/>
            <a:round/>
            <a:headEnd/>
            <a:tailEnd type="triangle" w="lg" len="lg"/>
          </a:ln>
        </p:spPr>
      </p:cxnSp>
      <p:cxnSp>
        <p:nvCxnSpPr>
          <p:cNvPr id="109581" name="AutoShape 13"/>
          <p:cNvCxnSpPr>
            <a:cxnSpLocks noChangeShapeType="1"/>
            <a:stCxn id="15365" idx="1"/>
            <a:endCxn id="15364" idx="1"/>
          </p:cNvCxnSpPr>
          <p:nvPr/>
        </p:nvCxnSpPr>
        <p:spPr bwMode="auto">
          <a:xfrm rot="-5400000" flipH="1" flipV="1">
            <a:off x="3084513" y="688975"/>
            <a:ext cx="1620838" cy="4141787"/>
          </a:xfrm>
          <a:prstGeom prst="curvedConnector3">
            <a:avLst>
              <a:gd name="adj1" fmla="val 194"/>
            </a:avLst>
          </a:prstGeom>
          <a:noFill/>
          <a:ln w="28575">
            <a:solidFill>
              <a:schemeClr val="tx1"/>
            </a:solidFill>
            <a:round/>
            <a:headEnd/>
            <a:tailEnd type="triangle" w="lg" len="lg"/>
          </a:ln>
        </p:spPr>
      </p:cxnSp>
      <p:cxnSp>
        <p:nvCxnSpPr>
          <p:cNvPr id="109582" name="AutoShape 14"/>
          <p:cNvCxnSpPr>
            <a:cxnSpLocks noChangeShapeType="1"/>
            <a:stCxn id="15364" idx="0"/>
            <a:endCxn id="15365" idx="2"/>
          </p:cNvCxnSpPr>
          <p:nvPr/>
        </p:nvCxnSpPr>
        <p:spPr bwMode="auto">
          <a:xfrm rot="-5400000">
            <a:off x="3571875" y="1347788"/>
            <a:ext cx="1073150" cy="3060700"/>
          </a:xfrm>
          <a:prstGeom prst="curvedConnector2">
            <a:avLst/>
          </a:prstGeom>
          <a:noFill/>
          <a:ln w="28575">
            <a:solidFill>
              <a:schemeClr val="tx1"/>
            </a:solidFill>
            <a:prstDash val="dash"/>
            <a:round/>
            <a:headEnd/>
            <a:tailEnd type="triangle" w="lg" len="lg"/>
          </a:ln>
        </p:spPr>
      </p:cxnSp>
      <p:cxnSp>
        <p:nvCxnSpPr>
          <p:cNvPr id="109583" name="AutoShape 15"/>
          <p:cNvCxnSpPr>
            <a:cxnSpLocks noChangeShapeType="1"/>
            <a:stCxn id="15364" idx="4"/>
            <a:endCxn id="15367" idx="2"/>
          </p:cNvCxnSpPr>
          <p:nvPr/>
        </p:nvCxnSpPr>
        <p:spPr bwMode="auto">
          <a:xfrm rot="16200000" flipH="1">
            <a:off x="3482181" y="3606007"/>
            <a:ext cx="1252537" cy="3060700"/>
          </a:xfrm>
          <a:prstGeom prst="curvedConnector2">
            <a:avLst/>
          </a:prstGeom>
          <a:noFill/>
          <a:ln w="28575">
            <a:solidFill>
              <a:schemeClr val="tx1"/>
            </a:solidFill>
            <a:prstDash val="dash"/>
            <a:round/>
            <a:headEnd/>
            <a:tailEnd type="triangle" w="lg" len="lg"/>
          </a:ln>
        </p:spPr>
      </p:cxnSp>
      <p:cxnSp>
        <p:nvCxnSpPr>
          <p:cNvPr id="109584" name="AutoShape 16"/>
          <p:cNvCxnSpPr>
            <a:cxnSpLocks noChangeShapeType="1"/>
            <a:stCxn id="15367" idx="3"/>
            <a:endCxn id="15364" idx="3"/>
          </p:cNvCxnSpPr>
          <p:nvPr/>
        </p:nvCxnSpPr>
        <p:spPr bwMode="auto">
          <a:xfrm rot="16200000" flipV="1">
            <a:off x="2994819" y="3183732"/>
            <a:ext cx="1800225" cy="4141787"/>
          </a:xfrm>
          <a:prstGeom prst="curvedConnector3">
            <a:avLst>
              <a:gd name="adj1" fmla="val 88"/>
            </a:avLst>
          </a:prstGeom>
          <a:noFill/>
          <a:ln w="28575">
            <a:solidFill>
              <a:schemeClr val="tx1"/>
            </a:solidFill>
            <a:round/>
            <a:headEnd/>
            <a:tailEnd type="triangle" w="lg" len="lg"/>
          </a:ln>
        </p:spPr>
      </p:cxnSp>
      <p:sp>
        <p:nvSpPr>
          <p:cNvPr id="109585" name="Text Box 17"/>
          <p:cNvSpPr txBox="1">
            <a:spLocks noChangeArrowheads="1"/>
          </p:cNvSpPr>
          <p:nvPr/>
        </p:nvSpPr>
        <p:spPr bwMode="auto">
          <a:xfrm>
            <a:off x="3492500" y="1395413"/>
            <a:ext cx="1260475" cy="495300"/>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i="0" u="none">
                <a:solidFill>
                  <a:schemeClr val="tx1"/>
                </a:solidFill>
                <a:latin typeface="Arial" charset="0"/>
                <a:cs typeface="Arial" charset="0"/>
              </a:rPr>
              <a:t>Evaluate Magnitude</a:t>
            </a:r>
          </a:p>
        </p:txBody>
      </p:sp>
      <p:sp>
        <p:nvSpPr>
          <p:cNvPr id="109586" name="Text Box 18"/>
          <p:cNvSpPr txBox="1">
            <a:spLocks noChangeArrowheads="1"/>
          </p:cNvSpPr>
          <p:nvPr/>
        </p:nvSpPr>
        <p:spPr bwMode="auto">
          <a:xfrm>
            <a:off x="3671888" y="3016250"/>
            <a:ext cx="1260475" cy="495300"/>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i="0" u="none">
                <a:solidFill>
                  <a:schemeClr val="tx1"/>
                </a:solidFill>
                <a:latin typeface="Arial" charset="0"/>
                <a:cs typeface="Arial" charset="0"/>
              </a:rPr>
              <a:t>Evaluate Magnitude</a:t>
            </a:r>
          </a:p>
        </p:txBody>
      </p:sp>
      <p:sp>
        <p:nvSpPr>
          <p:cNvPr id="109587" name="Text Box 19"/>
          <p:cNvSpPr txBox="1">
            <a:spLocks noChangeArrowheads="1"/>
          </p:cNvSpPr>
          <p:nvPr/>
        </p:nvSpPr>
        <p:spPr bwMode="auto">
          <a:xfrm>
            <a:off x="3852863" y="6192838"/>
            <a:ext cx="1260475" cy="495300"/>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i="0" u="none">
                <a:solidFill>
                  <a:schemeClr val="tx1"/>
                </a:solidFill>
                <a:latin typeface="Arial" charset="0"/>
                <a:cs typeface="Arial" charset="0"/>
              </a:rPr>
              <a:t>Evaluate Magnitude</a:t>
            </a:r>
          </a:p>
        </p:txBody>
      </p:sp>
      <p:sp>
        <p:nvSpPr>
          <p:cNvPr id="109588" name="Line 20"/>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sp>
        <p:nvSpPr>
          <p:cNvPr id="21" name="Slide Number Placeholder 20"/>
          <p:cNvSpPr>
            <a:spLocks noGrp="1"/>
          </p:cNvSpPr>
          <p:nvPr>
            <p:ph type="sldNum" sz="quarter" idx="12"/>
          </p:nvPr>
        </p:nvSpPr>
        <p:spPr/>
        <p:txBody>
          <a:bodyPr/>
          <a:lstStyle/>
          <a:p>
            <a:fld id="{CDFE905B-5691-40DB-A071-292DDBFE9B80}" type="slidenum">
              <a:rPr lang="en-US" smtClean="0"/>
              <a:pPr/>
              <a:t>22</a:t>
            </a:fld>
            <a:endParaRPr lang="en-US"/>
          </a:p>
        </p:txBody>
      </p:sp>
      <p:sp>
        <p:nvSpPr>
          <p:cNvPr id="22" name="Footer Placeholder 21"/>
          <p:cNvSpPr>
            <a:spLocks noGrp="1"/>
          </p:cNvSpPr>
          <p:nvPr>
            <p:ph type="ftr" sz="quarter" idx="11"/>
          </p:nvPr>
        </p:nvSpPr>
        <p:spPr/>
        <p:txBody>
          <a:bodyPr/>
          <a:lstStyle/>
          <a:p>
            <a:r>
              <a:rPr lang="en-US" smtClean="0"/>
              <a:t>Digital Logic Design</a:t>
            </a:r>
            <a:endParaRPr lang="en-US"/>
          </a:p>
        </p:txBody>
      </p:sp>
      <p:sp>
        <p:nvSpPr>
          <p:cNvPr id="2" name="Date Placeholder 1"/>
          <p:cNvSpPr>
            <a:spLocks noGrp="1"/>
          </p:cNvSpPr>
          <p:nvPr>
            <p:ph type="dt" sz="half" idx="10"/>
          </p:nvPr>
        </p:nvSpPr>
        <p:spPr/>
        <p:txBody>
          <a:bodyPr/>
          <a:lstStyle/>
          <a:p>
            <a:fld id="{6C6A2BFE-CAC3-4E7A-8FE0-77B7B281E98C}" type="datetime1">
              <a:rPr lang="en-US" smtClean="0"/>
              <a:t>2/21/2020</a:t>
            </a:fld>
            <a:endParaRPr lang="en-US"/>
          </a:p>
        </p:txBody>
      </p:sp>
    </p:spTree>
    <p:extLst>
      <p:ext uri="{BB962C8B-B14F-4D97-AF65-F5344CB8AC3E}">
        <p14:creationId xmlns:p14="http://schemas.microsoft.com/office/powerpoint/2010/main" val="354021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958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957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95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95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0958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958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957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958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957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957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958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957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9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5" grpId="0"/>
      <p:bldP spid="109586" grpId="0"/>
      <p:bldP spid="109587" grpId="0"/>
      <p:bldP spid="1095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152400"/>
            <a:ext cx="8229600" cy="879475"/>
          </a:xfrm>
        </p:spPr>
        <p:txBody>
          <a:bodyPr/>
          <a:lstStyle/>
          <a:p>
            <a:r>
              <a:rPr lang="en-US" dirty="0" smtClean="0"/>
              <a:t>Decimal (</a:t>
            </a:r>
            <a:r>
              <a:rPr lang="en-US" i="1" dirty="0" smtClean="0"/>
              <a:t>Integer</a:t>
            </a:r>
            <a:r>
              <a:rPr lang="en-US" dirty="0" smtClean="0"/>
              <a:t>) to Binary Conversion</a:t>
            </a:r>
          </a:p>
        </p:txBody>
      </p:sp>
      <p:sp>
        <p:nvSpPr>
          <p:cNvPr id="110595" name="Rectangle 3"/>
          <p:cNvSpPr>
            <a:spLocks noGrp="1" noChangeArrowheads="1"/>
          </p:cNvSpPr>
          <p:nvPr>
            <p:ph type="body" idx="1"/>
          </p:nvPr>
        </p:nvSpPr>
        <p:spPr>
          <a:xfrm>
            <a:off x="307975" y="1295400"/>
            <a:ext cx="8570913" cy="2927350"/>
          </a:xfrm>
        </p:spPr>
        <p:txBody>
          <a:bodyPr/>
          <a:lstStyle/>
          <a:p>
            <a:r>
              <a:rPr lang="en-US" smtClean="0"/>
              <a:t>Divide the number by the ‘Base’ (=2)</a:t>
            </a:r>
          </a:p>
          <a:p>
            <a:r>
              <a:rPr lang="en-US" smtClean="0"/>
              <a:t>Take the remainder (either 0 or 1) as a coefficient</a:t>
            </a:r>
          </a:p>
          <a:p>
            <a:r>
              <a:rPr lang="en-US" smtClean="0"/>
              <a:t>Take the quotient and repeat the division</a:t>
            </a:r>
          </a:p>
        </p:txBody>
      </p:sp>
      <p:sp>
        <p:nvSpPr>
          <p:cNvPr id="16389" name="Text Box 4"/>
          <p:cNvSpPr txBox="1">
            <a:spLocks noChangeArrowheads="1"/>
          </p:cNvSpPr>
          <p:nvPr/>
        </p:nvSpPr>
        <p:spPr bwMode="auto">
          <a:xfrm>
            <a:off x="792163" y="3070225"/>
            <a:ext cx="2259012"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Example: (</a:t>
            </a:r>
            <a:r>
              <a:rPr lang="en-US" sz="2400" b="1" i="0" u="none">
                <a:solidFill>
                  <a:schemeClr val="accent2"/>
                </a:solidFill>
                <a:latin typeface="Arial" charset="0"/>
                <a:cs typeface="Arial" charset="0"/>
              </a:rPr>
              <a:t>13</a:t>
            </a:r>
            <a:r>
              <a:rPr lang="en-US" sz="2400" b="1" i="0" u="none">
                <a:solidFill>
                  <a:schemeClr val="tx1"/>
                </a:solidFill>
                <a:cs typeface="Times New Roman" pitchFamily="18" charset="0"/>
              </a:rPr>
              <a:t>)</a:t>
            </a:r>
            <a:r>
              <a:rPr lang="en-US" sz="2400" b="1" i="0" u="none" baseline="-25000">
                <a:solidFill>
                  <a:srgbClr val="FF6600"/>
                </a:solidFill>
                <a:cs typeface="Times New Roman" pitchFamily="18" charset="0"/>
              </a:rPr>
              <a:t>10</a:t>
            </a:r>
          </a:p>
        </p:txBody>
      </p:sp>
      <p:sp>
        <p:nvSpPr>
          <p:cNvPr id="110597" name="Text Box 5"/>
          <p:cNvSpPr txBox="1">
            <a:spLocks noChangeArrowheads="1"/>
          </p:cNvSpPr>
          <p:nvPr/>
        </p:nvSpPr>
        <p:spPr bwMode="auto">
          <a:xfrm>
            <a:off x="3311525" y="3608388"/>
            <a:ext cx="954088"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Quotient</a:t>
            </a:r>
          </a:p>
        </p:txBody>
      </p:sp>
      <p:sp>
        <p:nvSpPr>
          <p:cNvPr id="110598" name="Text Box 6"/>
          <p:cNvSpPr txBox="1">
            <a:spLocks noChangeArrowheads="1"/>
          </p:cNvSpPr>
          <p:nvPr/>
        </p:nvSpPr>
        <p:spPr bwMode="auto">
          <a:xfrm>
            <a:off x="4392613" y="3608388"/>
            <a:ext cx="1155700"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Remainder</a:t>
            </a:r>
          </a:p>
        </p:txBody>
      </p:sp>
      <p:sp>
        <p:nvSpPr>
          <p:cNvPr id="110599" name="Text Box 7"/>
          <p:cNvSpPr txBox="1">
            <a:spLocks noChangeArrowheads="1"/>
          </p:cNvSpPr>
          <p:nvPr/>
        </p:nvSpPr>
        <p:spPr bwMode="auto">
          <a:xfrm>
            <a:off x="5821363" y="3603625"/>
            <a:ext cx="1135062"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Coefficient</a:t>
            </a:r>
          </a:p>
        </p:txBody>
      </p:sp>
      <p:sp>
        <p:nvSpPr>
          <p:cNvPr id="110600" name="Text Box 8"/>
          <p:cNvSpPr txBox="1">
            <a:spLocks noChangeArrowheads="1"/>
          </p:cNvSpPr>
          <p:nvPr/>
        </p:nvSpPr>
        <p:spPr bwMode="auto">
          <a:xfrm>
            <a:off x="2527300" y="5443538"/>
            <a:ext cx="4924425" cy="396875"/>
          </a:xfrm>
          <a:prstGeom prst="rect">
            <a:avLst/>
          </a:prstGeom>
          <a:noFill/>
          <a:ln w="12700">
            <a:noFill/>
            <a:miter lim="800000"/>
            <a:headEnd/>
            <a:tailEnd/>
          </a:ln>
        </p:spPr>
        <p:txBody>
          <a:bodyPr wrap="none">
            <a:spAutoFit/>
          </a:bodyPr>
          <a:lstStyle/>
          <a:p>
            <a:pPr eaLnBrk="0" hangingPunct="0"/>
            <a:r>
              <a:rPr lang="en-US" sz="2000" b="1" i="0" u="none">
                <a:solidFill>
                  <a:schemeClr val="tx1"/>
                </a:solidFill>
                <a:latin typeface="Arial" charset="0"/>
                <a:cs typeface="Arial" charset="0"/>
              </a:rPr>
              <a:t>Answer:      (</a:t>
            </a:r>
            <a:r>
              <a:rPr lang="en-US" sz="2000" b="1" i="0" u="none">
                <a:solidFill>
                  <a:schemeClr val="accent2"/>
                </a:solidFill>
                <a:latin typeface="Arial" charset="0"/>
                <a:cs typeface="Arial" charset="0"/>
              </a:rPr>
              <a:t>13</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10</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3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2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1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0</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2</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a:t>
            </a:r>
            <a:r>
              <a:rPr lang="en-US" sz="2000" b="1" i="0" u="none">
                <a:solidFill>
                  <a:schemeClr val="accent1"/>
                </a:solidFill>
                <a:latin typeface="Arial" charset="0"/>
                <a:cs typeface="Arial" charset="0"/>
              </a:rPr>
              <a:t>1101</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2</a:t>
            </a:r>
          </a:p>
        </p:txBody>
      </p:sp>
      <p:sp>
        <p:nvSpPr>
          <p:cNvPr id="110601" name="Line 9"/>
          <p:cNvSpPr>
            <a:spLocks noChangeShapeType="1"/>
          </p:cNvSpPr>
          <p:nvPr/>
        </p:nvSpPr>
        <p:spPr bwMode="auto">
          <a:xfrm flipH="1" flipV="1">
            <a:off x="6003925" y="5840413"/>
            <a:ext cx="144463" cy="288925"/>
          </a:xfrm>
          <a:prstGeom prst="line">
            <a:avLst/>
          </a:prstGeom>
          <a:noFill/>
          <a:ln w="28575">
            <a:solidFill>
              <a:schemeClr val="accent1"/>
            </a:solidFill>
            <a:round/>
            <a:headEnd/>
            <a:tailEnd type="triangle" w="lg" len="lg"/>
          </a:ln>
        </p:spPr>
        <p:txBody>
          <a:bodyPr anchorCtr="1">
            <a:spAutoFit/>
          </a:bodyPr>
          <a:lstStyle/>
          <a:p>
            <a:endParaRPr lang="en-MY"/>
          </a:p>
        </p:txBody>
      </p:sp>
      <p:sp>
        <p:nvSpPr>
          <p:cNvPr id="110602" name="Line 10"/>
          <p:cNvSpPr>
            <a:spLocks noChangeShapeType="1"/>
          </p:cNvSpPr>
          <p:nvPr/>
        </p:nvSpPr>
        <p:spPr bwMode="auto">
          <a:xfrm flipV="1">
            <a:off x="4932363" y="5840413"/>
            <a:ext cx="136525" cy="288925"/>
          </a:xfrm>
          <a:prstGeom prst="line">
            <a:avLst/>
          </a:prstGeom>
          <a:noFill/>
          <a:ln w="28575">
            <a:solidFill>
              <a:schemeClr val="accent1"/>
            </a:solidFill>
            <a:round/>
            <a:headEnd/>
            <a:tailEnd type="triangle" w="lg" len="lg"/>
          </a:ln>
        </p:spPr>
        <p:txBody>
          <a:bodyPr anchorCtr="1">
            <a:spAutoFit/>
          </a:bodyPr>
          <a:lstStyle/>
          <a:p>
            <a:endParaRPr lang="en-MY"/>
          </a:p>
        </p:txBody>
      </p:sp>
      <p:sp>
        <p:nvSpPr>
          <p:cNvPr id="110603" name="Text Box 11"/>
          <p:cNvSpPr txBox="1">
            <a:spLocks noChangeArrowheads="1"/>
          </p:cNvSpPr>
          <p:nvPr/>
        </p:nvSpPr>
        <p:spPr bwMode="auto">
          <a:xfrm>
            <a:off x="4635500" y="6129338"/>
            <a:ext cx="1944688" cy="331787"/>
          </a:xfrm>
          <a:prstGeom prst="rect">
            <a:avLst/>
          </a:prstGeom>
          <a:noFill/>
          <a:ln w="9525" algn="ctr">
            <a:noFill/>
            <a:miter lim="800000"/>
            <a:headEnd/>
            <a:tailEnd/>
          </a:ln>
          <a:effectLst/>
        </p:spPr>
        <p:txBody>
          <a:bodyPr anchor="ctr">
            <a:spAutoFit/>
          </a:bodyPr>
          <a:lstStyle/>
          <a:p>
            <a:pPr eaLnBrk="0" hangingPunct="0">
              <a:lnSpc>
                <a:spcPct val="87000"/>
              </a:lnSpc>
              <a:spcBef>
                <a:spcPct val="50000"/>
              </a:spcBef>
              <a:defRPr/>
            </a:pPr>
            <a:r>
              <a:rPr lang="en-US" sz="1800" b="1" i="0" u="none">
                <a:solidFill>
                  <a:schemeClr val="tx1"/>
                </a:solidFill>
                <a:effectLst>
                  <a:outerShdw blurRad="38100" dist="38100" dir="2700000" algn="tl">
                    <a:srgbClr val="C0C0C0"/>
                  </a:outerShdw>
                </a:effectLst>
                <a:latin typeface="Arial" charset="0"/>
                <a:cs typeface="Arial" charset="0"/>
              </a:rPr>
              <a:t>MSB           LSB</a:t>
            </a:r>
          </a:p>
        </p:txBody>
      </p:sp>
      <p:sp>
        <p:nvSpPr>
          <p:cNvPr id="110604" name="Text Box 12"/>
          <p:cNvSpPr txBox="1">
            <a:spLocks noChangeArrowheads="1"/>
          </p:cNvSpPr>
          <p:nvPr/>
        </p:nvSpPr>
        <p:spPr bwMode="auto">
          <a:xfrm>
            <a:off x="2232025" y="3894138"/>
            <a:ext cx="523875"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13</a:t>
            </a:r>
          </a:p>
        </p:txBody>
      </p:sp>
      <p:sp>
        <p:nvSpPr>
          <p:cNvPr id="110605" name="Text Box 13"/>
          <p:cNvSpPr txBox="1">
            <a:spLocks noChangeArrowheads="1"/>
          </p:cNvSpPr>
          <p:nvPr/>
        </p:nvSpPr>
        <p:spPr bwMode="auto">
          <a:xfrm>
            <a:off x="2592388" y="3897313"/>
            <a:ext cx="137318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2 =</a:t>
            </a:r>
            <a:r>
              <a:rPr lang="en-US" sz="2400" b="1" i="0" u="none">
                <a:solidFill>
                  <a:schemeClr val="accent1"/>
                </a:solidFill>
                <a:cs typeface="Times New Roman" pitchFamily="18" charset="0"/>
              </a:rPr>
              <a:t>      </a:t>
            </a:r>
            <a:r>
              <a:rPr lang="en-US" sz="2400" b="1" i="0" u="none">
                <a:solidFill>
                  <a:schemeClr val="accent2"/>
                </a:solidFill>
                <a:latin typeface="Arial" charset="0"/>
                <a:cs typeface="Arial" charset="0"/>
              </a:rPr>
              <a:t>6</a:t>
            </a:r>
          </a:p>
        </p:txBody>
      </p:sp>
      <p:sp>
        <p:nvSpPr>
          <p:cNvPr id="110606" name="Text Box 14"/>
          <p:cNvSpPr txBox="1">
            <a:spLocks noChangeArrowheads="1"/>
          </p:cNvSpPr>
          <p:nvPr/>
        </p:nvSpPr>
        <p:spPr bwMode="auto">
          <a:xfrm>
            <a:off x="4751388" y="3897313"/>
            <a:ext cx="2068512" cy="457200"/>
          </a:xfrm>
          <a:prstGeom prst="rect">
            <a:avLst/>
          </a:prstGeom>
          <a:noFill/>
          <a:ln w="12700">
            <a:noFill/>
            <a:miter lim="800000"/>
            <a:headEnd/>
            <a:tailEnd/>
          </a:ln>
        </p:spPr>
        <p:txBody>
          <a:bodyPr wrap="none">
            <a:spAutoFit/>
          </a:bodyPr>
          <a:lstStyle/>
          <a:p>
            <a:pPr eaLnBrk="0" hangingPunct="0"/>
            <a:r>
              <a:rPr lang="en-US" sz="2400" b="1" i="0" u="none">
                <a:solidFill>
                  <a:schemeClr val="accent1"/>
                </a:solidFill>
                <a:latin typeface="Arial" charset="0"/>
                <a:cs typeface="Arial" charset="0"/>
              </a:rPr>
              <a:t>1</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0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1</a:t>
            </a:r>
          </a:p>
        </p:txBody>
      </p:sp>
      <p:sp>
        <p:nvSpPr>
          <p:cNvPr id="110607" name="Text Box 15"/>
          <p:cNvSpPr txBox="1">
            <a:spLocks noChangeArrowheads="1"/>
          </p:cNvSpPr>
          <p:nvPr/>
        </p:nvSpPr>
        <p:spPr bwMode="auto">
          <a:xfrm>
            <a:off x="2232025" y="4254500"/>
            <a:ext cx="438150"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 6</a:t>
            </a:r>
          </a:p>
        </p:txBody>
      </p:sp>
      <p:sp>
        <p:nvSpPr>
          <p:cNvPr id="110608" name="Text Box 16"/>
          <p:cNvSpPr txBox="1">
            <a:spLocks noChangeArrowheads="1"/>
          </p:cNvSpPr>
          <p:nvPr/>
        </p:nvSpPr>
        <p:spPr bwMode="auto">
          <a:xfrm>
            <a:off x="2592388" y="4257675"/>
            <a:ext cx="137318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2 =</a:t>
            </a:r>
            <a:r>
              <a:rPr lang="en-US" sz="2400" b="1" i="0" u="none">
                <a:solidFill>
                  <a:schemeClr val="accent1"/>
                </a:solidFill>
                <a:cs typeface="Times New Roman" pitchFamily="18" charset="0"/>
              </a:rPr>
              <a:t>      </a:t>
            </a:r>
            <a:r>
              <a:rPr lang="en-US" sz="2400" b="1" i="0" u="none">
                <a:solidFill>
                  <a:schemeClr val="accent2"/>
                </a:solidFill>
                <a:latin typeface="Arial" charset="0"/>
                <a:cs typeface="Arial" charset="0"/>
              </a:rPr>
              <a:t>3</a:t>
            </a:r>
          </a:p>
        </p:txBody>
      </p:sp>
      <p:sp>
        <p:nvSpPr>
          <p:cNvPr id="110609" name="Text Box 17"/>
          <p:cNvSpPr txBox="1">
            <a:spLocks noChangeArrowheads="1"/>
          </p:cNvSpPr>
          <p:nvPr/>
        </p:nvSpPr>
        <p:spPr bwMode="auto">
          <a:xfrm>
            <a:off x="4751388" y="4257675"/>
            <a:ext cx="2068512" cy="457200"/>
          </a:xfrm>
          <a:prstGeom prst="rect">
            <a:avLst/>
          </a:prstGeom>
          <a:noFill/>
          <a:ln w="12700">
            <a:noFill/>
            <a:miter lim="800000"/>
            <a:headEnd/>
            <a:tailEnd/>
          </a:ln>
        </p:spPr>
        <p:txBody>
          <a:bodyPr wrap="none">
            <a:spAutoFit/>
          </a:bodyPr>
          <a:lstStyle/>
          <a:p>
            <a:pPr eaLnBrk="0" hangingPunct="0"/>
            <a:r>
              <a:rPr lang="en-US" sz="2400" b="1" i="0" u="none">
                <a:solidFill>
                  <a:schemeClr val="accent1"/>
                </a:solidFill>
                <a:latin typeface="Arial" charset="0"/>
                <a:cs typeface="Arial" charset="0"/>
              </a:rPr>
              <a:t>0</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1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0</a:t>
            </a:r>
          </a:p>
        </p:txBody>
      </p:sp>
      <p:sp>
        <p:nvSpPr>
          <p:cNvPr id="110610" name="Text Box 18"/>
          <p:cNvSpPr txBox="1">
            <a:spLocks noChangeArrowheads="1"/>
          </p:cNvSpPr>
          <p:nvPr/>
        </p:nvSpPr>
        <p:spPr bwMode="auto">
          <a:xfrm>
            <a:off x="2232025" y="4614863"/>
            <a:ext cx="438150"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 3</a:t>
            </a:r>
          </a:p>
        </p:txBody>
      </p:sp>
      <p:sp>
        <p:nvSpPr>
          <p:cNvPr id="110611" name="Text Box 19"/>
          <p:cNvSpPr txBox="1">
            <a:spLocks noChangeArrowheads="1"/>
          </p:cNvSpPr>
          <p:nvPr/>
        </p:nvSpPr>
        <p:spPr bwMode="auto">
          <a:xfrm>
            <a:off x="2592388" y="4618038"/>
            <a:ext cx="137318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2 =</a:t>
            </a:r>
            <a:r>
              <a:rPr lang="en-US" sz="2400" b="1" i="0" u="none">
                <a:solidFill>
                  <a:schemeClr val="accent1"/>
                </a:solidFill>
                <a:cs typeface="Times New Roman" pitchFamily="18" charset="0"/>
              </a:rPr>
              <a:t>      </a:t>
            </a:r>
            <a:r>
              <a:rPr lang="en-US" sz="2400" b="1" i="0" u="none">
                <a:solidFill>
                  <a:schemeClr val="accent2"/>
                </a:solidFill>
                <a:latin typeface="Arial" charset="0"/>
                <a:cs typeface="Arial" charset="0"/>
              </a:rPr>
              <a:t>1</a:t>
            </a:r>
          </a:p>
        </p:txBody>
      </p:sp>
      <p:sp>
        <p:nvSpPr>
          <p:cNvPr id="110612" name="Text Box 20"/>
          <p:cNvSpPr txBox="1">
            <a:spLocks noChangeArrowheads="1"/>
          </p:cNvSpPr>
          <p:nvPr/>
        </p:nvSpPr>
        <p:spPr bwMode="auto">
          <a:xfrm>
            <a:off x="4751388" y="4618038"/>
            <a:ext cx="2068512" cy="457200"/>
          </a:xfrm>
          <a:prstGeom prst="rect">
            <a:avLst/>
          </a:prstGeom>
          <a:noFill/>
          <a:ln w="12700">
            <a:noFill/>
            <a:miter lim="800000"/>
            <a:headEnd/>
            <a:tailEnd/>
          </a:ln>
        </p:spPr>
        <p:txBody>
          <a:bodyPr wrap="none">
            <a:spAutoFit/>
          </a:bodyPr>
          <a:lstStyle/>
          <a:p>
            <a:pPr eaLnBrk="0" hangingPunct="0"/>
            <a:r>
              <a:rPr lang="en-US" sz="2400" b="1" i="0" u="none">
                <a:solidFill>
                  <a:schemeClr val="accent1"/>
                </a:solidFill>
                <a:latin typeface="Arial" charset="0"/>
                <a:cs typeface="Arial" charset="0"/>
              </a:rPr>
              <a:t>1</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2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1</a:t>
            </a:r>
          </a:p>
        </p:txBody>
      </p:sp>
      <p:sp>
        <p:nvSpPr>
          <p:cNvPr id="110613" name="Text Box 21"/>
          <p:cNvSpPr txBox="1">
            <a:spLocks noChangeArrowheads="1"/>
          </p:cNvSpPr>
          <p:nvPr/>
        </p:nvSpPr>
        <p:spPr bwMode="auto">
          <a:xfrm>
            <a:off x="2232025" y="4967288"/>
            <a:ext cx="438150"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 1</a:t>
            </a:r>
          </a:p>
        </p:txBody>
      </p:sp>
      <p:sp>
        <p:nvSpPr>
          <p:cNvPr id="110614" name="Text Box 22"/>
          <p:cNvSpPr txBox="1">
            <a:spLocks noChangeArrowheads="1"/>
          </p:cNvSpPr>
          <p:nvPr/>
        </p:nvSpPr>
        <p:spPr bwMode="auto">
          <a:xfrm>
            <a:off x="2592388" y="4970463"/>
            <a:ext cx="137318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2 =</a:t>
            </a:r>
            <a:r>
              <a:rPr lang="en-US" sz="2400" b="1" i="0" u="none">
                <a:solidFill>
                  <a:schemeClr val="accent1"/>
                </a:solidFill>
                <a:cs typeface="Times New Roman" pitchFamily="18" charset="0"/>
              </a:rPr>
              <a:t>      </a:t>
            </a:r>
            <a:r>
              <a:rPr lang="en-US" sz="2400" b="1" i="0" u="none">
                <a:solidFill>
                  <a:schemeClr val="accent2"/>
                </a:solidFill>
                <a:latin typeface="Arial" charset="0"/>
                <a:cs typeface="Arial" charset="0"/>
              </a:rPr>
              <a:t>0</a:t>
            </a:r>
          </a:p>
        </p:txBody>
      </p:sp>
      <p:sp>
        <p:nvSpPr>
          <p:cNvPr id="110615" name="Text Box 23"/>
          <p:cNvSpPr txBox="1">
            <a:spLocks noChangeArrowheads="1"/>
          </p:cNvSpPr>
          <p:nvPr/>
        </p:nvSpPr>
        <p:spPr bwMode="auto">
          <a:xfrm>
            <a:off x="4751388" y="4970463"/>
            <a:ext cx="2068512" cy="457200"/>
          </a:xfrm>
          <a:prstGeom prst="rect">
            <a:avLst/>
          </a:prstGeom>
          <a:noFill/>
          <a:ln w="12700">
            <a:noFill/>
            <a:miter lim="800000"/>
            <a:headEnd/>
            <a:tailEnd/>
          </a:ln>
        </p:spPr>
        <p:txBody>
          <a:bodyPr wrap="none">
            <a:spAutoFit/>
          </a:bodyPr>
          <a:lstStyle/>
          <a:p>
            <a:pPr eaLnBrk="0" hangingPunct="0"/>
            <a:r>
              <a:rPr lang="en-US" sz="2400" b="1" i="0" u="none">
                <a:solidFill>
                  <a:schemeClr val="accent1"/>
                </a:solidFill>
                <a:latin typeface="Arial" charset="0"/>
                <a:cs typeface="Arial" charset="0"/>
              </a:rPr>
              <a:t>1</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3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1</a:t>
            </a:r>
          </a:p>
        </p:txBody>
      </p:sp>
      <p:sp>
        <p:nvSpPr>
          <p:cNvPr id="110616" name="Line 2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sp>
        <p:nvSpPr>
          <p:cNvPr id="25" name="Slide Number Placeholder 24"/>
          <p:cNvSpPr>
            <a:spLocks noGrp="1"/>
          </p:cNvSpPr>
          <p:nvPr>
            <p:ph type="sldNum" sz="quarter" idx="12"/>
          </p:nvPr>
        </p:nvSpPr>
        <p:spPr/>
        <p:txBody>
          <a:bodyPr/>
          <a:lstStyle/>
          <a:p>
            <a:fld id="{CDFE905B-5691-40DB-A071-292DDBFE9B80}" type="slidenum">
              <a:rPr lang="en-US" smtClean="0"/>
              <a:pPr/>
              <a:t>23</a:t>
            </a:fld>
            <a:endParaRPr lang="en-US"/>
          </a:p>
        </p:txBody>
      </p:sp>
      <p:sp>
        <p:nvSpPr>
          <p:cNvPr id="26" name="Footer Placeholder 25"/>
          <p:cNvSpPr>
            <a:spLocks noGrp="1"/>
          </p:cNvSpPr>
          <p:nvPr>
            <p:ph type="ftr" sz="quarter" idx="11"/>
          </p:nvPr>
        </p:nvSpPr>
        <p:spPr/>
        <p:txBody>
          <a:bodyPr/>
          <a:lstStyle/>
          <a:p>
            <a:r>
              <a:rPr lang="en-US" smtClean="0"/>
              <a:t>Digital Logic Design</a:t>
            </a:r>
            <a:endParaRPr lang="en-US"/>
          </a:p>
        </p:txBody>
      </p:sp>
      <p:sp>
        <p:nvSpPr>
          <p:cNvPr id="2" name="Date Placeholder 1"/>
          <p:cNvSpPr>
            <a:spLocks noGrp="1"/>
          </p:cNvSpPr>
          <p:nvPr>
            <p:ph type="dt" sz="half" idx="10"/>
          </p:nvPr>
        </p:nvSpPr>
        <p:spPr/>
        <p:txBody>
          <a:bodyPr/>
          <a:lstStyle/>
          <a:p>
            <a:fld id="{2D1A8F08-245E-44A1-B8B6-6497DA48112E}" type="datetime1">
              <a:rPr lang="en-US" smtClean="0"/>
              <a:t>2/21/2020</a:t>
            </a:fld>
            <a:endParaRPr lang="en-US"/>
          </a:p>
        </p:txBody>
      </p:sp>
    </p:spTree>
    <p:extLst>
      <p:ext uri="{BB962C8B-B14F-4D97-AF65-F5344CB8AC3E}">
        <p14:creationId xmlns:p14="http://schemas.microsoft.com/office/powerpoint/2010/main" val="388356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10595">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10604"/>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8.05556E-6 -0.10509 L 8.05556E-6 -3.7037E-6 " pathEditMode="relative" ptsTypes="AA">
                                      <p:cBhvr>
                                        <p:cTn id="12" dur="500" fill="hold"/>
                                        <p:tgtEl>
                                          <p:spTgt spid="110604"/>
                                        </p:tgtEl>
                                        <p:attrNameLst>
                                          <p:attrName>ppt_x</p:attrName>
                                          <p:attrName>ppt_y</p:attrName>
                                        </p:attrNameLst>
                                      </p:cBhvr>
                                    </p:animMotion>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1060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059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059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059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iterate type="lt">
                                    <p:tmAbs val="20"/>
                                  </p:iterate>
                                  <p:childTnLst>
                                    <p:set>
                                      <p:cBhvr>
                                        <p:cTn id="25" dur="1" fill="hold">
                                          <p:stCondLst>
                                            <p:cond delay="0"/>
                                          </p:stCondLst>
                                        </p:cTn>
                                        <p:tgtEl>
                                          <p:spTgt spid="110595">
                                            <p:txEl>
                                              <p:pRg st="1" end="1"/>
                                            </p:txEl>
                                          </p:spTgt>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childTnLst>
                          </p:cTn>
                        </p:par>
                        <p:par>
                          <p:cTn id="26" fill="hold">
                            <p:stCondLst>
                              <p:cond delay="821"/>
                            </p:stCondLst>
                            <p:childTnLst>
                              <p:par>
                                <p:cTn id="27" presetID="1" presetClass="entr" presetSubtype="0" fill="hold" grpId="0" nodeType="afterEffect">
                                  <p:stCondLst>
                                    <p:cond delay="0"/>
                                  </p:stCondLst>
                                  <p:childTnLst>
                                    <p:set>
                                      <p:cBhvr>
                                        <p:cTn id="28" dur="1" fill="hold">
                                          <p:stCondLst>
                                            <p:cond delay="0"/>
                                          </p:stCondLst>
                                        </p:cTn>
                                        <p:tgtEl>
                                          <p:spTgt spid="1106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20"/>
                                  </p:iterate>
                                  <p:childTnLst>
                                    <p:set>
                                      <p:cBhvr>
                                        <p:cTn id="32" dur="1" fill="hold">
                                          <p:stCondLst>
                                            <p:cond delay="0"/>
                                          </p:stCondLst>
                                        </p:cTn>
                                        <p:tgtEl>
                                          <p:spTgt spid="110595">
                                            <p:txEl>
                                              <p:pRg st="2" end="2"/>
                                            </p:txEl>
                                          </p:spTgt>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par>
                          <p:cTn id="33" fill="hold">
                            <p:stCondLst>
                              <p:cond delay="681"/>
                            </p:stCondLst>
                            <p:childTnLst>
                              <p:par>
                                <p:cTn id="34" presetID="1" presetClass="entr" presetSubtype="0" fill="hold" grpId="0" nodeType="afterEffect">
                                  <p:stCondLst>
                                    <p:cond delay="0"/>
                                  </p:stCondLst>
                                  <p:childTnLst>
                                    <p:set>
                                      <p:cBhvr>
                                        <p:cTn id="35" dur="1" fill="hold">
                                          <p:stCondLst>
                                            <p:cond delay="0"/>
                                          </p:stCondLst>
                                        </p:cTn>
                                        <p:tgtEl>
                                          <p:spTgt spid="110607"/>
                                        </p:tgtEl>
                                        <p:attrNameLst>
                                          <p:attrName>style.visibility</p:attrName>
                                        </p:attrNameLst>
                                      </p:cBhvr>
                                      <p:to>
                                        <p:strVal val="visible"/>
                                      </p:to>
                                    </p:set>
                                  </p:childTnLst>
                                </p:cTn>
                              </p:par>
                              <p:par>
                                <p:cTn id="36" presetID="0" presetClass="path" presetSubtype="0" accel="50000" decel="50000" fill="hold" grpId="1" nodeType="withEffect">
                                  <p:stCondLst>
                                    <p:cond delay="0"/>
                                  </p:stCondLst>
                                  <p:childTnLst>
                                    <p:animMotion origin="layout" path="M 0.13489 -0.04885 L 3.33333E-6 4.81481E-6 " pathEditMode="relative" rAng="0" ptsTypes="AA">
                                      <p:cBhvr>
                                        <p:cTn id="37" dur="500" fill="hold"/>
                                        <p:tgtEl>
                                          <p:spTgt spid="110607"/>
                                        </p:tgtEl>
                                        <p:attrNameLst>
                                          <p:attrName>ppt_x</p:attrName>
                                          <p:attrName>ppt_y</p:attrName>
                                        </p:attrNameLst>
                                      </p:cBhvr>
                                      <p:rCtr x="-6800" y="2400"/>
                                    </p:animMotion>
                                  </p:childTnLst>
                                </p:cTn>
                              </p:par>
                            </p:childTnLst>
                          </p:cTn>
                        </p:par>
                        <p:par>
                          <p:cTn id="38" fill="hold">
                            <p:stCondLst>
                              <p:cond delay="1181"/>
                            </p:stCondLst>
                            <p:childTnLst>
                              <p:par>
                                <p:cTn id="39" presetID="1" presetClass="entr" presetSubtype="0" fill="hold" grpId="0" nodeType="afterEffect">
                                  <p:stCondLst>
                                    <p:cond delay="0"/>
                                  </p:stCondLst>
                                  <p:childTnLst>
                                    <p:set>
                                      <p:cBhvr>
                                        <p:cTn id="40" dur="1" fill="hold">
                                          <p:stCondLst>
                                            <p:cond delay="0"/>
                                          </p:stCondLst>
                                        </p:cTn>
                                        <p:tgtEl>
                                          <p:spTgt spid="1106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060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0610"/>
                                        </p:tgtEl>
                                        <p:attrNameLst>
                                          <p:attrName>style.visibility</p:attrName>
                                        </p:attrNameLst>
                                      </p:cBhvr>
                                      <p:to>
                                        <p:strVal val="visible"/>
                                      </p:to>
                                    </p:set>
                                  </p:childTnLst>
                                </p:cTn>
                              </p:par>
                              <p:par>
                                <p:cTn id="49" presetID="0" presetClass="path" presetSubtype="0" accel="50000" decel="50000" fill="hold" grpId="1" nodeType="withEffect">
                                  <p:stCondLst>
                                    <p:cond delay="0"/>
                                  </p:stCondLst>
                                  <p:childTnLst>
                                    <p:animMotion origin="layout" path="M 0.13489 -0.04907 L 3.33333E-6 -1.48148E-6 " pathEditMode="relative" rAng="0" ptsTypes="AA">
                                      <p:cBhvr>
                                        <p:cTn id="50" dur="500" fill="hold"/>
                                        <p:tgtEl>
                                          <p:spTgt spid="110610"/>
                                        </p:tgtEl>
                                        <p:attrNameLst>
                                          <p:attrName>ppt_x</p:attrName>
                                          <p:attrName>ppt_y</p:attrName>
                                        </p:attrNameLst>
                                      </p:cBhvr>
                                      <p:rCtr x="-6800" y="2500"/>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1061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06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10613"/>
                                        </p:tgtEl>
                                        <p:attrNameLst>
                                          <p:attrName>style.visibility</p:attrName>
                                        </p:attrNameLst>
                                      </p:cBhvr>
                                      <p:to>
                                        <p:strVal val="visible"/>
                                      </p:to>
                                    </p:set>
                                  </p:childTnLst>
                                </p:cTn>
                              </p:par>
                              <p:par>
                                <p:cTn id="62" presetID="0" presetClass="path" presetSubtype="0" accel="50000" decel="50000" fill="hold" grpId="1" nodeType="withEffect">
                                  <p:stCondLst>
                                    <p:cond delay="0"/>
                                  </p:stCondLst>
                                  <p:childTnLst>
                                    <p:animMotion origin="layout" path="M 0.13489 -0.04792 L 3.33333E-6 -3.7037E-7 " pathEditMode="relative" rAng="0" ptsTypes="AA">
                                      <p:cBhvr>
                                        <p:cTn id="63" dur="500" fill="hold"/>
                                        <p:tgtEl>
                                          <p:spTgt spid="110613"/>
                                        </p:tgtEl>
                                        <p:attrNameLst>
                                          <p:attrName>ppt_x</p:attrName>
                                          <p:attrName>ppt_y</p:attrName>
                                        </p:attrNameLst>
                                      </p:cBhvr>
                                      <p:rCtr x="-6800" y="2400"/>
                                    </p:animMotion>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106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06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06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06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60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060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P spid="110598" grpId="0"/>
      <p:bldP spid="110599" grpId="0"/>
      <p:bldP spid="110600" grpId="0"/>
      <p:bldP spid="110601" grpId="0" animBg="1"/>
      <p:bldP spid="110602" grpId="0" animBg="1"/>
      <p:bldP spid="110603" grpId="0"/>
      <p:bldP spid="110604" grpId="0"/>
      <p:bldP spid="110604" grpId="1"/>
      <p:bldP spid="110605" grpId="0"/>
      <p:bldP spid="110606" grpId="0"/>
      <p:bldP spid="110607" grpId="0"/>
      <p:bldP spid="110607" grpId="1"/>
      <p:bldP spid="110608" grpId="0"/>
      <p:bldP spid="110609" grpId="0"/>
      <p:bldP spid="110610" grpId="0"/>
      <p:bldP spid="110610" grpId="1"/>
      <p:bldP spid="110611" grpId="0"/>
      <p:bldP spid="110612" grpId="0"/>
      <p:bldP spid="110613" grpId="0"/>
      <p:bldP spid="110613" grpId="1"/>
      <p:bldP spid="110614" grpId="0"/>
      <p:bldP spid="110615" grpId="0"/>
      <p:bldP spid="1106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152400"/>
            <a:ext cx="8229600" cy="676275"/>
          </a:xfrm>
        </p:spPr>
        <p:txBody>
          <a:bodyPr/>
          <a:lstStyle/>
          <a:p>
            <a:r>
              <a:rPr lang="en-US" dirty="0" smtClean="0"/>
              <a:t>Decimal (</a:t>
            </a:r>
            <a:r>
              <a:rPr lang="en-US" i="1" dirty="0" smtClean="0"/>
              <a:t>Fraction</a:t>
            </a:r>
            <a:r>
              <a:rPr lang="en-US" dirty="0" smtClean="0"/>
              <a:t>) to Binary Conversion</a:t>
            </a:r>
          </a:p>
        </p:txBody>
      </p:sp>
      <p:sp>
        <p:nvSpPr>
          <p:cNvPr id="111619" name="Rectangle 3"/>
          <p:cNvSpPr>
            <a:spLocks noGrp="1" noChangeArrowheads="1"/>
          </p:cNvSpPr>
          <p:nvPr>
            <p:ph type="body" idx="1"/>
          </p:nvPr>
        </p:nvSpPr>
        <p:spPr>
          <a:xfrm>
            <a:off x="307975" y="1295400"/>
            <a:ext cx="8570913" cy="2927350"/>
          </a:xfrm>
        </p:spPr>
        <p:txBody>
          <a:bodyPr/>
          <a:lstStyle/>
          <a:p>
            <a:r>
              <a:rPr lang="en-US" smtClean="0"/>
              <a:t>Multiply the number by the ‘Base’ (=2)</a:t>
            </a:r>
          </a:p>
          <a:p>
            <a:r>
              <a:rPr lang="en-US" smtClean="0"/>
              <a:t>Take the integer (either 0 or 1) as a coefficient</a:t>
            </a:r>
          </a:p>
          <a:p>
            <a:r>
              <a:rPr lang="en-US" smtClean="0"/>
              <a:t>Take the resultant fraction and repeat the division</a:t>
            </a:r>
          </a:p>
        </p:txBody>
      </p:sp>
      <p:sp>
        <p:nvSpPr>
          <p:cNvPr id="17413" name="Text Box 4"/>
          <p:cNvSpPr txBox="1">
            <a:spLocks noChangeArrowheads="1"/>
          </p:cNvSpPr>
          <p:nvPr/>
        </p:nvSpPr>
        <p:spPr bwMode="auto">
          <a:xfrm>
            <a:off x="792163" y="3070225"/>
            <a:ext cx="2682875"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Example: (</a:t>
            </a:r>
            <a:r>
              <a:rPr lang="en-US" sz="2400" b="1" i="0" u="none">
                <a:solidFill>
                  <a:schemeClr val="accent2"/>
                </a:solidFill>
                <a:latin typeface="Arial" charset="0"/>
                <a:cs typeface="Arial" charset="0"/>
              </a:rPr>
              <a:t>0.625</a:t>
            </a:r>
            <a:r>
              <a:rPr lang="en-US" sz="2400" b="1" i="0" u="none">
                <a:solidFill>
                  <a:schemeClr val="tx1"/>
                </a:solidFill>
                <a:cs typeface="Times New Roman" pitchFamily="18" charset="0"/>
              </a:rPr>
              <a:t>)</a:t>
            </a:r>
            <a:r>
              <a:rPr lang="en-US" sz="2400" b="1" i="0" u="none" baseline="-25000">
                <a:solidFill>
                  <a:srgbClr val="FF6600"/>
                </a:solidFill>
                <a:cs typeface="Times New Roman" pitchFamily="18" charset="0"/>
              </a:rPr>
              <a:t>10</a:t>
            </a:r>
          </a:p>
        </p:txBody>
      </p:sp>
      <p:sp>
        <p:nvSpPr>
          <p:cNvPr id="111621" name="Text Box 5"/>
          <p:cNvSpPr txBox="1">
            <a:spLocks noChangeArrowheads="1"/>
          </p:cNvSpPr>
          <p:nvPr/>
        </p:nvSpPr>
        <p:spPr bwMode="auto">
          <a:xfrm>
            <a:off x="3851275" y="3608388"/>
            <a:ext cx="817563"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Integer</a:t>
            </a:r>
          </a:p>
        </p:txBody>
      </p:sp>
      <p:sp>
        <p:nvSpPr>
          <p:cNvPr id="111622" name="Text Box 6"/>
          <p:cNvSpPr txBox="1">
            <a:spLocks noChangeArrowheads="1"/>
          </p:cNvSpPr>
          <p:nvPr/>
        </p:nvSpPr>
        <p:spPr bwMode="auto">
          <a:xfrm>
            <a:off x="4751388" y="3608388"/>
            <a:ext cx="930275"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Fraction</a:t>
            </a:r>
          </a:p>
        </p:txBody>
      </p:sp>
      <p:sp>
        <p:nvSpPr>
          <p:cNvPr id="111623" name="Text Box 7"/>
          <p:cNvSpPr txBox="1">
            <a:spLocks noChangeArrowheads="1"/>
          </p:cNvSpPr>
          <p:nvPr/>
        </p:nvSpPr>
        <p:spPr bwMode="auto">
          <a:xfrm>
            <a:off x="5821363" y="3603625"/>
            <a:ext cx="1135062"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Coefficient</a:t>
            </a:r>
          </a:p>
        </p:txBody>
      </p:sp>
      <p:sp>
        <p:nvSpPr>
          <p:cNvPr id="111624" name="Text Box 8"/>
          <p:cNvSpPr txBox="1">
            <a:spLocks noChangeArrowheads="1"/>
          </p:cNvSpPr>
          <p:nvPr/>
        </p:nvSpPr>
        <p:spPr bwMode="auto">
          <a:xfrm>
            <a:off x="2187575" y="5229225"/>
            <a:ext cx="5445125" cy="396875"/>
          </a:xfrm>
          <a:prstGeom prst="rect">
            <a:avLst/>
          </a:prstGeom>
          <a:noFill/>
          <a:ln w="12700">
            <a:noFill/>
            <a:miter lim="800000"/>
            <a:headEnd/>
            <a:tailEnd/>
          </a:ln>
        </p:spPr>
        <p:txBody>
          <a:bodyPr wrap="none">
            <a:spAutoFit/>
          </a:bodyPr>
          <a:lstStyle/>
          <a:p>
            <a:pPr eaLnBrk="0" hangingPunct="0"/>
            <a:r>
              <a:rPr lang="en-US" sz="2000" b="1" i="0" u="none">
                <a:solidFill>
                  <a:schemeClr val="tx1"/>
                </a:solidFill>
                <a:latin typeface="Arial" charset="0"/>
                <a:cs typeface="Arial" charset="0"/>
              </a:rPr>
              <a:t>Answer:      (</a:t>
            </a:r>
            <a:r>
              <a:rPr lang="en-US" sz="2000" b="1" i="0" u="none">
                <a:solidFill>
                  <a:schemeClr val="accent2"/>
                </a:solidFill>
                <a:latin typeface="Arial" charset="0"/>
                <a:cs typeface="Arial" charset="0"/>
              </a:rPr>
              <a:t>0.625</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10</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(0.</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-1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-2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-3</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2</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a:t>
            </a:r>
            <a:r>
              <a:rPr lang="en-US" sz="2000" b="1" i="0" u="none">
                <a:solidFill>
                  <a:schemeClr val="accent1"/>
                </a:solidFill>
                <a:latin typeface="Arial" charset="0"/>
                <a:cs typeface="Arial" charset="0"/>
              </a:rPr>
              <a:t>0.101</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2</a:t>
            </a:r>
          </a:p>
        </p:txBody>
      </p:sp>
      <p:sp>
        <p:nvSpPr>
          <p:cNvPr id="111625" name="Line 9"/>
          <p:cNvSpPr>
            <a:spLocks noChangeShapeType="1"/>
          </p:cNvSpPr>
          <p:nvPr/>
        </p:nvSpPr>
        <p:spPr bwMode="auto">
          <a:xfrm flipH="1" flipV="1">
            <a:off x="6075363" y="5661025"/>
            <a:ext cx="144462" cy="288925"/>
          </a:xfrm>
          <a:prstGeom prst="line">
            <a:avLst/>
          </a:prstGeom>
          <a:noFill/>
          <a:ln w="28575">
            <a:solidFill>
              <a:schemeClr val="accent1"/>
            </a:solidFill>
            <a:round/>
            <a:headEnd/>
            <a:tailEnd type="triangle" w="lg" len="lg"/>
          </a:ln>
        </p:spPr>
        <p:txBody>
          <a:bodyPr anchorCtr="1">
            <a:spAutoFit/>
          </a:bodyPr>
          <a:lstStyle/>
          <a:p>
            <a:endParaRPr lang="en-MY"/>
          </a:p>
        </p:txBody>
      </p:sp>
      <p:sp>
        <p:nvSpPr>
          <p:cNvPr id="111626" name="Line 10"/>
          <p:cNvSpPr>
            <a:spLocks noChangeShapeType="1"/>
          </p:cNvSpPr>
          <p:nvPr/>
        </p:nvSpPr>
        <p:spPr bwMode="auto">
          <a:xfrm flipV="1">
            <a:off x="5207000" y="5648325"/>
            <a:ext cx="73025" cy="288925"/>
          </a:xfrm>
          <a:prstGeom prst="line">
            <a:avLst/>
          </a:prstGeom>
          <a:noFill/>
          <a:ln w="28575">
            <a:solidFill>
              <a:schemeClr val="accent1"/>
            </a:solidFill>
            <a:round/>
            <a:headEnd/>
            <a:tailEnd type="triangle" w="lg" len="lg"/>
          </a:ln>
        </p:spPr>
        <p:txBody>
          <a:bodyPr anchorCtr="1">
            <a:spAutoFit/>
          </a:bodyPr>
          <a:lstStyle/>
          <a:p>
            <a:endParaRPr lang="en-MY"/>
          </a:p>
        </p:txBody>
      </p:sp>
      <p:sp>
        <p:nvSpPr>
          <p:cNvPr id="111627" name="Text Box 11"/>
          <p:cNvSpPr txBox="1">
            <a:spLocks noChangeArrowheads="1"/>
          </p:cNvSpPr>
          <p:nvPr/>
        </p:nvSpPr>
        <p:spPr bwMode="auto">
          <a:xfrm>
            <a:off x="4706938" y="5949950"/>
            <a:ext cx="1944687" cy="331788"/>
          </a:xfrm>
          <a:prstGeom prst="rect">
            <a:avLst/>
          </a:prstGeom>
          <a:noFill/>
          <a:ln w="9525" algn="ctr">
            <a:noFill/>
            <a:miter lim="800000"/>
            <a:headEnd/>
            <a:tailEnd/>
          </a:ln>
          <a:effectLst/>
        </p:spPr>
        <p:txBody>
          <a:bodyPr anchor="ctr">
            <a:spAutoFit/>
          </a:bodyPr>
          <a:lstStyle/>
          <a:p>
            <a:pPr eaLnBrk="0" hangingPunct="0">
              <a:lnSpc>
                <a:spcPct val="87000"/>
              </a:lnSpc>
              <a:spcBef>
                <a:spcPct val="50000"/>
              </a:spcBef>
              <a:defRPr/>
            </a:pPr>
            <a:r>
              <a:rPr lang="en-US" sz="1800" b="1" i="0" u="none">
                <a:solidFill>
                  <a:schemeClr val="tx1"/>
                </a:solidFill>
                <a:effectLst>
                  <a:outerShdw blurRad="38100" dist="38100" dir="2700000" algn="tl">
                    <a:srgbClr val="C0C0C0"/>
                  </a:outerShdw>
                </a:effectLst>
                <a:latin typeface="Arial" charset="0"/>
                <a:cs typeface="Arial" charset="0"/>
              </a:rPr>
              <a:t>MSB           LSB</a:t>
            </a:r>
          </a:p>
        </p:txBody>
      </p:sp>
      <p:sp>
        <p:nvSpPr>
          <p:cNvPr id="111628" name="Text Box 12"/>
          <p:cNvSpPr txBox="1">
            <a:spLocks noChangeArrowheads="1"/>
          </p:cNvSpPr>
          <p:nvPr/>
        </p:nvSpPr>
        <p:spPr bwMode="auto">
          <a:xfrm>
            <a:off x="2232025" y="3894138"/>
            <a:ext cx="947738"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0.625</a:t>
            </a:r>
          </a:p>
        </p:txBody>
      </p:sp>
      <p:sp>
        <p:nvSpPr>
          <p:cNvPr id="111629" name="Text Box 13"/>
          <p:cNvSpPr txBox="1">
            <a:spLocks noChangeArrowheads="1"/>
          </p:cNvSpPr>
          <p:nvPr/>
        </p:nvSpPr>
        <p:spPr bwMode="auto">
          <a:xfrm>
            <a:off x="3132138" y="3897313"/>
            <a:ext cx="2386012"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2 =</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1    </a:t>
            </a:r>
            <a:r>
              <a:rPr lang="en-US" sz="2400" b="1" i="0" u="none">
                <a:solidFill>
                  <a:schemeClr val="tx1"/>
                </a:solidFill>
                <a:latin typeface="Arial" charset="0"/>
                <a:cs typeface="Arial" charset="0"/>
              </a:rPr>
              <a:t>. </a:t>
            </a:r>
            <a:r>
              <a:rPr lang="en-US" sz="2400" b="1" i="0" u="none">
                <a:solidFill>
                  <a:schemeClr val="accent1"/>
                </a:solidFill>
                <a:latin typeface="Arial" charset="0"/>
                <a:cs typeface="Arial" charset="0"/>
              </a:rPr>
              <a:t>   </a:t>
            </a:r>
            <a:r>
              <a:rPr lang="en-US" sz="2400" b="1" i="0" u="none">
                <a:solidFill>
                  <a:schemeClr val="accent2"/>
                </a:solidFill>
                <a:latin typeface="Arial" charset="0"/>
                <a:cs typeface="Arial" charset="0"/>
              </a:rPr>
              <a:t>25</a:t>
            </a:r>
          </a:p>
        </p:txBody>
      </p:sp>
      <p:sp>
        <p:nvSpPr>
          <p:cNvPr id="111630" name="Text Box 14"/>
          <p:cNvSpPr txBox="1">
            <a:spLocks noChangeArrowheads="1"/>
          </p:cNvSpPr>
          <p:nvPr/>
        </p:nvSpPr>
        <p:spPr bwMode="auto">
          <a:xfrm>
            <a:off x="2232025" y="4254500"/>
            <a:ext cx="777875"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0.25</a:t>
            </a:r>
          </a:p>
        </p:txBody>
      </p:sp>
      <p:sp>
        <p:nvSpPr>
          <p:cNvPr id="111631" name="Text Box 15"/>
          <p:cNvSpPr txBox="1">
            <a:spLocks noChangeArrowheads="1"/>
          </p:cNvSpPr>
          <p:nvPr/>
        </p:nvSpPr>
        <p:spPr bwMode="auto">
          <a:xfrm>
            <a:off x="3132138" y="4257675"/>
            <a:ext cx="3770312"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2 =</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0    </a:t>
            </a:r>
            <a:r>
              <a:rPr lang="en-US" sz="2400" b="1" i="0" u="none">
                <a:solidFill>
                  <a:schemeClr val="tx1"/>
                </a:solidFill>
                <a:latin typeface="Arial" charset="0"/>
                <a:cs typeface="Arial" charset="0"/>
              </a:rPr>
              <a:t>.    </a:t>
            </a:r>
            <a:r>
              <a:rPr lang="en-US" sz="2400" b="1" i="0" u="none">
                <a:solidFill>
                  <a:schemeClr val="accent2"/>
                </a:solidFill>
                <a:latin typeface="Arial" charset="0"/>
                <a:cs typeface="Arial" charset="0"/>
              </a:rPr>
              <a:t>5</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-2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0</a:t>
            </a:r>
          </a:p>
        </p:txBody>
      </p:sp>
      <p:sp>
        <p:nvSpPr>
          <p:cNvPr id="111632" name="Text Box 16"/>
          <p:cNvSpPr txBox="1">
            <a:spLocks noChangeArrowheads="1"/>
          </p:cNvSpPr>
          <p:nvPr/>
        </p:nvSpPr>
        <p:spPr bwMode="auto">
          <a:xfrm>
            <a:off x="2232025" y="4614863"/>
            <a:ext cx="608013"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0.5</a:t>
            </a:r>
          </a:p>
        </p:txBody>
      </p:sp>
      <p:sp>
        <p:nvSpPr>
          <p:cNvPr id="111633" name="Text Box 17"/>
          <p:cNvSpPr txBox="1">
            <a:spLocks noChangeArrowheads="1"/>
          </p:cNvSpPr>
          <p:nvPr/>
        </p:nvSpPr>
        <p:spPr bwMode="auto">
          <a:xfrm>
            <a:off x="3132138" y="4618038"/>
            <a:ext cx="3770312"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2 =</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1    </a:t>
            </a:r>
            <a:r>
              <a:rPr lang="en-US" sz="2400" b="1" i="0" u="none">
                <a:solidFill>
                  <a:schemeClr val="tx1"/>
                </a:solidFill>
                <a:latin typeface="Arial" charset="0"/>
                <a:cs typeface="Arial" charset="0"/>
              </a:rPr>
              <a:t>. </a:t>
            </a:r>
            <a:r>
              <a:rPr lang="en-US" sz="2400" b="1" i="0" u="none">
                <a:solidFill>
                  <a:schemeClr val="accent1"/>
                </a:solidFill>
                <a:latin typeface="Arial" charset="0"/>
                <a:cs typeface="Arial" charset="0"/>
              </a:rPr>
              <a:t>   </a:t>
            </a:r>
            <a:r>
              <a:rPr lang="en-US" sz="2400" b="1" i="0" u="none">
                <a:solidFill>
                  <a:schemeClr val="accent2"/>
                </a:solidFill>
                <a:latin typeface="Arial" charset="0"/>
                <a:cs typeface="Arial" charset="0"/>
              </a:rPr>
              <a:t>0</a:t>
            </a:r>
            <a:r>
              <a:rPr lang="en-US" sz="2400" b="1" i="0" u="none">
                <a:solidFill>
                  <a:schemeClr val="accent2"/>
                </a:solidFill>
                <a:cs typeface="Times New Roman" pitchFamily="18" charset="0"/>
              </a:rPr>
              <a:t> </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-3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1</a:t>
            </a:r>
          </a:p>
        </p:txBody>
      </p:sp>
      <p:sp>
        <p:nvSpPr>
          <p:cNvPr id="111634" name="Line 18"/>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sp>
        <p:nvSpPr>
          <p:cNvPr id="111635" name="Text Box 19"/>
          <p:cNvSpPr txBox="1">
            <a:spLocks noChangeArrowheads="1"/>
          </p:cNvSpPr>
          <p:nvPr/>
        </p:nvSpPr>
        <p:spPr bwMode="auto">
          <a:xfrm>
            <a:off x="5915025" y="3878263"/>
            <a:ext cx="976313"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-1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1</a:t>
            </a:r>
            <a:endParaRPr lang="en-US" sz="2400" b="1" i="0" u="none">
              <a:solidFill>
                <a:schemeClr val="accent2"/>
              </a:solidFill>
              <a:latin typeface="Arial" charset="0"/>
              <a:cs typeface="Arial" charset="0"/>
            </a:endParaRPr>
          </a:p>
        </p:txBody>
      </p:sp>
      <p:sp>
        <p:nvSpPr>
          <p:cNvPr id="20" name="Slide Number Placeholder 19"/>
          <p:cNvSpPr>
            <a:spLocks noGrp="1"/>
          </p:cNvSpPr>
          <p:nvPr>
            <p:ph type="sldNum" sz="quarter" idx="12"/>
          </p:nvPr>
        </p:nvSpPr>
        <p:spPr/>
        <p:txBody>
          <a:bodyPr/>
          <a:lstStyle/>
          <a:p>
            <a:fld id="{CDFE905B-5691-40DB-A071-292DDBFE9B80}" type="slidenum">
              <a:rPr lang="en-US" smtClean="0"/>
              <a:pPr/>
              <a:t>24</a:t>
            </a:fld>
            <a:endParaRPr lang="en-US"/>
          </a:p>
        </p:txBody>
      </p:sp>
      <p:sp>
        <p:nvSpPr>
          <p:cNvPr id="21" name="Footer Placeholder 20"/>
          <p:cNvSpPr>
            <a:spLocks noGrp="1"/>
          </p:cNvSpPr>
          <p:nvPr>
            <p:ph type="ftr" sz="quarter" idx="11"/>
          </p:nvPr>
        </p:nvSpPr>
        <p:spPr/>
        <p:txBody>
          <a:bodyPr/>
          <a:lstStyle/>
          <a:p>
            <a:r>
              <a:rPr lang="en-US" smtClean="0"/>
              <a:t>Digital Logic Design</a:t>
            </a:r>
            <a:endParaRPr lang="en-US"/>
          </a:p>
        </p:txBody>
      </p:sp>
      <p:sp>
        <p:nvSpPr>
          <p:cNvPr id="2" name="Date Placeholder 1"/>
          <p:cNvSpPr>
            <a:spLocks noGrp="1"/>
          </p:cNvSpPr>
          <p:nvPr>
            <p:ph type="dt" sz="half" idx="10"/>
          </p:nvPr>
        </p:nvSpPr>
        <p:spPr/>
        <p:txBody>
          <a:bodyPr/>
          <a:lstStyle/>
          <a:p>
            <a:fld id="{A8362DD8-1787-4A0E-93CE-55F1DDE7473F}" type="datetime1">
              <a:rPr lang="en-US" smtClean="0"/>
              <a:t>2/21/2020</a:t>
            </a:fld>
            <a:endParaRPr lang="en-US"/>
          </a:p>
        </p:txBody>
      </p:sp>
    </p:spTree>
    <p:extLst>
      <p:ext uri="{BB962C8B-B14F-4D97-AF65-F5344CB8AC3E}">
        <p14:creationId xmlns:p14="http://schemas.microsoft.com/office/powerpoint/2010/main" val="166061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11619">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11628"/>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8.05556E-6 -0.10509 L 8.05556E-6 -3.7037E-6 " pathEditMode="relative" ptsTypes="AA">
                                      <p:cBhvr>
                                        <p:cTn id="12" dur="500" fill="hold"/>
                                        <p:tgtEl>
                                          <p:spTgt spid="111628"/>
                                        </p:tgtEl>
                                        <p:attrNameLst>
                                          <p:attrName>ppt_x</p:attrName>
                                          <p:attrName>ppt_y</p:attrName>
                                        </p:attrNameLst>
                                      </p:cBhvr>
                                    </p:animMotion>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1162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162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16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16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iterate type="lt">
                                    <p:tmAbs val="20"/>
                                  </p:iterate>
                                  <p:childTnLst>
                                    <p:set>
                                      <p:cBhvr>
                                        <p:cTn id="25" dur="1" fill="hold">
                                          <p:stCondLst>
                                            <p:cond delay="0"/>
                                          </p:stCondLst>
                                        </p:cTn>
                                        <p:tgtEl>
                                          <p:spTgt spid="111619">
                                            <p:txEl>
                                              <p:pRg st="1" end="1"/>
                                            </p:txEl>
                                          </p:spTgt>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childTnLst>
                          </p:cTn>
                        </p:par>
                        <p:par>
                          <p:cTn id="26" fill="hold">
                            <p:stCondLst>
                              <p:cond delay="781"/>
                            </p:stCondLst>
                            <p:childTnLst>
                              <p:par>
                                <p:cTn id="27" presetID="1" presetClass="entr" presetSubtype="0" fill="hold" grpId="0" nodeType="afterEffect">
                                  <p:stCondLst>
                                    <p:cond delay="0"/>
                                  </p:stCondLst>
                                  <p:childTnLst>
                                    <p:set>
                                      <p:cBhvr>
                                        <p:cTn id="28" dur="1" fill="hold">
                                          <p:stCondLst>
                                            <p:cond delay="0"/>
                                          </p:stCondLst>
                                        </p:cTn>
                                        <p:tgtEl>
                                          <p:spTgt spid="1116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20"/>
                                  </p:iterate>
                                  <p:childTnLst>
                                    <p:set>
                                      <p:cBhvr>
                                        <p:cTn id="32" dur="1" fill="hold">
                                          <p:stCondLst>
                                            <p:cond delay="0"/>
                                          </p:stCondLst>
                                        </p:cTn>
                                        <p:tgtEl>
                                          <p:spTgt spid="111619">
                                            <p:txEl>
                                              <p:pRg st="2" end="2"/>
                                            </p:txEl>
                                          </p:spTgt>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par>
                          <p:cTn id="33" fill="hold">
                            <p:stCondLst>
                              <p:cond delay="861"/>
                            </p:stCondLst>
                            <p:childTnLst>
                              <p:par>
                                <p:cTn id="34" presetID="1" presetClass="entr" presetSubtype="0" fill="hold" grpId="0" nodeType="afterEffect">
                                  <p:stCondLst>
                                    <p:cond delay="0"/>
                                  </p:stCondLst>
                                  <p:childTnLst>
                                    <p:set>
                                      <p:cBhvr>
                                        <p:cTn id="35" dur="1" fill="hold">
                                          <p:stCondLst>
                                            <p:cond delay="0"/>
                                          </p:stCondLst>
                                        </p:cTn>
                                        <p:tgtEl>
                                          <p:spTgt spid="111630"/>
                                        </p:tgtEl>
                                        <p:attrNameLst>
                                          <p:attrName>style.visibility</p:attrName>
                                        </p:attrNameLst>
                                      </p:cBhvr>
                                      <p:to>
                                        <p:strVal val="visible"/>
                                      </p:to>
                                    </p:set>
                                  </p:childTnLst>
                                </p:cTn>
                              </p:par>
                              <p:par>
                                <p:cTn id="36" presetID="0" presetClass="path" presetSubtype="0" accel="50000" decel="50000" fill="hold" grpId="1" nodeType="withEffect">
                                  <p:stCondLst>
                                    <p:cond delay="0"/>
                                  </p:stCondLst>
                                  <p:childTnLst>
                                    <p:animMotion origin="layout" path="M 0.25278 -0.04861 L -1.94444E-6 -3.7037E-6 " pathEditMode="relative" rAng="0" ptsTypes="AA">
                                      <p:cBhvr>
                                        <p:cTn id="37" dur="500" fill="hold"/>
                                        <p:tgtEl>
                                          <p:spTgt spid="111630"/>
                                        </p:tgtEl>
                                        <p:attrNameLst>
                                          <p:attrName>ppt_x</p:attrName>
                                          <p:attrName>ppt_y</p:attrName>
                                        </p:attrNameLst>
                                      </p:cBhvr>
                                      <p:rCtr x="-12600" y="2400"/>
                                    </p:animMotion>
                                  </p:childTnLst>
                                </p:cTn>
                              </p:par>
                            </p:childTnLst>
                          </p:cTn>
                        </p:par>
                        <p:par>
                          <p:cTn id="38" fill="hold">
                            <p:stCondLst>
                              <p:cond delay="1361"/>
                            </p:stCondLst>
                            <p:childTnLst>
                              <p:par>
                                <p:cTn id="39" presetID="1" presetClass="entr" presetSubtype="0" fill="hold" grpId="0" nodeType="afterEffect">
                                  <p:stCondLst>
                                    <p:cond delay="0"/>
                                  </p:stCondLst>
                                  <p:childTnLst>
                                    <p:set>
                                      <p:cBhvr>
                                        <p:cTn id="40" dur="1" fill="hold">
                                          <p:stCondLst>
                                            <p:cond delay="0"/>
                                          </p:stCondLst>
                                        </p:cTn>
                                        <p:tgtEl>
                                          <p:spTgt spid="111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632"/>
                                        </p:tgtEl>
                                        <p:attrNameLst>
                                          <p:attrName>style.visibility</p:attrName>
                                        </p:attrNameLst>
                                      </p:cBhvr>
                                      <p:to>
                                        <p:strVal val="visible"/>
                                      </p:to>
                                    </p:set>
                                  </p:childTnLst>
                                </p:cTn>
                              </p:par>
                              <p:par>
                                <p:cTn id="45" presetID="0" presetClass="path" presetSubtype="0" accel="50000" decel="50000" fill="hold" grpId="1" nodeType="withEffect">
                                  <p:stCondLst>
                                    <p:cond delay="0"/>
                                  </p:stCondLst>
                                  <p:childTnLst>
                                    <p:animMotion origin="layout" path="M 0.26215 -0.04884 L 3.05556E-6 0 " pathEditMode="relative" rAng="0" ptsTypes="AA">
                                      <p:cBhvr>
                                        <p:cTn id="46" dur="500" fill="hold"/>
                                        <p:tgtEl>
                                          <p:spTgt spid="111632"/>
                                        </p:tgtEl>
                                        <p:attrNameLst>
                                          <p:attrName>ppt_x</p:attrName>
                                          <p:attrName>ppt_y</p:attrName>
                                        </p:attrNameLst>
                                      </p:cBhvr>
                                      <p:rCtr x="-13100" y="2400"/>
                                    </p:animMotion>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1163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16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162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1162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162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1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2" grpId="0"/>
      <p:bldP spid="111623" grpId="0"/>
      <p:bldP spid="111624" grpId="0"/>
      <p:bldP spid="111625" grpId="0" animBg="1"/>
      <p:bldP spid="111626" grpId="0" animBg="1"/>
      <p:bldP spid="111627" grpId="0"/>
      <p:bldP spid="111628" grpId="0"/>
      <p:bldP spid="111628" grpId="1"/>
      <p:bldP spid="111629" grpId="0"/>
      <p:bldP spid="111630" grpId="0"/>
      <p:bldP spid="111630" grpId="1"/>
      <p:bldP spid="111631" grpId="0"/>
      <p:bldP spid="111632" grpId="0"/>
      <p:bldP spid="111632" grpId="1"/>
      <p:bldP spid="111633" grpId="0"/>
      <p:bldP spid="111634" grpId="0" animBg="1"/>
      <p:bldP spid="1116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152400"/>
            <a:ext cx="8229600" cy="815976"/>
          </a:xfrm>
        </p:spPr>
        <p:txBody>
          <a:bodyPr/>
          <a:lstStyle/>
          <a:p>
            <a:r>
              <a:rPr lang="en-US" dirty="0" smtClean="0"/>
              <a:t>Decimal to Octal Conversion</a:t>
            </a:r>
          </a:p>
        </p:txBody>
      </p:sp>
      <p:sp>
        <p:nvSpPr>
          <p:cNvPr id="18436" name="Text Box 3"/>
          <p:cNvSpPr txBox="1">
            <a:spLocks noChangeArrowheads="1"/>
          </p:cNvSpPr>
          <p:nvPr/>
        </p:nvSpPr>
        <p:spPr bwMode="auto">
          <a:xfrm>
            <a:off x="792163" y="1089025"/>
            <a:ext cx="2428875"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Example: (</a:t>
            </a:r>
            <a:r>
              <a:rPr lang="en-US" sz="2400" b="1" i="0" u="none">
                <a:solidFill>
                  <a:schemeClr val="accent2"/>
                </a:solidFill>
                <a:latin typeface="Arial" charset="0"/>
                <a:cs typeface="Arial" charset="0"/>
              </a:rPr>
              <a:t>175</a:t>
            </a:r>
            <a:r>
              <a:rPr lang="en-US" sz="2400" b="1" i="0" u="none">
                <a:solidFill>
                  <a:schemeClr val="tx1"/>
                </a:solidFill>
                <a:cs typeface="Times New Roman" pitchFamily="18" charset="0"/>
              </a:rPr>
              <a:t>)</a:t>
            </a:r>
            <a:r>
              <a:rPr lang="en-US" sz="2400" b="1" i="0" u="none" baseline="-25000">
                <a:solidFill>
                  <a:srgbClr val="FF6600"/>
                </a:solidFill>
                <a:cs typeface="Times New Roman" pitchFamily="18" charset="0"/>
              </a:rPr>
              <a:t>10</a:t>
            </a:r>
          </a:p>
        </p:txBody>
      </p:sp>
      <p:sp>
        <p:nvSpPr>
          <p:cNvPr id="112644" name="Text Box 4"/>
          <p:cNvSpPr txBox="1">
            <a:spLocks noChangeArrowheads="1"/>
          </p:cNvSpPr>
          <p:nvPr/>
        </p:nvSpPr>
        <p:spPr bwMode="auto">
          <a:xfrm>
            <a:off x="3492500" y="1627188"/>
            <a:ext cx="954088"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Quotient</a:t>
            </a:r>
          </a:p>
        </p:txBody>
      </p:sp>
      <p:sp>
        <p:nvSpPr>
          <p:cNvPr id="112645" name="Text Box 5"/>
          <p:cNvSpPr txBox="1">
            <a:spLocks noChangeArrowheads="1"/>
          </p:cNvSpPr>
          <p:nvPr/>
        </p:nvSpPr>
        <p:spPr bwMode="auto">
          <a:xfrm>
            <a:off x="4573588" y="1627188"/>
            <a:ext cx="1155700"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Remainder</a:t>
            </a:r>
          </a:p>
        </p:txBody>
      </p:sp>
      <p:sp>
        <p:nvSpPr>
          <p:cNvPr id="112646" name="Text Box 6"/>
          <p:cNvSpPr txBox="1">
            <a:spLocks noChangeArrowheads="1"/>
          </p:cNvSpPr>
          <p:nvPr/>
        </p:nvSpPr>
        <p:spPr bwMode="auto">
          <a:xfrm>
            <a:off x="6002338" y="1622425"/>
            <a:ext cx="1135062"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Coefficient</a:t>
            </a:r>
          </a:p>
        </p:txBody>
      </p:sp>
      <p:sp>
        <p:nvSpPr>
          <p:cNvPr id="112647" name="Text Box 7"/>
          <p:cNvSpPr txBox="1">
            <a:spLocks noChangeArrowheads="1"/>
          </p:cNvSpPr>
          <p:nvPr/>
        </p:nvSpPr>
        <p:spPr bwMode="auto">
          <a:xfrm>
            <a:off x="2951163" y="3211513"/>
            <a:ext cx="4645025" cy="396875"/>
          </a:xfrm>
          <a:prstGeom prst="rect">
            <a:avLst/>
          </a:prstGeom>
          <a:noFill/>
          <a:ln w="12700">
            <a:noFill/>
            <a:miter lim="800000"/>
            <a:headEnd/>
            <a:tailEnd/>
          </a:ln>
        </p:spPr>
        <p:txBody>
          <a:bodyPr wrap="none">
            <a:spAutoFit/>
          </a:bodyPr>
          <a:lstStyle/>
          <a:p>
            <a:pPr eaLnBrk="0" hangingPunct="0"/>
            <a:r>
              <a:rPr lang="en-US" sz="2000" b="1" i="0" u="none">
                <a:solidFill>
                  <a:schemeClr val="tx1"/>
                </a:solidFill>
                <a:latin typeface="Arial" charset="0"/>
                <a:cs typeface="Arial" charset="0"/>
              </a:rPr>
              <a:t>Answer:      (</a:t>
            </a:r>
            <a:r>
              <a:rPr lang="en-US" sz="2000" b="1" i="0" u="none">
                <a:solidFill>
                  <a:schemeClr val="accent2"/>
                </a:solidFill>
                <a:latin typeface="Arial" charset="0"/>
                <a:cs typeface="Arial" charset="0"/>
              </a:rPr>
              <a:t>175</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10</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2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1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0</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8</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a:t>
            </a:r>
            <a:r>
              <a:rPr lang="en-US" sz="2000" b="1" i="0" u="none">
                <a:solidFill>
                  <a:schemeClr val="accent1"/>
                </a:solidFill>
                <a:latin typeface="Arial" charset="0"/>
                <a:cs typeface="Arial" charset="0"/>
              </a:rPr>
              <a:t>257</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8</a:t>
            </a:r>
          </a:p>
        </p:txBody>
      </p:sp>
      <p:sp>
        <p:nvSpPr>
          <p:cNvPr id="112648" name="Text Box 8"/>
          <p:cNvSpPr txBox="1">
            <a:spLocks noChangeArrowheads="1"/>
          </p:cNvSpPr>
          <p:nvPr/>
        </p:nvSpPr>
        <p:spPr bwMode="auto">
          <a:xfrm>
            <a:off x="2232025" y="1912938"/>
            <a:ext cx="693738"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175</a:t>
            </a:r>
          </a:p>
        </p:txBody>
      </p:sp>
      <p:sp>
        <p:nvSpPr>
          <p:cNvPr id="112649" name="Text Box 9"/>
          <p:cNvSpPr txBox="1">
            <a:spLocks noChangeArrowheads="1"/>
          </p:cNvSpPr>
          <p:nvPr/>
        </p:nvSpPr>
        <p:spPr bwMode="auto">
          <a:xfrm>
            <a:off x="2838450" y="1916113"/>
            <a:ext cx="1543050"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8 =</a:t>
            </a:r>
            <a:r>
              <a:rPr lang="en-US" sz="2400" b="1" i="0" u="none">
                <a:solidFill>
                  <a:schemeClr val="accent1"/>
                </a:solidFill>
                <a:cs typeface="Times New Roman" pitchFamily="18" charset="0"/>
              </a:rPr>
              <a:t>      </a:t>
            </a:r>
            <a:r>
              <a:rPr lang="en-US" sz="2400" b="1" i="0" u="none">
                <a:solidFill>
                  <a:schemeClr val="accent2"/>
                </a:solidFill>
                <a:latin typeface="Arial" charset="0"/>
                <a:cs typeface="Arial" charset="0"/>
              </a:rPr>
              <a:t>21</a:t>
            </a:r>
          </a:p>
        </p:txBody>
      </p:sp>
      <p:sp>
        <p:nvSpPr>
          <p:cNvPr id="112650" name="Text Box 10"/>
          <p:cNvSpPr txBox="1">
            <a:spLocks noChangeArrowheads="1"/>
          </p:cNvSpPr>
          <p:nvPr/>
        </p:nvSpPr>
        <p:spPr bwMode="auto">
          <a:xfrm>
            <a:off x="4975225" y="1916113"/>
            <a:ext cx="2068513" cy="457200"/>
          </a:xfrm>
          <a:prstGeom prst="rect">
            <a:avLst/>
          </a:prstGeom>
          <a:noFill/>
          <a:ln w="12700">
            <a:noFill/>
            <a:miter lim="800000"/>
            <a:headEnd/>
            <a:tailEnd/>
          </a:ln>
        </p:spPr>
        <p:txBody>
          <a:bodyPr wrap="none">
            <a:spAutoFit/>
          </a:bodyPr>
          <a:lstStyle/>
          <a:p>
            <a:pPr eaLnBrk="0" hangingPunct="0"/>
            <a:r>
              <a:rPr lang="en-US" sz="2400" b="1" i="0" u="none">
                <a:solidFill>
                  <a:schemeClr val="accent1"/>
                </a:solidFill>
                <a:latin typeface="Arial" charset="0"/>
                <a:cs typeface="Arial" charset="0"/>
              </a:rPr>
              <a:t>7</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0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7</a:t>
            </a:r>
          </a:p>
        </p:txBody>
      </p:sp>
      <p:sp>
        <p:nvSpPr>
          <p:cNvPr id="112651" name="Text Box 11"/>
          <p:cNvSpPr txBox="1">
            <a:spLocks noChangeArrowheads="1"/>
          </p:cNvSpPr>
          <p:nvPr/>
        </p:nvSpPr>
        <p:spPr bwMode="auto">
          <a:xfrm>
            <a:off x="2232025" y="2273300"/>
            <a:ext cx="608013"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 21</a:t>
            </a:r>
          </a:p>
        </p:txBody>
      </p:sp>
      <p:sp>
        <p:nvSpPr>
          <p:cNvPr id="112652" name="Text Box 12"/>
          <p:cNvSpPr txBox="1">
            <a:spLocks noChangeArrowheads="1"/>
          </p:cNvSpPr>
          <p:nvPr/>
        </p:nvSpPr>
        <p:spPr bwMode="auto">
          <a:xfrm>
            <a:off x="2838450" y="2276475"/>
            <a:ext cx="1373188"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8 =</a:t>
            </a:r>
            <a:r>
              <a:rPr lang="en-US" sz="2400" b="1" i="0" u="none">
                <a:solidFill>
                  <a:schemeClr val="accent1"/>
                </a:solidFill>
                <a:cs typeface="Times New Roman" pitchFamily="18" charset="0"/>
              </a:rPr>
              <a:t>      </a:t>
            </a:r>
            <a:r>
              <a:rPr lang="en-US" sz="2400" b="1" i="0" u="none">
                <a:solidFill>
                  <a:schemeClr val="accent2"/>
                </a:solidFill>
                <a:latin typeface="Arial" charset="0"/>
                <a:cs typeface="Arial" charset="0"/>
              </a:rPr>
              <a:t>2</a:t>
            </a:r>
          </a:p>
        </p:txBody>
      </p:sp>
      <p:sp>
        <p:nvSpPr>
          <p:cNvPr id="112653" name="Text Box 13"/>
          <p:cNvSpPr txBox="1">
            <a:spLocks noChangeArrowheads="1"/>
          </p:cNvSpPr>
          <p:nvPr/>
        </p:nvSpPr>
        <p:spPr bwMode="auto">
          <a:xfrm>
            <a:off x="4975225" y="2276475"/>
            <a:ext cx="2068513" cy="457200"/>
          </a:xfrm>
          <a:prstGeom prst="rect">
            <a:avLst/>
          </a:prstGeom>
          <a:noFill/>
          <a:ln w="12700">
            <a:noFill/>
            <a:miter lim="800000"/>
            <a:headEnd/>
            <a:tailEnd/>
          </a:ln>
        </p:spPr>
        <p:txBody>
          <a:bodyPr wrap="none">
            <a:spAutoFit/>
          </a:bodyPr>
          <a:lstStyle/>
          <a:p>
            <a:pPr eaLnBrk="0" hangingPunct="0"/>
            <a:r>
              <a:rPr lang="en-US" sz="2400" b="1" i="0" u="none">
                <a:solidFill>
                  <a:schemeClr val="accent1"/>
                </a:solidFill>
                <a:latin typeface="Arial" charset="0"/>
                <a:cs typeface="Arial" charset="0"/>
              </a:rPr>
              <a:t>5</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1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5</a:t>
            </a:r>
          </a:p>
        </p:txBody>
      </p:sp>
      <p:sp>
        <p:nvSpPr>
          <p:cNvPr id="112654" name="Text Box 14"/>
          <p:cNvSpPr txBox="1">
            <a:spLocks noChangeArrowheads="1"/>
          </p:cNvSpPr>
          <p:nvPr/>
        </p:nvSpPr>
        <p:spPr bwMode="auto">
          <a:xfrm>
            <a:off x="2232025" y="2633663"/>
            <a:ext cx="438150"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 2</a:t>
            </a:r>
          </a:p>
        </p:txBody>
      </p:sp>
      <p:sp>
        <p:nvSpPr>
          <p:cNvPr id="112655" name="Text Box 15"/>
          <p:cNvSpPr txBox="1">
            <a:spLocks noChangeArrowheads="1"/>
          </p:cNvSpPr>
          <p:nvPr/>
        </p:nvSpPr>
        <p:spPr bwMode="auto">
          <a:xfrm>
            <a:off x="2838450" y="2636838"/>
            <a:ext cx="1373188"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8 =</a:t>
            </a:r>
            <a:r>
              <a:rPr lang="en-US" sz="2400" b="1" i="0" u="none">
                <a:solidFill>
                  <a:schemeClr val="accent1"/>
                </a:solidFill>
                <a:cs typeface="Times New Roman" pitchFamily="18" charset="0"/>
              </a:rPr>
              <a:t>      </a:t>
            </a:r>
            <a:r>
              <a:rPr lang="en-US" sz="2400" b="1" i="0" u="none">
                <a:solidFill>
                  <a:schemeClr val="accent2"/>
                </a:solidFill>
                <a:latin typeface="Arial" charset="0"/>
                <a:cs typeface="Arial" charset="0"/>
              </a:rPr>
              <a:t>0</a:t>
            </a:r>
          </a:p>
        </p:txBody>
      </p:sp>
      <p:sp>
        <p:nvSpPr>
          <p:cNvPr id="112656" name="Text Box 16"/>
          <p:cNvSpPr txBox="1">
            <a:spLocks noChangeArrowheads="1"/>
          </p:cNvSpPr>
          <p:nvPr/>
        </p:nvSpPr>
        <p:spPr bwMode="auto">
          <a:xfrm>
            <a:off x="4975225" y="2636838"/>
            <a:ext cx="2068513" cy="457200"/>
          </a:xfrm>
          <a:prstGeom prst="rect">
            <a:avLst/>
          </a:prstGeom>
          <a:noFill/>
          <a:ln w="12700">
            <a:noFill/>
            <a:miter lim="800000"/>
            <a:headEnd/>
            <a:tailEnd/>
          </a:ln>
        </p:spPr>
        <p:txBody>
          <a:bodyPr wrap="none">
            <a:spAutoFit/>
          </a:bodyPr>
          <a:lstStyle/>
          <a:p>
            <a:pPr eaLnBrk="0" hangingPunct="0"/>
            <a:r>
              <a:rPr lang="en-US" sz="2400" b="1" i="0" u="none">
                <a:solidFill>
                  <a:schemeClr val="accent1"/>
                </a:solidFill>
                <a:latin typeface="Arial" charset="0"/>
                <a:cs typeface="Arial" charset="0"/>
              </a:rPr>
              <a:t>2</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2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2</a:t>
            </a:r>
          </a:p>
        </p:txBody>
      </p:sp>
      <p:sp>
        <p:nvSpPr>
          <p:cNvPr id="112657" name="Line 17"/>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sp>
        <p:nvSpPr>
          <p:cNvPr id="112658" name="Text Box 18"/>
          <p:cNvSpPr txBox="1">
            <a:spLocks noChangeArrowheads="1"/>
          </p:cNvSpPr>
          <p:nvPr/>
        </p:nvSpPr>
        <p:spPr bwMode="auto">
          <a:xfrm>
            <a:off x="792163" y="3752850"/>
            <a:ext cx="285273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Example: (</a:t>
            </a:r>
            <a:r>
              <a:rPr lang="en-US" sz="2400" b="1" i="0" u="none">
                <a:solidFill>
                  <a:schemeClr val="accent2"/>
                </a:solidFill>
                <a:latin typeface="Arial" charset="0"/>
                <a:cs typeface="Arial" charset="0"/>
              </a:rPr>
              <a:t>0.3125</a:t>
            </a:r>
            <a:r>
              <a:rPr lang="en-US" sz="2400" b="1" i="0" u="none">
                <a:solidFill>
                  <a:schemeClr val="tx1"/>
                </a:solidFill>
                <a:cs typeface="Times New Roman" pitchFamily="18" charset="0"/>
              </a:rPr>
              <a:t>)</a:t>
            </a:r>
            <a:r>
              <a:rPr lang="en-US" sz="2400" b="1" i="0" u="none" baseline="-25000">
                <a:solidFill>
                  <a:srgbClr val="FF6600"/>
                </a:solidFill>
                <a:cs typeface="Times New Roman" pitchFamily="18" charset="0"/>
              </a:rPr>
              <a:t>10</a:t>
            </a:r>
          </a:p>
        </p:txBody>
      </p:sp>
      <p:sp>
        <p:nvSpPr>
          <p:cNvPr id="112659" name="Text Box 19"/>
          <p:cNvSpPr txBox="1">
            <a:spLocks noChangeArrowheads="1"/>
          </p:cNvSpPr>
          <p:nvPr/>
        </p:nvSpPr>
        <p:spPr bwMode="auto">
          <a:xfrm>
            <a:off x="3987800" y="4291013"/>
            <a:ext cx="817563"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Integer</a:t>
            </a:r>
          </a:p>
        </p:txBody>
      </p:sp>
      <p:sp>
        <p:nvSpPr>
          <p:cNvPr id="112660" name="Text Box 20"/>
          <p:cNvSpPr txBox="1">
            <a:spLocks noChangeArrowheads="1"/>
          </p:cNvSpPr>
          <p:nvPr/>
        </p:nvSpPr>
        <p:spPr bwMode="auto">
          <a:xfrm>
            <a:off x="4887913" y="4291013"/>
            <a:ext cx="930275"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Fraction</a:t>
            </a:r>
          </a:p>
        </p:txBody>
      </p:sp>
      <p:sp>
        <p:nvSpPr>
          <p:cNvPr id="112661" name="Text Box 21"/>
          <p:cNvSpPr txBox="1">
            <a:spLocks noChangeArrowheads="1"/>
          </p:cNvSpPr>
          <p:nvPr/>
        </p:nvSpPr>
        <p:spPr bwMode="auto">
          <a:xfrm>
            <a:off x="5957888" y="4286250"/>
            <a:ext cx="1135062" cy="336550"/>
          </a:xfrm>
          <a:prstGeom prst="rect">
            <a:avLst/>
          </a:prstGeom>
          <a:noFill/>
          <a:ln w="12700">
            <a:noFill/>
            <a:miter lim="800000"/>
            <a:headEnd/>
            <a:tailEnd/>
          </a:ln>
        </p:spPr>
        <p:txBody>
          <a:bodyPr wrap="none">
            <a:spAutoFit/>
          </a:bodyPr>
          <a:lstStyle/>
          <a:p>
            <a:pPr eaLnBrk="0" hangingPunct="0"/>
            <a:r>
              <a:rPr lang="en-US" sz="1600" b="1" i="0" u="none">
                <a:solidFill>
                  <a:schemeClr val="tx1"/>
                </a:solidFill>
                <a:cs typeface="Times New Roman" pitchFamily="18" charset="0"/>
              </a:rPr>
              <a:t>Coefficient</a:t>
            </a:r>
          </a:p>
        </p:txBody>
      </p:sp>
      <p:sp>
        <p:nvSpPr>
          <p:cNvPr id="112662" name="Text Box 22"/>
          <p:cNvSpPr txBox="1">
            <a:spLocks noChangeArrowheads="1"/>
          </p:cNvSpPr>
          <p:nvPr/>
        </p:nvSpPr>
        <p:spPr bwMode="auto">
          <a:xfrm>
            <a:off x="2187575" y="5589588"/>
            <a:ext cx="5445125" cy="396875"/>
          </a:xfrm>
          <a:prstGeom prst="rect">
            <a:avLst/>
          </a:prstGeom>
          <a:noFill/>
          <a:ln w="12700">
            <a:noFill/>
            <a:miter lim="800000"/>
            <a:headEnd/>
            <a:tailEnd/>
          </a:ln>
        </p:spPr>
        <p:txBody>
          <a:bodyPr wrap="none">
            <a:spAutoFit/>
          </a:bodyPr>
          <a:lstStyle/>
          <a:p>
            <a:pPr eaLnBrk="0" hangingPunct="0"/>
            <a:r>
              <a:rPr lang="en-US" sz="2000" b="1" i="0" u="none">
                <a:solidFill>
                  <a:schemeClr val="tx1"/>
                </a:solidFill>
                <a:latin typeface="Arial" charset="0"/>
                <a:cs typeface="Arial" charset="0"/>
              </a:rPr>
              <a:t>Answer:      (</a:t>
            </a:r>
            <a:r>
              <a:rPr lang="en-US" sz="2000" b="1" i="0" u="none">
                <a:solidFill>
                  <a:schemeClr val="accent2"/>
                </a:solidFill>
                <a:latin typeface="Arial" charset="0"/>
                <a:cs typeface="Arial" charset="0"/>
              </a:rPr>
              <a:t>0.3125</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10</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(0.</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-1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-2 </a:t>
            </a:r>
            <a:r>
              <a:rPr lang="en-US" sz="2000" b="1" i="0" u="none">
                <a:solidFill>
                  <a:schemeClr val="accent2"/>
                </a:solidFill>
                <a:latin typeface="Arial" charset="0"/>
                <a:cs typeface="Arial" charset="0"/>
              </a:rPr>
              <a:t>a</a:t>
            </a:r>
            <a:r>
              <a:rPr lang="en-US" sz="2000" b="1" i="0" u="none" baseline="-25000">
                <a:solidFill>
                  <a:schemeClr val="accent2"/>
                </a:solidFill>
                <a:latin typeface="Arial" charset="0"/>
                <a:cs typeface="Arial" charset="0"/>
              </a:rPr>
              <a:t>-3</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8</a:t>
            </a:r>
            <a:r>
              <a:rPr lang="en-US" sz="2000" b="1" i="0" u="none" baseline="-25000">
                <a:solidFill>
                  <a:schemeClr val="accent2"/>
                </a:solidFill>
                <a:latin typeface="Arial" charset="0"/>
                <a:cs typeface="Arial" charset="0"/>
              </a:rPr>
              <a:t> </a:t>
            </a:r>
            <a:r>
              <a:rPr lang="en-US" sz="2000" b="1" i="0" u="none">
                <a:solidFill>
                  <a:schemeClr val="tx1"/>
                </a:solidFill>
                <a:latin typeface="Arial" charset="0"/>
                <a:cs typeface="Arial" charset="0"/>
              </a:rPr>
              <a:t>= (</a:t>
            </a:r>
            <a:r>
              <a:rPr lang="en-US" sz="2000" b="1" i="0" u="none">
                <a:solidFill>
                  <a:schemeClr val="accent1"/>
                </a:solidFill>
                <a:latin typeface="Arial" charset="0"/>
                <a:cs typeface="Arial" charset="0"/>
              </a:rPr>
              <a:t>0.24</a:t>
            </a:r>
            <a:r>
              <a:rPr lang="en-US" sz="2000" b="1" i="0" u="none">
                <a:solidFill>
                  <a:schemeClr val="tx1"/>
                </a:solidFill>
                <a:latin typeface="Arial" charset="0"/>
                <a:cs typeface="Arial" charset="0"/>
              </a:rPr>
              <a:t>)</a:t>
            </a:r>
            <a:r>
              <a:rPr lang="en-US" sz="2000" b="1" i="0" u="none" baseline="-25000">
                <a:solidFill>
                  <a:srgbClr val="FF6600"/>
                </a:solidFill>
                <a:latin typeface="Arial" charset="0"/>
                <a:cs typeface="Arial" charset="0"/>
              </a:rPr>
              <a:t>8</a:t>
            </a:r>
          </a:p>
        </p:txBody>
      </p:sp>
      <p:sp>
        <p:nvSpPr>
          <p:cNvPr id="112663" name="Text Box 23"/>
          <p:cNvSpPr txBox="1">
            <a:spLocks noChangeArrowheads="1"/>
          </p:cNvSpPr>
          <p:nvPr/>
        </p:nvSpPr>
        <p:spPr bwMode="auto">
          <a:xfrm>
            <a:off x="2232025" y="4576763"/>
            <a:ext cx="1117600"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0.3125</a:t>
            </a:r>
          </a:p>
        </p:txBody>
      </p:sp>
      <p:sp>
        <p:nvSpPr>
          <p:cNvPr id="112664" name="Text Box 24"/>
          <p:cNvSpPr txBox="1">
            <a:spLocks noChangeArrowheads="1"/>
          </p:cNvSpPr>
          <p:nvPr/>
        </p:nvSpPr>
        <p:spPr bwMode="auto">
          <a:xfrm>
            <a:off x="3265488" y="4579938"/>
            <a:ext cx="2216150"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8 =</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2    </a:t>
            </a:r>
            <a:r>
              <a:rPr lang="en-US" sz="2400" b="1" i="0" u="none">
                <a:solidFill>
                  <a:schemeClr val="tx1"/>
                </a:solidFill>
                <a:latin typeface="Arial" charset="0"/>
                <a:cs typeface="Arial" charset="0"/>
              </a:rPr>
              <a:t>. </a:t>
            </a:r>
            <a:r>
              <a:rPr lang="en-US" sz="2400" b="1" i="0" u="none">
                <a:solidFill>
                  <a:schemeClr val="accent1"/>
                </a:solidFill>
                <a:latin typeface="Arial" charset="0"/>
                <a:cs typeface="Arial" charset="0"/>
              </a:rPr>
              <a:t>   </a:t>
            </a:r>
            <a:r>
              <a:rPr lang="en-US" sz="2400" b="1" i="0" u="none">
                <a:solidFill>
                  <a:schemeClr val="accent2"/>
                </a:solidFill>
                <a:latin typeface="Arial" charset="0"/>
                <a:cs typeface="Arial" charset="0"/>
              </a:rPr>
              <a:t>5</a:t>
            </a:r>
          </a:p>
        </p:txBody>
      </p:sp>
      <p:sp>
        <p:nvSpPr>
          <p:cNvPr id="112665" name="Text Box 25"/>
          <p:cNvSpPr txBox="1">
            <a:spLocks noChangeArrowheads="1"/>
          </p:cNvSpPr>
          <p:nvPr/>
        </p:nvSpPr>
        <p:spPr bwMode="auto">
          <a:xfrm>
            <a:off x="2232025" y="4937125"/>
            <a:ext cx="608013" cy="457200"/>
          </a:xfrm>
          <a:prstGeom prst="rect">
            <a:avLst/>
          </a:prstGeom>
          <a:noFill/>
          <a:ln w="12700">
            <a:noFill/>
            <a:miter lim="800000"/>
            <a:headEnd/>
            <a:tailEnd/>
          </a:ln>
        </p:spPr>
        <p:txBody>
          <a:bodyPr wrap="none">
            <a:spAutoFit/>
          </a:bodyPr>
          <a:lstStyle/>
          <a:p>
            <a:pPr eaLnBrk="0" hangingPunct="0"/>
            <a:r>
              <a:rPr lang="en-US" sz="2400" b="1" i="0" u="none">
                <a:solidFill>
                  <a:schemeClr val="accent2"/>
                </a:solidFill>
                <a:latin typeface="Arial" charset="0"/>
                <a:cs typeface="Arial" charset="0"/>
              </a:rPr>
              <a:t>0.5</a:t>
            </a:r>
          </a:p>
        </p:txBody>
      </p:sp>
      <p:sp>
        <p:nvSpPr>
          <p:cNvPr id="112666" name="Text Box 26"/>
          <p:cNvSpPr txBox="1">
            <a:spLocks noChangeArrowheads="1"/>
          </p:cNvSpPr>
          <p:nvPr/>
        </p:nvSpPr>
        <p:spPr bwMode="auto">
          <a:xfrm>
            <a:off x="3246438" y="4940300"/>
            <a:ext cx="3770312"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 8 =</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4    </a:t>
            </a:r>
            <a:r>
              <a:rPr lang="en-US" sz="2400" b="1" i="0" u="none">
                <a:solidFill>
                  <a:schemeClr val="tx1"/>
                </a:solidFill>
                <a:latin typeface="Arial" charset="0"/>
                <a:cs typeface="Arial" charset="0"/>
              </a:rPr>
              <a:t>.    </a:t>
            </a:r>
            <a:r>
              <a:rPr lang="en-US" sz="2400" b="1" i="0" u="none">
                <a:solidFill>
                  <a:schemeClr val="accent2"/>
                </a:solidFill>
                <a:latin typeface="Arial" charset="0"/>
                <a:cs typeface="Arial" charset="0"/>
              </a:rPr>
              <a:t>0</a:t>
            </a:r>
            <a:r>
              <a:rPr lang="en-US" sz="2400" b="1" i="0" u="none">
                <a:solidFill>
                  <a:schemeClr val="accent1"/>
                </a:solidFill>
                <a:cs typeface="Times New Roman" pitchFamily="18" charset="0"/>
              </a:rPr>
              <a:t>          </a:t>
            </a:r>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-2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4</a:t>
            </a:r>
          </a:p>
        </p:txBody>
      </p:sp>
      <p:sp>
        <p:nvSpPr>
          <p:cNvPr id="112667" name="Text Box 27"/>
          <p:cNvSpPr txBox="1">
            <a:spLocks noChangeArrowheads="1"/>
          </p:cNvSpPr>
          <p:nvPr/>
        </p:nvSpPr>
        <p:spPr bwMode="auto">
          <a:xfrm>
            <a:off x="6037263" y="4573588"/>
            <a:ext cx="976312"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a</a:t>
            </a:r>
            <a:r>
              <a:rPr lang="en-US" sz="2400" b="1" i="0" u="none" baseline="-25000">
                <a:solidFill>
                  <a:schemeClr val="tx1"/>
                </a:solidFill>
                <a:cs typeface="Times New Roman" pitchFamily="18" charset="0"/>
              </a:rPr>
              <a:t>-1 </a:t>
            </a:r>
            <a:r>
              <a:rPr lang="en-US" sz="2400" b="1" i="0" u="none">
                <a:solidFill>
                  <a:schemeClr val="tx1"/>
                </a:solidFill>
                <a:cs typeface="Times New Roman" pitchFamily="18" charset="0"/>
              </a:rPr>
              <a:t>=</a:t>
            </a:r>
            <a:r>
              <a:rPr lang="en-US" sz="2400" b="1" i="0" u="none">
                <a:solidFill>
                  <a:schemeClr val="accent1"/>
                </a:solidFill>
                <a:cs typeface="Times New Roman" pitchFamily="18" charset="0"/>
              </a:rPr>
              <a:t> </a:t>
            </a:r>
            <a:r>
              <a:rPr lang="en-US" sz="2400" b="1" i="0" u="none">
                <a:solidFill>
                  <a:schemeClr val="accent1"/>
                </a:solidFill>
                <a:latin typeface="Arial" charset="0"/>
                <a:cs typeface="Arial" charset="0"/>
              </a:rPr>
              <a:t>2</a:t>
            </a:r>
            <a:endParaRPr lang="en-US" sz="2400" b="1" i="0" u="none">
              <a:solidFill>
                <a:schemeClr val="accent2"/>
              </a:solidFill>
              <a:latin typeface="Arial" charset="0"/>
              <a:cs typeface="Arial" charset="0"/>
            </a:endParaRPr>
          </a:p>
        </p:txBody>
      </p:sp>
      <p:sp>
        <p:nvSpPr>
          <p:cNvPr id="28" name="Slide Number Placeholder 27"/>
          <p:cNvSpPr>
            <a:spLocks noGrp="1"/>
          </p:cNvSpPr>
          <p:nvPr>
            <p:ph type="sldNum" sz="quarter" idx="12"/>
          </p:nvPr>
        </p:nvSpPr>
        <p:spPr/>
        <p:txBody>
          <a:bodyPr/>
          <a:lstStyle/>
          <a:p>
            <a:fld id="{CDFE905B-5691-40DB-A071-292DDBFE9B80}" type="slidenum">
              <a:rPr lang="en-US" smtClean="0"/>
              <a:pPr/>
              <a:t>25</a:t>
            </a:fld>
            <a:endParaRPr lang="en-US"/>
          </a:p>
        </p:txBody>
      </p:sp>
      <p:sp>
        <p:nvSpPr>
          <p:cNvPr id="29" name="Footer Placeholder 28"/>
          <p:cNvSpPr>
            <a:spLocks noGrp="1"/>
          </p:cNvSpPr>
          <p:nvPr>
            <p:ph type="ftr" sz="quarter" idx="11"/>
          </p:nvPr>
        </p:nvSpPr>
        <p:spPr/>
        <p:txBody>
          <a:bodyPr/>
          <a:lstStyle/>
          <a:p>
            <a:r>
              <a:rPr lang="en-US" smtClean="0"/>
              <a:t>Digital Logic Design</a:t>
            </a:r>
            <a:endParaRPr lang="en-US"/>
          </a:p>
        </p:txBody>
      </p:sp>
      <p:sp>
        <p:nvSpPr>
          <p:cNvPr id="2" name="Date Placeholder 1"/>
          <p:cNvSpPr>
            <a:spLocks noGrp="1"/>
          </p:cNvSpPr>
          <p:nvPr>
            <p:ph type="dt" sz="half" idx="10"/>
          </p:nvPr>
        </p:nvSpPr>
        <p:spPr/>
        <p:txBody>
          <a:bodyPr/>
          <a:lstStyle/>
          <a:p>
            <a:fld id="{4F322E76-3A27-4782-AC88-53564D4E5A82}" type="datetime1">
              <a:rPr lang="en-US" smtClean="0"/>
              <a:t>2/21/2020</a:t>
            </a:fld>
            <a:endParaRPr lang="en-US"/>
          </a:p>
        </p:txBody>
      </p:sp>
    </p:spTree>
    <p:extLst>
      <p:ext uri="{BB962C8B-B14F-4D97-AF65-F5344CB8AC3E}">
        <p14:creationId xmlns:p14="http://schemas.microsoft.com/office/powerpoint/2010/main" val="41465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2648"/>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8.05556E-6 -0.10509 L 8.05556E-6 -3.7037E-6 " pathEditMode="relative" ptsTypes="AA">
                                      <p:cBhvr>
                                        <p:cTn id="8" dur="500" fill="hold"/>
                                        <p:tgtEl>
                                          <p:spTgt spid="112648"/>
                                        </p:tgtEl>
                                        <p:attrNameLst>
                                          <p:attrName>ppt_x</p:attrName>
                                          <p:attrName>ppt_y</p:attrName>
                                        </p:attrNameLst>
                                      </p:cBhvr>
                                    </p:animMotion>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1264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26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2646"/>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12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51"/>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0.13489 -0.04885 L 3.33333E-6 4.81481E-6 " pathEditMode="relative" rAng="0" ptsTypes="AA">
                                      <p:cBhvr>
                                        <p:cTn id="26" dur="500" fill="hold"/>
                                        <p:tgtEl>
                                          <p:spTgt spid="112651"/>
                                        </p:tgtEl>
                                        <p:attrNameLst>
                                          <p:attrName>ppt_x</p:attrName>
                                          <p:attrName>ppt_y</p:attrName>
                                        </p:attrNameLst>
                                      </p:cBhvr>
                                      <p:rCtr x="-6800" y="2400"/>
                                    </p:animMotion>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12652"/>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126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54"/>
                                        </p:tgtEl>
                                        <p:attrNameLst>
                                          <p:attrName>style.visibility</p:attrName>
                                        </p:attrNameLst>
                                      </p:cBhvr>
                                      <p:to>
                                        <p:strVal val="visible"/>
                                      </p:to>
                                    </p:set>
                                  </p:childTnLst>
                                </p:cTn>
                              </p:par>
                              <p:par>
                                <p:cTn id="37" presetID="0" presetClass="path" presetSubtype="0" accel="50000" decel="50000" fill="hold" grpId="1" nodeType="withEffect">
                                  <p:stCondLst>
                                    <p:cond delay="0"/>
                                  </p:stCondLst>
                                  <p:childTnLst>
                                    <p:animMotion origin="layout" path="M 0.13489 -0.04907 L 3.33333E-6 -1.48148E-6 " pathEditMode="relative" rAng="0" ptsTypes="AA">
                                      <p:cBhvr>
                                        <p:cTn id="38" dur="500" fill="hold"/>
                                        <p:tgtEl>
                                          <p:spTgt spid="112654"/>
                                        </p:tgtEl>
                                        <p:attrNameLst>
                                          <p:attrName>ppt_x</p:attrName>
                                          <p:attrName>ppt_y</p:attrName>
                                        </p:attrNameLst>
                                      </p:cBhvr>
                                      <p:rCtr x="-6800" y="2500"/>
                                    </p:animMotion>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12655"/>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126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26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26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112663"/>
                                        </p:tgtEl>
                                        <p:attrNameLst>
                                          <p:attrName>style.visibility</p:attrName>
                                        </p:attrNameLst>
                                      </p:cBhvr>
                                      <p:to>
                                        <p:strVal val="visible"/>
                                      </p:to>
                                    </p:set>
                                  </p:childTnLst>
                                </p:cTn>
                              </p:par>
                              <p:par>
                                <p:cTn id="57" presetID="0" presetClass="path" presetSubtype="0" accel="50000" decel="50000" fill="hold" grpId="0" nodeType="withEffect">
                                  <p:stCondLst>
                                    <p:cond delay="0"/>
                                  </p:stCondLst>
                                  <p:childTnLst>
                                    <p:animMotion origin="layout" path="M 8.05556E-6 -0.10509 L 8.05556E-6 -3.7037E-6 " pathEditMode="relative" ptsTypes="AA">
                                      <p:cBhvr>
                                        <p:cTn id="58" dur="500" fill="hold"/>
                                        <p:tgtEl>
                                          <p:spTgt spid="112663"/>
                                        </p:tgtEl>
                                        <p:attrNameLst>
                                          <p:attrName>ppt_x</p:attrName>
                                          <p:attrName>ppt_y</p:attrName>
                                        </p:attrNameLst>
                                      </p:cBhvr>
                                    </p:animMotion>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1266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265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12660"/>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12661"/>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126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2665"/>
                                        </p:tgtEl>
                                        <p:attrNameLst>
                                          <p:attrName>style.visibility</p:attrName>
                                        </p:attrNameLst>
                                      </p:cBhvr>
                                      <p:to>
                                        <p:strVal val="visible"/>
                                      </p:to>
                                    </p:set>
                                  </p:childTnLst>
                                </p:cTn>
                              </p:par>
                              <p:par>
                                <p:cTn id="75" presetID="0" presetClass="path" presetSubtype="0" accel="50000" decel="50000" fill="hold" grpId="1" nodeType="withEffect">
                                  <p:stCondLst>
                                    <p:cond delay="0"/>
                                  </p:stCondLst>
                                  <p:childTnLst>
                                    <p:animMotion origin="layout" path="M 0.25278 -0.04861 L -1.94444E-6 -3.7037E-6 " pathEditMode="relative" rAng="0" ptsTypes="AA">
                                      <p:cBhvr>
                                        <p:cTn id="76" dur="500" fill="hold"/>
                                        <p:tgtEl>
                                          <p:spTgt spid="112665"/>
                                        </p:tgtEl>
                                        <p:attrNameLst>
                                          <p:attrName>ppt_x</p:attrName>
                                          <p:attrName>ppt_y</p:attrName>
                                        </p:attrNameLst>
                                      </p:cBhvr>
                                      <p:rCtr x="-12600" y="2400"/>
                                    </p:animMotion>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1266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1266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2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112645" grpId="0"/>
      <p:bldP spid="112646" grpId="0"/>
      <p:bldP spid="112647" grpId="0"/>
      <p:bldP spid="112648" grpId="0"/>
      <p:bldP spid="112648" grpId="1"/>
      <p:bldP spid="112649" grpId="0"/>
      <p:bldP spid="112650" grpId="0"/>
      <p:bldP spid="112651" grpId="0"/>
      <p:bldP spid="112651" grpId="1"/>
      <p:bldP spid="112652" grpId="0"/>
      <p:bldP spid="112653" grpId="0"/>
      <p:bldP spid="112654" grpId="0"/>
      <p:bldP spid="112654" grpId="1"/>
      <p:bldP spid="112655" grpId="0"/>
      <p:bldP spid="112656" grpId="0"/>
      <p:bldP spid="112657" grpId="0" animBg="1"/>
      <p:bldP spid="112658" grpId="0"/>
      <p:bldP spid="112659" grpId="0"/>
      <p:bldP spid="112660" grpId="0"/>
      <p:bldP spid="112661" grpId="0"/>
      <p:bldP spid="112662" grpId="0"/>
      <p:bldP spid="112663" grpId="0"/>
      <p:bldP spid="112663" grpId="1"/>
      <p:bldP spid="112664" grpId="0"/>
      <p:bldP spid="112665" grpId="0"/>
      <p:bldP spid="112665" grpId="1"/>
      <p:bldP spid="112666" grpId="0"/>
      <p:bldP spid="1126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98450" y="109538"/>
            <a:ext cx="8575675" cy="609600"/>
          </a:xfrm>
        </p:spPr>
        <p:txBody>
          <a:bodyPr/>
          <a:lstStyle/>
          <a:p>
            <a:r>
              <a:rPr lang="en-US" smtClean="0"/>
              <a:t>Binary </a:t>
            </a:r>
            <a:r>
              <a:rPr lang="en-US" smtClean="0">
                <a:latin typeface="Arial" charset="0"/>
                <a:cs typeface="Arial" charset="0"/>
              </a:rPr>
              <a:t>−</a:t>
            </a:r>
            <a:r>
              <a:rPr lang="en-US" smtClean="0"/>
              <a:t> Octal Conversion</a:t>
            </a:r>
          </a:p>
        </p:txBody>
      </p:sp>
      <p:sp>
        <p:nvSpPr>
          <p:cNvPr id="113667" name="Line 3"/>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sp>
        <p:nvSpPr>
          <p:cNvPr id="19461" name="Rectangle 4"/>
          <p:cNvSpPr>
            <a:spLocks noGrp="1" noChangeArrowheads="1"/>
          </p:cNvSpPr>
          <p:nvPr>
            <p:ph type="body" idx="1"/>
          </p:nvPr>
        </p:nvSpPr>
        <p:spPr>
          <a:xfrm>
            <a:off x="307975" y="1295400"/>
            <a:ext cx="5402263" cy="2570163"/>
          </a:xfrm>
          <a:noFill/>
        </p:spPr>
        <p:txBody>
          <a:bodyPr lIns="63500" tIns="25400" rIns="63500" bIns="25400">
            <a:spAutoFit/>
          </a:bodyPr>
          <a:lstStyle/>
          <a:p>
            <a:r>
              <a:rPr lang="en-US" smtClean="0"/>
              <a:t>8 = 2</a:t>
            </a:r>
            <a:r>
              <a:rPr lang="en-US" baseline="30000" smtClean="0"/>
              <a:t>3</a:t>
            </a:r>
          </a:p>
          <a:p>
            <a:r>
              <a:rPr lang="en-US" smtClean="0"/>
              <a:t>Each group of 3 bits represents an octal digit</a:t>
            </a:r>
          </a:p>
        </p:txBody>
      </p:sp>
      <p:graphicFrame>
        <p:nvGraphicFramePr>
          <p:cNvPr id="113669" name="Group 5"/>
          <p:cNvGraphicFramePr>
            <a:graphicFrameLocks noGrp="1"/>
          </p:cNvGraphicFramePr>
          <p:nvPr/>
        </p:nvGraphicFramePr>
        <p:xfrm>
          <a:off x="6372225" y="1089025"/>
          <a:ext cx="2328863" cy="4572000"/>
        </p:xfrm>
        <a:graphic>
          <a:graphicData uri="http://schemas.openxmlformats.org/drawingml/2006/table">
            <a:tbl>
              <a:tblPr/>
              <a:tblGrid>
                <a:gridCol w="1165225"/>
                <a:gridCol w="1163638"/>
              </a:tblGrid>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dirty="0" smtClean="0">
                          <a:ln>
                            <a:noFill/>
                          </a:ln>
                          <a:solidFill>
                            <a:srgbClr val="0070C0"/>
                          </a:solidFill>
                          <a:effectLst/>
                          <a:latin typeface="Times New Roman" pitchFamily="18" charset="0"/>
                          <a:ea typeface="新細明體" pitchFamily="18" charset="-120"/>
                          <a:cs typeface="Times New Roman" pitchFamily="18" charset="0"/>
                        </a:rPr>
                        <a:t>Octal</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dirty="0" smtClean="0">
                          <a:ln>
                            <a:noFill/>
                          </a:ln>
                          <a:solidFill>
                            <a:srgbClr val="0070C0"/>
                          </a:solidFill>
                          <a:effectLst/>
                          <a:latin typeface="Times New Roman" pitchFamily="18" charset="0"/>
                          <a:ea typeface="新細明體" pitchFamily="18" charset="-120"/>
                          <a:cs typeface="Times New Roman" pitchFamily="18" charset="0"/>
                        </a:rPr>
                        <a:t>Binary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0 0 0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0 0 1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0 1 0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0 1 1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1 0 0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1 0 1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1 1 0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1 1 1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701" name="Text Box 37"/>
          <p:cNvSpPr txBox="1">
            <a:spLocks noChangeArrowheads="1"/>
          </p:cNvSpPr>
          <p:nvPr/>
        </p:nvSpPr>
        <p:spPr bwMode="auto">
          <a:xfrm>
            <a:off x="611188" y="3068638"/>
            <a:ext cx="143668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Example:</a:t>
            </a:r>
            <a:endParaRPr lang="en-US" sz="2400" b="1" i="0" u="none" baseline="-25000">
              <a:solidFill>
                <a:srgbClr val="FF6600"/>
              </a:solidFill>
              <a:cs typeface="Times New Roman" pitchFamily="18" charset="0"/>
            </a:endParaRPr>
          </a:p>
        </p:txBody>
      </p:sp>
      <p:sp>
        <p:nvSpPr>
          <p:cNvPr id="113702" name="Text Box 38"/>
          <p:cNvSpPr txBox="1">
            <a:spLocks noChangeArrowheads="1"/>
          </p:cNvSpPr>
          <p:nvPr/>
        </p:nvSpPr>
        <p:spPr bwMode="auto">
          <a:xfrm>
            <a:off x="2232025" y="3608388"/>
            <a:ext cx="3127375" cy="519112"/>
          </a:xfrm>
          <a:prstGeom prst="rect">
            <a:avLst/>
          </a:prstGeom>
          <a:noFill/>
          <a:ln w="12700">
            <a:noFill/>
            <a:miter lim="800000"/>
            <a:headEnd/>
            <a:tailEnd/>
          </a:ln>
        </p:spPr>
        <p:txBody>
          <a:bodyPr wrap="none">
            <a:spAutoFit/>
          </a:bodyPr>
          <a:lstStyle/>
          <a:p>
            <a:pPr eaLnBrk="0" hangingPunct="0"/>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1 0 1 1 0 . 0 1  </a:t>
            </a:r>
            <a:r>
              <a:rPr lang="en-US" sz="2800" b="1" i="0" u="none">
                <a:solidFill>
                  <a:schemeClr val="tx1"/>
                </a:solidFill>
                <a:latin typeface="Arial" charset="0"/>
                <a:cs typeface="Arial" charset="0"/>
              </a:rPr>
              <a:t>)</a:t>
            </a:r>
            <a:r>
              <a:rPr lang="en-US" sz="2800" b="1" i="0" u="none" baseline="-25000">
                <a:solidFill>
                  <a:srgbClr val="FF6600"/>
                </a:solidFill>
                <a:latin typeface="Arial" charset="0"/>
                <a:cs typeface="Arial" charset="0"/>
              </a:rPr>
              <a:t>2</a:t>
            </a:r>
          </a:p>
        </p:txBody>
      </p:sp>
      <p:sp>
        <p:nvSpPr>
          <p:cNvPr id="113703" name="Text Box 39"/>
          <p:cNvSpPr txBox="1">
            <a:spLocks noChangeArrowheads="1"/>
          </p:cNvSpPr>
          <p:nvPr/>
        </p:nvSpPr>
        <p:spPr bwMode="auto">
          <a:xfrm>
            <a:off x="2232025" y="5049838"/>
            <a:ext cx="3121025" cy="519112"/>
          </a:xfrm>
          <a:prstGeom prst="rect">
            <a:avLst/>
          </a:prstGeom>
          <a:noFill/>
          <a:ln w="12700">
            <a:noFill/>
            <a:miter lim="800000"/>
            <a:headEnd/>
            <a:tailEnd/>
          </a:ln>
        </p:spPr>
        <p:txBody>
          <a:bodyPr wrap="none">
            <a:spAutoFit/>
          </a:bodyPr>
          <a:lstStyle/>
          <a:p>
            <a:pPr eaLnBrk="0" hangingPunct="0"/>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2       6    .   2   </a:t>
            </a:r>
            <a:r>
              <a:rPr lang="en-US" sz="2800" b="1" i="0" u="none">
                <a:solidFill>
                  <a:schemeClr val="tx1"/>
                </a:solidFill>
                <a:latin typeface="Arial" charset="0"/>
                <a:cs typeface="Arial" charset="0"/>
              </a:rPr>
              <a:t>)</a:t>
            </a:r>
            <a:r>
              <a:rPr lang="en-US" sz="2800" b="1" i="0" u="none" baseline="-25000">
                <a:solidFill>
                  <a:srgbClr val="FF6600"/>
                </a:solidFill>
                <a:latin typeface="Arial" charset="0"/>
                <a:cs typeface="Arial" charset="0"/>
              </a:rPr>
              <a:t>8</a:t>
            </a:r>
          </a:p>
        </p:txBody>
      </p:sp>
      <p:grpSp>
        <p:nvGrpSpPr>
          <p:cNvPr id="2" name="Group 40"/>
          <p:cNvGrpSpPr>
            <a:grpSpLocks/>
          </p:cNvGrpSpPr>
          <p:nvPr/>
        </p:nvGrpSpPr>
        <p:grpSpPr bwMode="auto">
          <a:xfrm>
            <a:off x="4287838" y="4149725"/>
            <a:ext cx="719137" cy="898525"/>
            <a:chOff x="2572" y="2614"/>
            <a:chExt cx="453" cy="566"/>
          </a:xfrm>
        </p:grpSpPr>
        <p:sp>
          <p:nvSpPr>
            <p:cNvPr id="19510" name="AutoShape 41"/>
            <p:cNvSpPr>
              <a:spLocks/>
            </p:cNvSpPr>
            <p:nvPr/>
          </p:nvSpPr>
          <p:spPr bwMode="auto">
            <a:xfrm rot="-5400000">
              <a:off x="2742" y="2444"/>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sp>
          <p:nvSpPr>
            <p:cNvPr id="19511" name="AutoShape 42"/>
            <p:cNvSpPr>
              <a:spLocks/>
            </p:cNvSpPr>
            <p:nvPr/>
          </p:nvSpPr>
          <p:spPr bwMode="auto">
            <a:xfrm rot="5400000" flipV="1">
              <a:off x="2742" y="2897"/>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cxnSp>
          <p:nvCxnSpPr>
            <p:cNvPr id="19512" name="AutoShape 43"/>
            <p:cNvCxnSpPr>
              <a:cxnSpLocks noChangeShapeType="1"/>
              <a:stCxn id="19510" idx="1"/>
              <a:endCxn id="19511" idx="1"/>
            </p:cNvCxnSpPr>
            <p:nvPr/>
          </p:nvCxnSpPr>
          <p:spPr bwMode="auto">
            <a:xfrm>
              <a:off x="2799" y="2738"/>
              <a:ext cx="0" cy="321"/>
            </a:xfrm>
            <a:prstGeom prst="straightConnector1">
              <a:avLst/>
            </a:prstGeom>
            <a:noFill/>
            <a:ln w="28575">
              <a:solidFill>
                <a:srgbClr val="FF9900"/>
              </a:solidFill>
              <a:round/>
              <a:headEnd/>
              <a:tailEnd/>
            </a:ln>
          </p:spPr>
        </p:cxnSp>
      </p:grpSp>
      <p:grpSp>
        <p:nvGrpSpPr>
          <p:cNvPr id="3" name="Group 44"/>
          <p:cNvGrpSpPr>
            <a:grpSpLocks/>
          </p:cNvGrpSpPr>
          <p:nvPr/>
        </p:nvGrpSpPr>
        <p:grpSpPr bwMode="auto">
          <a:xfrm>
            <a:off x="3313113" y="4149725"/>
            <a:ext cx="719137" cy="898525"/>
            <a:chOff x="2572" y="2614"/>
            <a:chExt cx="453" cy="566"/>
          </a:xfrm>
        </p:grpSpPr>
        <p:sp>
          <p:nvSpPr>
            <p:cNvPr id="19507" name="AutoShape 45"/>
            <p:cNvSpPr>
              <a:spLocks/>
            </p:cNvSpPr>
            <p:nvPr/>
          </p:nvSpPr>
          <p:spPr bwMode="auto">
            <a:xfrm rot="-5400000">
              <a:off x="2742" y="2444"/>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sp>
          <p:nvSpPr>
            <p:cNvPr id="19508" name="AutoShape 46"/>
            <p:cNvSpPr>
              <a:spLocks/>
            </p:cNvSpPr>
            <p:nvPr/>
          </p:nvSpPr>
          <p:spPr bwMode="auto">
            <a:xfrm rot="5400000" flipV="1">
              <a:off x="2742" y="2897"/>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cxnSp>
          <p:nvCxnSpPr>
            <p:cNvPr id="19509" name="AutoShape 47"/>
            <p:cNvCxnSpPr>
              <a:cxnSpLocks noChangeShapeType="1"/>
              <a:stCxn id="19507" idx="1"/>
              <a:endCxn id="19508" idx="1"/>
            </p:cNvCxnSpPr>
            <p:nvPr/>
          </p:nvCxnSpPr>
          <p:spPr bwMode="auto">
            <a:xfrm>
              <a:off x="2799" y="2738"/>
              <a:ext cx="0" cy="321"/>
            </a:xfrm>
            <a:prstGeom prst="straightConnector1">
              <a:avLst/>
            </a:prstGeom>
            <a:noFill/>
            <a:ln w="28575">
              <a:solidFill>
                <a:srgbClr val="0066CC"/>
              </a:solidFill>
              <a:round/>
              <a:headEnd/>
              <a:tailEnd/>
            </a:ln>
          </p:spPr>
        </p:cxnSp>
      </p:grpSp>
      <p:grpSp>
        <p:nvGrpSpPr>
          <p:cNvPr id="4" name="Group 48"/>
          <p:cNvGrpSpPr>
            <a:grpSpLocks/>
          </p:cNvGrpSpPr>
          <p:nvPr/>
        </p:nvGrpSpPr>
        <p:grpSpPr bwMode="auto">
          <a:xfrm>
            <a:off x="2413000" y="4151313"/>
            <a:ext cx="719138" cy="898525"/>
            <a:chOff x="2572" y="2614"/>
            <a:chExt cx="453" cy="566"/>
          </a:xfrm>
        </p:grpSpPr>
        <p:sp>
          <p:nvSpPr>
            <p:cNvPr id="19504" name="AutoShape 49"/>
            <p:cNvSpPr>
              <a:spLocks/>
            </p:cNvSpPr>
            <p:nvPr/>
          </p:nvSpPr>
          <p:spPr bwMode="auto">
            <a:xfrm rot="-5400000">
              <a:off x="2742" y="2444"/>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sp>
          <p:nvSpPr>
            <p:cNvPr id="19505" name="AutoShape 50"/>
            <p:cNvSpPr>
              <a:spLocks/>
            </p:cNvSpPr>
            <p:nvPr/>
          </p:nvSpPr>
          <p:spPr bwMode="auto">
            <a:xfrm rot="5400000" flipV="1">
              <a:off x="2742" y="2897"/>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cxnSp>
          <p:nvCxnSpPr>
            <p:cNvPr id="19506" name="AutoShape 51"/>
            <p:cNvCxnSpPr>
              <a:cxnSpLocks noChangeShapeType="1"/>
              <a:stCxn id="19504" idx="1"/>
              <a:endCxn id="19505" idx="1"/>
            </p:cNvCxnSpPr>
            <p:nvPr/>
          </p:nvCxnSpPr>
          <p:spPr bwMode="auto">
            <a:xfrm>
              <a:off x="2799" y="2738"/>
              <a:ext cx="0" cy="321"/>
            </a:xfrm>
            <a:prstGeom prst="straightConnector1">
              <a:avLst/>
            </a:prstGeom>
            <a:noFill/>
            <a:ln w="28575">
              <a:solidFill>
                <a:schemeClr val="accent1"/>
              </a:solidFill>
              <a:round/>
              <a:headEnd/>
              <a:tailEnd/>
            </a:ln>
          </p:spPr>
        </p:cxnSp>
      </p:grpSp>
      <p:sp>
        <p:nvSpPr>
          <p:cNvPr id="113716" name="Line 52"/>
          <p:cNvSpPr>
            <a:spLocks noChangeShapeType="1"/>
          </p:cNvSpPr>
          <p:nvPr/>
        </p:nvSpPr>
        <p:spPr bwMode="auto">
          <a:xfrm flipH="1">
            <a:off x="2540000" y="3376613"/>
            <a:ext cx="360363" cy="360362"/>
          </a:xfrm>
          <a:prstGeom prst="line">
            <a:avLst/>
          </a:prstGeom>
          <a:noFill/>
          <a:ln w="28575">
            <a:solidFill>
              <a:srgbClr val="0099CC"/>
            </a:solidFill>
            <a:round/>
            <a:headEnd/>
            <a:tailEnd type="triangle" w="lg" len="lg"/>
          </a:ln>
        </p:spPr>
        <p:txBody>
          <a:bodyPr lIns="0" tIns="0" rIns="0" bIns="0">
            <a:spAutoFit/>
          </a:bodyPr>
          <a:lstStyle/>
          <a:p>
            <a:endParaRPr lang="en-MY"/>
          </a:p>
        </p:txBody>
      </p:sp>
      <p:sp>
        <p:nvSpPr>
          <p:cNvPr id="113717" name="Line 53"/>
          <p:cNvSpPr>
            <a:spLocks noChangeShapeType="1"/>
          </p:cNvSpPr>
          <p:nvPr/>
        </p:nvSpPr>
        <p:spPr bwMode="auto">
          <a:xfrm>
            <a:off x="4546600" y="3325813"/>
            <a:ext cx="360363" cy="360362"/>
          </a:xfrm>
          <a:prstGeom prst="line">
            <a:avLst/>
          </a:prstGeom>
          <a:noFill/>
          <a:ln w="28575">
            <a:solidFill>
              <a:srgbClr val="0099CC"/>
            </a:solidFill>
            <a:round/>
            <a:headEnd/>
            <a:tailEnd type="triangle" w="lg" len="lg"/>
          </a:ln>
        </p:spPr>
        <p:txBody>
          <a:bodyPr lIns="0" tIns="0" rIns="0" bIns="0">
            <a:spAutoFit/>
          </a:bodyPr>
          <a:lstStyle/>
          <a:p>
            <a:endParaRPr lang="en-MY"/>
          </a:p>
        </p:txBody>
      </p:sp>
      <p:sp>
        <p:nvSpPr>
          <p:cNvPr id="113718" name="Text Box 54"/>
          <p:cNvSpPr txBox="1">
            <a:spLocks noChangeArrowheads="1"/>
          </p:cNvSpPr>
          <p:nvPr/>
        </p:nvSpPr>
        <p:spPr bwMode="auto">
          <a:xfrm>
            <a:off x="2951163" y="3068638"/>
            <a:ext cx="1800225" cy="247650"/>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1800" b="1" i="0" u="none">
                <a:solidFill>
                  <a:srgbClr val="FF6600"/>
                </a:solidFill>
                <a:latin typeface="Arial" charset="0"/>
                <a:cs typeface="Arial" charset="0"/>
              </a:rPr>
              <a:t>Assume Zeros</a:t>
            </a:r>
          </a:p>
        </p:txBody>
      </p:sp>
      <p:sp>
        <p:nvSpPr>
          <p:cNvPr id="113719" name="Text Box 55"/>
          <p:cNvSpPr txBox="1">
            <a:spLocks noChangeArrowheads="1"/>
          </p:cNvSpPr>
          <p:nvPr/>
        </p:nvSpPr>
        <p:spPr bwMode="auto">
          <a:xfrm>
            <a:off x="611188" y="5851525"/>
            <a:ext cx="8151812" cy="457200"/>
          </a:xfrm>
          <a:prstGeom prst="rect">
            <a:avLst/>
          </a:prstGeom>
          <a:noFill/>
          <a:ln w="12700">
            <a:noFill/>
            <a:miter lim="800000"/>
            <a:headEnd/>
            <a:tailEnd/>
          </a:ln>
        </p:spPr>
        <p:txBody>
          <a:bodyPr wrap="square">
            <a:spAutoFit/>
          </a:bodyPr>
          <a:lstStyle/>
          <a:p>
            <a:pPr eaLnBrk="0" hangingPunct="0"/>
            <a:r>
              <a:rPr lang="en-US" sz="2400" b="1" i="0" u="none" dirty="0">
                <a:solidFill>
                  <a:schemeClr val="tx1"/>
                </a:solidFill>
                <a:cs typeface="Times New Roman" pitchFamily="18" charset="0"/>
              </a:rPr>
              <a:t>Works </a:t>
            </a:r>
            <a:r>
              <a:rPr lang="en-US" sz="2400" b="1" i="0" u="none" dirty="0">
                <a:solidFill>
                  <a:srgbClr val="FF9900"/>
                </a:solidFill>
                <a:cs typeface="Times New Roman" pitchFamily="18" charset="0"/>
              </a:rPr>
              <a:t>both</a:t>
            </a:r>
            <a:r>
              <a:rPr lang="en-US" sz="2400" b="1" i="0" u="none" dirty="0">
                <a:solidFill>
                  <a:schemeClr val="tx1"/>
                </a:solidFill>
                <a:cs typeface="Times New Roman" pitchFamily="18" charset="0"/>
              </a:rPr>
              <a:t> ways (</a:t>
            </a:r>
            <a:r>
              <a:rPr lang="en-US" sz="2400" b="1" u="none" dirty="0">
                <a:solidFill>
                  <a:schemeClr val="tx1"/>
                </a:solidFill>
                <a:cs typeface="Times New Roman" pitchFamily="18" charset="0"/>
              </a:rPr>
              <a:t>Binary</a:t>
            </a:r>
            <a:r>
              <a:rPr lang="en-US" sz="2400" b="1" i="0" u="none" dirty="0">
                <a:solidFill>
                  <a:schemeClr val="tx1"/>
                </a:solidFill>
                <a:cs typeface="Times New Roman" pitchFamily="18" charset="0"/>
              </a:rPr>
              <a:t> to </a:t>
            </a:r>
            <a:r>
              <a:rPr lang="en-US" sz="2400" b="1" u="none" dirty="0">
                <a:solidFill>
                  <a:schemeClr val="tx1"/>
                </a:solidFill>
                <a:cs typeface="Times New Roman" pitchFamily="18" charset="0"/>
              </a:rPr>
              <a:t>Octal</a:t>
            </a:r>
            <a:r>
              <a:rPr lang="en-US" sz="2400" b="1" i="0" u="none" dirty="0">
                <a:solidFill>
                  <a:schemeClr val="tx1"/>
                </a:solidFill>
                <a:cs typeface="Times New Roman" pitchFamily="18" charset="0"/>
              </a:rPr>
              <a:t> &amp; </a:t>
            </a:r>
            <a:r>
              <a:rPr lang="en-US" sz="2400" b="1" u="none" dirty="0">
                <a:solidFill>
                  <a:schemeClr val="tx1"/>
                </a:solidFill>
                <a:cs typeface="Times New Roman" pitchFamily="18" charset="0"/>
              </a:rPr>
              <a:t>Octal</a:t>
            </a:r>
            <a:r>
              <a:rPr lang="en-US" sz="2400" b="1" i="0" u="none" dirty="0">
                <a:solidFill>
                  <a:schemeClr val="tx1"/>
                </a:solidFill>
                <a:cs typeface="Times New Roman" pitchFamily="18" charset="0"/>
              </a:rPr>
              <a:t> to </a:t>
            </a:r>
            <a:r>
              <a:rPr lang="en-US" sz="2400" b="1" u="none" dirty="0">
                <a:solidFill>
                  <a:schemeClr val="tx1"/>
                </a:solidFill>
                <a:cs typeface="Times New Roman" pitchFamily="18" charset="0"/>
              </a:rPr>
              <a:t>Binary</a:t>
            </a:r>
            <a:r>
              <a:rPr lang="en-US" sz="2400" b="1" i="0" u="none" dirty="0">
                <a:solidFill>
                  <a:schemeClr val="tx1"/>
                </a:solidFill>
                <a:cs typeface="Times New Roman" pitchFamily="18" charset="0"/>
              </a:rPr>
              <a:t>)</a:t>
            </a:r>
            <a:endParaRPr lang="en-US" sz="2400" b="1" i="0" u="none" baseline="-25000" dirty="0">
              <a:solidFill>
                <a:schemeClr val="tx1"/>
              </a:solidFill>
              <a:cs typeface="Times New Roman" pitchFamily="18" charset="0"/>
            </a:endParaRPr>
          </a:p>
        </p:txBody>
      </p:sp>
      <p:sp>
        <p:nvSpPr>
          <p:cNvPr id="25" name="Slide Number Placeholder 24"/>
          <p:cNvSpPr>
            <a:spLocks noGrp="1"/>
          </p:cNvSpPr>
          <p:nvPr>
            <p:ph type="sldNum" sz="quarter" idx="12"/>
          </p:nvPr>
        </p:nvSpPr>
        <p:spPr/>
        <p:txBody>
          <a:bodyPr/>
          <a:lstStyle/>
          <a:p>
            <a:fld id="{CDFE905B-5691-40DB-A071-292DDBFE9B80}" type="slidenum">
              <a:rPr lang="en-US" smtClean="0"/>
              <a:pPr/>
              <a:t>26</a:t>
            </a:fld>
            <a:endParaRPr lang="en-US"/>
          </a:p>
        </p:txBody>
      </p:sp>
      <p:sp>
        <p:nvSpPr>
          <p:cNvPr id="26" name="Footer Placeholder 25"/>
          <p:cNvSpPr>
            <a:spLocks noGrp="1"/>
          </p:cNvSpPr>
          <p:nvPr>
            <p:ph type="ftr" sz="quarter" idx="11"/>
          </p:nvPr>
        </p:nvSpPr>
        <p:spPr/>
        <p:txBody>
          <a:bodyPr/>
          <a:lstStyle/>
          <a:p>
            <a:r>
              <a:rPr lang="en-US" smtClean="0"/>
              <a:t>Digital Logic Design</a:t>
            </a:r>
            <a:endParaRPr lang="en-US"/>
          </a:p>
        </p:txBody>
      </p:sp>
      <p:sp>
        <p:nvSpPr>
          <p:cNvPr id="5" name="Date Placeholder 4"/>
          <p:cNvSpPr>
            <a:spLocks noGrp="1"/>
          </p:cNvSpPr>
          <p:nvPr>
            <p:ph type="dt" sz="half" idx="10"/>
          </p:nvPr>
        </p:nvSpPr>
        <p:spPr/>
        <p:txBody>
          <a:bodyPr/>
          <a:lstStyle/>
          <a:p>
            <a:fld id="{9AB5C513-0D18-4A31-991B-6CA2DE198A81}" type="datetime1">
              <a:rPr lang="en-US" smtClean="0"/>
              <a:t>2/21/2020</a:t>
            </a:fld>
            <a:endParaRPr lang="en-US"/>
          </a:p>
        </p:txBody>
      </p:sp>
    </p:spTree>
    <p:extLst>
      <p:ext uri="{BB962C8B-B14F-4D97-AF65-F5344CB8AC3E}">
        <p14:creationId xmlns:p14="http://schemas.microsoft.com/office/powerpoint/2010/main" val="177535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7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7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7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7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7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37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20"/>
                                  </p:iterate>
                                  <p:childTnLst>
                                    <p:set>
                                      <p:cBhvr>
                                        <p:cTn id="34" dur="1" fill="hold">
                                          <p:stCondLst>
                                            <p:cond delay="0"/>
                                          </p:stCondLst>
                                        </p:cTn>
                                        <p:tgtEl>
                                          <p:spTgt spid="113719"/>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par>
                                <p:cTn id="35" presetID="1" presetClass="entr" presetSubtype="0" fill="hold" grpId="0" nodeType="withEffect">
                                  <p:stCondLst>
                                    <p:cond delay="0"/>
                                  </p:stCondLst>
                                  <p:childTnLst>
                                    <p:set>
                                      <p:cBhvr>
                                        <p:cTn id="36" dur="1" fill="hold">
                                          <p:stCondLst>
                                            <p:cond delay="0"/>
                                          </p:stCondLst>
                                        </p:cTn>
                                        <p:tgtEl>
                                          <p:spTgt spid="113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p:bldP spid="113701" grpId="0"/>
      <p:bldP spid="113702" grpId="0"/>
      <p:bldP spid="113703" grpId="0"/>
      <p:bldP spid="113716" grpId="0" animBg="1"/>
      <p:bldP spid="113717" grpId="0" animBg="1"/>
      <p:bldP spid="113718" grpId="0"/>
      <p:bldP spid="1137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85750" y="146050"/>
            <a:ext cx="8575675" cy="609600"/>
          </a:xfrm>
        </p:spPr>
        <p:txBody>
          <a:bodyPr/>
          <a:lstStyle/>
          <a:p>
            <a:r>
              <a:rPr lang="en-US" smtClean="0"/>
              <a:t>Binary </a:t>
            </a:r>
            <a:r>
              <a:rPr lang="en-US" smtClean="0">
                <a:latin typeface="Arial" charset="0"/>
                <a:cs typeface="Arial" charset="0"/>
              </a:rPr>
              <a:t>−</a:t>
            </a:r>
            <a:r>
              <a:rPr lang="en-US" smtClean="0"/>
              <a:t> Hexadecimal Conversion</a:t>
            </a:r>
          </a:p>
        </p:txBody>
      </p:sp>
      <p:sp>
        <p:nvSpPr>
          <p:cNvPr id="114691" name="Line 3"/>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sp>
        <p:nvSpPr>
          <p:cNvPr id="20485" name="Rectangle 4"/>
          <p:cNvSpPr>
            <a:spLocks noGrp="1" noChangeArrowheads="1"/>
          </p:cNvSpPr>
          <p:nvPr>
            <p:ph type="body" idx="1"/>
          </p:nvPr>
        </p:nvSpPr>
        <p:spPr>
          <a:xfrm>
            <a:off x="307975" y="1295400"/>
            <a:ext cx="5402263" cy="2570163"/>
          </a:xfrm>
          <a:noFill/>
        </p:spPr>
        <p:txBody>
          <a:bodyPr lIns="63500" tIns="25400" rIns="63500" bIns="25400">
            <a:spAutoFit/>
          </a:bodyPr>
          <a:lstStyle/>
          <a:p>
            <a:r>
              <a:rPr lang="en-US" smtClean="0"/>
              <a:t>16 = 2</a:t>
            </a:r>
            <a:r>
              <a:rPr lang="en-US" baseline="30000" smtClean="0"/>
              <a:t>4</a:t>
            </a:r>
          </a:p>
          <a:p>
            <a:r>
              <a:rPr lang="en-US" smtClean="0"/>
              <a:t>Each group of 4 bits represents a hexadecimal digit</a:t>
            </a:r>
          </a:p>
        </p:txBody>
      </p:sp>
      <p:graphicFrame>
        <p:nvGraphicFramePr>
          <p:cNvPr id="114693" name="Group 5"/>
          <p:cNvGraphicFramePr>
            <a:graphicFrameLocks noGrp="1"/>
          </p:cNvGraphicFramePr>
          <p:nvPr/>
        </p:nvGraphicFramePr>
        <p:xfrm>
          <a:off x="6372225" y="1089025"/>
          <a:ext cx="2328863" cy="4710117"/>
        </p:xfrm>
        <a:graphic>
          <a:graphicData uri="http://schemas.openxmlformats.org/drawingml/2006/table">
            <a:tbl>
              <a:tblPr/>
              <a:tblGrid>
                <a:gridCol w="1165225"/>
                <a:gridCol w="1163638"/>
              </a:tblGrid>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dirty="0" smtClean="0">
                          <a:ln>
                            <a:noFill/>
                          </a:ln>
                          <a:solidFill>
                            <a:srgbClr val="0070C0"/>
                          </a:solidFill>
                          <a:effectLst/>
                          <a:latin typeface="Times New Roman" pitchFamily="18" charset="0"/>
                          <a:ea typeface="新細明體" pitchFamily="18" charset="-120"/>
                          <a:cs typeface="Times New Roman" pitchFamily="18" charset="0"/>
                        </a:rPr>
                        <a:t>Hex</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2000" b="0" i="0" u="none" strike="noStrike" cap="none" normalizeH="0" baseline="0" dirty="0" smtClean="0">
                          <a:ln>
                            <a:noFill/>
                          </a:ln>
                          <a:solidFill>
                            <a:srgbClr val="0070C0"/>
                          </a:solidFill>
                          <a:effectLst/>
                          <a:latin typeface="Times New Roman" pitchFamily="18" charset="0"/>
                          <a:ea typeface="新細明體" pitchFamily="18" charset="-120"/>
                          <a:cs typeface="Times New Roman" pitchFamily="18" charset="0"/>
                        </a:rPr>
                        <a:t>Binary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r h="276225">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0 0 0 0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0 0 0 1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0 0 1 0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0 0 1 1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0 1 0 0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0 1 0 1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0 1 1 0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0 1 1 1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1 0 0 0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1 0 0 1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1 0 1 0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B</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1 0 1 1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1 1 0 0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1 1 0 1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E</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1 1 1 0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F</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Pct val="90000"/>
                        <a:buFont typeface="Wingdings 2" pitchFamily="18" charset="2"/>
                        <a:buNone/>
                        <a:tabLst/>
                      </a:pPr>
                      <a:r>
                        <a:rPr kumimoji="1" 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1 1 1 1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4749" name="Text Box 61"/>
          <p:cNvSpPr txBox="1">
            <a:spLocks noChangeArrowheads="1"/>
          </p:cNvSpPr>
          <p:nvPr/>
        </p:nvSpPr>
        <p:spPr bwMode="auto">
          <a:xfrm>
            <a:off x="611188" y="3068638"/>
            <a:ext cx="143668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Example:</a:t>
            </a:r>
            <a:endParaRPr lang="en-US" sz="2400" b="1" i="0" u="none" baseline="-25000">
              <a:solidFill>
                <a:srgbClr val="FF6600"/>
              </a:solidFill>
              <a:cs typeface="Times New Roman" pitchFamily="18" charset="0"/>
            </a:endParaRPr>
          </a:p>
        </p:txBody>
      </p:sp>
      <p:sp>
        <p:nvSpPr>
          <p:cNvPr id="114750" name="Text Box 62"/>
          <p:cNvSpPr txBox="1">
            <a:spLocks noChangeArrowheads="1"/>
          </p:cNvSpPr>
          <p:nvPr/>
        </p:nvSpPr>
        <p:spPr bwMode="auto">
          <a:xfrm>
            <a:off x="2232025" y="3608388"/>
            <a:ext cx="3127375" cy="519112"/>
          </a:xfrm>
          <a:prstGeom prst="rect">
            <a:avLst/>
          </a:prstGeom>
          <a:noFill/>
          <a:ln w="12700">
            <a:noFill/>
            <a:miter lim="800000"/>
            <a:headEnd/>
            <a:tailEnd/>
          </a:ln>
        </p:spPr>
        <p:txBody>
          <a:bodyPr wrap="none">
            <a:spAutoFit/>
          </a:bodyPr>
          <a:lstStyle/>
          <a:p>
            <a:pPr eaLnBrk="0" hangingPunct="0"/>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1 0 1 1 0 . 0 1  </a:t>
            </a:r>
            <a:r>
              <a:rPr lang="en-US" sz="2800" b="1" i="0" u="none">
                <a:solidFill>
                  <a:schemeClr val="tx1"/>
                </a:solidFill>
                <a:latin typeface="Arial" charset="0"/>
                <a:cs typeface="Arial" charset="0"/>
              </a:rPr>
              <a:t>)</a:t>
            </a:r>
            <a:r>
              <a:rPr lang="en-US" sz="2800" b="1" i="0" u="none" baseline="-25000">
                <a:solidFill>
                  <a:srgbClr val="FF6600"/>
                </a:solidFill>
                <a:latin typeface="Arial" charset="0"/>
                <a:cs typeface="Arial" charset="0"/>
              </a:rPr>
              <a:t>2</a:t>
            </a:r>
          </a:p>
        </p:txBody>
      </p:sp>
      <p:sp>
        <p:nvSpPr>
          <p:cNvPr id="114751" name="Text Box 63"/>
          <p:cNvSpPr txBox="1">
            <a:spLocks noChangeArrowheads="1"/>
          </p:cNvSpPr>
          <p:nvPr/>
        </p:nvSpPr>
        <p:spPr bwMode="auto">
          <a:xfrm>
            <a:off x="2232025" y="5049838"/>
            <a:ext cx="3255963" cy="519112"/>
          </a:xfrm>
          <a:prstGeom prst="rect">
            <a:avLst/>
          </a:prstGeom>
          <a:noFill/>
          <a:ln w="12700">
            <a:noFill/>
            <a:miter lim="800000"/>
            <a:headEnd/>
            <a:tailEnd/>
          </a:ln>
        </p:spPr>
        <p:txBody>
          <a:bodyPr wrap="none">
            <a:spAutoFit/>
          </a:bodyPr>
          <a:lstStyle/>
          <a:p>
            <a:pPr eaLnBrk="0" hangingPunct="0"/>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1      6      .   4   </a:t>
            </a:r>
            <a:r>
              <a:rPr lang="en-US" sz="2800" b="1" i="0" u="none">
                <a:solidFill>
                  <a:schemeClr val="tx1"/>
                </a:solidFill>
                <a:latin typeface="Arial" charset="0"/>
                <a:cs typeface="Arial" charset="0"/>
              </a:rPr>
              <a:t>)</a:t>
            </a:r>
            <a:r>
              <a:rPr lang="en-US" sz="2800" b="1" i="0" u="none" baseline="-25000">
                <a:solidFill>
                  <a:srgbClr val="FF6600"/>
                </a:solidFill>
                <a:latin typeface="Arial" charset="0"/>
                <a:cs typeface="Arial" charset="0"/>
              </a:rPr>
              <a:t>16</a:t>
            </a:r>
          </a:p>
        </p:txBody>
      </p:sp>
      <p:grpSp>
        <p:nvGrpSpPr>
          <p:cNvPr id="2" name="Group 64"/>
          <p:cNvGrpSpPr>
            <a:grpSpLocks/>
          </p:cNvGrpSpPr>
          <p:nvPr/>
        </p:nvGrpSpPr>
        <p:grpSpPr bwMode="auto">
          <a:xfrm>
            <a:off x="4287838" y="4149725"/>
            <a:ext cx="719137" cy="898525"/>
            <a:chOff x="2572" y="2614"/>
            <a:chExt cx="453" cy="566"/>
          </a:xfrm>
        </p:grpSpPr>
        <p:sp>
          <p:nvSpPr>
            <p:cNvPr id="20558" name="AutoShape 65"/>
            <p:cNvSpPr>
              <a:spLocks/>
            </p:cNvSpPr>
            <p:nvPr/>
          </p:nvSpPr>
          <p:spPr bwMode="auto">
            <a:xfrm rot="-5400000">
              <a:off x="2742" y="2444"/>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sp>
          <p:nvSpPr>
            <p:cNvPr id="20559" name="AutoShape 66"/>
            <p:cNvSpPr>
              <a:spLocks/>
            </p:cNvSpPr>
            <p:nvPr/>
          </p:nvSpPr>
          <p:spPr bwMode="auto">
            <a:xfrm rot="5400000" flipV="1">
              <a:off x="2742" y="2897"/>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cxnSp>
          <p:nvCxnSpPr>
            <p:cNvPr id="20560" name="AutoShape 67"/>
            <p:cNvCxnSpPr>
              <a:cxnSpLocks noChangeShapeType="1"/>
              <a:stCxn id="20558" idx="1"/>
              <a:endCxn id="20559" idx="1"/>
            </p:cNvCxnSpPr>
            <p:nvPr/>
          </p:nvCxnSpPr>
          <p:spPr bwMode="auto">
            <a:xfrm>
              <a:off x="2799" y="2738"/>
              <a:ext cx="0" cy="321"/>
            </a:xfrm>
            <a:prstGeom prst="straightConnector1">
              <a:avLst/>
            </a:prstGeom>
            <a:noFill/>
            <a:ln w="28575">
              <a:solidFill>
                <a:srgbClr val="FF9900"/>
              </a:solidFill>
              <a:round/>
              <a:headEnd/>
              <a:tailEnd/>
            </a:ln>
          </p:spPr>
        </p:cxnSp>
      </p:grpSp>
      <p:grpSp>
        <p:nvGrpSpPr>
          <p:cNvPr id="3" name="Group 68"/>
          <p:cNvGrpSpPr>
            <a:grpSpLocks/>
          </p:cNvGrpSpPr>
          <p:nvPr/>
        </p:nvGrpSpPr>
        <p:grpSpPr bwMode="auto">
          <a:xfrm>
            <a:off x="2951163" y="4149725"/>
            <a:ext cx="1081087" cy="898525"/>
            <a:chOff x="2572" y="2614"/>
            <a:chExt cx="453" cy="566"/>
          </a:xfrm>
        </p:grpSpPr>
        <p:sp>
          <p:nvSpPr>
            <p:cNvPr id="20555" name="AutoShape 69"/>
            <p:cNvSpPr>
              <a:spLocks/>
            </p:cNvSpPr>
            <p:nvPr/>
          </p:nvSpPr>
          <p:spPr bwMode="auto">
            <a:xfrm rot="-5400000">
              <a:off x="2742" y="2444"/>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sp>
          <p:nvSpPr>
            <p:cNvPr id="20556" name="AutoShape 70"/>
            <p:cNvSpPr>
              <a:spLocks/>
            </p:cNvSpPr>
            <p:nvPr/>
          </p:nvSpPr>
          <p:spPr bwMode="auto">
            <a:xfrm rot="5400000" flipV="1">
              <a:off x="2742" y="2897"/>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cxnSp>
          <p:nvCxnSpPr>
            <p:cNvPr id="20557" name="AutoShape 71"/>
            <p:cNvCxnSpPr>
              <a:cxnSpLocks noChangeShapeType="1"/>
              <a:stCxn id="20555" idx="1"/>
              <a:endCxn id="20556" idx="1"/>
            </p:cNvCxnSpPr>
            <p:nvPr/>
          </p:nvCxnSpPr>
          <p:spPr bwMode="auto">
            <a:xfrm>
              <a:off x="2799" y="2738"/>
              <a:ext cx="0" cy="321"/>
            </a:xfrm>
            <a:prstGeom prst="straightConnector1">
              <a:avLst/>
            </a:prstGeom>
            <a:noFill/>
            <a:ln w="28575">
              <a:solidFill>
                <a:srgbClr val="0066CC"/>
              </a:solidFill>
              <a:round/>
              <a:headEnd/>
              <a:tailEnd/>
            </a:ln>
          </p:spPr>
        </p:cxnSp>
      </p:grpSp>
      <p:grpSp>
        <p:nvGrpSpPr>
          <p:cNvPr id="4" name="Group 72"/>
          <p:cNvGrpSpPr>
            <a:grpSpLocks/>
          </p:cNvGrpSpPr>
          <p:nvPr/>
        </p:nvGrpSpPr>
        <p:grpSpPr bwMode="auto">
          <a:xfrm>
            <a:off x="2411413" y="4149725"/>
            <a:ext cx="430212" cy="898525"/>
            <a:chOff x="2572" y="2614"/>
            <a:chExt cx="453" cy="566"/>
          </a:xfrm>
        </p:grpSpPr>
        <p:sp>
          <p:nvSpPr>
            <p:cNvPr id="20552" name="AutoShape 73"/>
            <p:cNvSpPr>
              <a:spLocks/>
            </p:cNvSpPr>
            <p:nvPr/>
          </p:nvSpPr>
          <p:spPr bwMode="auto">
            <a:xfrm rot="-5400000">
              <a:off x="2742" y="2444"/>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sp>
          <p:nvSpPr>
            <p:cNvPr id="20553" name="AutoShape 74"/>
            <p:cNvSpPr>
              <a:spLocks/>
            </p:cNvSpPr>
            <p:nvPr/>
          </p:nvSpPr>
          <p:spPr bwMode="auto">
            <a:xfrm rot="5400000" flipV="1">
              <a:off x="2742" y="2897"/>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cxnSp>
          <p:nvCxnSpPr>
            <p:cNvPr id="20554" name="AutoShape 75"/>
            <p:cNvCxnSpPr>
              <a:cxnSpLocks noChangeShapeType="1"/>
              <a:stCxn id="20552" idx="1"/>
              <a:endCxn id="20553" idx="1"/>
            </p:cNvCxnSpPr>
            <p:nvPr/>
          </p:nvCxnSpPr>
          <p:spPr bwMode="auto">
            <a:xfrm>
              <a:off x="2799" y="2738"/>
              <a:ext cx="0" cy="321"/>
            </a:xfrm>
            <a:prstGeom prst="straightConnector1">
              <a:avLst/>
            </a:prstGeom>
            <a:noFill/>
            <a:ln w="28575">
              <a:solidFill>
                <a:schemeClr val="accent1"/>
              </a:solidFill>
              <a:round/>
              <a:headEnd/>
              <a:tailEnd/>
            </a:ln>
          </p:spPr>
        </p:cxnSp>
      </p:grpSp>
      <p:sp>
        <p:nvSpPr>
          <p:cNvPr id="114764" name="Line 76"/>
          <p:cNvSpPr>
            <a:spLocks noChangeShapeType="1"/>
          </p:cNvSpPr>
          <p:nvPr/>
        </p:nvSpPr>
        <p:spPr bwMode="auto">
          <a:xfrm flipH="1">
            <a:off x="2540000" y="3376613"/>
            <a:ext cx="360363" cy="360362"/>
          </a:xfrm>
          <a:prstGeom prst="line">
            <a:avLst/>
          </a:prstGeom>
          <a:noFill/>
          <a:ln w="28575">
            <a:solidFill>
              <a:srgbClr val="0099CC"/>
            </a:solidFill>
            <a:round/>
            <a:headEnd/>
            <a:tailEnd type="triangle" w="lg" len="lg"/>
          </a:ln>
        </p:spPr>
        <p:txBody>
          <a:bodyPr lIns="0" tIns="0" rIns="0" bIns="0">
            <a:spAutoFit/>
          </a:bodyPr>
          <a:lstStyle/>
          <a:p>
            <a:endParaRPr lang="en-MY"/>
          </a:p>
        </p:txBody>
      </p:sp>
      <p:sp>
        <p:nvSpPr>
          <p:cNvPr id="114765" name="Line 77"/>
          <p:cNvSpPr>
            <a:spLocks noChangeShapeType="1"/>
          </p:cNvSpPr>
          <p:nvPr/>
        </p:nvSpPr>
        <p:spPr bwMode="auto">
          <a:xfrm>
            <a:off x="4546600" y="3325813"/>
            <a:ext cx="360363" cy="360362"/>
          </a:xfrm>
          <a:prstGeom prst="line">
            <a:avLst/>
          </a:prstGeom>
          <a:noFill/>
          <a:ln w="28575">
            <a:solidFill>
              <a:srgbClr val="0099CC"/>
            </a:solidFill>
            <a:round/>
            <a:headEnd/>
            <a:tailEnd type="triangle" w="lg" len="lg"/>
          </a:ln>
        </p:spPr>
        <p:txBody>
          <a:bodyPr lIns="0" tIns="0" rIns="0" bIns="0">
            <a:spAutoFit/>
          </a:bodyPr>
          <a:lstStyle/>
          <a:p>
            <a:endParaRPr lang="en-MY"/>
          </a:p>
        </p:txBody>
      </p:sp>
      <p:sp>
        <p:nvSpPr>
          <p:cNvPr id="114766" name="Text Box 78"/>
          <p:cNvSpPr txBox="1">
            <a:spLocks noChangeArrowheads="1"/>
          </p:cNvSpPr>
          <p:nvPr/>
        </p:nvSpPr>
        <p:spPr bwMode="auto">
          <a:xfrm>
            <a:off x="2951163" y="3068638"/>
            <a:ext cx="1800225" cy="247650"/>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1800" b="1" i="0" u="none">
                <a:solidFill>
                  <a:srgbClr val="FF6600"/>
                </a:solidFill>
                <a:latin typeface="Arial" charset="0"/>
                <a:cs typeface="Arial" charset="0"/>
              </a:rPr>
              <a:t>Assume Zeros</a:t>
            </a:r>
          </a:p>
        </p:txBody>
      </p:sp>
      <p:sp>
        <p:nvSpPr>
          <p:cNvPr id="114767" name="Text Box 79"/>
          <p:cNvSpPr txBox="1">
            <a:spLocks noChangeArrowheads="1"/>
          </p:cNvSpPr>
          <p:nvPr/>
        </p:nvSpPr>
        <p:spPr bwMode="auto">
          <a:xfrm>
            <a:off x="611188" y="5851525"/>
            <a:ext cx="7200900" cy="457200"/>
          </a:xfrm>
          <a:prstGeom prst="rect">
            <a:avLst/>
          </a:prstGeom>
          <a:noFill/>
          <a:ln w="12700">
            <a:noFill/>
            <a:miter lim="800000"/>
            <a:headEnd/>
            <a:tailEnd/>
          </a:ln>
        </p:spPr>
        <p:txBody>
          <a:bodyPr>
            <a:spAutoFit/>
          </a:bodyPr>
          <a:lstStyle/>
          <a:p>
            <a:pPr eaLnBrk="0" hangingPunct="0"/>
            <a:r>
              <a:rPr lang="en-US" sz="2400" b="1" i="0" u="none">
                <a:solidFill>
                  <a:schemeClr val="tx1"/>
                </a:solidFill>
                <a:cs typeface="Times New Roman" pitchFamily="18" charset="0"/>
              </a:rPr>
              <a:t>Works </a:t>
            </a:r>
            <a:r>
              <a:rPr lang="en-US" sz="2400" b="1" i="0" u="none">
                <a:solidFill>
                  <a:srgbClr val="FF9900"/>
                </a:solidFill>
                <a:cs typeface="Times New Roman" pitchFamily="18" charset="0"/>
              </a:rPr>
              <a:t>both</a:t>
            </a:r>
            <a:r>
              <a:rPr lang="en-US" sz="2400" b="1" i="0" u="none">
                <a:solidFill>
                  <a:schemeClr val="tx1"/>
                </a:solidFill>
                <a:cs typeface="Times New Roman" pitchFamily="18" charset="0"/>
              </a:rPr>
              <a:t> ways (</a:t>
            </a:r>
            <a:r>
              <a:rPr lang="en-US" sz="2400" b="1" u="none">
                <a:solidFill>
                  <a:schemeClr val="tx1"/>
                </a:solidFill>
                <a:cs typeface="Times New Roman" pitchFamily="18" charset="0"/>
              </a:rPr>
              <a:t>Binary</a:t>
            </a:r>
            <a:r>
              <a:rPr lang="en-US" sz="2400" b="1" i="0" u="none">
                <a:solidFill>
                  <a:schemeClr val="tx1"/>
                </a:solidFill>
                <a:cs typeface="Times New Roman" pitchFamily="18" charset="0"/>
              </a:rPr>
              <a:t> to </a:t>
            </a:r>
            <a:r>
              <a:rPr lang="en-US" sz="2400" b="1" u="none">
                <a:solidFill>
                  <a:schemeClr val="tx1"/>
                </a:solidFill>
                <a:cs typeface="Times New Roman" pitchFamily="18" charset="0"/>
              </a:rPr>
              <a:t>Hex</a:t>
            </a:r>
            <a:r>
              <a:rPr lang="en-US" sz="2400" b="1" i="0" u="none">
                <a:solidFill>
                  <a:schemeClr val="tx1"/>
                </a:solidFill>
                <a:cs typeface="Times New Roman" pitchFamily="18" charset="0"/>
              </a:rPr>
              <a:t> &amp; </a:t>
            </a:r>
            <a:r>
              <a:rPr lang="en-US" sz="2400" b="1" u="none">
                <a:solidFill>
                  <a:schemeClr val="tx1"/>
                </a:solidFill>
                <a:cs typeface="Times New Roman" pitchFamily="18" charset="0"/>
              </a:rPr>
              <a:t>Hex </a:t>
            </a:r>
            <a:r>
              <a:rPr lang="en-US" sz="2400" b="1" i="0" u="none">
                <a:solidFill>
                  <a:schemeClr val="tx1"/>
                </a:solidFill>
                <a:cs typeface="Times New Roman" pitchFamily="18" charset="0"/>
              </a:rPr>
              <a:t>to </a:t>
            </a:r>
            <a:r>
              <a:rPr lang="en-US" sz="2400" b="1" u="none">
                <a:solidFill>
                  <a:schemeClr val="tx1"/>
                </a:solidFill>
                <a:cs typeface="Times New Roman" pitchFamily="18" charset="0"/>
              </a:rPr>
              <a:t>Binary</a:t>
            </a:r>
            <a:r>
              <a:rPr lang="en-US" sz="2400" b="1" i="0" u="none">
                <a:solidFill>
                  <a:schemeClr val="tx1"/>
                </a:solidFill>
                <a:cs typeface="Times New Roman" pitchFamily="18" charset="0"/>
              </a:rPr>
              <a:t>)</a:t>
            </a:r>
            <a:endParaRPr lang="en-US" sz="2400" b="1" i="0" u="none" baseline="-25000">
              <a:solidFill>
                <a:schemeClr val="tx1"/>
              </a:solidFill>
              <a:cs typeface="Times New Roman" pitchFamily="18" charset="0"/>
            </a:endParaRPr>
          </a:p>
        </p:txBody>
      </p:sp>
      <p:sp>
        <p:nvSpPr>
          <p:cNvPr id="25" name="Slide Number Placeholder 24"/>
          <p:cNvSpPr>
            <a:spLocks noGrp="1"/>
          </p:cNvSpPr>
          <p:nvPr>
            <p:ph type="sldNum" sz="quarter" idx="12"/>
          </p:nvPr>
        </p:nvSpPr>
        <p:spPr/>
        <p:txBody>
          <a:bodyPr/>
          <a:lstStyle/>
          <a:p>
            <a:fld id="{CDFE905B-5691-40DB-A071-292DDBFE9B80}" type="slidenum">
              <a:rPr lang="en-US" smtClean="0"/>
              <a:pPr/>
              <a:t>27</a:t>
            </a:fld>
            <a:endParaRPr lang="en-US"/>
          </a:p>
        </p:txBody>
      </p:sp>
      <p:sp>
        <p:nvSpPr>
          <p:cNvPr id="26" name="Footer Placeholder 25"/>
          <p:cNvSpPr>
            <a:spLocks noGrp="1"/>
          </p:cNvSpPr>
          <p:nvPr>
            <p:ph type="ftr" sz="quarter" idx="11"/>
          </p:nvPr>
        </p:nvSpPr>
        <p:spPr/>
        <p:txBody>
          <a:bodyPr/>
          <a:lstStyle/>
          <a:p>
            <a:r>
              <a:rPr lang="en-US" smtClean="0"/>
              <a:t>Digital Logic Design</a:t>
            </a:r>
            <a:endParaRPr lang="en-US"/>
          </a:p>
        </p:txBody>
      </p:sp>
      <p:sp>
        <p:nvSpPr>
          <p:cNvPr id="5" name="Date Placeholder 4"/>
          <p:cNvSpPr>
            <a:spLocks noGrp="1"/>
          </p:cNvSpPr>
          <p:nvPr>
            <p:ph type="dt" sz="half" idx="10"/>
          </p:nvPr>
        </p:nvSpPr>
        <p:spPr/>
        <p:txBody>
          <a:bodyPr/>
          <a:lstStyle/>
          <a:p>
            <a:fld id="{2BB271D1-649C-4418-913D-02048EB5EC2E}" type="datetime1">
              <a:rPr lang="en-US" smtClean="0"/>
              <a:t>2/21/2020</a:t>
            </a:fld>
            <a:endParaRPr lang="en-US"/>
          </a:p>
        </p:txBody>
      </p:sp>
    </p:spTree>
    <p:extLst>
      <p:ext uri="{BB962C8B-B14F-4D97-AF65-F5344CB8AC3E}">
        <p14:creationId xmlns:p14="http://schemas.microsoft.com/office/powerpoint/2010/main" val="163018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7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7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7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7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7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20"/>
                                  </p:iterate>
                                  <p:childTnLst>
                                    <p:set>
                                      <p:cBhvr>
                                        <p:cTn id="34" dur="1" fill="hold">
                                          <p:stCondLst>
                                            <p:cond delay="0"/>
                                          </p:stCondLst>
                                        </p:cTn>
                                        <p:tgtEl>
                                          <p:spTgt spid="11476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par>
                                <p:cTn id="35" presetID="1" presetClass="entr" presetSubtype="0" fill="hold" grpId="0" nodeType="withEffect">
                                  <p:stCondLst>
                                    <p:cond delay="0"/>
                                  </p:stCondLst>
                                  <p:childTnLst>
                                    <p:set>
                                      <p:cBhvr>
                                        <p:cTn id="36" dur="1" fill="hold">
                                          <p:stCondLst>
                                            <p:cond delay="0"/>
                                          </p:stCondLst>
                                        </p:cTn>
                                        <p:tgtEl>
                                          <p:spTgt spid="114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p:bldP spid="114749" grpId="0"/>
      <p:bldP spid="114750" grpId="0"/>
      <p:bldP spid="114751" grpId="0"/>
      <p:bldP spid="114764" grpId="0" animBg="1"/>
      <p:bldP spid="114765" grpId="0" animBg="1"/>
      <p:bldP spid="114766" grpId="0"/>
      <p:bldP spid="1147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152400"/>
            <a:ext cx="8229600" cy="735013"/>
          </a:xfrm>
        </p:spPr>
        <p:txBody>
          <a:bodyPr/>
          <a:lstStyle/>
          <a:p>
            <a:r>
              <a:rPr lang="en-US" dirty="0" smtClean="0"/>
              <a:t>Octal </a:t>
            </a:r>
            <a:r>
              <a:rPr lang="en-US" dirty="0" smtClean="0">
                <a:latin typeface="Arial" charset="0"/>
                <a:cs typeface="Arial" charset="0"/>
              </a:rPr>
              <a:t>−</a:t>
            </a:r>
            <a:r>
              <a:rPr lang="en-US" dirty="0" smtClean="0"/>
              <a:t> Hexadecimal Conversion</a:t>
            </a:r>
          </a:p>
        </p:txBody>
      </p:sp>
      <p:sp>
        <p:nvSpPr>
          <p:cNvPr id="115715" name="Line 3"/>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sp>
        <p:nvSpPr>
          <p:cNvPr id="21509" name="Rectangle 4"/>
          <p:cNvSpPr>
            <a:spLocks noGrp="1" noChangeArrowheads="1"/>
          </p:cNvSpPr>
          <p:nvPr>
            <p:ph type="body" idx="1"/>
          </p:nvPr>
        </p:nvSpPr>
        <p:spPr>
          <a:xfrm>
            <a:off x="431800" y="1089025"/>
            <a:ext cx="8461375" cy="477838"/>
          </a:xfrm>
          <a:noFill/>
        </p:spPr>
        <p:txBody>
          <a:bodyPr lIns="63500" tIns="25400" rIns="63500" bIns="25400">
            <a:spAutoFit/>
          </a:bodyPr>
          <a:lstStyle/>
          <a:p>
            <a:r>
              <a:rPr lang="en-US" smtClean="0"/>
              <a:t>Convert to </a:t>
            </a:r>
            <a:r>
              <a:rPr lang="en-US" smtClean="0">
                <a:solidFill>
                  <a:srgbClr val="FF9900"/>
                </a:solidFill>
              </a:rPr>
              <a:t>Binary</a:t>
            </a:r>
            <a:r>
              <a:rPr lang="en-US" smtClean="0"/>
              <a:t> as an intermediate step</a:t>
            </a:r>
            <a:endParaRPr lang="en-US" baseline="30000" smtClean="0"/>
          </a:p>
        </p:txBody>
      </p:sp>
      <p:sp>
        <p:nvSpPr>
          <p:cNvPr id="115717" name="Text Box 5"/>
          <p:cNvSpPr txBox="1">
            <a:spLocks noChangeArrowheads="1"/>
          </p:cNvSpPr>
          <p:nvPr/>
        </p:nvSpPr>
        <p:spPr bwMode="auto">
          <a:xfrm>
            <a:off x="611188" y="1628775"/>
            <a:ext cx="1436687" cy="457200"/>
          </a:xfrm>
          <a:prstGeom prst="rect">
            <a:avLst/>
          </a:prstGeom>
          <a:noFill/>
          <a:ln w="12700">
            <a:noFill/>
            <a:miter lim="800000"/>
            <a:headEnd/>
            <a:tailEnd/>
          </a:ln>
        </p:spPr>
        <p:txBody>
          <a:bodyPr wrap="none">
            <a:spAutoFit/>
          </a:bodyPr>
          <a:lstStyle/>
          <a:p>
            <a:pPr eaLnBrk="0" hangingPunct="0"/>
            <a:r>
              <a:rPr lang="en-US" sz="2400" b="1" i="0" u="none">
                <a:solidFill>
                  <a:schemeClr val="tx1"/>
                </a:solidFill>
                <a:cs typeface="Times New Roman" pitchFamily="18" charset="0"/>
              </a:rPr>
              <a:t>Example:</a:t>
            </a:r>
            <a:endParaRPr lang="en-US" sz="2400" b="1" i="0" u="none" baseline="-25000">
              <a:solidFill>
                <a:srgbClr val="FF6600"/>
              </a:solidFill>
              <a:cs typeface="Times New Roman" pitchFamily="18" charset="0"/>
            </a:endParaRPr>
          </a:p>
        </p:txBody>
      </p:sp>
      <p:sp>
        <p:nvSpPr>
          <p:cNvPr id="115718" name="Text Box 6"/>
          <p:cNvSpPr txBox="1">
            <a:spLocks noChangeArrowheads="1"/>
          </p:cNvSpPr>
          <p:nvPr/>
        </p:nvSpPr>
        <p:spPr bwMode="auto">
          <a:xfrm>
            <a:off x="2590800" y="3608388"/>
            <a:ext cx="3524250" cy="519112"/>
          </a:xfrm>
          <a:prstGeom prst="rect">
            <a:avLst/>
          </a:prstGeom>
          <a:noFill/>
          <a:ln w="12700">
            <a:noFill/>
            <a:miter lim="800000"/>
            <a:headEnd/>
            <a:tailEnd/>
          </a:ln>
        </p:spPr>
        <p:txBody>
          <a:bodyPr wrap="none">
            <a:spAutoFit/>
          </a:bodyPr>
          <a:lstStyle/>
          <a:p>
            <a:pPr eaLnBrk="0" hangingPunct="0"/>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0</a:t>
            </a:r>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1 0 1 1 0 . 0 1 0 </a:t>
            </a:r>
            <a:r>
              <a:rPr lang="en-US" sz="2800" b="1" i="0" u="none">
                <a:solidFill>
                  <a:schemeClr val="tx1"/>
                </a:solidFill>
                <a:latin typeface="Arial" charset="0"/>
                <a:cs typeface="Arial" charset="0"/>
              </a:rPr>
              <a:t>)</a:t>
            </a:r>
            <a:r>
              <a:rPr lang="en-US" sz="2800" b="1" i="0" u="none" baseline="-25000">
                <a:solidFill>
                  <a:srgbClr val="FF6600"/>
                </a:solidFill>
                <a:latin typeface="Arial" charset="0"/>
                <a:cs typeface="Arial" charset="0"/>
              </a:rPr>
              <a:t>2</a:t>
            </a:r>
          </a:p>
        </p:txBody>
      </p:sp>
      <p:sp>
        <p:nvSpPr>
          <p:cNvPr id="115719" name="Text Box 7"/>
          <p:cNvSpPr txBox="1">
            <a:spLocks noChangeArrowheads="1"/>
          </p:cNvSpPr>
          <p:nvPr/>
        </p:nvSpPr>
        <p:spPr bwMode="auto">
          <a:xfrm>
            <a:off x="2771775" y="5049838"/>
            <a:ext cx="3354388" cy="519112"/>
          </a:xfrm>
          <a:prstGeom prst="rect">
            <a:avLst/>
          </a:prstGeom>
          <a:noFill/>
          <a:ln w="12700">
            <a:noFill/>
            <a:miter lim="800000"/>
            <a:headEnd/>
            <a:tailEnd/>
          </a:ln>
        </p:spPr>
        <p:txBody>
          <a:bodyPr wrap="none">
            <a:spAutoFit/>
          </a:bodyPr>
          <a:lstStyle/>
          <a:p>
            <a:pPr eaLnBrk="0" hangingPunct="0"/>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1       6     .    4   </a:t>
            </a:r>
            <a:r>
              <a:rPr lang="en-US" sz="2800" b="1" i="0" u="none">
                <a:solidFill>
                  <a:schemeClr val="tx1"/>
                </a:solidFill>
                <a:latin typeface="Arial" charset="0"/>
                <a:cs typeface="Arial" charset="0"/>
              </a:rPr>
              <a:t>)</a:t>
            </a:r>
            <a:r>
              <a:rPr lang="en-US" sz="2800" b="1" i="0" u="none" baseline="-25000">
                <a:solidFill>
                  <a:srgbClr val="FF6600"/>
                </a:solidFill>
                <a:latin typeface="Arial" charset="0"/>
                <a:cs typeface="Arial" charset="0"/>
              </a:rPr>
              <a:t>16</a:t>
            </a:r>
          </a:p>
        </p:txBody>
      </p:sp>
      <p:grpSp>
        <p:nvGrpSpPr>
          <p:cNvPr id="2" name="Group 8"/>
          <p:cNvGrpSpPr>
            <a:grpSpLocks/>
          </p:cNvGrpSpPr>
          <p:nvPr/>
        </p:nvGrpSpPr>
        <p:grpSpPr bwMode="auto">
          <a:xfrm>
            <a:off x="4932363" y="4149725"/>
            <a:ext cx="719137" cy="898525"/>
            <a:chOff x="2572" y="2614"/>
            <a:chExt cx="453" cy="566"/>
          </a:xfrm>
        </p:grpSpPr>
        <p:sp>
          <p:nvSpPr>
            <p:cNvPr id="21540" name="AutoShape 9"/>
            <p:cNvSpPr>
              <a:spLocks/>
            </p:cNvSpPr>
            <p:nvPr/>
          </p:nvSpPr>
          <p:spPr bwMode="auto">
            <a:xfrm rot="-5400000">
              <a:off x="2742" y="2444"/>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sp>
          <p:nvSpPr>
            <p:cNvPr id="21541" name="AutoShape 10"/>
            <p:cNvSpPr>
              <a:spLocks/>
            </p:cNvSpPr>
            <p:nvPr/>
          </p:nvSpPr>
          <p:spPr bwMode="auto">
            <a:xfrm rot="5400000" flipV="1">
              <a:off x="2742" y="2897"/>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cxnSp>
          <p:nvCxnSpPr>
            <p:cNvPr id="21542" name="AutoShape 11"/>
            <p:cNvCxnSpPr>
              <a:cxnSpLocks noChangeShapeType="1"/>
              <a:stCxn id="21540" idx="1"/>
              <a:endCxn id="21541" idx="1"/>
            </p:cNvCxnSpPr>
            <p:nvPr/>
          </p:nvCxnSpPr>
          <p:spPr bwMode="auto">
            <a:xfrm>
              <a:off x="2799" y="2738"/>
              <a:ext cx="0" cy="321"/>
            </a:xfrm>
            <a:prstGeom prst="straightConnector1">
              <a:avLst/>
            </a:prstGeom>
            <a:noFill/>
            <a:ln w="28575">
              <a:solidFill>
                <a:srgbClr val="FF9900"/>
              </a:solidFill>
              <a:round/>
              <a:headEnd/>
              <a:tailEnd/>
            </a:ln>
          </p:spPr>
        </p:cxnSp>
      </p:grpSp>
      <p:grpSp>
        <p:nvGrpSpPr>
          <p:cNvPr id="3" name="Group 12"/>
          <p:cNvGrpSpPr>
            <a:grpSpLocks/>
          </p:cNvGrpSpPr>
          <p:nvPr/>
        </p:nvGrpSpPr>
        <p:grpSpPr bwMode="auto">
          <a:xfrm>
            <a:off x="3490913" y="4149725"/>
            <a:ext cx="1081087" cy="898525"/>
            <a:chOff x="2572" y="2614"/>
            <a:chExt cx="453" cy="566"/>
          </a:xfrm>
        </p:grpSpPr>
        <p:sp>
          <p:nvSpPr>
            <p:cNvPr id="21537" name="AutoShape 13"/>
            <p:cNvSpPr>
              <a:spLocks/>
            </p:cNvSpPr>
            <p:nvPr/>
          </p:nvSpPr>
          <p:spPr bwMode="auto">
            <a:xfrm rot="-5400000">
              <a:off x="2742" y="2444"/>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sp>
          <p:nvSpPr>
            <p:cNvPr id="21538" name="AutoShape 14"/>
            <p:cNvSpPr>
              <a:spLocks/>
            </p:cNvSpPr>
            <p:nvPr/>
          </p:nvSpPr>
          <p:spPr bwMode="auto">
            <a:xfrm rot="5400000" flipV="1">
              <a:off x="2742" y="2897"/>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cxnSp>
          <p:nvCxnSpPr>
            <p:cNvPr id="21539" name="AutoShape 15"/>
            <p:cNvCxnSpPr>
              <a:cxnSpLocks noChangeShapeType="1"/>
              <a:stCxn id="21537" idx="1"/>
              <a:endCxn id="21538" idx="1"/>
            </p:cNvCxnSpPr>
            <p:nvPr/>
          </p:nvCxnSpPr>
          <p:spPr bwMode="auto">
            <a:xfrm>
              <a:off x="2799" y="2738"/>
              <a:ext cx="0" cy="321"/>
            </a:xfrm>
            <a:prstGeom prst="straightConnector1">
              <a:avLst/>
            </a:prstGeom>
            <a:noFill/>
            <a:ln w="28575">
              <a:solidFill>
                <a:srgbClr val="0066CC"/>
              </a:solidFill>
              <a:round/>
              <a:headEnd/>
              <a:tailEnd/>
            </a:ln>
          </p:spPr>
        </p:cxnSp>
      </p:grpSp>
      <p:grpSp>
        <p:nvGrpSpPr>
          <p:cNvPr id="4" name="Group 16"/>
          <p:cNvGrpSpPr>
            <a:grpSpLocks/>
          </p:cNvGrpSpPr>
          <p:nvPr/>
        </p:nvGrpSpPr>
        <p:grpSpPr bwMode="auto">
          <a:xfrm>
            <a:off x="2951163" y="4149725"/>
            <a:ext cx="430212" cy="898525"/>
            <a:chOff x="2572" y="2614"/>
            <a:chExt cx="453" cy="566"/>
          </a:xfrm>
        </p:grpSpPr>
        <p:sp>
          <p:nvSpPr>
            <p:cNvPr id="21534" name="AutoShape 17"/>
            <p:cNvSpPr>
              <a:spLocks/>
            </p:cNvSpPr>
            <p:nvPr/>
          </p:nvSpPr>
          <p:spPr bwMode="auto">
            <a:xfrm rot="-5400000">
              <a:off x="2742" y="2444"/>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sp>
          <p:nvSpPr>
            <p:cNvPr id="21535" name="AutoShape 18"/>
            <p:cNvSpPr>
              <a:spLocks/>
            </p:cNvSpPr>
            <p:nvPr/>
          </p:nvSpPr>
          <p:spPr bwMode="auto">
            <a:xfrm rot="5400000" flipV="1">
              <a:off x="2742" y="2897"/>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cxnSp>
          <p:nvCxnSpPr>
            <p:cNvPr id="21536" name="AutoShape 19"/>
            <p:cNvCxnSpPr>
              <a:cxnSpLocks noChangeShapeType="1"/>
              <a:stCxn id="21534" idx="1"/>
              <a:endCxn id="21535" idx="1"/>
            </p:cNvCxnSpPr>
            <p:nvPr/>
          </p:nvCxnSpPr>
          <p:spPr bwMode="auto">
            <a:xfrm>
              <a:off x="2799" y="2738"/>
              <a:ext cx="0" cy="321"/>
            </a:xfrm>
            <a:prstGeom prst="straightConnector1">
              <a:avLst/>
            </a:prstGeom>
            <a:noFill/>
            <a:ln w="28575">
              <a:solidFill>
                <a:schemeClr val="accent1"/>
              </a:solidFill>
              <a:round/>
              <a:headEnd/>
              <a:tailEnd/>
            </a:ln>
          </p:spPr>
        </p:cxnSp>
      </p:grpSp>
      <p:sp>
        <p:nvSpPr>
          <p:cNvPr id="115732" name="Line 20"/>
          <p:cNvSpPr>
            <a:spLocks noChangeShapeType="1"/>
          </p:cNvSpPr>
          <p:nvPr/>
        </p:nvSpPr>
        <p:spPr bwMode="auto">
          <a:xfrm flipH="1">
            <a:off x="5718175" y="3357563"/>
            <a:ext cx="360363" cy="360362"/>
          </a:xfrm>
          <a:prstGeom prst="line">
            <a:avLst/>
          </a:prstGeom>
          <a:noFill/>
          <a:ln w="28575">
            <a:solidFill>
              <a:srgbClr val="0099CC"/>
            </a:solidFill>
            <a:round/>
            <a:headEnd/>
            <a:tailEnd type="triangle" w="lg" len="lg"/>
          </a:ln>
        </p:spPr>
        <p:txBody>
          <a:bodyPr lIns="0" tIns="0" rIns="0" bIns="0">
            <a:spAutoFit/>
          </a:bodyPr>
          <a:lstStyle/>
          <a:p>
            <a:endParaRPr lang="en-MY"/>
          </a:p>
        </p:txBody>
      </p:sp>
      <p:sp>
        <p:nvSpPr>
          <p:cNvPr id="115733" name="Line 21"/>
          <p:cNvSpPr>
            <a:spLocks noChangeShapeType="1"/>
          </p:cNvSpPr>
          <p:nvPr/>
        </p:nvSpPr>
        <p:spPr bwMode="auto">
          <a:xfrm>
            <a:off x="2476500" y="3371850"/>
            <a:ext cx="360363" cy="360363"/>
          </a:xfrm>
          <a:prstGeom prst="line">
            <a:avLst/>
          </a:prstGeom>
          <a:noFill/>
          <a:ln w="28575">
            <a:solidFill>
              <a:srgbClr val="0099CC"/>
            </a:solidFill>
            <a:round/>
            <a:headEnd/>
            <a:tailEnd type="triangle" w="lg" len="lg"/>
          </a:ln>
        </p:spPr>
        <p:txBody>
          <a:bodyPr lIns="0" tIns="0" rIns="0" bIns="0">
            <a:spAutoFit/>
          </a:bodyPr>
          <a:lstStyle/>
          <a:p>
            <a:endParaRPr lang="en-MY"/>
          </a:p>
        </p:txBody>
      </p:sp>
      <p:sp>
        <p:nvSpPr>
          <p:cNvPr id="115734" name="Text Box 22"/>
          <p:cNvSpPr txBox="1">
            <a:spLocks noChangeArrowheads="1"/>
          </p:cNvSpPr>
          <p:nvPr/>
        </p:nvSpPr>
        <p:spPr bwMode="auto">
          <a:xfrm>
            <a:off x="6191250" y="3249613"/>
            <a:ext cx="1800225" cy="247650"/>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1800" b="1" i="0" u="none">
                <a:solidFill>
                  <a:srgbClr val="FF6600"/>
                </a:solidFill>
                <a:latin typeface="Arial" charset="0"/>
                <a:cs typeface="Arial" charset="0"/>
              </a:rPr>
              <a:t>Assume Zeros</a:t>
            </a:r>
          </a:p>
        </p:txBody>
      </p:sp>
      <p:sp>
        <p:nvSpPr>
          <p:cNvPr id="115735" name="Text Box 23"/>
          <p:cNvSpPr txBox="1">
            <a:spLocks noChangeArrowheads="1"/>
          </p:cNvSpPr>
          <p:nvPr/>
        </p:nvSpPr>
        <p:spPr bwMode="auto">
          <a:xfrm>
            <a:off x="1150938" y="5851525"/>
            <a:ext cx="7200900" cy="457200"/>
          </a:xfrm>
          <a:prstGeom prst="rect">
            <a:avLst/>
          </a:prstGeom>
          <a:noFill/>
          <a:ln w="12700">
            <a:noFill/>
            <a:miter lim="800000"/>
            <a:headEnd/>
            <a:tailEnd/>
          </a:ln>
        </p:spPr>
        <p:txBody>
          <a:bodyPr>
            <a:spAutoFit/>
          </a:bodyPr>
          <a:lstStyle/>
          <a:p>
            <a:pPr eaLnBrk="0" hangingPunct="0"/>
            <a:r>
              <a:rPr lang="en-US" sz="2400" b="1" i="0" u="none">
                <a:solidFill>
                  <a:schemeClr val="tx1"/>
                </a:solidFill>
                <a:cs typeface="Times New Roman" pitchFamily="18" charset="0"/>
              </a:rPr>
              <a:t>Works </a:t>
            </a:r>
            <a:r>
              <a:rPr lang="en-US" sz="2400" b="1" i="0" u="none">
                <a:solidFill>
                  <a:srgbClr val="FF9900"/>
                </a:solidFill>
                <a:cs typeface="Times New Roman" pitchFamily="18" charset="0"/>
              </a:rPr>
              <a:t>both</a:t>
            </a:r>
            <a:r>
              <a:rPr lang="en-US" sz="2400" b="1" i="0" u="none">
                <a:solidFill>
                  <a:schemeClr val="tx1"/>
                </a:solidFill>
                <a:cs typeface="Times New Roman" pitchFamily="18" charset="0"/>
              </a:rPr>
              <a:t> ways (</a:t>
            </a:r>
            <a:r>
              <a:rPr lang="en-US" sz="2400" b="1" u="none">
                <a:solidFill>
                  <a:schemeClr val="tx1"/>
                </a:solidFill>
                <a:cs typeface="Times New Roman" pitchFamily="18" charset="0"/>
              </a:rPr>
              <a:t>Octal</a:t>
            </a:r>
            <a:r>
              <a:rPr lang="en-US" sz="2400" b="1" i="0" u="none">
                <a:solidFill>
                  <a:schemeClr val="tx1"/>
                </a:solidFill>
                <a:cs typeface="Times New Roman" pitchFamily="18" charset="0"/>
              </a:rPr>
              <a:t> to </a:t>
            </a:r>
            <a:r>
              <a:rPr lang="en-US" sz="2400" b="1" u="none">
                <a:solidFill>
                  <a:schemeClr val="tx1"/>
                </a:solidFill>
                <a:cs typeface="Times New Roman" pitchFamily="18" charset="0"/>
              </a:rPr>
              <a:t>Hex</a:t>
            </a:r>
            <a:r>
              <a:rPr lang="en-US" sz="2400" b="1" i="0" u="none">
                <a:solidFill>
                  <a:schemeClr val="tx1"/>
                </a:solidFill>
                <a:cs typeface="Times New Roman" pitchFamily="18" charset="0"/>
              </a:rPr>
              <a:t> &amp; </a:t>
            </a:r>
            <a:r>
              <a:rPr lang="en-US" sz="2400" b="1" u="none">
                <a:solidFill>
                  <a:schemeClr val="tx1"/>
                </a:solidFill>
                <a:cs typeface="Times New Roman" pitchFamily="18" charset="0"/>
              </a:rPr>
              <a:t>Hex </a:t>
            </a:r>
            <a:r>
              <a:rPr lang="en-US" sz="2400" b="1" i="0" u="none">
                <a:solidFill>
                  <a:schemeClr val="tx1"/>
                </a:solidFill>
                <a:cs typeface="Times New Roman" pitchFamily="18" charset="0"/>
              </a:rPr>
              <a:t>to </a:t>
            </a:r>
            <a:r>
              <a:rPr lang="en-US" sz="2400" b="1" u="none">
                <a:solidFill>
                  <a:schemeClr val="tx1"/>
                </a:solidFill>
                <a:cs typeface="Times New Roman" pitchFamily="18" charset="0"/>
              </a:rPr>
              <a:t>Octal</a:t>
            </a:r>
            <a:r>
              <a:rPr lang="en-US" sz="2400" b="1" i="0" u="none">
                <a:solidFill>
                  <a:schemeClr val="tx1"/>
                </a:solidFill>
                <a:cs typeface="Times New Roman" pitchFamily="18" charset="0"/>
              </a:rPr>
              <a:t>)</a:t>
            </a:r>
            <a:endParaRPr lang="en-US" sz="2400" b="1" i="0" u="none" baseline="-25000">
              <a:solidFill>
                <a:schemeClr val="tx1"/>
              </a:solidFill>
              <a:cs typeface="Times New Roman" pitchFamily="18" charset="0"/>
            </a:endParaRPr>
          </a:p>
        </p:txBody>
      </p:sp>
      <p:sp>
        <p:nvSpPr>
          <p:cNvPr id="115736" name="Text Box 24"/>
          <p:cNvSpPr txBox="1">
            <a:spLocks noChangeArrowheads="1"/>
          </p:cNvSpPr>
          <p:nvPr/>
        </p:nvSpPr>
        <p:spPr bwMode="auto">
          <a:xfrm>
            <a:off x="2771775" y="2168525"/>
            <a:ext cx="3219450" cy="519113"/>
          </a:xfrm>
          <a:prstGeom prst="rect">
            <a:avLst/>
          </a:prstGeom>
          <a:noFill/>
          <a:ln w="12700">
            <a:noFill/>
            <a:miter lim="800000"/>
            <a:headEnd/>
            <a:tailEnd/>
          </a:ln>
        </p:spPr>
        <p:txBody>
          <a:bodyPr wrap="none">
            <a:spAutoFit/>
          </a:bodyPr>
          <a:lstStyle/>
          <a:p>
            <a:pPr eaLnBrk="0" hangingPunct="0"/>
            <a:r>
              <a:rPr lang="en-US" sz="2800" b="1" i="0" u="none">
                <a:solidFill>
                  <a:schemeClr val="tx1"/>
                </a:solidFill>
                <a:latin typeface="Arial" charset="0"/>
                <a:cs typeface="Arial" charset="0"/>
              </a:rPr>
              <a:t>(   </a:t>
            </a:r>
            <a:r>
              <a:rPr lang="en-US" sz="2800" b="1" i="0" u="none">
                <a:solidFill>
                  <a:schemeClr val="accent2"/>
                </a:solidFill>
                <a:latin typeface="Arial" charset="0"/>
                <a:cs typeface="Arial" charset="0"/>
              </a:rPr>
              <a:t>2      6    .    2   </a:t>
            </a:r>
            <a:r>
              <a:rPr lang="en-US" sz="2800" b="1" i="0" u="none">
                <a:solidFill>
                  <a:schemeClr val="tx1"/>
                </a:solidFill>
                <a:latin typeface="Arial" charset="0"/>
                <a:cs typeface="Arial" charset="0"/>
              </a:rPr>
              <a:t>)</a:t>
            </a:r>
            <a:r>
              <a:rPr lang="en-US" sz="2800" b="1" i="0" u="none" baseline="-25000">
                <a:solidFill>
                  <a:srgbClr val="FF6600"/>
                </a:solidFill>
                <a:latin typeface="Arial" charset="0"/>
                <a:cs typeface="Arial" charset="0"/>
              </a:rPr>
              <a:t>8</a:t>
            </a:r>
          </a:p>
        </p:txBody>
      </p:sp>
      <p:grpSp>
        <p:nvGrpSpPr>
          <p:cNvPr id="5" name="Group 25"/>
          <p:cNvGrpSpPr>
            <a:grpSpLocks/>
          </p:cNvGrpSpPr>
          <p:nvPr/>
        </p:nvGrpSpPr>
        <p:grpSpPr bwMode="auto">
          <a:xfrm>
            <a:off x="4941888" y="2708275"/>
            <a:ext cx="719137" cy="898525"/>
            <a:chOff x="2572" y="2614"/>
            <a:chExt cx="453" cy="566"/>
          </a:xfrm>
        </p:grpSpPr>
        <p:sp>
          <p:nvSpPr>
            <p:cNvPr id="21531" name="AutoShape 26"/>
            <p:cNvSpPr>
              <a:spLocks/>
            </p:cNvSpPr>
            <p:nvPr/>
          </p:nvSpPr>
          <p:spPr bwMode="auto">
            <a:xfrm rot="-5400000">
              <a:off x="2742" y="2444"/>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sp>
          <p:nvSpPr>
            <p:cNvPr id="21532" name="AutoShape 27"/>
            <p:cNvSpPr>
              <a:spLocks/>
            </p:cNvSpPr>
            <p:nvPr/>
          </p:nvSpPr>
          <p:spPr bwMode="auto">
            <a:xfrm rot="5400000" flipV="1">
              <a:off x="2742" y="2897"/>
              <a:ext cx="113" cy="453"/>
            </a:xfrm>
            <a:prstGeom prst="leftBrace">
              <a:avLst>
                <a:gd name="adj1" fmla="val 33407"/>
                <a:gd name="adj2" fmla="val 50000"/>
              </a:avLst>
            </a:prstGeom>
            <a:noFill/>
            <a:ln w="28575">
              <a:solidFill>
                <a:srgbClr val="FF9900"/>
              </a:solidFill>
              <a:round/>
              <a:headEnd/>
              <a:tailEnd/>
            </a:ln>
          </p:spPr>
          <p:txBody>
            <a:bodyPr lIns="0" tIns="0" rIns="0" bIns="0" anchor="ctr">
              <a:spAutoFit/>
            </a:bodyPr>
            <a:lstStyle/>
            <a:p>
              <a:endParaRPr lang="en-US"/>
            </a:p>
          </p:txBody>
        </p:sp>
        <p:cxnSp>
          <p:nvCxnSpPr>
            <p:cNvPr id="21533" name="AutoShape 28"/>
            <p:cNvCxnSpPr>
              <a:cxnSpLocks noChangeShapeType="1"/>
              <a:stCxn id="21531" idx="1"/>
              <a:endCxn id="21532" idx="1"/>
            </p:cNvCxnSpPr>
            <p:nvPr/>
          </p:nvCxnSpPr>
          <p:spPr bwMode="auto">
            <a:xfrm>
              <a:off x="2799" y="2738"/>
              <a:ext cx="0" cy="321"/>
            </a:xfrm>
            <a:prstGeom prst="straightConnector1">
              <a:avLst/>
            </a:prstGeom>
            <a:noFill/>
            <a:ln w="28575">
              <a:solidFill>
                <a:srgbClr val="FF9900"/>
              </a:solidFill>
              <a:round/>
              <a:headEnd/>
              <a:tailEnd/>
            </a:ln>
          </p:spPr>
        </p:cxnSp>
      </p:grpSp>
      <p:grpSp>
        <p:nvGrpSpPr>
          <p:cNvPr id="6" name="Group 29"/>
          <p:cNvGrpSpPr>
            <a:grpSpLocks/>
          </p:cNvGrpSpPr>
          <p:nvPr/>
        </p:nvGrpSpPr>
        <p:grpSpPr bwMode="auto">
          <a:xfrm>
            <a:off x="3852863" y="2708275"/>
            <a:ext cx="719137" cy="898525"/>
            <a:chOff x="2572" y="2614"/>
            <a:chExt cx="453" cy="566"/>
          </a:xfrm>
        </p:grpSpPr>
        <p:sp>
          <p:nvSpPr>
            <p:cNvPr id="21528" name="AutoShape 30"/>
            <p:cNvSpPr>
              <a:spLocks/>
            </p:cNvSpPr>
            <p:nvPr/>
          </p:nvSpPr>
          <p:spPr bwMode="auto">
            <a:xfrm rot="-5400000">
              <a:off x="2742" y="2444"/>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sp>
          <p:nvSpPr>
            <p:cNvPr id="21529" name="AutoShape 31"/>
            <p:cNvSpPr>
              <a:spLocks/>
            </p:cNvSpPr>
            <p:nvPr/>
          </p:nvSpPr>
          <p:spPr bwMode="auto">
            <a:xfrm rot="5400000" flipV="1">
              <a:off x="2742" y="2897"/>
              <a:ext cx="113" cy="453"/>
            </a:xfrm>
            <a:prstGeom prst="leftBrace">
              <a:avLst>
                <a:gd name="adj1" fmla="val 33407"/>
                <a:gd name="adj2" fmla="val 50000"/>
              </a:avLst>
            </a:prstGeom>
            <a:noFill/>
            <a:ln w="28575">
              <a:solidFill>
                <a:srgbClr val="0066CC"/>
              </a:solidFill>
              <a:round/>
              <a:headEnd/>
              <a:tailEnd/>
            </a:ln>
          </p:spPr>
          <p:txBody>
            <a:bodyPr lIns="0" tIns="0" rIns="0" bIns="0" anchor="ctr">
              <a:spAutoFit/>
            </a:bodyPr>
            <a:lstStyle/>
            <a:p>
              <a:endParaRPr lang="en-US"/>
            </a:p>
          </p:txBody>
        </p:sp>
        <p:cxnSp>
          <p:nvCxnSpPr>
            <p:cNvPr id="21530" name="AutoShape 32"/>
            <p:cNvCxnSpPr>
              <a:cxnSpLocks noChangeShapeType="1"/>
              <a:stCxn id="21528" idx="1"/>
              <a:endCxn id="21529" idx="1"/>
            </p:cNvCxnSpPr>
            <p:nvPr/>
          </p:nvCxnSpPr>
          <p:spPr bwMode="auto">
            <a:xfrm>
              <a:off x="2799" y="2738"/>
              <a:ext cx="0" cy="321"/>
            </a:xfrm>
            <a:prstGeom prst="straightConnector1">
              <a:avLst/>
            </a:prstGeom>
            <a:noFill/>
            <a:ln w="28575">
              <a:solidFill>
                <a:srgbClr val="0066CC"/>
              </a:solidFill>
              <a:round/>
              <a:headEnd/>
              <a:tailEnd/>
            </a:ln>
          </p:spPr>
        </p:cxnSp>
      </p:grpSp>
      <p:grpSp>
        <p:nvGrpSpPr>
          <p:cNvPr id="7" name="Group 33"/>
          <p:cNvGrpSpPr>
            <a:grpSpLocks/>
          </p:cNvGrpSpPr>
          <p:nvPr/>
        </p:nvGrpSpPr>
        <p:grpSpPr bwMode="auto">
          <a:xfrm>
            <a:off x="2995613" y="2709863"/>
            <a:ext cx="719137" cy="898525"/>
            <a:chOff x="2572" y="2614"/>
            <a:chExt cx="453" cy="566"/>
          </a:xfrm>
        </p:grpSpPr>
        <p:sp>
          <p:nvSpPr>
            <p:cNvPr id="21525" name="AutoShape 34"/>
            <p:cNvSpPr>
              <a:spLocks/>
            </p:cNvSpPr>
            <p:nvPr/>
          </p:nvSpPr>
          <p:spPr bwMode="auto">
            <a:xfrm rot="-5400000">
              <a:off x="2742" y="2444"/>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sp>
          <p:nvSpPr>
            <p:cNvPr id="21526" name="AutoShape 35"/>
            <p:cNvSpPr>
              <a:spLocks/>
            </p:cNvSpPr>
            <p:nvPr/>
          </p:nvSpPr>
          <p:spPr bwMode="auto">
            <a:xfrm rot="5400000" flipV="1">
              <a:off x="2742" y="2897"/>
              <a:ext cx="113" cy="453"/>
            </a:xfrm>
            <a:prstGeom prst="leftBrace">
              <a:avLst>
                <a:gd name="adj1" fmla="val 33407"/>
                <a:gd name="adj2" fmla="val 50000"/>
              </a:avLst>
            </a:prstGeom>
            <a:noFill/>
            <a:ln w="28575">
              <a:solidFill>
                <a:schemeClr val="accent1"/>
              </a:solidFill>
              <a:round/>
              <a:headEnd/>
              <a:tailEnd/>
            </a:ln>
          </p:spPr>
          <p:txBody>
            <a:bodyPr lIns="0" tIns="0" rIns="0" bIns="0" anchor="ctr">
              <a:spAutoFit/>
            </a:bodyPr>
            <a:lstStyle/>
            <a:p>
              <a:endParaRPr lang="en-US"/>
            </a:p>
          </p:txBody>
        </p:sp>
        <p:cxnSp>
          <p:nvCxnSpPr>
            <p:cNvPr id="21527" name="AutoShape 36"/>
            <p:cNvCxnSpPr>
              <a:cxnSpLocks noChangeShapeType="1"/>
              <a:stCxn id="21525" idx="1"/>
              <a:endCxn id="21526" idx="1"/>
            </p:cNvCxnSpPr>
            <p:nvPr/>
          </p:nvCxnSpPr>
          <p:spPr bwMode="auto">
            <a:xfrm>
              <a:off x="2799" y="2738"/>
              <a:ext cx="0" cy="321"/>
            </a:xfrm>
            <a:prstGeom prst="straightConnector1">
              <a:avLst/>
            </a:prstGeom>
            <a:noFill/>
            <a:ln w="28575">
              <a:solidFill>
                <a:schemeClr val="accent1"/>
              </a:solidFill>
              <a:round/>
              <a:headEnd/>
              <a:tailEnd/>
            </a:ln>
          </p:spPr>
        </p:cxnSp>
      </p:grpSp>
      <p:sp>
        <p:nvSpPr>
          <p:cNvPr id="115749" name="Text Box 37"/>
          <p:cNvSpPr txBox="1">
            <a:spLocks noChangeArrowheads="1"/>
          </p:cNvSpPr>
          <p:nvPr/>
        </p:nvSpPr>
        <p:spPr bwMode="auto">
          <a:xfrm>
            <a:off x="790575" y="3249613"/>
            <a:ext cx="1800225" cy="247650"/>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1800" b="1" i="0" u="none">
                <a:solidFill>
                  <a:srgbClr val="FF6600"/>
                </a:solidFill>
                <a:latin typeface="Arial" charset="0"/>
                <a:cs typeface="Arial" charset="0"/>
              </a:rPr>
              <a:t>Assume Zeros</a:t>
            </a:r>
          </a:p>
        </p:txBody>
      </p:sp>
      <p:sp>
        <p:nvSpPr>
          <p:cNvPr id="38" name="Slide Number Placeholder 37"/>
          <p:cNvSpPr>
            <a:spLocks noGrp="1"/>
          </p:cNvSpPr>
          <p:nvPr>
            <p:ph type="sldNum" sz="quarter" idx="12"/>
          </p:nvPr>
        </p:nvSpPr>
        <p:spPr/>
        <p:txBody>
          <a:bodyPr/>
          <a:lstStyle/>
          <a:p>
            <a:fld id="{CDFE905B-5691-40DB-A071-292DDBFE9B80}" type="slidenum">
              <a:rPr lang="en-US" smtClean="0"/>
              <a:pPr/>
              <a:t>28</a:t>
            </a:fld>
            <a:endParaRPr lang="en-US"/>
          </a:p>
        </p:txBody>
      </p:sp>
      <p:sp>
        <p:nvSpPr>
          <p:cNvPr id="39" name="Footer Placeholder 38"/>
          <p:cNvSpPr>
            <a:spLocks noGrp="1"/>
          </p:cNvSpPr>
          <p:nvPr>
            <p:ph type="ftr" sz="quarter" idx="11"/>
          </p:nvPr>
        </p:nvSpPr>
        <p:spPr/>
        <p:txBody>
          <a:bodyPr/>
          <a:lstStyle/>
          <a:p>
            <a:r>
              <a:rPr lang="en-US" smtClean="0"/>
              <a:t>Digital Logic Design</a:t>
            </a:r>
            <a:endParaRPr lang="en-US"/>
          </a:p>
        </p:txBody>
      </p:sp>
      <p:sp>
        <p:nvSpPr>
          <p:cNvPr id="8" name="Date Placeholder 7"/>
          <p:cNvSpPr>
            <a:spLocks noGrp="1"/>
          </p:cNvSpPr>
          <p:nvPr>
            <p:ph type="dt" sz="half" idx="10"/>
          </p:nvPr>
        </p:nvSpPr>
        <p:spPr/>
        <p:txBody>
          <a:bodyPr/>
          <a:lstStyle/>
          <a:p>
            <a:fld id="{387AAD7A-891E-4BB3-BFB8-06B2F897682A}" type="datetime1">
              <a:rPr lang="en-US" smtClean="0"/>
              <a:t>2/21/2020</a:t>
            </a:fld>
            <a:endParaRPr lang="en-US"/>
          </a:p>
        </p:txBody>
      </p:sp>
    </p:spTree>
    <p:extLst>
      <p:ext uri="{BB962C8B-B14F-4D97-AF65-F5344CB8AC3E}">
        <p14:creationId xmlns:p14="http://schemas.microsoft.com/office/powerpoint/2010/main" val="429333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7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7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57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7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57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7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20"/>
                                  </p:iterate>
                                  <p:childTnLst>
                                    <p:set>
                                      <p:cBhvr>
                                        <p:cTn id="42" dur="1" fill="hold">
                                          <p:stCondLst>
                                            <p:cond delay="0"/>
                                          </p:stCondLst>
                                        </p:cTn>
                                        <p:tgtEl>
                                          <p:spTgt spid="1157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p:bldP spid="115717" grpId="0"/>
      <p:bldP spid="115718" grpId="0"/>
      <p:bldP spid="115719" grpId="0"/>
      <p:bldP spid="115732" grpId="0" animBg="1"/>
      <p:bldP spid="115733" grpId="0" animBg="1"/>
      <p:bldP spid="115734" grpId="0"/>
      <p:bldP spid="115735" grpId="0"/>
      <p:bldP spid="115736" grpId="0"/>
      <p:bldP spid="1157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533400" y="510381"/>
            <a:ext cx="61722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i="0" dirty="0">
                <a:solidFill>
                  <a:srgbClr val="660066"/>
                </a:solidFill>
              </a:rPr>
              <a:t>Octal-hexadecimal conversion</a:t>
            </a:r>
          </a:p>
        </p:txBody>
      </p:sp>
      <p:sp>
        <p:nvSpPr>
          <p:cNvPr id="34820" name="Text Box 3"/>
          <p:cNvSpPr txBox="1">
            <a:spLocks noChangeArrowheads="1"/>
          </p:cNvSpPr>
          <p:nvPr/>
        </p:nvSpPr>
        <p:spPr bwMode="auto">
          <a:xfrm>
            <a:off x="381000" y="5638800"/>
            <a:ext cx="807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a:solidFill>
                  <a:schemeClr val="folHlink"/>
                </a:solidFill>
              </a:rPr>
              <a:t>Figure 2.12  </a:t>
            </a:r>
            <a:r>
              <a:rPr lang="en-US" sz="2000" i="0"/>
              <a:t>Octal to hexadecimal and hexadecimal to octal conversion</a:t>
            </a:r>
          </a:p>
        </p:txBody>
      </p:sp>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659688"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29</a:t>
            </a:fld>
            <a:endParaRPr lang="en-US"/>
          </a:p>
        </p:txBody>
      </p:sp>
      <p:sp>
        <p:nvSpPr>
          <p:cNvPr id="2" name="Date Placeholder 1"/>
          <p:cNvSpPr>
            <a:spLocks noGrp="1"/>
          </p:cNvSpPr>
          <p:nvPr>
            <p:ph type="dt" sz="half" idx="10"/>
          </p:nvPr>
        </p:nvSpPr>
        <p:spPr/>
        <p:txBody>
          <a:bodyPr/>
          <a:lstStyle/>
          <a:p>
            <a:fld id="{592334D3-B730-4716-80EB-99A0E7878C10}" type="datetime1">
              <a:rPr lang="en-US" smtClean="0"/>
              <a:t>2/21/2020</a:t>
            </a:fld>
            <a:endParaRPr lang="en-US"/>
          </a:p>
        </p:txBody>
      </p:sp>
    </p:spTree>
    <p:extLst>
      <p:ext uri="{BB962C8B-B14F-4D97-AF65-F5344CB8AC3E}">
        <p14:creationId xmlns:p14="http://schemas.microsoft.com/office/powerpoint/2010/main" val="1700486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標題 1"/>
          <p:cNvSpPr>
            <a:spLocks noGrp="1"/>
          </p:cNvSpPr>
          <p:nvPr>
            <p:ph type="title"/>
          </p:nvPr>
        </p:nvSpPr>
        <p:spPr>
          <a:xfrm>
            <a:off x="457200" y="152400"/>
            <a:ext cx="8229600" cy="762000"/>
          </a:xfrm>
        </p:spPr>
        <p:txBody>
          <a:bodyPr>
            <a:normAutofit/>
          </a:bodyPr>
          <a:lstStyle/>
          <a:p>
            <a:r>
              <a:rPr lang="en-US" altLang="zh-TW" sz="4000" b="1" dirty="0" smtClean="0"/>
              <a:t>Analog and Digital Signal</a:t>
            </a:r>
            <a:endParaRPr lang="zh-TW" altLang="en-US" sz="4000" b="1" dirty="0" smtClean="0"/>
          </a:p>
        </p:txBody>
      </p:sp>
      <p:sp>
        <p:nvSpPr>
          <p:cNvPr id="4100" name="內容版面配置區 2"/>
          <p:cNvSpPr>
            <a:spLocks noGrp="1"/>
          </p:cNvSpPr>
          <p:nvPr>
            <p:ph idx="1"/>
          </p:nvPr>
        </p:nvSpPr>
        <p:spPr>
          <a:xfrm>
            <a:off x="1" y="1046162"/>
            <a:ext cx="9144000" cy="5202238"/>
          </a:xfrm>
        </p:spPr>
        <p:txBody>
          <a:bodyPr/>
          <a:lstStyle/>
          <a:p>
            <a:r>
              <a:rPr lang="en-US" altLang="zh-TW" dirty="0" smtClean="0"/>
              <a:t>Analog system</a:t>
            </a:r>
          </a:p>
          <a:p>
            <a:pPr lvl="1"/>
            <a:r>
              <a:rPr lang="en-US" altLang="zh-TW" dirty="0" smtClean="0"/>
              <a:t>The physical quantities or signals may vary continuously over a specified range.</a:t>
            </a:r>
          </a:p>
          <a:p>
            <a:r>
              <a:rPr lang="en-US" altLang="zh-TW" dirty="0" smtClean="0"/>
              <a:t>Digital system</a:t>
            </a:r>
          </a:p>
          <a:p>
            <a:pPr lvl="1"/>
            <a:r>
              <a:rPr lang="en-US" altLang="zh-TW" dirty="0" smtClean="0"/>
              <a:t>The physical quantities or signals can assume only discrete values.</a:t>
            </a:r>
          </a:p>
          <a:p>
            <a:pPr lvl="1"/>
            <a:r>
              <a:rPr lang="en-US" altLang="zh-TW" dirty="0" smtClean="0"/>
              <a:t>Greater accuracy</a:t>
            </a:r>
          </a:p>
          <a:p>
            <a:endParaRPr lang="zh-TW" altLang="en-US" dirty="0" smtClean="0"/>
          </a:p>
        </p:txBody>
      </p:sp>
      <p:cxnSp>
        <p:nvCxnSpPr>
          <p:cNvPr id="4101" name="直線單箭頭接點 4"/>
          <p:cNvCxnSpPr>
            <a:cxnSpLocks noChangeShapeType="1"/>
          </p:cNvCxnSpPr>
          <p:nvPr/>
        </p:nvCxnSpPr>
        <p:spPr bwMode="auto">
          <a:xfrm rot="5400000" flipH="1" flipV="1">
            <a:off x="698500" y="5184775"/>
            <a:ext cx="2159000" cy="0"/>
          </a:xfrm>
          <a:prstGeom prst="straightConnector1">
            <a:avLst/>
          </a:prstGeom>
          <a:noFill/>
          <a:ln w="19050" algn="ctr">
            <a:solidFill>
              <a:schemeClr val="tx1"/>
            </a:solidFill>
            <a:round/>
            <a:headEnd type="none" w="sm" len="sm"/>
            <a:tailEnd type="arrow" w="med" len="med"/>
          </a:ln>
        </p:spPr>
      </p:cxnSp>
      <p:cxnSp>
        <p:nvCxnSpPr>
          <p:cNvPr id="4102" name="直線單箭頭接點 6"/>
          <p:cNvCxnSpPr>
            <a:cxnSpLocks noChangeShapeType="1"/>
          </p:cNvCxnSpPr>
          <p:nvPr/>
        </p:nvCxnSpPr>
        <p:spPr bwMode="auto">
          <a:xfrm>
            <a:off x="1768475" y="6269038"/>
            <a:ext cx="2519363" cy="1587"/>
          </a:xfrm>
          <a:prstGeom prst="straightConnector1">
            <a:avLst/>
          </a:prstGeom>
          <a:noFill/>
          <a:ln w="19050" algn="ctr">
            <a:solidFill>
              <a:schemeClr val="tx1"/>
            </a:solidFill>
            <a:round/>
            <a:headEnd type="none" w="sm" len="sm"/>
            <a:tailEnd type="arrow" w="med" len="med"/>
          </a:ln>
        </p:spPr>
      </p:cxnSp>
      <p:sp>
        <p:nvSpPr>
          <p:cNvPr id="4103" name="手繪多邊形 21"/>
          <p:cNvSpPr>
            <a:spLocks noChangeArrowheads="1"/>
          </p:cNvSpPr>
          <p:nvPr/>
        </p:nvSpPr>
        <p:spPr bwMode="auto">
          <a:xfrm>
            <a:off x="1778000" y="4160838"/>
            <a:ext cx="2316163" cy="2027237"/>
          </a:xfrm>
          <a:custGeom>
            <a:avLst/>
            <a:gdLst>
              <a:gd name="T0" fmla="*/ 0 w 1930400"/>
              <a:gd name="T1" fmla="*/ 39121380 h 1628987"/>
              <a:gd name="T2" fmla="*/ 11920639 w 1930400"/>
              <a:gd name="T3" fmla="*/ 3974890 h 1628987"/>
              <a:gd name="T4" fmla="*/ 29239271 w 1930400"/>
              <a:gd name="T5" fmla="*/ 62970661 h 1628987"/>
              <a:gd name="T6" fmla="*/ 42734319 w 1930400"/>
              <a:gd name="T7" fmla="*/ 28661085 h 1628987"/>
              <a:gd name="T8" fmla="*/ 0 60000 65536"/>
              <a:gd name="T9" fmla="*/ 0 60000 65536"/>
              <a:gd name="T10" fmla="*/ 0 60000 65536"/>
              <a:gd name="T11" fmla="*/ 0 60000 65536"/>
              <a:gd name="T12" fmla="*/ 0 w 1930400"/>
              <a:gd name="T13" fmla="*/ 0 h 1628987"/>
              <a:gd name="T14" fmla="*/ 1930400 w 1930400"/>
              <a:gd name="T15" fmla="*/ 1628987 h 1628987"/>
            </a:gdLst>
            <a:ahLst/>
            <a:cxnLst>
              <a:cxn ang="T8">
                <a:pos x="T0" y="T1"/>
              </a:cxn>
              <a:cxn ang="T9">
                <a:pos x="T2" y="T3"/>
              </a:cxn>
              <a:cxn ang="T10">
                <a:pos x="T4" y="T5"/>
              </a:cxn>
              <a:cxn ang="T11">
                <a:pos x="T6" y="T7"/>
              </a:cxn>
            </a:cxnLst>
            <a:rect l="T12" t="T13" r="T14" b="T15"/>
            <a:pathLst>
              <a:path w="1930400" h="1628987">
                <a:moveTo>
                  <a:pt x="0" y="949960"/>
                </a:moveTo>
                <a:cubicBezTo>
                  <a:pt x="159173" y="474980"/>
                  <a:pt x="318347" y="0"/>
                  <a:pt x="538480" y="96520"/>
                </a:cubicBezTo>
                <a:cubicBezTo>
                  <a:pt x="758613" y="193040"/>
                  <a:pt x="1088813" y="1429173"/>
                  <a:pt x="1320800" y="1529080"/>
                </a:cubicBezTo>
                <a:cubicBezTo>
                  <a:pt x="1552787" y="1628987"/>
                  <a:pt x="1741593" y="1162473"/>
                  <a:pt x="1930400" y="695960"/>
                </a:cubicBezTo>
              </a:path>
            </a:pathLst>
          </a:custGeom>
          <a:solidFill>
            <a:schemeClr val="bg1"/>
          </a:solidFill>
          <a:ln w="15875" algn="ctr">
            <a:solidFill>
              <a:srgbClr val="FF0000"/>
            </a:solidFill>
            <a:round/>
            <a:headEnd type="none" w="sm" len="sm"/>
            <a:tailEnd type="none" w="sm" len="sm"/>
          </a:ln>
        </p:spPr>
        <p:txBody>
          <a:bodyPr/>
          <a:lstStyle/>
          <a:p>
            <a:endParaRPr lang="zh-TW" altLang="en-US"/>
          </a:p>
        </p:txBody>
      </p:sp>
      <p:sp>
        <p:nvSpPr>
          <p:cNvPr id="4104" name="文字方塊 22"/>
          <p:cNvSpPr txBox="1">
            <a:spLocks noChangeArrowheads="1"/>
          </p:cNvSpPr>
          <p:nvPr/>
        </p:nvSpPr>
        <p:spPr bwMode="auto">
          <a:xfrm>
            <a:off x="4257675" y="6045200"/>
            <a:ext cx="254000" cy="400050"/>
          </a:xfrm>
          <a:prstGeom prst="rect">
            <a:avLst/>
          </a:prstGeom>
          <a:noFill/>
          <a:ln w="9525">
            <a:noFill/>
            <a:miter lim="800000"/>
            <a:headEnd/>
            <a:tailEnd/>
          </a:ln>
        </p:spPr>
        <p:txBody>
          <a:bodyPr wrap="none">
            <a:spAutoFit/>
          </a:bodyPr>
          <a:lstStyle/>
          <a:p>
            <a:r>
              <a:rPr lang="en-US" altLang="zh-TW" sz="2000" u="none">
                <a:solidFill>
                  <a:schemeClr val="tx1"/>
                </a:solidFill>
              </a:rPr>
              <a:t>t</a:t>
            </a:r>
            <a:endParaRPr lang="zh-TW" altLang="en-US" sz="2000" u="none">
              <a:solidFill>
                <a:schemeClr val="tx1"/>
              </a:solidFill>
            </a:endParaRPr>
          </a:p>
        </p:txBody>
      </p:sp>
      <p:sp>
        <p:nvSpPr>
          <p:cNvPr id="4105" name="文字方塊 23"/>
          <p:cNvSpPr txBox="1">
            <a:spLocks noChangeArrowheads="1"/>
          </p:cNvSpPr>
          <p:nvPr/>
        </p:nvSpPr>
        <p:spPr bwMode="auto">
          <a:xfrm>
            <a:off x="1493838" y="3698875"/>
            <a:ext cx="577850" cy="396875"/>
          </a:xfrm>
          <a:prstGeom prst="rect">
            <a:avLst/>
          </a:prstGeom>
          <a:noFill/>
          <a:ln w="9525">
            <a:noFill/>
            <a:miter lim="800000"/>
            <a:headEnd/>
            <a:tailEnd/>
          </a:ln>
        </p:spPr>
        <p:txBody>
          <a:bodyPr wrap="none">
            <a:spAutoFit/>
          </a:bodyPr>
          <a:lstStyle/>
          <a:p>
            <a:r>
              <a:rPr lang="en-US" altLang="zh-TW" sz="2000" u="none">
                <a:solidFill>
                  <a:schemeClr val="tx1"/>
                </a:solidFill>
              </a:rPr>
              <a:t>X</a:t>
            </a:r>
            <a:r>
              <a:rPr lang="en-US" altLang="zh-TW" sz="2000" i="0" u="none">
                <a:solidFill>
                  <a:schemeClr val="tx1"/>
                </a:solidFill>
              </a:rPr>
              <a:t>(</a:t>
            </a:r>
            <a:r>
              <a:rPr lang="en-US" altLang="zh-TW" sz="2000" u="none">
                <a:solidFill>
                  <a:schemeClr val="tx1"/>
                </a:solidFill>
              </a:rPr>
              <a:t>t</a:t>
            </a:r>
            <a:r>
              <a:rPr lang="en-US" altLang="zh-TW" sz="2000" i="0" u="none">
                <a:solidFill>
                  <a:schemeClr val="tx1"/>
                </a:solidFill>
              </a:rPr>
              <a:t>)</a:t>
            </a:r>
            <a:endParaRPr lang="zh-TW" altLang="en-US" sz="2000" i="0" u="none">
              <a:solidFill>
                <a:schemeClr val="tx1"/>
              </a:solidFill>
            </a:endParaRPr>
          </a:p>
        </p:txBody>
      </p:sp>
      <p:cxnSp>
        <p:nvCxnSpPr>
          <p:cNvPr id="4106" name="直線單箭頭接點 24"/>
          <p:cNvCxnSpPr>
            <a:cxnSpLocks noChangeShapeType="1"/>
          </p:cNvCxnSpPr>
          <p:nvPr/>
        </p:nvCxnSpPr>
        <p:spPr bwMode="auto">
          <a:xfrm rot="5400000" flipH="1" flipV="1">
            <a:off x="3949700" y="5184775"/>
            <a:ext cx="2159000" cy="0"/>
          </a:xfrm>
          <a:prstGeom prst="straightConnector1">
            <a:avLst/>
          </a:prstGeom>
          <a:noFill/>
          <a:ln w="19050" algn="ctr">
            <a:solidFill>
              <a:schemeClr val="tx1"/>
            </a:solidFill>
            <a:round/>
            <a:headEnd type="none" w="sm" len="sm"/>
            <a:tailEnd type="arrow" w="med" len="med"/>
          </a:ln>
        </p:spPr>
      </p:cxnSp>
      <p:sp>
        <p:nvSpPr>
          <p:cNvPr id="4107" name="文字方塊 27"/>
          <p:cNvSpPr txBox="1">
            <a:spLocks noChangeArrowheads="1"/>
          </p:cNvSpPr>
          <p:nvPr/>
        </p:nvSpPr>
        <p:spPr bwMode="auto">
          <a:xfrm>
            <a:off x="7508875" y="6045200"/>
            <a:ext cx="254000" cy="400050"/>
          </a:xfrm>
          <a:prstGeom prst="rect">
            <a:avLst/>
          </a:prstGeom>
          <a:noFill/>
          <a:ln w="9525">
            <a:noFill/>
            <a:miter lim="800000"/>
            <a:headEnd/>
            <a:tailEnd/>
          </a:ln>
        </p:spPr>
        <p:txBody>
          <a:bodyPr wrap="none">
            <a:spAutoFit/>
          </a:bodyPr>
          <a:lstStyle/>
          <a:p>
            <a:r>
              <a:rPr lang="en-US" altLang="zh-TW" sz="2000" u="none">
                <a:solidFill>
                  <a:schemeClr val="tx1"/>
                </a:solidFill>
              </a:rPr>
              <a:t>t</a:t>
            </a:r>
            <a:endParaRPr lang="zh-TW" altLang="en-US" sz="2000" u="none">
              <a:solidFill>
                <a:schemeClr val="tx1"/>
              </a:solidFill>
            </a:endParaRPr>
          </a:p>
        </p:txBody>
      </p:sp>
      <p:sp>
        <p:nvSpPr>
          <p:cNvPr id="4108" name="文字方塊 28"/>
          <p:cNvSpPr txBox="1">
            <a:spLocks noChangeArrowheads="1"/>
          </p:cNvSpPr>
          <p:nvPr/>
        </p:nvSpPr>
        <p:spPr bwMode="auto">
          <a:xfrm>
            <a:off x="4745038" y="3698875"/>
            <a:ext cx="577850" cy="396875"/>
          </a:xfrm>
          <a:prstGeom prst="rect">
            <a:avLst/>
          </a:prstGeom>
          <a:noFill/>
          <a:ln w="9525">
            <a:noFill/>
            <a:miter lim="800000"/>
            <a:headEnd/>
            <a:tailEnd/>
          </a:ln>
        </p:spPr>
        <p:txBody>
          <a:bodyPr wrap="none">
            <a:spAutoFit/>
          </a:bodyPr>
          <a:lstStyle/>
          <a:p>
            <a:r>
              <a:rPr lang="en-US" altLang="zh-TW" sz="2000" u="none">
                <a:solidFill>
                  <a:schemeClr val="tx1"/>
                </a:solidFill>
              </a:rPr>
              <a:t>X</a:t>
            </a:r>
            <a:r>
              <a:rPr lang="en-US" altLang="zh-TW" sz="2000" i="0" u="none">
                <a:solidFill>
                  <a:schemeClr val="tx1"/>
                </a:solidFill>
              </a:rPr>
              <a:t>(</a:t>
            </a:r>
            <a:r>
              <a:rPr lang="en-US" altLang="zh-TW" sz="2000" u="none">
                <a:solidFill>
                  <a:schemeClr val="tx1"/>
                </a:solidFill>
              </a:rPr>
              <a:t>t</a:t>
            </a:r>
            <a:r>
              <a:rPr lang="en-US" altLang="zh-TW" sz="2000" i="0" u="none">
                <a:solidFill>
                  <a:schemeClr val="tx1"/>
                </a:solidFill>
              </a:rPr>
              <a:t>)</a:t>
            </a:r>
            <a:endParaRPr lang="zh-TW" altLang="en-US" sz="2000" i="0" u="none">
              <a:solidFill>
                <a:schemeClr val="tx1"/>
              </a:solidFill>
            </a:endParaRPr>
          </a:p>
        </p:txBody>
      </p:sp>
      <p:cxnSp>
        <p:nvCxnSpPr>
          <p:cNvPr id="4109" name="直線單箭頭接點 30"/>
          <p:cNvCxnSpPr>
            <a:cxnSpLocks noChangeShapeType="1"/>
          </p:cNvCxnSpPr>
          <p:nvPr/>
        </p:nvCxnSpPr>
        <p:spPr bwMode="auto">
          <a:xfrm rot="5400000" flipH="1" flipV="1">
            <a:off x="4502944" y="5626894"/>
            <a:ext cx="1295400" cy="1588"/>
          </a:xfrm>
          <a:prstGeom prst="straightConnector1">
            <a:avLst/>
          </a:prstGeom>
          <a:noFill/>
          <a:ln w="19050" algn="ctr">
            <a:solidFill>
              <a:srgbClr val="FF0000"/>
            </a:solidFill>
            <a:round/>
            <a:headEnd type="none" w="sm" len="sm"/>
            <a:tailEnd type="oval" w="med" len="med"/>
          </a:ln>
        </p:spPr>
      </p:cxnSp>
      <p:cxnSp>
        <p:nvCxnSpPr>
          <p:cNvPr id="4110" name="直線單箭頭接點 31"/>
          <p:cNvCxnSpPr>
            <a:cxnSpLocks noChangeShapeType="1"/>
          </p:cNvCxnSpPr>
          <p:nvPr/>
        </p:nvCxnSpPr>
        <p:spPr bwMode="auto">
          <a:xfrm rot="5400000" flipH="1" flipV="1">
            <a:off x="4473576" y="5462587"/>
            <a:ext cx="1619250" cy="3175"/>
          </a:xfrm>
          <a:prstGeom prst="straightConnector1">
            <a:avLst/>
          </a:prstGeom>
          <a:noFill/>
          <a:ln w="19050" algn="ctr">
            <a:solidFill>
              <a:srgbClr val="FF0000"/>
            </a:solidFill>
            <a:round/>
            <a:headEnd type="none" w="sm" len="sm"/>
            <a:tailEnd type="oval" w="med" len="med"/>
          </a:ln>
        </p:spPr>
      </p:cxnSp>
      <p:cxnSp>
        <p:nvCxnSpPr>
          <p:cNvPr id="4111" name="直線單箭頭接點 32"/>
          <p:cNvCxnSpPr>
            <a:cxnSpLocks noChangeShapeType="1"/>
          </p:cNvCxnSpPr>
          <p:nvPr/>
        </p:nvCxnSpPr>
        <p:spPr bwMode="auto">
          <a:xfrm rot="5400000" flipH="1" flipV="1">
            <a:off x="4479925" y="5335588"/>
            <a:ext cx="1871663" cy="1587"/>
          </a:xfrm>
          <a:prstGeom prst="straightConnector1">
            <a:avLst/>
          </a:prstGeom>
          <a:noFill/>
          <a:ln w="19050" algn="ctr">
            <a:solidFill>
              <a:srgbClr val="FF0000"/>
            </a:solidFill>
            <a:round/>
            <a:headEnd type="none" w="sm" len="sm"/>
            <a:tailEnd type="oval" w="med" len="med"/>
          </a:ln>
        </p:spPr>
      </p:cxnSp>
      <p:cxnSp>
        <p:nvCxnSpPr>
          <p:cNvPr id="4112" name="直線單箭頭接點 33"/>
          <p:cNvCxnSpPr>
            <a:cxnSpLocks noChangeShapeType="1"/>
          </p:cNvCxnSpPr>
          <p:nvPr/>
        </p:nvCxnSpPr>
        <p:spPr bwMode="auto">
          <a:xfrm rot="5400000" flipH="1" flipV="1">
            <a:off x="4546601" y="5276850"/>
            <a:ext cx="1981200" cy="3175"/>
          </a:xfrm>
          <a:prstGeom prst="straightConnector1">
            <a:avLst/>
          </a:prstGeom>
          <a:noFill/>
          <a:ln w="19050" algn="ctr">
            <a:solidFill>
              <a:srgbClr val="FF0000"/>
            </a:solidFill>
            <a:round/>
            <a:headEnd type="none" w="sm" len="sm"/>
            <a:tailEnd type="oval" w="med" len="med"/>
          </a:ln>
        </p:spPr>
      </p:cxnSp>
      <p:cxnSp>
        <p:nvCxnSpPr>
          <p:cNvPr id="4113" name="直線單箭頭接點 34"/>
          <p:cNvCxnSpPr>
            <a:cxnSpLocks noChangeShapeType="1"/>
          </p:cNvCxnSpPr>
          <p:nvPr/>
        </p:nvCxnSpPr>
        <p:spPr bwMode="auto">
          <a:xfrm rot="5400000" flipH="1" flipV="1">
            <a:off x="4679157" y="5277644"/>
            <a:ext cx="1981200" cy="1587"/>
          </a:xfrm>
          <a:prstGeom prst="straightConnector1">
            <a:avLst/>
          </a:prstGeom>
          <a:noFill/>
          <a:ln w="19050" algn="ctr">
            <a:solidFill>
              <a:srgbClr val="FF0000"/>
            </a:solidFill>
            <a:round/>
            <a:headEnd type="none" w="sm" len="sm"/>
            <a:tailEnd type="oval" w="med" len="med"/>
          </a:ln>
        </p:spPr>
      </p:cxnSp>
      <p:cxnSp>
        <p:nvCxnSpPr>
          <p:cNvPr id="4114" name="直線單箭頭接點 35"/>
          <p:cNvCxnSpPr>
            <a:cxnSpLocks noChangeShapeType="1"/>
          </p:cNvCxnSpPr>
          <p:nvPr/>
        </p:nvCxnSpPr>
        <p:spPr bwMode="auto">
          <a:xfrm rot="5400000" flipH="1" flipV="1">
            <a:off x="4865687" y="5335588"/>
            <a:ext cx="1871663" cy="1588"/>
          </a:xfrm>
          <a:prstGeom prst="straightConnector1">
            <a:avLst/>
          </a:prstGeom>
          <a:noFill/>
          <a:ln w="19050" algn="ctr">
            <a:solidFill>
              <a:srgbClr val="FF0000"/>
            </a:solidFill>
            <a:round/>
            <a:headEnd type="none" w="sm" len="sm"/>
            <a:tailEnd type="oval" w="med" len="med"/>
          </a:ln>
        </p:spPr>
      </p:cxnSp>
      <p:cxnSp>
        <p:nvCxnSpPr>
          <p:cNvPr id="4115" name="直線單箭頭接點 36"/>
          <p:cNvCxnSpPr>
            <a:cxnSpLocks noChangeShapeType="1"/>
          </p:cNvCxnSpPr>
          <p:nvPr/>
        </p:nvCxnSpPr>
        <p:spPr bwMode="auto">
          <a:xfrm rot="5400000" flipH="1" flipV="1">
            <a:off x="5123657" y="5463381"/>
            <a:ext cx="1619250" cy="1587"/>
          </a:xfrm>
          <a:prstGeom prst="straightConnector1">
            <a:avLst/>
          </a:prstGeom>
          <a:noFill/>
          <a:ln w="19050" algn="ctr">
            <a:solidFill>
              <a:srgbClr val="FF0000"/>
            </a:solidFill>
            <a:round/>
            <a:headEnd type="none" w="sm" len="sm"/>
            <a:tailEnd type="oval" w="med" len="med"/>
          </a:ln>
        </p:spPr>
      </p:cxnSp>
      <p:cxnSp>
        <p:nvCxnSpPr>
          <p:cNvPr id="4116" name="直線單箭頭接點 37"/>
          <p:cNvCxnSpPr>
            <a:cxnSpLocks noChangeShapeType="1"/>
          </p:cNvCxnSpPr>
          <p:nvPr/>
        </p:nvCxnSpPr>
        <p:spPr bwMode="auto">
          <a:xfrm rot="5400000" flipH="1" flipV="1">
            <a:off x="5407819" y="5626894"/>
            <a:ext cx="1295400" cy="1588"/>
          </a:xfrm>
          <a:prstGeom prst="straightConnector1">
            <a:avLst/>
          </a:prstGeom>
          <a:noFill/>
          <a:ln w="19050" algn="ctr">
            <a:solidFill>
              <a:srgbClr val="FF0000"/>
            </a:solidFill>
            <a:round/>
            <a:headEnd type="none" w="sm" len="sm"/>
            <a:tailEnd type="oval" w="med" len="med"/>
          </a:ln>
        </p:spPr>
      </p:cxnSp>
      <p:cxnSp>
        <p:nvCxnSpPr>
          <p:cNvPr id="4117" name="直線單箭頭接點 38"/>
          <p:cNvCxnSpPr>
            <a:cxnSpLocks noChangeShapeType="1"/>
          </p:cNvCxnSpPr>
          <p:nvPr/>
        </p:nvCxnSpPr>
        <p:spPr bwMode="auto">
          <a:xfrm rot="5400000" flipH="1" flipV="1">
            <a:off x="5691982" y="5769769"/>
            <a:ext cx="971550" cy="1587"/>
          </a:xfrm>
          <a:prstGeom prst="straightConnector1">
            <a:avLst/>
          </a:prstGeom>
          <a:noFill/>
          <a:ln w="19050" algn="ctr">
            <a:solidFill>
              <a:srgbClr val="FF0000"/>
            </a:solidFill>
            <a:round/>
            <a:headEnd type="none" w="sm" len="sm"/>
            <a:tailEnd type="oval" w="med" len="med"/>
          </a:ln>
        </p:spPr>
      </p:cxnSp>
      <p:cxnSp>
        <p:nvCxnSpPr>
          <p:cNvPr id="4118" name="直線單箭頭接點 39"/>
          <p:cNvCxnSpPr>
            <a:cxnSpLocks noChangeShapeType="1"/>
          </p:cNvCxnSpPr>
          <p:nvPr/>
        </p:nvCxnSpPr>
        <p:spPr bwMode="auto">
          <a:xfrm rot="5400000" flipH="1" flipV="1">
            <a:off x="5949156" y="5917407"/>
            <a:ext cx="720725" cy="1588"/>
          </a:xfrm>
          <a:prstGeom prst="straightConnector1">
            <a:avLst/>
          </a:prstGeom>
          <a:noFill/>
          <a:ln w="19050" algn="ctr">
            <a:solidFill>
              <a:srgbClr val="FF0000"/>
            </a:solidFill>
            <a:round/>
            <a:headEnd type="none" w="sm" len="sm"/>
            <a:tailEnd type="oval" w="med" len="med"/>
          </a:ln>
        </p:spPr>
      </p:cxnSp>
      <p:cxnSp>
        <p:nvCxnSpPr>
          <p:cNvPr id="4119" name="直線單箭頭接點 40"/>
          <p:cNvCxnSpPr>
            <a:cxnSpLocks noChangeShapeType="1"/>
          </p:cNvCxnSpPr>
          <p:nvPr/>
        </p:nvCxnSpPr>
        <p:spPr bwMode="auto">
          <a:xfrm rot="5400000" flipH="1" flipV="1">
            <a:off x="6242844" y="6060282"/>
            <a:ext cx="396875" cy="1587"/>
          </a:xfrm>
          <a:prstGeom prst="straightConnector1">
            <a:avLst/>
          </a:prstGeom>
          <a:noFill/>
          <a:ln w="19050" algn="ctr">
            <a:solidFill>
              <a:srgbClr val="FF0000"/>
            </a:solidFill>
            <a:round/>
            <a:headEnd type="none" w="sm" len="sm"/>
            <a:tailEnd type="oval" w="med" len="med"/>
          </a:ln>
        </p:spPr>
      </p:cxnSp>
      <p:cxnSp>
        <p:nvCxnSpPr>
          <p:cNvPr id="4120" name="直線單箭頭接點 41"/>
          <p:cNvCxnSpPr>
            <a:cxnSpLocks noChangeShapeType="1"/>
          </p:cNvCxnSpPr>
          <p:nvPr/>
        </p:nvCxnSpPr>
        <p:spPr bwMode="auto">
          <a:xfrm rot="5400000" flipH="1" flipV="1">
            <a:off x="6437313" y="6140450"/>
            <a:ext cx="252412" cy="1588"/>
          </a:xfrm>
          <a:prstGeom prst="straightConnector1">
            <a:avLst/>
          </a:prstGeom>
          <a:noFill/>
          <a:ln w="19050" algn="ctr">
            <a:solidFill>
              <a:srgbClr val="FF0000"/>
            </a:solidFill>
            <a:round/>
            <a:headEnd type="none" w="sm" len="sm"/>
            <a:tailEnd type="oval" w="med" len="med"/>
          </a:ln>
        </p:spPr>
      </p:cxnSp>
      <p:cxnSp>
        <p:nvCxnSpPr>
          <p:cNvPr id="4121" name="直線單箭頭接點 42"/>
          <p:cNvCxnSpPr>
            <a:cxnSpLocks noChangeShapeType="1"/>
          </p:cNvCxnSpPr>
          <p:nvPr/>
        </p:nvCxnSpPr>
        <p:spPr bwMode="auto">
          <a:xfrm rot="5400000" flipH="1" flipV="1">
            <a:off x="6605588" y="6165850"/>
            <a:ext cx="179388" cy="1587"/>
          </a:xfrm>
          <a:prstGeom prst="straightConnector1">
            <a:avLst/>
          </a:prstGeom>
          <a:noFill/>
          <a:ln w="19050" algn="ctr">
            <a:solidFill>
              <a:srgbClr val="FF0000"/>
            </a:solidFill>
            <a:round/>
            <a:headEnd type="none" w="sm" len="sm"/>
            <a:tailEnd type="oval" w="med" len="med"/>
          </a:ln>
        </p:spPr>
      </p:cxnSp>
      <p:cxnSp>
        <p:nvCxnSpPr>
          <p:cNvPr id="4122" name="直線單箭頭接點 43"/>
          <p:cNvCxnSpPr>
            <a:cxnSpLocks noChangeShapeType="1"/>
          </p:cNvCxnSpPr>
          <p:nvPr/>
        </p:nvCxnSpPr>
        <p:spPr bwMode="auto">
          <a:xfrm rot="5400000" flipH="1" flipV="1">
            <a:off x="6700838" y="6140450"/>
            <a:ext cx="252412" cy="1588"/>
          </a:xfrm>
          <a:prstGeom prst="straightConnector1">
            <a:avLst/>
          </a:prstGeom>
          <a:noFill/>
          <a:ln w="19050" algn="ctr">
            <a:solidFill>
              <a:srgbClr val="FF0000"/>
            </a:solidFill>
            <a:round/>
            <a:headEnd type="none" w="sm" len="sm"/>
            <a:tailEnd type="oval" w="med" len="med"/>
          </a:ln>
        </p:spPr>
      </p:cxnSp>
      <p:cxnSp>
        <p:nvCxnSpPr>
          <p:cNvPr id="4123" name="直線單箭頭接點 44"/>
          <p:cNvCxnSpPr>
            <a:cxnSpLocks noChangeShapeType="1"/>
          </p:cNvCxnSpPr>
          <p:nvPr/>
        </p:nvCxnSpPr>
        <p:spPr bwMode="auto">
          <a:xfrm rot="5400000" flipH="1" flipV="1">
            <a:off x="6761163" y="6080125"/>
            <a:ext cx="396875" cy="3175"/>
          </a:xfrm>
          <a:prstGeom prst="straightConnector1">
            <a:avLst/>
          </a:prstGeom>
          <a:noFill/>
          <a:ln w="19050" algn="ctr">
            <a:solidFill>
              <a:srgbClr val="FF0000"/>
            </a:solidFill>
            <a:round/>
            <a:headEnd type="none" w="sm" len="sm"/>
            <a:tailEnd type="oval" w="med" len="med"/>
          </a:ln>
        </p:spPr>
      </p:cxnSp>
      <p:cxnSp>
        <p:nvCxnSpPr>
          <p:cNvPr id="4124" name="直線單箭頭接點 45"/>
          <p:cNvCxnSpPr>
            <a:cxnSpLocks noChangeShapeType="1"/>
          </p:cNvCxnSpPr>
          <p:nvPr/>
        </p:nvCxnSpPr>
        <p:spPr bwMode="auto">
          <a:xfrm rot="5400000" flipH="1" flipV="1">
            <a:off x="6774656" y="5965032"/>
            <a:ext cx="612775" cy="1588"/>
          </a:xfrm>
          <a:prstGeom prst="straightConnector1">
            <a:avLst/>
          </a:prstGeom>
          <a:noFill/>
          <a:ln w="19050" algn="ctr">
            <a:solidFill>
              <a:srgbClr val="FF0000"/>
            </a:solidFill>
            <a:round/>
            <a:headEnd type="none" w="sm" len="sm"/>
            <a:tailEnd type="oval" w="med" len="med"/>
          </a:ln>
        </p:spPr>
      </p:cxnSp>
      <p:cxnSp>
        <p:nvCxnSpPr>
          <p:cNvPr id="4125" name="直線單箭頭接點 46"/>
          <p:cNvCxnSpPr>
            <a:cxnSpLocks noChangeShapeType="1"/>
          </p:cNvCxnSpPr>
          <p:nvPr/>
        </p:nvCxnSpPr>
        <p:spPr bwMode="auto">
          <a:xfrm rot="5400000" flipH="1" flipV="1">
            <a:off x="6771482" y="5826919"/>
            <a:ext cx="863600" cy="1587"/>
          </a:xfrm>
          <a:prstGeom prst="straightConnector1">
            <a:avLst/>
          </a:prstGeom>
          <a:noFill/>
          <a:ln w="19050" algn="ctr">
            <a:solidFill>
              <a:srgbClr val="FF0000"/>
            </a:solidFill>
            <a:round/>
            <a:headEnd type="none" w="sm" len="sm"/>
            <a:tailEnd type="oval" w="med" len="med"/>
          </a:ln>
        </p:spPr>
      </p:cxnSp>
      <p:cxnSp>
        <p:nvCxnSpPr>
          <p:cNvPr id="4126" name="直線單箭頭接點 47"/>
          <p:cNvCxnSpPr>
            <a:cxnSpLocks noChangeShapeType="1"/>
          </p:cNvCxnSpPr>
          <p:nvPr/>
        </p:nvCxnSpPr>
        <p:spPr bwMode="auto">
          <a:xfrm rot="5400000" flipH="1" flipV="1">
            <a:off x="6741319" y="5663406"/>
            <a:ext cx="1187450" cy="1588"/>
          </a:xfrm>
          <a:prstGeom prst="straightConnector1">
            <a:avLst/>
          </a:prstGeom>
          <a:noFill/>
          <a:ln w="19050" algn="ctr">
            <a:solidFill>
              <a:srgbClr val="FF0000"/>
            </a:solidFill>
            <a:round/>
            <a:headEnd type="none" w="sm" len="sm"/>
            <a:tailEnd type="oval" w="med" len="med"/>
          </a:ln>
        </p:spPr>
      </p:cxnSp>
      <p:cxnSp>
        <p:nvCxnSpPr>
          <p:cNvPr id="4127" name="直線單箭頭接點 49"/>
          <p:cNvCxnSpPr>
            <a:cxnSpLocks noChangeShapeType="1"/>
          </p:cNvCxnSpPr>
          <p:nvPr/>
        </p:nvCxnSpPr>
        <p:spPr bwMode="auto">
          <a:xfrm rot="5400000" flipH="1" flipV="1">
            <a:off x="4564063" y="5781675"/>
            <a:ext cx="935038" cy="1587"/>
          </a:xfrm>
          <a:prstGeom prst="straightConnector1">
            <a:avLst/>
          </a:prstGeom>
          <a:noFill/>
          <a:ln w="19050" algn="ctr">
            <a:solidFill>
              <a:srgbClr val="FF0000"/>
            </a:solidFill>
            <a:round/>
            <a:headEnd type="none" w="sm" len="sm"/>
            <a:tailEnd type="oval" w="med" len="med"/>
          </a:ln>
        </p:spPr>
      </p:cxnSp>
      <p:cxnSp>
        <p:nvCxnSpPr>
          <p:cNvPr id="4128" name="直線單箭頭接點 50"/>
          <p:cNvCxnSpPr>
            <a:cxnSpLocks noChangeShapeType="1"/>
          </p:cNvCxnSpPr>
          <p:nvPr/>
        </p:nvCxnSpPr>
        <p:spPr bwMode="auto">
          <a:xfrm>
            <a:off x="5019675" y="6269038"/>
            <a:ext cx="2519363" cy="1587"/>
          </a:xfrm>
          <a:prstGeom prst="straightConnector1">
            <a:avLst/>
          </a:prstGeom>
          <a:noFill/>
          <a:ln w="19050" algn="ctr">
            <a:solidFill>
              <a:schemeClr val="tx1"/>
            </a:solidFill>
            <a:round/>
            <a:headEnd type="none" w="sm" len="sm"/>
            <a:tailEnd type="arrow" w="med" len="med"/>
          </a:ln>
        </p:spPr>
      </p:cxnSp>
      <p:sp>
        <p:nvSpPr>
          <p:cNvPr id="4129" name="文字方塊 51"/>
          <p:cNvSpPr txBox="1">
            <a:spLocks noChangeArrowheads="1"/>
          </p:cNvSpPr>
          <p:nvPr/>
        </p:nvSpPr>
        <p:spPr bwMode="auto">
          <a:xfrm>
            <a:off x="2819400" y="4343400"/>
            <a:ext cx="1473200" cy="369888"/>
          </a:xfrm>
          <a:prstGeom prst="rect">
            <a:avLst/>
          </a:prstGeom>
          <a:noFill/>
          <a:ln w="9525">
            <a:noFill/>
            <a:miter lim="800000"/>
            <a:headEnd/>
            <a:tailEnd/>
          </a:ln>
        </p:spPr>
        <p:txBody>
          <a:bodyPr wrap="none">
            <a:spAutoFit/>
          </a:bodyPr>
          <a:lstStyle/>
          <a:p>
            <a:r>
              <a:rPr lang="en-US" altLang="zh-TW" sz="1800" i="0" u="none" dirty="0">
                <a:solidFill>
                  <a:schemeClr val="tx1"/>
                </a:solidFill>
              </a:rPr>
              <a:t>Analog signal</a:t>
            </a:r>
            <a:endParaRPr lang="zh-TW" altLang="en-US" sz="1800" i="0" u="none" dirty="0">
              <a:solidFill>
                <a:schemeClr val="tx1"/>
              </a:solidFill>
            </a:endParaRPr>
          </a:p>
        </p:txBody>
      </p:sp>
      <p:sp>
        <p:nvSpPr>
          <p:cNvPr id="4130" name="文字方塊 52"/>
          <p:cNvSpPr txBox="1">
            <a:spLocks noChangeArrowheads="1"/>
          </p:cNvSpPr>
          <p:nvPr/>
        </p:nvSpPr>
        <p:spPr bwMode="auto">
          <a:xfrm>
            <a:off x="6629400" y="4343400"/>
            <a:ext cx="1435100" cy="369888"/>
          </a:xfrm>
          <a:prstGeom prst="rect">
            <a:avLst/>
          </a:prstGeom>
          <a:noFill/>
          <a:ln w="9525">
            <a:noFill/>
            <a:miter lim="800000"/>
            <a:headEnd/>
            <a:tailEnd/>
          </a:ln>
        </p:spPr>
        <p:txBody>
          <a:bodyPr wrap="none">
            <a:spAutoFit/>
          </a:bodyPr>
          <a:lstStyle/>
          <a:p>
            <a:r>
              <a:rPr lang="en-US" altLang="zh-TW" sz="1800" i="0" u="none" dirty="0">
                <a:solidFill>
                  <a:schemeClr val="tx1"/>
                </a:solidFill>
              </a:rPr>
              <a:t>Digital signal</a:t>
            </a:r>
            <a:endParaRPr lang="zh-TW" altLang="en-US" sz="1800" i="0" u="none" dirty="0">
              <a:solidFill>
                <a:schemeClr val="tx1"/>
              </a:solidFill>
            </a:endParaRPr>
          </a:p>
        </p:txBody>
      </p:sp>
      <p:sp>
        <p:nvSpPr>
          <p:cNvPr id="34" name="Slide Number Placeholder 33"/>
          <p:cNvSpPr>
            <a:spLocks noGrp="1"/>
          </p:cNvSpPr>
          <p:nvPr>
            <p:ph type="sldNum" sz="quarter" idx="12"/>
          </p:nvPr>
        </p:nvSpPr>
        <p:spPr/>
        <p:txBody>
          <a:bodyPr/>
          <a:lstStyle/>
          <a:p>
            <a:fld id="{CDFE905B-5691-40DB-A071-292DDBFE9B80}" type="slidenum">
              <a:rPr lang="en-US" smtClean="0"/>
              <a:pPr/>
              <a:t>3</a:t>
            </a:fld>
            <a:endParaRPr lang="en-US"/>
          </a:p>
        </p:txBody>
      </p:sp>
      <p:sp>
        <p:nvSpPr>
          <p:cNvPr id="35" name="Footer Placeholder 34"/>
          <p:cNvSpPr>
            <a:spLocks noGrp="1"/>
          </p:cNvSpPr>
          <p:nvPr>
            <p:ph type="ftr" sz="quarter" idx="11"/>
          </p:nvPr>
        </p:nvSpPr>
        <p:spPr/>
        <p:txBody>
          <a:bodyPr/>
          <a:lstStyle/>
          <a:p>
            <a:r>
              <a:rPr lang="en-US" smtClean="0"/>
              <a:t>Digital Logic Design</a:t>
            </a:r>
            <a:endParaRPr lang="en-US" dirty="0"/>
          </a:p>
        </p:txBody>
      </p:sp>
      <p:sp>
        <p:nvSpPr>
          <p:cNvPr id="2" name="Date Placeholder 1"/>
          <p:cNvSpPr>
            <a:spLocks noGrp="1"/>
          </p:cNvSpPr>
          <p:nvPr>
            <p:ph type="dt" sz="half" idx="10"/>
          </p:nvPr>
        </p:nvSpPr>
        <p:spPr/>
        <p:txBody>
          <a:bodyPr/>
          <a:lstStyle/>
          <a:p>
            <a:fld id="{88DE6D8F-A314-4736-9375-954993192CD1}" type="datetime1">
              <a:rPr lang="en-US" smtClean="0"/>
              <a:t>2/21/2020</a:t>
            </a:fld>
            <a:endParaRPr lang="en-US"/>
          </a:p>
        </p:txBody>
      </p:sp>
    </p:spTree>
    <p:extLst>
      <p:ext uri="{BB962C8B-B14F-4D97-AF65-F5344CB8AC3E}">
        <p14:creationId xmlns:p14="http://schemas.microsoft.com/office/powerpoint/2010/main" val="1619348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76200" y="554037"/>
            <a:ext cx="381546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a:solidFill>
                  <a:sysClr val="windowText" lastClr="000000"/>
                </a:solidFill>
              </a:rPr>
              <a:t>Example </a:t>
            </a:r>
            <a:r>
              <a:rPr lang="en-US" sz="2400" i="0" dirty="0" smtClean="0">
                <a:solidFill>
                  <a:sysClr val="windowText" lastClr="000000"/>
                </a:solidFill>
              </a:rPr>
              <a:t>Binary to Decimal</a:t>
            </a:r>
            <a:endParaRPr lang="en-US" sz="2000" dirty="0">
              <a:solidFill>
                <a:sysClr val="windowText" lastClr="000000"/>
              </a:solidFill>
            </a:endParaRPr>
          </a:p>
        </p:txBody>
      </p:sp>
      <p:sp>
        <p:nvSpPr>
          <p:cNvPr id="1103875" name="Rectangle 3"/>
          <p:cNvSpPr>
            <a:spLocks noChangeArrowheads="1"/>
          </p:cNvSpPr>
          <p:nvPr/>
        </p:nvSpPr>
        <p:spPr bwMode="auto">
          <a:xfrm>
            <a:off x="76200" y="13716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how to convert the binary number (110.11)</a:t>
            </a:r>
            <a:r>
              <a:rPr lang="en-US" sz="2400" b="0" i="0" baseline="-25000" dirty="0">
                <a:effectLst>
                  <a:outerShdw blurRad="38100" dist="38100" dir="2700000" algn="tl">
                    <a:srgbClr val="C0C0C0"/>
                  </a:outerShdw>
                </a:effectLst>
              </a:rPr>
              <a:t>2</a:t>
            </a:r>
            <a:r>
              <a:rPr lang="en-US" sz="2400" b="0" i="0" dirty="0">
                <a:effectLst>
                  <a:outerShdw blurRad="38100" dist="38100" dir="2700000" algn="tl">
                    <a:srgbClr val="C0C0C0"/>
                  </a:outerShdw>
                </a:effectLst>
              </a:rPr>
              <a:t> to decimal: (110.11)</a:t>
            </a:r>
            <a:r>
              <a:rPr lang="en-US" sz="2400" b="0" i="0" baseline="-25000" dirty="0">
                <a:effectLst>
                  <a:outerShdw blurRad="38100" dist="38100" dir="2700000" algn="tl">
                    <a:srgbClr val="C0C0C0"/>
                  </a:outerShdw>
                </a:effectLst>
              </a:rPr>
              <a:t>2</a:t>
            </a:r>
            <a:r>
              <a:rPr lang="en-US" sz="2400" b="0" i="0" dirty="0">
                <a:effectLst>
                  <a:outerShdw blurRad="38100" dist="38100" dir="2700000" algn="tl">
                    <a:srgbClr val="C0C0C0"/>
                  </a:outerShdw>
                </a:effectLst>
              </a:rPr>
              <a:t> = 6.75.</a:t>
            </a:r>
          </a:p>
        </p:txBody>
      </p:sp>
      <p:pic>
        <p:nvPicPr>
          <p:cNvPr id="194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554288"/>
            <a:ext cx="8145462"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30</a:t>
            </a:fld>
            <a:endParaRPr lang="en-US"/>
          </a:p>
        </p:txBody>
      </p:sp>
      <p:sp>
        <p:nvSpPr>
          <p:cNvPr id="2" name="Date Placeholder 1"/>
          <p:cNvSpPr>
            <a:spLocks noGrp="1"/>
          </p:cNvSpPr>
          <p:nvPr>
            <p:ph type="dt" sz="half" idx="10"/>
          </p:nvPr>
        </p:nvSpPr>
        <p:spPr/>
        <p:txBody>
          <a:bodyPr/>
          <a:lstStyle/>
          <a:p>
            <a:fld id="{1B02F373-505C-4B66-A3EE-50399501226D}" type="datetime1">
              <a:rPr lang="en-US" smtClean="0"/>
              <a:t>2/21/2020</a:t>
            </a:fld>
            <a:endParaRPr lang="en-US"/>
          </a:p>
        </p:txBody>
      </p:sp>
    </p:spTree>
    <p:extLst>
      <p:ext uri="{BB962C8B-B14F-4D97-AF65-F5344CB8AC3E}">
        <p14:creationId xmlns:p14="http://schemas.microsoft.com/office/powerpoint/2010/main" val="4043709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112712" y="533400"/>
            <a:ext cx="4719562"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Hexadecimal to Decimal</a:t>
            </a:r>
            <a:endParaRPr lang="en-US" sz="2000" dirty="0">
              <a:solidFill>
                <a:sysClr val="windowText" lastClr="000000"/>
              </a:solidFill>
            </a:endParaRPr>
          </a:p>
        </p:txBody>
      </p:sp>
      <p:sp>
        <p:nvSpPr>
          <p:cNvPr id="1105923" name="Rectangle 3"/>
          <p:cNvSpPr>
            <a:spLocks noChangeArrowheads="1"/>
          </p:cNvSpPr>
          <p:nvPr/>
        </p:nvSpPr>
        <p:spPr bwMode="auto">
          <a:xfrm>
            <a:off x="76200" y="12192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following shows how to convert the hexadecimal number (1A.23)</a:t>
            </a:r>
            <a:r>
              <a:rPr lang="en-US" sz="2400" b="0" i="0" baseline="-25000">
                <a:effectLst>
                  <a:outerShdw blurRad="38100" dist="38100" dir="2700000" algn="tl">
                    <a:srgbClr val="C0C0C0"/>
                  </a:outerShdw>
                </a:effectLst>
              </a:rPr>
              <a:t>16</a:t>
            </a:r>
            <a:r>
              <a:rPr lang="en-US" sz="2400" b="0" i="0">
                <a:effectLst>
                  <a:outerShdw blurRad="38100" dist="38100" dir="2700000" algn="tl">
                    <a:srgbClr val="C0C0C0"/>
                  </a:outerShdw>
                </a:effectLst>
              </a:rPr>
              <a:t> to decimal.</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4231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26" name="Rectangle 6"/>
          <p:cNvSpPr>
            <a:spLocks noChangeArrowheads="1"/>
          </p:cNvSpPr>
          <p:nvPr/>
        </p:nvSpPr>
        <p:spPr bwMode="auto">
          <a:xfrm>
            <a:off x="76200" y="4084638"/>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Note that the result in the decimal notation is not exact, because </a:t>
            </a:r>
            <a:br>
              <a:rPr lang="en-US" sz="2400" b="0" i="0">
                <a:effectLst>
                  <a:outerShdw blurRad="38100" dist="38100" dir="2700000" algn="tl">
                    <a:srgbClr val="C0C0C0"/>
                  </a:outerShdw>
                </a:effectLst>
              </a:rPr>
            </a:br>
            <a:r>
              <a:rPr lang="en-US" sz="2400" b="0" i="0">
                <a:effectLst>
                  <a:outerShdw blurRad="38100" dist="38100" dir="2700000" algn="tl">
                    <a:srgbClr val="C0C0C0"/>
                  </a:outerShdw>
                </a:effectLst>
              </a:rPr>
              <a:t>3 × 16</a:t>
            </a:r>
            <a:r>
              <a:rPr lang="en-US" sz="2400" b="0" i="0" baseline="30000">
                <a:effectLst>
                  <a:outerShdw blurRad="38100" dist="38100" dir="2700000" algn="tl">
                    <a:srgbClr val="C0C0C0"/>
                  </a:outerShdw>
                </a:effectLst>
              </a:rPr>
              <a:t>−2</a:t>
            </a:r>
            <a:r>
              <a:rPr lang="en-US" sz="2400" b="0" i="0">
                <a:effectLst>
                  <a:outerShdw blurRad="38100" dist="38100" dir="2700000" algn="tl">
                    <a:srgbClr val="C0C0C0"/>
                  </a:outerShdw>
                </a:effectLst>
              </a:rPr>
              <a:t> = 0.01171875. We have rounded this value to three digits (0.012). </a:t>
            </a:r>
          </a:p>
        </p:txBody>
      </p:sp>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31</a:t>
            </a:fld>
            <a:endParaRPr lang="en-US"/>
          </a:p>
        </p:txBody>
      </p:sp>
      <p:sp>
        <p:nvSpPr>
          <p:cNvPr id="2" name="Date Placeholder 1"/>
          <p:cNvSpPr>
            <a:spLocks noGrp="1"/>
          </p:cNvSpPr>
          <p:nvPr>
            <p:ph type="dt" sz="half" idx="10"/>
          </p:nvPr>
        </p:nvSpPr>
        <p:spPr/>
        <p:txBody>
          <a:bodyPr/>
          <a:lstStyle/>
          <a:p>
            <a:fld id="{467AC9E7-D364-4B1E-9F9F-6E3ECC9054EF}" type="datetime1">
              <a:rPr lang="en-US" smtClean="0"/>
              <a:t>2/21/2020</a:t>
            </a:fld>
            <a:endParaRPr lang="en-US"/>
          </a:p>
        </p:txBody>
      </p:sp>
    </p:spTree>
    <p:extLst>
      <p:ext uri="{BB962C8B-B14F-4D97-AF65-F5344CB8AC3E}">
        <p14:creationId xmlns:p14="http://schemas.microsoft.com/office/powerpoint/2010/main" val="28524827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152400" y="571500"/>
            <a:ext cx="3626314"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a:solidFill>
                  <a:sysClr val="windowText" lastClr="000000"/>
                </a:solidFill>
              </a:rPr>
              <a:t>Example </a:t>
            </a:r>
            <a:r>
              <a:rPr lang="en-US" sz="2400" i="0" dirty="0" smtClean="0">
                <a:solidFill>
                  <a:sysClr val="windowText" lastClr="000000"/>
                </a:solidFill>
              </a:rPr>
              <a:t>Octal to Decimal</a:t>
            </a:r>
            <a:endParaRPr lang="en-US" sz="2000" dirty="0">
              <a:solidFill>
                <a:sysClr val="windowText" lastClr="000000"/>
              </a:solidFill>
            </a:endParaRPr>
          </a:p>
        </p:txBody>
      </p:sp>
      <p:sp>
        <p:nvSpPr>
          <p:cNvPr id="1107971" name="Rectangle 3"/>
          <p:cNvSpPr>
            <a:spLocks noChangeArrowheads="1"/>
          </p:cNvSpPr>
          <p:nvPr/>
        </p:nvSpPr>
        <p:spPr bwMode="auto">
          <a:xfrm>
            <a:off x="76200" y="1295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how to convert (23.17)</a:t>
            </a:r>
            <a:r>
              <a:rPr lang="en-US" sz="2400" b="0" i="0" baseline="-25000" dirty="0">
                <a:effectLst>
                  <a:outerShdw blurRad="38100" dist="38100" dir="2700000" algn="tl">
                    <a:srgbClr val="C0C0C0"/>
                  </a:outerShdw>
                </a:effectLst>
              </a:rPr>
              <a:t>8</a:t>
            </a:r>
            <a:r>
              <a:rPr lang="en-US" sz="2400" b="0" i="0" dirty="0">
                <a:effectLst>
                  <a:outerShdw blurRad="38100" dist="38100" dir="2700000" algn="tl">
                    <a:srgbClr val="C0C0C0"/>
                  </a:outerShdw>
                </a:effectLst>
              </a:rPr>
              <a:t> to decimal.</a:t>
            </a:r>
          </a:p>
        </p:txBody>
      </p:sp>
      <p:sp>
        <p:nvSpPr>
          <p:cNvPr id="1107973" name="Rectangle 5"/>
          <p:cNvSpPr>
            <a:spLocks noChangeArrowheads="1"/>
          </p:cNvSpPr>
          <p:nvPr/>
        </p:nvSpPr>
        <p:spPr bwMode="auto">
          <a:xfrm>
            <a:off x="76200" y="42672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This means that (23.17)8 ≈ 19.234 in decimal. Again, we have rounded up 7 × 8</a:t>
            </a:r>
            <a:r>
              <a:rPr lang="en-US" sz="2400" b="0" i="0" baseline="30000">
                <a:effectLst>
                  <a:outerShdw blurRad="38100" dist="38100" dir="2700000" algn="tl">
                    <a:srgbClr val="C0C0C0"/>
                  </a:outerShdw>
                </a:effectLst>
              </a:rPr>
              <a:t>−2</a:t>
            </a:r>
            <a:r>
              <a:rPr lang="en-US" sz="2400" b="0" i="0">
                <a:effectLst>
                  <a:outerShdw blurRad="38100" dist="38100" dir="2700000" algn="tl">
                    <a:srgbClr val="C0C0C0"/>
                  </a:outerShdw>
                </a:effectLst>
              </a:rPr>
              <a:t> = 0.109375.</a:t>
            </a:r>
          </a:p>
        </p:txBody>
      </p:sp>
      <p:pic>
        <p:nvPicPr>
          <p:cNvPr id="21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2119313"/>
            <a:ext cx="6764337"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32</a:t>
            </a:fld>
            <a:endParaRPr lang="en-US"/>
          </a:p>
        </p:txBody>
      </p:sp>
      <p:sp>
        <p:nvSpPr>
          <p:cNvPr id="2" name="Date Placeholder 1"/>
          <p:cNvSpPr>
            <a:spLocks noGrp="1"/>
          </p:cNvSpPr>
          <p:nvPr>
            <p:ph type="dt" sz="half" idx="10"/>
          </p:nvPr>
        </p:nvSpPr>
        <p:spPr/>
        <p:txBody>
          <a:bodyPr/>
          <a:lstStyle/>
          <a:p>
            <a:fld id="{F9C96F2C-8CE3-40C8-8F24-1D88A6E8281D}" type="datetime1">
              <a:rPr lang="en-US" smtClean="0"/>
              <a:t>2/21/2020</a:t>
            </a:fld>
            <a:endParaRPr lang="en-US"/>
          </a:p>
        </p:txBody>
      </p:sp>
    </p:spTree>
    <p:extLst>
      <p:ext uri="{BB962C8B-B14F-4D97-AF65-F5344CB8AC3E}">
        <p14:creationId xmlns:p14="http://schemas.microsoft.com/office/powerpoint/2010/main" val="1459297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p:cNvSpPr txBox="1">
            <a:spLocks noChangeArrowheads="1"/>
          </p:cNvSpPr>
          <p:nvPr/>
        </p:nvSpPr>
        <p:spPr bwMode="auto">
          <a:xfrm>
            <a:off x="160729" y="545084"/>
            <a:ext cx="3918060"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Decimal to Binary</a:t>
            </a:r>
            <a:endParaRPr lang="en-US" sz="2000" dirty="0">
              <a:solidFill>
                <a:sysClr val="windowText" lastClr="000000"/>
              </a:solidFill>
            </a:endParaRPr>
          </a:p>
        </p:txBody>
      </p:sp>
      <p:sp>
        <p:nvSpPr>
          <p:cNvPr id="1114115" name="Rectangle 3"/>
          <p:cNvSpPr>
            <a:spLocks noChangeArrowheads="1"/>
          </p:cNvSpPr>
          <p:nvPr/>
        </p:nvSpPr>
        <p:spPr bwMode="auto">
          <a:xfrm>
            <a:off x="167481" y="1389062"/>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how to convert 35 in decimal to binary. We start with the number in decimal, we move to the left while continuously finding the quotients and the remainder of division by 2. The result is 35 = (100011)</a:t>
            </a:r>
            <a:r>
              <a:rPr lang="en-US" sz="2400" b="0" i="0" baseline="-25000" dirty="0">
                <a:effectLst>
                  <a:outerShdw blurRad="38100" dist="38100" dir="2700000" algn="tl">
                    <a:srgbClr val="C0C0C0"/>
                  </a:outerShdw>
                </a:effectLst>
              </a:rPr>
              <a:t>2</a:t>
            </a:r>
            <a:r>
              <a:rPr lang="en-US" sz="2400" b="0" i="0" dirty="0">
                <a:effectLst>
                  <a:outerShdw blurRad="38100" dist="38100" dir="2700000" algn="tl">
                    <a:srgbClr val="C0C0C0"/>
                  </a:outerShdw>
                </a:effectLst>
              </a:rPr>
              <a:t>.</a:t>
            </a:r>
          </a:p>
        </p:txBody>
      </p:sp>
      <p:pic>
        <p:nvPicPr>
          <p:cNvPr id="225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3273425"/>
            <a:ext cx="7742237"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33</a:t>
            </a:fld>
            <a:endParaRPr lang="en-US"/>
          </a:p>
        </p:txBody>
      </p:sp>
      <p:sp>
        <p:nvSpPr>
          <p:cNvPr id="2" name="Date Placeholder 1"/>
          <p:cNvSpPr>
            <a:spLocks noGrp="1"/>
          </p:cNvSpPr>
          <p:nvPr>
            <p:ph type="dt" sz="half" idx="10"/>
          </p:nvPr>
        </p:nvSpPr>
        <p:spPr/>
        <p:txBody>
          <a:bodyPr/>
          <a:lstStyle/>
          <a:p>
            <a:fld id="{CA0839C0-3DF4-4691-896C-70A467E68BA8}" type="datetime1">
              <a:rPr lang="en-US" smtClean="0"/>
              <a:t>2/21/2020</a:t>
            </a:fld>
            <a:endParaRPr lang="en-US"/>
          </a:p>
        </p:txBody>
      </p:sp>
    </p:spTree>
    <p:extLst>
      <p:ext uri="{BB962C8B-B14F-4D97-AF65-F5344CB8AC3E}">
        <p14:creationId xmlns:p14="http://schemas.microsoft.com/office/powerpoint/2010/main" val="1845640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132144" y="534967"/>
            <a:ext cx="3728906"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Decimal to Octal</a:t>
            </a:r>
            <a:endParaRPr lang="en-US" sz="2000" dirty="0">
              <a:solidFill>
                <a:sysClr val="windowText" lastClr="000000"/>
              </a:solidFill>
            </a:endParaRPr>
          </a:p>
        </p:txBody>
      </p:sp>
      <p:sp>
        <p:nvSpPr>
          <p:cNvPr id="1116163" name="Rectangle 3"/>
          <p:cNvSpPr>
            <a:spLocks noChangeArrowheads="1"/>
          </p:cNvSpPr>
          <p:nvPr/>
        </p:nvSpPr>
        <p:spPr bwMode="auto">
          <a:xfrm>
            <a:off x="533400" y="1295400"/>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how to convert 126 in decimal to its equivalent in the octal system. We move to the right while continuously finding the quotients and the remainder of division by 8. The result is 126 = (176)</a:t>
            </a:r>
            <a:r>
              <a:rPr lang="en-US" sz="2400" b="0" i="0" baseline="-25000" dirty="0">
                <a:effectLst>
                  <a:outerShdw blurRad="38100" dist="38100" dir="2700000" algn="tl">
                    <a:srgbClr val="C0C0C0"/>
                  </a:outerShdw>
                </a:effectLst>
              </a:rPr>
              <a:t>8</a:t>
            </a:r>
            <a:r>
              <a:rPr lang="en-US" sz="2400" b="0" i="0" dirty="0">
                <a:effectLst>
                  <a:outerShdw blurRad="38100" dist="38100" dir="2700000" algn="tl">
                    <a:srgbClr val="C0C0C0"/>
                  </a:outerShdw>
                </a:effectLst>
              </a:rPr>
              <a:t>.</a:t>
            </a: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3124200"/>
            <a:ext cx="618331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34</a:t>
            </a:fld>
            <a:endParaRPr lang="en-US"/>
          </a:p>
        </p:txBody>
      </p:sp>
      <p:sp>
        <p:nvSpPr>
          <p:cNvPr id="2" name="Date Placeholder 1"/>
          <p:cNvSpPr>
            <a:spLocks noGrp="1"/>
          </p:cNvSpPr>
          <p:nvPr>
            <p:ph type="dt" sz="half" idx="10"/>
          </p:nvPr>
        </p:nvSpPr>
        <p:spPr/>
        <p:txBody>
          <a:bodyPr/>
          <a:lstStyle/>
          <a:p>
            <a:fld id="{AE9B8B0A-8F3D-4FCA-9948-F02C6FE90FD5}" type="datetime1">
              <a:rPr lang="en-US" smtClean="0"/>
              <a:t>2/21/2020</a:t>
            </a:fld>
            <a:endParaRPr lang="en-US"/>
          </a:p>
        </p:txBody>
      </p:sp>
    </p:spTree>
    <p:extLst>
      <p:ext uri="{BB962C8B-B14F-4D97-AF65-F5344CB8AC3E}">
        <p14:creationId xmlns:p14="http://schemas.microsoft.com/office/powerpoint/2010/main" val="516024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156831" y="533400"/>
            <a:ext cx="4719562"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Decimal to Hexadecimal</a:t>
            </a:r>
            <a:endParaRPr lang="en-US" sz="2000" dirty="0">
              <a:solidFill>
                <a:sysClr val="windowText" lastClr="000000"/>
              </a:solidFill>
            </a:endParaRPr>
          </a:p>
        </p:txBody>
      </p:sp>
      <p:sp>
        <p:nvSpPr>
          <p:cNvPr id="1118211" name="Rectangle 3"/>
          <p:cNvSpPr>
            <a:spLocks noChangeArrowheads="1"/>
          </p:cNvSpPr>
          <p:nvPr/>
        </p:nvSpPr>
        <p:spPr bwMode="auto">
          <a:xfrm>
            <a:off x="145256" y="1295400"/>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how we convert 126 in decimal to its equivalent in the hexadecimal system. We move to the right while continuously finding the quotients and the remainder of division by 16. The result is 126 = (7E)</a:t>
            </a:r>
            <a:r>
              <a:rPr lang="en-US" sz="2400" b="0" i="0" baseline="-25000" dirty="0">
                <a:effectLst>
                  <a:outerShdw blurRad="38100" dist="38100" dir="2700000" algn="tl">
                    <a:srgbClr val="C0C0C0"/>
                  </a:outerShdw>
                </a:effectLst>
              </a:rPr>
              <a:t>16</a:t>
            </a:r>
          </a:p>
        </p:txBody>
      </p:sp>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3" y="3276600"/>
            <a:ext cx="5348287"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35</a:t>
            </a:fld>
            <a:endParaRPr lang="en-US"/>
          </a:p>
        </p:txBody>
      </p:sp>
      <p:sp>
        <p:nvSpPr>
          <p:cNvPr id="2" name="Date Placeholder 1"/>
          <p:cNvSpPr>
            <a:spLocks noGrp="1"/>
          </p:cNvSpPr>
          <p:nvPr>
            <p:ph type="dt" sz="half" idx="10"/>
          </p:nvPr>
        </p:nvSpPr>
        <p:spPr/>
        <p:txBody>
          <a:bodyPr/>
          <a:lstStyle/>
          <a:p>
            <a:fld id="{998A6BE8-853D-4429-83A4-AF040EE358F5}" type="datetime1">
              <a:rPr lang="en-US" smtClean="0"/>
              <a:t>2/21/2020</a:t>
            </a:fld>
            <a:endParaRPr lang="en-US"/>
          </a:p>
        </p:txBody>
      </p:sp>
    </p:spTree>
    <p:extLst>
      <p:ext uri="{BB962C8B-B14F-4D97-AF65-F5344CB8AC3E}">
        <p14:creationId xmlns:p14="http://schemas.microsoft.com/office/powerpoint/2010/main" val="468120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446811" y="490538"/>
            <a:ext cx="5214889"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Decimal (Fraction) to Octal</a:t>
            </a:r>
            <a:endParaRPr lang="en-US" sz="2000" dirty="0">
              <a:solidFill>
                <a:sysClr val="windowText" lastClr="000000"/>
              </a:solidFill>
            </a:endParaRPr>
          </a:p>
        </p:txBody>
      </p:sp>
      <p:sp>
        <p:nvSpPr>
          <p:cNvPr id="1128451" name="Rectangle 3"/>
          <p:cNvSpPr>
            <a:spLocks noChangeArrowheads="1"/>
          </p:cNvSpPr>
          <p:nvPr/>
        </p:nvSpPr>
        <p:spPr bwMode="auto">
          <a:xfrm>
            <a:off x="308769" y="1246188"/>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how to convert 0.634 to octal using a maximum of four digits. The result is 0.634 = (0.5044)</a:t>
            </a:r>
            <a:r>
              <a:rPr lang="en-US" sz="2400" b="0" i="0" baseline="-25000" dirty="0">
                <a:effectLst>
                  <a:outerShdw blurRad="38100" dist="38100" dir="2700000" algn="tl">
                    <a:srgbClr val="C0C0C0"/>
                  </a:outerShdw>
                </a:effectLst>
              </a:rPr>
              <a:t>8</a:t>
            </a:r>
            <a:r>
              <a:rPr lang="en-US" sz="2400" b="0" i="0" dirty="0">
                <a:effectLst>
                  <a:outerShdw blurRad="38100" dist="38100" dir="2700000" algn="tl">
                    <a:srgbClr val="C0C0C0"/>
                  </a:outerShdw>
                </a:effectLst>
              </a:rPr>
              <a:t>. Note that we multiple by 8 (base octal).</a:t>
            </a:r>
          </a:p>
        </p:txBody>
      </p:sp>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3030538"/>
            <a:ext cx="7916862"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36</a:t>
            </a:fld>
            <a:endParaRPr lang="en-US"/>
          </a:p>
        </p:txBody>
      </p:sp>
      <p:sp>
        <p:nvSpPr>
          <p:cNvPr id="2" name="Date Placeholder 1"/>
          <p:cNvSpPr>
            <a:spLocks noGrp="1"/>
          </p:cNvSpPr>
          <p:nvPr>
            <p:ph type="dt" sz="half" idx="10"/>
          </p:nvPr>
        </p:nvSpPr>
        <p:spPr/>
        <p:txBody>
          <a:bodyPr/>
          <a:lstStyle/>
          <a:p>
            <a:fld id="{0D00ABF0-D8E4-49D9-92B4-E1FD5DD0F927}" type="datetime1">
              <a:rPr lang="en-US" smtClean="0"/>
              <a:t>2/21/2020</a:t>
            </a:fld>
            <a:endParaRPr lang="en-US"/>
          </a:p>
        </p:txBody>
      </p:sp>
    </p:spTree>
    <p:extLst>
      <p:ext uri="{BB962C8B-B14F-4D97-AF65-F5344CB8AC3E}">
        <p14:creationId xmlns:p14="http://schemas.microsoft.com/office/powerpoint/2010/main" val="2527293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381000" y="509566"/>
            <a:ext cx="6128601"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Decimal (Fraction) to Hexadecimal</a:t>
            </a:r>
            <a:endParaRPr lang="en-US" sz="2000" dirty="0">
              <a:solidFill>
                <a:sysClr val="windowText" lastClr="000000"/>
              </a:solidFill>
            </a:endParaRPr>
          </a:p>
        </p:txBody>
      </p:sp>
      <p:sp>
        <p:nvSpPr>
          <p:cNvPr id="1130499" name="Rectangle 3"/>
          <p:cNvSpPr>
            <a:spLocks noChangeArrowheads="1"/>
          </p:cNvSpPr>
          <p:nvPr/>
        </p:nvSpPr>
        <p:spPr bwMode="auto">
          <a:xfrm>
            <a:off x="304800" y="1371600"/>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how to convert 178.6 in decimal to hexadecimal using only one digit to the right of the decimal point. The result is 178.6 = (B2.9)</a:t>
            </a:r>
            <a:r>
              <a:rPr lang="en-US" sz="2400" b="0" i="0" baseline="-25000" dirty="0">
                <a:effectLst>
                  <a:outerShdw blurRad="38100" dist="38100" dir="2700000" algn="tl">
                    <a:srgbClr val="C0C0C0"/>
                  </a:outerShdw>
                </a:effectLst>
              </a:rPr>
              <a:t>16</a:t>
            </a:r>
            <a:r>
              <a:rPr lang="en-US" sz="2400" b="0" i="0" dirty="0">
                <a:effectLst>
                  <a:outerShdw blurRad="38100" dist="38100" dir="2700000" algn="tl">
                    <a:srgbClr val="C0C0C0"/>
                  </a:outerShdw>
                </a:effectLst>
              </a:rPr>
              <a:t> Note that we divide or multiple by 16 (base hexadecimal).</a:t>
            </a:r>
          </a:p>
        </p:txBody>
      </p:sp>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3341688"/>
            <a:ext cx="6416675"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37</a:t>
            </a:fld>
            <a:endParaRPr lang="en-US"/>
          </a:p>
        </p:txBody>
      </p:sp>
      <p:sp>
        <p:nvSpPr>
          <p:cNvPr id="2" name="Date Placeholder 1"/>
          <p:cNvSpPr>
            <a:spLocks noGrp="1"/>
          </p:cNvSpPr>
          <p:nvPr>
            <p:ph type="dt" sz="half" idx="10"/>
          </p:nvPr>
        </p:nvSpPr>
        <p:spPr/>
        <p:txBody>
          <a:bodyPr/>
          <a:lstStyle/>
          <a:p>
            <a:fld id="{70C62192-A344-4BF3-BA01-829D31CBD242}" type="datetime1">
              <a:rPr lang="en-US" smtClean="0"/>
              <a:t>2/21/2020</a:t>
            </a:fld>
            <a:endParaRPr lang="en-US"/>
          </a:p>
        </p:txBody>
      </p:sp>
    </p:spTree>
    <p:extLst>
      <p:ext uri="{BB962C8B-B14F-4D97-AF65-F5344CB8AC3E}">
        <p14:creationId xmlns:p14="http://schemas.microsoft.com/office/powerpoint/2010/main" val="1937140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371354" y="532606"/>
            <a:ext cx="677300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Decimal to binary (Alternative Method)</a:t>
            </a:r>
            <a:endParaRPr lang="en-US" sz="2000" dirty="0">
              <a:solidFill>
                <a:sysClr val="windowText" lastClr="000000"/>
              </a:solidFill>
            </a:endParaRPr>
          </a:p>
        </p:txBody>
      </p:sp>
      <p:sp>
        <p:nvSpPr>
          <p:cNvPr id="1132547" name="Rectangle 3"/>
          <p:cNvSpPr>
            <a:spLocks noChangeArrowheads="1"/>
          </p:cNvSpPr>
          <p:nvPr/>
        </p:nvSpPr>
        <p:spPr bwMode="auto">
          <a:xfrm>
            <a:off x="371354" y="1198562"/>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An alternative method for converting a small decimal integer (usually less than 256) to binary is to break the number as the sum of numbers that are equivalent to the binary place values shown:</a:t>
            </a:r>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544" y="2921000"/>
            <a:ext cx="70199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395788"/>
            <a:ext cx="842803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38</a:t>
            </a:fld>
            <a:endParaRPr lang="en-US"/>
          </a:p>
        </p:txBody>
      </p:sp>
      <p:sp>
        <p:nvSpPr>
          <p:cNvPr id="2" name="Date Placeholder 1"/>
          <p:cNvSpPr>
            <a:spLocks noGrp="1"/>
          </p:cNvSpPr>
          <p:nvPr>
            <p:ph type="dt" sz="half" idx="10"/>
          </p:nvPr>
        </p:nvSpPr>
        <p:spPr/>
        <p:txBody>
          <a:bodyPr/>
          <a:lstStyle/>
          <a:p>
            <a:fld id="{4F5AA65F-DBBD-41E3-9DF6-9DC2803D2F63}" type="datetime1">
              <a:rPr lang="en-US" smtClean="0"/>
              <a:t>2/21/2020</a:t>
            </a:fld>
            <a:endParaRPr lang="en-US"/>
          </a:p>
        </p:txBody>
      </p:sp>
    </p:spTree>
    <p:extLst>
      <p:ext uri="{BB962C8B-B14F-4D97-AF65-F5344CB8AC3E}">
        <p14:creationId xmlns:p14="http://schemas.microsoft.com/office/powerpoint/2010/main" val="1727277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297143" y="454025"/>
            <a:ext cx="7951216"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Decimal fraction to binary (Alternative Method) </a:t>
            </a:r>
            <a:endParaRPr lang="en-US" sz="2000" dirty="0">
              <a:solidFill>
                <a:sysClr val="windowText" lastClr="000000"/>
              </a:solidFill>
            </a:endParaRPr>
          </a:p>
        </p:txBody>
      </p:sp>
      <p:sp>
        <p:nvSpPr>
          <p:cNvPr id="1134595" name="Rectangle 3"/>
          <p:cNvSpPr>
            <a:spLocks noChangeArrowheads="1"/>
          </p:cNvSpPr>
          <p:nvPr/>
        </p:nvSpPr>
        <p:spPr bwMode="auto">
          <a:xfrm>
            <a:off x="300037" y="1235347"/>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A similar method can be used to convert a decimal fraction to binary when the denominator is a power of two:</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2133600"/>
            <a:ext cx="747712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24200"/>
            <a:ext cx="769461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4684713"/>
            <a:ext cx="7542212"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4600" name="Rectangle 8"/>
          <p:cNvSpPr>
            <a:spLocks noChangeArrowheads="1"/>
          </p:cNvSpPr>
          <p:nvPr/>
        </p:nvSpPr>
        <p:spPr bwMode="auto">
          <a:xfrm>
            <a:off x="533400" y="5608638"/>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answer is then (0.011011)</a:t>
            </a:r>
            <a:r>
              <a:rPr lang="en-US" sz="2400" b="0" i="0" baseline="-25000">
                <a:effectLst>
                  <a:outerShdw blurRad="38100" dist="38100" dir="2700000" algn="tl">
                    <a:srgbClr val="C0C0C0"/>
                  </a:outerShdw>
                </a:effectLst>
              </a:rPr>
              <a:t>2</a:t>
            </a:r>
          </a:p>
        </p:txBody>
      </p:sp>
      <p:sp>
        <p:nvSpPr>
          <p:cNvPr id="9" name="Footer Placeholder 8"/>
          <p:cNvSpPr>
            <a:spLocks noGrp="1"/>
          </p:cNvSpPr>
          <p:nvPr>
            <p:ph type="ftr" sz="quarter" idx="11"/>
          </p:nvPr>
        </p:nvSpPr>
        <p:spPr/>
        <p:txBody>
          <a:bodyPr/>
          <a:lstStyle/>
          <a:p>
            <a:r>
              <a:rPr lang="en-US" smtClean="0"/>
              <a:t>Digital Logic Design</a:t>
            </a:r>
            <a:endParaRPr lang="en-US"/>
          </a:p>
        </p:txBody>
      </p:sp>
      <p:sp>
        <p:nvSpPr>
          <p:cNvPr id="10" name="Slide Number Placeholder 9"/>
          <p:cNvSpPr>
            <a:spLocks noGrp="1"/>
          </p:cNvSpPr>
          <p:nvPr>
            <p:ph type="sldNum" sz="quarter" idx="12"/>
          </p:nvPr>
        </p:nvSpPr>
        <p:spPr/>
        <p:txBody>
          <a:bodyPr/>
          <a:lstStyle/>
          <a:p>
            <a:fld id="{CDFE905B-5691-40DB-A071-292DDBFE9B80}" type="slidenum">
              <a:rPr lang="en-US" smtClean="0"/>
              <a:pPr/>
              <a:t>39</a:t>
            </a:fld>
            <a:endParaRPr lang="en-US"/>
          </a:p>
        </p:txBody>
      </p:sp>
      <p:sp>
        <p:nvSpPr>
          <p:cNvPr id="2" name="Date Placeholder 1"/>
          <p:cNvSpPr>
            <a:spLocks noGrp="1"/>
          </p:cNvSpPr>
          <p:nvPr>
            <p:ph type="dt" sz="half" idx="10"/>
          </p:nvPr>
        </p:nvSpPr>
        <p:spPr/>
        <p:txBody>
          <a:bodyPr/>
          <a:lstStyle/>
          <a:p>
            <a:fld id="{22986348-18CA-42A3-8E12-E7B878C8E729}" type="datetime1">
              <a:rPr lang="en-US" smtClean="0"/>
              <a:t>2/21/2020</a:t>
            </a:fld>
            <a:endParaRPr lang="en-US"/>
          </a:p>
        </p:txBody>
      </p:sp>
    </p:spTree>
    <p:extLst>
      <p:ext uri="{BB962C8B-B14F-4D97-AF65-F5344CB8AC3E}">
        <p14:creationId xmlns:p14="http://schemas.microsoft.com/office/powerpoint/2010/main" val="3038719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9571" name="Text Box 3"/>
          <p:cNvSpPr txBox="1">
            <a:spLocks noChangeArrowheads="1"/>
          </p:cNvSpPr>
          <p:nvPr/>
        </p:nvSpPr>
        <p:spPr bwMode="auto">
          <a:xfrm>
            <a:off x="399986" y="228600"/>
            <a:ext cx="4406014" cy="830997"/>
          </a:xfrm>
          <a:prstGeom prst="rect">
            <a:avLst/>
          </a:prstGeom>
          <a:noFill/>
          <a:ln w="9525">
            <a:noFill/>
            <a:miter lim="800000"/>
            <a:headEnd/>
            <a:tailEnd/>
          </a:ln>
          <a:effectLst/>
        </p:spPr>
        <p:txBody>
          <a:bodyPr wrap="none">
            <a:spAutoFit/>
          </a:bodyPr>
          <a:lstStyle/>
          <a:p>
            <a:pPr>
              <a:defRPr/>
            </a:pPr>
            <a:r>
              <a:rPr lang="en-US" sz="4800" dirty="0" smtClean="0">
                <a:solidFill>
                  <a:srgbClr val="0070C0"/>
                </a:solidFill>
                <a:effectLst>
                  <a:outerShdw blurRad="38100" dist="38100" dir="2700000" algn="tl">
                    <a:srgbClr val="C0C0C0"/>
                  </a:outerShdw>
                </a:effectLst>
              </a:rPr>
              <a:t>Number System</a:t>
            </a:r>
            <a:endParaRPr lang="en-US" sz="4800" i="0" dirty="0">
              <a:solidFill>
                <a:srgbClr val="0070C0"/>
              </a:solidFill>
              <a:effectLst>
                <a:outerShdw blurRad="38100" dist="38100" dir="2700000" algn="tl">
                  <a:srgbClr val="C0C0C0"/>
                </a:outerShdw>
              </a:effectLst>
              <a:latin typeface="Times" pitchFamily="16" charset="0"/>
            </a:endParaRPr>
          </a:p>
        </p:txBody>
      </p:sp>
      <p:sp>
        <p:nvSpPr>
          <p:cNvPr id="5124"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GB" i="0"/>
          </a:p>
        </p:txBody>
      </p:sp>
      <p:sp>
        <p:nvSpPr>
          <p:cNvPr id="749573" name="Rectangle 5"/>
          <p:cNvSpPr>
            <a:spLocks noChangeArrowheads="1"/>
          </p:cNvSpPr>
          <p:nvPr/>
        </p:nvSpPr>
        <p:spPr bwMode="auto">
          <a:xfrm>
            <a:off x="304800" y="1295400"/>
            <a:ext cx="8610600" cy="4832092"/>
          </a:xfrm>
          <a:prstGeom prst="rect">
            <a:avLst/>
          </a:prstGeom>
          <a:noFill/>
          <a:ln w="9525">
            <a:noFill/>
            <a:miter lim="800000"/>
            <a:headEnd/>
            <a:tailEnd/>
          </a:ln>
          <a:effectLst/>
        </p:spPr>
        <p:txBody>
          <a:bodyPr anchor="ctr">
            <a:spAutoFit/>
          </a:bodyPr>
          <a:lstStyle/>
          <a:p>
            <a:pPr algn="just" eaLnBrk="1" hangingPunct="1">
              <a:defRPr/>
            </a:pPr>
            <a:r>
              <a:rPr lang="en-US" sz="2800" b="0" i="0" dirty="0">
                <a:effectLst>
                  <a:outerShdw blurRad="38100" dist="38100" dir="2700000" algn="tl">
                    <a:srgbClr val="C0C0C0"/>
                  </a:outerShdw>
                </a:effectLst>
              </a:rPr>
              <a:t>A </a:t>
            </a:r>
            <a:r>
              <a:rPr lang="en-US" sz="2800" i="0" dirty="0">
                <a:solidFill>
                  <a:srgbClr val="0070C0"/>
                </a:solidFill>
              </a:rPr>
              <a:t>number system</a:t>
            </a:r>
            <a:r>
              <a:rPr lang="en-US" sz="2800" b="0" i="0" dirty="0">
                <a:effectLst>
                  <a:outerShdw blurRad="38100" dist="38100" dir="2700000" algn="tl">
                    <a:srgbClr val="C0C0C0"/>
                  </a:outerShdw>
                </a:effectLst>
              </a:rPr>
              <a:t> defines how a number can be represented using distinct symbols. A number can be represented differently in different systems. For example, the two numbers (2A)</a:t>
            </a:r>
            <a:r>
              <a:rPr lang="en-US" sz="2800" b="0" i="0" baseline="-25000" dirty="0">
                <a:effectLst>
                  <a:outerShdw blurRad="38100" dist="38100" dir="2700000" algn="tl">
                    <a:srgbClr val="C0C0C0"/>
                  </a:outerShdw>
                </a:effectLst>
              </a:rPr>
              <a:t>16</a:t>
            </a:r>
            <a:r>
              <a:rPr lang="en-US" sz="2800" b="0" i="0" dirty="0">
                <a:effectLst>
                  <a:outerShdw blurRad="38100" dist="38100" dir="2700000" algn="tl">
                    <a:srgbClr val="C0C0C0"/>
                  </a:outerShdw>
                </a:effectLst>
              </a:rPr>
              <a:t> and (52)</a:t>
            </a:r>
            <a:r>
              <a:rPr lang="en-US" sz="2800" b="0" i="0" baseline="-25000" dirty="0">
                <a:effectLst>
                  <a:outerShdw blurRad="38100" dist="38100" dir="2700000" algn="tl">
                    <a:srgbClr val="C0C0C0"/>
                  </a:outerShdw>
                </a:effectLst>
              </a:rPr>
              <a:t>8</a:t>
            </a:r>
            <a:r>
              <a:rPr lang="en-US" sz="2800" b="0" i="0" dirty="0">
                <a:effectLst>
                  <a:outerShdw blurRad="38100" dist="38100" dir="2700000" algn="tl">
                    <a:srgbClr val="C0C0C0"/>
                  </a:outerShdw>
                </a:effectLst>
              </a:rPr>
              <a:t> both refer to the same quantity, (42)</a:t>
            </a:r>
            <a:r>
              <a:rPr lang="en-US" sz="2800" b="0" i="0" baseline="-25000" dirty="0">
                <a:effectLst>
                  <a:outerShdw blurRad="38100" dist="38100" dir="2700000" algn="tl">
                    <a:srgbClr val="C0C0C0"/>
                  </a:outerShdw>
                </a:effectLst>
              </a:rPr>
              <a:t>10</a:t>
            </a:r>
            <a:r>
              <a:rPr lang="en-US" sz="2800" b="0" i="0" dirty="0">
                <a:effectLst>
                  <a:outerShdw blurRad="38100" dist="38100" dir="2700000" algn="tl">
                    <a:srgbClr val="C0C0C0"/>
                  </a:outerShdw>
                </a:effectLst>
              </a:rPr>
              <a:t>, but their representations are different</a:t>
            </a:r>
            <a:r>
              <a:rPr lang="en-US" sz="2800" b="0" i="0" dirty="0" smtClean="0">
                <a:effectLst>
                  <a:outerShdw blurRad="38100" dist="38100" dir="2700000" algn="tl">
                    <a:srgbClr val="C0C0C0"/>
                  </a:outerShdw>
                </a:effectLst>
              </a:rPr>
              <a:t>.</a:t>
            </a:r>
          </a:p>
          <a:p>
            <a:pPr algn="just" eaLnBrk="1" hangingPunct="1">
              <a:defRPr/>
            </a:pPr>
            <a:r>
              <a:rPr lang="en-US" sz="2800" b="0" i="0" dirty="0">
                <a:effectLst>
                  <a:outerShdw blurRad="38100" dist="38100" dir="2700000" algn="tl">
                    <a:srgbClr val="C0C0C0"/>
                  </a:outerShdw>
                </a:effectLst>
              </a:rPr>
              <a:t>	Several number systems have been used in the past and can be categorized into two groups: </a:t>
            </a:r>
            <a:r>
              <a:rPr lang="en-US" sz="2800" i="0" dirty="0">
                <a:solidFill>
                  <a:srgbClr val="0070C0"/>
                </a:solidFill>
              </a:rPr>
              <a:t>positional</a:t>
            </a:r>
            <a:r>
              <a:rPr lang="en-US" sz="2800" b="0" i="0" dirty="0">
                <a:solidFill>
                  <a:srgbClr val="0070C0"/>
                </a:solidFill>
              </a:rPr>
              <a:t> </a:t>
            </a:r>
            <a:r>
              <a:rPr lang="en-US" sz="2800" b="0" i="0" dirty="0">
                <a:effectLst>
                  <a:outerShdw blurRad="38100" dist="38100" dir="2700000" algn="tl">
                    <a:srgbClr val="C0C0C0"/>
                  </a:outerShdw>
                </a:effectLst>
              </a:rPr>
              <a:t>and </a:t>
            </a:r>
            <a:r>
              <a:rPr lang="en-US" sz="2800" i="0" dirty="0">
                <a:solidFill>
                  <a:srgbClr val="0070C0"/>
                </a:solidFill>
              </a:rPr>
              <a:t>non-positional</a:t>
            </a:r>
            <a:r>
              <a:rPr lang="en-US" sz="2800" b="0" i="0" dirty="0">
                <a:effectLst>
                  <a:outerShdw blurRad="38100" dist="38100" dir="2700000" algn="tl">
                    <a:srgbClr val="C0C0C0"/>
                  </a:outerShdw>
                </a:effectLst>
              </a:rPr>
              <a:t> systems. Our main goal is to discuss the positional number systems, but we also give examples of non-positional systems.</a:t>
            </a:r>
          </a:p>
        </p:txBody>
      </p:sp>
      <p:sp>
        <p:nvSpPr>
          <p:cNvPr id="6" name="Footer Placeholder 5"/>
          <p:cNvSpPr>
            <a:spLocks noGrp="1"/>
          </p:cNvSpPr>
          <p:nvPr>
            <p:ph type="ftr" sz="quarter" idx="11"/>
          </p:nvPr>
        </p:nvSpPr>
        <p:spPr/>
        <p:txBody>
          <a:bodyPr/>
          <a:lstStyle/>
          <a:p>
            <a:r>
              <a:rPr lang="en-US" smtClean="0"/>
              <a:t>Digital Logic Design</a:t>
            </a:r>
            <a:endParaRPr lang="en-US"/>
          </a:p>
        </p:txBody>
      </p:sp>
      <p:sp>
        <p:nvSpPr>
          <p:cNvPr id="7" name="Slide Number Placeholder 6"/>
          <p:cNvSpPr>
            <a:spLocks noGrp="1"/>
          </p:cNvSpPr>
          <p:nvPr>
            <p:ph type="sldNum" sz="quarter" idx="12"/>
          </p:nvPr>
        </p:nvSpPr>
        <p:spPr/>
        <p:txBody>
          <a:bodyPr/>
          <a:lstStyle/>
          <a:p>
            <a:fld id="{CDFE905B-5691-40DB-A071-292DDBFE9B80}" type="slidenum">
              <a:rPr lang="en-US" smtClean="0"/>
              <a:pPr/>
              <a:t>4</a:t>
            </a:fld>
            <a:endParaRPr lang="en-US"/>
          </a:p>
        </p:txBody>
      </p:sp>
      <p:sp>
        <p:nvSpPr>
          <p:cNvPr id="2" name="Date Placeholder 1"/>
          <p:cNvSpPr>
            <a:spLocks noGrp="1"/>
          </p:cNvSpPr>
          <p:nvPr>
            <p:ph type="dt" sz="half" idx="10"/>
          </p:nvPr>
        </p:nvSpPr>
        <p:spPr/>
        <p:txBody>
          <a:bodyPr/>
          <a:lstStyle/>
          <a:p>
            <a:fld id="{BFBC9789-C165-42FD-B9A7-7BAF32445F6A}" type="datetime1">
              <a:rPr lang="en-US" smtClean="0"/>
              <a:t>2/21/2020</a:t>
            </a:fld>
            <a:endParaRPr lang="en-US"/>
          </a:p>
        </p:txBody>
      </p:sp>
    </p:spTree>
    <p:extLst>
      <p:ext uri="{BB962C8B-B14F-4D97-AF65-F5344CB8AC3E}">
        <p14:creationId xmlns:p14="http://schemas.microsoft.com/office/powerpoint/2010/main" val="34284469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304800" y="524257"/>
            <a:ext cx="4549643"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Binary to Hexadecimal</a:t>
            </a:r>
            <a:endParaRPr lang="en-US" sz="2000" dirty="0">
              <a:solidFill>
                <a:sysClr val="windowText" lastClr="000000"/>
              </a:solidFill>
            </a:endParaRPr>
          </a:p>
        </p:txBody>
      </p:sp>
      <p:sp>
        <p:nvSpPr>
          <p:cNvPr id="1138691" name="Rectangle 3"/>
          <p:cNvSpPr>
            <a:spLocks noChangeArrowheads="1"/>
          </p:cNvSpPr>
          <p:nvPr/>
        </p:nvSpPr>
        <p:spPr bwMode="auto">
          <a:xfrm>
            <a:off x="152400" y="1413257"/>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Show the hexadecimal equivalent of the binary number (110011100010)</a:t>
            </a:r>
            <a:r>
              <a:rPr lang="en-US" sz="2400" b="0" i="0" baseline="-25000" dirty="0">
                <a:effectLst>
                  <a:outerShdw blurRad="38100" dist="38100" dir="2700000" algn="tl">
                    <a:srgbClr val="C0C0C0"/>
                  </a:outerShdw>
                </a:effectLst>
              </a:rPr>
              <a:t>2</a:t>
            </a:r>
            <a:r>
              <a:rPr lang="en-US" sz="2400" b="0" i="0" dirty="0">
                <a:effectLst>
                  <a:outerShdw blurRad="38100" dist="38100" dir="2700000" algn="tl">
                    <a:srgbClr val="C0C0C0"/>
                  </a:outerShdw>
                </a:effectLst>
              </a:rPr>
              <a:t>.</a:t>
            </a:r>
          </a:p>
        </p:txBody>
      </p:sp>
      <p:sp>
        <p:nvSpPr>
          <p:cNvPr id="1138695" name="Rectangle 7"/>
          <p:cNvSpPr>
            <a:spLocks noChangeArrowheads="1"/>
          </p:cNvSpPr>
          <p:nvPr/>
        </p:nvSpPr>
        <p:spPr bwMode="auto">
          <a:xfrm>
            <a:off x="152400" y="2378075"/>
            <a:ext cx="8229600" cy="830997"/>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rgbClr val="0070C0"/>
                </a:solidFill>
                <a:effectLst>
                  <a:outerShdw blurRad="38100" dist="38100" dir="2700000" algn="tl">
                    <a:srgbClr val="C0C0C0"/>
                  </a:outerShdw>
                </a:effectLst>
              </a:rPr>
              <a:t>Solution</a:t>
            </a:r>
          </a:p>
          <a:p>
            <a:pPr algn="just" eaLnBrk="1" hangingPunct="1">
              <a:defRPr/>
            </a:pPr>
            <a:r>
              <a:rPr lang="en-US" sz="2400" b="0" i="0" dirty="0">
                <a:effectLst>
                  <a:outerShdw blurRad="38100" dist="38100" dir="2700000" algn="tl">
                    <a:srgbClr val="C0C0C0"/>
                  </a:outerShdw>
                </a:effectLst>
              </a:rPr>
              <a:t>We first arrange the binary number in 4-bit patterns:</a:t>
            </a:r>
          </a:p>
        </p:txBody>
      </p:sp>
      <p:sp>
        <p:nvSpPr>
          <p:cNvPr id="1138696" name="Rectangle 8"/>
          <p:cNvSpPr>
            <a:spLocks noChangeArrowheads="1"/>
          </p:cNvSpPr>
          <p:nvPr/>
        </p:nvSpPr>
        <p:spPr bwMode="auto">
          <a:xfrm>
            <a:off x="3124200" y="3290888"/>
            <a:ext cx="3352800" cy="579437"/>
          </a:xfrm>
          <a:prstGeom prst="rect">
            <a:avLst/>
          </a:prstGeom>
          <a:noFill/>
          <a:ln w="9525">
            <a:noFill/>
            <a:miter lim="800000"/>
            <a:headEnd/>
            <a:tailEnd/>
          </a:ln>
          <a:effectLst/>
        </p:spPr>
        <p:txBody>
          <a:bodyPr anchor="ctr">
            <a:spAutoFit/>
          </a:bodyPr>
          <a:lstStyle/>
          <a:p>
            <a:pPr algn="just" eaLnBrk="1" hangingPunct="1">
              <a:defRPr/>
            </a:pPr>
            <a:r>
              <a:rPr lang="en-US" sz="3200" i="0">
                <a:effectLst>
                  <a:outerShdw blurRad="38100" dist="38100" dir="2700000" algn="tl">
                    <a:srgbClr val="C0C0C0"/>
                  </a:outerShdw>
                </a:effectLst>
              </a:rPr>
              <a:t>100    1110     0010</a:t>
            </a:r>
          </a:p>
        </p:txBody>
      </p:sp>
      <p:sp>
        <p:nvSpPr>
          <p:cNvPr id="1138697" name="Rectangle 9"/>
          <p:cNvSpPr>
            <a:spLocks noChangeArrowheads="1"/>
          </p:cNvSpPr>
          <p:nvPr/>
        </p:nvSpPr>
        <p:spPr bwMode="auto">
          <a:xfrm>
            <a:off x="76200" y="4267200"/>
            <a:ext cx="8229600" cy="120015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Note that the leftmost pattern can have one to four bits. We then use the equivalent of each pattern o change the number to hexadecimal: (4E2)</a:t>
            </a:r>
            <a:r>
              <a:rPr lang="en-US" sz="2400" b="0" i="0" baseline="-25000" dirty="0">
                <a:effectLst>
                  <a:outerShdw blurRad="38100" dist="38100" dir="2700000" algn="tl">
                    <a:srgbClr val="C0C0C0"/>
                  </a:outerShdw>
                </a:effectLst>
              </a:rPr>
              <a:t>16</a:t>
            </a:r>
            <a:r>
              <a:rPr lang="en-US" sz="2400" b="0" i="0" dirty="0">
                <a:effectLst>
                  <a:outerShdw blurRad="38100" dist="38100" dir="2700000" algn="tl">
                    <a:srgbClr val="C0C0C0"/>
                  </a:outerShdw>
                </a:effectLst>
              </a:rPr>
              <a:t>.</a:t>
            </a:r>
          </a:p>
        </p:txBody>
      </p:sp>
      <p:sp>
        <p:nvSpPr>
          <p:cNvPr id="8" name="Footer Placeholder 7"/>
          <p:cNvSpPr>
            <a:spLocks noGrp="1"/>
          </p:cNvSpPr>
          <p:nvPr>
            <p:ph type="ftr" sz="quarter" idx="11"/>
          </p:nvPr>
        </p:nvSpPr>
        <p:spPr/>
        <p:txBody>
          <a:bodyPr/>
          <a:lstStyle/>
          <a:p>
            <a:r>
              <a:rPr lang="en-US" smtClean="0"/>
              <a:t>Digital Logic Design</a:t>
            </a:r>
            <a:endParaRPr lang="en-US"/>
          </a:p>
        </p:txBody>
      </p:sp>
      <p:sp>
        <p:nvSpPr>
          <p:cNvPr id="9" name="Slide Number Placeholder 8"/>
          <p:cNvSpPr>
            <a:spLocks noGrp="1"/>
          </p:cNvSpPr>
          <p:nvPr>
            <p:ph type="sldNum" sz="quarter" idx="12"/>
          </p:nvPr>
        </p:nvSpPr>
        <p:spPr/>
        <p:txBody>
          <a:bodyPr/>
          <a:lstStyle/>
          <a:p>
            <a:fld id="{CDFE905B-5691-40DB-A071-292DDBFE9B80}" type="slidenum">
              <a:rPr lang="en-US" smtClean="0"/>
              <a:pPr/>
              <a:t>40</a:t>
            </a:fld>
            <a:endParaRPr lang="en-US"/>
          </a:p>
        </p:txBody>
      </p:sp>
      <p:sp>
        <p:nvSpPr>
          <p:cNvPr id="2" name="Date Placeholder 1"/>
          <p:cNvSpPr>
            <a:spLocks noGrp="1"/>
          </p:cNvSpPr>
          <p:nvPr>
            <p:ph type="dt" sz="half" idx="10"/>
          </p:nvPr>
        </p:nvSpPr>
        <p:spPr/>
        <p:txBody>
          <a:bodyPr/>
          <a:lstStyle/>
          <a:p>
            <a:fld id="{9DBEC6D8-0C2F-43DC-BB55-439126FC3A3A}" type="datetime1">
              <a:rPr lang="en-US" smtClean="0"/>
              <a:t>2/21/2020</a:t>
            </a:fld>
            <a:endParaRPr lang="en-US"/>
          </a:p>
        </p:txBody>
      </p:sp>
    </p:spTree>
    <p:extLst>
      <p:ext uri="{BB962C8B-B14F-4D97-AF65-F5344CB8AC3E}">
        <p14:creationId xmlns:p14="http://schemas.microsoft.com/office/powerpoint/2010/main" val="4580294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381000" y="504825"/>
            <a:ext cx="4549643"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Hexadecimal to Binary</a:t>
            </a:r>
            <a:endParaRPr lang="en-US" sz="2000" dirty="0">
              <a:solidFill>
                <a:sysClr val="windowText" lastClr="000000"/>
              </a:solidFill>
            </a:endParaRPr>
          </a:p>
        </p:txBody>
      </p:sp>
      <p:sp>
        <p:nvSpPr>
          <p:cNvPr id="1140739" name="Rectangle 3"/>
          <p:cNvSpPr>
            <a:spLocks noChangeArrowheads="1"/>
          </p:cNvSpPr>
          <p:nvPr/>
        </p:nvSpPr>
        <p:spPr bwMode="auto">
          <a:xfrm>
            <a:off x="381000" y="124777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What is the binary equivalent of (24C)</a:t>
            </a:r>
            <a:r>
              <a:rPr lang="en-US" sz="2400" b="0" i="0" baseline="-25000" dirty="0">
                <a:effectLst>
                  <a:outerShdw blurRad="38100" dist="38100" dir="2700000" algn="tl">
                    <a:srgbClr val="C0C0C0"/>
                  </a:outerShdw>
                </a:effectLst>
              </a:rPr>
              <a:t>16</a:t>
            </a:r>
            <a:r>
              <a:rPr lang="en-US" sz="2400" b="0" i="0" dirty="0">
                <a:effectLst>
                  <a:outerShdw blurRad="38100" dist="38100" dir="2700000" algn="tl">
                    <a:srgbClr val="C0C0C0"/>
                  </a:outerShdw>
                </a:effectLst>
              </a:rPr>
              <a:t>?</a:t>
            </a:r>
          </a:p>
        </p:txBody>
      </p:sp>
      <p:sp>
        <p:nvSpPr>
          <p:cNvPr id="1140740" name="Rectangle 4"/>
          <p:cNvSpPr>
            <a:spLocks noChangeArrowheads="1"/>
          </p:cNvSpPr>
          <p:nvPr/>
        </p:nvSpPr>
        <p:spPr bwMode="auto">
          <a:xfrm>
            <a:off x="381000" y="1895475"/>
            <a:ext cx="8229600" cy="830997"/>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rgbClr val="0070C0"/>
                </a:solidFill>
                <a:effectLst>
                  <a:outerShdw blurRad="38100" dist="38100" dir="2700000" algn="tl">
                    <a:srgbClr val="C0C0C0"/>
                  </a:outerShdw>
                </a:effectLst>
              </a:rPr>
              <a:t>Solution</a:t>
            </a:r>
          </a:p>
          <a:p>
            <a:pPr algn="just" eaLnBrk="1" hangingPunct="1">
              <a:defRPr/>
            </a:pPr>
            <a:r>
              <a:rPr lang="en-US" sz="2400" b="0" i="0" dirty="0">
                <a:effectLst>
                  <a:outerShdw blurRad="38100" dist="38100" dir="2700000" algn="tl">
                    <a:srgbClr val="C0C0C0"/>
                  </a:outerShdw>
                </a:effectLst>
              </a:rPr>
              <a:t>Each hexadecimal digit is converted to 4-bit patterns:</a:t>
            </a:r>
          </a:p>
        </p:txBody>
      </p:sp>
      <p:sp>
        <p:nvSpPr>
          <p:cNvPr id="1140741" name="Rectangle 5"/>
          <p:cNvSpPr>
            <a:spLocks noChangeArrowheads="1"/>
          </p:cNvSpPr>
          <p:nvPr/>
        </p:nvSpPr>
        <p:spPr bwMode="auto">
          <a:xfrm>
            <a:off x="990600" y="3289300"/>
            <a:ext cx="6324600" cy="579438"/>
          </a:xfrm>
          <a:prstGeom prst="rect">
            <a:avLst/>
          </a:prstGeom>
          <a:noFill/>
          <a:ln w="9525">
            <a:noFill/>
            <a:miter lim="800000"/>
            <a:headEnd/>
            <a:tailEnd/>
          </a:ln>
          <a:effectLst/>
        </p:spPr>
        <p:txBody>
          <a:bodyPr anchor="ctr">
            <a:spAutoFit/>
          </a:bodyPr>
          <a:lstStyle/>
          <a:p>
            <a:pPr algn="just" eaLnBrk="1" hangingPunct="1">
              <a:defRPr/>
            </a:pPr>
            <a:r>
              <a:rPr lang="en-US" sz="3200" i="0">
                <a:effectLst>
                  <a:outerShdw blurRad="38100" dist="38100" dir="2700000" algn="tl">
                    <a:srgbClr val="C0C0C0"/>
                  </a:outerShdw>
                </a:effectLst>
              </a:rPr>
              <a:t>2 → 0010, 4 → 0100, and C → 1100</a:t>
            </a:r>
          </a:p>
        </p:txBody>
      </p:sp>
      <p:sp>
        <p:nvSpPr>
          <p:cNvPr id="1140742" name="Rectangle 6"/>
          <p:cNvSpPr>
            <a:spLocks noChangeArrowheads="1"/>
          </p:cNvSpPr>
          <p:nvPr/>
        </p:nvSpPr>
        <p:spPr bwMode="auto">
          <a:xfrm>
            <a:off x="76200" y="463232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result is (001001001100)</a:t>
            </a:r>
            <a:r>
              <a:rPr lang="en-US" sz="2400" b="0" i="0" baseline="-25000">
                <a:effectLst>
                  <a:outerShdw blurRad="38100" dist="38100" dir="2700000" algn="tl">
                    <a:srgbClr val="C0C0C0"/>
                  </a:outerShdw>
                </a:effectLst>
              </a:rPr>
              <a:t>2</a:t>
            </a:r>
            <a:r>
              <a:rPr lang="en-US" sz="2400" b="0" i="0">
                <a:effectLst>
                  <a:outerShdw blurRad="38100" dist="38100" dir="2700000" algn="tl">
                    <a:srgbClr val="C0C0C0"/>
                  </a:outerShdw>
                </a:effectLst>
              </a:rPr>
              <a:t>.</a:t>
            </a:r>
          </a:p>
        </p:txBody>
      </p:sp>
      <p:sp>
        <p:nvSpPr>
          <p:cNvPr id="8" name="Footer Placeholder 7"/>
          <p:cNvSpPr>
            <a:spLocks noGrp="1"/>
          </p:cNvSpPr>
          <p:nvPr>
            <p:ph type="ftr" sz="quarter" idx="11"/>
          </p:nvPr>
        </p:nvSpPr>
        <p:spPr/>
        <p:txBody>
          <a:bodyPr/>
          <a:lstStyle/>
          <a:p>
            <a:r>
              <a:rPr lang="en-US" smtClean="0"/>
              <a:t>Digital Logic Design</a:t>
            </a:r>
            <a:endParaRPr lang="en-US"/>
          </a:p>
        </p:txBody>
      </p:sp>
      <p:sp>
        <p:nvSpPr>
          <p:cNvPr id="9" name="Slide Number Placeholder 8"/>
          <p:cNvSpPr>
            <a:spLocks noGrp="1"/>
          </p:cNvSpPr>
          <p:nvPr>
            <p:ph type="sldNum" sz="quarter" idx="12"/>
          </p:nvPr>
        </p:nvSpPr>
        <p:spPr/>
        <p:txBody>
          <a:bodyPr/>
          <a:lstStyle/>
          <a:p>
            <a:fld id="{CDFE905B-5691-40DB-A071-292DDBFE9B80}" type="slidenum">
              <a:rPr lang="en-US" smtClean="0"/>
              <a:pPr/>
              <a:t>41</a:t>
            </a:fld>
            <a:endParaRPr lang="en-US"/>
          </a:p>
        </p:txBody>
      </p:sp>
      <p:sp>
        <p:nvSpPr>
          <p:cNvPr id="2" name="Date Placeholder 1"/>
          <p:cNvSpPr>
            <a:spLocks noGrp="1"/>
          </p:cNvSpPr>
          <p:nvPr>
            <p:ph type="dt" sz="half" idx="10"/>
          </p:nvPr>
        </p:nvSpPr>
        <p:spPr/>
        <p:txBody>
          <a:bodyPr/>
          <a:lstStyle/>
          <a:p>
            <a:fld id="{0ACDE8B3-60B4-472A-8EDE-1EF123834CC6}" type="datetime1">
              <a:rPr lang="en-US" smtClean="0"/>
              <a:t>2/21/2020</a:t>
            </a:fld>
            <a:endParaRPr lang="en-US"/>
          </a:p>
        </p:txBody>
      </p:sp>
    </p:spTree>
    <p:extLst>
      <p:ext uri="{BB962C8B-B14F-4D97-AF65-F5344CB8AC3E}">
        <p14:creationId xmlns:p14="http://schemas.microsoft.com/office/powerpoint/2010/main" val="21140273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228600" y="502887"/>
            <a:ext cx="355898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Binary to Octal</a:t>
            </a:r>
            <a:endParaRPr lang="en-US" sz="2000" dirty="0">
              <a:solidFill>
                <a:sysClr val="windowText" lastClr="000000"/>
              </a:solidFill>
            </a:endParaRPr>
          </a:p>
        </p:txBody>
      </p:sp>
      <p:sp>
        <p:nvSpPr>
          <p:cNvPr id="1144835" name="Rectangle 3"/>
          <p:cNvSpPr>
            <a:spLocks noChangeArrowheads="1"/>
          </p:cNvSpPr>
          <p:nvPr/>
        </p:nvSpPr>
        <p:spPr bwMode="auto">
          <a:xfrm>
            <a:off x="83093" y="11430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Show the octal equivalent of the binary number (101110010)</a:t>
            </a:r>
            <a:r>
              <a:rPr lang="en-US" sz="2400" b="0" i="0" baseline="-25000" dirty="0">
                <a:effectLst>
                  <a:outerShdw blurRad="38100" dist="38100" dir="2700000" algn="tl">
                    <a:srgbClr val="C0C0C0"/>
                  </a:outerShdw>
                </a:effectLst>
              </a:rPr>
              <a:t>2</a:t>
            </a:r>
            <a:r>
              <a:rPr lang="en-US" sz="2400" b="0" i="0" dirty="0">
                <a:effectLst>
                  <a:outerShdw blurRad="38100" dist="38100" dir="2700000" algn="tl">
                    <a:srgbClr val="C0C0C0"/>
                  </a:outerShdw>
                </a:effectLst>
              </a:rPr>
              <a:t>.</a:t>
            </a:r>
          </a:p>
        </p:txBody>
      </p:sp>
      <p:sp>
        <p:nvSpPr>
          <p:cNvPr id="1144836" name="Rectangle 4"/>
          <p:cNvSpPr>
            <a:spLocks noChangeArrowheads="1"/>
          </p:cNvSpPr>
          <p:nvPr/>
        </p:nvSpPr>
        <p:spPr bwMode="auto">
          <a:xfrm>
            <a:off x="76200" y="1646238"/>
            <a:ext cx="8229600" cy="156966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rgbClr val="0070C0"/>
                </a:solidFill>
                <a:effectLst>
                  <a:outerShdw blurRad="38100" dist="38100" dir="2700000" algn="tl">
                    <a:srgbClr val="C0C0C0"/>
                  </a:outerShdw>
                </a:effectLst>
              </a:rPr>
              <a:t>Solution</a:t>
            </a:r>
          </a:p>
          <a:p>
            <a:pPr algn="just" eaLnBrk="1" hangingPunct="1">
              <a:defRPr/>
            </a:pPr>
            <a:r>
              <a:rPr lang="en-US" sz="2400" b="0" i="0" dirty="0">
                <a:effectLst>
                  <a:outerShdw blurRad="38100" dist="38100" dir="2700000" algn="tl">
                    <a:srgbClr val="C0C0C0"/>
                  </a:outerShdw>
                </a:effectLst>
              </a:rPr>
              <a:t>Each group of three bits is translated into one octal digit. The equivalent of each 3-bit group is shown in Table 2.2 on page 25. </a:t>
            </a:r>
          </a:p>
        </p:txBody>
      </p:sp>
      <p:sp>
        <p:nvSpPr>
          <p:cNvPr id="1144838" name="Rectangle 6"/>
          <p:cNvSpPr>
            <a:spLocks noChangeArrowheads="1"/>
          </p:cNvSpPr>
          <p:nvPr/>
        </p:nvSpPr>
        <p:spPr bwMode="auto">
          <a:xfrm>
            <a:off x="76200" y="463232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result is (562)</a:t>
            </a:r>
            <a:r>
              <a:rPr lang="en-US" sz="2400" b="0" i="0" baseline="-25000">
                <a:effectLst>
                  <a:outerShdw blurRad="38100" dist="38100" dir="2700000" algn="tl">
                    <a:srgbClr val="C0C0C0"/>
                  </a:outerShdw>
                </a:effectLst>
              </a:rPr>
              <a:t>8</a:t>
            </a:r>
            <a:r>
              <a:rPr lang="en-US" sz="2400" b="0" i="0">
                <a:effectLst>
                  <a:outerShdw blurRad="38100" dist="38100" dir="2700000" algn="tl">
                    <a:srgbClr val="C0C0C0"/>
                  </a:outerShdw>
                </a:effectLst>
              </a:rPr>
              <a:t>.</a:t>
            </a:r>
          </a:p>
        </p:txBody>
      </p:sp>
      <p:sp>
        <p:nvSpPr>
          <p:cNvPr id="1144839" name="Rectangle 7"/>
          <p:cNvSpPr>
            <a:spLocks noChangeArrowheads="1"/>
          </p:cNvSpPr>
          <p:nvPr/>
        </p:nvSpPr>
        <p:spPr bwMode="auto">
          <a:xfrm>
            <a:off x="3124200" y="3290888"/>
            <a:ext cx="3352800" cy="579437"/>
          </a:xfrm>
          <a:prstGeom prst="rect">
            <a:avLst/>
          </a:prstGeom>
          <a:noFill/>
          <a:ln w="9525">
            <a:noFill/>
            <a:miter lim="800000"/>
            <a:headEnd/>
            <a:tailEnd/>
          </a:ln>
          <a:effectLst/>
        </p:spPr>
        <p:txBody>
          <a:bodyPr anchor="ctr">
            <a:spAutoFit/>
          </a:bodyPr>
          <a:lstStyle/>
          <a:p>
            <a:pPr algn="just" eaLnBrk="1" hangingPunct="1">
              <a:defRPr/>
            </a:pPr>
            <a:r>
              <a:rPr lang="en-US" sz="3200" i="0">
                <a:effectLst>
                  <a:outerShdw blurRad="38100" dist="38100" dir="2700000" algn="tl">
                    <a:srgbClr val="C0C0C0"/>
                  </a:outerShdw>
                </a:effectLst>
              </a:rPr>
              <a:t>101     110     010</a:t>
            </a:r>
          </a:p>
        </p:txBody>
      </p:sp>
      <p:sp>
        <p:nvSpPr>
          <p:cNvPr id="8" name="Footer Placeholder 7"/>
          <p:cNvSpPr>
            <a:spLocks noGrp="1"/>
          </p:cNvSpPr>
          <p:nvPr>
            <p:ph type="ftr" sz="quarter" idx="11"/>
          </p:nvPr>
        </p:nvSpPr>
        <p:spPr/>
        <p:txBody>
          <a:bodyPr/>
          <a:lstStyle/>
          <a:p>
            <a:r>
              <a:rPr lang="en-US" smtClean="0"/>
              <a:t>Digital Logic Design</a:t>
            </a:r>
            <a:endParaRPr lang="en-US"/>
          </a:p>
        </p:txBody>
      </p:sp>
      <p:sp>
        <p:nvSpPr>
          <p:cNvPr id="9" name="Slide Number Placeholder 8"/>
          <p:cNvSpPr>
            <a:spLocks noGrp="1"/>
          </p:cNvSpPr>
          <p:nvPr>
            <p:ph type="sldNum" sz="quarter" idx="12"/>
          </p:nvPr>
        </p:nvSpPr>
        <p:spPr/>
        <p:txBody>
          <a:bodyPr/>
          <a:lstStyle/>
          <a:p>
            <a:fld id="{CDFE905B-5691-40DB-A071-292DDBFE9B80}" type="slidenum">
              <a:rPr lang="en-US" smtClean="0"/>
              <a:pPr/>
              <a:t>42</a:t>
            </a:fld>
            <a:endParaRPr lang="en-US"/>
          </a:p>
        </p:txBody>
      </p:sp>
      <p:sp>
        <p:nvSpPr>
          <p:cNvPr id="2" name="Date Placeholder 1"/>
          <p:cNvSpPr>
            <a:spLocks noGrp="1"/>
          </p:cNvSpPr>
          <p:nvPr>
            <p:ph type="dt" sz="half" idx="10"/>
          </p:nvPr>
        </p:nvSpPr>
        <p:spPr/>
        <p:txBody>
          <a:bodyPr/>
          <a:lstStyle/>
          <a:p>
            <a:fld id="{698344F5-4593-446D-BE3F-B35D1C21D52B}" type="datetime1">
              <a:rPr lang="en-US" smtClean="0"/>
              <a:t>2/21/2020</a:t>
            </a:fld>
            <a:endParaRPr lang="en-US"/>
          </a:p>
        </p:txBody>
      </p:sp>
    </p:spTree>
    <p:extLst>
      <p:ext uri="{BB962C8B-B14F-4D97-AF65-F5344CB8AC3E}">
        <p14:creationId xmlns:p14="http://schemas.microsoft.com/office/powerpoint/2010/main" val="5419812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76200" y="600316"/>
            <a:ext cx="355898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Octal to Binary</a:t>
            </a:r>
            <a:endParaRPr lang="en-US" sz="2000" dirty="0">
              <a:solidFill>
                <a:sysClr val="windowText" lastClr="000000"/>
              </a:solidFill>
            </a:endParaRPr>
          </a:p>
        </p:txBody>
      </p:sp>
      <p:sp>
        <p:nvSpPr>
          <p:cNvPr id="1146883" name="Rectangle 3"/>
          <p:cNvSpPr>
            <a:spLocks noChangeArrowheads="1"/>
          </p:cNvSpPr>
          <p:nvPr/>
        </p:nvSpPr>
        <p:spPr bwMode="auto">
          <a:xfrm>
            <a:off x="76200" y="1219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What is the binary equivalent of for (24)</a:t>
            </a:r>
            <a:r>
              <a:rPr lang="en-US" sz="2400" b="0" i="0" baseline="-25000" dirty="0">
                <a:effectLst>
                  <a:outerShdw blurRad="38100" dist="38100" dir="2700000" algn="tl">
                    <a:srgbClr val="C0C0C0"/>
                  </a:outerShdw>
                </a:effectLst>
              </a:rPr>
              <a:t>8</a:t>
            </a:r>
            <a:r>
              <a:rPr lang="en-US" sz="2400" b="0" i="0" dirty="0">
                <a:effectLst>
                  <a:outerShdw blurRad="38100" dist="38100" dir="2700000" algn="tl">
                    <a:srgbClr val="C0C0C0"/>
                  </a:outerShdw>
                </a:effectLst>
              </a:rPr>
              <a:t>?</a:t>
            </a:r>
          </a:p>
        </p:txBody>
      </p:sp>
      <p:sp>
        <p:nvSpPr>
          <p:cNvPr id="1146884" name="Rectangle 4"/>
          <p:cNvSpPr>
            <a:spLocks noChangeArrowheads="1"/>
          </p:cNvSpPr>
          <p:nvPr/>
        </p:nvSpPr>
        <p:spPr bwMode="auto">
          <a:xfrm>
            <a:off x="76200" y="1828800"/>
            <a:ext cx="8229600" cy="830997"/>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rgbClr val="0070C0"/>
                </a:solidFill>
                <a:effectLst>
                  <a:outerShdw blurRad="38100" dist="38100" dir="2700000" algn="tl">
                    <a:srgbClr val="C0C0C0"/>
                  </a:outerShdw>
                </a:effectLst>
              </a:rPr>
              <a:t>Solution</a:t>
            </a:r>
          </a:p>
          <a:p>
            <a:pPr algn="just" eaLnBrk="1" hangingPunct="1">
              <a:defRPr/>
            </a:pPr>
            <a:r>
              <a:rPr lang="en-US" sz="2400" b="0" i="0" dirty="0">
                <a:effectLst>
                  <a:outerShdw blurRad="38100" dist="38100" dir="2700000" algn="tl">
                    <a:srgbClr val="C0C0C0"/>
                  </a:outerShdw>
                </a:effectLst>
              </a:rPr>
              <a:t>Write each octal digit as its equivalent bit pattern to get</a:t>
            </a:r>
          </a:p>
        </p:txBody>
      </p:sp>
      <p:sp>
        <p:nvSpPr>
          <p:cNvPr id="1146885" name="Rectangle 5"/>
          <p:cNvSpPr>
            <a:spLocks noChangeArrowheads="1"/>
          </p:cNvSpPr>
          <p:nvPr/>
        </p:nvSpPr>
        <p:spPr bwMode="auto">
          <a:xfrm>
            <a:off x="2209800" y="3289300"/>
            <a:ext cx="4267200" cy="579438"/>
          </a:xfrm>
          <a:prstGeom prst="rect">
            <a:avLst/>
          </a:prstGeom>
          <a:noFill/>
          <a:ln w="9525">
            <a:noFill/>
            <a:miter lim="800000"/>
            <a:headEnd/>
            <a:tailEnd/>
          </a:ln>
          <a:effectLst/>
        </p:spPr>
        <p:txBody>
          <a:bodyPr anchor="ctr">
            <a:spAutoFit/>
          </a:bodyPr>
          <a:lstStyle/>
          <a:p>
            <a:pPr algn="just" eaLnBrk="1" hangingPunct="1">
              <a:defRPr/>
            </a:pPr>
            <a:r>
              <a:rPr lang="en-US" sz="3200" i="0">
                <a:effectLst>
                  <a:outerShdw blurRad="38100" dist="38100" dir="2700000" algn="tl">
                    <a:srgbClr val="C0C0C0"/>
                  </a:outerShdw>
                </a:effectLst>
              </a:rPr>
              <a:t>2 → 010  and  4 → 100</a:t>
            </a:r>
          </a:p>
        </p:txBody>
      </p:sp>
      <p:sp>
        <p:nvSpPr>
          <p:cNvPr id="1146886" name="Rectangle 6"/>
          <p:cNvSpPr>
            <a:spLocks noChangeArrowheads="1"/>
          </p:cNvSpPr>
          <p:nvPr/>
        </p:nvSpPr>
        <p:spPr bwMode="auto">
          <a:xfrm>
            <a:off x="76200" y="463232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result is (010100)</a:t>
            </a:r>
            <a:r>
              <a:rPr lang="en-US" sz="2400" b="0" i="0" baseline="-25000">
                <a:effectLst>
                  <a:outerShdw blurRad="38100" dist="38100" dir="2700000" algn="tl">
                    <a:srgbClr val="C0C0C0"/>
                  </a:outerShdw>
                </a:effectLst>
              </a:rPr>
              <a:t>2</a:t>
            </a:r>
            <a:r>
              <a:rPr lang="en-US" sz="2400" b="0" i="0">
                <a:effectLst>
                  <a:outerShdw blurRad="38100" dist="38100" dir="2700000" algn="tl">
                    <a:srgbClr val="C0C0C0"/>
                  </a:outerShdw>
                </a:effectLst>
              </a:rPr>
              <a:t>.</a:t>
            </a:r>
          </a:p>
        </p:txBody>
      </p:sp>
      <p:sp>
        <p:nvSpPr>
          <p:cNvPr id="8" name="Footer Placeholder 7"/>
          <p:cNvSpPr>
            <a:spLocks noGrp="1"/>
          </p:cNvSpPr>
          <p:nvPr>
            <p:ph type="ftr" sz="quarter" idx="11"/>
          </p:nvPr>
        </p:nvSpPr>
        <p:spPr/>
        <p:txBody>
          <a:bodyPr/>
          <a:lstStyle/>
          <a:p>
            <a:r>
              <a:rPr lang="en-US" smtClean="0"/>
              <a:t>Digital Logic Design</a:t>
            </a:r>
            <a:endParaRPr lang="en-US"/>
          </a:p>
        </p:txBody>
      </p:sp>
      <p:sp>
        <p:nvSpPr>
          <p:cNvPr id="9" name="Slide Number Placeholder 8"/>
          <p:cNvSpPr>
            <a:spLocks noGrp="1"/>
          </p:cNvSpPr>
          <p:nvPr>
            <p:ph type="sldNum" sz="quarter" idx="12"/>
          </p:nvPr>
        </p:nvSpPr>
        <p:spPr/>
        <p:txBody>
          <a:bodyPr/>
          <a:lstStyle/>
          <a:p>
            <a:fld id="{CDFE905B-5691-40DB-A071-292DDBFE9B80}" type="slidenum">
              <a:rPr lang="en-US" smtClean="0"/>
              <a:pPr/>
              <a:t>43</a:t>
            </a:fld>
            <a:endParaRPr lang="en-US"/>
          </a:p>
        </p:txBody>
      </p:sp>
      <p:sp>
        <p:nvSpPr>
          <p:cNvPr id="2" name="Date Placeholder 1"/>
          <p:cNvSpPr>
            <a:spLocks noGrp="1"/>
          </p:cNvSpPr>
          <p:nvPr>
            <p:ph type="dt" sz="half" idx="10"/>
          </p:nvPr>
        </p:nvSpPr>
        <p:spPr/>
        <p:txBody>
          <a:bodyPr/>
          <a:lstStyle/>
          <a:p>
            <a:fld id="{87C0D123-B002-4693-A965-75F0DE6915EA}" type="datetime1">
              <a:rPr lang="en-US" smtClean="0"/>
              <a:t>2/21/2020</a:t>
            </a:fld>
            <a:endParaRPr lang="en-US"/>
          </a:p>
        </p:txBody>
      </p:sp>
    </p:spTree>
    <p:extLst>
      <p:ext uri="{BB962C8B-B14F-4D97-AF65-F5344CB8AC3E}">
        <p14:creationId xmlns:p14="http://schemas.microsoft.com/office/powerpoint/2010/main" val="664523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627" name="Text Box 3"/>
          <p:cNvSpPr txBox="1">
            <a:spLocks noChangeArrowheads="1"/>
          </p:cNvSpPr>
          <p:nvPr/>
        </p:nvSpPr>
        <p:spPr bwMode="auto">
          <a:xfrm>
            <a:off x="228600" y="406400"/>
            <a:ext cx="8682698" cy="646331"/>
          </a:xfrm>
          <a:prstGeom prst="rect">
            <a:avLst/>
          </a:prstGeom>
          <a:noFill/>
          <a:ln w="9525">
            <a:noFill/>
            <a:miter lim="800000"/>
            <a:headEnd/>
            <a:tailEnd/>
          </a:ln>
          <a:effectLst/>
        </p:spPr>
        <p:txBody>
          <a:bodyPr wrap="none">
            <a:spAutoFit/>
          </a:bodyPr>
          <a:lstStyle/>
          <a:p>
            <a:pPr>
              <a:defRPr/>
            </a:pPr>
            <a:r>
              <a:rPr lang="en-US" sz="3600" i="0" dirty="0" smtClean="0">
                <a:effectLst>
                  <a:outerShdw blurRad="38100" dist="38100" dir="2700000" algn="tl">
                    <a:srgbClr val="C0C0C0"/>
                  </a:outerShdw>
                </a:effectLst>
                <a:latin typeface="Times" pitchFamily="16" charset="0"/>
              </a:rPr>
              <a:t>  </a:t>
            </a:r>
            <a:r>
              <a:rPr lang="en-US" sz="3600" i="0" dirty="0">
                <a:effectLst>
                  <a:outerShdw blurRad="38100" dist="38100" dir="2700000" algn="tl">
                    <a:srgbClr val="C0C0C0"/>
                  </a:outerShdw>
                </a:effectLst>
                <a:latin typeface="Times" pitchFamily="16" charset="0"/>
              </a:rPr>
              <a:t>NONPOSITIONAL NUMBER SYSTEMS</a:t>
            </a:r>
          </a:p>
        </p:txBody>
      </p:sp>
      <p:sp>
        <p:nvSpPr>
          <p:cNvPr id="3584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GB" i="0"/>
          </a:p>
        </p:txBody>
      </p:sp>
      <p:sp>
        <p:nvSpPr>
          <p:cNvPr id="1050629" name="Rectangle 5"/>
          <p:cNvSpPr>
            <a:spLocks noChangeArrowheads="1"/>
          </p:cNvSpPr>
          <p:nvPr/>
        </p:nvSpPr>
        <p:spPr bwMode="auto">
          <a:xfrm>
            <a:off x="304800" y="1219200"/>
            <a:ext cx="8229600" cy="4401205"/>
          </a:xfrm>
          <a:prstGeom prst="rect">
            <a:avLst/>
          </a:prstGeom>
          <a:noFill/>
          <a:ln w="9525">
            <a:noFill/>
            <a:miter lim="800000"/>
            <a:headEnd/>
            <a:tailEnd/>
          </a:ln>
          <a:effectLst/>
        </p:spPr>
        <p:txBody>
          <a:bodyPr anchor="ctr">
            <a:spAutoFit/>
          </a:bodyPr>
          <a:lstStyle/>
          <a:p>
            <a:pPr algn="just" eaLnBrk="1" hangingPunct="1">
              <a:defRPr/>
            </a:pPr>
            <a:r>
              <a:rPr lang="en-US" sz="2800" b="0" i="0" dirty="0">
                <a:effectLst>
                  <a:outerShdw blurRad="38100" dist="38100" dir="2700000" algn="tl">
                    <a:srgbClr val="C0C0C0"/>
                  </a:outerShdw>
                </a:effectLst>
              </a:rPr>
              <a:t>Although </a:t>
            </a:r>
            <a:r>
              <a:rPr lang="en-US" sz="2800" i="0" dirty="0">
                <a:solidFill>
                  <a:srgbClr val="0070C0"/>
                </a:solidFill>
                <a:effectLst>
                  <a:outerShdw blurRad="38100" dist="38100" dir="2700000" algn="tl">
                    <a:srgbClr val="C0C0C0"/>
                  </a:outerShdw>
                </a:effectLst>
              </a:rPr>
              <a:t>non-positional number systems</a:t>
            </a:r>
            <a:r>
              <a:rPr lang="en-US" sz="2800" b="0" i="0" dirty="0">
                <a:solidFill>
                  <a:srgbClr val="0070C0"/>
                </a:solidFill>
                <a:effectLst>
                  <a:outerShdw blurRad="38100" dist="38100" dir="2700000" algn="tl">
                    <a:srgbClr val="C0C0C0"/>
                  </a:outerShdw>
                </a:effectLst>
              </a:rPr>
              <a:t> </a:t>
            </a:r>
            <a:r>
              <a:rPr lang="en-US" sz="2800" b="0" i="0" dirty="0">
                <a:effectLst>
                  <a:outerShdw blurRad="38100" dist="38100" dir="2700000" algn="tl">
                    <a:srgbClr val="C0C0C0"/>
                  </a:outerShdw>
                </a:effectLst>
              </a:rPr>
              <a:t>are not used in computers, we give a short review here for comparison with positional number systems. A non-positional number system still uses a limited number of symbols in which each symbol has a value. However, the position a symbol occupies in the number normally bears no relation to its value—the value of each symbol is fixed. To find the value of a number, we add the value of all symbols present in the representation.</a:t>
            </a:r>
            <a:r>
              <a:rPr lang="en-US" sz="2800" dirty="0">
                <a:effectLst>
                  <a:outerShdw blurRad="38100" dist="38100" dir="2700000" algn="tl">
                    <a:srgbClr val="C0C0C0"/>
                  </a:outerShdw>
                </a:effectLst>
              </a:rPr>
              <a:t> </a:t>
            </a:r>
          </a:p>
        </p:txBody>
      </p:sp>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44</a:t>
            </a:fld>
            <a:endParaRPr lang="en-US"/>
          </a:p>
        </p:txBody>
      </p:sp>
      <p:sp>
        <p:nvSpPr>
          <p:cNvPr id="2" name="Date Placeholder 1"/>
          <p:cNvSpPr>
            <a:spLocks noGrp="1"/>
          </p:cNvSpPr>
          <p:nvPr>
            <p:ph type="dt" sz="half" idx="10"/>
          </p:nvPr>
        </p:nvSpPr>
        <p:spPr/>
        <p:txBody>
          <a:bodyPr/>
          <a:lstStyle/>
          <a:p>
            <a:fld id="{54E8DE27-05C8-4861-BB41-BC775166AA9D}" type="datetime1">
              <a:rPr lang="en-US" smtClean="0"/>
              <a:t>2/21/2020</a:t>
            </a:fld>
            <a:endParaRPr lang="en-US"/>
          </a:p>
        </p:txBody>
      </p:sp>
    </p:spTree>
    <p:extLst>
      <p:ext uri="{BB962C8B-B14F-4D97-AF65-F5344CB8AC3E}">
        <p14:creationId xmlns:p14="http://schemas.microsoft.com/office/powerpoint/2010/main" val="40061202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76200" y="152400"/>
            <a:ext cx="559242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Non-positional Number system</a:t>
            </a:r>
            <a:endParaRPr lang="en-US" sz="2000" dirty="0">
              <a:solidFill>
                <a:sysClr val="windowText" lastClr="000000"/>
              </a:solidFill>
            </a:endParaRPr>
          </a:p>
        </p:txBody>
      </p:sp>
      <p:sp>
        <p:nvSpPr>
          <p:cNvPr id="1054731" name="Rectangle 11"/>
          <p:cNvSpPr>
            <a:spLocks noChangeArrowheads="1"/>
          </p:cNvSpPr>
          <p:nvPr/>
        </p:nvSpPr>
        <p:spPr bwMode="auto">
          <a:xfrm>
            <a:off x="457200" y="1325940"/>
            <a:ext cx="8229600" cy="156966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Roman numerals are a good example of a non-positional number system. This number system has a set of symbols </a:t>
            </a:r>
            <a:br>
              <a:rPr lang="en-US" sz="2400" b="0" i="0" dirty="0">
                <a:effectLst>
                  <a:outerShdw blurRad="38100" dist="38100" dir="2700000" algn="tl">
                    <a:srgbClr val="C0C0C0"/>
                  </a:outerShdw>
                </a:effectLst>
              </a:rPr>
            </a:br>
            <a:r>
              <a:rPr lang="en-US" sz="2400" b="0" i="0" dirty="0">
                <a:effectLst>
                  <a:outerShdw blurRad="38100" dist="38100" dir="2700000" algn="tl">
                    <a:srgbClr val="C0C0C0"/>
                  </a:outerShdw>
                </a:effectLst>
              </a:rPr>
              <a:t>S = {I, V, X, L, C, D, M}. The values of each symbol are shown in </a:t>
            </a:r>
            <a:r>
              <a:rPr lang="en-US" sz="2400" b="0" i="0" dirty="0" smtClean="0">
                <a:effectLst>
                  <a:outerShdw blurRad="38100" dist="38100" dir="2700000" algn="tl">
                    <a:srgbClr val="C0C0C0"/>
                  </a:outerShdw>
                </a:effectLst>
              </a:rPr>
              <a:t>bellow.</a:t>
            </a:r>
            <a:endParaRPr lang="en-US" sz="2400" b="0" i="0" dirty="0">
              <a:effectLst>
                <a:outerShdw blurRad="38100" dist="38100" dir="2700000" algn="tl">
                  <a:srgbClr val="C0C0C0"/>
                </a:outerShdw>
              </a:effectLst>
            </a:endParaRPr>
          </a:p>
        </p:txBody>
      </p:sp>
      <p:pic>
        <p:nvPicPr>
          <p:cNvPr id="36869" name="Picture 13"/>
          <p:cNvPicPr>
            <a:picLocks noChangeAspect="1" noChangeArrowheads="1"/>
          </p:cNvPicPr>
          <p:nvPr/>
        </p:nvPicPr>
        <p:blipFill>
          <a:blip r:embed="rId3">
            <a:extLst>
              <a:ext uri="{28A0092B-C50C-407E-A947-70E740481C1C}">
                <a14:useLocalDpi xmlns:a14="http://schemas.microsoft.com/office/drawing/2010/main" val="0"/>
              </a:ext>
            </a:extLst>
          </a:blip>
          <a:srcRect t="20857"/>
          <a:stretch>
            <a:fillRect/>
          </a:stretch>
        </p:blipFill>
        <p:spPr bwMode="auto">
          <a:xfrm>
            <a:off x="615950" y="3200400"/>
            <a:ext cx="79105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34" name="Rectangle 14"/>
          <p:cNvSpPr>
            <a:spLocks noChangeArrowheads="1"/>
          </p:cNvSpPr>
          <p:nvPr/>
        </p:nvSpPr>
        <p:spPr bwMode="auto">
          <a:xfrm>
            <a:off x="609600" y="49688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To find the value of a number, we need to add the value of symbols subject to specific rules (See the textbook).</a:t>
            </a:r>
          </a:p>
        </p:txBody>
      </p:sp>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45</a:t>
            </a:fld>
            <a:endParaRPr lang="en-US"/>
          </a:p>
        </p:txBody>
      </p:sp>
      <p:sp>
        <p:nvSpPr>
          <p:cNvPr id="2" name="Date Placeholder 1"/>
          <p:cNvSpPr>
            <a:spLocks noGrp="1"/>
          </p:cNvSpPr>
          <p:nvPr>
            <p:ph type="dt" sz="half" idx="10"/>
          </p:nvPr>
        </p:nvSpPr>
        <p:spPr/>
        <p:txBody>
          <a:bodyPr/>
          <a:lstStyle/>
          <a:p>
            <a:fld id="{2A1018D4-D04E-401C-B8E8-5AC69497C6B5}" type="datetime1">
              <a:rPr lang="en-US" smtClean="0"/>
              <a:t>2/21/2020</a:t>
            </a:fld>
            <a:endParaRPr lang="en-US"/>
          </a:p>
        </p:txBody>
      </p:sp>
    </p:spTree>
    <p:extLst>
      <p:ext uri="{BB962C8B-B14F-4D97-AF65-F5344CB8AC3E}">
        <p14:creationId xmlns:p14="http://schemas.microsoft.com/office/powerpoint/2010/main" val="23545313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76200" y="152400"/>
            <a:ext cx="142378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a:solidFill>
                  <a:sysClr val="windowText" lastClr="000000"/>
                </a:solidFill>
              </a:rPr>
              <a:t>Example </a:t>
            </a:r>
            <a:endParaRPr lang="en-US" sz="2000" dirty="0">
              <a:solidFill>
                <a:sysClr val="windowText" lastClr="000000"/>
              </a:solidFill>
            </a:endParaRPr>
          </a:p>
        </p:txBody>
      </p:sp>
      <p:sp>
        <p:nvSpPr>
          <p:cNvPr id="1056773" name="Rectangle 5"/>
          <p:cNvSpPr>
            <a:spLocks noChangeArrowheads="1"/>
          </p:cNvSpPr>
          <p:nvPr/>
        </p:nvSpPr>
        <p:spPr bwMode="auto">
          <a:xfrm>
            <a:off x="76200" y="94456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following shows some Roman numbers and their values.</a:t>
            </a:r>
          </a:p>
        </p:txBody>
      </p:sp>
      <p:pic>
        <p:nvPicPr>
          <p:cNvPr id="378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371600"/>
            <a:ext cx="8631237"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6775" name="Rectangle 7"/>
          <p:cNvSpPr>
            <a:spLocks noChangeArrowheads="1"/>
          </p:cNvSpPr>
          <p:nvPr/>
        </p:nvSpPr>
        <p:spPr bwMode="auto">
          <a:xfrm>
            <a:off x="2057400" y="152400"/>
            <a:ext cx="18288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(Continued)</a:t>
            </a:r>
          </a:p>
        </p:txBody>
      </p:sp>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46</a:t>
            </a:fld>
            <a:endParaRPr lang="en-US"/>
          </a:p>
        </p:txBody>
      </p:sp>
      <p:sp>
        <p:nvSpPr>
          <p:cNvPr id="2" name="Date Placeholder 1"/>
          <p:cNvSpPr>
            <a:spLocks noGrp="1"/>
          </p:cNvSpPr>
          <p:nvPr>
            <p:ph type="dt" sz="half" idx="10"/>
          </p:nvPr>
        </p:nvSpPr>
        <p:spPr/>
        <p:txBody>
          <a:bodyPr/>
          <a:lstStyle/>
          <a:p>
            <a:fld id="{E7E35AAA-5104-4B2D-BCD8-573EDD9678F2}" type="datetime1">
              <a:rPr lang="en-US" smtClean="0"/>
              <a:t>2/21/2020</a:t>
            </a:fld>
            <a:endParaRPr lang="en-US"/>
          </a:p>
        </p:txBody>
      </p:sp>
    </p:spTree>
    <p:extLst>
      <p:ext uri="{BB962C8B-B14F-4D97-AF65-F5344CB8AC3E}">
        <p14:creationId xmlns:p14="http://schemas.microsoft.com/office/powerpoint/2010/main" val="2887538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Thank </a:t>
            </a:r>
            <a:r>
              <a:rPr lang="en-US" dirty="0" smtClean="0"/>
              <a:t>you..</a:t>
            </a:r>
          </a:p>
        </p:txBody>
      </p:sp>
      <p:sp>
        <p:nvSpPr>
          <p:cNvPr id="4" name="Footer Placeholder 3"/>
          <p:cNvSpPr>
            <a:spLocks noGrp="1"/>
          </p:cNvSpPr>
          <p:nvPr>
            <p:ph type="ftr" sz="quarter" idx="11"/>
          </p:nvPr>
        </p:nvSpPr>
        <p:spPr/>
        <p:txBody>
          <a:bodyPr/>
          <a:lstStyle/>
          <a:p>
            <a:pPr>
              <a:defRPr/>
            </a:pPr>
            <a:r>
              <a:rPr lang="en-US" smtClean="0"/>
              <a:t>Digital Logic Design</a:t>
            </a:r>
            <a:endParaRPr lang="en-US"/>
          </a:p>
        </p:txBody>
      </p:sp>
      <p:sp>
        <p:nvSpPr>
          <p:cNvPr id="5" name="Slide Number Placeholder 4"/>
          <p:cNvSpPr>
            <a:spLocks noGrp="1"/>
          </p:cNvSpPr>
          <p:nvPr>
            <p:ph type="sldNum" sz="quarter" idx="12"/>
          </p:nvPr>
        </p:nvSpPr>
        <p:spPr/>
        <p:txBody>
          <a:bodyPr/>
          <a:lstStyle/>
          <a:p>
            <a:pPr>
              <a:defRPr/>
            </a:pPr>
            <a:fld id="{037EF44E-8238-4CBB-B355-CED6D5404A33}" type="slidenum">
              <a:rPr lang="en-US" smtClean="0"/>
              <a:pPr>
                <a:defRPr/>
              </a:pPr>
              <a:t>47</a:t>
            </a:fld>
            <a:endParaRPr lang="en-US" dirty="0"/>
          </a:p>
        </p:txBody>
      </p:sp>
      <p:sp>
        <p:nvSpPr>
          <p:cNvPr id="2" name="Date Placeholder 1"/>
          <p:cNvSpPr>
            <a:spLocks noGrp="1"/>
          </p:cNvSpPr>
          <p:nvPr>
            <p:ph type="dt" sz="half" idx="10"/>
          </p:nvPr>
        </p:nvSpPr>
        <p:spPr/>
        <p:txBody>
          <a:bodyPr/>
          <a:lstStyle/>
          <a:p>
            <a:fld id="{530D0B08-2F3A-49FD-BE91-CD3E51AC1FCC}" type="datetime1">
              <a:rPr lang="en-US" smtClean="0"/>
              <a:t>2/21/2020</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2209800" y="3352800"/>
            <a:ext cx="4572000" cy="538163"/>
          </a:xfrm>
          <a:prstGeom prst="rect">
            <a:avLst/>
          </a:prstGeom>
          <a:solidFill>
            <a:schemeClr val="bg1"/>
          </a:solidFill>
          <a:ln w="19050">
            <a:solidFill>
              <a:schemeClr val="hlink"/>
            </a:solidFill>
            <a:miter lim="800000"/>
            <a:headEnd/>
            <a:tailEnd/>
          </a:ln>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i="0" dirty="0">
                <a:solidFill>
                  <a:srgbClr val="0070C0"/>
                </a:solidFill>
              </a:rPr>
              <a:t>S = {0, 1, 2, 3, 4, 5, 6, 7, 8, 9}</a:t>
            </a:r>
          </a:p>
        </p:txBody>
      </p:sp>
      <p:sp>
        <p:nvSpPr>
          <p:cNvPr id="1058819" name="Text Box 3"/>
          <p:cNvSpPr txBox="1">
            <a:spLocks noChangeArrowheads="1"/>
          </p:cNvSpPr>
          <p:nvPr/>
        </p:nvSpPr>
        <p:spPr bwMode="auto">
          <a:xfrm>
            <a:off x="1447800" y="228600"/>
            <a:ext cx="6553200" cy="70788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4000" i="0" dirty="0">
                <a:solidFill>
                  <a:srgbClr val="0070C0"/>
                </a:solidFill>
              </a:rPr>
              <a:t>The decimal system (base 10)</a:t>
            </a:r>
          </a:p>
        </p:txBody>
      </p:sp>
      <p:sp>
        <p:nvSpPr>
          <p:cNvPr id="6149" name="Rectangle 4"/>
          <p:cNvSpPr>
            <a:spLocks noChangeArrowheads="1"/>
          </p:cNvSpPr>
          <p:nvPr/>
        </p:nvSpPr>
        <p:spPr bwMode="auto">
          <a:xfrm>
            <a:off x="76200" y="1339850"/>
            <a:ext cx="8915400" cy="1569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3200" b="0" i="0" dirty="0"/>
              <a:t>The word decimal is derived from the Latin root </a:t>
            </a:r>
            <a:r>
              <a:rPr lang="en-US" sz="3200" i="0" dirty="0" err="1">
                <a:solidFill>
                  <a:srgbClr val="0070C0"/>
                </a:solidFill>
              </a:rPr>
              <a:t>decem</a:t>
            </a:r>
            <a:r>
              <a:rPr lang="en-US" sz="3200" b="0" i="0" dirty="0">
                <a:solidFill>
                  <a:srgbClr val="0070C0"/>
                </a:solidFill>
              </a:rPr>
              <a:t> </a:t>
            </a:r>
            <a:r>
              <a:rPr lang="en-US" sz="3200" b="0" i="0" dirty="0"/>
              <a:t>(ten). In this system the </a:t>
            </a:r>
            <a:r>
              <a:rPr lang="en-US" sz="3200" i="0" dirty="0">
                <a:solidFill>
                  <a:srgbClr val="0070C0"/>
                </a:solidFill>
              </a:rPr>
              <a:t>base</a:t>
            </a:r>
            <a:r>
              <a:rPr lang="en-US" sz="3200" b="0" i="0" dirty="0">
                <a:solidFill>
                  <a:srgbClr val="0070C0"/>
                </a:solidFill>
              </a:rPr>
              <a:t> </a:t>
            </a:r>
            <a:r>
              <a:rPr lang="en-US" sz="3200" i="0" dirty="0">
                <a:solidFill>
                  <a:srgbClr val="0070C0"/>
                </a:solidFill>
              </a:rPr>
              <a:t>b = 10</a:t>
            </a:r>
            <a:r>
              <a:rPr lang="en-US" sz="3200" b="0" i="0" dirty="0">
                <a:solidFill>
                  <a:srgbClr val="0070C0"/>
                </a:solidFill>
              </a:rPr>
              <a:t> </a:t>
            </a:r>
            <a:r>
              <a:rPr lang="en-US" sz="3200" b="0" i="0" dirty="0"/>
              <a:t>and we use ten symbols</a:t>
            </a:r>
          </a:p>
        </p:txBody>
      </p:sp>
      <p:sp>
        <p:nvSpPr>
          <p:cNvPr id="6150" name="Rectangle 5"/>
          <p:cNvSpPr>
            <a:spLocks noChangeArrowheads="1"/>
          </p:cNvSpPr>
          <p:nvPr/>
        </p:nvSpPr>
        <p:spPr bwMode="auto">
          <a:xfrm>
            <a:off x="76200" y="4343400"/>
            <a:ext cx="8915400" cy="1077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3200" b="0" i="0" dirty="0"/>
              <a:t>The symbols in this system are often referred to as </a:t>
            </a:r>
            <a:r>
              <a:rPr lang="en-US" sz="3200" i="0" dirty="0">
                <a:solidFill>
                  <a:srgbClr val="0070C0"/>
                </a:solidFill>
              </a:rPr>
              <a:t>decimal</a:t>
            </a:r>
            <a:r>
              <a:rPr lang="en-US" sz="3200" b="0" i="0" dirty="0">
                <a:solidFill>
                  <a:srgbClr val="0070C0"/>
                </a:solidFill>
              </a:rPr>
              <a:t> </a:t>
            </a:r>
            <a:r>
              <a:rPr lang="en-US" sz="3200" i="0" dirty="0">
                <a:solidFill>
                  <a:srgbClr val="0070C0"/>
                </a:solidFill>
              </a:rPr>
              <a:t>digits</a:t>
            </a:r>
            <a:r>
              <a:rPr lang="en-US" sz="3200" b="0" i="0" dirty="0">
                <a:solidFill>
                  <a:srgbClr val="0070C0"/>
                </a:solidFill>
              </a:rPr>
              <a:t> </a:t>
            </a:r>
            <a:r>
              <a:rPr lang="en-US" sz="3200" b="0" i="0" dirty="0"/>
              <a:t>or just </a:t>
            </a:r>
            <a:r>
              <a:rPr lang="en-US" sz="3200" i="0" dirty="0">
                <a:solidFill>
                  <a:srgbClr val="0070C0"/>
                </a:solidFill>
              </a:rPr>
              <a:t>digits</a:t>
            </a:r>
            <a:r>
              <a:rPr lang="en-US" sz="3200" b="0" i="0" dirty="0"/>
              <a:t>.</a:t>
            </a:r>
            <a:r>
              <a:rPr lang="en-US" sz="3200" dirty="0"/>
              <a:t> </a:t>
            </a:r>
          </a:p>
        </p:txBody>
      </p:sp>
      <p:sp>
        <p:nvSpPr>
          <p:cNvPr id="7" name="Footer Placeholder 6"/>
          <p:cNvSpPr>
            <a:spLocks noGrp="1"/>
          </p:cNvSpPr>
          <p:nvPr>
            <p:ph type="ftr" sz="quarter" idx="11"/>
          </p:nvPr>
        </p:nvSpPr>
        <p:spPr/>
        <p:txBody>
          <a:bodyPr/>
          <a:lstStyle/>
          <a:p>
            <a:r>
              <a:rPr lang="en-US" smtClean="0"/>
              <a:t>Digital Logic Design</a:t>
            </a:r>
            <a:endParaRPr lang="en-US" dirty="0"/>
          </a:p>
        </p:txBody>
      </p:sp>
      <p:sp>
        <p:nvSpPr>
          <p:cNvPr id="8" name="Slide Number Placeholder 7"/>
          <p:cNvSpPr>
            <a:spLocks noGrp="1"/>
          </p:cNvSpPr>
          <p:nvPr>
            <p:ph type="sldNum" sz="quarter" idx="12"/>
          </p:nvPr>
        </p:nvSpPr>
        <p:spPr/>
        <p:txBody>
          <a:bodyPr/>
          <a:lstStyle/>
          <a:p>
            <a:fld id="{CDFE905B-5691-40DB-A071-292DDBFE9B80}" type="slidenum">
              <a:rPr lang="en-US" smtClean="0"/>
              <a:pPr/>
              <a:t>5</a:t>
            </a:fld>
            <a:endParaRPr lang="en-US"/>
          </a:p>
        </p:txBody>
      </p:sp>
      <p:sp>
        <p:nvSpPr>
          <p:cNvPr id="2" name="Date Placeholder 1"/>
          <p:cNvSpPr>
            <a:spLocks noGrp="1"/>
          </p:cNvSpPr>
          <p:nvPr>
            <p:ph type="dt" sz="half" idx="10"/>
          </p:nvPr>
        </p:nvSpPr>
        <p:spPr/>
        <p:txBody>
          <a:bodyPr/>
          <a:lstStyle/>
          <a:p>
            <a:fld id="{814AFB8A-B51F-40F3-AB6F-355CDA41D9B2}" type="datetime1">
              <a:rPr lang="en-US" smtClean="0"/>
              <a:t>2/21/2020</a:t>
            </a:fld>
            <a:endParaRPr lang="en-US"/>
          </a:p>
        </p:txBody>
      </p:sp>
    </p:spTree>
    <p:extLst>
      <p:ext uri="{BB962C8B-B14F-4D97-AF65-F5344CB8AC3E}">
        <p14:creationId xmlns:p14="http://schemas.microsoft.com/office/powerpoint/2010/main" val="2696670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152400"/>
            <a:ext cx="8229600" cy="838200"/>
          </a:xfrm>
        </p:spPr>
        <p:txBody>
          <a:bodyPr>
            <a:normAutofit/>
          </a:bodyPr>
          <a:lstStyle/>
          <a:p>
            <a:r>
              <a:rPr lang="en-US" sz="4000" b="1" dirty="0" smtClean="0"/>
              <a:t>Decimal Number System</a:t>
            </a:r>
          </a:p>
        </p:txBody>
      </p:sp>
      <p:sp>
        <p:nvSpPr>
          <p:cNvPr id="98307" name="Rectangle 3"/>
          <p:cNvSpPr>
            <a:spLocks noGrp="1" noChangeArrowheads="1"/>
          </p:cNvSpPr>
          <p:nvPr>
            <p:ph type="body" idx="1"/>
          </p:nvPr>
        </p:nvSpPr>
        <p:spPr>
          <a:xfrm>
            <a:off x="431800" y="1089025"/>
            <a:ext cx="8280400" cy="5233988"/>
          </a:xfrm>
        </p:spPr>
        <p:txBody>
          <a:bodyPr/>
          <a:lstStyle/>
          <a:p>
            <a:r>
              <a:rPr lang="en-US" dirty="0" smtClean="0"/>
              <a:t>Base (also called radix) = 10 </a:t>
            </a:r>
          </a:p>
          <a:p>
            <a:pPr lvl="1"/>
            <a:r>
              <a:rPr lang="en-US" dirty="0" smtClean="0">
                <a:sym typeface="Wingdings" pitchFamily="2" charset="2"/>
              </a:rPr>
              <a:t>10 digits { 0, 1, 2, 3, 4, 5, 6, 7, 8, 9 }</a:t>
            </a:r>
          </a:p>
          <a:p>
            <a:r>
              <a:rPr lang="en-US" dirty="0" smtClean="0">
                <a:sym typeface="Wingdings" pitchFamily="2" charset="2"/>
              </a:rPr>
              <a:t>Digit Position</a:t>
            </a:r>
          </a:p>
          <a:p>
            <a:pPr lvl="1"/>
            <a:r>
              <a:rPr lang="en-US" dirty="0" smtClean="0">
                <a:sym typeface="Wingdings" pitchFamily="2" charset="2"/>
              </a:rPr>
              <a:t>Integer &amp; fraction</a:t>
            </a:r>
          </a:p>
          <a:p>
            <a:r>
              <a:rPr lang="en-US" dirty="0" smtClean="0">
                <a:sym typeface="Wingdings" pitchFamily="2" charset="2"/>
              </a:rPr>
              <a:t>Digit Weight</a:t>
            </a:r>
          </a:p>
          <a:p>
            <a:pPr lvl="1"/>
            <a:r>
              <a:rPr lang="en-US" dirty="0" smtClean="0">
                <a:sym typeface="Wingdings" pitchFamily="2" charset="2"/>
              </a:rPr>
              <a:t>Weight = (</a:t>
            </a:r>
            <a:r>
              <a:rPr lang="en-US" i="1" dirty="0" smtClean="0">
                <a:sym typeface="Wingdings" pitchFamily="2" charset="2"/>
              </a:rPr>
              <a:t>Base) </a:t>
            </a:r>
            <a:r>
              <a:rPr lang="en-US" i="1" baseline="50000" dirty="0" smtClean="0">
                <a:sym typeface="Wingdings" pitchFamily="2" charset="2"/>
              </a:rPr>
              <a:t>Position</a:t>
            </a:r>
            <a:endParaRPr lang="en-US" i="1" dirty="0" smtClean="0">
              <a:sym typeface="Wingdings" pitchFamily="2" charset="2"/>
            </a:endParaRPr>
          </a:p>
          <a:p>
            <a:r>
              <a:rPr lang="en-US" dirty="0" smtClean="0">
                <a:sym typeface="Wingdings" pitchFamily="2" charset="2"/>
              </a:rPr>
              <a:t>Magnitude</a:t>
            </a:r>
          </a:p>
          <a:p>
            <a:pPr lvl="1"/>
            <a:r>
              <a:rPr lang="en-US" dirty="0" smtClean="0">
                <a:sym typeface="Wingdings" pitchFamily="2" charset="2"/>
              </a:rPr>
              <a:t>Sum of “</a:t>
            </a:r>
            <a:r>
              <a:rPr lang="en-US" i="1" dirty="0" smtClean="0">
                <a:sym typeface="Wingdings" pitchFamily="2" charset="2"/>
              </a:rPr>
              <a:t>Digit</a:t>
            </a:r>
            <a:r>
              <a:rPr lang="en-US" dirty="0" smtClean="0">
                <a:sym typeface="Wingdings" pitchFamily="2" charset="2"/>
              </a:rPr>
              <a:t> x </a:t>
            </a:r>
            <a:r>
              <a:rPr lang="en-US" i="1" dirty="0" smtClean="0">
                <a:sym typeface="Wingdings" pitchFamily="2" charset="2"/>
              </a:rPr>
              <a:t>Weight</a:t>
            </a:r>
            <a:r>
              <a:rPr lang="en-US" dirty="0" smtClean="0">
                <a:sym typeface="Wingdings" pitchFamily="2" charset="2"/>
              </a:rPr>
              <a:t>”</a:t>
            </a:r>
          </a:p>
          <a:p>
            <a:r>
              <a:rPr lang="en-US" dirty="0" smtClean="0">
                <a:sym typeface="Wingdings" pitchFamily="2" charset="2"/>
              </a:rPr>
              <a:t>Formal Notation</a:t>
            </a:r>
          </a:p>
        </p:txBody>
      </p:sp>
      <p:sp>
        <p:nvSpPr>
          <p:cNvPr id="98308" name="Line 4"/>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MY"/>
          </a:p>
        </p:txBody>
      </p:sp>
      <p:grpSp>
        <p:nvGrpSpPr>
          <p:cNvPr id="2" name="Group 5"/>
          <p:cNvGrpSpPr>
            <a:grpSpLocks/>
          </p:cNvGrpSpPr>
          <p:nvPr/>
        </p:nvGrpSpPr>
        <p:grpSpPr bwMode="auto">
          <a:xfrm>
            <a:off x="5832475" y="2352675"/>
            <a:ext cx="2879725" cy="900113"/>
            <a:chOff x="3674" y="1482"/>
            <a:chExt cx="1814" cy="567"/>
          </a:xfrm>
        </p:grpSpPr>
        <p:sp>
          <p:nvSpPr>
            <p:cNvPr id="6619" name="Rectangle 6"/>
            <p:cNvSpPr>
              <a:spLocks noChangeArrowheads="1"/>
            </p:cNvSpPr>
            <p:nvPr/>
          </p:nvSpPr>
          <p:spPr bwMode="auto">
            <a:xfrm>
              <a:off x="3674" y="1706"/>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6620" name="Rectangle 7"/>
            <p:cNvSpPr>
              <a:spLocks noChangeArrowheads="1"/>
            </p:cNvSpPr>
            <p:nvPr/>
          </p:nvSpPr>
          <p:spPr bwMode="auto">
            <a:xfrm>
              <a:off x="4014"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6621" name="Rectangle 8"/>
            <p:cNvSpPr>
              <a:spLocks noChangeArrowheads="1"/>
            </p:cNvSpPr>
            <p:nvPr/>
          </p:nvSpPr>
          <p:spPr bwMode="auto">
            <a:xfrm>
              <a:off x="4355"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6622" name="Oval 9"/>
            <p:cNvSpPr>
              <a:spLocks noChangeArrowheads="1"/>
            </p:cNvSpPr>
            <p:nvPr/>
          </p:nvSpPr>
          <p:spPr bwMode="auto">
            <a:xfrm>
              <a:off x="4695" y="1935"/>
              <a:ext cx="113" cy="114"/>
            </a:xfrm>
            <a:prstGeom prst="ellipse">
              <a:avLst/>
            </a:prstGeom>
            <a:solidFill>
              <a:schemeClr val="tx1"/>
            </a:solidFill>
            <a:ln w="12700" algn="ctr">
              <a:noFill/>
              <a:round/>
              <a:headEnd/>
              <a:tailEnd/>
            </a:ln>
          </p:spPr>
          <p:txBody>
            <a:bodyPr wrap="none" lIns="0" tIns="0" rIns="0" bIns="0" anchor="ctr">
              <a:spAutoFit/>
            </a:bodyPr>
            <a:lstStyle/>
            <a:p>
              <a:endParaRPr lang="en-US"/>
            </a:p>
          </p:txBody>
        </p:sp>
        <p:sp>
          <p:nvSpPr>
            <p:cNvPr id="6623" name="Rectangle 10"/>
            <p:cNvSpPr>
              <a:spLocks noChangeArrowheads="1"/>
            </p:cNvSpPr>
            <p:nvPr/>
          </p:nvSpPr>
          <p:spPr bwMode="auto">
            <a:xfrm>
              <a:off x="4922"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6624" name="Text Box 11"/>
            <p:cNvSpPr txBox="1">
              <a:spLocks noChangeArrowheads="1"/>
            </p:cNvSpPr>
            <p:nvPr/>
          </p:nvSpPr>
          <p:spPr bwMode="auto">
            <a:xfrm>
              <a:off x="4014" y="1482"/>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6625" name="Text Box 12"/>
            <p:cNvSpPr txBox="1">
              <a:spLocks noChangeArrowheads="1"/>
            </p:cNvSpPr>
            <p:nvPr/>
          </p:nvSpPr>
          <p:spPr bwMode="auto">
            <a:xfrm>
              <a:off x="4355" y="1482"/>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0</a:t>
              </a:r>
            </a:p>
          </p:txBody>
        </p:sp>
        <p:sp>
          <p:nvSpPr>
            <p:cNvPr id="6626" name="Text Box 13"/>
            <p:cNvSpPr txBox="1">
              <a:spLocks noChangeArrowheads="1"/>
            </p:cNvSpPr>
            <p:nvPr/>
          </p:nvSpPr>
          <p:spPr bwMode="auto">
            <a:xfrm>
              <a:off x="4922" y="1482"/>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-1</a:t>
              </a:r>
            </a:p>
          </p:txBody>
        </p:sp>
        <p:sp>
          <p:nvSpPr>
            <p:cNvPr id="6627" name="Text Box 14"/>
            <p:cNvSpPr txBox="1">
              <a:spLocks noChangeArrowheads="1"/>
            </p:cNvSpPr>
            <p:nvPr/>
          </p:nvSpPr>
          <p:spPr bwMode="auto">
            <a:xfrm>
              <a:off x="3674" y="1482"/>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sp>
          <p:nvSpPr>
            <p:cNvPr id="6628" name="Rectangle 15"/>
            <p:cNvSpPr>
              <a:spLocks noChangeArrowheads="1"/>
            </p:cNvSpPr>
            <p:nvPr/>
          </p:nvSpPr>
          <p:spPr bwMode="auto">
            <a:xfrm>
              <a:off x="5261" y="1709"/>
              <a:ext cx="227" cy="340"/>
            </a:xfrm>
            <a:prstGeom prst="rect">
              <a:avLst/>
            </a:prstGeom>
            <a:solidFill>
              <a:srgbClr val="FFFF00"/>
            </a:solidFill>
            <a:ln w="28575" algn="ctr">
              <a:solidFill>
                <a:schemeClr val="accent2"/>
              </a:solidFill>
              <a:miter lim="800000"/>
              <a:headEnd/>
              <a:tailEnd/>
            </a:ln>
          </p:spPr>
          <p:txBody>
            <a:bodyPr lIns="0" tIns="0" rIns="0" bIns="0" anchor="ctr">
              <a:spAutoFit/>
            </a:bodyPr>
            <a:lstStyle/>
            <a:p>
              <a:endParaRPr lang="en-US"/>
            </a:p>
          </p:txBody>
        </p:sp>
        <p:sp>
          <p:nvSpPr>
            <p:cNvPr id="6629" name="Text Box 16"/>
            <p:cNvSpPr txBox="1">
              <a:spLocks noChangeArrowheads="1"/>
            </p:cNvSpPr>
            <p:nvPr/>
          </p:nvSpPr>
          <p:spPr bwMode="auto">
            <a:xfrm>
              <a:off x="5261" y="1482"/>
              <a:ext cx="227" cy="156"/>
            </a:xfrm>
            <a:prstGeom prst="rect">
              <a:avLst/>
            </a:prstGeom>
            <a:noFill/>
            <a:ln w="12700" algn="ctr">
              <a:noFill/>
              <a:miter lim="800000"/>
              <a:headEnd/>
              <a:tailEnd/>
            </a:ln>
          </p:spPr>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chemeClr val="tx1"/>
                  </a:solidFill>
                  <a:latin typeface="Arial" charset="0"/>
                  <a:cs typeface="Arial" charset="0"/>
                </a:rPr>
                <a:t>-2</a:t>
              </a:r>
            </a:p>
          </p:txBody>
        </p:sp>
      </p:grpSp>
      <p:sp>
        <p:nvSpPr>
          <p:cNvPr id="98321" name="Text Box 17"/>
          <p:cNvSpPr txBox="1">
            <a:spLocks noChangeArrowheads="1"/>
          </p:cNvSpPr>
          <p:nvPr/>
        </p:nvSpPr>
        <p:spPr bwMode="auto">
          <a:xfrm>
            <a:off x="5832475" y="2709863"/>
            <a:ext cx="360363"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dirty="0">
                <a:solidFill>
                  <a:schemeClr val="accent1"/>
                </a:solidFill>
                <a:latin typeface="Arial" charset="0"/>
                <a:cs typeface="Arial" charset="0"/>
              </a:rPr>
              <a:t>5</a:t>
            </a:r>
          </a:p>
        </p:txBody>
      </p:sp>
      <p:sp>
        <p:nvSpPr>
          <p:cNvPr id="98322" name="Text Box 18"/>
          <p:cNvSpPr txBox="1">
            <a:spLocks noChangeArrowheads="1"/>
          </p:cNvSpPr>
          <p:nvPr/>
        </p:nvSpPr>
        <p:spPr bwMode="auto">
          <a:xfrm>
            <a:off x="6372225" y="2709863"/>
            <a:ext cx="360363"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dirty="0">
                <a:solidFill>
                  <a:schemeClr val="accent1"/>
                </a:solidFill>
                <a:latin typeface="Arial" charset="0"/>
                <a:cs typeface="Arial" charset="0"/>
              </a:rPr>
              <a:t>1</a:t>
            </a:r>
          </a:p>
        </p:txBody>
      </p:sp>
      <p:sp>
        <p:nvSpPr>
          <p:cNvPr id="98323" name="Text Box 19"/>
          <p:cNvSpPr txBox="1">
            <a:spLocks noChangeArrowheads="1"/>
          </p:cNvSpPr>
          <p:nvPr/>
        </p:nvSpPr>
        <p:spPr bwMode="auto">
          <a:xfrm>
            <a:off x="6911975" y="2709863"/>
            <a:ext cx="360363"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dirty="0">
                <a:solidFill>
                  <a:schemeClr val="accent1"/>
                </a:solidFill>
                <a:latin typeface="Arial" charset="0"/>
                <a:cs typeface="Arial" charset="0"/>
              </a:rPr>
              <a:t>2</a:t>
            </a:r>
          </a:p>
        </p:txBody>
      </p:sp>
      <p:sp>
        <p:nvSpPr>
          <p:cNvPr id="98324" name="Text Box 20"/>
          <p:cNvSpPr txBox="1">
            <a:spLocks noChangeArrowheads="1"/>
          </p:cNvSpPr>
          <p:nvPr/>
        </p:nvSpPr>
        <p:spPr bwMode="auto">
          <a:xfrm>
            <a:off x="7812088" y="2709863"/>
            <a:ext cx="360362"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7</a:t>
            </a:r>
          </a:p>
        </p:txBody>
      </p:sp>
      <p:sp>
        <p:nvSpPr>
          <p:cNvPr id="98325" name="Text Box 21"/>
          <p:cNvSpPr txBox="1">
            <a:spLocks noChangeArrowheads="1"/>
          </p:cNvSpPr>
          <p:nvPr/>
        </p:nvSpPr>
        <p:spPr bwMode="auto">
          <a:xfrm>
            <a:off x="8351838" y="2709863"/>
            <a:ext cx="360362" cy="5397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nchorCtr="1"/>
          <a:lstStyle/>
          <a:p>
            <a:pPr algn="ctr" eaLnBrk="0" hangingPunct="0">
              <a:lnSpc>
                <a:spcPct val="90000"/>
              </a:lnSpc>
              <a:spcBef>
                <a:spcPct val="50000"/>
              </a:spcBef>
              <a:buClr>
                <a:schemeClr val="bg1"/>
              </a:buClr>
              <a:buFont typeface="Arial" charset="0"/>
              <a:buNone/>
            </a:pPr>
            <a:r>
              <a:rPr lang="en-US" sz="2800" b="1" i="0" u="none">
                <a:solidFill>
                  <a:schemeClr val="accent1"/>
                </a:solidFill>
                <a:latin typeface="Arial" charset="0"/>
                <a:cs typeface="Arial" charset="0"/>
              </a:rPr>
              <a:t>4</a:t>
            </a:r>
          </a:p>
        </p:txBody>
      </p:sp>
      <p:grpSp>
        <p:nvGrpSpPr>
          <p:cNvPr id="3" name="Group 22"/>
          <p:cNvGrpSpPr>
            <a:grpSpLocks/>
          </p:cNvGrpSpPr>
          <p:nvPr/>
        </p:nvGrpSpPr>
        <p:grpSpPr bwMode="auto">
          <a:xfrm>
            <a:off x="5729288" y="3613150"/>
            <a:ext cx="3062287" cy="900113"/>
            <a:chOff x="3609" y="2387"/>
            <a:chExt cx="1929" cy="567"/>
          </a:xfrm>
        </p:grpSpPr>
        <p:sp>
          <p:nvSpPr>
            <p:cNvPr id="6608" name="Rectangle 23"/>
            <p:cNvSpPr>
              <a:spLocks noChangeArrowheads="1"/>
            </p:cNvSpPr>
            <p:nvPr/>
          </p:nvSpPr>
          <p:spPr bwMode="auto">
            <a:xfrm>
              <a:off x="4014" y="2614"/>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6609" name="Rectangle 24"/>
            <p:cNvSpPr>
              <a:spLocks noChangeArrowheads="1"/>
            </p:cNvSpPr>
            <p:nvPr/>
          </p:nvSpPr>
          <p:spPr bwMode="auto">
            <a:xfrm>
              <a:off x="4355" y="2614"/>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6610" name="Oval 25"/>
            <p:cNvSpPr>
              <a:spLocks noChangeArrowheads="1"/>
            </p:cNvSpPr>
            <p:nvPr/>
          </p:nvSpPr>
          <p:spPr bwMode="auto">
            <a:xfrm>
              <a:off x="4695" y="2840"/>
              <a:ext cx="113" cy="1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lIns="0" tIns="0" rIns="0" bIns="0" anchor="ctr">
              <a:spAutoFit/>
            </a:bodyPr>
            <a:lstStyle/>
            <a:p>
              <a:endParaRPr lang="en-US"/>
            </a:p>
          </p:txBody>
        </p:sp>
        <p:sp>
          <p:nvSpPr>
            <p:cNvPr id="6611" name="Rectangle 26"/>
            <p:cNvSpPr>
              <a:spLocks noChangeArrowheads="1"/>
            </p:cNvSpPr>
            <p:nvPr/>
          </p:nvSpPr>
          <p:spPr bwMode="auto">
            <a:xfrm>
              <a:off x="4922" y="2614"/>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6612" name="Text Box 27"/>
            <p:cNvSpPr txBox="1">
              <a:spLocks noChangeArrowheads="1"/>
            </p:cNvSpPr>
            <p:nvPr/>
          </p:nvSpPr>
          <p:spPr bwMode="auto">
            <a:xfrm>
              <a:off x="4014" y="238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10</a:t>
              </a:r>
            </a:p>
          </p:txBody>
        </p:sp>
        <p:sp>
          <p:nvSpPr>
            <p:cNvPr id="6613" name="Text Box 28"/>
            <p:cNvSpPr txBox="1">
              <a:spLocks noChangeArrowheads="1"/>
            </p:cNvSpPr>
            <p:nvPr/>
          </p:nvSpPr>
          <p:spPr bwMode="auto">
            <a:xfrm>
              <a:off x="4355" y="238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a:t>
              </a:r>
            </a:p>
          </p:txBody>
        </p:sp>
        <p:sp>
          <p:nvSpPr>
            <p:cNvPr id="6614" name="Text Box 29"/>
            <p:cNvSpPr txBox="1">
              <a:spLocks noChangeArrowheads="1"/>
            </p:cNvSpPr>
            <p:nvPr/>
          </p:nvSpPr>
          <p:spPr bwMode="auto">
            <a:xfrm>
              <a:off x="4922" y="2387"/>
              <a:ext cx="227"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0.1</a:t>
              </a:r>
            </a:p>
          </p:txBody>
        </p:sp>
        <p:sp>
          <p:nvSpPr>
            <p:cNvPr id="6615" name="Text Box 30"/>
            <p:cNvSpPr txBox="1">
              <a:spLocks noChangeArrowheads="1"/>
            </p:cNvSpPr>
            <p:nvPr/>
          </p:nvSpPr>
          <p:spPr bwMode="auto">
            <a:xfrm>
              <a:off x="3609" y="2387"/>
              <a:ext cx="340"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100</a:t>
              </a:r>
            </a:p>
          </p:txBody>
        </p:sp>
        <p:sp>
          <p:nvSpPr>
            <p:cNvPr id="6616" name="Rectangle 31"/>
            <p:cNvSpPr>
              <a:spLocks noChangeArrowheads="1"/>
            </p:cNvSpPr>
            <p:nvPr/>
          </p:nvSpPr>
          <p:spPr bwMode="auto">
            <a:xfrm>
              <a:off x="5261" y="2614"/>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sp>
          <p:nvSpPr>
            <p:cNvPr id="6617" name="Text Box 32"/>
            <p:cNvSpPr txBox="1">
              <a:spLocks noChangeArrowheads="1"/>
            </p:cNvSpPr>
            <p:nvPr/>
          </p:nvSpPr>
          <p:spPr bwMode="auto">
            <a:xfrm>
              <a:off x="5197" y="2387"/>
              <a:ext cx="341" cy="1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marL="342900" indent="-342900" algn="ctr" eaLnBrk="0" hangingPunct="0">
                <a:lnSpc>
                  <a:spcPct val="90000"/>
                </a:lnSpc>
                <a:spcBef>
                  <a:spcPct val="50000"/>
                </a:spcBef>
                <a:buClr>
                  <a:schemeClr val="bg1"/>
                </a:buClr>
                <a:buFont typeface="Arial" charset="0"/>
                <a:buNone/>
              </a:pPr>
              <a:r>
                <a:rPr lang="en-US" sz="1800" b="1" u="none">
                  <a:solidFill>
                    <a:srgbClr val="0066CC"/>
                  </a:solidFill>
                  <a:latin typeface="Arial" charset="0"/>
                  <a:cs typeface="Arial" charset="0"/>
                </a:rPr>
                <a:t>0.01</a:t>
              </a:r>
            </a:p>
          </p:txBody>
        </p:sp>
        <p:sp>
          <p:nvSpPr>
            <p:cNvPr id="6618" name="Rectangle 33"/>
            <p:cNvSpPr>
              <a:spLocks noChangeArrowheads="1"/>
            </p:cNvSpPr>
            <p:nvPr/>
          </p:nvSpPr>
          <p:spPr bwMode="auto">
            <a:xfrm>
              <a:off x="3674" y="2614"/>
              <a:ext cx="227" cy="3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spAutoFit/>
            </a:bodyPr>
            <a:lstStyle/>
            <a:p>
              <a:endParaRPr lang="en-US"/>
            </a:p>
          </p:txBody>
        </p:sp>
      </p:grpSp>
      <p:grpSp>
        <p:nvGrpSpPr>
          <p:cNvPr id="4" name="Group 34"/>
          <p:cNvGrpSpPr>
            <a:grpSpLocks/>
          </p:cNvGrpSpPr>
          <p:nvPr/>
        </p:nvGrpSpPr>
        <p:grpSpPr bwMode="auto">
          <a:xfrm>
            <a:off x="5651500" y="4873625"/>
            <a:ext cx="3176588" cy="247650"/>
            <a:chOff x="3560" y="3181"/>
            <a:chExt cx="2001" cy="156"/>
          </a:xfrm>
        </p:grpSpPr>
        <p:sp>
          <p:nvSpPr>
            <p:cNvPr id="6603" name="Text Box 35"/>
            <p:cNvSpPr txBox="1">
              <a:spLocks noChangeArrowheads="1"/>
            </p:cNvSpPr>
            <p:nvPr/>
          </p:nvSpPr>
          <p:spPr bwMode="auto">
            <a:xfrm>
              <a:off x="3560" y="3181"/>
              <a:ext cx="341" cy="156"/>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u="none">
                  <a:solidFill>
                    <a:schemeClr val="accent1"/>
                  </a:solidFill>
                  <a:latin typeface="Arial" charset="0"/>
                  <a:cs typeface="Arial" charset="0"/>
                </a:rPr>
                <a:t>500</a:t>
              </a:r>
            </a:p>
          </p:txBody>
        </p:sp>
        <p:sp>
          <p:nvSpPr>
            <p:cNvPr id="6604" name="Text Box 36"/>
            <p:cNvSpPr txBox="1">
              <a:spLocks noChangeArrowheads="1"/>
            </p:cNvSpPr>
            <p:nvPr/>
          </p:nvSpPr>
          <p:spPr bwMode="auto">
            <a:xfrm>
              <a:off x="4014" y="3181"/>
              <a:ext cx="227" cy="156"/>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u="none">
                  <a:solidFill>
                    <a:schemeClr val="accent1"/>
                  </a:solidFill>
                  <a:latin typeface="Arial" charset="0"/>
                  <a:cs typeface="Arial" charset="0"/>
                </a:rPr>
                <a:t>10</a:t>
              </a:r>
            </a:p>
          </p:txBody>
        </p:sp>
        <p:sp>
          <p:nvSpPr>
            <p:cNvPr id="6605" name="Text Box 37"/>
            <p:cNvSpPr txBox="1">
              <a:spLocks noChangeArrowheads="1"/>
            </p:cNvSpPr>
            <p:nvPr/>
          </p:nvSpPr>
          <p:spPr bwMode="auto">
            <a:xfrm>
              <a:off x="4354" y="3181"/>
              <a:ext cx="227" cy="156"/>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u="none">
                  <a:solidFill>
                    <a:schemeClr val="accent1"/>
                  </a:solidFill>
                  <a:latin typeface="Arial" charset="0"/>
                  <a:cs typeface="Arial" charset="0"/>
                </a:rPr>
                <a:t>2</a:t>
              </a:r>
            </a:p>
          </p:txBody>
        </p:sp>
        <p:sp>
          <p:nvSpPr>
            <p:cNvPr id="6606" name="Text Box 38"/>
            <p:cNvSpPr txBox="1">
              <a:spLocks noChangeArrowheads="1"/>
            </p:cNvSpPr>
            <p:nvPr/>
          </p:nvSpPr>
          <p:spPr bwMode="auto">
            <a:xfrm>
              <a:off x="4921" y="3181"/>
              <a:ext cx="227" cy="156"/>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u="none">
                  <a:solidFill>
                    <a:schemeClr val="accent1"/>
                  </a:solidFill>
                  <a:latin typeface="Arial" charset="0"/>
                  <a:cs typeface="Arial" charset="0"/>
                </a:rPr>
                <a:t>0.7</a:t>
              </a:r>
            </a:p>
          </p:txBody>
        </p:sp>
        <p:sp>
          <p:nvSpPr>
            <p:cNvPr id="6607" name="Text Box 39"/>
            <p:cNvSpPr txBox="1">
              <a:spLocks noChangeArrowheads="1"/>
            </p:cNvSpPr>
            <p:nvPr/>
          </p:nvSpPr>
          <p:spPr bwMode="auto">
            <a:xfrm>
              <a:off x="5220" y="3181"/>
              <a:ext cx="341" cy="156"/>
            </a:xfrm>
            <a:prstGeom prst="rect">
              <a:avLst/>
            </a:prstGeom>
            <a:noFill/>
            <a:ln w="12700" algn="ctr">
              <a:noFill/>
              <a:miter lim="800000"/>
              <a:headEnd/>
              <a:tailEnd/>
            </a:ln>
          </p:spPr>
          <p:txBody>
            <a:bodyPr lIns="0" tIns="0" rIns="0" bIns="0">
              <a:spAutoFit/>
            </a:bodyPr>
            <a:lstStyle/>
            <a:p>
              <a:pPr algn="ctr" eaLnBrk="0" hangingPunct="0">
                <a:lnSpc>
                  <a:spcPct val="90000"/>
                </a:lnSpc>
                <a:spcBef>
                  <a:spcPct val="50000"/>
                </a:spcBef>
                <a:buClr>
                  <a:schemeClr val="bg1"/>
                </a:buClr>
                <a:buFont typeface="Arial" charset="0"/>
                <a:buNone/>
              </a:pPr>
              <a:r>
                <a:rPr lang="en-US" sz="1800" b="1" u="none">
                  <a:solidFill>
                    <a:schemeClr val="accent1"/>
                  </a:solidFill>
                  <a:latin typeface="Arial" charset="0"/>
                  <a:cs typeface="Arial" charset="0"/>
                </a:rPr>
                <a:t>0.04</a:t>
              </a:r>
            </a:p>
          </p:txBody>
        </p:sp>
      </p:grpSp>
      <p:sp>
        <p:nvSpPr>
          <p:cNvPr id="98344" name="Text Box 40"/>
          <p:cNvSpPr txBox="1">
            <a:spLocks noChangeArrowheads="1"/>
          </p:cNvSpPr>
          <p:nvPr/>
        </p:nvSpPr>
        <p:spPr bwMode="auto">
          <a:xfrm>
            <a:off x="5292725" y="5413375"/>
            <a:ext cx="3671888" cy="247650"/>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1800" b="1" u="none">
                <a:solidFill>
                  <a:schemeClr val="accent1"/>
                </a:solidFill>
                <a:latin typeface="Arial" charset="0"/>
                <a:cs typeface="Arial" charset="0"/>
              </a:rPr>
              <a:t>d</a:t>
            </a:r>
            <a:r>
              <a:rPr lang="en-US" sz="1800" b="1" i="0" u="none" baseline="-25000">
                <a:solidFill>
                  <a:schemeClr val="accent2"/>
                </a:solidFill>
                <a:latin typeface="Arial" charset="0"/>
                <a:cs typeface="Arial" charset="0"/>
              </a:rPr>
              <a:t>2</a:t>
            </a:r>
            <a:r>
              <a:rPr lang="en-US" sz="1800" b="1" i="0" u="none">
                <a:solidFill>
                  <a:schemeClr val="tx1"/>
                </a:solidFill>
                <a:latin typeface="Arial" charset="0"/>
                <a:cs typeface="Arial" charset="0"/>
              </a:rPr>
              <a:t>*</a:t>
            </a:r>
            <a:r>
              <a:rPr lang="en-US" sz="1800" b="1" u="none">
                <a:solidFill>
                  <a:schemeClr val="tx1"/>
                </a:solidFill>
                <a:latin typeface="Arial" charset="0"/>
                <a:cs typeface="Arial" charset="0"/>
              </a:rPr>
              <a:t>B</a:t>
            </a:r>
            <a:r>
              <a:rPr lang="en-US" sz="1800" b="1" i="0" u="none" baseline="50000">
                <a:solidFill>
                  <a:schemeClr val="accent2"/>
                </a:solidFill>
                <a:latin typeface="Arial" charset="0"/>
                <a:cs typeface="Arial" charset="0"/>
              </a:rPr>
              <a:t>2</a:t>
            </a:r>
            <a:r>
              <a:rPr lang="en-US" sz="1800" b="1" i="0" u="none">
                <a:solidFill>
                  <a:schemeClr val="tx1"/>
                </a:solidFill>
                <a:latin typeface="Arial" charset="0"/>
                <a:cs typeface="Arial" charset="0"/>
              </a:rPr>
              <a:t>+</a:t>
            </a:r>
            <a:r>
              <a:rPr lang="en-US" sz="1800" b="1" u="none">
                <a:solidFill>
                  <a:schemeClr val="accent1"/>
                </a:solidFill>
                <a:latin typeface="Arial" charset="0"/>
                <a:cs typeface="Arial" charset="0"/>
              </a:rPr>
              <a:t>d</a:t>
            </a:r>
            <a:r>
              <a:rPr lang="en-US" sz="1800" b="1" i="0" u="none" baseline="-25000">
                <a:solidFill>
                  <a:schemeClr val="accent2"/>
                </a:solidFill>
                <a:latin typeface="Arial" charset="0"/>
                <a:cs typeface="Arial" charset="0"/>
              </a:rPr>
              <a:t>1</a:t>
            </a:r>
            <a:r>
              <a:rPr lang="en-US" sz="1800" b="1" i="0" u="none">
                <a:solidFill>
                  <a:schemeClr val="tx1"/>
                </a:solidFill>
                <a:latin typeface="Arial" charset="0"/>
                <a:cs typeface="Arial" charset="0"/>
              </a:rPr>
              <a:t>*</a:t>
            </a:r>
            <a:r>
              <a:rPr lang="en-US" sz="1800" b="1" u="none">
                <a:solidFill>
                  <a:schemeClr val="tx1"/>
                </a:solidFill>
                <a:latin typeface="Arial" charset="0"/>
                <a:cs typeface="Arial" charset="0"/>
              </a:rPr>
              <a:t>B</a:t>
            </a:r>
            <a:r>
              <a:rPr lang="en-US" sz="1800" b="1" i="0" u="none" baseline="50000">
                <a:solidFill>
                  <a:schemeClr val="accent2"/>
                </a:solidFill>
                <a:latin typeface="Arial" charset="0"/>
                <a:cs typeface="Arial" charset="0"/>
              </a:rPr>
              <a:t>1</a:t>
            </a:r>
            <a:r>
              <a:rPr lang="en-US" sz="1800" b="1" i="0" u="none">
                <a:solidFill>
                  <a:schemeClr val="tx1"/>
                </a:solidFill>
                <a:latin typeface="Arial" charset="0"/>
                <a:cs typeface="Arial" charset="0"/>
              </a:rPr>
              <a:t>+</a:t>
            </a:r>
            <a:r>
              <a:rPr lang="en-US" sz="1800" b="1" u="none">
                <a:solidFill>
                  <a:schemeClr val="accent1"/>
                </a:solidFill>
                <a:latin typeface="Arial" charset="0"/>
                <a:cs typeface="Arial" charset="0"/>
              </a:rPr>
              <a:t>d</a:t>
            </a:r>
            <a:r>
              <a:rPr lang="en-US" sz="1800" b="1" i="0" u="none" baseline="-25000">
                <a:solidFill>
                  <a:schemeClr val="accent2"/>
                </a:solidFill>
                <a:latin typeface="Arial" charset="0"/>
                <a:cs typeface="Arial" charset="0"/>
              </a:rPr>
              <a:t>0</a:t>
            </a:r>
            <a:r>
              <a:rPr lang="en-US" sz="1800" b="1" i="0" u="none">
                <a:solidFill>
                  <a:schemeClr val="tx1"/>
                </a:solidFill>
                <a:latin typeface="Arial" charset="0"/>
                <a:cs typeface="Arial" charset="0"/>
              </a:rPr>
              <a:t>*</a:t>
            </a:r>
            <a:r>
              <a:rPr lang="en-US" sz="1800" b="1" u="none">
                <a:solidFill>
                  <a:schemeClr val="tx1"/>
                </a:solidFill>
                <a:latin typeface="Arial" charset="0"/>
                <a:cs typeface="Arial" charset="0"/>
              </a:rPr>
              <a:t>B</a:t>
            </a:r>
            <a:r>
              <a:rPr lang="en-US" sz="1800" b="1" i="0" u="none" baseline="50000">
                <a:solidFill>
                  <a:schemeClr val="accent2"/>
                </a:solidFill>
                <a:latin typeface="Arial" charset="0"/>
                <a:cs typeface="Arial" charset="0"/>
              </a:rPr>
              <a:t>0</a:t>
            </a:r>
            <a:r>
              <a:rPr lang="en-US" sz="1800" b="1" i="0" u="none">
                <a:solidFill>
                  <a:schemeClr val="tx1"/>
                </a:solidFill>
                <a:latin typeface="Arial" charset="0"/>
                <a:cs typeface="Arial" charset="0"/>
              </a:rPr>
              <a:t>+</a:t>
            </a:r>
            <a:r>
              <a:rPr lang="en-US" sz="1800" b="1" u="none">
                <a:solidFill>
                  <a:schemeClr val="accent1"/>
                </a:solidFill>
                <a:latin typeface="Arial" charset="0"/>
                <a:cs typeface="Arial" charset="0"/>
              </a:rPr>
              <a:t>d</a:t>
            </a:r>
            <a:r>
              <a:rPr lang="en-US" sz="1800" b="1" i="0" u="none" baseline="-25000">
                <a:solidFill>
                  <a:schemeClr val="accent2"/>
                </a:solidFill>
                <a:latin typeface="Arial" charset="0"/>
                <a:cs typeface="Arial" charset="0"/>
              </a:rPr>
              <a:t>-1</a:t>
            </a:r>
            <a:r>
              <a:rPr lang="en-US" sz="1800" b="1" i="0" u="none">
                <a:solidFill>
                  <a:schemeClr val="tx1"/>
                </a:solidFill>
                <a:latin typeface="Arial" charset="0"/>
                <a:cs typeface="Arial" charset="0"/>
              </a:rPr>
              <a:t>*</a:t>
            </a:r>
            <a:r>
              <a:rPr lang="en-US" sz="1800" b="1" u="none">
                <a:solidFill>
                  <a:schemeClr val="tx1"/>
                </a:solidFill>
                <a:latin typeface="Arial" charset="0"/>
                <a:cs typeface="Arial" charset="0"/>
              </a:rPr>
              <a:t>B</a:t>
            </a:r>
            <a:r>
              <a:rPr lang="en-US" sz="1800" b="1" i="0" u="none" baseline="50000">
                <a:solidFill>
                  <a:schemeClr val="accent2"/>
                </a:solidFill>
                <a:latin typeface="Arial" charset="0"/>
                <a:cs typeface="Arial" charset="0"/>
              </a:rPr>
              <a:t>-1</a:t>
            </a:r>
            <a:r>
              <a:rPr lang="en-US" sz="1800" b="1" i="0" u="none">
                <a:solidFill>
                  <a:schemeClr val="tx1"/>
                </a:solidFill>
                <a:latin typeface="Arial" charset="0"/>
                <a:cs typeface="Arial" charset="0"/>
              </a:rPr>
              <a:t>+</a:t>
            </a:r>
            <a:r>
              <a:rPr lang="en-US" sz="1800" b="1" u="none">
                <a:solidFill>
                  <a:schemeClr val="accent1"/>
                </a:solidFill>
                <a:latin typeface="Arial" charset="0"/>
                <a:cs typeface="Arial" charset="0"/>
              </a:rPr>
              <a:t>d</a:t>
            </a:r>
            <a:r>
              <a:rPr lang="en-US" sz="1800" b="1" i="0" u="none" baseline="-25000">
                <a:solidFill>
                  <a:schemeClr val="accent2"/>
                </a:solidFill>
                <a:latin typeface="Arial" charset="0"/>
                <a:cs typeface="Arial" charset="0"/>
              </a:rPr>
              <a:t>-2</a:t>
            </a:r>
            <a:r>
              <a:rPr lang="en-US" sz="1800" b="1" i="0" u="none">
                <a:solidFill>
                  <a:schemeClr val="tx1"/>
                </a:solidFill>
                <a:latin typeface="Arial" charset="0"/>
                <a:cs typeface="Arial" charset="0"/>
              </a:rPr>
              <a:t>*</a:t>
            </a:r>
            <a:r>
              <a:rPr lang="en-US" sz="1800" b="1" u="none">
                <a:solidFill>
                  <a:schemeClr val="tx1"/>
                </a:solidFill>
                <a:latin typeface="Arial" charset="0"/>
                <a:cs typeface="Arial" charset="0"/>
              </a:rPr>
              <a:t>B</a:t>
            </a:r>
            <a:r>
              <a:rPr lang="en-US" sz="1800" b="1" i="0" u="none" baseline="50000">
                <a:solidFill>
                  <a:schemeClr val="accent2"/>
                </a:solidFill>
                <a:latin typeface="Arial" charset="0"/>
                <a:cs typeface="Arial" charset="0"/>
              </a:rPr>
              <a:t>-2</a:t>
            </a:r>
          </a:p>
        </p:txBody>
      </p:sp>
      <p:sp>
        <p:nvSpPr>
          <p:cNvPr id="98345" name="Text Box 41"/>
          <p:cNvSpPr txBox="1">
            <a:spLocks noChangeArrowheads="1"/>
          </p:cNvSpPr>
          <p:nvPr/>
        </p:nvSpPr>
        <p:spPr bwMode="auto">
          <a:xfrm>
            <a:off x="6732588" y="5949950"/>
            <a:ext cx="1439862" cy="328613"/>
          </a:xfrm>
          <a:prstGeom prst="rect">
            <a:avLst/>
          </a:prstGeom>
          <a:noFill/>
          <a:ln w="12700" algn="ctr">
            <a:noFill/>
            <a:miter lim="800000"/>
            <a:headEnd/>
            <a:tailEnd/>
          </a:ln>
        </p:spPr>
        <p:txBody>
          <a:bodyPr lIns="0" tIns="0" rIns="0" bIns="0">
            <a:spAutoFit/>
          </a:bodyPr>
          <a:lstStyle/>
          <a:p>
            <a:pPr eaLnBrk="0" hangingPunct="0">
              <a:lnSpc>
                <a:spcPct val="90000"/>
              </a:lnSpc>
              <a:spcBef>
                <a:spcPct val="50000"/>
              </a:spcBef>
              <a:buClr>
                <a:schemeClr val="bg1"/>
              </a:buClr>
              <a:buFont typeface="Arial" charset="0"/>
              <a:buNone/>
            </a:pPr>
            <a:r>
              <a:rPr lang="en-US" sz="2400" b="1" i="0" u="none">
                <a:solidFill>
                  <a:schemeClr val="tx1"/>
                </a:solidFill>
                <a:latin typeface="Arial" charset="0"/>
                <a:cs typeface="Arial" charset="0"/>
              </a:rPr>
              <a:t>(</a:t>
            </a:r>
            <a:r>
              <a:rPr lang="en-US" sz="2400" b="1" i="0" u="none">
                <a:solidFill>
                  <a:schemeClr val="accent1"/>
                </a:solidFill>
                <a:latin typeface="Arial" charset="0"/>
                <a:cs typeface="Arial" charset="0"/>
              </a:rPr>
              <a:t>512</a:t>
            </a:r>
            <a:r>
              <a:rPr lang="en-US" sz="2400" b="1" i="0" u="none">
                <a:solidFill>
                  <a:schemeClr val="tx1"/>
                </a:solidFill>
                <a:latin typeface="Arial" charset="0"/>
                <a:cs typeface="Arial" charset="0"/>
              </a:rPr>
              <a:t>.</a:t>
            </a:r>
            <a:r>
              <a:rPr lang="en-US" sz="2400" b="1" i="0" u="none">
                <a:solidFill>
                  <a:schemeClr val="accent1"/>
                </a:solidFill>
                <a:latin typeface="Arial" charset="0"/>
                <a:cs typeface="Arial" charset="0"/>
              </a:rPr>
              <a:t>74</a:t>
            </a:r>
            <a:r>
              <a:rPr lang="en-US" sz="2400" b="1" i="0" u="none">
                <a:solidFill>
                  <a:schemeClr val="tx1"/>
                </a:solidFill>
                <a:latin typeface="Arial" charset="0"/>
                <a:cs typeface="Arial" charset="0"/>
              </a:rPr>
              <a:t>)</a:t>
            </a:r>
            <a:r>
              <a:rPr lang="en-US" sz="2400" b="1" i="0" u="none" baseline="-25000">
                <a:solidFill>
                  <a:schemeClr val="accent2"/>
                </a:solidFill>
                <a:latin typeface="Arial" charset="0"/>
                <a:cs typeface="Arial" charset="0"/>
              </a:rPr>
              <a:t>10</a:t>
            </a:r>
          </a:p>
        </p:txBody>
      </p:sp>
      <p:grpSp>
        <p:nvGrpSpPr>
          <p:cNvPr id="5" name="Group 42"/>
          <p:cNvGrpSpPr>
            <a:grpSpLocks/>
          </p:cNvGrpSpPr>
          <p:nvPr/>
        </p:nvGrpSpPr>
        <p:grpSpPr bwMode="auto">
          <a:xfrm>
            <a:off x="6551613" y="1295400"/>
            <a:ext cx="1981200" cy="900113"/>
            <a:chOff x="3787" y="572"/>
            <a:chExt cx="1670" cy="858"/>
          </a:xfrm>
        </p:grpSpPr>
        <p:pic>
          <p:nvPicPr>
            <p:cNvPr id="6161" name="Picture 43" descr="NA02125_"/>
            <p:cNvPicPr>
              <a:picLocks noChangeAspect="1" noChangeArrowheads="1"/>
            </p:cNvPicPr>
            <p:nvPr/>
          </p:nvPicPr>
          <p:blipFill>
            <a:blip r:embed="rId3"/>
            <a:srcRect/>
            <a:stretch>
              <a:fillRect/>
            </a:stretch>
          </p:blipFill>
          <p:spPr bwMode="auto">
            <a:xfrm>
              <a:off x="4699" y="572"/>
              <a:ext cx="758" cy="858"/>
            </a:xfrm>
            <a:prstGeom prst="rect">
              <a:avLst/>
            </a:prstGeom>
            <a:noFill/>
            <a:ln w="9525">
              <a:noFill/>
              <a:miter lim="800000"/>
              <a:headEnd/>
              <a:tailEnd/>
            </a:ln>
          </p:spPr>
        </p:pic>
        <p:grpSp>
          <p:nvGrpSpPr>
            <p:cNvPr id="6162" name="Group 44"/>
            <p:cNvGrpSpPr>
              <a:grpSpLocks/>
            </p:cNvGrpSpPr>
            <p:nvPr/>
          </p:nvGrpSpPr>
          <p:grpSpPr bwMode="auto">
            <a:xfrm flipH="1">
              <a:off x="3787" y="572"/>
              <a:ext cx="752" cy="851"/>
              <a:chOff x="3023" y="3024"/>
              <a:chExt cx="752" cy="851"/>
            </a:xfrm>
          </p:grpSpPr>
          <p:grpSp>
            <p:nvGrpSpPr>
              <p:cNvPr id="6163" name="Group 45"/>
              <p:cNvGrpSpPr>
                <a:grpSpLocks/>
              </p:cNvGrpSpPr>
              <p:nvPr/>
            </p:nvGrpSpPr>
            <p:grpSpPr bwMode="auto">
              <a:xfrm>
                <a:off x="3174" y="3095"/>
                <a:ext cx="601" cy="779"/>
                <a:chOff x="3174" y="3095"/>
                <a:chExt cx="601" cy="779"/>
              </a:xfrm>
            </p:grpSpPr>
            <p:sp>
              <p:nvSpPr>
                <p:cNvPr id="6403" name="Freeform 46"/>
                <p:cNvSpPr>
                  <a:spLocks/>
                </p:cNvSpPr>
                <p:nvPr/>
              </p:nvSpPr>
              <p:spPr bwMode="auto">
                <a:xfrm>
                  <a:off x="3175" y="3095"/>
                  <a:ext cx="599" cy="779"/>
                </a:xfrm>
                <a:custGeom>
                  <a:avLst/>
                  <a:gdLst>
                    <a:gd name="T0" fmla="*/ 116 w 1797"/>
                    <a:gd name="T1" fmla="*/ 755 h 3116"/>
                    <a:gd name="T2" fmla="*/ 45 w 1797"/>
                    <a:gd name="T3" fmla="*/ 670 h 3116"/>
                    <a:gd name="T4" fmla="*/ 61 w 1797"/>
                    <a:gd name="T5" fmla="*/ 587 h 3116"/>
                    <a:gd name="T6" fmla="*/ 113 w 1797"/>
                    <a:gd name="T7" fmla="*/ 552 h 3116"/>
                    <a:gd name="T8" fmla="*/ 122 w 1797"/>
                    <a:gd name="T9" fmla="*/ 542 h 3116"/>
                    <a:gd name="T10" fmla="*/ 133 w 1797"/>
                    <a:gd name="T11" fmla="*/ 504 h 3116"/>
                    <a:gd name="T12" fmla="*/ 120 w 1797"/>
                    <a:gd name="T13" fmla="*/ 418 h 3116"/>
                    <a:gd name="T14" fmla="*/ 109 w 1797"/>
                    <a:gd name="T15" fmla="*/ 368 h 3116"/>
                    <a:gd name="T16" fmla="*/ 77 w 1797"/>
                    <a:gd name="T17" fmla="*/ 318 h 3116"/>
                    <a:gd name="T18" fmla="*/ 36 w 1797"/>
                    <a:gd name="T19" fmla="*/ 211 h 3116"/>
                    <a:gd name="T20" fmla="*/ 14 w 1797"/>
                    <a:gd name="T21" fmla="*/ 156 h 3116"/>
                    <a:gd name="T22" fmla="*/ 0 w 1797"/>
                    <a:gd name="T23" fmla="*/ 59 h 3116"/>
                    <a:gd name="T24" fmla="*/ 21 w 1797"/>
                    <a:gd name="T25" fmla="*/ 20 h 3116"/>
                    <a:gd name="T26" fmla="*/ 37 w 1797"/>
                    <a:gd name="T27" fmla="*/ 2 h 3116"/>
                    <a:gd name="T28" fmla="*/ 75 w 1797"/>
                    <a:gd name="T29" fmla="*/ 13 h 3116"/>
                    <a:gd name="T30" fmla="*/ 83 w 1797"/>
                    <a:gd name="T31" fmla="*/ 55 h 3116"/>
                    <a:gd name="T32" fmla="*/ 102 w 1797"/>
                    <a:gd name="T33" fmla="*/ 118 h 3116"/>
                    <a:gd name="T34" fmla="*/ 113 w 1797"/>
                    <a:gd name="T35" fmla="*/ 169 h 3116"/>
                    <a:gd name="T36" fmla="*/ 134 w 1797"/>
                    <a:gd name="T37" fmla="*/ 252 h 3116"/>
                    <a:gd name="T38" fmla="*/ 144 w 1797"/>
                    <a:gd name="T39" fmla="*/ 280 h 3116"/>
                    <a:gd name="T40" fmla="*/ 214 w 1797"/>
                    <a:gd name="T41" fmla="*/ 352 h 3116"/>
                    <a:gd name="T42" fmla="*/ 289 w 1797"/>
                    <a:gd name="T43" fmla="*/ 369 h 3116"/>
                    <a:gd name="T44" fmla="*/ 323 w 1797"/>
                    <a:gd name="T45" fmla="*/ 370 h 3116"/>
                    <a:gd name="T46" fmla="*/ 419 w 1797"/>
                    <a:gd name="T47" fmla="*/ 368 h 3116"/>
                    <a:gd name="T48" fmla="*/ 448 w 1797"/>
                    <a:gd name="T49" fmla="*/ 356 h 3116"/>
                    <a:gd name="T50" fmla="*/ 490 w 1797"/>
                    <a:gd name="T51" fmla="*/ 272 h 3116"/>
                    <a:gd name="T52" fmla="*/ 503 w 1797"/>
                    <a:gd name="T53" fmla="*/ 247 h 3116"/>
                    <a:gd name="T54" fmla="*/ 527 w 1797"/>
                    <a:gd name="T55" fmla="*/ 214 h 3116"/>
                    <a:gd name="T56" fmla="*/ 529 w 1797"/>
                    <a:gd name="T57" fmla="*/ 210 h 3116"/>
                    <a:gd name="T58" fmla="*/ 531 w 1797"/>
                    <a:gd name="T59" fmla="*/ 204 h 3116"/>
                    <a:gd name="T60" fmla="*/ 536 w 1797"/>
                    <a:gd name="T61" fmla="*/ 169 h 3116"/>
                    <a:gd name="T62" fmla="*/ 543 w 1797"/>
                    <a:gd name="T63" fmla="*/ 160 h 3116"/>
                    <a:gd name="T64" fmla="*/ 549 w 1797"/>
                    <a:gd name="T65" fmla="*/ 153 h 3116"/>
                    <a:gd name="T66" fmla="*/ 578 w 1797"/>
                    <a:gd name="T67" fmla="*/ 166 h 3116"/>
                    <a:gd name="T68" fmla="*/ 582 w 1797"/>
                    <a:gd name="T69" fmla="*/ 162 h 3116"/>
                    <a:gd name="T70" fmla="*/ 586 w 1797"/>
                    <a:gd name="T71" fmla="*/ 220 h 3116"/>
                    <a:gd name="T72" fmla="*/ 569 w 1797"/>
                    <a:gd name="T73" fmla="*/ 280 h 3116"/>
                    <a:gd name="T74" fmla="*/ 567 w 1797"/>
                    <a:gd name="T75" fmla="*/ 297 h 3116"/>
                    <a:gd name="T76" fmla="*/ 548 w 1797"/>
                    <a:gd name="T77" fmla="*/ 305 h 3116"/>
                    <a:gd name="T78" fmla="*/ 524 w 1797"/>
                    <a:gd name="T79" fmla="*/ 360 h 3116"/>
                    <a:gd name="T80" fmla="*/ 508 w 1797"/>
                    <a:gd name="T81" fmla="*/ 398 h 3116"/>
                    <a:gd name="T82" fmla="*/ 497 w 1797"/>
                    <a:gd name="T83" fmla="*/ 415 h 3116"/>
                    <a:gd name="T84" fmla="*/ 514 w 1797"/>
                    <a:gd name="T85" fmla="*/ 473 h 3116"/>
                    <a:gd name="T86" fmla="*/ 524 w 1797"/>
                    <a:gd name="T87" fmla="*/ 507 h 3116"/>
                    <a:gd name="T88" fmla="*/ 499 w 1797"/>
                    <a:gd name="T89" fmla="*/ 594 h 3116"/>
                    <a:gd name="T90" fmla="*/ 492 w 1797"/>
                    <a:gd name="T91" fmla="*/ 647 h 3116"/>
                    <a:gd name="T92" fmla="*/ 476 w 1797"/>
                    <a:gd name="T93" fmla="*/ 693 h 3116"/>
                    <a:gd name="T94" fmla="*/ 456 w 1797"/>
                    <a:gd name="T95" fmla="*/ 726 h 3116"/>
                    <a:gd name="T96" fmla="*/ 436 w 1797"/>
                    <a:gd name="T97" fmla="*/ 757 h 3116"/>
                    <a:gd name="T98" fmla="*/ 388 w 1797"/>
                    <a:gd name="T99" fmla="*/ 773 h 3116"/>
                    <a:gd name="T100" fmla="*/ 375 w 1797"/>
                    <a:gd name="T101" fmla="*/ 763 h 3116"/>
                    <a:gd name="T102" fmla="*/ 326 w 1797"/>
                    <a:gd name="T103" fmla="*/ 757 h 3116"/>
                    <a:gd name="T104" fmla="*/ 318 w 1797"/>
                    <a:gd name="T105" fmla="*/ 757 h 3116"/>
                    <a:gd name="T106" fmla="*/ 304 w 1797"/>
                    <a:gd name="T107" fmla="*/ 766 h 3116"/>
                    <a:gd name="T108" fmla="*/ 286 w 1797"/>
                    <a:gd name="T109" fmla="*/ 770 h 3116"/>
                    <a:gd name="T110" fmla="*/ 214 w 1797"/>
                    <a:gd name="T111" fmla="*/ 749 h 3116"/>
                    <a:gd name="T112" fmla="*/ 197 w 1797"/>
                    <a:gd name="T113" fmla="*/ 759 h 3116"/>
                    <a:gd name="T114" fmla="*/ 186 w 1797"/>
                    <a:gd name="T115" fmla="*/ 771 h 31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97"/>
                    <a:gd name="T175" fmla="*/ 0 h 3116"/>
                    <a:gd name="T176" fmla="*/ 1797 w 1797"/>
                    <a:gd name="T177" fmla="*/ 3116 h 311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97" h="3116">
                      <a:moveTo>
                        <a:pt x="443" y="3090"/>
                      </a:moveTo>
                      <a:lnTo>
                        <a:pt x="436" y="3082"/>
                      </a:lnTo>
                      <a:lnTo>
                        <a:pt x="433" y="3082"/>
                      </a:lnTo>
                      <a:lnTo>
                        <a:pt x="428" y="3079"/>
                      </a:lnTo>
                      <a:lnTo>
                        <a:pt x="347" y="3018"/>
                      </a:lnTo>
                      <a:lnTo>
                        <a:pt x="149" y="2839"/>
                      </a:lnTo>
                      <a:lnTo>
                        <a:pt x="145" y="2804"/>
                      </a:lnTo>
                      <a:lnTo>
                        <a:pt x="140" y="2758"/>
                      </a:lnTo>
                      <a:lnTo>
                        <a:pt x="137" y="2721"/>
                      </a:lnTo>
                      <a:lnTo>
                        <a:pt x="134" y="2681"/>
                      </a:lnTo>
                      <a:lnTo>
                        <a:pt x="130" y="2555"/>
                      </a:lnTo>
                      <a:lnTo>
                        <a:pt x="133" y="2459"/>
                      </a:lnTo>
                      <a:lnTo>
                        <a:pt x="135" y="2443"/>
                      </a:lnTo>
                      <a:lnTo>
                        <a:pt x="137" y="2429"/>
                      </a:lnTo>
                      <a:lnTo>
                        <a:pt x="183" y="2348"/>
                      </a:lnTo>
                      <a:lnTo>
                        <a:pt x="191" y="2346"/>
                      </a:lnTo>
                      <a:lnTo>
                        <a:pt x="192" y="2345"/>
                      </a:lnTo>
                      <a:lnTo>
                        <a:pt x="242" y="2280"/>
                      </a:lnTo>
                      <a:lnTo>
                        <a:pt x="331" y="2222"/>
                      </a:lnTo>
                      <a:lnTo>
                        <a:pt x="340" y="2208"/>
                      </a:lnTo>
                      <a:lnTo>
                        <a:pt x="343" y="2206"/>
                      </a:lnTo>
                      <a:lnTo>
                        <a:pt x="344" y="2202"/>
                      </a:lnTo>
                      <a:lnTo>
                        <a:pt x="354" y="2183"/>
                      </a:lnTo>
                      <a:lnTo>
                        <a:pt x="363" y="2169"/>
                      </a:lnTo>
                      <a:lnTo>
                        <a:pt x="365" y="2167"/>
                      </a:lnTo>
                      <a:lnTo>
                        <a:pt x="365" y="2166"/>
                      </a:lnTo>
                      <a:lnTo>
                        <a:pt x="366" y="2159"/>
                      </a:lnTo>
                      <a:lnTo>
                        <a:pt x="376" y="2155"/>
                      </a:lnTo>
                      <a:lnTo>
                        <a:pt x="394" y="2018"/>
                      </a:lnTo>
                      <a:lnTo>
                        <a:pt x="398" y="2017"/>
                      </a:lnTo>
                      <a:lnTo>
                        <a:pt x="398" y="2009"/>
                      </a:lnTo>
                      <a:lnTo>
                        <a:pt x="396" y="1985"/>
                      </a:lnTo>
                      <a:lnTo>
                        <a:pt x="392" y="1952"/>
                      </a:lnTo>
                      <a:lnTo>
                        <a:pt x="388" y="1911"/>
                      </a:lnTo>
                      <a:lnTo>
                        <a:pt x="360" y="1673"/>
                      </a:lnTo>
                      <a:lnTo>
                        <a:pt x="344" y="1563"/>
                      </a:lnTo>
                      <a:lnTo>
                        <a:pt x="340" y="1538"/>
                      </a:lnTo>
                      <a:lnTo>
                        <a:pt x="336" y="1514"/>
                      </a:lnTo>
                      <a:lnTo>
                        <a:pt x="332" y="1491"/>
                      </a:lnTo>
                      <a:lnTo>
                        <a:pt x="328" y="1470"/>
                      </a:lnTo>
                      <a:lnTo>
                        <a:pt x="301" y="1377"/>
                      </a:lnTo>
                      <a:lnTo>
                        <a:pt x="297" y="1371"/>
                      </a:lnTo>
                      <a:lnTo>
                        <a:pt x="238" y="1316"/>
                      </a:lnTo>
                      <a:lnTo>
                        <a:pt x="231" y="1284"/>
                      </a:lnTo>
                      <a:lnTo>
                        <a:pt x="230" y="1271"/>
                      </a:lnTo>
                      <a:lnTo>
                        <a:pt x="227" y="1187"/>
                      </a:lnTo>
                      <a:lnTo>
                        <a:pt x="222" y="1130"/>
                      </a:lnTo>
                      <a:lnTo>
                        <a:pt x="216" y="1097"/>
                      </a:lnTo>
                      <a:lnTo>
                        <a:pt x="183" y="1000"/>
                      </a:lnTo>
                      <a:lnTo>
                        <a:pt x="107" y="844"/>
                      </a:lnTo>
                      <a:lnTo>
                        <a:pt x="92" y="813"/>
                      </a:lnTo>
                      <a:lnTo>
                        <a:pt x="66" y="751"/>
                      </a:lnTo>
                      <a:lnTo>
                        <a:pt x="44" y="659"/>
                      </a:lnTo>
                      <a:lnTo>
                        <a:pt x="43" y="644"/>
                      </a:lnTo>
                      <a:lnTo>
                        <a:pt x="42" y="622"/>
                      </a:lnTo>
                      <a:lnTo>
                        <a:pt x="40" y="602"/>
                      </a:lnTo>
                      <a:lnTo>
                        <a:pt x="37" y="574"/>
                      </a:lnTo>
                      <a:lnTo>
                        <a:pt x="29" y="522"/>
                      </a:lnTo>
                      <a:lnTo>
                        <a:pt x="24" y="481"/>
                      </a:lnTo>
                      <a:lnTo>
                        <a:pt x="0" y="237"/>
                      </a:lnTo>
                      <a:lnTo>
                        <a:pt x="3" y="165"/>
                      </a:lnTo>
                      <a:lnTo>
                        <a:pt x="33" y="108"/>
                      </a:lnTo>
                      <a:lnTo>
                        <a:pt x="58" y="81"/>
                      </a:lnTo>
                      <a:lnTo>
                        <a:pt x="62" y="81"/>
                      </a:lnTo>
                      <a:lnTo>
                        <a:pt x="63" y="79"/>
                      </a:lnTo>
                      <a:lnTo>
                        <a:pt x="64" y="76"/>
                      </a:lnTo>
                      <a:lnTo>
                        <a:pt x="65" y="72"/>
                      </a:lnTo>
                      <a:lnTo>
                        <a:pt x="65" y="67"/>
                      </a:lnTo>
                      <a:lnTo>
                        <a:pt x="76" y="67"/>
                      </a:lnTo>
                      <a:lnTo>
                        <a:pt x="111" y="8"/>
                      </a:lnTo>
                      <a:lnTo>
                        <a:pt x="119" y="0"/>
                      </a:lnTo>
                      <a:lnTo>
                        <a:pt x="145" y="2"/>
                      </a:lnTo>
                      <a:lnTo>
                        <a:pt x="155" y="6"/>
                      </a:lnTo>
                      <a:lnTo>
                        <a:pt x="221" y="48"/>
                      </a:lnTo>
                      <a:lnTo>
                        <a:pt x="224" y="52"/>
                      </a:lnTo>
                      <a:lnTo>
                        <a:pt x="226" y="52"/>
                      </a:lnTo>
                      <a:lnTo>
                        <a:pt x="226" y="54"/>
                      </a:lnTo>
                      <a:lnTo>
                        <a:pt x="235" y="153"/>
                      </a:lnTo>
                      <a:lnTo>
                        <a:pt x="241" y="186"/>
                      </a:lnTo>
                      <a:lnTo>
                        <a:pt x="248" y="221"/>
                      </a:lnTo>
                      <a:lnTo>
                        <a:pt x="257" y="255"/>
                      </a:lnTo>
                      <a:lnTo>
                        <a:pt x="274" y="327"/>
                      </a:lnTo>
                      <a:lnTo>
                        <a:pt x="292" y="400"/>
                      </a:lnTo>
                      <a:lnTo>
                        <a:pt x="300" y="437"/>
                      </a:lnTo>
                      <a:lnTo>
                        <a:pt x="307" y="474"/>
                      </a:lnTo>
                      <a:lnTo>
                        <a:pt x="313" y="513"/>
                      </a:lnTo>
                      <a:lnTo>
                        <a:pt x="321" y="593"/>
                      </a:lnTo>
                      <a:lnTo>
                        <a:pt x="326" y="635"/>
                      </a:lnTo>
                      <a:lnTo>
                        <a:pt x="328" y="639"/>
                      </a:lnTo>
                      <a:lnTo>
                        <a:pt x="340" y="675"/>
                      </a:lnTo>
                      <a:lnTo>
                        <a:pt x="346" y="703"/>
                      </a:lnTo>
                      <a:lnTo>
                        <a:pt x="360" y="773"/>
                      </a:lnTo>
                      <a:lnTo>
                        <a:pt x="373" y="855"/>
                      </a:lnTo>
                      <a:lnTo>
                        <a:pt x="394" y="974"/>
                      </a:lnTo>
                      <a:lnTo>
                        <a:pt x="402" y="1007"/>
                      </a:lnTo>
                      <a:lnTo>
                        <a:pt x="405" y="1021"/>
                      </a:lnTo>
                      <a:lnTo>
                        <a:pt x="419" y="1065"/>
                      </a:lnTo>
                      <a:lnTo>
                        <a:pt x="429" y="1076"/>
                      </a:lnTo>
                      <a:lnTo>
                        <a:pt x="430" y="1104"/>
                      </a:lnTo>
                      <a:lnTo>
                        <a:pt x="433" y="1121"/>
                      </a:lnTo>
                      <a:lnTo>
                        <a:pt x="437" y="1161"/>
                      </a:lnTo>
                      <a:lnTo>
                        <a:pt x="524" y="1340"/>
                      </a:lnTo>
                      <a:lnTo>
                        <a:pt x="526" y="1353"/>
                      </a:lnTo>
                      <a:lnTo>
                        <a:pt x="531" y="1353"/>
                      </a:lnTo>
                      <a:lnTo>
                        <a:pt x="642" y="1409"/>
                      </a:lnTo>
                      <a:lnTo>
                        <a:pt x="726" y="1450"/>
                      </a:lnTo>
                      <a:lnTo>
                        <a:pt x="740" y="1458"/>
                      </a:lnTo>
                      <a:lnTo>
                        <a:pt x="740" y="1464"/>
                      </a:lnTo>
                      <a:lnTo>
                        <a:pt x="861" y="1473"/>
                      </a:lnTo>
                      <a:lnTo>
                        <a:pt x="868" y="1475"/>
                      </a:lnTo>
                      <a:lnTo>
                        <a:pt x="923" y="1509"/>
                      </a:lnTo>
                      <a:lnTo>
                        <a:pt x="931" y="1509"/>
                      </a:lnTo>
                      <a:lnTo>
                        <a:pt x="936" y="1491"/>
                      </a:lnTo>
                      <a:lnTo>
                        <a:pt x="954" y="1479"/>
                      </a:lnTo>
                      <a:lnTo>
                        <a:pt x="969" y="1478"/>
                      </a:lnTo>
                      <a:lnTo>
                        <a:pt x="1052" y="1506"/>
                      </a:lnTo>
                      <a:lnTo>
                        <a:pt x="1066" y="1509"/>
                      </a:lnTo>
                      <a:lnTo>
                        <a:pt x="1181" y="1491"/>
                      </a:lnTo>
                      <a:lnTo>
                        <a:pt x="1208" y="1485"/>
                      </a:lnTo>
                      <a:lnTo>
                        <a:pt x="1258" y="1470"/>
                      </a:lnTo>
                      <a:lnTo>
                        <a:pt x="1290" y="1461"/>
                      </a:lnTo>
                      <a:lnTo>
                        <a:pt x="1327" y="1450"/>
                      </a:lnTo>
                      <a:lnTo>
                        <a:pt x="1329" y="1449"/>
                      </a:lnTo>
                      <a:lnTo>
                        <a:pt x="1341" y="1430"/>
                      </a:lnTo>
                      <a:lnTo>
                        <a:pt x="1344" y="1425"/>
                      </a:lnTo>
                      <a:lnTo>
                        <a:pt x="1350" y="1414"/>
                      </a:lnTo>
                      <a:lnTo>
                        <a:pt x="1373" y="1340"/>
                      </a:lnTo>
                      <a:lnTo>
                        <a:pt x="1426" y="1201"/>
                      </a:lnTo>
                      <a:lnTo>
                        <a:pt x="1468" y="1104"/>
                      </a:lnTo>
                      <a:lnTo>
                        <a:pt x="1471" y="1089"/>
                      </a:lnTo>
                      <a:lnTo>
                        <a:pt x="1474" y="1086"/>
                      </a:lnTo>
                      <a:lnTo>
                        <a:pt x="1486" y="1067"/>
                      </a:lnTo>
                      <a:lnTo>
                        <a:pt x="1504" y="992"/>
                      </a:lnTo>
                      <a:lnTo>
                        <a:pt x="1507" y="991"/>
                      </a:lnTo>
                      <a:lnTo>
                        <a:pt x="1509" y="987"/>
                      </a:lnTo>
                      <a:lnTo>
                        <a:pt x="1511" y="983"/>
                      </a:lnTo>
                      <a:lnTo>
                        <a:pt x="1533" y="924"/>
                      </a:lnTo>
                      <a:lnTo>
                        <a:pt x="1575" y="855"/>
                      </a:lnTo>
                      <a:lnTo>
                        <a:pt x="1579" y="855"/>
                      </a:lnTo>
                      <a:lnTo>
                        <a:pt x="1582" y="855"/>
                      </a:lnTo>
                      <a:lnTo>
                        <a:pt x="1584" y="854"/>
                      </a:lnTo>
                      <a:lnTo>
                        <a:pt x="1585" y="853"/>
                      </a:lnTo>
                      <a:lnTo>
                        <a:pt x="1587" y="849"/>
                      </a:lnTo>
                      <a:lnTo>
                        <a:pt x="1587" y="846"/>
                      </a:lnTo>
                      <a:lnTo>
                        <a:pt x="1587" y="841"/>
                      </a:lnTo>
                      <a:lnTo>
                        <a:pt x="1589" y="841"/>
                      </a:lnTo>
                      <a:lnTo>
                        <a:pt x="1590" y="840"/>
                      </a:lnTo>
                      <a:lnTo>
                        <a:pt x="1592" y="837"/>
                      </a:lnTo>
                      <a:lnTo>
                        <a:pt x="1592" y="834"/>
                      </a:lnTo>
                      <a:lnTo>
                        <a:pt x="1594" y="816"/>
                      </a:lnTo>
                      <a:lnTo>
                        <a:pt x="1593" y="802"/>
                      </a:lnTo>
                      <a:lnTo>
                        <a:pt x="1590" y="759"/>
                      </a:lnTo>
                      <a:lnTo>
                        <a:pt x="1598" y="679"/>
                      </a:lnTo>
                      <a:lnTo>
                        <a:pt x="1604" y="676"/>
                      </a:lnTo>
                      <a:lnTo>
                        <a:pt x="1608" y="675"/>
                      </a:lnTo>
                      <a:lnTo>
                        <a:pt x="1623" y="647"/>
                      </a:lnTo>
                      <a:lnTo>
                        <a:pt x="1627" y="647"/>
                      </a:lnTo>
                      <a:lnTo>
                        <a:pt x="1629" y="644"/>
                      </a:lnTo>
                      <a:lnTo>
                        <a:pt x="1630" y="643"/>
                      </a:lnTo>
                      <a:lnTo>
                        <a:pt x="1630" y="639"/>
                      </a:lnTo>
                      <a:lnTo>
                        <a:pt x="1629" y="628"/>
                      </a:lnTo>
                      <a:lnTo>
                        <a:pt x="1629" y="624"/>
                      </a:lnTo>
                      <a:lnTo>
                        <a:pt x="1641" y="616"/>
                      </a:lnTo>
                      <a:lnTo>
                        <a:pt x="1643" y="614"/>
                      </a:lnTo>
                      <a:lnTo>
                        <a:pt x="1647" y="612"/>
                      </a:lnTo>
                      <a:lnTo>
                        <a:pt x="1653" y="611"/>
                      </a:lnTo>
                      <a:lnTo>
                        <a:pt x="1689" y="616"/>
                      </a:lnTo>
                      <a:lnTo>
                        <a:pt x="1725" y="654"/>
                      </a:lnTo>
                      <a:lnTo>
                        <a:pt x="1726" y="664"/>
                      </a:lnTo>
                      <a:lnTo>
                        <a:pt x="1735" y="664"/>
                      </a:lnTo>
                      <a:lnTo>
                        <a:pt x="1737" y="652"/>
                      </a:lnTo>
                      <a:lnTo>
                        <a:pt x="1738" y="648"/>
                      </a:lnTo>
                      <a:lnTo>
                        <a:pt x="1740" y="646"/>
                      </a:lnTo>
                      <a:lnTo>
                        <a:pt x="1741" y="644"/>
                      </a:lnTo>
                      <a:lnTo>
                        <a:pt x="1747" y="646"/>
                      </a:lnTo>
                      <a:lnTo>
                        <a:pt x="1769" y="662"/>
                      </a:lnTo>
                      <a:lnTo>
                        <a:pt x="1769" y="675"/>
                      </a:lnTo>
                      <a:lnTo>
                        <a:pt x="1795" y="700"/>
                      </a:lnTo>
                      <a:lnTo>
                        <a:pt x="1797" y="707"/>
                      </a:lnTo>
                      <a:lnTo>
                        <a:pt x="1758" y="882"/>
                      </a:lnTo>
                      <a:lnTo>
                        <a:pt x="1754" y="883"/>
                      </a:lnTo>
                      <a:lnTo>
                        <a:pt x="1747" y="889"/>
                      </a:lnTo>
                      <a:lnTo>
                        <a:pt x="1733" y="923"/>
                      </a:lnTo>
                      <a:lnTo>
                        <a:pt x="1716" y="1016"/>
                      </a:lnTo>
                      <a:lnTo>
                        <a:pt x="1707" y="1118"/>
                      </a:lnTo>
                      <a:lnTo>
                        <a:pt x="1705" y="1175"/>
                      </a:lnTo>
                      <a:lnTo>
                        <a:pt x="1704" y="1182"/>
                      </a:lnTo>
                      <a:lnTo>
                        <a:pt x="1704" y="1187"/>
                      </a:lnTo>
                      <a:lnTo>
                        <a:pt x="1702" y="1187"/>
                      </a:lnTo>
                      <a:lnTo>
                        <a:pt x="1700" y="1187"/>
                      </a:lnTo>
                      <a:lnTo>
                        <a:pt x="1692" y="1189"/>
                      </a:lnTo>
                      <a:lnTo>
                        <a:pt x="1651" y="1211"/>
                      </a:lnTo>
                      <a:lnTo>
                        <a:pt x="1650" y="1214"/>
                      </a:lnTo>
                      <a:lnTo>
                        <a:pt x="1647" y="1215"/>
                      </a:lnTo>
                      <a:lnTo>
                        <a:pt x="1644" y="1218"/>
                      </a:lnTo>
                      <a:lnTo>
                        <a:pt x="1637" y="1225"/>
                      </a:lnTo>
                      <a:lnTo>
                        <a:pt x="1629" y="1238"/>
                      </a:lnTo>
                      <a:lnTo>
                        <a:pt x="1626" y="1246"/>
                      </a:lnTo>
                      <a:lnTo>
                        <a:pt x="1607" y="1295"/>
                      </a:lnTo>
                      <a:lnTo>
                        <a:pt x="1573" y="1441"/>
                      </a:lnTo>
                      <a:lnTo>
                        <a:pt x="1565" y="1501"/>
                      </a:lnTo>
                      <a:lnTo>
                        <a:pt x="1565" y="1505"/>
                      </a:lnTo>
                      <a:lnTo>
                        <a:pt x="1563" y="1506"/>
                      </a:lnTo>
                      <a:lnTo>
                        <a:pt x="1539" y="1547"/>
                      </a:lnTo>
                      <a:lnTo>
                        <a:pt x="1524" y="1592"/>
                      </a:lnTo>
                      <a:lnTo>
                        <a:pt x="1518" y="1603"/>
                      </a:lnTo>
                      <a:lnTo>
                        <a:pt x="1495" y="1645"/>
                      </a:lnTo>
                      <a:lnTo>
                        <a:pt x="1493" y="1649"/>
                      </a:lnTo>
                      <a:lnTo>
                        <a:pt x="1492" y="1653"/>
                      </a:lnTo>
                      <a:lnTo>
                        <a:pt x="1491" y="1660"/>
                      </a:lnTo>
                      <a:lnTo>
                        <a:pt x="1490" y="1673"/>
                      </a:lnTo>
                      <a:lnTo>
                        <a:pt x="1495" y="1722"/>
                      </a:lnTo>
                      <a:lnTo>
                        <a:pt x="1521" y="1834"/>
                      </a:lnTo>
                      <a:lnTo>
                        <a:pt x="1534" y="1875"/>
                      </a:lnTo>
                      <a:lnTo>
                        <a:pt x="1542" y="1891"/>
                      </a:lnTo>
                      <a:lnTo>
                        <a:pt x="1543" y="1892"/>
                      </a:lnTo>
                      <a:lnTo>
                        <a:pt x="1555" y="1918"/>
                      </a:lnTo>
                      <a:lnTo>
                        <a:pt x="1559" y="1935"/>
                      </a:lnTo>
                      <a:lnTo>
                        <a:pt x="1564" y="1991"/>
                      </a:lnTo>
                      <a:lnTo>
                        <a:pt x="1572" y="2029"/>
                      </a:lnTo>
                      <a:lnTo>
                        <a:pt x="1575" y="2030"/>
                      </a:lnTo>
                      <a:lnTo>
                        <a:pt x="1556" y="2159"/>
                      </a:lnTo>
                      <a:lnTo>
                        <a:pt x="1548" y="2187"/>
                      </a:lnTo>
                      <a:lnTo>
                        <a:pt x="1503" y="2352"/>
                      </a:lnTo>
                      <a:lnTo>
                        <a:pt x="1498" y="2377"/>
                      </a:lnTo>
                      <a:lnTo>
                        <a:pt x="1467" y="2538"/>
                      </a:lnTo>
                      <a:lnTo>
                        <a:pt x="1479" y="2552"/>
                      </a:lnTo>
                      <a:lnTo>
                        <a:pt x="1479" y="2564"/>
                      </a:lnTo>
                      <a:lnTo>
                        <a:pt x="1477" y="2576"/>
                      </a:lnTo>
                      <a:lnTo>
                        <a:pt x="1475" y="2589"/>
                      </a:lnTo>
                      <a:lnTo>
                        <a:pt x="1450" y="2722"/>
                      </a:lnTo>
                      <a:lnTo>
                        <a:pt x="1449" y="2723"/>
                      </a:lnTo>
                      <a:lnTo>
                        <a:pt x="1447" y="2731"/>
                      </a:lnTo>
                      <a:lnTo>
                        <a:pt x="1439" y="2746"/>
                      </a:lnTo>
                      <a:lnTo>
                        <a:pt x="1427" y="2771"/>
                      </a:lnTo>
                      <a:lnTo>
                        <a:pt x="1393" y="2860"/>
                      </a:lnTo>
                      <a:lnTo>
                        <a:pt x="1383" y="2864"/>
                      </a:lnTo>
                      <a:lnTo>
                        <a:pt x="1383" y="2874"/>
                      </a:lnTo>
                      <a:lnTo>
                        <a:pt x="1380" y="2887"/>
                      </a:lnTo>
                      <a:lnTo>
                        <a:pt x="1368" y="2903"/>
                      </a:lnTo>
                      <a:lnTo>
                        <a:pt x="1341" y="2947"/>
                      </a:lnTo>
                      <a:lnTo>
                        <a:pt x="1340" y="2952"/>
                      </a:lnTo>
                      <a:lnTo>
                        <a:pt x="1332" y="2962"/>
                      </a:lnTo>
                      <a:lnTo>
                        <a:pt x="1330" y="2966"/>
                      </a:lnTo>
                      <a:lnTo>
                        <a:pt x="1307" y="3026"/>
                      </a:lnTo>
                      <a:lnTo>
                        <a:pt x="1305" y="3028"/>
                      </a:lnTo>
                      <a:lnTo>
                        <a:pt x="1297" y="3041"/>
                      </a:lnTo>
                      <a:lnTo>
                        <a:pt x="1276" y="3095"/>
                      </a:lnTo>
                      <a:lnTo>
                        <a:pt x="1265" y="3097"/>
                      </a:lnTo>
                      <a:lnTo>
                        <a:pt x="1165" y="3091"/>
                      </a:lnTo>
                      <a:lnTo>
                        <a:pt x="1149" y="3073"/>
                      </a:lnTo>
                      <a:lnTo>
                        <a:pt x="1148" y="3066"/>
                      </a:lnTo>
                      <a:lnTo>
                        <a:pt x="1147" y="3061"/>
                      </a:lnTo>
                      <a:lnTo>
                        <a:pt x="1147" y="3054"/>
                      </a:lnTo>
                      <a:lnTo>
                        <a:pt x="1126" y="3053"/>
                      </a:lnTo>
                      <a:lnTo>
                        <a:pt x="1112" y="3051"/>
                      </a:lnTo>
                      <a:lnTo>
                        <a:pt x="1098" y="3049"/>
                      </a:lnTo>
                      <a:lnTo>
                        <a:pt x="1024" y="3037"/>
                      </a:lnTo>
                      <a:lnTo>
                        <a:pt x="987" y="3029"/>
                      </a:lnTo>
                      <a:lnTo>
                        <a:pt x="978" y="3028"/>
                      </a:lnTo>
                      <a:lnTo>
                        <a:pt x="970" y="3026"/>
                      </a:lnTo>
                      <a:lnTo>
                        <a:pt x="966" y="3026"/>
                      </a:lnTo>
                      <a:lnTo>
                        <a:pt x="965" y="3026"/>
                      </a:lnTo>
                      <a:lnTo>
                        <a:pt x="955" y="3028"/>
                      </a:lnTo>
                      <a:lnTo>
                        <a:pt x="955" y="3029"/>
                      </a:lnTo>
                      <a:lnTo>
                        <a:pt x="954" y="3039"/>
                      </a:lnTo>
                      <a:lnTo>
                        <a:pt x="923" y="3051"/>
                      </a:lnTo>
                      <a:lnTo>
                        <a:pt x="913" y="3062"/>
                      </a:lnTo>
                      <a:lnTo>
                        <a:pt x="912" y="3065"/>
                      </a:lnTo>
                      <a:lnTo>
                        <a:pt x="912" y="3067"/>
                      </a:lnTo>
                      <a:lnTo>
                        <a:pt x="909" y="3067"/>
                      </a:lnTo>
                      <a:lnTo>
                        <a:pt x="886" y="3073"/>
                      </a:lnTo>
                      <a:lnTo>
                        <a:pt x="874" y="3077"/>
                      </a:lnTo>
                      <a:lnTo>
                        <a:pt x="859" y="3081"/>
                      </a:lnTo>
                      <a:lnTo>
                        <a:pt x="798" y="3098"/>
                      </a:lnTo>
                      <a:lnTo>
                        <a:pt x="722" y="3093"/>
                      </a:lnTo>
                      <a:lnTo>
                        <a:pt x="718" y="3089"/>
                      </a:lnTo>
                      <a:lnTo>
                        <a:pt x="711" y="3075"/>
                      </a:lnTo>
                      <a:lnTo>
                        <a:pt x="643" y="2996"/>
                      </a:lnTo>
                      <a:lnTo>
                        <a:pt x="636" y="2992"/>
                      </a:lnTo>
                      <a:lnTo>
                        <a:pt x="629" y="2990"/>
                      </a:lnTo>
                      <a:lnTo>
                        <a:pt x="611" y="3026"/>
                      </a:lnTo>
                      <a:lnTo>
                        <a:pt x="607" y="3026"/>
                      </a:lnTo>
                      <a:lnTo>
                        <a:pt x="592" y="3035"/>
                      </a:lnTo>
                      <a:lnTo>
                        <a:pt x="571" y="3054"/>
                      </a:lnTo>
                      <a:lnTo>
                        <a:pt x="570" y="3055"/>
                      </a:lnTo>
                      <a:lnTo>
                        <a:pt x="558" y="3073"/>
                      </a:lnTo>
                      <a:lnTo>
                        <a:pt x="558" y="3077"/>
                      </a:lnTo>
                      <a:lnTo>
                        <a:pt x="558" y="3082"/>
                      </a:lnTo>
                      <a:lnTo>
                        <a:pt x="490" y="3116"/>
                      </a:lnTo>
                      <a:lnTo>
                        <a:pt x="482" y="3116"/>
                      </a:lnTo>
                      <a:lnTo>
                        <a:pt x="473" y="3114"/>
                      </a:lnTo>
                      <a:lnTo>
                        <a:pt x="443" y="3090"/>
                      </a:lnTo>
                      <a:close/>
                    </a:path>
                  </a:pathLst>
                </a:custGeom>
                <a:solidFill>
                  <a:srgbClr val="000000"/>
                </a:solidFill>
                <a:ln w="9525">
                  <a:noFill/>
                  <a:round/>
                  <a:headEnd/>
                  <a:tailEnd/>
                </a:ln>
              </p:spPr>
              <p:txBody>
                <a:bodyPr/>
                <a:lstStyle/>
                <a:p>
                  <a:endParaRPr lang="en-US"/>
                </a:p>
              </p:txBody>
            </p:sp>
            <p:sp>
              <p:nvSpPr>
                <p:cNvPr id="6404" name="Freeform 47"/>
                <p:cNvSpPr>
                  <a:spLocks/>
                </p:cNvSpPr>
                <p:nvPr/>
              </p:nvSpPr>
              <p:spPr bwMode="auto">
                <a:xfrm>
                  <a:off x="3319" y="3865"/>
                  <a:ext cx="1" cy="1"/>
                </a:xfrm>
                <a:custGeom>
                  <a:avLst/>
                  <a:gdLst>
                    <a:gd name="T0" fmla="*/ 1 w 4"/>
                    <a:gd name="T1" fmla="*/ 0 h 6"/>
                    <a:gd name="T2" fmla="*/ 1 w 4"/>
                    <a:gd name="T3" fmla="*/ 1 h 6"/>
                    <a:gd name="T4" fmla="*/ 0 w 4"/>
                    <a:gd name="T5" fmla="*/ 1 h 6"/>
                    <a:gd name="T6" fmla="*/ 0 w 4"/>
                    <a:gd name="T7" fmla="*/ 1 h 6"/>
                    <a:gd name="T8" fmla="*/ 1 w 4"/>
                    <a:gd name="T9" fmla="*/ 0 h 6"/>
                    <a:gd name="T10" fmla="*/ 1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4" y="0"/>
                      </a:moveTo>
                      <a:lnTo>
                        <a:pt x="3" y="6"/>
                      </a:lnTo>
                      <a:lnTo>
                        <a:pt x="1" y="6"/>
                      </a:lnTo>
                      <a:lnTo>
                        <a:pt x="0" y="6"/>
                      </a:lnTo>
                      <a:lnTo>
                        <a:pt x="2" y="0"/>
                      </a:lnTo>
                      <a:lnTo>
                        <a:pt x="4" y="0"/>
                      </a:lnTo>
                      <a:close/>
                    </a:path>
                  </a:pathLst>
                </a:custGeom>
                <a:noFill/>
                <a:ln w="9525">
                  <a:noFill/>
                  <a:round/>
                  <a:headEnd/>
                  <a:tailEnd/>
                </a:ln>
              </p:spPr>
              <p:txBody>
                <a:bodyPr/>
                <a:lstStyle/>
                <a:p>
                  <a:endParaRPr lang="en-US"/>
                </a:p>
              </p:txBody>
            </p:sp>
            <p:sp>
              <p:nvSpPr>
                <p:cNvPr id="6405" name="Freeform 48"/>
                <p:cNvSpPr>
                  <a:spLocks/>
                </p:cNvSpPr>
                <p:nvPr/>
              </p:nvSpPr>
              <p:spPr bwMode="auto">
                <a:xfrm>
                  <a:off x="3317" y="3865"/>
                  <a:ext cx="3" cy="1"/>
                </a:xfrm>
                <a:custGeom>
                  <a:avLst/>
                  <a:gdLst>
                    <a:gd name="T0" fmla="*/ 3 w 7"/>
                    <a:gd name="T1" fmla="*/ 0 h 7"/>
                    <a:gd name="T2" fmla="*/ 2 w 7"/>
                    <a:gd name="T3" fmla="*/ 1 h 7"/>
                    <a:gd name="T4" fmla="*/ 0 w 7"/>
                    <a:gd name="T5" fmla="*/ 1 h 7"/>
                    <a:gd name="T6" fmla="*/ 0 w 7"/>
                    <a:gd name="T7" fmla="*/ 1 h 7"/>
                    <a:gd name="T8" fmla="*/ 1 w 7"/>
                    <a:gd name="T9" fmla="*/ 0 h 7"/>
                    <a:gd name="T10" fmla="*/ 3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7" y="1"/>
                      </a:moveTo>
                      <a:lnTo>
                        <a:pt x="5" y="7"/>
                      </a:lnTo>
                      <a:lnTo>
                        <a:pt x="0" y="4"/>
                      </a:lnTo>
                      <a:lnTo>
                        <a:pt x="2" y="0"/>
                      </a:lnTo>
                      <a:lnTo>
                        <a:pt x="7" y="1"/>
                      </a:lnTo>
                      <a:close/>
                    </a:path>
                  </a:pathLst>
                </a:custGeom>
                <a:noFill/>
                <a:ln w="9525">
                  <a:noFill/>
                  <a:round/>
                  <a:headEnd/>
                  <a:tailEnd/>
                </a:ln>
              </p:spPr>
              <p:txBody>
                <a:bodyPr/>
                <a:lstStyle/>
                <a:p>
                  <a:endParaRPr lang="en-US"/>
                </a:p>
              </p:txBody>
            </p:sp>
            <p:sp>
              <p:nvSpPr>
                <p:cNvPr id="6406" name="Freeform 49"/>
                <p:cNvSpPr>
                  <a:spLocks/>
                </p:cNvSpPr>
                <p:nvPr/>
              </p:nvSpPr>
              <p:spPr bwMode="auto">
                <a:xfrm>
                  <a:off x="3290" y="3849"/>
                  <a:ext cx="28" cy="17"/>
                </a:xfrm>
                <a:custGeom>
                  <a:avLst/>
                  <a:gdLst>
                    <a:gd name="T0" fmla="*/ 28 w 83"/>
                    <a:gd name="T1" fmla="*/ 16 h 65"/>
                    <a:gd name="T2" fmla="*/ 27 w 83"/>
                    <a:gd name="T3" fmla="*/ 17 h 65"/>
                    <a:gd name="T4" fmla="*/ 0 w 83"/>
                    <a:gd name="T5" fmla="*/ 1 h 65"/>
                    <a:gd name="T6" fmla="*/ 0 w 83"/>
                    <a:gd name="T7" fmla="*/ 1 h 65"/>
                    <a:gd name="T8" fmla="*/ 1 w 83"/>
                    <a:gd name="T9" fmla="*/ 0 h 65"/>
                    <a:gd name="T10" fmla="*/ 28 w 83"/>
                    <a:gd name="T11" fmla="*/ 16 h 65"/>
                    <a:gd name="T12" fmla="*/ 0 60000 65536"/>
                    <a:gd name="T13" fmla="*/ 0 60000 65536"/>
                    <a:gd name="T14" fmla="*/ 0 60000 65536"/>
                    <a:gd name="T15" fmla="*/ 0 60000 65536"/>
                    <a:gd name="T16" fmla="*/ 0 60000 65536"/>
                    <a:gd name="T17" fmla="*/ 0 60000 65536"/>
                    <a:gd name="T18" fmla="*/ 0 w 83"/>
                    <a:gd name="T19" fmla="*/ 0 h 65"/>
                    <a:gd name="T20" fmla="*/ 83 w 83"/>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83" h="65">
                      <a:moveTo>
                        <a:pt x="83" y="61"/>
                      </a:moveTo>
                      <a:lnTo>
                        <a:pt x="81" y="65"/>
                      </a:lnTo>
                      <a:lnTo>
                        <a:pt x="0" y="4"/>
                      </a:lnTo>
                      <a:lnTo>
                        <a:pt x="2" y="0"/>
                      </a:lnTo>
                      <a:lnTo>
                        <a:pt x="83" y="61"/>
                      </a:lnTo>
                      <a:close/>
                    </a:path>
                  </a:pathLst>
                </a:custGeom>
                <a:noFill/>
                <a:ln w="9525">
                  <a:noFill/>
                  <a:round/>
                  <a:headEnd/>
                  <a:tailEnd/>
                </a:ln>
              </p:spPr>
              <p:txBody>
                <a:bodyPr/>
                <a:lstStyle/>
                <a:p>
                  <a:endParaRPr lang="en-US"/>
                </a:p>
              </p:txBody>
            </p:sp>
            <p:sp>
              <p:nvSpPr>
                <p:cNvPr id="6407" name="Freeform 50"/>
                <p:cNvSpPr>
                  <a:spLocks/>
                </p:cNvSpPr>
                <p:nvPr/>
              </p:nvSpPr>
              <p:spPr bwMode="auto">
                <a:xfrm>
                  <a:off x="3224" y="3805"/>
                  <a:ext cx="67" cy="45"/>
                </a:xfrm>
                <a:custGeom>
                  <a:avLst/>
                  <a:gdLst>
                    <a:gd name="T0" fmla="*/ 67 w 201"/>
                    <a:gd name="T1" fmla="*/ 44 h 183"/>
                    <a:gd name="T2" fmla="*/ 66 w 201"/>
                    <a:gd name="T3" fmla="*/ 45 h 183"/>
                    <a:gd name="T4" fmla="*/ 0 w 201"/>
                    <a:gd name="T5" fmla="*/ 1 h 183"/>
                    <a:gd name="T6" fmla="*/ 0 w 201"/>
                    <a:gd name="T7" fmla="*/ 0 h 183"/>
                    <a:gd name="T8" fmla="*/ 1 w 201"/>
                    <a:gd name="T9" fmla="*/ 0 h 183"/>
                    <a:gd name="T10" fmla="*/ 67 w 201"/>
                    <a:gd name="T11" fmla="*/ 44 h 183"/>
                    <a:gd name="T12" fmla="*/ 0 60000 65536"/>
                    <a:gd name="T13" fmla="*/ 0 60000 65536"/>
                    <a:gd name="T14" fmla="*/ 0 60000 65536"/>
                    <a:gd name="T15" fmla="*/ 0 60000 65536"/>
                    <a:gd name="T16" fmla="*/ 0 60000 65536"/>
                    <a:gd name="T17" fmla="*/ 0 60000 65536"/>
                    <a:gd name="T18" fmla="*/ 0 w 201"/>
                    <a:gd name="T19" fmla="*/ 0 h 183"/>
                    <a:gd name="T20" fmla="*/ 201 w 201"/>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201" h="183">
                      <a:moveTo>
                        <a:pt x="201" y="179"/>
                      </a:moveTo>
                      <a:lnTo>
                        <a:pt x="199" y="183"/>
                      </a:lnTo>
                      <a:lnTo>
                        <a:pt x="1" y="4"/>
                      </a:lnTo>
                      <a:lnTo>
                        <a:pt x="0" y="1"/>
                      </a:lnTo>
                      <a:lnTo>
                        <a:pt x="4" y="0"/>
                      </a:lnTo>
                      <a:lnTo>
                        <a:pt x="201" y="179"/>
                      </a:lnTo>
                      <a:close/>
                    </a:path>
                  </a:pathLst>
                </a:custGeom>
                <a:noFill/>
                <a:ln w="9525">
                  <a:noFill/>
                  <a:round/>
                  <a:headEnd/>
                  <a:tailEnd/>
                </a:ln>
              </p:spPr>
              <p:txBody>
                <a:bodyPr/>
                <a:lstStyle/>
                <a:p>
                  <a:endParaRPr lang="en-US"/>
                </a:p>
              </p:txBody>
            </p:sp>
            <p:sp>
              <p:nvSpPr>
                <p:cNvPr id="6408" name="Freeform 51"/>
                <p:cNvSpPr>
                  <a:spLocks/>
                </p:cNvSpPr>
                <p:nvPr/>
              </p:nvSpPr>
              <p:spPr bwMode="auto">
                <a:xfrm>
                  <a:off x="3222" y="3796"/>
                  <a:ext cx="3" cy="9"/>
                </a:xfrm>
                <a:custGeom>
                  <a:avLst/>
                  <a:gdLst>
                    <a:gd name="T0" fmla="*/ 3 w 9"/>
                    <a:gd name="T1" fmla="*/ 9 h 35"/>
                    <a:gd name="T2" fmla="*/ 2 w 9"/>
                    <a:gd name="T3" fmla="*/ 9 h 35"/>
                    <a:gd name="T4" fmla="*/ 0 w 9"/>
                    <a:gd name="T5" fmla="*/ 0 h 35"/>
                    <a:gd name="T6" fmla="*/ 0 w 9"/>
                    <a:gd name="T7" fmla="*/ 0 h 35"/>
                    <a:gd name="T8" fmla="*/ 2 w 9"/>
                    <a:gd name="T9" fmla="*/ 0 h 35"/>
                    <a:gd name="T10" fmla="*/ 3 w 9"/>
                    <a:gd name="T11" fmla="*/ 9 h 35"/>
                    <a:gd name="T12" fmla="*/ 0 60000 65536"/>
                    <a:gd name="T13" fmla="*/ 0 60000 65536"/>
                    <a:gd name="T14" fmla="*/ 0 60000 65536"/>
                    <a:gd name="T15" fmla="*/ 0 60000 65536"/>
                    <a:gd name="T16" fmla="*/ 0 60000 65536"/>
                    <a:gd name="T17" fmla="*/ 0 60000 65536"/>
                    <a:gd name="T18" fmla="*/ 0 w 9"/>
                    <a:gd name="T19" fmla="*/ 0 h 35"/>
                    <a:gd name="T20" fmla="*/ 9 w 9"/>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9" h="35">
                      <a:moveTo>
                        <a:pt x="9" y="34"/>
                      </a:moveTo>
                      <a:lnTo>
                        <a:pt x="5" y="35"/>
                      </a:lnTo>
                      <a:lnTo>
                        <a:pt x="0" y="0"/>
                      </a:lnTo>
                      <a:lnTo>
                        <a:pt x="5" y="0"/>
                      </a:lnTo>
                      <a:lnTo>
                        <a:pt x="9" y="34"/>
                      </a:lnTo>
                      <a:close/>
                    </a:path>
                  </a:pathLst>
                </a:custGeom>
                <a:noFill/>
                <a:ln w="9525">
                  <a:noFill/>
                  <a:round/>
                  <a:headEnd/>
                  <a:tailEnd/>
                </a:ln>
              </p:spPr>
              <p:txBody>
                <a:bodyPr/>
                <a:lstStyle/>
                <a:p>
                  <a:endParaRPr lang="en-US"/>
                </a:p>
              </p:txBody>
            </p:sp>
            <p:sp>
              <p:nvSpPr>
                <p:cNvPr id="6409" name="Freeform 52"/>
                <p:cNvSpPr>
                  <a:spLocks/>
                </p:cNvSpPr>
                <p:nvPr/>
              </p:nvSpPr>
              <p:spPr bwMode="auto">
                <a:xfrm>
                  <a:off x="3221" y="3785"/>
                  <a:ext cx="3" cy="11"/>
                </a:xfrm>
                <a:custGeom>
                  <a:avLst/>
                  <a:gdLst>
                    <a:gd name="T0" fmla="*/ 3 w 9"/>
                    <a:gd name="T1" fmla="*/ 11 h 46"/>
                    <a:gd name="T2" fmla="*/ 1 w 9"/>
                    <a:gd name="T3" fmla="*/ 11 h 46"/>
                    <a:gd name="T4" fmla="*/ 0 w 9"/>
                    <a:gd name="T5" fmla="*/ 0 h 46"/>
                    <a:gd name="T6" fmla="*/ 0 w 9"/>
                    <a:gd name="T7" fmla="*/ 0 h 46"/>
                    <a:gd name="T8" fmla="*/ 1 w 9"/>
                    <a:gd name="T9" fmla="*/ 0 h 46"/>
                    <a:gd name="T10" fmla="*/ 3 w 9"/>
                    <a:gd name="T11" fmla="*/ 11 h 46"/>
                    <a:gd name="T12" fmla="*/ 0 60000 65536"/>
                    <a:gd name="T13" fmla="*/ 0 60000 65536"/>
                    <a:gd name="T14" fmla="*/ 0 60000 65536"/>
                    <a:gd name="T15" fmla="*/ 0 60000 65536"/>
                    <a:gd name="T16" fmla="*/ 0 60000 65536"/>
                    <a:gd name="T17" fmla="*/ 0 60000 65536"/>
                    <a:gd name="T18" fmla="*/ 0 w 9"/>
                    <a:gd name="T19" fmla="*/ 0 h 46"/>
                    <a:gd name="T20" fmla="*/ 9 w 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9" h="46">
                      <a:moveTo>
                        <a:pt x="9" y="46"/>
                      </a:moveTo>
                      <a:lnTo>
                        <a:pt x="4" y="46"/>
                      </a:lnTo>
                      <a:lnTo>
                        <a:pt x="0" y="0"/>
                      </a:lnTo>
                      <a:lnTo>
                        <a:pt x="4" y="0"/>
                      </a:lnTo>
                      <a:lnTo>
                        <a:pt x="9" y="46"/>
                      </a:lnTo>
                      <a:close/>
                    </a:path>
                  </a:pathLst>
                </a:custGeom>
                <a:noFill/>
                <a:ln w="9525">
                  <a:noFill/>
                  <a:round/>
                  <a:headEnd/>
                  <a:tailEnd/>
                </a:ln>
              </p:spPr>
              <p:txBody>
                <a:bodyPr/>
                <a:lstStyle/>
                <a:p>
                  <a:endParaRPr lang="en-US"/>
                </a:p>
              </p:txBody>
            </p:sp>
            <p:sp>
              <p:nvSpPr>
                <p:cNvPr id="6410" name="Freeform 53"/>
                <p:cNvSpPr>
                  <a:spLocks/>
                </p:cNvSpPr>
                <p:nvPr/>
              </p:nvSpPr>
              <p:spPr bwMode="auto">
                <a:xfrm>
                  <a:off x="3220" y="3775"/>
                  <a:ext cx="2" cy="10"/>
                </a:xfrm>
                <a:custGeom>
                  <a:avLst/>
                  <a:gdLst>
                    <a:gd name="T0" fmla="*/ 2 w 7"/>
                    <a:gd name="T1" fmla="*/ 10 h 37"/>
                    <a:gd name="T2" fmla="*/ 1 w 7"/>
                    <a:gd name="T3" fmla="*/ 10 h 37"/>
                    <a:gd name="T4" fmla="*/ 0 w 7"/>
                    <a:gd name="T5" fmla="*/ 0 h 37"/>
                    <a:gd name="T6" fmla="*/ 0 w 7"/>
                    <a:gd name="T7" fmla="*/ 0 h 37"/>
                    <a:gd name="T8" fmla="*/ 1 w 7"/>
                    <a:gd name="T9" fmla="*/ 0 h 37"/>
                    <a:gd name="T10" fmla="*/ 2 w 7"/>
                    <a:gd name="T11" fmla="*/ 10 h 37"/>
                    <a:gd name="T12" fmla="*/ 0 60000 65536"/>
                    <a:gd name="T13" fmla="*/ 0 60000 65536"/>
                    <a:gd name="T14" fmla="*/ 0 60000 65536"/>
                    <a:gd name="T15" fmla="*/ 0 60000 65536"/>
                    <a:gd name="T16" fmla="*/ 0 60000 65536"/>
                    <a:gd name="T17" fmla="*/ 0 60000 65536"/>
                    <a:gd name="T18" fmla="*/ 0 w 7"/>
                    <a:gd name="T19" fmla="*/ 0 h 37"/>
                    <a:gd name="T20" fmla="*/ 7 w 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7" h="37">
                      <a:moveTo>
                        <a:pt x="7" y="37"/>
                      </a:moveTo>
                      <a:lnTo>
                        <a:pt x="3" y="37"/>
                      </a:lnTo>
                      <a:lnTo>
                        <a:pt x="0" y="0"/>
                      </a:lnTo>
                      <a:lnTo>
                        <a:pt x="4" y="0"/>
                      </a:lnTo>
                      <a:lnTo>
                        <a:pt x="7" y="37"/>
                      </a:lnTo>
                      <a:close/>
                    </a:path>
                  </a:pathLst>
                </a:custGeom>
                <a:noFill/>
                <a:ln w="9525">
                  <a:noFill/>
                  <a:round/>
                  <a:headEnd/>
                  <a:tailEnd/>
                </a:ln>
              </p:spPr>
              <p:txBody>
                <a:bodyPr/>
                <a:lstStyle/>
                <a:p>
                  <a:endParaRPr lang="en-US"/>
                </a:p>
              </p:txBody>
            </p:sp>
            <p:sp>
              <p:nvSpPr>
                <p:cNvPr id="6411" name="Freeform 54"/>
                <p:cNvSpPr>
                  <a:spLocks/>
                </p:cNvSpPr>
                <p:nvPr/>
              </p:nvSpPr>
              <p:spPr bwMode="auto">
                <a:xfrm>
                  <a:off x="3219" y="3765"/>
                  <a:ext cx="2" cy="10"/>
                </a:xfrm>
                <a:custGeom>
                  <a:avLst/>
                  <a:gdLst>
                    <a:gd name="T0" fmla="*/ 2 w 7"/>
                    <a:gd name="T1" fmla="*/ 10 h 40"/>
                    <a:gd name="T2" fmla="*/ 1 w 7"/>
                    <a:gd name="T3" fmla="*/ 10 h 40"/>
                    <a:gd name="T4" fmla="*/ 0 w 7"/>
                    <a:gd name="T5" fmla="*/ 0 h 40"/>
                    <a:gd name="T6" fmla="*/ 0 w 7"/>
                    <a:gd name="T7" fmla="*/ 0 h 40"/>
                    <a:gd name="T8" fmla="*/ 1 w 7"/>
                    <a:gd name="T9" fmla="*/ 0 h 40"/>
                    <a:gd name="T10" fmla="*/ 2 w 7"/>
                    <a:gd name="T11" fmla="*/ 10 h 40"/>
                    <a:gd name="T12" fmla="*/ 0 60000 65536"/>
                    <a:gd name="T13" fmla="*/ 0 60000 65536"/>
                    <a:gd name="T14" fmla="*/ 0 60000 65536"/>
                    <a:gd name="T15" fmla="*/ 0 60000 65536"/>
                    <a:gd name="T16" fmla="*/ 0 60000 65536"/>
                    <a:gd name="T17" fmla="*/ 0 60000 65536"/>
                    <a:gd name="T18" fmla="*/ 0 w 7"/>
                    <a:gd name="T19" fmla="*/ 0 h 40"/>
                    <a:gd name="T20" fmla="*/ 7 w 7"/>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7" h="40">
                      <a:moveTo>
                        <a:pt x="7" y="40"/>
                      </a:moveTo>
                      <a:lnTo>
                        <a:pt x="3" y="40"/>
                      </a:lnTo>
                      <a:lnTo>
                        <a:pt x="0" y="0"/>
                      </a:lnTo>
                      <a:lnTo>
                        <a:pt x="4" y="0"/>
                      </a:lnTo>
                      <a:lnTo>
                        <a:pt x="7" y="40"/>
                      </a:lnTo>
                      <a:close/>
                    </a:path>
                  </a:pathLst>
                </a:custGeom>
                <a:noFill/>
                <a:ln w="9525">
                  <a:noFill/>
                  <a:round/>
                  <a:headEnd/>
                  <a:tailEnd/>
                </a:ln>
              </p:spPr>
              <p:txBody>
                <a:bodyPr/>
                <a:lstStyle/>
                <a:p>
                  <a:endParaRPr lang="en-US"/>
                </a:p>
              </p:txBody>
            </p:sp>
            <p:sp>
              <p:nvSpPr>
                <p:cNvPr id="6412" name="Freeform 55"/>
                <p:cNvSpPr>
                  <a:spLocks/>
                </p:cNvSpPr>
                <p:nvPr/>
              </p:nvSpPr>
              <p:spPr bwMode="auto">
                <a:xfrm>
                  <a:off x="3218" y="3734"/>
                  <a:ext cx="2" cy="31"/>
                </a:xfrm>
                <a:custGeom>
                  <a:avLst/>
                  <a:gdLst>
                    <a:gd name="T0" fmla="*/ 2 w 8"/>
                    <a:gd name="T1" fmla="*/ 31 h 126"/>
                    <a:gd name="T2" fmla="*/ 1 w 8"/>
                    <a:gd name="T3" fmla="*/ 31 h 126"/>
                    <a:gd name="T4" fmla="*/ 0 w 8"/>
                    <a:gd name="T5" fmla="*/ 0 h 126"/>
                    <a:gd name="T6" fmla="*/ 0 w 8"/>
                    <a:gd name="T7" fmla="*/ 0 h 126"/>
                    <a:gd name="T8" fmla="*/ 1 w 8"/>
                    <a:gd name="T9" fmla="*/ 0 h 126"/>
                    <a:gd name="T10" fmla="*/ 2 w 8"/>
                    <a:gd name="T11" fmla="*/ 31 h 126"/>
                    <a:gd name="T12" fmla="*/ 0 60000 65536"/>
                    <a:gd name="T13" fmla="*/ 0 60000 65536"/>
                    <a:gd name="T14" fmla="*/ 0 60000 65536"/>
                    <a:gd name="T15" fmla="*/ 0 60000 65536"/>
                    <a:gd name="T16" fmla="*/ 0 60000 65536"/>
                    <a:gd name="T17" fmla="*/ 0 60000 65536"/>
                    <a:gd name="T18" fmla="*/ 0 w 8"/>
                    <a:gd name="T19" fmla="*/ 0 h 126"/>
                    <a:gd name="T20" fmla="*/ 8 w 8"/>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8" h="126">
                      <a:moveTo>
                        <a:pt x="8" y="126"/>
                      </a:moveTo>
                      <a:lnTo>
                        <a:pt x="4" y="126"/>
                      </a:lnTo>
                      <a:lnTo>
                        <a:pt x="0" y="0"/>
                      </a:lnTo>
                      <a:lnTo>
                        <a:pt x="4" y="0"/>
                      </a:lnTo>
                      <a:lnTo>
                        <a:pt x="8" y="126"/>
                      </a:lnTo>
                      <a:close/>
                    </a:path>
                  </a:pathLst>
                </a:custGeom>
                <a:noFill/>
                <a:ln w="9525">
                  <a:noFill/>
                  <a:round/>
                  <a:headEnd/>
                  <a:tailEnd/>
                </a:ln>
              </p:spPr>
              <p:txBody>
                <a:bodyPr/>
                <a:lstStyle/>
                <a:p>
                  <a:endParaRPr lang="en-US"/>
                </a:p>
              </p:txBody>
            </p:sp>
            <p:sp>
              <p:nvSpPr>
                <p:cNvPr id="6413" name="Freeform 56"/>
                <p:cNvSpPr>
                  <a:spLocks/>
                </p:cNvSpPr>
                <p:nvPr/>
              </p:nvSpPr>
              <p:spPr bwMode="auto">
                <a:xfrm>
                  <a:off x="3218" y="3710"/>
                  <a:ext cx="2" cy="24"/>
                </a:xfrm>
                <a:custGeom>
                  <a:avLst/>
                  <a:gdLst>
                    <a:gd name="T0" fmla="*/ 1 w 7"/>
                    <a:gd name="T1" fmla="*/ 24 h 96"/>
                    <a:gd name="T2" fmla="*/ 0 w 7"/>
                    <a:gd name="T3" fmla="*/ 24 h 96"/>
                    <a:gd name="T4" fmla="*/ 1 w 7"/>
                    <a:gd name="T5" fmla="*/ 0 h 96"/>
                    <a:gd name="T6" fmla="*/ 1 w 7"/>
                    <a:gd name="T7" fmla="*/ 0 h 96"/>
                    <a:gd name="T8" fmla="*/ 2 w 7"/>
                    <a:gd name="T9" fmla="*/ 0 h 96"/>
                    <a:gd name="T10" fmla="*/ 1 w 7"/>
                    <a:gd name="T11" fmla="*/ 24 h 96"/>
                    <a:gd name="T12" fmla="*/ 0 60000 65536"/>
                    <a:gd name="T13" fmla="*/ 0 60000 65536"/>
                    <a:gd name="T14" fmla="*/ 0 60000 65536"/>
                    <a:gd name="T15" fmla="*/ 0 60000 65536"/>
                    <a:gd name="T16" fmla="*/ 0 60000 65536"/>
                    <a:gd name="T17" fmla="*/ 0 60000 65536"/>
                    <a:gd name="T18" fmla="*/ 0 w 7"/>
                    <a:gd name="T19" fmla="*/ 0 h 96"/>
                    <a:gd name="T20" fmla="*/ 7 w 7"/>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7" h="96">
                      <a:moveTo>
                        <a:pt x="4" y="96"/>
                      </a:moveTo>
                      <a:lnTo>
                        <a:pt x="0" y="96"/>
                      </a:lnTo>
                      <a:lnTo>
                        <a:pt x="3" y="0"/>
                      </a:lnTo>
                      <a:lnTo>
                        <a:pt x="7" y="0"/>
                      </a:lnTo>
                      <a:lnTo>
                        <a:pt x="4" y="96"/>
                      </a:lnTo>
                      <a:close/>
                    </a:path>
                  </a:pathLst>
                </a:custGeom>
                <a:noFill/>
                <a:ln w="9525">
                  <a:noFill/>
                  <a:round/>
                  <a:headEnd/>
                  <a:tailEnd/>
                </a:ln>
              </p:spPr>
              <p:txBody>
                <a:bodyPr/>
                <a:lstStyle/>
                <a:p>
                  <a:endParaRPr lang="en-US"/>
                </a:p>
              </p:txBody>
            </p:sp>
            <p:sp>
              <p:nvSpPr>
                <p:cNvPr id="6414" name="Freeform 57"/>
                <p:cNvSpPr>
                  <a:spLocks/>
                </p:cNvSpPr>
                <p:nvPr/>
              </p:nvSpPr>
              <p:spPr bwMode="auto">
                <a:xfrm>
                  <a:off x="3219" y="3706"/>
                  <a:ext cx="2" cy="4"/>
                </a:xfrm>
                <a:custGeom>
                  <a:avLst/>
                  <a:gdLst>
                    <a:gd name="T0" fmla="*/ 1 w 6"/>
                    <a:gd name="T1" fmla="*/ 4 h 16"/>
                    <a:gd name="T2" fmla="*/ 0 w 6"/>
                    <a:gd name="T3" fmla="*/ 4 h 16"/>
                    <a:gd name="T4" fmla="*/ 1 w 6"/>
                    <a:gd name="T5" fmla="*/ 0 h 16"/>
                    <a:gd name="T6" fmla="*/ 1 w 6"/>
                    <a:gd name="T7" fmla="*/ 0 h 16"/>
                    <a:gd name="T8" fmla="*/ 2 w 6"/>
                    <a:gd name="T9" fmla="*/ 0 h 16"/>
                    <a:gd name="T10" fmla="*/ 1 w 6"/>
                    <a:gd name="T11" fmla="*/ 4 h 16"/>
                    <a:gd name="T12" fmla="*/ 0 60000 65536"/>
                    <a:gd name="T13" fmla="*/ 0 60000 65536"/>
                    <a:gd name="T14" fmla="*/ 0 60000 65536"/>
                    <a:gd name="T15" fmla="*/ 0 60000 65536"/>
                    <a:gd name="T16" fmla="*/ 0 60000 65536"/>
                    <a:gd name="T17" fmla="*/ 0 60000 65536"/>
                    <a:gd name="T18" fmla="*/ 0 w 6"/>
                    <a:gd name="T19" fmla="*/ 0 h 16"/>
                    <a:gd name="T20" fmla="*/ 6 w 6"/>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6" h="16">
                      <a:moveTo>
                        <a:pt x="4" y="16"/>
                      </a:moveTo>
                      <a:lnTo>
                        <a:pt x="0" y="16"/>
                      </a:lnTo>
                      <a:lnTo>
                        <a:pt x="2" y="0"/>
                      </a:lnTo>
                      <a:lnTo>
                        <a:pt x="6" y="0"/>
                      </a:lnTo>
                      <a:lnTo>
                        <a:pt x="4" y="16"/>
                      </a:lnTo>
                      <a:close/>
                    </a:path>
                  </a:pathLst>
                </a:custGeom>
                <a:noFill/>
                <a:ln w="9525">
                  <a:noFill/>
                  <a:round/>
                  <a:headEnd/>
                  <a:tailEnd/>
                </a:ln>
              </p:spPr>
              <p:txBody>
                <a:bodyPr/>
                <a:lstStyle/>
                <a:p>
                  <a:endParaRPr lang="en-US"/>
                </a:p>
              </p:txBody>
            </p:sp>
            <p:sp>
              <p:nvSpPr>
                <p:cNvPr id="6415" name="Freeform 58"/>
                <p:cNvSpPr>
                  <a:spLocks/>
                </p:cNvSpPr>
                <p:nvPr/>
              </p:nvSpPr>
              <p:spPr bwMode="auto">
                <a:xfrm>
                  <a:off x="3219" y="3702"/>
                  <a:ext cx="2" cy="4"/>
                </a:xfrm>
                <a:custGeom>
                  <a:avLst/>
                  <a:gdLst>
                    <a:gd name="T0" fmla="*/ 1 w 6"/>
                    <a:gd name="T1" fmla="*/ 4 h 16"/>
                    <a:gd name="T2" fmla="*/ 0 w 6"/>
                    <a:gd name="T3" fmla="*/ 4 h 16"/>
                    <a:gd name="T4" fmla="*/ 1 w 6"/>
                    <a:gd name="T5" fmla="*/ 1 h 16"/>
                    <a:gd name="T6" fmla="*/ 1 w 6"/>
                    <a:gd name="T7" fmla="*/ 0 h 16"/>
                    <a:gd name="T8" fmla="*/ 2 w 6"/>
                    <a:gd name="T9" fmla="*/ 1 h 16"/>
                    <a:gd name="T10" fmla="*/ 1 w 6"/>
                    <a:gd name="T11" fmla="*/ 4 h 16"/>
                    <a:gd name="T12" fmla="*/ 0 60000 65536"/>
                    <a:gd name="T13" fmla="*/ 0 60000 65536"/>
                    <a:gd name="T14" fmla="*/ 0 60000 65536"/>
                    <a:gd name="T15" fmla="*/ 0 60000 65536"/>
                    <a:gd name="T16" fmla="*/ 0 60000 65536"/>
                    <a:gd name="T17" fmla="*/ 0 60000 65536"/>
                    <a:gd name="T18" fmla="*/ 0 w 6"/>
                    <a:gd name="T19" fmla="*/ 0 h 16"/>
                    <a:gd name="T20" fmla="*/ 6 w 6"/>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6" h="16">
                      <a:moveTo>
                        <a:pt x="4" y="16"/>
                      </a:moveTo>
                      <a:lnTo>
                        <a:pt x="0" y="16"/>
                      </a:lnTo>
                      <a:lnTo>
                        <a:pt x="2" y="2"/>
                      </a:lnTo>
                      <a:lnTo>
                        <a:pt x="3" y="0"/>
                      </a:lnTo>
                      <a:lnTo>
                        <a:pt x="6" y="3"/>
                      </a:lnTo>
                      <a:lnTo>
                        <a:pt x="4" y="16"/>
                      </a:lnTo>
                      <a:close/>
                    </a:path>
                  </a:pathLst>
                </a:custGeom>
                <a:noFill/>
                <a:ln w="9525">
                  <a:noFill/>
                  <a:round/>
                  <a:headEnd/>
                  <a:tailEnd/>
                </a:ln>
              </p:spPr>
              <p:txBody>
                <a:bodyPr/>
                <a:lstStyle/>
                <a:p>
                  <a:endParaRPr lang="en-US"/>
                </a:p>
              </p:txBody>
            </p:sp>
            <p:sp>
              <p:nvSpPr>
                <p:cNvPr id="6416" name="Freeform 59"/>
                <p:cNvSpPr>
                  <a:spLocks/>
                </p:cNvSpPr>
                <p:nvPr/>
              </p:nvSpPr>
              <p:spPr bwMode="auto">
                <a:xfrm>
                  <a:off x="3220" y="3682"/>
                  <a:ext cx="16" cy="21"/>
                </a:xfrm>
                <a:custGeom>
                  <a:avLst/>
                  <a:gdLst>
                    <a:gd name="T0" fmla="*/ 1 w 48"/>
                    <a:gd name="T1" fmla="*/ 21 h 85"/>
                    <a:gd name="T2" fmla="*/ 0 w 48"/>
                    <a:gd name="T3" fmla="*/ 20 h 85"/>
                    <a:gd name="T4" fmla="*/ 15 w 48"/>
                    <a:gd name="T5" fmla="*/ 0 h 85"/>
                    <a:gd name="T6" fmla="*/ 16 w 48"/>
                    <a:gd name="T7" fmla="*/ 0 h 85"/>
                    <a:gd name="T8" fmla="*/ 16 w 48"/>
                    <a:gd name="T9" fmla="*/ 1 h 85"/>
                    <a:gd name="T10" fmla="*/ 1 w 48"/>
                    <a:gd name="T11" fmla="*/ 21 h 85"/>
                    <a:gd name="T12" fmla="*/ 0 60000 65536"/>
                    <a:gd name="T13" fmla="*/ 0 60000 65536"/>
                    <a:gd name="T14" fmla="*/ 0 60000 65536"/>
                    <a:gd name="T15" fmla="*/ 0 60000 65536"/>
                    <a:gd name="T16" fmla="*/ 0 60000 65536"/>
                    <a:gd name="T17" fmla="*/ 0 60000 65536"/>
                    <a:gd name="T18" fmla="*/ 0 w 48"/>
                    <a:gd name="T19" fmla="*/ 0 h 85"/>
                    <a:gd name="T20" fmla="*/ 48 w 48"/>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48" h="85">
                      <a:moveTo>
                        <a:pt x="3" y="85"/>
                      </a:moveTo>
                      <a:lnTo>
                        <a:pt x="0" y="82"/>
                      </a:lnTo>
                      <a:lnTo>
                        <a:pt x="46" y="1"/>
                      </a:lnTo>
                      <a:lnTo>
                        <a:pt x="47" y="0"/>
                      </a:lnTo>
                      <a:lnTo>
                        <a:pt x="48" y="5"/>
                      </a:lnTo>
                      <a:lnTo>
                        <a:pt x="3" y="85"/>
                      </a:lnTo>
                      <a:close/>
                    </a:path>
                  </a:pathLst>
                </a:custGeom>
                <a:noFill/>
                <a:ln w="9525">
                  <a:noFill/>
                  <a:round/>
                  <a:headEnd/>
                  <a:tailEnd/>
                </a:ln>
              </p:spPr>
              <p:txBody>
                <a:bodyPr/>
                <a:lstStyle/>
                <a:p>
                  <a:endParaRPr lang="en-US"/>
                </a:p>
              </p:txBody>
            </p:sp>
            <p:sp>
              <p:nvSpPr>
                <p:cNvPr id="6417" name="Freeform 60"/>
                <p:cNvSpPr>
                  <a:spLocks/>
                </p:cNvSpPr>
                <p:nvPr/>
              </p:nvSpPr>
              <p:spPr bwMode="auto">
                <a:xfrm>
                  <a:off x="3236" y="3681"/>
                  <a:ext cx="3" cy="2"/>
                </a:xfrm>
                <a:custGeom>
                  <a:avLst/>
                  <a:gdLst>
                    <a:gd name="T0" fmla="*/ 0 w 9"/>
                    <a:gd name="T1" fmla="*/ 2 h 6"/>
                    <a:gd name="T2" fmla="*/ 0 w 9"/>
                    <a:gd name="T3" fmla="*/ 0 h 6"/>
                    <a:gd name="T4" fmla="*/ 2 w 9"/>
                    <a:gd name="T5" fmla="*/ 0 h 6"/>
                    <a:gd name="T6" fmla="*/ 3 w 9"/>
                    <a:gd name="T7" fmla="*/ 1 h 6"/>
                    <a:gd name="T8" fmla="*/ 3 w 9"/>
                    <a:gd name="T9" fmla="*/ 2 h 6"/>
                    <a:gd name="T10" fmla="*/ 0 w 9"/>
                    <a:gd name="T11" fmla="*/ 2 h 6"/>
                    <a:gd name="T12" fmla="*/ 0 60000 65536"/>
                    <a:gd name="T13" fmla="*/ 0 60000 65536"/>
                    <a:gd name="T14" fmla="*/ 0 60000 65536"/>
                    <a:gd name="T15" fmla="*/ 0 60000 65536"/>
                    <a:gd name="T16" fmla="*/ 0 60000 65536"/>
                    <a:gd name="T17" fmla="*/ 0 60000 65536"/>
                    <a:gd name="T18" fmla="*/ 0 w 9"/>
                    <a:gd name="T19" fmla="*/ 0 h 6"/>
                    <a:gd name="T20" fmla="*/ 9 w 9"/>
                    <a:gd name="T21" fmla="*/ 6 h 6"/>
                  </a:gdLst>
                  <a:ahLst/>
                  <a:cxnLst>
                    <a:cxn ang="T12">
                      <a:pos x="T0" y="T1"/>
                    </a:cxn>
                    <a:cxn ang="T13">
                      <a:pos x="T2" y="T3"/>
                    </a:cxn>
                    <a:cxn ang="T14">
                      <a:pos x="T4" y="T5"/>
                    </a:cxn>
                    <a:cxn ang="T15">
                      <a:pos x="T6" y="T7"/>
                    </a:cxn>
                    <a:cxn ang="T16">
                      <a:pos x="T8" y="T9"/>
                    </a:cxn>
                    <a:cxn ang="T17">
                      <a:pos x="T10" y="T11"/>
                    </a:cxn>
                  </a:cxnLst>
                  <a:rect l="T18" t="T19" r="T20" b="T21"/>
                  <a:pathLst>
                    <a:path w="9" h="6">
                      <a:moveTo>
                        <a:pt x="1" y="6"/>
                      </a:moveTo>
                      <a:lnTo>
                        <a:pt x="0" y="1"/>
                      </a:lnTo>
                      <a:lnTo>
                        <a:pt x="7" y="0"/>
                      </a:lnTo>
                      <a:lnTo>
                        <a:pt x="9" y="4"/>
                      </a:lnTo>
                      <a:lnTo>
                        <a:pt x="8" y="5"/>
                      </a:lnTo>
                      <a:lnTo>
                        <a:pt x="1" y="6"/>
                      </a:lnTo>
                      <a:close/>
                    </a:path>
                  </a:pathLst>
                </a:custGeom>
                <a:noFill/>
                <a:ln w="9525">
                  <a:noFill/>
                  <a:round/>
                  <a:headEnd/>
                  <a:tailEnd/>
                </a:ln>
              </p:spPr>
              <p:txBody>
                <a:bodyPr/>
                <a:lstStyle/>
                <a:p>
                  <a:endParaRPr lang="en-US"/>
                </a:p>
              </p:txBody>
            </p:sp>
            <p:sp>
              <p:nvSpPr>
                <p:cNvPr id="6418" name="Freeform 61"/>
                <p:cNvSpPr>
                  <a:spLocks/>
                </p:cNvSpPr>
                <p:nvPr/>
              </p:nvSpPr>
              <p:spPr bwMode="auto">
                <a:xfrm>
                  <a:off x="3238" y="3681"/>
                  <a:ext cx="1" cy="1"/>
                </a:xfrm>
                <a:custGeom>
                  <a:avLst/>
                  <a:gdLst>
                    <a:gd name="T0" fmla="*/ 1 w 3"/>
                    <a:gd name="T1" fmla="*/ 1 h 4"/>
                    <a:gd name="T2" fmla="*/ 0 w 3"/>
                    <a:gd name="T3" fmla="*/ 0 h 4"/>
                    <a:gd name="T4" fmla="*/ 0 w 3"/>
                    <a:gd name="T5" fmla="*/ 0 h 4"/>
                    <a:gd name="T6" fmla="*/ 0 w 3"/>
                    <a:gd name="T7" fmla="*/ 0 h 4"/>
                    <a:gd name="T8" fmla="*/ 1 w 3"/>
                    <a:gd name="T9" fmla="*/ 1 h 4"/>
                    <a:gd name="T10" fmla="*/ 1 w 3"/>
                    <a:gd name="T11" fmla="*/ 1 h 4"/>
                    <a:gd name="T12" fmla="*/ 0 60000 65536"/>
                    <a:gd name="T13" fmla="*/ 0 60000 65536"/>
                    <a:gd name="T14" fmla="*/ 0 60000 65536"/>
                    <a:gd name="T15" fmla="*/ 0 60000 65536"/>
                    <a:gd name="T16" fmla="*/ 0 60000 65536"/>
                    <a:gd name="T17" fmla="*/ 0 60000 65536"/>
                    <a:gd name="T18" fmla="*/ 0 w 3"/>
                    <a:gd name="T19" fmla="*/ 0 h 4"/>
                    <a:gd name="T20" fmla="*/ 3 w 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 h="4">
                      <a:moveTo>
                        <a:pt x="2" y="4"/>
                      </a:moveTo>
                      <a:lnTo>
                        <a:pt x="0" y="0"/>
                      </a:lnTo>
                      <a:lnTo>
                        <a:pt x="1" y="0"/>
                      </a:lnTo>
                      <a:lnTo>
                        <a:pt x="3" y="2"/>
                      </a:lnTo>
                      <a:lnTo>
                        <a:pt x="2" y="4"/>
                      </a:lnTo>
                      <a:close/>
                    </a:path>
                  </a:pathLst>
                </a:custGeom>
                <a:noFill/>
                <a:ln w="9525">
                  <a:noFill/>
                  <a:round/>
                  <a:headEnd/>
                  <a:tailEnd/>
                </a:ln>
              </p:spPr>
              <p:txBody>
                <a:bodyPr/>
                <a:lstStyle/>
                <a:p>
                  <a:endParaRPr lang="en-US"/>
                </a:p>
              </p:txBody>
            </p:sp>
            <p:sp>
              <p:nvSpPr>
                <p:cNvPr id="6419" name="Freeform 62"/>
                <p:cNvSpPr>
                  <a:spLocks/>
                </p:cNvSpPr>
                <p:nvPr/>
              </p:nvSpPr>
              <p:spPr bwMode="auto">
                <a:xfrm>
                  <a:off x="3239" y="3665"/>
                  <a:ext cx="17" cy="17"/>
                </a:xfrm>
                <a:custGeom>
                  <a:avLst/>
                  <a:gdLst>
                    <a:gd name="T0" fmla="*/ 1 w 52"/>
                    <a:gd name="T1" fmla="*/ 17 h 67"/>
                    <a:gd name="T2" fmla="*/ 0 w 52"/>
                    <a:gd name="T3" fmla="*/ 16 h 67"/>
                    <a:gd name="T4" fmla="*/ 16 w 52"/>
                    <a:gd name="T5" fmla="*/ 0 h 67"/>
                    <a:gd name="T6" fmla="*/ 16 w 52"/>
                    <a:gd name="T7" fmla="*/ 0 h 67"/>
                    <a:gd name="T8" fmla="*/ 17 w 52"/>
                    <a:gd name="T9" fmla="*/ 1 h 67"/>
                    <a:gd name="T10" fmla="*/ 1 w 52"/>
                    <a:gd name="T11" fmla="*/ 17 h 67"/>
                    <a:gd name="T12" fmla="*/ 0 60000 65536"/>
                    <a:gd name="T13" fmla="*/ 0 60000 65536"/>
                    <a:gd name="T14" fmla="*/ 0 60000 65536"/>
                    <a:gd name="T15" fmla="*/ 0 60000 65536"/>
                    <a:gd name="T16" fmla="*/ 0 60000 65536"/>
                    <a:gd name="T17" fmla="*/ 0 60000 65536"/>
                    <a:gd name="T18" fmla="*/ 0 w 52"/>
                    <a:gd name="T19" fmla="*/ 0 h 67"/>
                    <a:gd name="T20" fmla="*/ 52 w 52"/>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52" h="67">
                      <a:moveTo>
                        <a:pt x="2" y="67"/>
                      </a:moveTo>
                      <a:lnTo>
                        <a:pt x="0" y="65"/>
                      </a:lnTo>
                      <a:lnTo>
                        <a:pt x="50" y="0"/>
                      </a:lnTo>
                      <a:lnTo>
                        <a:pt x="52" y="4"/>
                      </a:lnTo>
                      <a:lnTo>
                        <a:pt x="2" y="67"/>
                      </a:lnTo>
                      <a:close/>
                    </a:path>
                  </a:pathLst>
                </a:custGeom>
                <a:noFill/>
                <a:ln w="9525">
                  <a:noFill/>
                  <a:round/>
                  <a:headEnd/>
                  <a:tailEnd/>
                </a:ln>
              </p:spPr>
              <p:txBody>
                <a:bodyPr/>
                <a:lstStyle/>
                <a:p>
                  <a:endParaRPr lang="en-US"/>
                </a:p>
              </p:txBody>
            </p:sp>
            <p:sp>
              <p:nvSpPr>
                <p:cNvPr id="6420" name="Freeform 63"/>
                <p:cNvSpPr>
                  <a:spLocks/>
                </p:cNvSpPr>
                <p:nvPr/>
              </p:nvSpPr>
              <p:spPr bwMode="auto">
                <a:xfrm>
                  <a:off x="3255" y="3650"/>
                  <a:ext cx="31" cy="16"/>
                </a:xfrm>
                <a:custGeom>
                  <a:avLst/>
                  <a:gdLst>
                    <a:gd name="T0" fmla="*/ 1 w 91"/>
                    <a:gd name="T1" fmla="*/ 16 h 63"/>
                    <a:gd name="T2" fmla="*/ 0 w 91"/>
                    <a:gd name="T3" fmla="*/ 15 h 63"/>
                    <a:gd name="T4" fmla="*/ 30 w 91"/>
                    <a:gd name="T5" fmla="*/ 0 h 63"/>
                    <a:gd name="T6" fmla="*/ 31 w 91"/>
                    <a:gd name="T7" fmla="*/ 1 h 63"/>
                    <a:gd name="T8" fmla="*/ 31 w 91"/>
                    <a:gd name="T9" fmla="*/ 1 h 63"/>
                    <a:gd name="T10" fmla="*/ 1 w 91"/>
                    <a:gd name="T11" fmla="*/ 16 h 63"/>
                    <a:gd name="T12" fmla="*/ 0 60000 65536"/>
                    <a:gd name="T13" fmla="*/ 0 60000 65536"/>
                    <a:gd name="T14" fmla="*/ 0 60000 65536"/>
                    <a:gd name="T15" fmla="*/ 0 60000 65536"/>
                    <a:gd name="T16" fmla="*/ 0 60000 65536"/>
                    <a:gd name="T17" fmla="*/ 0 60000 65536"/>
                    <a:gd name="T18" fmla="*/ 0 w 91"/>
                    <a:gd name="T19" fmla="*/ 0 h 63"/>
                    <a:gd name="T20" fmla="*/ 91 w 91"/>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1" h="63">
                      <a:moveTo>
                        <a:pt x="2" y="63"/>
                      </a:moveTo>
                      <a:lnTo>
                        <a:pt x="0" y="59"/>
                      </a:lnTo>
                      <a:lnTo>
                        <a:pt x="89" y="0"/>
                      </a:lnTo>
                      <a:lnTo>
                        <a:pt x="91" y="3"/>
                      </a:lnTo>
                      <a:lnTo>
                        <a:pt x="91" y="4"/>
                      </a:lnTo>
                      <a:lnTo>
                        <a:pt x="2" y="63"/>
                      </a:lnTo>
                      <a:close/>
                    </a:path>
                  </a:pathLst>
                </a:custGeom>
                <a:noFill/>
                <a:ln w="9525">
                  <a:noFill/>
                  <a:round/>
                  <a:headEnd/>
                  <a:tailEnd/>
                </a:ln>
              </p:spPr>
              <p:txBody>
                <a:bodyPr/>
                <a:lstStyle/>
                <a:p>
                  <a:endParaRPr lang="en-US"/>
                </a:p>
              </p:txBody>
            </p:sp>
            <p:sp>
              <p:nvSpPr>
                <p:cNvPr id="6421" name="Freeform 64"/>
                <p:cNvSpPr>
                  <a:spLocks/>
                </p:cNvSpPr>
                <p:nvPr/>
              </p:nvSpPr>
              <p:spPr bwMode="auto">
                <a:xfrm>
                  <a:off x="3285" y="3647"/>
                  <a:ext cx="4" cy="4"/>
                </a:xfrm>
                <a:custGeom>
                  <a:avLst/>
                  <a:gdLst>
                    <a:gd name="T0" fmla="*/ 1 w 11"/>
                    <a:gd name="T1" fmla="*/ 4 h 16"/>
                    <a:gd name="T2" fmla="*/ 0 w 11"/>
                    <a:gd name="T3" fmla="*/ 3 h 16"/>
                    <a:gd name="T4" fmla="*/ 3 w 11"/>
                    <a:gd name="T5" fmla="*/ 0 h 16"/>
                    <a:gd name="T6" fmla="*/ 3 w 11"/>
                    <a:gd name="T7" fmla="*/ 0 h 16"/>
                    <a:gd name="T8" fmla="*/ 4 w 11"/>
                    <a:gd name="T9" fmla="*/ 1 h 16"/>
                    <a:gd name="T10" fmla="*/ 1 w 11"/>
                    <a:gd name="T11" fmla="*/ 4 h 16"/>
                    <a:gd name="T12" fmla="*/ 0 60000 65536"/>
                    <a:gd name="T13" fmla="*/ 0 60000 65536"/>
                    <a:gd name="T14" fmla="*/ 0 60000 65536"/>
                    <a:gd name="T15" fmla="*/ 0 60000 65536"/>
                    <a:gd name="T16" fmla="*/ 0 60000 65536"/>
                    <a:gd name="T17" fmla="*/ 0 60000 65536"/>
                    <a:gd name="T18" fmla="*/ 0 w 11"/>
                    <a:gd name="T19" fmla="*/ 0 h 16"/>
                    <a:gd name="T20" fmla="*/ 11 w 11"/>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 h="16">
                      <a:moveTo>
                        <a:pt x="2" y="16"/>
                      </a:moveTo>
                      <a:lnTo>
                        <a:pt x="0" y="13"/>
                      </a:lnTo>
                      <a:lnTo>
                        <a:pt x="9" y="0"/>
                      </a:lnTo>
                      <a:lnTo>
                        <a:pt x="11" y="3"/>
                      </a:lnTo>
                      <a:lnTo>
                        <a:pt x="2" y="16"/>
                      </a:lnTo>
                      <a:close/>
                    </a:path>
                  </a:pathLst>
                </a:custGeom>
                <a:noFill/>
                <a:ln w="9525">
                  <a:noFill/>
                  <a:round/>
                  <a:headEnd/>
                  <a:tailEnd/>
                </a:ln>
              </p:spPr>
              <p:txBody>
                <a:bodyPr/>
                <a:lstStyle/>
                <a:p>
                  <a:endParaRPr lang="en-US"/>
                </a:p>
              </p:txBody>
            </p:sp>
            <p:sp>
              <p:nvSpPr>
                <p:cNvPr id="6422" name="Freeform 65"/>
                <p:cNvSpPr>
                  <a:spLocks/>
                </p:cNvSpPr>
                <p:nvPr/>
              </p:nvSpPr>
              <p:spPr bwMode="auto">
                <a:xfrm>
                  <a:off x="3288" y="3646"/>
                  <a:ext cx="2" cy="2"/>
                </a:xfrm>
                <a:custGeom>
                  <a:avLst/>
                  <a:gdLst>
                    <a:gd name="T0" fmla="*/ 1 w 6"/>
                    <a:gd name="T1" fmla="*/ 2 h 6"/>
                    <a:gd name="T2" fmla="*/ 0 w 6"/>
                    <a:gd name="T3" fmla="*/ 1 h 6"/>
                    <a:gd name="T4" fmla="*/ 1 w 6"/>
                    <a:gd name="T5" fmla="*/ 0 h 6"/>
                    <a:gd name="T6" fmla="*/ 2 w 6"/>
                    <a:gd name="T7" fmla="*/ 1 h 6"/>
                    <a:gd name="T8" fmla="*/ 2 w 6"/>
                    <a:gd name="T9" fmla="*/ 1 h 6"/>
                    <a:gd name="T10" fmla="*/ 1 w 6"/>
                    <a:gd name="T11" fmla="*/ 2 h 6"/>
                    <a:gd name="T12" fmla="*/ 0 60000 65536"/>
                    <a:gd name="T13" fmla="*/ 0 60000 65536"/>
                    <a:gd name="T14" fmla="*/ 0 60000 65536"/>
                    <a:gd name="T15" fmla="*/ 0 60000 65536"/>
                    <a:gd name="T16" fmla="*/ 0 60000 65536"/>
                    <a:gd name="T17" fmla="*/ 0 60000 65536"/>
                    <a:gd name="T18" fmla="*/ 0 w 6"/>
                    <a:gd name="T19" fmla="*/ 0 h 6"/>
                    <a:gd name="T20" fmla="*/ 6 w 6"/>
                    <a:gd name="T21" fmla="*/ 6 h 6"/>
                  </a:gdLst>
                  <a:ahLst/>
                  <a:cxnLst>
                    <a:cxn ang="T12">
                      <a:pos x="T0" y="T1"/>
                    </a:cxn>
                    <a:cxn ang="T13">
                      <a:pos x="T2" y="T3"/>
                    </a:cxn>
                    <a:cxn ang="T14">
                      <a:pos x="T4" y="T5"/>
                    </a:cxn>
                    <a:cxn ang="T15">
                      <a:pos x="T6" y="T7"/>
                    </a:cxn>
                    <a:cxn ang="T16">
                      <a:pos x="T8" y="T9"/>
                    </a:cxn>
                    <a:cxn ang="T17">
                      <a:pos x="T10" y="T11"/>
                    </a:cxn>
                  </a:cxnLst>
                  <a:rect l="T18" t="T19" r="T20" b="T21"/>
                  <a:pathLst>
                    <a:path w="6" h="6">
                      <a:moveTo>
                        <a:pt x="2" y="6"/>
                      </a:moveTo>
                      <a:lnTo>
                        <a:pt x="0" y="3"/>
                      </a:lnTo>
                      <a:lnTo>
                        <a:pt x="3" y="0"/>
                      </a:lnTo>
                      <a:lnTo>
                        <a:pt x="6" y="3"/>
                      </a:lnTo>
                      <a:lnTo>
                        <a:pt x="5" y="4"/>
                      </a:lnTo>
                      <a:lnTo>
                        <a:pt x="2" y="6"/>
                      </a:lnTo>
                      <a:close/>
                    </a:path>
                  </a:pathLst>
                </a:custGeom>
                <a:noFill/>
                <a:ln w="9525">
                  <a:noFill/>
                  <a:round/>
                  <a:headEnd/>
                  <a:tailEnd/>
                </a:ln>
              </p:spPr>
              <p:txBody>
                <a:bodyPr/>
                <a:lstStyle/>
                <a:p>
                  <a:endParaRPr lang="en-US"/>
                </a:p>
              </p:txBody>
            </p:sp>
            <p:sp>
              <p:nvSpPr>
                <p:cNvPr id="6423" name="Freeform 66"/>
                <p:cNvSpPr>
                  <a:spLocks/>
                </p:cNvSpPr>
                <p:nvPr/>
              </p:nvSpPr>
              <p:spPr bwMode="auto">
                <a:xfrm>
                  <a:off x="3289" y="3645"/>
                  <a:ext cx="1" cy="2"/>
                </a:xfrm>
                <a:custGeom>
                  <a:avLst/>
                  <a:gdLst>
                    <a:gd name="T0" fmla="*/ 1 w 4"/>
                    <a:gd name="T1" fmla="*/ 2 h 7"/>
                    <a:gd name="T2" fmla="*/ 0 w 4"/>
                    <a:gd name="T3" fmla="*/ 1 h 7"/>
                    <a:gd name="T4" fmla="*/ 0 w 4"/>
                    <a:gd name="T5" fmla="*/ 1 h 7"/>
                    <a:gd name="T6" fmla="*/ 0 w 4"/>
                    <a:gd name="T7" fmla="*/ 0 h 7"/>
                    <a:gd name="T8" fmla="*/ 1 w 4"/>
                    <a:gd name="T9" fmla="*/ 1 h 7"/>
                    <a:gd name="T10" fmla="*/ 1 w 4"/>
                    <a:gd name="T11" fmla="*/ 2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3" y="7"/>
                      </a:moveTo>
                      <a:lnTo>
                        <a:pt x="0" y="4"/>
                      </a:lnTo>
                      <a:lnTo>
                        <a:pt x="0" y="2"/>
                      </a:lnTo>
                      <a:lnTo>
                        <a:pt x="1" y="0"/>
                      </a:lnTo>
                      <a:lnTo>
                        <a:pt x="4" y="3"/>
                      </a:lnTo>
                      <a:lnTo>
                        <a:pt x="3" y="7"/>
                      </a:lnTo>
                      <a:close/>
                    </a:path>
                  </a:pathLst>
                </a:custGeom>
                <a:noFill/>
                <a:ln w="9525">
                  <a:noFill/>
                  <a:round/>
                  <a:headEnd/>
                  <a:tailEnd/>
                </a:ln>
              </p:spPr>
              <p:txBody>
                <a:bodyPr/>
                <a:lstStyle/>
                <a:p>
                  <a:endParaRPr lang="en-US"/>
                </a:p>
              </p:txBody>
            </p:sp>
            <p:sp>
              <p:nvSpPr>
                <p:cNvPr id="6424" name="Freeform 67"/>
                <p:cNvSpPr>
                  <a:spLocks/>
                </p:cNvSpPr>
                <p:nvPr/>
              </p:nvSpPr>
              <p:spPr bwMode="auto">
                <a:xfrm>
                  <a:off x="3289" y="3641"/>
                  <a:ext cx="5" cy="5"/>
                </a:xfrm>
                <a:custGeom>
                  <a:avLst/>
                  <a:gdLst>
                    <a:gd name="T0" fmla="*/ 1 w 13"/>
                    <a:gd name="T1" fmla="*/ 5 h 21"/>
                    <a:gd name="T2" fmla="*/ 0 w 13"/>
                    <a:gd name="T3" fmla="*/ 4 h 21"/>
                    <a:gd name="T4" fmla="*/ 4 w 13"/>
                    <a:gd name="T5" fmla="*/ 0 h 21"/>
                    <a:gd name="T6" fmla="*/ 4 w 13"/>
                    <a:gd name="T7" fmla="*/ 0 h 21"/>
                    <a:gd name="T8" fmla="*/ 5 w 13"/>
                    <a:gd name="T9" fmla="*/ 0 h 21"/>
                    <a:gd name="T10" fmla="*/ 1 w 13"/>
                    <a:gd name="T11" fmla="*/ 5 h 21"/>
                    <a:gd name="T12" fmla="*/ 0 60000 65536"/>
                    <a:gd name="T13" fmla="*/ 0 60000 65536"/>
                    <a:gd name="T14" fmla="*/ 0 60000 65536"/>
                    <a:gd name="T15" fmla="*/ 0 60000 65536"/>
                    <a:gd name="T16" fmla="*/ 0 60000 65536"/>
                    <a:gd name="T17" fmla="*/ 0 60000 65536"/>
                    <a:gd name="T18" fmla="*/ 0 w 13"/>
                    <a:gd name="T19" fmla="*/ 0 h 21"/>
                    <a:gd name="T20" fmla="*/ 13 w 13"/>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3" h="21">
                      <a:moveTo>
                        <a:pt x="3" y="21"/>
                      </a:moveTo>
                      <a:lnTo>
                        <a:pt x="0" y="18"/>
                      </a:lnTo>
                      <a:lnTo>
                        <a:pt x="10" y="0"/>
                      </a:lnTo>
                      <a:lnTo>
                        <a:pt x="13" y="2"/>
                      </a:lnTo>
                      <a:lnTo>
                        <a:pt x="3" y="21"/>
                      </a:lnTo>
                      <a:close/>
                    </a:path>
                  </a:pathLst>
                </a:custGeom>
                <a:noFill/>
                <a:ln w="9525">
                  <a:noFill/>
                  <a:round/>
                  <a:headEnd/>
                  <a:tailEnd/>
                </a:ln>
              </p:spPr>
              <p:txBody>
                <a:bodyPr/>
                <a:lstStyle/>
                <a:p>
                  <a:endParaRPr lang="en-US"/>
                </a:p>
              </p:txBody>
            </p:sp>
            <p:sp>
              <p:nvSpPr>
                <p:cNvPr id="6425" name="Freeform 68"/>
                <p:cNvSpPr>
                  <a:spLocks/>
                </p:cNvSpPr>
                <p:nvPr/>
              </p:nvSpPr>
              <p:spPr bwMode="auto">
                <a:xfrm>
                  <a:off x="3293" y="3637"/>
                  <a:ext cx="3" cy="4"/>
                </a:xfrm>
                <a:custGeom>
                  <a:avLst/>
                  <a:gdLst>
                    <a:gd name="T0" fmla="*/ 1 w 11"/>
                    <a:gd name="T1" fmla="*/ 4 h 17"/>
                    <a:gd name="T2" fmla="*/ 0 w 11"/>
                    <a:gd name="T3" fmla="*/ 4 h 17"/>
                    <a:gd name="T4" fmla="*/ 2 w 11"/>
                    <a:gd name="T5" fmla="*/ 0 h 17"/>
                    <a:gd name="T6" fmla="*/ 2 w 11"/>
                    <a:gd name="T7" fmla="*/ 0 h 17"/>
                    <a:gd name="T8" fmla="*/ 3 w 11"/>
                    <a:gd name="T9" fmla="*/ 1 h 17"/>
                    <a:gd name="T10" fmla="*/ 1 w 11"/>
                    <a:gd name="T11" fmla="*/ 4 h 17"/>
                    <a:gd name="T12" fmla="*/ 0 60000 65536"/>
                    <a:gd name="T13" fmla="*/ 0 60000 65536"/>
                    <a:gd name="T14" fmla="*/ 0 60000 65536"/>
                    <a:gd name="T15" fmla="*/ 0 60000 65536"/>
                    <a:gd name="T16" fmla="*/ 0 60000 65536"/>
                    <a:gd name="T17" fmla="*/ 0 60000 65536"/>
                    <a:gd name="T18" fmla="*/ 0 w 11"/>
                    <a:gd name="T19" fmla="*/ 0 h 17"/>
                    <a:gd name="T20" fmla="*/ 11 w 1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1" h="17">
                      <a:moveTo>
                        <a:pt x="3" y="17"/>
                      </a:moveTo>
                      <a:lnTo>
                        <a:pt x="0" y="15"/>
                      </a:lnTo>
                      <a:lnTo>
                        <a:pt x="9" y="0"/>
                      </a:lnTo>
                      <a:lnTo>
                        <a:pt x="11" y="4"/>
                      </a:lnTo>
                      <a:lnTo>
                        <a:pt x="3" y="17"/>
                      </a:lnTo>
                      <a:close/>
                    </a:path>
                  </a:pathLst>
                </a:custGeom>
                <a:noFill/>
                <a:ln w="9525">
                  <a:noFill/>
                  <a:round/>
                  <a:headEnd/>
                  <a:tailEnd/>
                </a:ln>
              </p:spPr>
              <p:txBody>
                <a:bodyPr/>
                <a:lstStyle/>
                <a:p>
                  <a:endParaRPr lang="en-US"/>
                </a:p>
              </p:txBody>
            </p:sp>
            <p:sp>
              <p:nvSpPr>
                <p:cNvPr id="6426" name="Freeform 69"/>
                <p:cNvSpPr>
                  <a:spLocks/>
                </p:cNvSpPr>
                <p:nvPr/>
              </p:nvSpPr>
              <p:spPr bwMode="auto">
                <a:xfrm>
                  <a:off x="3296" y="3637"/>
                  <a:ext cx="1" cy="1"/>
                </a:xfrm>
                <a:custGeom>
                  <a:avLst/>
                  <a:gdLst>
                    <a:gd name="T0" fmla="*/ 0 w 5"/>
                    <a:gd name="T1" fmla="*/ 1 h 5"/>
                    <a:gd name="T2" fmla="*/ 0 w 5"/>
                    <a:gd name="T3" fmla="*/ 0 h 5"/>
                    <a:gd name="T4" fmla="*/ 0 w 5"/>
                    <a:gd name="T5" fmla="*/ 0 h 5"/>
                    <a:gd name="T6" fmla="*/ 1 w 5"/>
                    <a:gd name="T7" fmla="*/ 0 h 5"/>
                    <a:gd name="T8" fmla="*/ 1 w 5"/>
                    <a:gd name="T9" fmla="*/ 0 h 5"/>
                    <a:gd name="T10" fmla="*/ 1 w 5"/>
                    <a:gd name="T11" fmla="*/ 1 h 5"/>
                    <a:gd name="T12" fmla="*/ 0 w 5"/>
                    <a:gd name="T13" fmla="*/ 1 h 5"/>
                    <a:gd name="T14" fmla="*/ 0 60000 65536"/>
                    <a:gd name="T15" fmla="*/ 0 60000 65536"/>
                    <a:gd name="T16" fmla="*/ 0 60000 65536"/>
                    <a:gd name="T17" fmla="*/ 0 60000 65536"/>
                    <a:gd name="T18" fmla="*/ 0 60000 65536"/>
                    <a:gd name="T19" fmla="*/ 0 60000 65536"/>
                    <a:gd name="T20" fmla="*/ 0 60000 65536"/>
                    <a:gd name="T21" fmla="*/ 0 w 5"/>
                    <a:gd name="T22" fmla="*/ 0 h 5"/>
                    <a:gd name="T23" fmla="*/ 5 w 5"/>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5">
                      <a:moveTo>
                        <a:pt x="2" y="5"/>
                      </a:moveTo>
                      <a:lnTo>
                        <a:pt x="0" y="1"/>
                      </a:lnTo>
                      <a:lnTo>
                        <a:pt x="2" y="0"/>
                      </a:lnTo>
                      <a:lnTo>
                        <a:pt x="3" y="1"/>
                      </a:lnTo>
                      <a:lnTo>
                        <a:pt x="5" y="1"/>
                      </a:lnTo>
                      <a:lnTo>
                        <a:pt x="4" y="4"/>
                      </a:lnTo>
                      <a:lnTo>
                        <a:pt x="2" y="5"/>
                      </a:lnTo>
                      <a:close/>
                    </a:path>
                  </a:pathLst>
                </a:custGeom>
                <a:noFill/>
                <a:ln w="9525">
                  <a:noFill/>
                  <a:round/>
                  <a:headEnd/>
                  <a:tailEnd/>
                </a:ln>
              </p:spPr>
              <p:txBody>
                <a:bodyPr/>
                <a:lstStyle/>
                <a:p>
                  <a:endParaRPr lang="en-US"/>
                </a:p>
              </p:txBody>
            </p:sp>
            <p:sp>
              <p:nvSpPr>
                <p:cNvPr id="6427" name="Freeform 70"/>
                <p:cNvSpPr>
                  <a:spLocks/>
                </p:cNvSpPr>
                <p:nvPr/>
              </p:nvSpPr>
              <p:spPr bwMode="auto">
                <a:xfrm>
                  <a:off x="3296" y="3637"/>
                  <a:ext cx="1" cy="1"/>
                </a:xfrm>
                <a:custGeom>
                  <a:avLst/>
                  <a:gdLst>
                    <a:gd name="T0" fmla="*/ 1 w 4"/>
                    <a:gd name="T1" fmla="*/ 1 h 1"/>
                    <a:gd name="T2" fmla="*/ 1 w 4"/>
                    <a:gd name="T3" fmla="*/ 1 h 1"/>
                    <a:gd name="T4" fmla="*/ 0 w 4"/>
                    <a:gd name="T5" fmla="*/ 1 h 1"/>
                    <a:gd name="T6" fmla="*/ 0 w 4"/>
                    <a:gd name="T7" fmla="*/ 0 h 1"/>
                    <a:gd name="T8" fmla="*/ 0 w 4"/>
                    <a:gd name="T9" fmla="*/ 0 h 1"/>
                    <a:gd name="T10" fmla="*/ 1 w 4"/>
                    <a:gd name="T11" fmla="*/ 0 h 1"/>
                    <a:gd name="T12" fmla="*/ 1 w 4"/>
                    <a:gd name="T13" fmla="*/ 1 h 1"/>
                    <a:gd name="T14" fmla="*/ 0 60000 65536"/>
                    <a:gd name="T15" fmla="*/ 0 60000 65536"/>
                    <a:gd name="T16" fmla="*/ 0 60000 65536"/>
                    <a:gd name="T17" fmla="*/ 0 60000 65536"/>
                    <a:gd name="T18" fmla="*/ 0 60000 65536"/>
                    <a:gd name="T19" fmla="*/ 0 60000 65536"/>
                    <a:gd name="T20" fmla="*/ 0 60000 65536"/>
                    <a:gd name="T21" fmla="*/ 0 w 4"/>
                    <a:gd name="T22" fmla="*/ 0 h 1"/>
                    <a:gd name="T23" fmla="*/ 4 w 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1">
                      <a:moveTo>
                        <a:pt x="4" y="1"/>
                      </a:moveTo>
                      <a:lnTo>
                        <a:pt x="2" y="1"/>
                      </a:lnTo>
                      <a:lnTo>
                        <a:pt x="0" y="1"/>
                      </a:lnTo>
                      <a:lnTo>
                        <a:pt x="0" y="0"/>
                      </a:lnTo>
                      <a:lnTo>
                        <a:pt x="4" y="0"/>
                      </a:lnTo>
                      <a:lnTo>
                        <a:pt x="4" y="1"/>
                      </a:lnTo>
                      <a:close/>
                    </a:path>
                  </a:pathLst>
                </a:custGeom>
                <a:noFill/>
                <a:ln w="9525">
                  <a:noFill/>
                  <a:round/>
                  <a:headEnd/>
                  <a:tailEnd/>
                </a:ln>
              </p:spPr>
              <p:txBody>
                <a:bodyPr/>
                <a:lstStyle/>
                <a:p>
                  <a:endParaRPr lang="en-US"/>
                </a:p>
              </p:txBody>
            </p:sp>
            <p:sp>
              <p:nvSpPr>
                <p:cNvPr id="6428" name="Freeform 71"/>
                <p:cNvSpPr>
                  <a:spLocks/>
                </p:cNvSpPr>
                <p:nvPr/>
              </p:nvSpPr>
              <p:spPr bwMode="auto">
                <a:xfrm>
                  <a:off x="3296" y="3634"/>
                  <a:ext cx="2" cy="3"/>
                </a:xfrm>
                <a:custGeom>
                  <a:avLst/>
                  <a:gdLst>
                    <a:gd name="T0" fmla="*/ 2 w 5"/>
                    <a:gd name="T1" fmla="*/ 3 h 9"/>
                    <a:gd name="T2" fmla="*/ 0 w 5"/>
                    <a:gd name="T3" fmla="*/ 3 h 9"/>
                    <a:gd name="T4" fmla="*/ 0 w 5"/>
                    <a:gd name="T5" fmla="*/ 1 h 9"/>
                    <a:gd name="T6" fmla="*/ 1 w 5"/>
                    <a:gd name="T7" fmla="*/ 0 h 9"/>
                    <a:gd name="T8" fmla="*/ 2 w 5"/>
                    <a:gd name="T9" fmla="*/ 2 h 9"/>
                    <a:gd name="T10" fmla="*/ 2 w 5"/>
                    <a:gd name="T11" fmla="*/ 3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4" y="9"/>
                      </a:moveTo>
                      <a:lnTo>
                        <a:pt x="0" y="9"/>
                      </a:lnTo>
                      <a:lnTo>
                        <a:pt x="1" y="2"/>
                      </a:lnTo>
                      <a:lnTo>
                        <a:pt x="3" y="0"/>
                      </a:lnTo>
                      <a:lnTo>
                        <a:pt x="5" y="5"/>
                      </a:lnTo>
                      <a:lnTo>
                        <a:pt x="4" y="9"/>
                      </a:lnTo>
                      <a:close/>
                    </a:path>
                  </a:pathLst>
                </a:custGeom>
                <a:noFill/>
                <a:ln w="9525">
                  <a:noFill/>
                  <a:round/>
                  <a:headEnd/>
                  <a:tailEnd/>
                </a:ln>
              </p:spPr>
              <p:txBody>
                <a:bodyPr/>
                <a:lstStyle/>
                <a:p>
                  <a:endParaRPr lang="en-US"/>
                </a:p>
              </p:txBody>
            </p:sp>
            <p:sp>
              <p:nvSpPr>
                <p:cNvPr id="6429" name="Freeform 72"/>
                <p:cNvSpPr>
                  <a:spLocks/>
                </p:cNvSpPr>
                <p:nvPr/>
              </p:nvSpPr>
              <p:spPr bwMode="auto">
                <a:xfrm>
                  <a:off x="3297" y="3634"/>
                  <a:ext cx="4" cy="2"/>
                </a:xfrm>
                <a:custGeom>
                  <a:avLst/>
                  <a:gdLst>
                    <a:gd name="T0" fmla="*/ 1 w 12"/>
                    <a:gd name="T1" fmla="*/ 2 h 8"/>
                    <a:gd name="T2" fmla="*/ 0 w 12"/>
                    <a:gd name="T3" fmla="*/ 1 h 8"/>
                    <a:gd name="T4" fmla="*/ 3 w 12"/>
                    <a:gd name="T5" fmla="*/ 0 h 8"/>
                    <a:gd name="T6" fmla="*/ 4 w 12"/>
                    <a:gd name="T7" fmla="*/ 0 h 8"/>
                    <a:gd name="T8" fmla="*/ 4 w 12"/>
                    <a:gd name="T9" fmla="*/ 1 h 8"/>
                    <a:gd name="T10" fmla="*/ 1 w 12"/>
                    <a:gd name="T11" fmla="*/ 2 h 8"/>
                    <a:gd name="T12" fmla="*/ 0 60000 65536"/>
                    <a:gd name="T13" fmla="*/ 0 60000 65536"/>
                    <a:gd name="T14" fmla="*/ 0 60000 65536"/>
                    <a:gd name="T15" fmla="*/ 0 60000 65536"/>
                    <a:gd name="T16" fmla="*/ 0 60000 65536"/>
                    <a:gd name="T17" fmla="*/ 0 60000 65536"/>
                    <a:gd name="T18" fmla="*/ 0 w 12"/>
                    <a:gd name="T19" fmla="*/ 0 h 8"/>
                    <a:gd name="T20" fmla="*/ 12 w 12"/>
                    <a:gd name="T21" fmla="*/ 8 h 8"/>
                  </a:gdLst>
                  <a:ahLst/>
                  <a:cxnLst>
                    <a:cxn ang="T12">
                      <a:pos x="T0" y="T1"/>
                    </a:cxn>
                    <a:cxn ang="T13">
                      <a:pos x="T2" y="T3"/>
                    </a:cxn>
                    <a:cxn ang="T14">
                      <a:pos x="T4" y="T5"/>
                    </a:cxn>
                    <a:cxn ang="T15">
                      <a:pos x="T6" y="T7"/>
                    </a:cxn>
                    <a:cxn ang="T16">
                      <a:pos x="T8" y="T9"/>
                    </a:cxn>
                    <a:cxn ang="T17">
                      <a:pos x="T10" y="T11"/>
                    </a:cxn>
                  </a:cxnLst>
                  <a:rect l="T18" t="T19" r="T20" b="T21"/>
                  <a:pathLst>
                    <a:path w="12" h="8">
                      <a:moveTo>
                        <a:pt x="2" y="8"/>
                      </a:moveTo>
                      <a:lnTo>
                        <a:pt x="0" y="3"/>
                      </a:lnTo>
                      <a:lnTo>
                        <a:pt x="9" y="0"/>
                      </a:lnTo>
                      <a:lnTo>
                        <a:pt x="12" y="1"/>
                      </a:lnTo>
                      <a:lnTo>
                        <a:pt x="11" y="4"/>
                      </a:lnTo>
                      <a:lnTo>
                        <a:pt x="2" y="8"/>
                      </a:lnTo>
                      <a:close/>
                    </a:path>
                  </a:pathLst>
                </a:custGeom>
                <a:noFill/>
                <a:ln w="9525">
                  <a:noFill/>
                  <a:round/>
                  <a:headEnd/>
                  <a:tailEnd/>
                </a:ln>
              </p:spPr>
              <p:txBody>
                <a:bodyPr/>
                <a:lstStyle/>
                <a:p>
                  <a:endParaRPr lang="en-US"/>
                </a:p>
              </p:txBody>
            </p:sp>
            <p:sp>
              <p:nvSpPr>
                <p:cNvPr id="6430" name="Freeform 73"/>
                <p:cNvSpPr>
                  <a:spLocks/>
                </p:cNvSpPr>
                <p:nvPr/>
              </p:nvSpPr>
              <p:spPr bwMode="auto">
                <a:xfrm>
                  <a:off x="3300" y="3599"/>
                  <a:ext cx="7" cy="35"/>
                </a:xfrm>
                <a:custGeom>
                  <a:avLst/>
                  <a:gdLst>
                    <a:gd name="T0" fmla="*/ 1 w 22"/>
                    <a:gd name="T1" fmla="*/ 35 h 139"/>
                    <a:gd name="T2" fmla="*/ 0 w 22"/>
                    <a:gd name="T3" fmla="*/ 35 h 139"/>
                    <a:gd name="T4" fmla="*/ 5 w 22"/>
                    <a:gd name="T5" fmla="*/ 1 h 139"/>
                    <a:gd name="T6" fmla="*/ 6 w 22"/>
                    <a:gd name="T7" fmla="*/ 0 h 139"/>
                    <a:gd name="T8" fmla="*/ 7 w 22"/>
                    <a:gd name="T9" fmla="*/ 1 h 139"/>
                    <a:gd name="T10" fmla="*/ 1 w 22"/>
                    <a:gd name="T11" fmla="*/ 35 h 139"/>
                    <a:gd name="T12" fmla="*/ 0 60000 65536"/>
                    <a:gd name="T13" fmla="*/ 0 60000 65536"/>
                    <a:gd name="T14" fmla="*/ 0 60000 65536"/>
                    <a:gd name="T15" fmla="*/ 0 60000 65536"/>
                    <a:gd name="T16" fmla="*/ 0 60000 65536"/>
                    <a:gd name="T17" fmla="*/ 0 60000 65536"/>
                    <a:gd name="T18" fmla="*/ 0 w 22"/>
                    <a:gd name="T19" fmla="*/ 0 h 139"/>
                    <a:gd name="T20" fmla="*/ 22 w 22"/>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22" h="139">
                      <a:moveTo>
                        <a:pt x="3" y="139"/>
                      </a:moveTo>
                      <a:lnTo>
                        <a:pt x="0" y="138"/>
                      </a:lnTo>
                      <a:lnTo>
                        <a:pt x="17" y="2"/>
                      </a:lnTo>
                      <a:lnTo>
                        <a:pt x="19" y="0"/>
                      </a:lnTo>
                      <a:lnTo>
                        <a:pt x="22" y="4"/>
                      </a:lnTo>
                      <a:lnTo>
                        <a:pt x="3" y="139"/>
                      </a:lnTo>
                      <a:close/>
                    </a:path>
                  </a:pathLst>
                </a:custGeom>
                <a:noFill/>
                <a:ln w="9525">
                  <a:noFill/>
                  <a:round/>
                  <a:headEnd/>
                  <a:tailEnd/>
                </a:ln>
              </p:spPr>
              <p:txBody>
                <a:bodyPr/>
                <a:lstStyle/>
                <a:p>
                  <a:endParaRPr lang="en-US"/>
                </a:p>
              </p:txBody>
            </p:sp>
            <p:sp>
              <p:nvSpPr>
                <p:cNvPr id="6431" name="Freeform 74"/>
                <p:cNvSpPr>
                  <a:spLocks/>
                </p:cNvSpPr>
                <p:nvPr/>
              </p:nvSpPr>
              <p:spPr bwMode="auto">
                <a:xfrm>
                  <a:off x="3306" y="3599"/>
                  <a:ext cx="2" cy="1"/>
                </a:xfrm>
                <a:custGeom>
                  <a:avLst/>
                  <a:gdLst>
                    <a:gd name="T0" fmla="*/ 1 w 6"/>
                    <a:gd name="T1" fmla="*/ 1 h 4"/>
                    <a:gd name="T2" fmla="*/ 0 w 6"/>
                    <a:gd name="T3" fmla="*/ 0 h 4"/>
                    <a:gd name="T4" fmla="*/ 1 w 6"/>
                    <a:gd name="T5" fmla="*/ 0 h 4"/>
                    <a:gd name="T6" fmla="*/ 2 w 6"/>
                    <a:gd name="T7" fmla="*/ 0 h 4"/>
                    <a:gd name="T8" fmla="*/ 2 w 6"/>
                    <a:gd name="T9" fmla="*/ 1 h 4"/>
                    <a:gd name="T10" fmla="*/ 1 w 6"/>
                    <a:gd name="T11" fmla="*/ 1 h 4"/>
                    <a:gd name="T12" fmla="*/ 0 60000 65536"/>
                    <a:gd name="T13" fmla="*/ 0 60000 65536"/>
                    <a:gd name="T14" fmla="*/ 0 60000 65536"/>
                    <a:gd name="T15" fmla="*/ 0 60000 65536"/>
                    <a:gd name="T16" fmla="*/ 0 60000 65536"/>
                    <a:gd name="T17" fmla="*/ 0 60000 65536"/>
                    <a:gd name="T18" fmla="*/ 0 w 6"/>
                    <a:gd name="T19" fmla="*/ 0 h 4"/>
                    <a:gd name="T20" fmla="*/ 6 w 6"/>
                    <a:gd name="T21" fmla="*/ 4 h 4"/>
                  </a:gdLst>
                  <a:ahLst/>
                  <a:cxnLst>
                    <a:cxn ang="T12">
                      <a:pos x="T0" y="T1"/>
                    </a:cxn>
                    <a:cxn ang="T13">
                      <a:pos x="T2" y="T3"/>
                    </a:cxn>
                    <a:cxn ang="T14">
                      <a:pos x="T4" y="T5"/>
                    </a:cxn>
                    <a:cxn ang="T15">
                      <a:pos x="T6" y="T7"/>
                    </a:cxn>
                    <a:cxn ang="T16">
                      <a:pos x="T8" y="T9"/>
                    </a:cxn>
                    <a:cxn ang="T17">
                      <a:pos x="T10" y="T11"/>
                    </a:cxn>
                  </a:cxnLst>
                  <a:rect l="T18" t="T19" r="T20" b="T21"/>
                  <a:pathLst>
                    <a:path w="6" h="4">
                      <a:moveTo>
                        <a:pt x="3" y="4"/>
                      </a:moveTo>
                      <a:lnTo>
                        <a:pt x="0" y="0"/>
                      </a:lnTo>
                      <a:lnTo>
                        <a:pt x="2" y="0"/>
                      </a:lnTo>
                      <a:lnTo>
                        <a:pt x="6" y="1"/>
                      </a:lnTo>
                      <a:lnTo>
                        <a:pt x="5" y="4"/>
                      </a:lnTo>
                      <a:lnTo>
                        <a:pt x="3" y="4"/>
                      </a:lnTo>
                      <a:close/>
                    </a:path>
                  </a:pathLst>
                </a:custGeom>
                <a:noFill/>
                <a:ln w="9525">
                  <a:noFill/>
                  <a:round/>
                  <a:headEnd/>
                  <a:tailEnd/>
                </a:ln>
              </p:spPr>
              <p:txBody>
                <a:bodyPr/>
                <a:lstStyle/>
                <a:p>
                  <a:endParaRPr lang="en-US"/>
                </a:p>
              </p:txBody>
            </p:sp>
            <p:sp>
              <p:nvSpPr>
                <p:cNvPr id="6432" name="Freeform 75"/>
                <p:cNvSpPr>
                  <a:spLocks/>
                </p:cNvSpPr>
                <p:nvPr/>
              </p:nvSpPr>
              <p:spPr bwMode="auto">
                <a:xfrm>
                  <a:off x="3307" y="3598"/>
                  <a:ext cx="1" cy="2"/>
                </a:xfrm>
                <a:custGeom>
                  <a:avLst/>
                  <a:gdLst>
                    <a:gd name="T0" fmla="*/ 1 w 4"/>
                    <a:gd name="T1" fmla="*/ 2 h 8"/>
                    <a:gd name="T2" fmla="*/ 0 w 4"/>
                    <a:gd name="T3" fmla="*/ 2 h 8"/>
                    <a:gd name="T4" fmla="*/ 0 w 4"/>
                    <a:gd name="T5" fmla="*/ 0 h 8"/>
                    <a:gd name="T6" fmla="*/ 1 w 4"/>
                    <a:gd name="T7" fmla="*/ 0 h 8"/>
                    <a:gd name="T8" fmla="*/ 1 w 4"/>
                    <a:gd name="T9" fmla="*/ 0 h 8"/>
                    <a:gd name="T10" fmla="*/ 1 w 4"/>
                    <a:gd name="T11" fmla="*/ 2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8"/>
                      </a:moveTo>
                      <a:lnTo>
                        <a:pt x="0" y="7"/>
                      </a:lnTo>
                      <a:lnTo>
                        <a:pt x="0" y="0"/>
                      </a:lnTo>
                      <a:lnTo>
                        <a:pt x="4" y="0"/>
                      </a:lnTo>
                      <a:lnTo>
                        <a:pt x="4" y="8"/>
                      </a:lnTo>
                      <a:close/>
                    </a:path>
                  </a:pathLst>
                </a:custGeom>
                <a:noFill/>
                <a:ln w="9525">
                  <a:noFill/>
                  <a:round/>
                  <a:headEnd/>
                  <a:tailEnd/>
                </a:ln>
              </p:spPr>
              <p:txBody>
                <a:bodyPr/>
                <a:lstStyle/>
                <a:p>
                  <a:endParaRPr lang="en-US"/>
                </a:p>
              </p:txBody>
            </p:sp>
            <p:sp>
              <p:nvSpPr>
                <p:cNvPr id="6433" name="Freeform 76"/>
                <p:cNvSpPr>
                  <a:spLocks/>
                </p:cNvSpPr>
                <p:nvPr/>
              </p:nvSpPr>
              <p:spPr bwMode="auto">
                <a:xfrm>
                  <a:off x="3306" y="3592"/>
                  <a:ext cx="2" cy="6"/>
                </a:xfrm>
                <a:custGeom>
                  <a:avLst/>
                  <a:gdLst>
                    <a:gd name="T0" fmla="*/ 2 w 7"/>
                    <a:gd name="T1" fmla="*/ 6 h 24"/>
                    <a:gd name="T2" fmla="*/ 1 w 7"/>
                    <a:gd name="T3" fmla="*/ 6 h 24"/>
                    <a:gd name="T4" fmla="*/ 0 w 7"/>
                    <a:gd name="T5" fmla="*/ 0 h 24"/>
                    <a:gd name="T6" fmla="*/ 1 w 7"/>
                    <a:gd name="T7" fmla="*/ 0 h 24"/>
                    <a:gd name="T8" fmla="*/ 1 w 7"/>
                    <a:gd name="T9" fmla="*/ 0 h 24"/>
                    <a:gd name="T10" fmla="*/ 2 w 7"/>
                    <a:gd name="T11" fmla="*/ 6 h 24"/>
                    <a:gd name="T12" fmla="*/ 0 60000 65536"/>
                    <a:gd name="T13" fmla="*/ 0 60000 65536"/>
                    <a:gd name="T14" fmla="*/ 0 60000 65536"/>
                    <a:gd name="T15" fmla="*/ 0 60000 65536"/>
                    <a:gd name="T16" fmla="*/ 0 60000 65536"/>
                    <a:gd name="T17" fmla="*/ 0 60000 65536"/>
                    <a:gd name="T18" fmla="*/ 0 w 7"/>
                    <a:gd name="T19" fmla="*/ 0 h 24"/>
                    <a:gd name="T20" fmla="*/ 7 w 7"/>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7" h="24">
                      <a:moveTo>
                        <a:pt x="7" y="24"/>
                      </a:moveTo>
                      <a:lnTo>
                        <a:pt x="3" y="24"/>
                      </a:lnTo>
                      <a:lnTo>
                        <a:pt x="0" y="0"/>
                      </a:lnTo>
                      <a:lnTo>
                        <a:pt x="5" y="0"/>
                      </a:lnTo>
                      <a:lnTo>
                        <a:pt x="7" y="24"/>
                      </a:lnTo>
                      <a:close/>
                    </a:path>
                  </a:pathLst>
                </a:custGeom>
                <a:noFill/>
                <a:ln w="9525">
                  <a:noFill/>
                  <a:round/>
                  <a:headEnd/>
                  <a:tailEnd/>
                </a:ln>
              </p:spPr>
              <p:txBody>
                <a:bodyPr/>
                <a:lstStyle/>
                <a:p>
                  <a:endParaRPr lang="en-US"/>
                </a:p>
              </p:txBody>
            </p:sp>
            <p:sp>
              <p:nvSpPr>
                <p:cNvPr id="6434" name="Freeform 77"/>
                <p:cNvSpPr>
                  <a:spLocks/>
                </p:cNvSpPr>
                <p:nvPr/>
              </p:nvSpPr>
              <p:spPr bwMode="auto">
                <a:xfrm>
                  <a:off x="3305" y="3583"/>
                  <a:ext cx="3" cy="9"/>
                </a:xfrm>
                <a:custGeom>
                  <a:avLst/>
                  <a:gdLst>
                    <a:gd name="T0" fmla="*/ 3 w 8"/>
                    <a:gd name="T1" fmla="*/ 9 h 33"/>
                    <a:gd name="T2" fmla="*/ 1 w 8"/>
                    <a:gd name="T3" fmla="*/ 9 h 33"/>
                    <a:gd name="T4" fmla="*/ 0 w 8"/>
                    <a:gd name="T5" fmla="*/ 0 h 33"/>
                    <a:gd name="T6" fmla="*/ 2 w 8"/>
                    <a:gd name="T7" fmla="*/ 0 h 33"/>
                    <a:gd name="T8" fmla="*/ 2 w 8"/>
                    <a:gd name="T9" fmla="*/ 0 h 33"/>
                    <a:gd name="T10" fmla="*/ 3 w 8"/>
                    <a:gd name="T11" fmla="*/ 9 h 33"/>
                    <a:gd name="T12" fmla="*/ 0 60000 65536"/>
                    <a:gd name="T13" fmla="*/ 0 60000 65536"/>
                    <a:gd name="T14" fmla="*/ 0 60000 65536"/>
                    <a:gd name="T15" fmla="*/ 0 60000 65536"/>
                    <a:gd name="T16" fmla="*/ 0 60000 65536"/>
                    <a:gd name="T17" fmla="*/ 0 60000 65536"/>
                    <a:gd name="T18" fmla="*/ 0 w 8"/>
                    <a:gd name="T19" fmla="*/ 0 h 33"/>
                    <a:gd name="T20" fmla="*/ 8 w 8"/>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8" h="33">
                      <a:moveTo>
                        <a:pt x="8" y="33"/>
                      </a:moveTo>
                      <a:lnTo>
                        <a:pt x="3" y="33"/>
                      </a:lnTo>
                      <a:lnTo>
                        <a:pt x="0" y="0"/>
                      </a:lnTo>
                      <a:lnTo>
                        <a:pt x="4" y="0"/>
                      </a:lnTo>
                      <a:lnTo>
                        <a:pt x="8" y="33"/>
                      </a:lnTo>
                      <a:close/>
                    </a:path>
                  </a:pathLst>
                </a:custGeom>
                <a:noFill/>
                <a:ln w="9525">
                  <a:noFill/>
                  <a:round/>
                  <a:headEnd/>
                  <a:tailEnd/>
                </a:ln>
              </p:spPr>
              <p:txBody>
                <a:bodyPr/>
                <a:lstStyle/>
                <a:p>
                  <a:endParaRPr lang="en-US"/>
                </a:p>
              </p:txBody>
            </p:sp>
            <p:sp>
              <p:nvSpPr>
                <p:cNvPr id="6435" name="Freeform 78"/>
                <p:cNvSpPr>
                  <a:spLocks/>
                </p:cNvSpPr>
                <p:nvPr/>
              </p:nvSpPr>
              <p:spPr bwMode="auto">
                <a:xfrm>
                  <a:off x="3304" y="3573"/>
                  <a:ext cx="2" cy="10"/>
                </a:xfrm>
                <a:custGeom>
                  <a:avLst/>
                  <a:gdLst>
                    <a:gd name="T0" fmla="*/ 2 w 8"/>
                    <a:gd name="T1" fmla="*/ 10 h 41"/>
                    <a:gd name="T2" fmla="*/ 1 w 8"/>
                    <a:gd name="T3" fmla="*/ 10 h 41"/>
                    <a:gd name="T4" fmla="*/ 0 w 8"/>
                    <a:gd name="T5" fmla="*/ 0 h 41"/>
                    <a:gd name="T6" fmla="*/ 1 w 8"/>
                    <a:gd name="T7" fmla="*/ 0 h 41"/>
                    <a:gd name="T8" fmla="*/ 1 w 8"/>
                    <a:gd name="T9" fmla="*/ 0 h 41"/>
                    <a:gd name="T10" fmla="*/ 2 w 8"/>
                    <a:gd name="T11" fmla="*/ 10 h 41"/>
                    <a:gd name="T12" fmla="*/ 0 60000 65536"/>
                    <a:gd name="T13" fmla="*/ 0 60000 65536"/>
                    <a:gd name="T14" fmla="*/ 0 60000 65536"/>
                    <a:gd name="T15" fmla="*/ 0 60000 65536"/>
                    <a:gd name="T16" fmla="*/ 0 60000 65536"/>
                    <a:gd name="T17" fmla="*/ 0 60000 65536"/>
                    <a:gd name="T18" fmla="*/ 0 w 8"/>
                    <a:gd name="T19" fmla="*/ 0 h 41"/>
                    <a:gd name="T20" fmla="*/ 8 w 8"/>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8" h="41">
                      <a:moveTo>
                        <a:pt x="8" y="41"/>
                      </a:moveTo>
                      <a:lnTo>
                        <a:pt x="4" y="41"/>
                      </a:lnTo>
                      <a:lnTo>
                        <a:pt x="0" y="0"/>
                      </a:lnTo>
                      <a:lnTo>
                        <a:pt x="4" y="0"/>
                      </a:lnTo>
                      <a:lnTo>
                        <a:pt x="8" y="41"/>
                      </a:lnTo>
                      <a:close/>
                    </a:path>
                  </a:pathLst>
                </a:custGeom>
                <a:noFill/>
                <a:ln w="9525">
                  <a:noFill/>
                  <a:round/>
                  <a:headEnd/>
                  <a:tailEnd/>
                </a:ln>
              </p:spPr>
              <p:txBody>
                <a:bodyPr/>
                <a:lstStyle/>
                <a:p>
                  <a:endParaRPr lang="en-US"/>
                </a:p>
              </p:txBody>
            </p:sp>
            <p:sp>
              <p:nvSpPr>
                <p:cNvPr id="6436" name="Freeform 79"/>
                <p:cNvSpPr>
                  <a:spLocks/>
                </p:cNvSpPr>
                <p:nvPr/>
              </p:nvSpPr>
              <p:spPr bwMode="auto">
                <a:xfrm>
                  <a:off x="3294" y="3514"/>
                  <a:ext cx="11" cy="59"/>
                </a:xfrm>
                <a:custGeom>
                  <a:avLst/>
                  <a:gdLst>
                    <a:gd name="T0" fmla="*/ 11 w 33"/>
                    <a:gd name="T1" fmla="*/ 59 h 238"/>
                    <a:gd name="T2" fmla="*/ 10 w 33"/>
                    <a:gd name="T3" fmla="*/ 59 h 238"/>
                    <a:gd name="T4" fmla="*/ 0 w 33"/>
                    <a:gd name="T5" fmla="*/ 0 h 238"/>
                    <a:gd name="T6" fmla="*/ 2 w 33"/>
                    <a:gd name="T7" fmla="*/ 0 h 238"/>
                    <a:gd name="T8" fmla="*/ 2 w 33"/>
                    <a:gd name="T9" fmla="*/ 0 h 238"/>
                    <a:gd name="T10" fmla="*/ 11 w 33"/>
                    <a:gd name="T11" fmla="*/ 59 h 238"/>
                    <a:gd name="T12" fmla="*/ 0 60000 65536"/>
                    <a:gd name="T13" fmla="*/ 0 60000 65536"/>
                    <a:gd name="T14" fmla="*/ 0 60000 65536"/>
                    <a:gd name="T15" fmla="*/ 0 60000 65536"/>
                    <a:gd name="T16" fmla="*/ 0 60000 65536"/>
                    <a:gd name="T17" fmla="*/ 0 60000 65536"/>
                    <a:gd name="T18" fmla="*/ 0 w 33"/>
                    <a:gd name="T19" fmla="*/ 0 h 238"/>
                    <a:gd name="T20" fmla="*/ 33 w 33"/>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33" h="238">
                      <a:moveTo>
                        <a:pt x="33" y="238"/>
                      </a:moveTo>
                      <a:lnTo>
                        <a:pt x="29" y="238"/>
                      </a:lnTo>
                      <a:lnTo>
                        <a:pt x="0" y="0"/>
                      </a:lnTo>
                      <a:lnTo>
                        <a:pt x="5" y="0"/>
                      </a:lnTo>
                      <a:lnTo>
                        <a:pt x="33" y="238"/>
                      </a:lnTo>
                      <a:close/>
                    </a:path>
                  </a:pathLst>
                </a:custGeom>
                <a:noFill/>
                <a:ln w="9525">
                  <a:noFill/>
                  <a:round/>
                  <a:headEnd/>
                  <a:tailEnd/>
                </a:ln>
              </p:spPr>
              <p:txBody>
                <a:bodyPr/>
                <a:lstStyle/>
                <a:p>
                  <a:endParaRPr lang="en-US"/>
                </a:p>
              </p:txBody>
            </p:sp>
            <p:sp>
              <p:nvSpPr>
                <p:cNvPr id="6437" name="Freeform 80"/>
                <p:cNvSpPr>
                  <a:spLocks/>
                </p:cNvSpPr>
                <p:nvPr/>
              </p:nvSpPr>
              <p:spPr bwMode="auto">
                <a:xfrm>
                  <a:off x="3289" y="3486"/>
                  <a:ext cx="7" cy="28"/>
                </a:xfrm>
                <a:custGeom>
                  <a:avLst/>
                  <a:gdLst>
                    <a:gd name="T0" fmla="*/ 7 w 20"/>
                    <a:gd name="T1" fmla="*/ 28 h 110"/>
                    <a:gd name="T2" fmla="*/ 5 w 20"/>
                    <a:gd name="T3" fmla="*/ 28 h 110"/>
                    <a:gd name="T4" fmla="*/ 0 w 20"/>
                    <a:gd name="T5" fmla="*/ 0 h 110"/>
                    <a:gd name="T6" fmla="*/ 1 w 20"/>
                    <a:gd name="T7" fmla="*/ 0 h 110"/>
                    <a:gd name="T8" fmla="*/ 1 w 20"/>
                    <a:gd name="T9" fmla="*/ 0 h 110"/>
                    <a:gd name="T10" fmla="*/ 7 w 20"/>
                    <a:gd name="T11" fmla="*/ 28 h 110"/>
                    <a:gd name="T12" fmla="*/ 0 60000 65536"/>
                    <a:gd name="T13" fmla="*/ 0 60000 65536"/>
                    <a:gd name="T14" fmla="*/ 0 60000 65536"/>
                    <a:gd name="T15" fmla="*/ 0 60000 65536"/>
                    <a:gd name="T16" fmla="*/ 0 60000 65536"/>
                    <a:gd name="T17" fmla="*/ 0 60000 65536"/>
                    <a:gd name="T18" fmla="*/ 0 w 20"/>
                    <a:gd name="T19" fmla="*/ 0 h 110"/>
                    <a:gd name="T20" fmla="*/ 20 w 20"/>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20" h="110">
                      <a:moveTo>
                        <a:pt x="20" y="110"/>
                      </a:moveTo>
                      <a:lnTo>
                        <a:pt x="15" y="110"/>
                      </a:lnTo>
                      <a:lnTo>
                        <a:pt x="0" y="0"/>
                      </a:lnTo>
                      <a:lnTo>
                        <a:pt x="4" y="0"/>
                      </a:lnTo>
                      <a:lnTo>
                        <a:pt x="20" y="110"/>
                      </a:lnTo>
                      <a:close/>
                    </a:path>
                  </a:pathLst>
                </a:custGeom>
                <a:noFill/>
                <a:ln w="9525">
                  <a:noFill/>
                  <a:round/>
                  <a:headEnd/>
                  <a:tailEnd/>
                </a:ln>
              </p:spPr>
              <p:txBody>
                <a:bodyPr/>
                <a:lstStyle/>
                <a:p>
                  <a:endParaRPr lang="en-US"/>
                </a:p>
              </p:txBody>
            </p:sp>
            <p:sp>
              <p:nvSpPr>
                <p:cNvPr id="6438" name="Freeform 81"/>
                <p:cNvSpPr>
                  <a:spLocks/>
                </p:cNvSpPr>
                <p:nvPr/>
              </p:nvSpPr>
              <p:spPr bwMode="auto">
                <a:xfrm>
                  <a:off x="3288" y="3480"/>
                  <a:ext cx="2" cy="6"/>
                </a:xfrm>
                <a:custGeom>
                  <a:avLst/>
                  <a:gdLst>
                    <a:gd name="T0" fmla="*/ 2 w 8"/>
                    <a:gd name="T1" fmla="*/ 6 h 25"/>
                    <a:gd name="T2" fmla="*/ 1 w 8"/>
                    <a:gd name="T3" fmla="*/ 6 h 25"/>
                    <a:gd name="T4" fmla="*/ 0 w 8"/>
                    <a:gd name="T5" fmla="*/ 0 h 25"/>
                    <a:gd name="T6" fmla="*/ 1 w 8"/>
                    <a:gd name="T7" fmla="*/ 0 h 25"/>
                    <a:gd name="T8" fmla="*/ 1 w 8"/>
                    <a:gd name="T9" fmla="*/ 0 h 25"/>
                    <a:gd name="T10" fmla="*/ 2 w 8"/>
                    <a:gd name="T11" fmla="*/ 6 h 25"/>
                    <a:gd name="T12" fmla="*/ 0 60000 65536"/>
                    <a:gd name="T13" fmla="*/ 0 60000 65536"/>
                    <a:gd name="T14" fmla="*/ 0 60000 65536"/>
                    <a:gd name="T15" fmla="*/ 0 60000 65536"/>
                    <a:gd name="T16" fmla="*/ 0 60000 65536"/>
                    <a:gd name="T17" fmla="*/ 0 60000 65536"/>
                    <a:gd name="T18" fmla="*/ 0 w 8"/>
                    <a:gd name="T19" fmla="*/ 0 h 25"/>
                    <a:gd name="T20" fmla="*/ 8 w 8"/>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8" h="25">
                      <a:moveTo>
                        <a:pt x="8" y="25"/>
                      </a:moveTo>
                      <a:lnTo>
                        <a:pt x="4" y="25"/>
                      </a:lnTo>
                      <a:lnTo>
                        <a:pt x="0" y="1"/>
                      </a:lnTo>
                      <a:lnTo>
                        <a:pt x="4" y="0"/>
                      </a:lnTo>
                      <a:lnTo>
                        <a:pt x="8" y="25"/>
                      </a:lnTo>
                      <a:close/>
                    </a:path>
                  </a:pathLst>
                </a:custGeom>
                <a:noFill/>
                <a:ln w="9525">
                  <a:noFill/>
                  <a:round/>
                  <a:headEnd/>
                  <a:tailEnd/>
                </a:ln>
              </p:spPr>
              <p:txBody>
                <a:bodyPr/>
                <a:lstStyle/>
                <a:p>
                  <a:endParaRPr lang="en-US"/>
                </a:p>
              </p:txBody>
            </p:sp>
            <p:sp>
              <p:nvSpPr>
                <p:cNvPr id="6439" name="Freeform 82"/>
                <p:cNvSpPr>
                  <a:spLocks/>
                </p:cNvSpPr>
                <p:nvPr/>
              </p:nvSpPr>
              <p:spPr bwMode="auto">
                <a:xfrm>
                  <a:off x="3286" y="3474"/>
                  <a:ext cx="3" cy="6"/>
                </a:xfrm>
                <a:custGeom>
                  <a:avLst/>
                  <a:gdLst>
                    <a:gd name="T0" fmla="*/ 3 w 8"/>
                    <a:gd name="T1" fmla="*/ 6 h 25"/>
                    <a:gd name="T2" fmla="*/ 2 w 8"/>
                    <a:gd name="T3" fmla="*/ 6 h 25"/>
                    <a:gd name="T4" fmla="*/ 0 w 8"/>
                    <a:gd name="T5" fmla="*/ 0 h 25"/>
                    <a:gd name="T6" fmla="*/ 2 w 8"/>
                    <a:gd name="T7" fmla="*/ 0 h 25"/>
                    <a:gd name="T8" fmla="*/ 2 w 8"/>
                    <a:gd name="T9" fmla="*/ 0 h 25"/>
                    <a:gd name="T10" fmla="*/ 3 w 8"/>
                    <a:gd name="T11" fmla="*/ 6 h 25"/>
                    <a:gd name="T12" fmla="*/ 0 60000 65536"/>
                    <a:gd name="T13" fmla="*/ 0 60000 65536"/>
                    <a:gd name="T14" fmla="*/ 0 60000 65536"/>
                    <a:gd name="T15" fmla="*/ 0 60000 65536"/>
                    <a:gd name="T16" fmla="*/ 0 60000 65536"/>
                    <a:gd name="T17" fmla="*/ 0 60000 65536"/>
                    <a:gd name="T18" fmla="*/ 0 w 8"/>
                    <a:gd name="T19" fmla="*/ 0 h 25"/>
                    <a:gd name="T20" fmla="*/ 8 w 8"/>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8" h="25">
                      <a:moveTo>
                        <a:pt x="8" y="24"/>
                      </a:moveTo>
                      <a:lnTo>
                        <a:pt x="4" y="25"/>
                      </a:lnTo>
                      <a:lnTo>
                        <a:pt x="0" y="1"/>
                      </a:lnTo>
                      <a:lnTo>
                        <a:pt x="4" y="0"/>
                      </a:lnTo>
                      <a:lnTo>
                        <a:pt x="8" y="24"/>
                      </a:lnTo>
                      <a:close/>
                    </a:path>
                  </a:pathLst>
                </a:custGeom>
                <a:noFill/>
                <a:ln w="9525">
                  <a:noFill/>
                  <a:round/>
                  <a:headEnd/>
                  <a:tailEnd/>
                </a:ln>
              </p:spPr>
              <p:txBody>
                <a:bodyPr/>
                <a:lstStyle/>
                <a:p>
                  <a:endParaRPr lang="en-US"/>
                </a:p>
              </p:txBody>
            </p:sp>
            <p:sp>
              <p:nvSpPr>
                <p:cNvPr id="6440" name="Freeform 83"/>
                <p:cNvSpPr>
                  <a:spLocks/>
                </p:cNvSpPr>
                <p:nvPr/>
              </p:nvSpPr>
              <p:spPr bwMode="auto">
                <a:xfrm>
                  <a:off x="3285" y="3468"/>
                  <a:ext cx="3" cy="6"/>
                </a:xfrm>
                <a:custGeom>
                  <a:avLst/>
                  <a:gdLst>
                    <a:gd name="T0" fmla="*/ 3 w 8"/>
                    <a:gd name="T1" fmla="*/ 6 h 24"/>
                    <a:gd name="T2" fmla="*/ 2 w 8"/>
                    <a:gd name="T3" fmla="*/ 6 h 24"/>
                    <a:gd name="T4" fmla="*/ 0 w 8"/>
                    <a:gd name="T5" fmla="*/ 1 h 24"/>
                    <a:gd name="T6" fmla="*/ 2 w 8"/>
                    <a:gd name="T7" fmla="*/ 0 h 24"/>
                    <a:gd name="T8" fmla="*/ 2 w 8"/>
                    <a:gd name="T9" fmla="*/ 0 h 24"/>
                    <a:gd name="T10" fmla="*/ 3 w 8"/>
                    <a:gd name="T11" fmla="*/ 6 h 24"/>
                    <a:gd name="T12" fmla="*/ 0 60000 65536"/>
                    <a:gd name="T13" fmla="*/ 0 60000 65536"/>
                    <a:gd name="T14" fmla="*/ 0 60000 65536"/>
                    <a:gd name="T15" fmla="*/ 0 60000 65536"/>
                    <a:gd name="T16" fmla="*/ 0 60000 65536"/>
                    <a:gd name="T17" fmla="*/ 0 60000 65536"/>
                    <a:gd name="T18" fmla="*/ 0 w 8"/>
                    <a:gd name="T19" fmla="*/ 0 h 24"/>
                    <a:gd name="T20" fmla="*/ 8 w 8"/>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8" h="24">
                      <a:moveTo>
                        <a:pt x="8" y="23"/>
                      </a:moveTo>
                      <a:lnTo>
                        <a:pt x="4" y="24"/>
                      </a:lnTo>
                      <a:lnTo>
                        <a:pt x="0" y="2"/>
                      </a:lnTo>
                      <a:lnTo>
                        <a:pt x="4" y="0"/>
                      </a:lnTo>
                      <a:lnTo>
                        <a:pt x="8" y="23"/>
                      </a:lnTo>
                      <a:close/>
                    </a:path>
                  </a:pathLst>
                </a:custGeom>
                <a:noFill/>
                <a:ln w="9525">
                  <a:noFill/>
                  <a:round/>
                  <a:headEnd/>
                  <a:tailEnd/>
                </a:ln>
              </p:spPr>
              <p:txBody>
                <a:bodyPr/>
                <a:lstStyle/>
                <a:p>
                  <a:endParaRPr lang="en-US"/>
                </a:p>
              </p:txBody>
            </p:sp>
            <p:sp>
              <p:nvSpPr>
                <p:cNvPr id="6441" name="Freeform 84"/>
                <p:cNvSpPr>
                  <a:spLocks/>
                </p:cNvSpPr>
                <p:nvPr/>
              </p:nvSpPr>
              <p:spPr bwMode="auto">
                <a:xfrm>
                  <a:off x="3284" y="3463"/>
                  <a:ext cx="2" cy="5"/>
                </a:xfrm>
                <a:custGeom>
                  <a:avLst/>
                  <a:gdLst>
                    <a:gd name="T0" fmla="*/ 2 w 8"/>
                    <a:gd name="T1" fmla="*/ 5 h 23"/>
                    <a:gd name="T2" fmla="*/ 1 w 8"/>
                    <a:gd name="T3" fmla="*/ 5 h 23"/>
                    <a:gd name="T4" fmla="*/ 0 w 8"/>
                    <a:gd name="T5" fmla="*/ 0 h 23"/>
                    <a:gd name="T6" fmla="*/ 1 w 8"/>
                    <a:gd name="T7" fmla="*/ 0 h 23"/>
                    <a:gd name="T8" fmla="*/ 1 w 8"/>
                    <a:gd name="T9" fmla="*/ 0 h 23"/>
                    <a:gd name="T10" fmla="*/ 2 w 8"/>
                    <a:gd name="T11" fmla="*/ 5 h 23"/>
                    <a:gd name="T12" fmla="*/ 0 60000 65536"/>
                    <a:gd name="T13" fmla="*/ 0 60000 65536"/>
                    <a:gd name="T14" fmla="*/ 0 60000 65536"/>
                    <a:gd name="T15" fmla="*/ 0 60000 65536"/>
                    <a:gd name="T16" fmla="*/ 0 60000 65536"/>
                    <a:gd name="T17" fmla="*/ 0 60000 65536"/>
                    <a:gd name="T18" fmla="*/ 0 w 8"/>
                    <a:gd name="T19" fmla="*/ 0 h 23"/>
                    <a:gd name="T20" fmla="*/ 8 w 8"/>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8" h="23">
                      <a:moveTo>
                        <a:pt x="8" y="21"/>
                      </a:moveTo>
                      <a:lnTo>
                        <a:pt x="4" y="23"/>
                      </a:lnTo>
                      <a:lnTo>
                        <a:pt x="0" y="1"/>
                      </a:lnTo>
                      <a:lnTo>
                        <a:pt x="4" y="0"/>
                      </a:lnTo>
                      <a:lnTo>
                        <a:pt x="8" y="21"/>
                      </a:lnTo>
                      <a:close/>
                    </a:path>
                  </a:pathLst>
                </a:custGeom>
                <a:noFill/>
                <a:ln w="9525">
                  <a:noFill/>
                  <a:round/>
                  <a:headEnd/>
                  <a:tailEnd/>
                </a:ln>
              </p:spPr>
              <p:txBody>
                <a:bodyPr/>
                <a:lstStyle/>
                <a:p>
                  <a:endParaRPr lang="en-US"/>
                </a:p>
              </p:txBody>
            </p:sp>
            <p:sp>
              <p:nvSpPr>
                <p:cNvPr id="6442" name="Freeform 85"/>
                <p:cNvSpPr>
                  <a:spLocks/>
                </p:cNvSpPr>
                <p:nvPr/>
              </p:nvSpPr>
              <p:spPr bwMode="auto">
                <a:xfrm>
                  <a:off x="3275" y="3439"/>
                  <a:ext cx="10" cy="24"/>
                </a:xfrm>
                <a:custGeom>
                  <a:avLst/>
                  <a:gdLst>
                    <a:gd name="T0" fmla="*/ 10 w 30"/>
                    <a:gd name="T1" fmla="*/ 24 h 95"/>
                    <a:gd name="T2" fmla="*/ 9 w 30"/>
                    <a:gd name="T3" fmla="*/ 24 h 95"/>
                    <a:gd name="T4" fmla="*/ 0 w 30"/>
                    <a:gd name="T5" fmla="*/ 1 h 95"/>
                    <a:gd name="T6" fmla="*/ 1 w 30"/>
                    <a:gd name="T7" fmla="*/ 0 h 95"/>
                    <a:gd name="T8" fmla="*/ 1 w 30"/>
                    <a:gd name="T9" fmla="*/ 0 h 95"/>
                    <a:gd name="T10" fmla="*/ 10 w 30"/>
                    <a:gd name="T11" fmla="*/ 24 h 95"/>
                    <a:gd name="T12" fmla="*/ 0 60000 65536"/>
                    <a:gd name="T13" fmla="*/ 0 60000 65536"/>
                    <a:gd name="T14" fmla="*/ 0 60000 65536"/>
                    <a:gd name="T15" fmla="*/ 0 60000 65536"/>
                    <a:gd name="T16" fmla="*/ 0 60000 65536"/>
                    <a:gd name="T17" fmla="*/ 0 60000 65536"/>
                    <a:gd name="T18" fmla="*/ 0 w 30"/>
                    <a:gd name="T19" fmla="*/ 0 h 95"/>
                    <a:gd name="T20" fmla="*/ 30 w 30"/>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30" h="95">
                      <a:moveTo>
                        <a:pt x="30" y="94"/>
                      </a:moveTo>
                      <a:lnTo>
                        <a:pt x="26" y="95"/>
                      </a:lnTo>
                      <a:lnTo>
                        <a:pt x="0" y="3"/>
                      </a:lnTo>
                      <a:lnTo>
                        <a:pt x="2" y="0"/>
                      </a:lnTo>
                      <a:lnTo>
                        <a:pt x="3" y="1"/>
                      </a:lnTo>
                      <a:lnTo>
                        <a:pt x="30" y="94"/>
                      </a:lnTo>
                      <a:close/>
                    </a:path>
                  </a:pathLst>
                </a:custGeom>
                <a:noFill/>
                <a:ln w="9525">
                  <a:noFill/>
                  <a:round/>
                  <a:headEnd/>
                  <a:tailEnd/>
                </a:ln>
              </p:spPr>
              <p:txBody>
                <a:bodyPr/>
                <a:lstStyle/>
                <a:p>
                  <a:endParaRPr lang="en-US"/>
                </a:p>
              </p:txBody>
            </p:sp>
            <p:sp>
              <p:nvSpPr>
                <p:cNvPr id="6443" name="Freeform 86"/>
                <p:cNvSpPr>
                  <a:spLocks/>
                </p:cNvSpPr>
                <p:nvPr/>
              </p:nvSpPr>
              <p:spPr bwMode="auto">
                <a:xfrm>
                  <a:off x="3274" y="3438"/>
                  <a:ext cx="2" cy="2"/>
                </a:xfrm>
                <a:custGeom>
                  <a:avLst/>
                  <a:gdLst>
                    <a:gd name="T0" fmla="*/ 2 w 6"/>
                    <a:gd name="T1" fmla="*/ 1 h 10"/>
                    <a:gd name="T2" fmla="*/ 1 w 6"/>
                    <a:gd name="T3" fmla="*/ 2 h 10"/>
                    <a:gd name="T4" fmla="*/ 0 w 6"/>
                    <a:gd name="T5" fmla="*/ 1 h 10"/>
                    <a:gd name="T6" fmla="*/ 1 w 6"/>
                    <a:gd name="T7" fmla="*/ 0 h 10"/>
                    <a:gd name="T8" fmla="*/ 1 w 6"/>
                    <a:gd name="T9" fmla="*/ 0 h 10"/>
                    <a:gd name="T10" fmla="*/ 2 w 6"/>
                    <a:gd name="T11" fmla="*/ 1 h 10"/>
                    <a:gd name="T12" fmla="*/ 0 60000 65536"/>
                    <a:gd name="T13" fmla="*/ 0 60000 65536"/>
                    <a:gd name="T14" fmla="*/ 0 60000 65536"/>
                    <a:gd name="T15" fmla="*/ 0 60000 65536"/>
                    <a:gd name="T16" fmla="*/ 0 60000 65536"/>
                    <a:gd name="T17" fmla="*/ 0 60000 65536"/>
                    <a:gd name="T18" fmla="*/ 0 w 6"/>
                    <a:gd name="T19" fmla="*/ 0 h 10"/>
                    <a:gd name="T20" fmla="*/ 6 w 6"/>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6" h="10">
                      <a:moveTo>
                        <a:pt x="6" y="7"/>
                      </a:moveTo>
                      <a:lnTo>
                        <a:pt x="4" y="10"/>
                      </a:lnTo>
                      <a:lnTo>
                        <a:pt x="0" y="3"/>
                      </a:lnTo>
                      <a:lnTo>
                        <a:pt x="2" y="0"/>
                      </a:lnTo>
                      <a:lnTo>
                        <a:pt x="6" y="7"/>
                      </a:lnTo>
                      <a:close/>
                    </a:path>
                  </a:pathLst>
                </a:custGeom>
                <a:noFill/>
                <a:ln w="9525">
                  <a:noFill/>
                  <a:round/>
                  <a:headEnd/>
                  <a:tailEnd/>
                </a:ln>
              </p:spPr>
              <p:txBody>
                <a:bodyPr/>
                <a:lstStyle/>
                <a:p>
                  <a:endParaRPr lang="en-US"/>
                </a:p>
              </p:txBody>
            </p:sp>
            <p:sp>
              <p:nvSpPr>
                <p:cNvPr id="6444" name="Freeform 87"/>
                <p:cNvSpPr>
                  <a:spLocks/>
                </p:cNvSpPr>
                <p:nvPr/>
              </p:nvSpPr>
              <p:spPr bwMode="auto">
                <a:xfrm>
                  <a:off x="3254" y="3424"/>
                  <a:ext cx="20" cy="14"/>
                </a:xfrm>
                <a:custGeom>
                  <a:avLst/>
                  <a:gdLst>
                    <a:gd name="T0" fmla="*/ 20 w 62"/>
                    <a:gd name="T1" fmla="*/ 13 h 57"/>
                    <a:gd name="T2" fmla="*/ 19 w 62"/>
                    <a:gd name="T3" fmla="*/ 14 h 57"/>
                    <a:gd name="T4" fmla="*/ 0 w 62"/>
                    <a:gd name="T5" fmla="*/ 1 h 57"/>
                    <a:gd name="T6" fmla="*/ 0 w 62"/>
                    <a:gd name="T7" fmla="*/ 0 h 57"/>
                    <a:gd name="T8" fmla="*/ 1 w 62"/>
                    <a:gd name="T9" fmla="*/ 0 h 57"/>
                    <a:gd name="T10" fmla="*/ 20 w 62"/>
                    <a:gd name="T11" fmla="*/ 13 h 57"/>
                    <a:gd name="T12" fmla="*/ 0 60000 65536"/>
                    <a:gd name="T13" fmla="*/ 0 60000 65536"/>
                    <a:gd name="T14" fmla="*/ 0 60000 65536"/>
                    <a:gd name="T15" fmla="*/ 0 60000 65536"/>
                    <a:gd name="T16" fmla="*/ 0 60000 65536"/>
                    <a:gd name="T17" fmla="*/ 0 60000 65536"/>
                    <a:gd name="T18" fmla="*/ 0 w 62"/>
                    <a:gd name="T19" fmla="*/ 0 h 57"/>
                    <a:gd name="T20" fmla="*/ 62 w 62"/>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62" h="57">
                      <a:moveTo>
                        <a:pt x="62" y="54"/>
                      </a:moveTo>
                      <a:lnTo>
                        <a:pt x="60" y="57"/>
                      </a:lnTo>
                      <a:lnTo>
                        <a:pt x="1" y="4"/>
                      </a:lnTo>
                      <a:lnTo>
                        <a:pt x="0" y="2"/>
                      </a:lnTo>
                      <a:lnTo>
                        <a:pt x="4" y="0"/>
                      </a:lnTo>
                      <a:lnTo>
                        <a:pt x="62" y="54"/>
                      </a:lnTo>
                      <a:close/>
                    </a:path>
                  </a:pathLst>
                </a:custGeom>
                <a:noFill/>
                <a:ln w="9525">
                  <a:noFill/>
                  <a:round/>
                  <a:headEnd/>
                  <a:tailEnd/>
                </a:ln>
              </p:spPr>
              <p:txBody>
                <a:bodyPr/>
                <a:lstStyle/>
                <a:p>
                  <a:endParaRPr lang="en-US"/>
                </a:p>
              </p:txBody>
            </p:sp>
            <p:sp>
              <p:nvSpPr>
                <p:cNvPr id="6445" name="Freeform 88"/>
                <p:cNvSpPr>
                  <a:spLocks/>
                </p:cNvSpPr>
                <p:nvPr/>
              </p:nvSpPr>
              <p:spPr bwMode="auto">
                <a:xfrm>
                  <a:off x="3251" y="3416"/>
                  <a:ext cx="4" cy="9"/>
                </a:xfrm>
                <a:custGeom>
                  <a:avLst/>
                  <a:gdLst>
                    <a:gd name="T0" fmla="*/ 4 w 11"/>
                    <a:gd name="T1" fmla="*/ 8 h 33"/>
                    <a:gd name="T2" fmla="*/ 3 w 11"/>
                    <a:gd name="T3" fmla="*/ 9 h 33"/>
                    <a:gd name="T4" fmla="*/ 0 w 11"/>
                    <a:gd name="T5" fmla="*/ 1 h 33"/>
                    <a:gd name="T6" fmla="*/ 0 w 11"/>
                    <a:gd name="T7" fmla="*/ 0 h 33"/>
                    <a:gd name="T8" fmla="*/ 1 w 11"/>
                    <a:gd name="T9" fmla="*/ 0 h 33"/>
                    <a:gd name="T10" fmla="*/ 4 w 11"/>
                    <a:gd name="T11" fmla="*/ 8 h 33"/>
                    <a:gd name="T12" fmla="*/ 0 60000 65536"/>
                    <a:gd name="T13" fmla="*/ 0 60000 65536"/>
                    <a:gd name="T14" fmla="*/ 0 60000 65536"/>
                    <a:gd name="T15" fmla="*/ 0 60000 65536"/>
                    <a:gd name="T16" fmla="*/ 0 60000 65536"/>
                    <a:gd name="T17" fmla="*/ 0 60000 65536"/>
                    <a:gd name="T18" fmla="*/ 0 w 11"/>
                    <a:gd name="T19" fmla="*/ 0 h 33"/>
                    <a:gd name="T20" fmla="*/ 11 w 1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1" h="33">
                      <a:moveTo>
                        <a:pt x="11" y="31"/>
                      </a:moveTo>
                      <a:lnTo>
                        <a:pt x="7" y="33"/>
                      </a:lnTo>
                      <a:lnTo>
                        <a:pt x="0" y="2"/>
                      </a:lnTo>
                      <a:lnTo>
                        <a:pt x="0" y="0"/>
                      </a:lnTo>
                      <a:lnTo>
                        <a:pt x="4" y="0"/>
                      </a:lnTo>
                      <a:lnTo>
                        <a:pt x="11" y="31"/>
                      </a:lnTo>
                      <a:close/>
                    </a:path>
                  </a:pathLst>
                </a:custGeom>
                <a:noFill/>
                <a:ln w="9525">
                  <a:noFill/>
                  <a:round/>
                  <a:headEnd/>
                  <a:tailEnd/>
                </a:ln>
              </p:spPr>
              <p:txBody>
                <a:bodyPr/>
                <a:lstStyle/>
                <a:p>
                  <a:endParaRPr lang="en-US"/>
                </a:p>
              </p:txBody>
            </p:sp>
            <p:sp>
              <p:nvSpPr>
                <p:cNvPr id="6446" name="Freeform 89"/>
                <p:cNvSpPr>
                  <a:spLocks/>
                </p:cNvSpPr>
                <p:nvPr/>
              </p:nvSpPr>
              <p:spPr bwMode="auto">
                <a:xfrm>
                  <a:off x="3251" y="3413"/>
                  <a:ext cx="2" cy="3"/>
                </a:xfrm>
                <a:custGeom>
                  <a:avLst/>
                  <a:gdLst>
                    <a:gd name="T0" fmla="*/ 2 w 5"/>
                    <a:gd name="T1" fmla="*/ 3 h 13"/>
                    <a:gd name="T2" fmla="*/ 0 w 5"/>
                    <a:gd name="T3" fmla="*/ 3 h 13"/>
                    <a:gd name="T4" fmla="*/ 0 w 5"/>
                    <a:gd name="T5" fmla="*/ 0 h 13"/>
                    <a:gd name="T6" fmla="*/ 0 w 5"/>
                    <a:gd name="T7" fmla="*/ 0 h 13"/>
                    <a:gd name="T8" fmla="*/ 2 w 5"/>
                    <a:gd name="T9" fmla="*/ 0 h 13"/>
                    <a:gd name="T10" fmla="*/ 2 w 5"/>
                    <a:gd name="T11" fmla="*/ 3 h 13"/>
                    <a:gd name="T12" fmla="*/ 0 60000 65536"/>
                    <a:gd name="T13" fmla="*/ 0 60000 65536"/>
                    <a:gd name="T14" fmla="*/ 0 60000 65536"/>
                    <a:gd name="T15" fmla="*/ 0 60000 65536"/>
                    <a:gd name="T16" fmla="*/ 0 60000 65536"/>
                    <a:gd name="T17" fmla="*/ 0 60000 65536"/>
                    <a:gd name="T18" fmla="*/ 0 w 5"/>
                    <a:gd name="T19" fmla="*/ 0 h 13"/>
                    <a:gd name="T20" fmla="*/ 5 w 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 h="13">
                      <a:moveTo>
                        <a:pt x="5" y="13"/>
                      </a:moveTo>
                      <a:lnTo>
                        <a:pt x="1" y="13"/>
                      </a:lnTo>
                      <a:lnTo>
                        <a:pt x="0" y="0"/>
                      </a:lnTo>
                      <a:lnTo>
                        <a:pt x="4" y="0"/>
                      </a:lnTo>
                      <a:lnTo>
                        <a:pt x="5" y="13"/>
                      </a:lnTo>
                      <a:close/>
                    </a:path>
                  </a:pathLst>
                </a:custGeom>
                <a:noFill/>
                <a:ln w="9525">
                  <a:noFill/>
                  <a:round/>
                  <a:headEnd/>
                  <a:tailEnd/>
                </a:ln>
              </p:spPr>
              <p:txBody>
                <a:bodyPr/>
                <a:lstStyle/>
                <a:p>
                  <a:endParaRPr lang="en-US"/>
                </a:p>
              </p:txBody>
            </p:sp>
            <p:sp>
              <p:nvSpPr>
                <p:cNvPr id="6447" name="Freeform 90"/>
                <p:cNvSpPr>
                  <a:spLocks/>
                </p:cNvSpPr>
                <p:nvPr/>
              </p:nvSpPr>
              <p:spPr bwMode="auto">
                <a:xfrm>
                  <a:off x="3250" y="3392"/>
                  <a:ext cx="2" cy="21"/>
                </a:xfrm>
                <a:custGeom>
                  <a:avLst/>
                  <a:gdLst>
                    <a:gd name="T0" fmla="*/ 2 w 7"/>
                    <a:gd name="T1" fmla="*/ 21 h 84"/>
                    <a:gd name="T2" fmla="*/ 1 w 7"/>
                    <a:gd name="T3" fmla="*/ 21 h 84"/>
                    <a:gd name="T4" fmla="*/ 0 w 7"/>
                    <a:gd name="T5" fmla="*/ 0 h 84"/>
                    <a:gd name="T6" fmla="*/ 1 w 7"/>
                    <a:gd name="T7" fmla="*/ 0 h 84"/>
                    <a:gd name="T8" fmla="*/ 1 w 7"/>
                    <a:gd name="T9" fmla="*/ 0 h 84"/>
                    <a:gd name="T10" fmla="*/ 2 w 7"/>
                    <a:gd name="T11" fmla="*/ 21 h 84"/>
                    <a:gd name="T12" fmla="*/ 0 60000 65536"/>
                    <a:gd name="T13" fmla="*/ 0 60000 65536"/>
                    <a:gd name="T14" fmla="*/ 0 60000 65536"/>
                    <a:gd name="T15" fmla="*/ 0 60000 65536"/>
                    <a:gd name="T16" fmla="*/ 0 60000 65536"/>
                    <a:gd name="T17" fmla="*/ 0 60000 65536"/>
                    <a:gd name="T18" fmla="*/ 0 w 7"/>
                    <a:gd name="T19" fmla="*/ 0 h 84"/>
                    <a:gd name="T20" fmla="*/ 7 w 7"/>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7" h="84">
                      <a:moveTo>
                        <a:pt x="7" y="84"/>
                      </a:moveTo>
                      <a:lnTo>
                        <a:pt x="3" y="84"/>
                      </a:lnTo>
                      <a:lnTo>
                        <a:pt x="0" y="0"/>
                      </a:lnTo>
                      <a:lnTo>
                        <a:pt x="4" y="0"/>
                      </a:lnTo>
                      <a:lnTo>
                        <a:pt x="7" y="84"/>
                      </a:lnTo>
                      <a:close/>
                    </a:path>
                  </a:pathLst>
                </a:custGeom>
                <a:noFill/>
                <a:ln w="9525">
                  <a:noFill/>
                  <a:round/>
                  <a:headEnd/>
                  <a:tailEnd/>
                </a:ln>
              </p:spPr>
              <p:txBody>
                <a:bodyPr/>
                <a:lstStyle/>
                <a:p>
                  <a:endParaRPr lang="en-US"/>
                </a:p>
              </p:txBody>
            </p:sp>
            <p:sp>
              <p:nvSpPr>
                <p:cNvPr id="6448" name="Freeform 91"/>
                <p:cNvSpPr>
                  <a:spLocks/>
                </p:cNvSpPr>
                <p:nvPr/>
              </p:nvSpPr>
              <p:spPr bwMode="auto">
                <a:xfrm>
                  <a:off x="3248" y="3378"/>
                  <a:ext cx="3" cy="14"/>
                </a:xfrm>
                <a:custGeom>
                  <a:avLst/>
                  <a:gdLst>
                    <a:gd name="T0" fmla="*/ 3 w 9"/>
                    <a:gd name="T1" fmla="*/ 14 h 57"/>
                    <a:gd name="T2" fmla="*/ 2 w 9"/>
                    <a:gd name="T3" fmla="*/ 14 h 57"/>
                    <a:gd name="T4" fmla="*/ 0 w 9"/>
                    <a:gd name="T5" fmla="*/ 0 h 57"/>
                    <a:gd name="T6" fmla="*/ 1 w 9"/>
                    <a:gd name="T7" fmla="*/ 0 h 57"/>
                    <a:gd name="T8" fmla="*/ 1 w 9"/>
                    <a:gd name="T9" fmla="*/ 0 h 57"/>
                    <a:gd name="T10" fmla="*/ 3 w 9"/>
                    <a:gd name="T11" fmla="*/ 14 h 57"/>
                    <a:gd name="T12" fmla="*/ 0 60000 65536"/>
                    <a:gd name="T13" fmla="*/ 0 60000 65536"/>
                    <a:gd name="T14" fmla="*/ 0 60000 65536"/>
                    <a:gd name="T15" fmla="*/ 0 60000 65536"/>
                    <a:gd name="T16" fmla="*/ 0 60000 65536"/>
                    <a:gd name="T17" fmla="*/ 0 60000 65536"/>
                    <a:gd name="T18" fmla="*/ 0 w 9"/>
                    <a:gd name="T19" fmla="*/ 0 h 57"/>
                    <a:gd name="T20" fmla="*/ 9 w 9"/>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9" h="57">
                      <a:moveTo>
                        <a:pt x="9" y="57"/>
                      </a:moveTo>
                      <a:lnTo>
                        <a:pt x="5" y="57"/>
                      </a:lnTo>
                      <a:lnTo>
                        <a:pt x="0" y="0"/>
                      </a:lnTo>
                      <a:lnTo>
                        <a:pt x="4" y="0"/>
                      </a:lnTo>
                      <a:lnTo>
                        <a:pt x="9" y="57"/>
                      </a:lnTo>
                      <a:close/>
                    </a:path>
                  </a:pathLst>
                </a:custGeom>
                <a:noFill/>
                <a:ln w="9525">
                  <a:noFill/>
                  <a:round/>
                  <a:headEnd/>
                  <a:tailEnd/>
                </a:ln>
              </p:spPr>
              <p:txBody>
                <a:bodyPr/>
                <a:lstStyle/>
                <a:p>
                  <a:endParaRPr lang="en-US"/>
                </a:p>
              </p:txBody>
            </p:sp>
            <p:sp>
              <p:nvSpPr>
                <p:cNvPr id="6449" name="Freeform 92"/>
                <p:cNvSpPr>
                  <a:spLocks/>
                </p:cNvSpPr>
                <p:nvPr/>
              </p:nvSpPr>
              <p:spPr bwMode="auto">
                <a:xfrm>
                  <a:off x="3246" y="3369"/>
                  <a:ext cx="4" cy="9"/>
                </a:xfrm>
                <a:custGeom>
                  <a:avLst/>
                  <a:gdLst>
                    <a:gd name="T0" fmla="*/ 4 w 11"/>
                    <a:gd name="T1" fmla="*/ 9 h 34"/>
                    <a:gd name="T2" fmla="*/ 3 w 11"/>
                    <a:gd name="T3" fmla="*/ 9 h 34"/>
                    <a:gd name="T4" fmla="*/ 0 w 11"/>
                    <a:gd name="T5" fmla="*/ 1 h 34"/>
                    <a:gd name="T6" fmla="*/ 2 w 11"/>
                    <a:gd name="T7" fmla="*/ 0 h 34"/>
                    <a:gd name="T8" fmla="*/ 2 w 11"/>
                    <a:gd name="T9" fmla="*/ 0 h 34"/>
                    <a:gd name="T10" fmla="*/ 4 w 11"/>
                    <a:gd name="T11" fmla="*/ 9 h 34"/>
                    <a:gd name="T12" fmla="*/ 0 60000 65536"/>
                    <a:gd name="T13" fmla="*/ 0 60000 65536"/>
                    <a:gd name="T14" fmla="*/ 0 60000 65536"/>
                    <a:gd name="T15" fmla="*/ 0 60000 65536"/>
                    <a:gd name="T16" fmla="*/ 0 60000 65536"/>
                    <a:gd name="T17" fmla="*/ 0 60000 65536"/>
                    <a:gd name="T18" fmla="*/ 0 w 11"/>
                    <a:gd name="T19" fmla="*/ 0 h 34"/>
                    <a:gd name="T20" fmla="*/ 11 w 1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1" h="34">
                      <a:moveTo>
                        <a:pt x="11" y="34"/>
                      </a:moveTo>
                      <a:lnTo>
                        <a:pt x="7" y="34"/>
                      </a:lnTo>
                      <a:lnTo>
                        <a:pt x="0" y="2"/>
                      </a:lnTo>
                      <a:lnTo>
                        <a:pt x="5" y="0"/>
                      </a:lnTo>
                      <a:lnTo>
                        <a:pt x="5" y="1"/>
                      </a:lnTo>
                      <a:lnTo>
                        <a:pt x="11" y="34"/>
                      </a:lnTo>
                      <a:close/>
                    </a:path>
                  </a:pathLst>
                </a:custGeom>
                <a:noFill/>
                <a:ln w="9525">
                  <a:noFill/>
                  <a:round/>
                  <a:headEnd/>
                  <a:tailEnd/>
                </a:ln>
              </p:spPr>
              <p:txBody>
                <a:bodyPr/>
                <a:lstStyle/>
                <a:p>
                  <a:endParaRPr lang="en-US"/>
                </a:p>
              </p:txBody>
            </p:sp>
            <p:sp>
              <p:nvSpPr>
                <p:cNvPr id="6450" name="Freeform 93"/>
                <p:cNvSpPr>
                  <a:spLocks/>
                </p:cNvSpPr>
                <p:nvPr/>
              </p:nvSpPr>
              <p:spPr bwMode="auto">
                <a:xfrm>
                  <a:off x="3236" y="3345"/>
                  <a:ext cx="12" cy="25"/>
                </a:xfrm>
                <a:custGeom>
                  <a:avLst/>
                  <a:gdLst>
                    <a:gd name="T0" fmla="*/ 12 w 36"/>
                    <a:gd name="T1" fmla="*/ 24 h 99"/>
                    <a:gd name="T2" fmla="*/ 10 w 36"/>
                    <a:gd name="T3" fmla="*/ 25 h 99"/>
                    <a:gd name="T4" fmla="*/ 0 w 36"/>
                    <a:gd name="T5" fmla="*/ 1 h 99"/>
                    <a:gd name="T6" fmla="*/ 1 w 36"/>
                    <a:gd name="T7" fmla="*/ 0 h 99"/>
                    <a:gd name="T8" fmla="*/ 1 w 36"/>
                    <a:gd name="T9" fmla="*/ 0 h 99"/>
                    <a:gd name="T10" fmla="*/ 12 w 36"/>
                    <a:gd name="T11" fmla="*/ 24 h 99"/>
                    <a:gd name="T12" fmla="*/ 0 60000 65536"/>
                    <a:gd name="T13" fmla="*/ 0 60000 65536"/>
                    <a:gd name="T14" fmla="*/ 0 60000 65536"/>
                    <a:gd name="T15" fmla="*/ 0 60000 65536"/>
                    <a:gd name="T16" fmla="*/ 0 60000 65536"/>
                    <a:gd name="T17" fmla="*/ 0 60000 65536"/>
                    <a:gd name="T18" fmla="*/ 0 w 36"/>
                    <a:gd name="T19" fmla="*/ 0 h 99"/>
                    <a:gd name="T20" fmla="*/ 36 w 36"/>
                    <a:gd name="T21" fmla="*/ 99 h 99"/>
                  </a:gdLst>
                  <a:ahLst/>
                  <a:cxnLst>
                    <a:cxn ang="T12">
                      <a:pos x="T0" y="T1"/>
                    </a:cxn>
                    <a:cxn ang="T13">
                      <a:pos x="T2" y="T3"/>
                    </a:cxn>
                    <a:cxn ang="T14">
                      <a:pos x="T4" y="T5"/>
                    </a:cxn>
                    <a:cxn ang="T15">
                      <a:pos x="T6" y="T7"/>
                    </a:cxn>
                    <a:cxn ang="T16">
                      <a:pos x="T8" y="T9"/>
                    </a:cxn>
                    <a:cxn ang="T17">
                      <a:pos x="T10" y="T11"/>
                    </a:cxn>
                  </a:cxnLst>
                  <a:rect l="T18" t="T19" r="T20" b="T21"/>
                  <a:pathLst>
                    <a:path w="36" h="99">
                      <a:moveTo>
                        <a:pt x="36" y="97"/>
                      </a:moveTo>
                      <a:lnTo>
                        <a:pt x="31" y="99"/>
                      </a:lnTo>
                      <a:lnTo>
                        <a:pt x="0" y="3"/>
                      </a:lnTo>
                      <a:lnTo>
                        <a:pt x="3" y="0"/>
                      </a:lnTo>
                      <a:lnTo>
                        <a:pt x="36" y="97"/>
                      </a:lnTo>
                      <a:close/>
                    </a:path>
                  </a:pathLst>
                </a:custGeom>
                <a:noFill/>
                <a:ln w="9525">
                  <a:noFill/>
                  <a:round/>
                  <a:headEnd/>
                  <a:tailEnd/>
                </a:ln>
              </p:spPr>
              <p:txBody>
                <a:bodyPr/>
                <a:lstStyle/>
                <a:p>
                  <a:endParaRPr lang="en-US"/>
                </a:p>
              </p:txBody>
            </p:sp>
            <p:sp>
              <p:nvSpPr>
                <p:cNvPr id="6451" name="Freeform 94"/>
                <p:cNvSpPr>
                  <a:spLocks/>
                </p:cNvSpPr>
                <p:nvPr/>
              </p:nvSpPr>
              <p:spPr bwMode="auto">
                <a:xfrm>
                  <a:off x="3210" y="3306"/>
                  <a:ext cx="27" cy="40"/>
                </a:xfrm>
                <a:custGeom>
                  <a:avLst/>
                  <a:gdLst>
                    <a:gd name="T0" fmla="*/ 27 w 80"/>
                    <a:gd name="T1" fmla="*/ 39 h 160"/>
                    <a:gd name="T2" fmla="*/ 26 w 80"/>
                    <a:gd name="T3" fmla="*/ 40 h 160"/>
                    <a:gd name="T4" fmla="*/ 0 w 80"/>
                    <a:gd name="T5" fmla="*/ 1 h 160"/>
                    <a:gd name="T6" fmla="*/ 0 w 80"/>
                    <a:gd name="T7" fmla="*/ 1 h 160"/>
                    <a:gd name="T8" fmla="*/ 1 w 80"/>
                    <a:gd name="T9" fmla="*/ 0 h 160"/>
                    <a:gd name="T10" fmla="*/ 27 w 80"/>
                    <a:gd name="T11" fmla="*/ 39 h 160"/>
                    <a:gd name="T12" fmla="*/ 0 60000 65536"/>
                    <a:gd name="T13" fmla="*/ 0 60000 65536"/>
                    <a:gd name="T14" fmla="*/ 0 60000 65536"/>
                    <a:gd name="T15" fmla="*/ 0 60000 65536"/>
                    <a:gd name="T16" fmla="*/ 0 60000 65536"/>
                    <a:gd name="T17" fmla="*/ 0 60000 65536"/>
                    <a:gd name="T18" fmla="*/ 0 w 80"/>
                    <a:gd name="T19" fmla="*/ 0 h 160"/>
                    <a:gd name="T20" fmla="*/ 80 w 80"/>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80" h="160">
                      <a:moveTo>
                        <a:pt x="80" y="157"/>
                      </a:moveTo>
                      <a:lnTo>
                        <a:pt x="77" y="160"/>
                      </a:lnTo>
                      <a:lnTo>
                        <a:pt x="0" y="3"/>
                      </a:lnTo>
                      <a:lnTo>
                        <a:pt x="4" y="0"/>
                      </a:lnTo>
                      <a:lnTo>
                        <a:pt x="80" y="157"/>
                      </a:lnTo>
                      <a:close/>
                    </a:path>
                  </a:pathLst>
                </a:custGeom>
                <a:noFill/>
                <a:ln w="9525">
                  <a:noFill/>
                  <a:round/>
                  <a:headEnd/>
                  <a:tailEnd/>
                </a:ln>
              </p:spPr>
              <p:txBody>
                <a:bodyPr/>
                <a:lstStyle/>
                <a:p>
                  <a:endParaRPr lang="en-US"/>
                </a:p>
              </p:txBody>
            </p:sp>
            <p:sp>
              <p:nvSpPr>
                <p:cNvPr id="6452" name="Freeform 95"/>
                <p:cNvSpPr>
                  <a:spLocks/>
                </p:cNvSpPr>
                <p:nvPr/>
              </p:nvSpPr>
              <p:spPr bwMode="auto">
                <a:xfrm>
                  <a:off x="3205" y="3298"/>
                  <a:ext cx="6" cy="8"/>
                </a:xfrm>
                <a:custGeom>
                  <a:avLst/>
                  <a:gdLst>
                    <a:gd name="T0" fmla="*/ 6 w 18"/>
                    <a:gd name="T1" fmla="*/ 7 h 33"/>
                    <a:gd name="T2" fmla="*/ 5 w 18"/>
                    <a:gd name="T3" fmla="*/ 8 h 33"/>
                    <a:gd name="T4" fmla="*/ 0 w 18"/>
                    <a:gd name="T5" fmla="*/ 0 h 33"/>
                    <a:gd name="T6" fmla="*/ 0 w 18"/>
                    <a:gd name="T7" fmla="*/ 0 h 33"/>
                    <a:gd name="T8" fmla="*/ 1 w 18"/>
                    <a:gd name="T9" fmla="*/ 0 h 33"/>
                    <a:gd name="T10" fmla="*/ 6 w 18"/>
                    <a:gd name="T11" fmla="*/ 7 h 33"/>
                    <a:gd name="T12" fmla="*/ 0 60000 65536"/>
                    <a:gd name="T13" fmla="*/ 0 60000 65536"/>
                    <a:gd name="T14" fmla="*/ 0 60000 65536"/>
                    <a:gd name="T15" fmla="*/ 0 60000 65536"/>
                    <a:gd name="T16" fmla="*/ 0 60000 65536"/>
                    <a:gd name="T17" fmla="*/ 0 60000 65536"/>
                    <a:gd name="T18" fmla="*/ 0 w 18"/>
                    <a:gd name="T19" fmla="*/ 0 h 33"/>
                    <a:gd name="T20" fmla="*/ 18 w 18"/>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8" h="33">
                      <a:moveTo>
                        <a:pt x="18" y="30"/>
                      </a:moveTo>
                      <a:lnTo>
                        <a:pt x="14" y="33"/>
                      </a:lnTo>
                      <a:lnTo>
                        <a:pt x="0" y="2"/>
                      </a:lnTo>
                      <a:lnTo>
                        <a:pt x="3" y="0"/>
                      </a:lnTo>
                      <a:lnTo>
                        <a:pt x="18" y="30"/>
                      </a:lnTo>
                      <a:close/>
                    </a:path>
                  </a:pathLst>
                </a:custGeom>
                <a:noFill/>
                <a:ln w="9525">
                  <a:noFill/>
                  <a:round/>
                  <a:headEnd/>
                  <a:tailEnd/>
                </a:ln>
              </p:spPr>
              <p:txBody>
                <a:bodyPr/>
                <a:lstStyle/>
                <a:p>
                  <a:endParaRPr lang="en-US"/>
                </a:p>
              </p:txBody>
            </p:sp>
            <p:sp>
              <p:nvSpPr>
                <p:cNvPr id="6453" name="Freeform 96"/>
                <p:cNvSpPr>
                  <a:spLocks/>
                </p:cNvSpPr>
                <p:nvPr/>
              </p:nvSpPr>
              <p:spPr bwMode="auto">
                <a:xfrm>
                  <a:off x="3196" y="3283"/>
                  <a:ext cx="10" cy="16"/>
                </a:xfrm>
                <a:custGeom>
                  <a:avLst/>
                  <a:gdLst>
                    <a:gd name="T0" fmla="*/ 10 w 30"/>
                    <a:gd name="T1" fmla="*/ 16 h 65"/>
                    <a:gd name="T2" fmla="*/ 9 w 30"/>
                    <a:gd name="T3" fmla="*/ 16 h 65"/>
                    <a:gd name="T4" fmla="*/ 0 w 30"/>
                    <a:gd name="T5" fmla="*/ 1 h 65"/>
                    <a:gd name="T6" fmla="*/ 0 w 30"/>
                    <a:gd name="T7" fmla="*/ 1 h 65"/>
                    <a:gd name="T8" fmla="*/ 1 w 30"/>
                    <a:gd name="T9" fmla="*/ 0 h 65"/>
                    <a:gd name="T10" fmla="*/ 10 w 30"/>
                    <a:gd name="T11" fmla="*/ 16 h 65"/>
                    <a:gd name="T12" fmla="*/ 0 60000 65536"/>
                    <a:gd name="T13" fmla="*/ 0 60000 65536"/>
                    <a:gd name="T14" fmla="*/ 0 60000 65536"/>
                    <a:gd name="T15" fmla="*/ 0 60000 65536"/>
                    <a:gd name="T16" fmla="*/ 0 60000 65536"/>
                    <a:gd name="T17" fmla="*/ 0 60000 65536"/>
                    <a:gd name="T18" fmla="*/ 0 w 30"/>
                    <a:gd name="T19" fmla="*/ 0 h 65"/>
                    <a:gd name="T20" fmla="*/ 30 w 30"/>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30" h="65">
                      <a:moveTo>
                        <a:pt x="30" y="63"/>
                      </a:moveTo>
                      <a:lnTo>
                        <a:pt x="27" y="65"/>
                      </a:lnTo>
                      <a:lnTo>
                        <a:pt x="1" y="3"/>
                      </a:lnTo>
                      <a:lnTo>
                        <a:pt x="0" y="3"/>
                      </a:lnTo>
                      <a:lnTo>
                        <a:pt x="4" y="0"/>
                      </a:lnTo>
                      <a:lnTo>
                        <a:pt x="30" y="63"/>
                      </a:lnTo>
                      <a:close/>
                    </a:path>
                  </a:pathLst>
                </a:custGeom>
                <a:noFill/>
                <a:ln w="9525">
                  <a:noFill/>
                  <a:round/>
                  <a:headEnd/>
                  <a:tailEnd/>
                </a:ln>
              </p:spPr>
              <p:txBody>
                <a:bodyPr/>
                <a:lstStyle/>
                <a:p>
                  <a:endParaRPr lang="en-US"/>
                </a:p>
              </p:txBody>
            </p:sp>
            <p:sp>
              <p:nvSpPr>
                <p:cNvPr id="6454" name="Freeform 97"/>
                <p:cNvSpPr>
                  <a:spLocks/>
                </p:cNvSpPr>
                <p:nvPr/>
              </p:nvSpPr>
              <p:spPr bwMode="auto">
                <a:xfrm>
                  <a:off x="3189" y="3260"/>
                  <a:ext cx="9" cy="23"/>
                </a:xfrm>
                <a:custGeom>
                  <a:avLst/>
                  <a:gdLst>
                    <a:gd name="T0" fmla="*/ 9 w 26"/>
                    <a:gd name="T1" fmla="*/ 22 h 93"/>
                    <a:gd name="T2" fmla="*/ 8 w 26"/>
                    <a:gd name="T3" fmla="*/ 23 h 93"/>
                    <a:gd name="T4" fmla="*/ 0 w 26"/>
                    <a:gd name="T5" fmla="*/ 0 h 93"/>
                    <a:gd name="T6" fmla="*/ 0 w 26"/>
                    <a:gd name="T7" fmla="*/ 0 h 93"/>
                    <a:gd name="T8" fmla="*/ 1 w 26"/>
                    <a:gd name="T9" fmla="*/ 0 h 93"/>
                    <a:gd name="T10" fmla="*/ 9 w 26"/>
                    <a:gd name="T11" fmla="*/ 22 h 93"/>
                    <a:gd name="T12" fmla="*/ 0 60000 65536"/>
                    <a:gd name="T13" fmla="*/ 0 60000 65536"/>
                    <a:gd name="T14" fmla="*/ 0 60000 65536"/>
                    <a:gd name="T15" fmla="*/ 0 60000 65536"/>
                    <a:gd name="T16" fmla="*/ 0 60000 65536"/>
                    <a:gd name="T17" fmla="*/ 0 60000 65536"/>
                    <a:gd name="T18" fmla="*/ 0 w 26"/>
                    <a:gd name="T19" fmla="*/ 0 h 93"/>
                    <a:gd name="T20" fmla="*/ 26 w 26"/>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26" h="93">
                      <a:moveTo>
                        <a:pt x="26" y="90"/>
                      </a:moveTo>
                      <a:lnTo>
                        <a:pt x="22" y="93"/>
                      </a:lnTo>
                      <a:lnTo>
                        <a:pt x="0" y="1"/>
                      </a:lnTo>
                      <a:lnTo>
                        <a:pt x="0" y="0"/>
                      </a:lnTo>
                      <a:lnTo>
                        <a:pt x="4" y="0"/>
                      </a:lnTo>
                      <a:lnTo>
                        <a:pt x="26" y="90"/>
                      </a:lnTo>
                      <a:close/>
                    </a:path>
                  </a:pathLst>
                </a:custGeom>
                <a:noFill/>
                <a:ln w="9525">
                  <a:noFill/>
                  <a:round/>
                  <a:headEnd/>
                  <a:tailEnd/>
                </a:ln>
              </p:spPr>
              <p:txBody>
                <a:bodyPr/>
                <a:lstStyle/>
                <a:p>
                  <a:endParaRPr lang="en-US"/>
                </a:p>
              </p:txBody>
            </p:sp>
            <p:sp>
              <p:nvSpPr>
                <p:cNvPr id="6455" name="Freeform 98"/>
                <p:cNvSpPr>
                  <a:spLocks/>
                </p:cNvSpPr>
                <p:nvPr/>
              </p:nvSpPr>
              <p:spPr bwMode="auto">
                <a:xfrm>
                  <a:off x="3189" y="3256"/>
                  <a:ext cx="1" cy="4"/>
                </a:xfrm>
                <a:custGeom>
                  <a:avLst/>
                  <a:gdLst>
                    <a:gd name="T0" fmla="*/ 1 w 5"/>
                    <a:gd name="T1" fmla="*/ 4 h 15"/>
                    <a:gd name="T2" fmla="*/ 0 w 5"/>
                    <a:gd name="T3" fmla="*/ 4 h 15"/>
                    <a:gd name="T4" fmla="*/ 0 w 5"/>
                    <a:gd name="T5" fmla="*/ 0 h 15"/>
                    <a:gd name="T6" fmla="*/ 0 w 5"/>
                    <a:gd name="T7" fmla="*/ 0 h 15"/>
                    <a:gd name="T8" fmla="*/ 1 w 5"/>
                    <a:gd name="T9" fmla="*/ 0 h 15"/>
                    <a:gd name="T10" fmla="*/ 1 w 5"/>
                    <a:gd name="T11" fmla="*/ 4 h 15"/>
                    <a:gd name="T12" fmla="*/ 0 60000 65536"/>
                    <a:gd name="T13" fmla="*/ 0 60000 65536"/>
                    <a:gd name="T14" fmla="*/ 0 60000 65536"/>
                    <a:gd name="T15" fmla="*/ 0 60000 65536"/>
                    <a:gd name="T16" fmla="*/ 0 60000 65536"/>
                    <a:gd name="T17" fmla="*/ 0 60000 65536"/>
                    <a:gd name="T18" fmla="*/ 0 w 5"/>
                    <a:gd name="T19" fmla="*/ 0 h 15"/>
                    <a:gd name="T20" fmla="*/ 5 w 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5" h="15">
                      <a:moveTo>
                        <a:pt x="5" y="15"/>
                      </a:moveTo>
                      <a:lnTo>
                        <a:pt x="1" y="15"/>
                      </a:lnTo>
                      <a:lnTo>
                        <a:pt x="0" y="0"/>
                      </a:lnTo>
                      <a:lnTo>
                        <a:pt x="4" y="0"/>
                      </a:lnTo>
                      <a:lnTo>
                        <a:pt x="5" y="15"/>
                      </a:lnTo>
                      <a:close/>
                    </a:path>
                  </a:pathLst>
                </a:custGeom>
                <a:noFill/>
                <a:ln w="9525">
                  <a:noFill/>
                  <a:round/>
                  <a:headEnd/>
                  <a:tailEnd/>
                </a:ln>
              </p:spPr>
              <p:txBody>
                <a:bodyPr/>
                <a:lstStyle/>
                <a:p>
                  <a:endParaRPr lang="en-US"/>
                </a:p>
              </p:txBody>
            </p:sp>
            <p:sp>
              <p:nvSpPr>
                <p:cNvPr id="6456" name="Freeform 99"/>
                <p:cNvSpPr>
                  <a:spLocks/>
                </p:cNvSpPr>
                <p:nvPr/>
              </p:nvSpPr>
              <p:spPr bwMode="auto">
                <a:xfrm>
                  <a:off x="3188" y="3251"/>
                  <a:ext cx="2" cy="5"/>
                </a:xfrm>
                <a:custGeom>
                  <a:avLst/>
                  <a:gdLst>
                    <a:gd name="T0" fmla="*/ 2 w 5"/>
                    <a:gd name="T1" fmla="*/ 5 h 22"/>
                    <a:gd name="T2" fmla="*/ 0 w 5"/>
                    <a:gd name="T3" fmla="*/ 5 h 22"/>
                    <a:gd name="T4" fmla="*/ 0 w 5"/>
                    <a:gd name="T5" fmla="*/ 0 h 22"/>
                    <a:gd name="T6" fmla="*/ 2 w 5"/>
                    <a:gd name="T7" fmla="*/ 0 h 22"/>
                    <a:gd name="T8" fmla="*/ 2 w 5"/>
                    <a:gd name="T9" fmla="*/ 0 h 22"/>
                    <a:gd name="T10" fmla="*/ 2 w 5"/>
                    <a:gd name="T11" fmla="*/ 5 h 22"/>
                    <a:gd name="T12" fmla="*/ 0 60000 65536"/>
                    <a:gd name="T13" fmla="*/ 0 60000 65536"/>
                    <a:gd name="T14" fmla="*/ 0 60000 65536"/>
                    <a:gd name="T15" fmla="*/ 0 60000 65536"/>
                    <a:gd name="T16" fmla="*/ 0 60000 65536"/>
                    <a:gd name="T17" fmla="*/ 0 60000 65536"/>
                    <a:gd name="T18" fmla="*/ 0 w 5"/>
                    <a:gd name="T19" fmla="*/ 0 h 22"/>
                    <a:gd name="T20" fmla="*/ 5 w 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5" h="22">
                      <a:moveTo>
                        <a:pt x="5" y="22"/>
                      </a:moveTo>
                      <a:lnTo>
                        <a:pt x="1" y="22"/>
                      </a:lnTo>
                      <a:lnTo>
                        <a:pt x="0" y="0"/>
                      </a:lnTo>
                      <a:lnTo>
                        <a:pt x="4" y="0"/>
                      </a:lnTo>
                      <a:lnTo>
                        <a:pt x="5" y="22"/>
                      </a:lnTo>
                      <a:close/>
                    </a:path>
                  </a:pathLst>
                </a:custGeom>
                <a:noFill/>
                <a:ln w="9525">
                  <a:noFill/>
                  <a:round/>
                  <a:headEnd/>
                  <a:tailEnd/>
                </a:ln>
              </p:spPr>
              <p:txBody>
                <a:bodyPr/>
                <a:lstStyle/>
                <a:p>
                  <a:endParaRPr lang="en-US"/>
                </a:p>
              </p:txBody>
            </p:sp>
            <p:sp>
              <p:nvSpPr>
                <p:cNvPr id="6457" name="Freeform 100"/>
                <p:cNvSpPr>
                  <a:spLocks/>
                </p:cNvSpPr>
                <p:nvPr/>
              </p:nvSpPr>
              <p:spPr bwMode="auto">
                <a:xfrm>
                  <a:off x="3188" y="3246"/>
                  <a:ext cx="2" cy="5"/>
                </a:xfrm>
                <a:custGeom>
                  <a:avLst/>
                  <a:gdLst>
                    <a:gd name="T0" fmla="*/ 2 w 6"/>
                    <a:gd name="T1" fmla="*/ 5 h 20"/>
                    <a:gd name="T2" fmla="*/ 1 w 6"/>
                    <a:gd name="T3" fmla="*/ 5 h 20"/>
                    <a:gd name="T4" fmla="*/ 0 w 6"/>
                    <a:gd name="T5" fmla="*/ 0 h 20"/>
                    <a:gd name="T6" fmla="*/ 1 w 6"/>
                    <a:gd name="T7" fmla="*/ 0 h 20"/>
                    <a:gd name="T8" fmla="*/ 1 w 6"/>
                    <a:gd name="T9" fmla="*/ 0 h 20"/>
                    <a:gd name="T10" fmla="*/ 2 w 6"/>
                    <a:gd name="T11" fmla="*/ 5 h 20"/>
                    <a:gd name="T12" fmla="*/ 0 60000 65536"/>
                    <a:gd name="T13" fmla="*/ 0 60000 65536"/>
                    <a:gd name="T14" fmla="*/ 0 60000 65536"/>
                    <a:gd name="T15" fmla="*/ 0 60000 65536"/>
                    <a:gd name="T16" fmla="*/ 0 60000 65536"/>
                    <a:gd name="T17" fmla="*/ 0 60000 65536"/>
                    <a:gd name="T18" fmla="*/ 0 w 6"/>
                    <a:gd name="T19" fmla="*/ 0 h 20"/>
                    <a:gd name="T20" fmla="*/ 6 w 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6" h="20">
                      <a:moveTo>
                        <a:pt x="6" y="20"/>
                      </a:moveTo>
                      <a:lnTo>
                        <a:pt x="2" y="20"/>
                      </a:lnTo>
                      <a:lnTo>
                        <a:pt x="0" y="0"/>
                      </a:lnTo>
                      <a:lnTo>
                        <a:pt x="4" y="0"/>
                      </a:lnTo>
                      <a:lnTo>
                        <a:pt x="6" y="20"/>
                      </a:lnTo>
                      <a:close/>
                    </a:path>
                  </a:pathLst>
                </a:custGeom>
                <a:noFill/>
                <a:ln w="9525">
                  <a:noFill/>
                  <a:round/>
                  <a:headEnd/>
                  <a:tailEnd/>
                </a:ln>
              </p:spPr>
              <p:txBody>
                <a:bodyPr/>
                <a:lstStyle/>
                <a:p>
                  <a:endParaRPr lang="en-US"/>
                </a:p>
              </p:txBody>
            </p:sp>
            <p:sp>
              <p:nvSpPr>
                <p:cNvPr id="6458" name="Freeform 101"/>
                <p:cNvSpPr>
                  <a:spLocks/>
                </p:cNvSpPr>
                <p:nvPr/>
              </p:nvSpPr>
              <p:spPr bwMode="auto">
                <a:xfrm>
                  <a:off x="3187" y="3239"/>
                  <a:ext cx="2" cy="7"/>
                </a:xfrm>
                <a:custGeom>
                  <a:avLst/>
                  <a:gdLst>
                    <a:gd name="T0" fmla="*/ 2 w 7"/>
                    <a:gd name="T1" fmla="*/ 7 h 28"/>
                    <a:gd name="T2" fmla="*/ 1 w 7"/>
                    <a:gd name="T3" fmla="*/ 7 h 28"/>
                    <a:gd name="T4" fmla="*/ 0 w 7"/>
                    <a:gd name="T5" fmla="*/ 0 h 28"/>
                    <a:gd name="T6" fmla="*/ 1 w 7"/>
                    <a:gd name="T7" fmla="*/ 0 h 28"/>
                    <a:gd name="T8" fmla="*/ 1 w 7"/>
                    <a:gd name="T9" fmla="*/ 0 h 28"/>
                    <a:gd name="T10" fmla="*/ 2 w 7"/>
                    <a:gd name="T11" fmla="*/ 7 h 28"/>
                    <a:gd name="T12" fmla="*/ 0 60000 65536"/>
                    <a:gd name="T13" fmla="*/ 0 60000 65536"/>
                    <a:gd name="T14" fmla="*/ 0 60000 65536"/>
                    <a:gd name="T15" fmla="*/ 0 60000 65536"/>
                    <a:gd name="T16" fmla="*/ 0 60000 65536"/>
                    <a:gd name="T17" fmla="*/ 0 60000 65536"/>
                    <a:gd name="T18" fmla="*/ 0 w 7"/>
                    <a:gd name="T19" fmla="*/ 0 h 28"/>
                    <a:gd name="T20" fmla="*/ 7 w 7"/>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7" h="28">
                      <a:moveTo>
                        <a:pt x="7" y="28"/>
                      </a:moveTo>
                      <a:lnTo>
                        <a:pt x="3" y="28"/>
                      </a:lnTo>
                      <a:lnTo>
                        <a:pt x="0" y="0"/>
                      </a:lnTo>
                      <a:lnTo>
                        <a:pt x="4" y="0"/>
                      </a:lnTo>
                      <a:lnTo>
                        <a:pt x="7" y="28"/>
                      </a:lnTo>
                      <a:close/>
                    </a:path>
                  </a:pathLst>
                </a:custGeom>
                <a:noFill/>
                <a:ln w="9525">
                  <a:noFill/>
                  <a:round/>
                  <a:headEnd/>
                  <a:tailEnd/>
                </a:ln>
              </p:spPr>
              <p:txBody>
                <a:bodyPr/>
                <a:lstStyle/>
                <a:p>
                  <a:endParaRPr lang="en-US"/>
                </a:p>
              </p:txBody>
            </p:sp>
            <p:sp>
              <p:nvSpPr>
                <p:cNvPr id="6459" name="Freeform 102"/>
                <p:cNvSpPr>
                  <a:spLocks/>
                </p:cNvSpPr>
                <p:nvPr/>
              </p:nvSpPr>
              <p:spPr bwMode="auto">
                <a:xfrm>
                  <a:off x="3184" y="3226"/>
                  <a:ext cx="4" cy="13"/>
                </a:xfrm>
                <a:custGeom>
                  <a:avLst/>
                  <a:gdLst>
                    <a:gd name="T0" fmla="*/ 4 w 12"/>
                    <a:gd name="T1" fmla="*/ 13 h 52"/>
                    <a:gd name="T2" fmla="*/ 3 w 12"/>
                    <a:gd name="T3" fmla="*/ 13 h 52"/>
                    <a:gd name="T4" fmla="*/ 0 w 12"/>
                    <a:gd name="T5" fmla="*/ 0 h 52"/>
                    <a:gd name="T6" fmla="*/ 0 w 12"/>
                    <a:gd name="T7" fmla="*/ 0 h 52"/>
                    <a:gd name="T8" fmla="*/ 1 w 12"/>
                    <a:gd name="T9" fmla="*/ 0 h 52"/>
                    <a:gd name="T10" fmla="*/ 4 w 12"/>
                    <a:gd name="T11" fmla="*/ 13 h 52"/>
                    <a:gd name="T12" fmla="*/ 0 60000 65536"/>
                    <a:gd name="T13" fmla="*/ 0 60000 65536"/>
                    <a:gd name="T14" fmla="*/ 0 60000 65536"/>
                    <a:gd name="T15" fmla="*/ 0 60000 65536"/>
                    <a:gd name="T16" fmla="*/ 0 60000 65536"/>
                    <a:gd name="T17" fmla="*/ 0 60000 65536"/>
                    <a:gd name="T18" fmla="*/ 0 w 12"/>
                    <a:gd name="T19" fmla="*/ 0 h 52"/>
                    <a:gd name="T20" fmla="*/ 12 w 12"/>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12" h="52">
                      <a:moveTo>
                        <a:pt x="12" y="52"/>
                      </a:moveTo>
                      <a:lnTo>
                        <a:pt x="8" y="52"/>
                      </a:lnTo>
                      <a:lnTo>
                        <a:pt x="0" y="0"/>
                      </a:lnTo>
                      <a:lnTo>
                        <a:pt x="4" y="0"/>
                      </a:lnTo>
                      <a:lnTo>
                        <a:pt x="12" y="52"/>
                      </a:lnTo>
                      <a:close/>
                    </a:path>
                  </a:pathLst>
                </a:custGeom>
                <a:noFill/>
                <a:ln w="9525">
                  <a:noFill/>
                  <a:round/>
                  <a:headEnd/>
                  <a:tailEnd/>
                </a:ln>
              </p:spPr>
              <p:txBody>
                <a:bodyPr/>
                <a:lstStyle/>
                <a:p>
                  <a:endParaRPr lang="en-US"/>
                </a:p>
              </p:txBody>
            </p:sp>
            <p:sp>
              <p:nvSpPr>
                <p:cNvPr id="6460" name="Freeform 103"/>
                <p:cNvSpPr>
                  <a:spLocks/>
                </p:cNvSpPr>
                <p:nvPr/>
              </p:nvSpPr>
              <p:spPr bwMode="auto">
                <a:xfrm>
                  <a:off x="3182" y="3216"/>
                  <a:ext cx="3" cy="10"/>
                </a:xfrm>
                <a:custGeom>
                  <a:avLst/>
                  <a:gdLst>
                    <a:gd name="T0" fmla="*/ 3 w 9"/>
                    <a:gd name="T1" fmla="*/ 10 h 41"/>
                    <a:gd name="T2" fmla="*/ 2 w 9"/>
                    <a:gd name="T3" fmla="*/ 10 h 41"/>
                    <a:gd name="T4" fmla="*/ 0 w 9"/>
                    <a:gd name="T5" fmla="*/ 0 h 41"/>
                    <a:gd name="T6" fmla="*/ 0 w 9"/>
                    <a:gd name="T7" fmla="*/ 0 h 41"/>
                    <a:gd name="T8" fmla="*/ 1 w 9"/>
                    <a:gd name="T9" fmla="*/ 0 h 41"/>
                    <a:gd name="T10" fmla="*/ 3 w 9"/>
                    <a:gd name="T11" fmla="*/ 10 h 41"/>
                    <a:gd name="T12" fmla="*/ 0 60000 65536"/>
                    <a:gd name="T13" fmla="*/ 0 60000 65536"/>
                    <a:gd name="T14" fmla="*/ 0 60000 65536"/>
                    <a:gd name="T15" fmla="*/ 0 60000 65536"/>
                    <a:gd name="T16" fmla="*/ 0 60000 65536"/>
                    <a:gd name="T17" fmla="*/ 0 60000 65536"/>
                    <a:gd name="T18" fmla="*/ 0 w 9"/>
                    <a:gd name="T19" fmla="*/ 0 h 41"/>
                    <a:gd name="T20" fmla="*/ 9 w 9"/>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 h="41">
                      <a:moveTo>
                        <a:pt x="9" y="41"/>
                      </a:moveTo>
                      <a:lnTo>
                        <a:pt x="5" y="41"/>
                      </a:lnTo>
                      <a:lnTo>
                        <a:pt x="0" y="0"/>
                      </a:lnTo>
                      <a:lnTo>
                        <a:pt x="4" y="0"/>
                      </a:lnTo>
                      <a:lnTo>
                        <a:pt x="9" y="41"/>
                      </a:lnTo>
                      <a:close/>
                    </a:path>
                  </a:pathLst>
                </a:custGeom>
                <a:noFill/>
                <a:ln w="9525">
                  <a:noFill/>
                  <a:round/>
                  <a:headEnd/>
                  <a:tailEnd/>
                </a:ln>
              </p:spPr>
              <p:txBody>
                <a:bodyPr/>
                <a:lstStyle/>
                <a:p>
                  <a:endParaRPr lang="en-US"/>
                </a:p>
              </p:txBody>
            </p:sp>
            <p:sp>
              <p:nvSpPr>
                <p:cNvPr id="6461" name="Freeform 104"/>
                <p:cNvSpPr>
                  <a:spLocks/>
                </p:cNvSpPr>
                <p:nvPr/>
              </p:nvSpPr>
              <p:spPr bwMode="auto">
                <a:xfrm>
                  <a:off x="3174" y="3154"/>
                  <a:ext cx="10" cy="62"/>
                </a:xfrm>
                <a:custGeom>
                  <a:avLst/>
                  <a:gdLst>
                    <a:gd name="T0" fmla="*/ 10 w 29"/>
                    <a:gd name="T1" fmla="*/ 62 h 244"/>
                    <a:gd name="T2" fmla="*/ 9 w 29"/>
                    <a:gd name="T3" fmla="*/ 62 h 244"/>
                    <a:gd name="T4" fmla="*/ 0 w 29"/>
                    <a:gd name="T5" fmla="*/ 0 h 244"/>
                    <a:gd name="T6" fmla="*/ 0 w 29"/>
                    <a:gd name="T7" fmla="*/ 0 h 244"/>
                    <a:gd name="T8" fmla="*/ 2 w 29"/>
                    <a:gd name="T9" fmla="*/ 0 h 244"/>
                    <a:gd name="T10" fmla="*/ 10 w 29"/>
                    <a:gd name="T11" fmla="*/ 62 h 244"/>
                    <a:gd name="T12" fmla="*/ 0 60000 65536"/>
                    <a:gd name="T13" fmla="*/ 0 60000 65536"/>
                    <a:gd name="T14" fmla="*/ 0 60000 65536"/>
                    <a:gd name="T15" fmla="*/ 0 60000 65536"/>
                    <a:gd name="T16" fmla="*/ 0 60000 65536"/>
                    <a:gd name="T17" fmla="*/ 0 60000 65536"/>
                    <a:gd name="T18" fmla="*/ 0 w 29"/>
                    <a:gd name="T19" fmla="*/ 0 h 244"/>
                    <a:gd name="T20" fmla="*/ 29 w 29"/>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29" h="244">
                      <a:moveTo>
                        <a:pt x="29" y="244"/>
                      </a:moveTo>
                      <a:lnTo>
                        <a:pt x="25" y="244"/>
                      </a:lnTo>
                      <a:lnTo>
                        <a:pt x="0" y="0"/>
                      </a:lnTo>
                      <a:lnTo>
                        <a:pt x="5" y="0"/>
                      </a:lnTo>
                      <a:lnTo>
                        <a:pt x="29" y="244"/>
                      </a:lnTo>
                      <a:close/>
                    </a:path>
                  </a:pathLst>
                </a:custGeom>
                <a:noFill/>
                <a:ln w="9525">
                  <a:noFill/>
                  <a:round/>
                  <a:headEnd/>
                  <a:tailEnd/>
                </a:ln>
              </p:spPr>
              <p:txBody>
                <a:bodyPr/>
                <a:lstStyle/>
                <a:p>
                  <a:endParaRPr lang="en-US"/>
                </a:p>
              </p:txBody>
            </p:sp>
            <p:sp>
              <p:nvSpPr>
                <p:cNvPr id="6462" name="Freeform 105"/>
                <p:cNvSpPr>
                  <a:spLocks/>
                </p:cNvSpPr>
                <p:nvPr/>
              </p:nvSpPr>
              <p:spPr bwMode="auto">
                <a:xfrm>
                  <a:off x="3174" y="3136"/>
                  <a:ext cx="3" cy="18"/>
                </a:xfrm>
                <a:custGeom>
                  <a:avLst/>
                  <a:gdLst>
                    <a:gd name="T0" fmla="*/ 2 w 8"/>
                    <a:gd name="T1" fmla="*/ 18 h 73"/>
                    <a:gd name="T2" fmla="*/ 0 w 8"/>
                    <a:gd name="T3" fmla="*/ 18 h 73"/>
                    <a:gd name="T4" fmla="*/ 2 w 8"/>
                    <a:gd name="T5" fmla="*/ 0 h 73"/>
                    <a:gd name="T6" fmla="*/ 2 w 8"/>
                    <a:gd name="T7" fmla="*/ 0 h 73"/>
                    <a:gd name="T8" fmla="*/ 3 w 8"/>
                    <a:gd name="T9" fmla="*/ 0 h 73"/>
                    <a:gd name="T10" fmla="*/ 2 w 8"/>
                    <a:gd name="T11" fmla="*/ 18 h 73"/>
                    <a:gd name="T12" fmla="*/ 0 60000 65536"/>
                    <a:gd name="T13" fmla="*/ 0 60000 65536"/>
                    <a:gd name="T14" fmla="*/ 0 60000 65536"/>
                    <a:gd name="T15" fmla="*/ 0 60000 65536"/>
                    <a:gd name="T16" fmla="*/ 0 60000 65536"/>
                    <a:gd name="T17" fmla="*/ 0 60000 65536"/>
                    <a:gd name="T18" fmla="*/ 0 w 8"/>
                    <a:gd name="T19" fmla="*/ 0 h 73"/>
                    <a:gd name="T20" fmla="*/ 8 w 8"/>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8" h="73">
                      <a:moveTo>
                        <a:pt x="5" y="73"/>
                      </a:moveTo>
                      <a:lnTo>
                        <a:pt x="0" y="73"/>
                      </a:lnTo>
                      <a:lnTo>
                        <a:pt x="4" y="1"/>
                      </a:lnTo>
                      <a:lnTo>
                        <a:pt x="5" y="0"/>
                      </a:lnTo>
                      <a:lnTo>
                        <a:pt x="8" y="2"/>
                      </a:lnTo>
                      <a:lnTo>
                        <a:pt x="5" y="73"/>
                      </a:lnTo>
                      <a:close/>
                    </a:path>
                  </a:pathLst>
                </a:custGeom>
                <a:noFill/>
                <a:ln w="9525">
                  <a:noFill/>
                  <a:round/>
                  <a:headEnd/>
                  <a:tailEnd/>
                </a:ln>
              </p:spPr>
              <p:txBody>
                <a:bodyPr/>
                <a:lstStyle/>
                <a:p>
                  <a:endParaRPr lang="en-US"/>
                </a:p>
              </p:txBody>
            </p:sp>
            <p:sp>
              <p:nvSpPr>
                <p:cNvPr id="6463" name="Freeform 106"/>
                <p:cNvSpPr>
                  <a:spLocks/>
                </p:cNvSpPr>
                <p:nvPr/>
              </p:nvSpPr>
              <p:spPr bwMode="auto">
                <a:xfrm>
                  <a:off x="3176" y="3122"/>
                  <a:ext cx="11" cy="15"/>
                </a:xfrm>
                <a:custGeom>
                  <a:avLst/>
                  <a:gdLst>
                    <a:gd name="T0" fmla="*/ 1 w 33"/>
                    <a:gd name="T1" fmla="*/ 15 h 59"/>
                    <a:gd name="T2" fmla="*/ 0 w 33"/>
                    <a:gd name="T3" fmla="*/ 14 h 59"/>
                    <a:gd name="T4" fmla="*/ 10 w 33"/>
                    <a:gd name="T5" fmla="*/ 0 h 59"/>
                    <a:gd name="T6" fmla="*/ 10 w 33"/>
                    <a:gd name="T7" fmla="*/ 0 h 59"/>
                    <a:gd name="T8" fmla="*/ 11 w 33"/>
                    <a:gd name="T9" fmla="*/ 1 h 59"/>
                    <a:gd name="T10" fmla="*/ 1 w 33"/>
                    <a:gd name="T11" fmla="*/ 15 h 59"/>
                    <a:gd name="T12" fmla="*/ 0 60000 65536"/>
                    <a:gd name="T13" fmla="*/ 0 60000 65536"/>
                    <a:gd name="T14" fmla="*/ 0 60000 65536"/>
                    <a:gd name="T15" fmla="*/ 0 60000 65536"/>
                    <a:gd name="T16" fmla="*/ 0 60000 65536"/>
                    <a:gd name="T17" fmla="*/ 0 60000 65536"/>
                    <a:gd name="T18" fmla="*/ 0 w 33"/>
                    <a:gd name="T19" fmla="*/ 0 h 59"/>
                    <a:gd name="T20" fmla="*/ 33 w 33"/>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33" h="59">
                      <a:moveTo>
                        <a:pt x="3" y="59"/>
                      </a:moveTo>
                      <a:lnTo>
                        <a:pt x="0" y="57"/>
                      </a:lnTo>
                      <a:lnTo>
                        <a:pt x="30" y="0"/>
                      </a:lnTo>
                      <a:lnTo>
                        <a:pt x="33" y="2"/>
                      </a:lnTo>
                      <a:lnTo>
                        <a:pt x="3" y="59"/>
                      </a:lnTo>
                      <a:close/>
                    </a:path>
                  </a:pathLst>
                </a:custGeom>
                <a:noFill/>
                <a:ln w="9525">
                  <a:noFill/>
                  <a:round/>
                  <a:headEnd/>
                  <a:tailEnd/>
                </a:ln>
              </p:spPr>
              <p:txBody>
                <a:bodyPr/>
                <a:lstStyle/>
                <a:p>
                  <a:endParaRPr lang="en-US"/>
                </a:p>
              </p:txBody>
            </p:sp>
            <p:sp>
              <p:nvSpPr>
                <p:cNvPr id="6464" name="Freeform 107"/>
                <p:cNvSpPr>
                  <a:spLocks/>
                </p:cNvSpPr>
                <p:nvPr/>
              </p:nvSpPr>
              <p:spPr bwMode="auto">
                <a:xfrm>
                  <a:off x="3186" y="3115"/>
                  <a:ext cx="9" cy="8"/>
                </a:xfrm>
                <a:custGeom>
                  <a:avLst/>
                  <a:gdLst>
                    <a:gd name="T0" fmla="*/ 1 w 27"/>
                    <a:gd name="T1" fmla="*/ 8 h 30"/>
                    <a:gd name="T2" fmla="*/ 0 w 27"/>
                    <a:gd name="T3" fmla="*/ 7 h 30"/>
                    <a:gd name="T4" fmla="*/ 8 w 27"/>
                    <a:gd name="T5" fmla="*/ 0 h 30"/>
                    <a:gd name="T6" fmla="*/ 9 w 27"/>
                    <a:gd name="T7" fmla="*/ 0 h 30"/>
                    <a:gd name="T8" fmla="*/ 9 w 27"/>
                    <a:gd name="T9" fmla="*/ 1 h 30"/>
                    <a:gd name="T10" fmla="*/ 1 w 27"/>
                    <a:gd name="T11" fmla="*/ 8 h 30"/>
                    <a:gd name="T12" fmla="*/ 0 60000 65536"/>
                    <a:gd name="T13" fmla="*/ 0 60000 65536"/>
                    <a:gd name="T14" fmla="*/ 0 60000 65536"/>
                    <a:gd name="T15" fmla="*/ 0 60000 65536"/>
                    <a:gd name="T16" fmla="*/ 0 60000 65536"/>
                    <a:gd name="T17" fmla="*/ 0 60000 65536"/>
                    <a:gd name="T18" fmla="*/ 0 w 27"/>
                    <a:gd name="T19" fmla="*/ 0 h 30"/>
                    <a:gd name="T20" fmla="*/ 27 w 2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27" h="30">
                      <a:moveTo>
                        <a:pt x="3" y="30"/>
                      </a:moveTo>
                      <a:lnTo>
                        <a:pt x="0" y="28"/>
                      </a:lnTo>
                      <a:lnTo>
                        <a:pt x="25" y="1"/>
                      </a:lnTo>
                      <a:lnTo>
                        <a:pt x="26" y="0"/>
                      </a:lnTo>
                      <a:lnTo>
                        <a:pt x="27" y="5"/>
                      </a:lnTo>
                      <a:lnTo>
                        <a:pt x="3" y="30"/>
                      </a:lnTo>
                      <a:close/>
                    </a:path>
                  </a:pathLst>
                </a:custGeom>
                <a:noFill/>
                <a:ln w="9525">
                  <a:noFill/>
                  <a:round/>
                  <a:headEnd/>
                  <a:tailEnd/>
                </a:ln>
              </p:spPr>
              <p:txBody>
                <a:bodyPr/>
                <a:lstStyle/>
                <a:p>
                  <a:endParaRPr lang="en-US"/>
                </a:p>
              </p:txBody>
            </p:sp>
            <p:sp>
              <p:nvSpPr>
                <p:cNvPr id="6465" name="Freeform 108"/>
                <p:cNvSpPr>
                  <a:spLocks/>
                </p:cNvSpPr>
                <p:nvPr/>
              </p:nvSpPr>
              <p:spPr bwMode="auto">
                <a:xfrm>
                  <a:off x="3194" y="3115"/>
                  <a:ext cx="2" cy="1"/>
                </a:xfrm>
                <a:custGeom>
                  <a:avLst/>
                  <a:gdLst>
                    <a:gd name="T0" fmla="*/ 0 w 6"/>
                    <a:gd name="T1" fmla="*/ 1 h 5"/>
                    <a:gd name="T2" fmla="*/ 0 w 6"/>
                    <a:gd name="T3" fmla="*/ 0 h 5"/>
                    <a:gd name="T4" fmla="*/ 1 w 6"/>
                    <a:gd name="T5" fmla="*/ 0 h 5"/>
                    <a:gd name="T6" fmla="*/ 2 w 6"/>
                    <a:gd name="T7" fmla="*/ 1 h 5"/>
                    <a:gd name="T8" fmla="*/ 1 w 6"/>
                    <a:gd name="T9" fmla="*/ 1 h 5"/>
                    <a:gd name="T10" fmla="*/ 0 w 6"/>
                    <a:gd name="T11" fmla="*/ 1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1" y="5"/>
                      </a:moveTo>
                      <a:lnTo>
                        <a:pt x="0" y="0"/>
                      </a:lnTo>
                      <a:lnTo>
                        <a:pt x="3" y="0"/>
                      </a:lnTo>
                      <a:lnTo>
                        <a:pt x="6" y="4"/>
                      </a:lnTo>
                      <a:lnTo>
                        <a:pt x="4" y="5"/>
                      </a:lnTo>
                      <a:lnTo>
                        <a:pt x="1" y="5"/>
                      </a:lnTo>
                      <a:close/>
                    </a:path>
                  </a:pathLst>
                </a:custGeom>
                <a:noFill/>
                <a:ln w="9525">
                  <a:noFill/>
                  <a:round/>
                  <a:headEnd/>
                  <a:tailEnd/>
                </a:ln>
              </p:spPr>
              <p:txBody>
                <a:bodyPr/>
                <a:lstStyle/>
                <a:p>
                  <a:endParaRPr lang="en-US"/>
                </a:p>
              </p:txBody>
            </p:sp>
            <p:sp>
              <p:nvSpPr>
                <p:cNvPr id="6466" name="Freeform 109"/>
                <p:cNvSpPr>
                  <a:spLocks/>
                </p:cNvSpPr>
                <p:nvPr/>
              </p:nvSpPr>
              <p:spPr bwMode="auto">
                <a:xfrm>
                  <a:off x="3195" y="3115"/>
                  <a:ext cx="2" cy="1"/>
                </a:xfrm>
                <a:custGeom>
                  <a:avLst/>
                  <a:gdLst>
                    <a:gd name="T0" fmla="*/ 1 w 4"/>
                    <a:gd name="T1" fmla="*/ 1 h 6"/>
                    <a:gd name="T2" fmla="*/ 0 w 4"/>
                    <a:gd name="T3" fmla="*/ 0 h 6"/>
                    <a:gd name="T4" fmla="*/ 1 w 4"/>
                    <a:gd name="T5" fmla="*/ 0 h 6"/>
                    <a:gd name="T6" fmla="*/ 1 w 4"/>
                    <a:gd name="T7" fmla="*/ 0 h 6"/>
                    <a:gd name="T8" fmla="*/ 2 w 4"/>
                    <a:gd name="T9" fmla="*/ 1 h 6"/>
                    <a:gd name="T10" fmla="*/ 1 w 4"/>
                    <a:gd name="T11" fmla="*/ 1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3" y="6"/>
                      </a:moveTo>
                      <a:lnTo>
                        <a:pt x="0" y="2"/>
                      </a:lnTo>
                      <a:lnTo>
                        <a:pt x="1" y="0"/>
                      </a:lnTo>
                      <a:lnTo>
                        <a:pt x="4" y="3"/>
                      </a:lnTo>
                      <a:lnTo>
                        <a:pt x="3" y="6"/>
                      </a:lnTo>
                      <a:close/>
                    </a:path>
                  </a:pathLst>
                </a:custGeom>
                <a:noFill/>
                <a:ln w="9525">
                  <a:noFill/>
                  <a:round/>
                  <a:headEnd/>
                  <a:tailEnd/>
                </a:ln>
              </p:spPr>
              <p:txBody>
                <a:bodyPr/>
                <a:lstStyle/>
                <a:p>
                  <a:endParaRPr lang="en-US"/>
                </a:p>
              </p:txBody>
            </p:sp>
            <p:sp>
              <p:nvSpPr>
                <p:cNvPr id="6467" name="Freeform 110"/>
                <p:cNvSpPr>
                  <a:spLocks/>
                </p:cNvSpPr>
                <p:nvPr/>
              </p:nvSpPr>
              <p:spPr bwMode="auto">
                <a:xfrm>
                  <a:off x="3196" y="3114"/>
                  <a:ext cx="1" cy="1"/>
                </a:xfrm>
                <a:custGeom>
                  <a:avLst/>
                  <a:gdLst>
                    <a:gd name="T0" fmla="*/ 1 w 4"/>
                    <a:gd name="T1" fmla="*/ 1 h 5"/>
                    <a:gd name="T2" fmla="*/ 0 w 4"/>
                    <a:gd name="T3" fmla="*/ 0 h 5"/>
                    <a:gd name="T4" fmla="*/ 0 w 4"/>
                    <a:gd name="T5" fmla="*/ 0 h 5"/>
                    <a:gd name="T6" fmla="*/ 1 w 4"/>
                    <a:gd name="T7" fmla="*/ 0 h 5"/>
                    <a:gd name="T8" fmla="*/ 1 w 4"/>
                    <a:gd name="T9" fmla="*/ 0 h 5"/>
                    <a:gd name="T10" fmla="*/ 1 w 4"/>
                    <a:gd name="T11" fmla="*/ 1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3" y="5"/>
                      </a:moveTo>
                      <a:lnTo>
                        <a:pt x="0" y="2"/>
                      </a:lnTo>
                      <a:lnTo>
                        <a:pt x="1" y="0"/>
                      </a:lnTo>
                      <a:lnTo>
                        <a:pt x="4" y="2"/>
                      </a:lnTo>
                      <a:lnTo>
                        <a:pt x="3" y="5"/>
                      </a:lnTo>
                      <a:close/>
                    </a:path>
                  </a:pathLst>
                </a:custGeom>
                <a:noFill/>
                <a:ln w="9525">
                  <a:noFill/>
                  <a:round/>
                  <a:headEnd/>
                  <a:tailEnd/>
                </a:ln>
              </p:spPr>
              <p:txBody>
                <a:bodyPr/>
                <a:lstStyle/>
                <a:p>
                  <a:endParaRPr lang="en-US"/>
                </a:p>
              </p:txBody>
            </p:sp>
            <p:sp>
              <p:nvSpPr>
                <p:cNvPr id="6468" name="Freeform 111"/>
                <p:cNvSpPr>
                  <a:spLocks/>
                </p:cNvSpPr>
                <p:nvPr/>
              </p:nvSpPr>
              <p:spPr bwMode="auto">
                <a:xfrm>
                  <a:off x="3196" y="3113"/>
                  <a:ext cx="1" cy="2"/>
                </a:xfrm>
                <a:custGeom>
                  <a:avLst/>
                  <a:gdLst>
                    <a:gd name="T0" fmla="*/ 1 w 4"/>
                    <a:gd name="T1" fmla="*/ 2 h 5"/>
                    <a:gd name="T2" fmla="*/ 0 w 4"/>
                    <a:gd name="T3" fmla="*/ 1 h 5"/>
                    <a:gd name="T4" fmla="*/ 0 w 4"/>
                    <a:gd name="T5" fmla="*/ 0 h 5"/>
                    <a:gd name="T6" fmla="*/ 1 w 4"/>
                    <a:gd name="T7" fmla="*/ 0 h 5"/>
                    <a:gd name="T8" fmla="*/ 1 w 4"/>
                    <a:gd name="T9" fmla="*/ 0 h 5"/>
                    <a:gd name="T10" fmla="*/ 1 w 4"/>
                    <a:gd name="T11" fmla="*/ 2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3" y="5"/>
                      </a:moveTo>
                      <a:lnTo>
                        <a:pt x="0" y="3"/>
                      </a:lnTo>
                      <a:lnTo>
                        <a:pt x="0" y="0"/>
                      </a:lnTo>
                      <a:lnTo>
                        <a:pt x="4" y="0"/>
                      </a:lnTo>
                      <a:lnTo>
                        <a:pt x="4" y="1"/>
                      </a:lnTo>
                      <a:lnTo>
                        <a:pt x="3" y="5"/>
                      </a:lnTo>
                      <a:close/>
                    </a:path>
                  </a:pathLst>
                </a:custGeom>
                <a:noFill/>
                <a:ln w="9525">
                  <a:noFill/>
                  <a:round/>
                  <a:headEnd/>
                  <a:tailEnd/>
                </a:ln>
              </p:spPr>
              <p:txBody>
                <a:bodyPr/>
                <a:lstStyle/>
                <a:p>
                  <a:endParaRPr lang="en-US"/>
                </a:p>
              </p:txBody>
            </p:sp>
            <p:sp>
              <p:nvSpPr>
                <p:cNvPr id="6469" name="Freeform 112"/>
                <p:cNvSpPr>
                  <a:spLocks/>
                </p:cNvSpPr>
                <p:nvPr/>
              </p:nvSpPr>
              <p:spPr bwMode="auto">
                <a:xfrm>
                  <a:off x="3196" y="3111"/>
                  <a:ext cx="1" cy="2"/>
                </a:xfrm>
                <a:custGeom>
                  <a:avLst/>
                  <a:gdLst>
                    <a:gd name="T0" fmla="*/ 1 w 4"/>
                    <a:gd name="T1" fmla="*/ 2 h 8"/>
                    <a:gd name="T2" fmla="*/ 0 w 4"/>
                    <a:gd name="T3" fmla="*/ 2 h 8"/>
                    <a:gd name="T4" fmla="*/ 0 w 4"/>
                    <a:gd name="T5" fmla="*/ 1 h 8"/>
                    <a:gd name="T6" fmla="*/ 1 w 4"/>
                    <a:gd name="T7" fmla="*/ 0 h 8"/>
                    <a:gd name="T8" fmla="*/ 1 w 4"/>
                    <a:gd name="T9" fmla="*/ 1 h 8"/>
                    <a:gd name="T10" fmla="*/ 1 w 4"/>
                    <a:gd name="T11" fmla="*/ 2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8"/>
                      </a:moveTo>
                      <a:lnTo>
                        <a:pt x="0" y="8"/>
                      </a:lnTo>
                      <a:lnTo>
                        <a:pt x="0" y="3"/>
                      </a:lnTo>
                      <a:lnTo>
                        <a:pt x="2" y="0"/>
                      </a:lnTo>
                      <a:lnTo>
                        <a:pt x="4" y="5"/>
                      </a:lnTo>
                      <a:lnTo>
                        <a:pt x="4" y="8"/>
                      </a:lnTo>
                      <a:close/>
                    </a:path>
                  </a:pathLst>
                </a:custGeom>
                <a:noFill/>
                <a:ln w="9525">
                  <a:noFill/>
                  <a:round/>
                  <a:headEnd/>
                  <a:tailEnd/>
                </a:ln>
              </p:spPr>
              <p:txBody>
                <a:bodyPr/>
                <a:lstStyle/>
                <a:p>
                  <a:endParaRPr lang="en-US"/>
                </a:p>
              </p:txBody>
            </p:sp>
            <p:sp>
              <p:nvSpPr>
                <p:cNvPr id="6470" name="Freeform 113"/>
                <p:cNvSpPr>
                  <a:spLocks/>
                </p:cNvSpPr>
                <p:nvPr/>
              </p:nvSpPr>
              <p:spPr bwMode="auto">
                <a:xfrm>
                  <a:off x="3197" y="3111"/>
                  <a:ext cx="4" cy="2"/>
                </a:xfrm>
                <a:custGeom>
                  <a:avLst/>
                  <a:gdLst>
                    <a:gd name="T0" fmla="*/ 1 w 13"/>
                    <a:gd name="T1" fmla="*/ 2 h 5"/>
                    <a:gd name="T2" fmla="*/ 0 w 13"/>
                    <a:gd name="T3" fmla="*/ 0 h 5"/>
                    <a:gd name="T4" fmla="*/ 3 w 13"/>
                    <a:gd name="T5" fmla="*/ 0 h 5"/>
                    <a:gd name="T6" fmla="*/ 4 w 13"/>
                    <a:gd name="T7" fmla="*/ 2 h 5"/>
                    <a:gd name="T8" fmla="*/ 3 w 13"/>
                    <a:gd name="T9" fmla="*/ 2 h 5"/>
                    <a:gd name="T10" fmla="*/ 1 w 13"/>
                    <a:gd name="T11" fmla="*/ 2 h 5"/>
                    <a:gd name="T12" fmla="*/ 0 60000 65536"/>
                    <a:gd name="T13" fmla="*/ 0 60000 65536"/>
                    <a:gd name="T14" fmla="*/ 0 60000 65536"/>
                    <a:gd name="T15" fmla="*/ 0 60000 65536"/>
                    <a:gd name="T16" fmla="*/ 0 60000 65536"/>
                    <a:gd name="T17" fmla="*/ 0 60000 65536"/>
                    <a:gd name="T18" fmla="*/ 0 w 13"/>
                    <a:gd name="T19" fmla="*/ 0 h 5"/>
                    <a:gd name="T20" fmla="*/ 13 w 13"/>
                    <a:gd name="T21" fmla="*/ 5 h 5"/>
                  </a:gdLst>
                  <a:ahLst/>
                  <a:cxnLst>
                    <a:cxn ang="T12">
                      <a:pos x="T0" y="T1"/>
                    </a:cxn>
                    <a:cxn ang="T13">
                      <a:pos x="T2" y="T3"/>
                    </a:cxn>
                    <a:cxn ang="T14">
                      <a:pos x="T4" y="T5"/>
                    </a:cxn>
                    <a:cxn ang="T15">
                      <a:pos x="T6" y="T7"/>
                    </a:cxn>
                    <a:cxn ang="T16">
                      <a:pos x="T8" y="T9"/>
                    </a:cxn>
                    <a:cxn ang="T17">
                      <a:pos x="T10" y="T11"/>
                    </a:cxn>
                  </a:cxnLst>
                  <a:rect l="T18" t="T19" r="T20" b="T21"/>
                  <a:pathLst>
                    <a:path w="13" h="5">
                      <a:moveTo>
                        <a:pt x="2" y="5"/>
                      </a:moveTo>
                      <a:lnTo>
                        <a:pt x="0" y="0"/>
                      </a:lnTo>
                      <a:lnTo>
                        <a:pt x="10" y="0"/>
                      </a:lnTo>
                      <a:lnTo>
                        <a:pt x="13" y="4"/>
                      </a:lnTo>
                      <a:lnTo>
                        <a:pt x="11" y="5"/>
                      </a:lnTo>
                      <a:lnTo>
                        <a:pt x="2" y="5"/>
                      </a:lnTo>
                      <a:close/>
                    </a:path>
                  </a:pathLst>
                </a:custGeom>
                <a:noFill/>
                <a:ln w="9525">
                  <a:noFill/>
                  <a:round/>
                  <a:headEnd/>
                  <a:tailEnd/>
                </a:ln>
              </p:spPr>
              <p:txBody>
                <a:bodyPr/>
                <a:lstStyle/>
                <a:p>
                  <a:endParaRPr lang="en-US"/>
                </a:p>
              </p:txBody>
            </p:sp>
            <p:sp>
              <p:nvSpPr>
                <p:cNvPr id="6471" name="Freeform 114"/>
                <p:cNvSpPr>
                  <a:spLocks/>
                </p:cNvSpPr>
                <p:nvPr/>
              </p:nvSpPr>
              <p:spPr bwMode="auto">
                <a:xfrm>
                  <a:off x="3200" y="3097"/>
                  <a:ext cx="12" cy="15"/>
                </a:xfrm>
                <a:custGeom>
                  <a:avLst/>
                  <a:gdLst>
                    <a:gd name="T0" fmla="*/ 1 w 37"/>
                    <a:gd name="T1" fmla="*/ 15 h 61"/>
                    <a:gd name="T2" fmla="*/ 0 w 37"/>
                    <a:gd name="T3" fmla="*/ 14 h 61"/>
                    <a:gd name="T4" fmla="*/ 11 w 37"/>
                    <a:gd name="T5" fmla="*/ 0 h 61"/>
                    <a:gd name="T6" fmla="*/ 11 w 37"/>
                    <a:gd name="T7" fmla="*/ 0 h 61"/>
                    <a:gd name="T8" fmla="*/ 12 w 37"/>
                    <a:gd name="T9" fmla="*/ 1 h 61"/>
                    <a:gd name="T10" fmla="*/ 1 w 37"/>
                    <a:gd name="T11" fmla="*/ 15 h 61"/>
                    <a:gd name="T12" fmla="*/ 0 60000 65536"/>
                    <a:gd name="T13" fmla="*/ 0 60000 65536"/>
                    <a:gd name="T14" fmla="*/ 0 60000 65536"/>
                    <a:gd name="T15" fmla="*/ 0 60000 65536"/>
                    <a:gd name="T16" fmla="*/ 0 60000 65536"/>
                    <a:gd name="T17" fmla="*/ 0 60000 65536"/>
                    <a:gd name="T18" fmla="*/ 0 w 37"/>
                    <a:gd name="T19" fmla="*/ 0 h 61"/>
                    <a:gd name="T20" fmla="*/ 37 w 37"/>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37" h="61">
                      <a:moveTo>
                        <a:pt x="3" y="61"/>
                      </a:moveTo>
                      <a:lnTo>
                        <a:pt x="0" y="57"/>
                      </a:lnTo>
                      <a:lnTo>
                        <a:pt x="35" y="0"/>
                      </a:lnTo>
                      <a:lnTo>
                        <a:pt x="37" y="3"/>
                      </a:lnTo>
                      <a:lnTo>
                        <a:pt x="3" y="61"/>
                      </a:lnTo>
                      <a:close/>
                    </a:path>
                  </a:pathLst>
                </a:custGeom>
                <a:noFill/>
                <a:ln w="9525">
                  <a:noFill/>
                  <a:round/>
                  <a:headEnd/>
                  <a:tailEnd/>
                </a:ln>
              </p:spPr>
              <p:txBody>
                <a:bodyPr/>
                <a:lstStyle/>
                <a:p>
                  <a:endParaRPr lang="en-US"/>
                </a:p>
              </p:txBody>
            </p:sp>
            <p:sp>
              <p:nvSpPr>
                <p:cNvPr id="6472" name="Freeform 115"/>
                <p:cNvSpPr>
                  <a:spLocks/>
                </p:cNvSpPr>
                <p:nvPr/>
              </p:nvSpPr>
              <p:spPr bwMode="auto">
                <a:xfrm>
                  <a:off x="3212" y="3095"/>
                  <a:ext cx="3" cy="3"/>
                </a:xfrm>
                <a:custGeom>
                  <a:avLst/>
                  <a:gdLst>
                    <a:gd name="T0" fmla="*/ 1 w 10"/>
                    <a:gd name="T1" fmla="*/ 3 h 12"/>
                    <a:gd name="T2" fmla="*/ 0 w 10"/>
                    <a:gd name="T3" fmla="*/ 2 h 12"/>
                    <a:gd name="T4" fmla="*/ 2 w 10"/>
                    <a:gd name="T5" fmla="*/ 0 h 12"/>
                    <a:gd name="T6" fmla="*/ 3 w 10"/>
                    <a:gd name="T7" fmla="*/ 0 h 12"/>
                    <a:gd name="T8" fmla="*/ 3 w 10"/>
                    <a:gd name="T9" fmla="*/ 1 h 12"/>
                    <a:gd name="T10" fmla="*/ 1 w 10"/>
                    <a:gd name="T11" fmla="*/ 3 h 12"/>
                    <a:gd name="T12" fmla="*/ 0 60000 65536"/>
                    <a:gd name="T13" fmla="*/ 0 60000 65536"/>
                    <a:gd name="T14" fmla="*/ 0 60000 65536"/>
                    <a:gd name="T15" fmla="*/ 0 60000 65536"/>
                    <a:gd name="T16" fmla="*/ 0 60000 65536"/>
                    <a:gd name="T17" fmla="*/ 0 60000 65536"/>
                    <a:gd name="T18" fmla="*/ 0 w 10"/>
                    <a:gd name="T19" fmla="*/ 0 h 12"/>
                    <a:gd name="T20" fmla="*/ 10 w 1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0" h="12">
                      <a:moveTo>
                        <a:pt x="2" y="12"/>
                      </a:moveTo>
                      <a:lnTo>
                        <a:pt x="0" y="9"/>
                      </a:lnTo>
                      <a:lnTo>
                        <a:pt x="8" y="1"/>
                      </a:lnTo>
                      <a:lnTo>
                        <a:pt x="9" y="0"/>
                      </a:lnTo>
                      <a:lnTo>
                        <a:pt x="10" y="5"/>
                      </a:lnTo>
                      <a:lnTo>
                        <a:pt x="2" y="12"/>
                      </a:lnTo>
                      <a:close/>
                    </a:path>
                  </a:pathLst>
                </a:custGeom>
                <a:noFill/>
                <a:ln w="9525">
                  <a:noFill/>
                  <a:round/>
                  <a:headEnd/>
                  <a:tailEnd/>
                </a:ln>
              </p:spPr>
              <p:txBody>
                <a:bodyPr/>
                <a:lstStyle/>
                <a:p>
                  <a:endParaRPr lang="en-US"/>
                </a:p>
              </p:txBody>
            </p:sp>
            <p:sp>
              <p:nvSpPr>
                <p:cNvPr id="6473" name="Freeform 116"/>
                <p:cNvSpPr>
                  <a:spLocks/>
                </p:cNvSpPr>
                <p:nvPr/>
              </p:nvSpPr>
              <p:spPr bwMode="auto">
                <a:xfrm>
                  <a:off x="3215" y="3095"/>
                  <a:ext cx="9" cy="1"/>
                </a:xfrm>
                <a:custGeom>
                  <a:avLst/>
                  <a:gdLst>
                    <a:gd name="T0" fmla="*/ 0 w 27"/>
                    <a:gd name="T1" fmla="*/ 1 h 6"/>
                    <a:gd name="T2" fmla="*/ 0 w 27"/>
                    <a:gd name="T3" fmla="*/ 0 h 6"/>
                    <a:gd name="T4" fmla="*/ 9 w 27"/>
                    <a:gd name="T5" fmla="*/ 0 h 6"/>
                    <a:gd name="T6" fmla="*/ 9 w 27"/>
                    <a:gd name="T7" fmla="*/ 0 h 6"/>
                    <a:gd name="T8" fmla="*/ 9 w 27"/>
                    <a:gd name="T9" fmla="*/ 1 h 6"/>
                    <a:gd name="T10" fmla="*/ 0 w 27"/>
                    <a:gd name="T11" fmla="*/ 1 h 6"/>
                    <a:gd name="T12" fmla="*/ 0 60000 65536"/>
                    <a:gd name="T13" fmla="*/ 0 60000 65536"/>
                    <a:gd name="T14" fmla="*/ 0 60000 65536"/>
                    <a:gd name="T15" fmla="*/ 0 60000 65536"/>
                    <a:gd name="T16" fmla="*/ 0 60000 65536"/>
                    <a:gd name="T17" fmla="*/ 0 60000 65536"/>
                    <a:gd name="T18" fmla="*/ 0 w 27"/>
                    <a:gd name="T19" fmla="*/ 0 h 6"/>
                    <a:gd name="T20" fmla="*/ 27 w 27"/>
                    <a:gd name="T21" fmla="*/ 6 h 6"/>
                  </a:gdLst>
                  <a:ahLst/>
                  <a:cxnLst>
                    <a:cxn ang="T12">
                      <a:pos x="T0" y="T1"/>
                    </a:cxn>
                    <a:cxn ang="T13">
                      <a:pos x="T2" y="T3"/>
                    </a:cxn>
                    <a:cxn ang="T14">
                      <a:pos x="T4" y="T5"/>
                    </a:cxn>
                    <a:cxn ang="T15">
                      <a:pos x="T6" y="T7"/>
                    </a:cxn>
                    <a:cxn ang="T16">
                      <a:pos x="T8" y="T9"/>
                    </a:cxn>
                    <a:cxn ang="T17">
                      <a:pos x="T10" y="T11"/>
                    </a:cxn>
                  </a:cxnLst>
                  <a:rect l="T18" t="T19" r="T20" b="T21"/>
                  <a:pathLst>
                    <a:path w="27" h="6">
                      <a:moveTo>
                        <a:pt x="1" y="5"/>
                      </a:moveTo>
                      <a:lnTo>
                        <a:pt x="0" y="0"/>
                      </a:lnTo>
                      <a:lnTo>
                        <a:pt x="26" y="1"/>
                      </a:lnTo>
                      <a:lnTo>
                        <a:pt x="27" y="1"/>
                      </a:lnTo>
                      <a:lnTo>
                        <a:pt x="26" y="6"/>
                      </a:lnTo>
                      <a:lnTo>
                        <a:pt x="1" y="5"/>
                      </a:lnTo>
                      <a:close/>
                    </a:path>
                  </a:pathLst>
                </a:custGeom>
                <a:noFill/>
                <a:ln w="9525">
                  <a:noFill/>
                  <a:round/>
                  <a:headEnd/>
                  <a:tailEnd/>
                </a:ln>
              </p:spPr>
              <p:txBody>
                <a:bodyPr/>
                <a:lstStyle/>
                <a:p>
                  <a:endParaRPr lang="en-US"/>
                </a:p>
              </p:txBody>
            </p:sp>
            <p:sp>
              <p:nvSpPr>
                <p:cNvPr id="6474" name="Freeform 117"/>
                <p:cNvSpPr>
                  <a:spLocks/>
                </p:cNvSpPr>
                <p:nvPr/>
              </p:nvSpPr>
              <p:spPr bwMode="auto">
                <a:xfrm>
                  <a:off x="3223" y="3095"/>
                  <a:ext cx="4" cy="2"/>
                </a:xfrm>
                <a:custGeom>
                  <a:avLst/>
                  <a:gdLst>
                    <a:gd name="T0" fmla="*/ 0 w 11"/>
                    <a:gd name="T1" fmla="*/ 1 h 9"/>
                    <a:gd name="T2" fmla="*/ 0 w 11"/>
                    <a:gd name="T3" fmla="*/ 0 h 9"/>
                    <a:gd name="T4" fmla="*/ 4 w 11"/>
                    <a:gd name="T5" fmla="*/ 1 h 9"/>
                    <a:gd name="T6" fmla="*/ 4 w 11"/>
                    <a:gd name="T7" fmla="*/ 1 h 9"/>
                    <a:gd name="T8" fmla="*/ 3 w 11"/>
                    <a:gd name="T9" fmla="*/ 2 h 9"/>
                    <a:gd name="T10" fmla="*/ 0 w 11"/>
                    <a:gd name="T11" fmla="*/ 1 h 9"/>
                    <a:gd name="T12" fmla="*/ 0 60000 65536"/>
                    <a:gd name="T13" fmla="*/ 0 60000 65536"/>
                    <a:gd name="T14" fmla="*/ 0 60000 65536"/>
                    <a:gd name="T15" fmla="*/ 0 60000 65536"/>
                    <a:gd name="T16" fmla="*/ 0 60000 65536"/>
                    <a:gd name="T17" fmla="*/ 0 60000 65536"/>
                    <a:gd name="T18" fmla="*/ 0 w 11"/>
                    <a:gd name="T19" fmla="*/ 0 h 9"/>
                    <a:gd name="T20" fmla="*/ 11 w 11"/>
                    <a:gd name="T21" fmla="*/ 9 h 9"/>
                  </a:gdLst>
                  <a:ahLst/>
                  <a:cxnLst>
                    <a:cxn ang="T12">
                      <a:pos x="T0" y="T1"/>
                    </a:cxn>
                    <a:cxn ang="T13">
                      <a:pos x="T2" y="T3"/>
                    </a:cxn>
                    <a:cxn ang="T14">
                      <a:pos x="T4" y="T5"/>
                    </a:cxn>
                    <a:cxn ang="T15">
                      <a:pos x="T6" y="T7"/>
                    </a:cxn>
                    <a:cxn ang="T16">
                      <a:pos x="T8" y="T9"/>
                    </a:cxn>
                    <a:cxn ang="T17">
                      <a:pos x="T10" y="T11"/>
                    </a:cxn>
                  </a:cxnLst>
                  <a:rect l="T18" t="T19" r="T20" b="T21"/>
                  <a:pathLst>
                    <a:path w="11" h="9">
                      <a:moveTo>
                        <a:pt x="0" y="5"/>
                      </a:moveTo>
                      <a:lnTo>
                        <a:pt x="1" y="0"/>
                      </a:lnTo>
                      <a:lnTo>
                        <a:pt x="11" y="4"/>
                      </a:lnTo>
                      <a:lnTo>
                        <a:pt x="11" y="5"/>
                      </a:lnTo>
                      <a:lnTo>
                        <a:pt x="9" y="9"/>
                      </a:lnTo>
                      <a:lnTo>
                        <a:pt x="0" y="5"/>
                      </a:lnTo>
                      <a:close/>
                    </a:path>
                  </a:pathLst>
                </a:custGeom>
                <a:noFill/>
                <a:ln w="9525">
                  <a:noFill/>
                  <a:round/>
                  <a:headEnd/>
                  <a:tailEnd/>
                </a:ln>
              </p:spPr>
              <p:txBody>
                <a:bodyPr/>
                <a:lstStyle/>
                <a:p>
                  <a:endParaRPr lang="en-US"/>
                </a:p>
              </p:txBody>
            </p:sp>
            <p:sp>
              <p:nvSpPr>
                <p:cNvPr id="6475" name="Freeform 118"/>
                <p:cNvSpPr>
                  <a:spLocks/>
                </p:cNvSpPr>
                <p:nvPr/>
              </p:nvSpPr>
              <p:spPr bwMode="auto">
                <a:xfrm>
                  <a:off x="3226" y="3096"/>
                  <a:ext cx="23" cy="12"/>
                </a:xfrm>
                <a:custGeom>
                  <a:avLst/>
                  <a:gdLst>
                    <a:gd name="T0" fmla="*/ 0 w 68"/>
                    <a:gd name="T1" fmla="*/ 1 h 47"/>
                    <a:gd name="T2" fmla="*/ 1 w 68"/>
                    <a:gd name="T3" fmla="*/ 0 h 47"/>
                    <a:gd name="T4" fmla="*/ 23 w 68"/>
                    <a:gd name="T5" fmla="*/ 11 h 47"/>
                    <a:gd name="T6" fmla="*/ 23 w 68"/>
                    <a:gd name="T7" fmla="*/ 11 h 47"/>
                    <a:gd name="T8" fmla="*/ 22 w 68"/>
                    <a:gd name="T9" fmla="*/ 12 h 47"/>
                    <a:gd name="T10" fmla="*/ 0 w 68"/>
                    <a:gd name="T11" fmla="*/ 1 h 47"/>
                    <a:gd name="T12" fmla="*/ 0 60000 65536"/>
                    <a:gd name="T13" fmla="*/ 0 60000 65536"/>
                    <a:gd name="T14" fmla="*/ 0 60000 65536"/>
                    <a:gd name="T15" fmla="*/ 0 60000 65536"/>
                    <a:gd name="T16" fmla="*/ 0 60000 65536"/>
                    <a:gd name="T17" fmla="*/ 0 60000 65536"/>
                    <a:gd name="T18" fmla="*/ 0 w 68"/>
                    <a:gd name="T19" fmla="*/ 0 h 47"/>
                    <a:gd name="T20" fmla="*/ 68 w 68"/>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68" h="47">
                      <a:moveTo>
                        <a:pt x="0" y="4"/>
                      </a:moveTo>
                      <a:lnTo>
                        <a:pt x="2" y="0"/>
                      </a:lnTo>
                      <a:lnTo>
                        <a:pt x="68" y="43"/>
                      </a:lnTo>
                      <a:lnTo>
                        <a:pt x="66" y="47"/>
                      </a:lnTo>
                      <a:lnTo>
                        <a:pt x="0" y="4"/>
                      </a:lnTo>
                      <a:close/>
                    </a:path>
                  </a:pathLst>
                </a:custGeom>
                <a:noFill/>
                <a:ln w="9525">
                  <a:noFill/>
                  <a:round/>
                  <a:headEnd/>
                  <a:tailEnd/>
                </a:ln>
              </p:spPr>
              <p:txBody>
                <a:bodyPr/>
                <a:lstStyle/>
                <a:p>
                  <a:endParaRPr lang="en-US"/>
                </a:p>
              </p:txBody>
            </p:sp>
            <p:sp>
              <p:nvSpPr>
                <p:cNvPr id="6476" name="Freeform 119"/>
                <p:cNvSpPr>
                  <a:spLocks/>
                </p:cNvSpPr>
                <p:nvPr/>
              </p:nvSpPr>
              <p:spPr bwMode="auto">
                <a:xfrm>
                  <a:off x="3248" y="3107"/>
                  <a:ext cx="2" cy="2"/>
                </a:xfrm>
                <a:custGeom>
                  <a:avLst/>
                  <a:gdLst>
                    <a:gd name="T0" fmla="*/ 0 w 5"/>
                    <a:gd name="T1" fmla="*/ 1 h 8"/>
                    <a:gd name="T2" fmla="*/ 1 w 5"/>
                    <a:gd name="T3" fmla="*/ 0 h 8"/>
                    <a:gd name="T4" fmla="*/ 2 w 5"/>
                    <a:gd name="T5" fmla="*/ 1 h 8"/>
                    <a:gd name="T6" fmla="*/ 2 w 5"/>
                    <a:gd name="T7" fmla="*/ 2 h 8"/>
                    <a:gd name="T8" fmla="*/ 1 w 5"/>
                    <a:gd name="T9" fmla="*/ 2 h 8"/>
                    <a:gd name="T10" fmla="*/ 0 w 5"/>
                    <a:gd name="T11" fmla="*/ 1 h 8"/>
                    <a:gd name="T12" fmla="*/ 0 60000 65536"/>
                    <a:gd name="T13" fmla="*/ 0 60000 65536"/>
                    <a:gd name="T14" fmla="*/ 0 60000 65536"/>
                    <a:gd name="T15" fmla="*/ 0 60000 65536"/>
                    <a:gd name="T16" fmla="*/ 0 60000 65536"/>
                    <a:gd name="T17" fmla="*/ 0 60000 65536"/>
                    <a:gd name="T18" fmla="*/ 0 w 5"/>
                    <a:gd name="T19" fmla="*/ 0 h 8"/>
                    <a:gd name="T20" fmla="*/ 5 w 5"/>
                    <a:gd name="T21" fmla="*/ 8 h 8"/>
                  </a:gdLst>
                  <a:ahLst/>
                  <a:cxnLst>
                    <a:cxn ang="T12">
                      <a:pos x="T0" y="T1"/>
                    </a:cxn>
                    <a:cxn ang="T13">
                      <a:pos x="T2" y="T3"/>
                    </a:cxn>
                    <a:cxn ang="T14">
                      <a:pos x="T4" y="T5"/>
                    </a:cxn>
                    <a:cxn ang="T15">
                      <a:pos x="T6" y="T7"/>
                    </a:cxn>
                    <a:cxn ang="T16">
                      <a:pos x="T8" y="T9"/>
                    </a:cxn>
                    <a:cxn ang="T17">
                      <a:pos x="T10" y="T11"/>
                    </a:cxn>
                  </a:cxnLst>
                  <a:rect l="T18" t="T19" r="T20" b="T21"/>
                  <a:pathLst>
                    <a:path w="5" h="8">
                      <a:moveTo>
                        <a:pt x="0" y="4"/>
                      </a:moveTo>
                      <a:lnTo>
                        <a:pt x="2" y="0"/>
                      </a:lnTo>
                      <a:lnTo>
                        <a:pt x="5" y="3"/>
                      </a:lnTo>
                      <a:lnTo>
                        <a:pt x="4" y="8"/>
                      </a:lnTo>
                      <a:lnTo>
                        <a:pt x="3" y="7"/>
                      </a:lnTo>
                      <a:lnTo>
                        <a:pt x="0" y="4"/>
                      </a:lnTo>
                      <a:close/>
                    </a:path>
                  </a:pathLst>
                </a:custGeom>
                <a:noFill/>
                <a:ln w="9525">
                  <a:noFill/>
                  <a:round/>
                  <a:headEnd/>
                  <a:tailEnd/>
                </a:ln>
              </p:spPr>
              <p:txBody>
                <a:bodyPr/>
                <a:lstStyle/>
                <a:p>
                  <a:endParaRPr lang="en-US"/>
                </a:p>
              </p:txBody>
            </p:sp>
            <p:sp>
              <p:nvSpPr>
                <p:cNvPr id="6477" name="Freeform 120"/>
                <p:cNvSpPr>
                  <a:spLocks/>
                </p:cNvSpPr>
                <p:nvPr/>
              </p:nvSpPr>
              <p:spPr bwMode="auto">
                <a:xfrm>
                  <a:off x="3250" y="3108"/>
                  <a:ext cx="1" cy="1"/>
                </a:xfrm>
                <a:custGeom>
                  <a:avLst/>
                  <a:gdLst>
                    <a:gd name="T0" fmla="*/ 0 w 4"/>
                    <a:gd name="T1" fmla="*/ 1 h 5"/>
                    <a:gd name="T2" fmla="*/ 0 w 4"/>
                    <a:gd name="T3" fmla="*/ 0 h 5"/>
                    <a:gd name="T4" fmla="*/ 1 w 4"/>
                    <a:gd name="T5" fmla="*/ 0 h 5"/>
                    <a:gd name="T6" fmla="*/ 1 w 4"/>
                    <a:gd name="T7" fmla="*/ 0 h 5"/>
                    <a:gd name="T8" fmla="*/ 1 w 4"/>
                    <a:gd name="T9" fmla="*/ 0 h 5"/>
                    <a:gd name="T10" fmla="*/ 1 w 4"/>
                    <a:gd name="T11" fmla="*/ 1 h 5"/>
                    <a:gd name="T12" fmla="*/ 0 w 4"/>
                    <a:gd name="T13" fmla="*/ 1 h 5"/>
                    <a:gd name="T14" fmla="*/ 0 60000 65536"/>
                    <a:gd name="T15" fmla="*/ 0 60000 65536"/>
                    <a:gd name="T16" fmla="*/ 0 60000 65536"/>
                    <a:gd name="T17" fmla="*/ 0 60000 65536"/>
                    <a:gd name="T18" fmla="*/ 0 60000 65536"/>
                    <a:gd name="T19" fmla="*/ 0 60000 65536"/>
                    <a:gd name="T20" fmla="*/ 0 60000 65536"/>
                    <a:gd name="T21" fmla="*/ 0 w 4"/>
                    <a:gd name="T22" fmla="*/ 0 h 5"/>
                    <a:gd name="T23" fmla="*/ 4 w 4"/>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5">
                      <a:moveTo>
                        <a:pt x="0" y="5"/>
                      </a:moveTo>
                      <a:lnTo>
                        <a:pt x="1" y="0"/>
                      </a:lnTo>
                      <a:lnTo>
                        <a:pt x="2" y="0"/>
                      </a:lnTo>
                      <a:lnTo>
                        <a:pt x="4" y="2"/>
                      </a:lnTo>
                      <a:lnTo>
                        <a:pt x="2" y="2"/>
                      </a:lnTo>
                      <a:lnTo>
                        <a:pt x="2" y="5"/>
                      </a:lnTo>
                      <a:lnTo>
                        <a:pt x="0" y="5"/>
                      </a:lnTo>
                      <a:close/>
                    </a:path>
                  </a:pathLst>
                </a:custGeom>
                <a:noFill/>
                <a:ln w="9525">
                  <a:noFill/>
                  <a:round/>
                  <a:headEnd/>
                  <a:tailEnd/>
                </a:ln>
              </p:spPr>
              <p:txBody>
                <a:bodyPr/>
                <a:lstStyle/>
                <a:p>
                  <a:endParaRPr lang="en-US"/>
                </a:p>
              </p:txBody>
            </p:sp>
            <p:sp>
              <p:nvSpPr>
                <p:cNvPr id="6478" name="Freeform 121"/>
                <p:cNvSpPr>
                  <a:spLocks/>
                </p:cNvSpPr>
                <p:nvPr/>
              </p:nvSpPr>
              <p:spPr bwMode="auto">
                <a:xfrm>
                  <a:off x="3250" y="3108"/>
                  <a:ext cx="1" cy="1"/>
                </a:xfrm>
                <a:custGeom>
                  <a:avLst/>
                  <a:gdLst>
                    <a:gd name="T0" fmla="*/ 0 w 4"/>
                    <a:gd name="T1" fmla="*/ 0 h 2"/>
                    <a:gd name="T2" fmla="*/ 1 w 4"/>
                    <a:gd name="T3" fmla="*/ 0 h 2"/>
                    <a:gd name="T4" fmla="*/ 1 w 4"/>
                    <a:gd name="T5" fmla="*/ 0 h 2"/>
                    <a:gd name="T6" fmla="*/ 1 w 4"/>
                    <a:gd name="T7" fmla="*/ 1 h 2"/>
                    <a:gd name="T8" fmla="*/ 0 w 4"/>
                    <a:gd name="T9" fmla="*/ 1 h 2"/>
                    <a:gd name="T10" fmla="*/ 0 w 4"/>
                    <a:gd name="T11" fmla="*/ 1 h 2"/>
                    <a:gd name="T12" fmla="*/ 0 w 4"/>
                    <a:gd name="T13" fmla="*/ 0 h 2"/>
                    <a:gd name="T14" fmla="*/ 0 60000 65536"/>
                    <a:gd name="T15" fmla="*/ 0 60000 65536"/>
                    <a:gd name="T16" fmla="*/ 0 60000 65536"/>
                    <a:gd name="T17" fmla="*/ 0 60000 65536"/>
                    <a:gd name="T18" fmla="*/ 0 60000 65536"/>
                    <a:gd name="T19" fmla="*/ 0 60000 65536"/>
                    <a:gd name="T20" fmla="*/ 0 60000 65536"/>
                    <a:gd name="T21" fmla="*/ 0 w 4"/>
                    <a:gd name="T22" fmla="*/ 0 h 2"/>
                    <a:gd name="T23" fmla="*/ 4 w 4"/>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2">
                      <a:moveTo>
                        <a:pt x="0" y="0"/>
                      </a:moveTo>
                      <a:lnTo>
                        <a:pt x="2" y="0"/>
                      </a:lnTo>
                      <a:lnTo>
                        <a:pt x="4" y="0"/>
                      </a:lnTo>
                      <a:lnTo>
                        <a:pt x="4" y="2"/>
                      </a:lnTo>
                      <a:lnTo>
                        <a:pt x="0" y="2"/>
                      </a:lnTo>
                      <a:lnTo>
                        <a:pt x="0" y="0"/>
                      </a:lnTo>
                      <a:close/>
                    </a:path>
                  </a:pathLst>
                </a:custGeom>
                <a:noFill/>
                <a:ln w="9525">
                  <a:noFill/>
                  <a:round/>
                  <a:headEnd/>
                  <a:tailEnd/>
                </a:ln>
              </p:spPr>
              <p:txBody>
                <a:bodyPr/>
                <a:lstStyle/>
                <a:p>
                  <a:endParaRPr lang="en-US"/>
                </a:p>
              </p:txBody>
            </p:sp>
            <p:sp>
              <p:nvSpPr>
                <p:cNvPr id="6479" name="Freeform 122"/>
                <p:cNvSpPr>
                  <a:spLocks/>
                </p:cNvSpPr>
                <p:nvPr/>
              </p:nvSpPr>
              <p:spPr bwMode="auto">
                <a:xfrm>
                  <a:off x="3250" y="3109"/>
                  <a:ext cx="4" cy="25"/>
                </a:xfrm>
                <a:custGeom>
                  <a:avLst/>
                  <a:gdLst>
                    <a:gd name="T0" fmla="*/ 0 w 13"/>
                    <a:gd name="T1" fmla="*/ 0 h 100"/>
                    <a:gd name="T2" fmla="*/ 1 w 13"/>
                    <a:gd name="T3" fmla="*/ 0 h 100"/>
                    <a:gd name="T4" fmla="*/ 4 w 13"/>
                    <a:gd name="T5" fmla="*/ 25 h 100"/>
                    <a:gd name="T6" fmla="*/ 3 w 13"/>
                    <a:gd name="T7" fmla="*/ 25 h 100"/>
                    <a:gd name="T8" fmla="*/ 3 w 13"/>
                    <a:gd name="T9" fmla="*/ 25 h 100"/>
                    <a:gd name="T10" fmla="*/ 0 w 13"/>
                    <a:gd name="T11" fmla="*/ 0 h 100"/>
                    <a:gd name="T12" fmla="*/ 0 60000 65536"/>
                    <a:gd name="T13" fmla="*/ 0 60000 65536"/>
                    <a:gd name="T14" fmla="*/ 0 60000 65536"/>
                    <a:gd name="T15" fmla="*/ 0 60000 65536"/>
                    <a:gd name="T16" fmla="*/ 0 60000 65536"/>
                    <a:gd name="T17" fmla="*/ 0 60000 65536"/>
                    <a:gd name="T18" fmla="*/ 0 w 13"/>
                    <a:gd name="T19" fmla="*/ 0 h 100"/>
                    <a:gd name="T20" fmla="*/ 13 w 13"/>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13" h="100">
                      <a:moveTo>
                        <a:pt x="0" y="0"/>
                      </a:moveTo>
                      <a:lnTo>
                        <a:pt x="4" y="0"/>
                      </a:lnTo>
                      <a:lnTo>
                        <a:pt x="13" y="99"/>
                      </a:lnTo>
                      <a:lnTo>
                        <a:pt x="9" y="100"/>
                      </a:lnTo>
                      <a:lnTo>
                        <a:pt x="9" y="99"/>
                      </a:lnTo>
                      <a:lnTo>
                        <a:pt x="0" y="0"/>
                      </a:lnTo>
                      <a:close/>
                    </a:path>
                  </a:pathLst>
                </a:custGeom>
                <a:noFill/>
                <a:ln w="9525">
                  <a:noFill/>
                  <a:round/>
                  <a:headEnd/>
                  <a:tailEnd/>
                </a:ln>
              </p:spPr>
              <p:txBody>
                <a:bodyPr/>
                <a:lstStyle/>
                <a:p>
                  <a:endParaRPr lang="en-US"/>
                </a:p>
              </p:txBody>
            </p:sp>
            <p:sp>
              <p:nvSpPr>
                <p:cNvPr id="6480" name="Freeform 123"/>
                <p:cNvSpPr>
                  <a:spLocks/>
                </p:cNvSpPr>
                <p:nvPr/>
              </p:nvSpPr>
              <p:spPr bwMode="auto">
                <a:xfrm>
                  <a:off x="3253" y="3134"/>
                  <a:ext cx="3" cy="8"/>
                </a:xfrm>
                <a:custGeom>
                  <a:avLst/>
                  <a:gdLst>
                    <a:gd name="T0" fmla="*/ 0 w 10"/>
                    <a:gd name="T1" fmla="*/ 0 h 35"/>
                    <a:gd name="T2" fmla="*/ 1 w 10"/>
                    <a:gd name="T3" fmla="*/ 0 h 35"/>
                    <a:gd name="T4" fmla="*/ 3 w 10"/>
                    <a:gd name="T5" fmla="*/ 8 h 35"/>
                    <a:gd name="T6" fmla="*/ 2 w 10"/>
                    <a:gd name="T7" fmla="*/ 8 h 35"/>
                    <a:gd name="T8" fmla="*/ 2 w 10"/>
                    <a:gd name="T9" fmla="*/ 8 h 35"/>
                    <a:gd name="T10" fmla="*/ 0 w 10"/>
                    <a:gd name="T11" fmla="*/ 0 h 35"/>
                    <a:gd name="T12" fmla="*/ 0 60000 65536"/>
                    <a:gd name="T13" fmla="*/ 0 60000 65536"/>
                    <a:gd name="T14" fmla="*/ 0 60000 65536"/>
                    <a:gd name="T15" fmla="*/ 0 60000 65536"/>
                    <a:gd name="T16" fmla="*/ 0 60000 65536"/>
                    <a:gd name="T17" fmla="*/ 0 60000 65536"/>
                    <a:gd name="T18" fmla="*/ 0 w 10"/>
                    <a:gd name="T19" fmla="*/ 0 h 35"/>
                    <a:gd name="T20" fmla="*/ 10 w 10"/>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0" h="35">
                      <a:moveTo>
                        <a:pt x="0" y="1"/>
                      </a:moveTo>
                      <a:lnTo>
                        <a:pt x="4" y="0"/>
                      </a:lnTo>
                      <a:lnTo>
                        <a:pt x="10" y="33"/>
                      </a:lnTo>
                      <a:lnTo>
                        <a:pt x="6" y="35"/>
                      </a:lnTo>
                      <a:lnTo>
                        <a:pt x="0" y="1"/>
                      </a:lnTo>
                      <a:close/>
                    </a:path>
                  </a:pathLst>
                </a:custGeom>
                <a:noFill/>
                <a:ln w="9525">
                  <a:noFill/>
                  <a:round/>
                  <a:headEnd/>
                  <a:tailEnd/>
                </a:ln>
              </p:spPr>
              <p:txBody>
                <a:bodyPr/>
                <a:lstStyle/>
                <a:p>
                  <a:endParaRPr lang="en-US"/>
                </a:p>
              </p:txBody>
            </p:sp>
            <p:sp>
              <p:nvSpPr>
                <p:cNvPr id="6481" name="Freeform 124"/>
                <p:cNvSpPr>
                  <a:spLocks/>
                </p:cNvSpPr>
                <p:nvPr/>
              </p:nvSpPr>
              <p:spPr bwMode="auto">
                <a:xfrm>
                  <a:off x="3255" y="3142"/>
                  <a:ext cx="3" cy="9"/>
                </a:xfrm>
                <a:custGeom>
                  <a:avLst/>
                  <a:gdLst>
                    <a:gd name="T0" fmla="*/ 0 w 11"/>
                    <a:gd name="T1" fmla="*/ 1 h 36"/>
                    <a:gd name="T2" fmla="*/ 1 w 11"/>
                    <a:gd name="T3" fmla="*/ 0 h 36"/>
                    <a:gd name="T4" fmla="*/ 3 w 11"/>
                    <a:gd name="T5" fmla="*/ 9 h 36"/>
                    <a:gd name="T6" fmla="*/ 2 w 11"/>
                    <a:gd name="T7" fmla="*/ 9 h 36"/>
                    <a:gd name="T8" fmla="*/ 2 w 11"/>
                    <a:gd name="T9" fmla="*/ 9 h 36"/>
                    <a:gd name="T10" fmla="*/ 0 w 11"/>
                    <a:gd name="T11" fmla="*/ 1 h 36"/>
                    <a:gd name="T12" fmla="*/ 0 60000 65536"/>
                    <a:gd name="T13" fmla="*/ 0 60000 65536"/>
                    <a:gd name="T14" fmla="*/ 0 60000 65536"/>
                    <a:gd name="T15" fmla="*/ 0 60000 65536"/>
                    <a:gd name="T16" fmla="*/ 0 60000 65536"/>
                    <a:gd name="T17" fmla="*/ 0 60000 65536"/>
                    <a:gd name="T18" fmla="*/ 0 w 11"/>
                    <a:gd name="T19" fmla="*/ 0 h 36"/>
                    <a:gd name="T20" fmla="*/ 11 w 11"/>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1" h="36">
                      <a:moveTo>
                        <a:pt x="0" y="2"/>
                      </a:moveTo>
                      <a:lnTo>
                        <a:pt x="4" y="0"/>
                      </a:lnTo>
                      <a:lnTo>
                        <a:pt x="11" y="35"/>
                      </a:lnTo>
                      <a:lnTo>
                        <a:pt x="7" y="36"/>
                      </a:lnTo>
                      <a:lnTo>
                        <a:pt x="0" y="2"/>
                      </a:lnTo>
                      <a:close/>
                    </a:path>
                  </a:pathLst>
                </a:custGeom>
                <a:noFill/>
                <a:ln w="9525">
                  <a:noFill/>
                  <a:round/>
                  <a:headEnd/>
                  <a:tailEnd/>
                </a:ln>
              </p:spPr>
              <p:txBody>
                <a:bodyPr/>
                <a:lstStyle/>
                <a:p>
                  <a:endParaRPr lang="en-US"/>
                </a:p>
              </p:txBody>
            </p:sp>
            <p:sp>
              <p:nvSpPr>
                <p:cNvPr id="6482" name="Freeform 125"/>
                <p:cNvSpPr>
                  <a:spLocks/>
                </p:cNvSpPr>
                <p:nvPr/>
              </p:nvSpPr>
              <p:spPr bwMode="auto">
                <a:xfrm>
                  <a:off x="3257" y="3150"/>
                  <a:ext cx="4" cy="9"/>
                </a:xfrm>
                <a:custGeom>
                  <a:avLst/>
                  <a:gdLst>
                    <a:gd name="T0" fmla="*/ 0 w 13"/>
                    <a:gd name="T1" fmla="*/ 0 h 36"/>
                    <a:gd name="T2" fmla="*/ 1 w 13"/>
                    <a:gd name="T3" fmla="*/ 0 h 36"/>
                    <a:gd name="T4" fmla="*/ 4 w 13"/>
                    <a:gd name="T5" fmla="*/ 9 h 36"/>
                    <a:gd name="T6" fmla="*/ 3 w 13"/>
                    <a:gd name="T7" fmla="*/ 9 h 36"/>
                    <a:gd name="T8" fmla="*/ 3 w 13"/>
                    <a:gd name="T9" fmla="*/ 9 h 36"/>
                    <a:gd name="T10" fmla="*/ 0 w 13"/>
                    <a:gd name="T11" fmla="*/ 0 h 36"/>
                    <a:gd name="T12" fmla="*/ 0 60000 65536"/>
                    <a:gd name="T13" fmla="*/ 0 60000 65536"/>
                    <a:gd name="T14" fmla="*/ 0 60000 65536"/>
                    <a:gd name="T15" fmla="*/ 0 60000 65536"/>
                    <a:gd name="T16" fmla="*/ 0 60000 65536"/>
                    <a:gd name="T17" fmla="*/ 0 60000 65536"/>
                    <a:gd name="T18" fmla="*/ 0 w 13"/>
                    <a:gd name="T19" fmla="*/ 0 h 36"/>
                    <a:gd name="T20" fmla="*/ 13 w 13"/>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3" h="36">
                      <a:moveTo>
                        <a:pt x="0" y="1"/>
                      </a:moveTo>
                      <a:lnTo>
                        <a:pt x="4" y="0"/>
                      </a:lnTo>
                      <a:lnTo>
                        <a:pt x="13" y="34"/>
                      </a:lnTo>
                      <a:lnTo>
                        <a:pt x="9" y="36"/>
                      </a:lnTo>
                      <a:lnTo>
                        <a:pt x="0" y="1"/>
                      </a:lnTo>
                      <a:close/>
                    </a:path>
                  </a:pathLst>
                </a:custGeom>
                <a:noFill/>
                <a:ln w="9525">
                  <a:noFill/>
                  <a:round/>
                  <a:headEnd/>
                  <a:tailEnd/>
                </a:ln>
              </p:spPr>
              <p:txBody>
                <a:bodyPr/>
                <a:lstStyle/>
                <a:p>
                  <a:endParaRPr lang="en-US"/>
                </a:p>
              </p:txBody>
            </p:sp>
            <p:sp>
              <p:nvSpPr>
                <p:cNvPr id="6483" name="Freeform 126"/>
                <p:cNvSpPr>
                  <a:spLocks/>
                </p:cNvSpPr>
                <p:nvPr/>
              </p:nvSpPr>
              <p:spPr bwMode="auto">
                <a:xfrm>
                  <a:off x="3260" y="3159"/>
                  <a:ext cx="7" cy="18"/>
                </a:xfrm>
                <a:custGeom>
                  <a:avLst/>
                  <a:gdLst>
                    <a:gd name="T0" fmla="*/ 0 w 21"/>
                    <a:gd name="T1" fmla="*/ 0 h 73"/>
                    <a:gd name="T2" fmla="*/ 1 w 21"/>
                    <a:gd name="T3" fmla="*/ 0 h 73"/>
                    <a:gd name="T4" fmla="*/ 7 w 21"/>
                    <a:gd name="T5" fmla="*/ 18 h 73"/>
                    <a:gd name="T6" fmla="*/ 7 w 21"/>
                    <a:gd name="T7" fmla="*/ 18 h 73"/>
                    <a:gd name="T8" fmla="*/ 6 w 21"/>
                    <a:gd name="T9" fmla="*/ 18 h 73"/>
                    <a:gd name="T10" fmla="*/ 0 w 21"/>
                    <a:gd name="T11" fmla="*/ 0 h 73"/>
                    <a:gd name="T12" fmla="*/ 0 60000 65536"/>
                    <a:gd name="T13" fmla="*/ 0 60000 65536"/>
                    <a:gd name="T14" fmla="*/ 0 60000 65536"/>
                    <a:gd name="T15" fmla="*/ 0 60000 65536"/>
                    <a:gd name="T16" fmla="*/ 0 60000 65536"/>
                    <a:gd name="T17" fmla="*/ 0 60000 65536"/>
                    <a:gd name="T18" fmla="*/ 0 w 21"/>
                    <a:gd name="T19" fmla="*/ 0 h 73"/>
                    <a:gd name="T20" fmla="*/ 21 w 21"/>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21" h="73">
                      <a:moveTo>
                        <a:pt x="0" y="2"/>
                      </a:moveTo>
                      <a:lnTo>
                        <a:pt x="4" y="0"/>
                      </a:lnTo>
                      <a:lnTo>
                        <a:pt x="21" y="72"/>
                      </a:lnTo>
                      <a:lnTo>
                        <a:pt x="17" y="73"/>
                      </a:lnTo>
                      <a:lnTo>
                        <a:pt x="0" y="2"/>
                      </a:lnTo>
                      <a:close/>
                    </a:path>
                  </a:pathLst>
                </a:custGeom>
                <a:noFill/>
                <a:ln w="9525">
                  <a:noFill/>
                  <a:round/>
                  <a:headEnd/>
                  <a:tailEnd/>
                </a:ln>
              </p:spPr>
              <p:txBody>
                <a:bodyPr/>
                <a:lstStyle/>
                <a:p>
                  <a:endParaRPr lang="en-US"/>
                </a:p>
              </p:txBody>
            </p:sp>
            <p:sp>
              <p:nvSpPr>
                <p:cNvPr id="6484" name="Freeform 127"/>
                <p:cNvSpPr>
                  <a:spLocks/>
                </p:cNvSpPr>
                <p:nvPr/>
              </p:nvSpPr>
              <p:spPr bwMode="auto">
                <a:xfrm>
                  <a:off x="3266" y="3177"/>
                  <a:ext cx="7" cy="19"/>
                </a:xfrm>
                <a:custGeom>
                  <a:avLst/>
                  <a:gdLst>
                    <a:gd name="T0" fmla="*/ 0 w 22"/>
                    <a:gd name="T1" fmla="*/ 0 h 74"/>
                    <a:gd name="T2" fmla="*/ 1 w 22"/>
                    <a:gd name="T3" fmla="*/ 0 h 74"/>
                    <a:gd name="T4" fmla="*/ 7 w 22"/>
                    <a:gd name="T5" fmla="*/ 19 h 74"/>
                    <a:gd name="T6" fmla="*/ 7 w 22"/>
                    <a:gd name="T7" fmla="*/ 19 h 74"/>
                    <a:gd name="T8" fmla="*/ 6 w 22"/>
                    <a:gd name="T9" fmla="*/ 19 h 74"/>
                    <a:gd name="T10" fmla="*/ 0 w 22"/>
                    <a:gd name="T11" fmla="*/ 0 h 74"/>
                    <a:gd name="T12" fmla="*/ 0 60000 65536"/>
                    <a:gd name="T13" fmla="*/ 0 60000 65536"/>
                    <a:gd name="T14" fmla="*/ 0 60000 65536"/>
                    <a:gd name="T15" fmla="*/ 0 60000 65536"/>
                    <a:gd name="T16" fmla="*/ 0 60000 65536"/>
                    <a:gd name="T17" fmla="*/ 0 60000 65536"/>
                    <a:gd name="T18" fmla="*/ 0 w 22"/>
                    <a:gd name="T19" fmla="*/ 0 h 74"/>
                    <a:gd name="T20" fmla="*/ 22 w 22"/>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22" h="74">
                      <a:moveTo>
                        <a:pt x="0" y="1"/>
                      </a:moveTo>
                      <a:lnTo>
                        <a:pt x="4" y="0"/>
                      </a:lnTo>
                      <a:lnTo>
                        <a:pt x="22" y="73"/>
                      </a:lnTo>
                      <a:lnTo>
                        <a:pt x="18" y="74"/>
                      </a:lnTo>
                      <a:lnTo>
                        <a:pt x="0" y="1"/>
                      </a:lnTo>
                      <a:close/>
                    </a:path>
                  </a:pathLst>
                </a:custGeom>
                <a:noFill/>
                <a:ln w="9525">
                  <a:noFill/>
                  <a:round/>
                  <a:headEnd/>
                  <a:tailEnd/>
                </a:ln>
              </p:spPr>
              <p:txBody>
                <a:bodyPr/>
                <a:lstStyle/>
                <a:p>
                  <a:endParaRPr lang="en-US"/>
                </a:p>
              </p:txBody>
            </p:sp>
            <p:sp>
              <p:nvSpPr>
                <p:cNvPr id="6485" name="Freeform 128"/>
                <p:cNvSpPr>
                  <a:spLocks/>
                </p:cNvSpPr>
                <p:nvPr/>
              </p:nvSpPr>
              <p:spPr bwMode="auto">
                <a:xfrm>
                  <a:off x="3272" y="3195"/>
                  <a:ext cx="4" cy="10"/>
                </a:xfrm>
                <a:custGeom>
                  <a:avLst/>
                  <a:gdLst>
                    <a:gd name="T0" fmla="*/ 0 w 12"/>
                    <a:gd name="T1" fmla="*/ 0 h 39"/>
                    <a:gd name="T2" fmla="*/ 1 w 12"/>
                    <a:gd name="T3" fmla="*/ 0 h 39"/>
                    <a:gd name="T4" fmla="*/ 4 w 12"/>
                    <a:gd name="T5" fmla="*/ 9 h 39"/>
                    <a:gd name="T6" fmla="*/ 4 w 12"/>
                    <a:gd name="T7" fmla="*/ 9 h 39"/>
                    <a:gd name="T8" fmla="*/ 3 w 12"/>
                    <a:gd name="T9" fmla="*/ 10 h 39"/>
                    <a:gd name="T10" fmla="*/ 0 w 12"/>
                    <a:gd name="T11" fmla="*/ 0 h 39"/>
                    <a:gd name="T12" fmla="*/ 0 60000 65536"/>
                    <a:gd name="T13" fmla="*/ 0 60000 65536"/>
                    <a:gd name="T14" fmla="*/ 0 60000 65536"/>
                    <a:gd name="T15" fmla="*/ 0 60000 65536"/>
                    <a:gd name="T16" fmla="*/ 0 60000 65536"/>
                    <a:gd name="T17" fmla="*/ 0 60000 65536"/>
                    <a:gd name="T18" fmla="*/ 0 w 12"/>
                    <a:gd name="T19" fmla="*/ 0 h 39"/>
                    <a:gd name="T20" fmla="*/ 12 w 12"/>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12" h="39">
                      <a:moveTo>
                        <a:pt x="0" y="1"/>
                      </a:moveTo>
                      <a:lnTo>
                        <a:pt x="4" y="0"/>
                      </a:lnTo>
                      <a:lnTo>
                        <a:pt x="12" y="37"/>
                      </a:lnTo>
                      <a:lnTo>
                        <a:pt x="8" y="39"/>
                      </a:lnTo>
                      <a:lnTo>
                        <a:pt x="0" y="1"/>
                      </a:lnTo>
                      <a:close/>
                    </a:path>
                  </a:pathLst>
                </a:custGeom>
                <a:noFill/>
                <a:ln w="9525">
                  <a:noFill/>
                  <a:round/>
                  <a:headEnd/>
                  <a:tailEnd/>
                </a:ln>
              </p:spPr>
              <p:txBody>
                <a:bodyPr/>
                <a:lstStyle/>
                <a:p>
                  <a:endParaRPr lang="en-US"/>
                </a:p>
              </p:txBody>
            </p:sp>
            <p:sp>
              <p:nvSpPr>
                <p:cNvPr id="6486" name="Freeform 129"/>
                <p:cNvSpPr>
                  <a:spLocks/>
                </p:cNvSpPr>
                <p:nvPr/>
              </p:nvSpPr>
              <p:spPr bwMode="auto">
                <a:xfrm>
                  <a:off x="3274" y="3205"/>
                  <a:ext cx="4" cy="9"/>
                </a:xfrm>
                <a:custGeom>
                  <a:avLst/>
                  <a:gdLst>
                    <a:gd name="T0" fmla="*/ 0 w 11"/>
                    <a:gd name="T1" fmla="*/ 0 h 39"/>
                    <a:gd name="T2" fmla="*/ 1 w 11"/>
                    <a:gd name="T3" fmla="*/ 0 h 39"/>
                    <a:gd name="T4" fmla="*/ 4 w 11"/>
                    <a:gd name="T5" fmla="*/ 9 h 39"/>
                    <a:gd name="T6" fmla="*/ 4 w 11"/>
                    <a:gd name="T7" fmla="*/ 9 h 39"/>
                    <a:gd name="T8" fmla="*/ 3 w 11"/>
                    <a:gd name="T9" fmla="*/ 9 h 39"/>
                    <a:gd name="T10" fmla="*/ 0 w 11"/>
                    <a:gd name="T11" fmla="*/ 0 h 39"/>
                    <a:gd name="T12" fmla="*/ 0 60000 65536"/>
                    <a:gd name="T13" fmla="*/ 0 60000 65536"/>
                    <a:gd name="T14" fmla="*/ 0 60000 65536"/>
                    <a:gd name="T15" fmla="*/ 0 60000 65536"/>
                    <a:gd name="T16" fmla="*/ 0 60000 65536"/>
                    <a:gd name="T17" fmla="*/ 0 60000 65536"/>
                    <a:gd name="T18" fmla="*/ 0 w 11"/>
                    <a:gd name="T19" fmla="*/ 0 h 39"/>
                    <a:gd name="T20" fmla="*/ 11 w 11"/>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11" h="39">
                      <a:moveTo>
                        <a:pt x="0" y="2"/>
                      </a:moveTo>
                      <a:lnTo>
                        <a:pt x="4" y="0"/>
                      </a:lnTo>
                      <a:lnTo>
                        <a:pt x="11" y="37"/>
                      </a:lnTo>
                      <a:lnTo>
                        <a:pt x="7" y="39"/>
                      </a:lnTo>
                      <a:lnTo>
                        <a:pt x="0" y="2"/>
                      </a:lnTo>
                      <a:close/>
                    </a:path>
                  </a:pathLst>
                </a:custGeom>
                <a:noFill/>
                <a:ln w="9525">
                  <a:noFill/>
                  <a:round/>
                  <a:headEnd/>
                  <a:tailEnd/>
                </a:ln>
              </p:spPr>
              <p:txBody>
                <a:bodyPr/>
                <a:lstStyle/>
                <a:p>
                  <a:endParaRPr lang="en-US"/>
                </a:p>
              </p:txBody>
            </p:sp>
            <p:sp>
              <p:nvSpPr>
                <p:cNvPr id="6487" name="Freeform 130"/>
                <p:cNvSpPr>
                  <a:spLocks/>
                </p:cNvSpPr>
                <p:nvPr/>
              </p:nvSpPr>
              <p:spPr bwMode="auto">
                <a:xfrm>
                  <a:off x="3277" y="3214"/>
                  <a:ext cx="3" cy="9"/>
                </a:xfrm>
                <a:custGeom>
                  <a:avLst/>
                  <a:gdLst>
                    <a:gd name="T0" fmla="*/ 0 w 10"/>
                    <a:gd name="T1" fmla="*/ 0 h 39"/>
                    <a:gd name="T2" fmla="*/ 1 w 10"/>
                    <a:gd name="T3" fmla="*/ 0 h 39"/>
                    <a:gd name="T4" fmla="*/ 3 w 10"/>
                    <a:gd name="T5" fmla="*/ 9 h 39"/>
                    <a:gd name="T6" fmla="*/ 3 w 10"/>
                    <a:gd name="T7" fmla="*/ 9 h 39"/>
                    <a:gd name="T8" fmla="*/ 2 w 10"/>
                    <a:gd name="T9" fmla="*/ 9 h 39"/>
                    <a:gd name="T10" fmla="*/ 0 w 10"/>
                    <a:gd name="T11" fmla="*/ 0 h 39"/>
                    <a:gd name="T12" fmla="*/ 0 60000 65536"/>
                    <a:gd name="T13" fmla="*/ 0 60000 65536"/>
                    <a:gd name="T14" fmla="*/ 0 60000 65536"/>
                    <a:gd name="T15" fmla="*/ 0 60000 65536"/>
                    <a:gd name="T16" fmla="*/ 0 60000 65536"/>
                    <a:gd name="T17" fmla="*/ 0 60000 65536"/>
                    <a:gd name="T18" fmla="*/ 0 w 10"/>
                    <a:gd name="T19" fmla="*/ 0 h 39"/>
                    <a:gd name="T20" fmla="*/ 10 w 10"/>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10" h="39">
                      <a:moveTo>
                        <a:pt x="0" y="2"/>
                      </a:moveTo>
                      <a:lnTo>
                        <a:pt x="4" y="0"/>
                      </a:lnTo>
                      <a:lnTo>
                        <a:pt x="10" y="39"/>
                      </a:lnTo>
                      <a:lnTo>
                        <a:pt x="6" y="39"/>
                      </a:lnTo>
                      <a:lnTo>
                        <a:pt x="0" y="2"/>
                      </a:lnTo>
                      <a:close/>
                    </a:path>
                  </a:pathLst>
                </a:custGeom>
                <a:noFill/>
                <a:ln w="9525">
                  <a:noFill/>
                  <a:round/>
                  <a:headEnd/>
                  <a:tailEnd/>
                </a:ln>
              </p:spPr>
              <p:txBody>
                <a:bodyPr/>
                <a:lstStyle/>
                <a:p>
                  <a:endParaRPr lang="en-US"/>
                </a:p>
              </p:txBody>
            </p:sp>
            <p:sp>
              <p:nvSpPr>
                <p:cNvPr id="6488" name="Freeform 131"/>
                <p:cNvSpPr>
                  <a:spLocks/>
                </p:cNvSpPr>
                <p:nvPr/>
              </p:nvSpPr>
              <p:spPr bwMode="auto">
                <a:xfrm>
                  <a:off x="3279" y="3223"/>
                  <a:ext cx="4" cy="20"/>
                </a:xfrm>
                <a:custGeom>
                  <a:avLst/>
                  <a:gdLst>
                    <a:gd name="T0" fmla="*/ 0 w 13"/>
                    <a:gd name="T1" fmla="*/ 0 h 80"/>
                    <a:gd name="T2" fmla="*/ 1 w 13"/>
                    <a:gd name="T3" fmla="*/ 0 h 80"/>
                    <a:gd name="T4" fmla="*/ 4 w 13"/>
                    <a:gd name="T5" fmla="*/ 20 h 80"/>
                    <a:gd name="T6" fmla="*/ 4 w 13"/>
                    <a:gd name="T7" fmla="*/ 20 h 80"/>
                    <a:gd name="T8" fmla="*/ 2 w 13"/>
                    <a:gd name="T9" fmla="*/ 20 h 80"/>
                    <a:gd name="T10" fmla="*/ 0 w 13"/>
                    <a:gd name="T11" fmla="*/ 0 h 80"/>
                    <a:gd name="T12" fmla="*/ 0 60000 65536"/>
                    <a:gd name="T13" fmla="*/ 0 60000 65536"/>
                    <a:gd name="T14" fmla="*/ 0 60000 65536"/>
                    <a:gd name="T15" fmla="*/ 0 60000 65536"/>
                    <a:gd name="T16" fmla="*/ 0 60000 65536"/>
                    <a:gd name="T17" fmla="*/ 0 60000 65536"/>
                    <a:gd name="T18" fmla="*/ 0 w 13"/>
                    <a:gd name="T19" fmla="*/ 0 h 80"/>
                    <a:gd name="T20" fmla="*/ 13 w 1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13" h="80">
                      <a:moveTo>
                        <a:pt x="0" y="0"/>
                      </a:moveTo>
                      <a:lnTo>
                        <a:pt x="4" y="0"/>
                      </a:lnTo>
                      <a:lnTo>
                        <a:pt x="13" y="80"/>
                      </a:lnTo>
                      <a:lnTo>
                        <a:pt x="8" y="80"/>
                      </a:lnTo>
                      <a:lnTo>
                        <a:pt x="0" y="0"/>
                      </a:lnTo>
                      <a:close/>
                    </a:path>
                  </a:pathLst>
                </a:custGeom>
                <a:noFill/>
                <a:ln w="9525">
                  <a:noFill/>
                  <a:round/>
                  <a:headEnd/>
                  <a:tailEnd/>
                </a:ln>
              </p:spPr>
              <p:txBody>
                <a:bodyPr/>
                <a:lstStyle/>
                <a:p>
                  <a:endParaRPr lang="en-US"/>
                </a:p>
              </p:txBody>
            </p:sp>
            <p:sp>
              <p:nvSpPr>
                <p:cNvPr id="6489" name="Freeform 132"/>
                <p:cNvSpPr>
                  <a:spLocks/>
                </p:cNvSpPr>
                <p:nvPr/>
              </p:nvSpPr>
              <p:spPr bwMode="auto">
                <a:xfrm>
                  <a:off x="3281" y="3243"/>
                  <a:ext cx="3" cy="11"/>
                </a:xfrm>
                <a:custGeom>
                  <a:avLst/>
                  <a:gdLst>
                    <a:gd name="T0" fmla="*/ 0 w 9"/>
                    <a:gd name="T1" fmla="*/ 0 h 43"/>
                    <a:gd name="T2" fmla="*/ 2 w 9"/>
                    <a:gd name="T3" fmla="*/ 0 h 43"/>
                    <a:gd name="T4" fmla="*/ 3 w 9"/>
                    <a:gd name="T5" fmla="*/ 11 h 43"/>
                    <a:gd name="T6" fmla="*/ 2 w 9"/>
                    <a:gd name="T7" fmla="*/ 11 h 43"/>
                    <a:gd name="T8" fmla="*/ 2 w 9"/>
                    <a:gd name="T9" fmla="*/ 11 h 43"/>
                    <a:gd name="T10" fmla="*/ 0 w 9"/>
                    <a:gd name="T11" fmla="*/ 0 h 43"/>
                    <a:gd name="T12" fmla="*/ 0 60000 65536"/>
                    <a:gd name="T13" fmla="*/ 0 60000 65536"/>
                    <a:gd name="T14" fmla="*/ 0 60000 65536"/>
                    <a:gd name="T15" fmla="*/ 0 60000 65536"/>
                    <a:gd name="T16" fmla="*/ 0 60000 65536"/>
                    <a:gd name="T17" fmla="*/ 0 60000 65536"/>
                    <a:gd name="T18" fmla="*/ 0 w 9"/>
                    <a:gd name="T19" fmla="*/ 0 h 43"/>
                    <a:gd name="T20" fmla="*/ 9 w 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9" h="43">
                      <a:moveTo>
                        <a:pt x="0" y="0"/>
                      </a:moveTo>
                      <a:lnTo>
                        <a:pt x="5" y="0"/>
                      </a:lnTo>
                      <a:lnTo>
                        <a:pt x="9" y="42"/>
                      </a:lnTo>
                      <a:lnTo>
                        <a:pt x="6" y="43"/>
                      </a:lnTo>
                      <a:lnTo>
                        <a:pt x="5" y="42"/>
                      </a:lnTo>
                      <a:lnTo>
                        <a:pt x="0" y="0"/>
                      </a:lnTo>
                      <a:close/>
                    </a:path>
                  </a:pathLst>
                </a:custGeom>
                <a:noFill/>
                <a:ln w="9525">
                  <a:noFill/>
                  <a:round/>
                  <a:headEnd/>
                  <a:tailEnd/>
                </a:ln>
              </p:spPr>
              <p:txBody>
                <a:bodyPr/>
                <a:lstStyle/>
                <a:p>
                  <a:endParaRPr lang="en-US"/>
                </a:p>
              </p:txBody>
            </p:sp>
            <p:sp>
              <p:nvSpPr>
                <p:cNvPr id="6490" name="Freeform 133"/>
                <p:cNvSpPr>
                  <a:spLocks/>
                </p:cNvSpPr>
                <p:nvPr/>
              </p:nvSpPr>
              <p:spPr bwMode="auto">
                <a:xfrm>
                  <a:off x="3283" y="3254"/>
                  <a:ext cx="2" cy="1"/>
                </a:xfrm>
                <a:custGeom>
                  <a:avLst/>
                  <a:gdLst>
                    <a:gd name="T0" fmla="*/ 0 w 5"/>
                    <a:gd name="T1" fmla="*/ 0 h 5"/>
                    <a:gd name="T2" fmla="*/ 1 w 5"/>
                    <a:gd name="T3" fmla="*/ 0 h 5"/>
                    <a:gd name="T4" fmla="*/ 2 w 5"/>
                    <a:gd name="T5" fmla="*/ 1 h 5"/>
                    <a:gd name="T6" fmla="*/ 2 w 5"/>
                    <a:gd name="T7" fmla="*/ 1 h 5"/>
                    <a:gd name="T8" fmla="*/ 1 w 5"/>
                    <a:gd name="T9" fmla="*/ 1 h 5"/>
                    <a:gd name="T10" fmla="*/ 0 w 5"/>
                    <a:gd name="T11" fmla="*/ 0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0" y="1"/>
                      </a:moveTo>
                      <a:lnTo>
                        <a:pt x="3" y="0"/>
                      </a:lnTo>
                      <a:lnTo>
                        <a:pt x="5" y="3"/>
                      </a:lnTo>
                      <a:lnTo>
                        <a:pt x="2" y="5"/>
                      </a:lnTo>
                      <a:lnTo>
                        <a:pt x="0" y="1"/>
                      </a:lnTo>
                      <a:close/>
                    </a:path>
                  </a:pathLst>
                </a:custGeom>
                <a:noFill/>
                <a:ln w="9525">
                  <a:noFill/>
                  <a:round/>
                  <a:headEnd/>
                  <a:tailEnd/>
                </a:ln>
              </p:spPr>
              <p:txBody>
                <a:bodyPr/>
                <a:lstStyle/>
                <a:p>
                  <a:endParaRPr lang="en-US"/>
                </a:p>
              </p:txBody>
            </p:sp>
            <p:sp>
              <p:nvSpPr>
                <p:cNvPr id="6491" name="Freeform 134"/>
                <p:cNvSpPr>
                  <a:spLocks/>
                </p:cNvSpPr>
                <p:nvPr/>
              </p:nvSpPr>
              <p:spPr bwMode="auto">
                <a:xfrm>
                  <a:off x="3284" y="3255"/>
                  <a:ext cx="5" cy="9"/>
                </a:xfrm>
                <a:custGeom>
                  <a:avLst/>
                  <a:gdLst>
                    <a:gd name="T0" fmla="*/ 0 w 15"/>
                    <a:gd name="T1" fmla="*/ 0 h 38"/>
                    <a:gd name="T2" fmla="*/ 1 w 15"/>
                    <a:gd name="T3" fmla="*/ 0 h 38"/>
                    <a:gd name="T4" fmla="*/ 5 w 15"/>
                    <a:gd name="T5" fmla="*/ 9 h 38"/>
                    <a:gd name="T6" fmla="*/ 5 w 15"/>
                    <a:gd name="T7" fmla="*/ 9 h 38"/>
                    <a:gd name="T8" fmla="*/ 4 w 15"/>
                    <a:gd name="T9" fmla="*/ 9 h 38"/>
                    <a:gd name="T10" fmla="*/ 0 w 15"/>
                    <a:gd name="T11" fmla="*/ 0 h 38"/>
                    <a:gd name="T12" fmla="*/ 0 60000 65536"/>
                    <a:gd name="T13" fmla="*/ 0 60000 65536"/>
                    <a:gd name="T14" fmla="*/ 0 60000 65536"/>
                    <a:gd name="T15" fmla="*/ 0 60000 65536"/>
                    <a:gd name="T16" fmla="*/ 0 60000 65536"/>
                    <a:gd name="T17" fmla="*/ 0 60000 65536"/>
                    <a:gd name="T18" fmla="*/ 0 w 15"/>
                    <a:gd name="T19" fmla="*/ 0 h 38"/>
                    <a:gd name="T20" fmla="*/ 15 w 15"/>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15" h="38">
                      <a:moveTo>
                        <a:pt x="0" y="2"/>
                      </a:moveTo>
                      <a:lnTo>
                        <a:pt x="3" y="0"/>
                      </a:lnTo>
                      <a:lnTo>
                        <a:pt x="15" y="36"/>
                      </a:lnTo>
                      <a:lnTo>
                        <a:pt x="15" y="37"/>
                      </a:lnTo>
                      <a:lnTo>
                        <a:pt x="11" y="38"/>
                      </a:lnTo>
                      <a:lnTo>
                        <a:pt x="0" y="2"/>
                      </a:lnTo>
                      <a:close/>
                    </a:path>
                  </a:pathLst>
                </a:custGeom>
                <a:noFill/>
                <a:ln w="9525">
                  <a:noFill/>
                  <a:round/>
                  <a:headEnd/>
                  <a:tailEnd/>
                </a:ln>
              </p:spPr>
              <p:txBody>
                <a:bodyPr/>
                <a:lstStyle/>
                <a:p>
                  <a:endParaRPr lang="en-US"/>
                </a:p>
              </p:txBody>
            </p:sp>
            <p:sp>
              <p:nvSpPr>
                <p:cNvPr id="6492" name="Freeform 135"/>
                <p:cNvSpPr>
                  <a:spLocks/>
                </p:cNvSpPr>
                <p:nvPr/>
              </p:nvSpPr>
              <p:spPr bwMode="auto">
                <a:xfrm>
                  <a:off x="3288" y="3264"/>
                  <a:ext cx="3" cy="7"/>
                </a:xfrm>
                <a:custGeom>
                  <a:avLst/>
                  <a:gdLst>
                    <a:gd name="T0" fmla="*/ 0 w 10"/>
                    <a:gd name="T1" fmla="*/ 0 h 29"/>
                    <a:gd name="T2" fmla="*/ 1 w 10"/>
                    <a:gd name="T3" fmla="*/ 0 h 29"/>
                    <a:gd name="T4" fmla="*/ 3 w 10"/>
                    <a:gd name="T5" fmla="*/ 7 h 29"/>
                    <a:gd name="T6" fmla="*/ 3 w 10"/>
                    <a:gd name="T7" fmla="*/ 7 h 29"/>
                    <a:gd name="T8" fmla="*/ 2 w 10"/>
                    <a:gd name="T9" fmla="*/ 7 h 29"/>
                    <a:gd name="T10" fmla="*/ 0 w 10"/>
                    <a:gd name="T11" fmla="*/ 0 h 29"/>
                    <a:gd name="T12" fmla="*/ 0 60000 65536"/>
                    <a:gd name="T13" fmla="*/ 0 60000 65536"/>
                    <a:gd name="T14" fmla="*/ 0 60000 65536"/>
                    <a:gd name="T15" fmla="*/ 0 60000 65536"/>
                    <a:gd name="T16" fmla="*/ 0 60000 65536"/>
                    <a:gd name="T17" fmla="*/ 0 60000 65536"/>
                    <a:gd name="T18" fmla="*/ 0 w 10"/>
                    <a:gd name="T19" fmla="*/ 0 h 29"/>
                    <a:gd name="T20" fmla="*/ 10 w 1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0" h="29">
                      <a:moveTo>
                        <a:pt x="0" y="1"/>
                      </a:moveTo>
                      <a:lnTo>
                        <a:pt x="4" y="0"/>
                      </a:lnTo>
                      <a:lnTo>
                        <a:pt x="10" y="28"/>
                      </a:lnTo>
                      <a:lnTo>
                        <a:pt x="6" y="29"/>
                      </a:lnTo>
                      <a:lnTo>
                        <a:pt x="0" y="1"/>
                      </a:lnTo>
                      <a:close/>
                    </a:path>
                  </a:pathLst>
                </a:custGeom>
                <a:noFill/>
                <a:ln w="9525">
                  <a:noFill/>
                  <a:round/>
                  <a:headEnd/>
                  <a:tailEnd/>
                </a:ln>
              </p:spPr>
              <p:txBody>
                <a:bodyPr/>
                <a:lstStyle/>
                <a:p>
                  <a:endParaRPr lang="en-US"/>
                </a:p>
              </p:txBody>
            </p:sp>
            <p:sp>
              <p:nvSpPr>
                <p:cNvPr id="6493" name="Freeform 136"/>
                <p:cNvSpPr>
                  <a:spLocks/>
                </p:cNvSpPr>
                <p:nvPr/>
              </p:nvSpPr>
              <p:spPr bwMode="auto">
                <a:xfrm>
                  <a:off x="3290" y="3271"/>
                  <a:ext cx="6" cy="18"/>
                </a:xfrm>
                <a:custGeom>
                  <a:avLst/>
                  <a:gdLst>
                    <a:gd name="T0" fmla="*/ 0 w 18"/>
                    <a:gd name="T1" fmla="*/ 0 h 71"/>
                    <a:gd name="T2" fmla="*/ 1 w 18"/>
                    <a:gd name="T3" fmla="*/ 0 h 71"/>
                    <a:gd name="T4" fmla="*/ 6 w 18"/>
                    <a:gd name="T5" fmla="*/ 18 h 71"/>
                    <a:gd name="T6" fmla="*/ 6 w 18"/>
                    <a:gd name="T7" fmla="*/ 18 h 71"/>
                    <a:gd name="T8" fmla="*/ 4 w 18"/>
                    <a:gd name="T9" fmla="*/ 18 h 71"/>
                    <a:gd name="T10" fmla="*/ 0 w 18"/>
                    <a:gd name="T11" fmla="*/ 0 h 71"/>
                    <a:gd name="T12" fmla="*/ 0 60000 65536"/>
                    <a:gd name="T13" fmla="*/ 0 60000 65536"/>
                    <a:gd name="T14" fmla="*/ 0 60000 65536"/>
                    <a:gd name="T15" fmla="*/ 0 60000 65536"/>
                    <a:gd name="T16" fmla="*/ 0 60000 65536"/>
                    <a:gd name="T17" fmla="*/ 0 60000 65536"/>
                    <a:gd name="T18" fmla="*/ 0 w 18"/>
                    <a:gd name="T19" fmla="*/ 0 h 71"/>
                    <a:gd name="T20" fmla="*/ 18 w 18"/>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8" h="71">
                      <a:moveTo>
                        <a:pt x="0" y="1"/>
                      </a:moveTo>
                      <a:lnTo>
                        <a:pt x="4" y="0"/>
                      </a:lnTo>
                      <a:lnTo>
                        <a:pt x="18" y="70"/>
                      </a:lnTo>
                      <a:lnTo>
                        <a:pt x="13" y="71"/>
                      </a:lnTo>
                      <a:lnTo>
                        <a:pt x="0" y="1"/>
                      </a:lnTo>
                      <a:close/>
                    </a:path>
                  </a:pathLst>
                </a:custGeom>
                <a:noFill/>
                <a:ln w="9525">
                  <a:noFill/>
                  <a:round/>
                  <a:headEnd/>
                  <a:tailEnd/>
                </a:ln>
              </p:spPr>
              <p:txBody>
                <a:bodyPr/>
                <a:lstStyle/>
                <a:p>
                  <a:endParaRPr lang="en-US"/>
                </a:p>
              </p:txBody>
            </p:sp>
            <p:sp>
              <p:nvSpPr>
                <p:cNvPr id="6494" name="Freeform 137"/>
                <p:cNvSpPr>
                  <a:spLocks/>
                </p:cNvSpPr>
                <p:nvPr/>
              </p:nvSpPr>
              <p:spPr bwMode="auto">
                <a:xfrm>
                  <a:off x="3294" y="3289"/>
                  <a:ext cx="6" cy="20"/>
                </a:xfrm>
                <a:custGeom>
                  <a:avLst/>
                  <a:gdLst>
                    <a:gd name="T0" fmla="*/ 0 w 18"/>
                    <a:gd name="T1" fmla="*/ 0 h 84"/>
                    <a:gd name="T2" fmla="*/ 2 w 18"/>
                    <a:gd name="T3" fmla="*/ 0 h 84"/>
                    <a:gd name="T4" fmla="*/ 6 w 18"/>
                    <a:gd name="T5" fmla="*/ 20 h 84"/>
                    <a:gd name="T6" fmla="*/ 5 w 18"/>
                    <a:gd name="T7" fmla="*/ 20 h 84"/>
                    <a:gd name="T8" fmla="*/ 5 w 18"/>
                    <a:gd name="T9" fmla="*/ 20 h 84"/>
                    <a:gd name="T10" fmla="*/ 0 w 18"/>
                    <a:gd name="T11" fmla="*/ 0 h 84"/>
                    <a:gd name="T12" fmla="*/ 0 60000 65536"/>
                    <a:gd name="T13" fmla="*/ 0 60000 65536"/>
                    <a:gd name="T14" fmla="*/ 0 60000 65536"/>
                    <a:gd name="T15" fmla="*/ 0 60000 65536"/>
                    <a:gd name="T16" fmla="*/ 0 60000 65536"/>
                    <a:gd name="T17" fmla="*/ 0 60000 65536"/>
                    <a:gd name="T18" fmla="*/ 0 w 18"/>
                    <a:gd name="T19" fmla="*/ 0 h 84"/>
                    <a:gd name="T20" fmla="*/ 18 w 18"/>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18" h="84">
                      <a:moveTo>
                        <a:pt x="0" y="1"/>
                      </a:moveTo>
                      <a:lnTo>
                        <a:pt x="5" y="0"/>
                      </a:lnTo>
                      <a:lnTo>
                        <a:pt x="18" y="82"/>
                      </a:lnTo>
                      <a:lnTo>
                        <a:pt x="14" y="84"/>
                      </a:lnTo>
                      <a:lnTo>
                        <a:pt x="0" y="1"/>
                      </a:lnTo>
                      <a:close/>
                    </a:path>
                  </a:pathLst>
                </a:custGeom>
                <a:noFill/>
                <a:ln w="9525">
                  <a:noFill/>
                  <a:round/>
                  <a:headEnd/>
                  <a:tailEnd/>
                </a:ln>
              </p:spPr>
              <p:txBody>
                <a:bodyPr/>
                <a:lstStyle/>
                <a:p>
                  <a:endParaRPr lang="en-US"/>
                </a:p>
              </p:txBody>
            </p:sp>
            <p:sp>
              <p:nvSpPr>
                <p:cNvPr id="6495" name="Freeform 138"/>
                <p:cNvSpPr>
                  <a:spLocks/>
                </p:cNvSpPr>
                <p:nvPr/>
              </p:nvSpPr>
              <p:spPr bwMode="auto">
                <a:xfrm>
                  <a:off x="3299" y="3309"/>
                  <a:ext cx="8" cy="30"/>
                </a:xfrm>
                <a:custGeom>
                  <a:avLst/>
                  <a:gdLst>
                    <a:gd name="T0" fmla="*/ 0 w 26"/>
                    <a:gd name="T1" fmla="*/ 1 h 120"/>
                    <a:gd name="T2" fmla="*/ 1 w 26"/>
                    <a:gd name="T3" fmla="*/ 0 h 120"/>
                    <a:gd name="T4" fmla="*/ 8 w 26"/>
                    <a:gd name="T5" fmla="*/ 30 h 120"/>
                    <a:gd name="T6" fmla="*/ 6 w 26"/>
                    <a:gd name="T7" fmla="*/ 30 h 120"/>
                    <a:gd name="T8" fmla="*/ 6 w 26"/>
                    <a:gd name="T9" fmla="*/ 30 h 120"/>
                    <a:gd name="T10" fmla="*/ 0 w 26"/>
                    <a:gd name="T11" fmla="*/ 1 h 120"/>
                    <a:gd name="T12" fmla="*/ 0 60000 65536"/>
                    <a:gd name="T13" fmla="*/ 0 60000 65536"/>
                    <a:gd name="T14" fmla="*/ 0 60000 65536"/>
                    <a:gd name="T15" fmla="*/ 0 60000 65536"/>
                    <a:gd name="T16" fmla="*/ 0 60000 65536"/>
                    <a:gd name="T17" fmla="*/ 0 60000 65536"/>
                    <a:gd name="T18" fmla="*/ 0 w 26"/>
                    <a:gd name="T19" fmla="*/ 0 h 120"/>
                    <a:gd name="T20" fmla="*/ 26 w 26"/>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26" h="120">
                      <a:moveTo>
                        <a:pt x="0" y="2"/>
                      </a:moveTo>
                      <a:lnTo>
                        <a:pt x="4" y="0"/>
                      </a:lnTo>
                      <a:lnTo>
                        <a:pt x="26" y="119"/>
                      </a:lnTo>
                      <a:lnTo>
                        <a:pt x="21" y="120"/>
                      </a:lnTo>
                      <a:lnTo>
                        <a:pt x="0" y="2"/>
                      </a:lnTo>
                      <a:close/>
                    </a:path>
                  </a:pathLst>
                </a:custGeom>
                <a:noFill/>
                <a:ln w="9525">
                  <a:noFill/>
                  <a:round/>
                  <a:headEnd/>
                  <a:tailEnd/>
                </a:ln>
              </p:spPr>
              <p:txBody>
                <a:bodyPr/>
                <a:lstStyle/>
                <a:p>
                  <a:endParaRPr lang="en-US"/>
                </a:p>
              </p:txBody>
            </p:sp>
            <p:sp>
              <p:nvSpPr>
                <p:cNvPr id="6496" name="Freeform 139"/>
                <p:cNvSpPr>
                  <a:spLocks/>
                </p:cNvSpPr>
                <p:nvPr/>
              </p:nvSpPr>
              <p:spPr bwMode="auto">
                <a:xfrm>
                  <a:off x="3306" y="3339"/>
                  <a:ext cx="4" cy="8"/>
                </a:xfrm>
                <a:custGeom>
                  <a:avLst/>
                  <a:gdLst>
                    <a:gd name="T0" fmla="*/ 0 w 12"/>
                    <a:gd name="T1" fmla="*/ 0 h 34"/>
                    <a:gd name="T2" fmla="*/ 2 w 12"/>
                    <a:gd name="T3" fmla="*/ 0 h 34"/>
                    <a:gd name="T4" fmla="*/ 4 w 12"/>
                    <a:gd name="T5" fmla="*/ 8 h 34"/>
                    <a:gd name="T6" fmla="*/ 4 w 12"/>
                    <a:gd name="T7" fmla="*/ 8 h 34"/>
                    <a:gd name="T8" fmla="*/ 3 w 12"/>
                    <a:gd name="T9" fmla="*/ 8 h 34"/>
                    <a:gd name="T10" fmla="*/ 0 w 12"/>
                    <a:gd name="T11" fmla="*/ 0 h 34"/>
                    <a:gd name="T12" fmla="*/ 0 60000 65536"/>
                    <a:gd name="T13" fmla="*/ 0 60000 65536"/>
                    <a:gd name="T14" fmla="*/ 0 60000 65536"/>
                    <a:gd name="T15" fmla="*/ 0 60000 65536"/>
                    <a:gd name="T16" fmla="*/ 0 60000 65536"/>
                    <a:gd name="T17" fmla="*/ 0 60000 65536"/>
                    <a:gd name="T18" fmla="*/ 0 w 12"/>
                    <a:gd name="T19" fmla="*/ 0 h 34"/>
                    <a:gd name="T20" fmla="*/ 12 w 12"/>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2" h="34">
                      <a:moveTo>
                        <a:pt x="0" y="1"/>
                      </a:moveTo>
                      <a:lnTo>
                        <a:pt x="5" y="0"/>
                      </a:lnTo>
                      <a:lnTo>
                        <a:pt x="12" y="33"/>
                      </a:lnTo>
                      <a:lnTo>
                        <a:pt x="8" y="34"/>
                      </a:lnTo>
                      <a:lnTo>
                        <a:pt x="0" y="1"/>
                      </a:lnTo>
                      <a:close/>
                    </a:path>
                  </a:pathLst>
                </a:custGeom>
                <a:noFill/>
                <a:ln w="9525">
                  <a:noFill/>
                  <a:round/>
                  <a:headEnd/>
                  <a:tailEnd/>
                </a:ln>
              </p:spPr>
              <p:txBody>
                <a:bodyPr/>
                <a:lstStyle/>
                <a:p>
                  <a:endParaRPr lang="en-US"/>
                </a:p>
              </p:txBody>
            </p:sp>
            <p:sp>
              <p:nvSpPr>
                <p:cNvPr id="6497" name="Freeform 140"/>
                <p:cNvSpPr>
                  <a:spLocks/>
                </p:cNvSpPr>
                <p:nvPr/>
              </p:nvSpPr>
              <p:spPr bwMode="auto">
                <a:xfrm>
                  <a:off x="3308" y="3347"/>
                  <a:ext cx="3" cy="4"/>
                </a:xfrm>
                <a:custGeom>
                  <a:avLst/>
                  <a:gdLst>
                    <a:gd name="T0" fmla="*/ 0 w 7"/>
                    <a:gd name="T1" fmla="*/ 0 h 16"/>
                    <a:gd name="T2" fmla="*/ 2 w 7"/>
                    <a:gd name="T3" fmla="*/ 0 h 16"/>
                    <a:gd name="T4" fmla="*/ 3 w 7"/>
                    <a:gd name="T5" fmla="*/ 3 h 16"/>
                    <a:gd name="T6" fmla="*/ 2 w 7"/>
                    <a:gd name="T7" fmla="*/ 4 h 16"/>
                    <a:gd name="T8" fmla="*/ 1 w 7"/>
                    <a:gd name="T9" fmla="*/ 4 h 16"/>
                    <a:gd name="T10" fmla="*/ 0 w 7"/>
                    <a:gd name="T11" fmla="*/ 0 h 16"/>
                    <a:gd name="T12" fmla="*/ 0 60000 65536"/>
                    <a:gd name="T13" fmla="*/ 0 60000 65536"/>
                    <a:gd name="T14" fmla="*/ 0 60000 65536"/>
                    <a:gd name="T15" fmla="*/ 0 60000 65536"/>
                    <a:gd name="T16" fmla="*/ 0 60000 65536"/>
                    <a:gd name="T17" fmla="*/ 0 60000 65536"/>
                    <a:gd name="T18" fmla="*/ 0 w 7"/>
                    <a:gd name="T19" fmla="*/ 0 h 16"/>
                    <a:gd name="T20" fmla="*/ 7 w 7"/>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7" h="16">
                      <a:moveTo>
                        <a:pt x="0" y="1"/>
                      </a:moveTo>
                      <a:lnTo>
                        <a:pt x="4" y="0"/>
                      </a:lnTo>
                      <a:lnTo>
                        <a:pt x="7" y="14"/>
                      </a:lnTo>
                      <a:lnTo>
                        <a:pt x="4" y="16"/>
                      </a:lnTo>
                      <a:lnTo>
                        <a:pt x="3" y="16"/>
                      </a:lnTo>
                      <a:lnTo>
                        <a:pt x="0" y="1"/>
                      </a:lnTo>
                      <a:close/>
                    </a:path>
                  </a:pathLst>
                </a:custGeom>
                <a:noFill/>
                <a:ln w="9525">
                  <a:noFill/>
                  <a:round/>
                  <a:headEnd/>
                  <a:tailEnd/>
                </a:ln>
              </p:spPr>
              <p:txBody>
                <a:bodyPr/>
                <a:lstStyle/>
                <a:p>
                  <a:endParaRPr lang="en-US"/>
                </a:p>
              </p:txBody>
            </p:sp>
            <p:sp>
              <p:nvSpPr>
                <p:cNvPr id="6498" name="Freeform 141"/>
                <p:cNvSpPr>
                  <a:spLocks/>
                </p:cNvSpPr>
                <p:nvPr/>
              </p:nvSpPr>
              <p:spPr bwMode="auto">
                <a:xfrm>
                  <a:off x="3310" y="3351"/>
                  <a:ext cx="5" cy="11"/>
                </a:xfrm>
                <a:custGeom>
                  <a:avLst/>
                  <a:gdLst>
                    <a:gd name="T0" fmla="*/ 0 w 17"/>
                    <a:gd name="T1" fmla="*/ 0 h 47"/>
                    <a:gd name="T2" fmla="*/ 1 w 17"/>
                    <a:gd name="T3" fmla="*/ 0 h 47"/>
                    <a:gd name="T4" fmla="*/ 5 w 17"/>
                    <a:gd name="T5" fmla="*/ 10 h 47"/>
                    <a:gd name="T6" fmla="*/ 4 w 17"/>
                    <a:gd name="T7" fmla="*/ 11 h 47"/>
                    <a:gd name="T8" fmla="*/ 4 w 17"/>
                    <a:gd name="T9" fmla="*/ 11 h 47"/>
                    <a:gd name="T10" fmla="*/ 0 w 17"/>
                    <a:gd name="T11" fmla="*/ 0 h 47"/>
                    <a:gd name="T12" fmla="*/ 0 60000 65536"/>
                    <a:gd name="T13" fmla="*/ 0 60000 65536"/>
                    <a:gd name="T14" fmla="*/ 0 60000 65536"/>
                    <a:gd name="T15" fmla="*/ 0 60000 65536"/>
                    <a:gd name="T16" fmla="*/ 0 60000 65536"/>
                    <a:gd name="T17" fmla="*/ 0 60000 65536"/>
                    <a:gd name="T18" fmla="*/ 0 w 17"/>
                    <a:gd name="T19" fmla="*/ 0 h 47"/>
                    <a:gd name="T20" fmla="*/ 17 w 17"/>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7" h="47">
                      <a:moveTo>
                        <a:pt x="0" y="2"/>
                      </a:moveTo>
                      <a:lnTo>
                        <a:pt x="3" y="0"/>
                      </a:lnTo>
                      <a:lnTo>
                        <a:pt x="17" y="43"/>
                      </a:lnTo>
                      <a:lnTo>
                        <a:pt x="14" y="47"/>
                      </a:lnTo>
                      <a:lnTo>
                        <a:pt x="14" y="46"/>
                      </a:lnTo>
                      <a:lnTo>
                        <a:pt x="0" y="2"/>
                      </a:lnTo>
                      <a:close/>
                    </a:path>
                  </a:pathLst>
                </a:custGeom>
                <a:noFill/>
                <a:ln w="9525">
                  <a:noFill/>
                  <a:round/>
                  <a:headEnd/>
                  <a:tailEnd/>
                </a:ln>
              </p:spPr>
              <p:txBody>
                <a:bodyPr/>
                <a:lstStyle/>
                <a:p>
                  <a:endParaRPr lang="en-US"/>
                </a:p>
              </p:txBody>
            </p:sp>
            <p:sp>
              <p:nvSpPr>
                <p:cNvPr id="6499" name="Freeform 142"/>
                <p:cNvSpPr>
                  <a:spLocks/>
                </p:cNvSpPr>
                <p:nvPr/>
              </p:nvSpPr>
              <p:spPr bwMode="auto">
                <a:xfrm>
                  <a:off x="3314" y="3361"/>
                  <a:ext cx="5" cy="4"/>
                </a:xfrm>
                <a:custGeom>
                  <a:avLst/>
                  <a:gdLst>
                    <a:gd name="T0" fmla="*/ 0 w 14"/>
                    <a:gd name="T1" fmla="*/ 1 h 13"/>
                    <a:gd name="T2" fmla="*/ 1 w 14"/>
                    <a:gd name="T3" fmla="*/ 0 h 13"/>
                    <a:gd name="T4" fmla="*/ 4 w 14"/>
                    <a:gd name="T5" fmla="*/ 3 h 13"/>
                    <a:gd name="T6" fmla="*/ 5 w 14"/>
                    <a:gd name="T7" fmla="*/ 4 h 13"/>
                    <a:gd name="T8" fmla="*/ 3 w 14"/>
                    <a:gd name="T9" fmla="*/ 4 h 13"/>
                    <a:gd name="T10" fmla="*/ 0 w 14"/>
                    <a:gd name="T11" fmla="*/ 1 h 13"/>
                    <a:gd name="T12" fmla="*/ 0 60000 65536"/>
                    <a:gd name="T13" fmla="*/ 0 60000 65536"/>
                    <a:gd name="T14" fmla="*/ 0 60000 65536"/>
                    <a:gd name="T15" fmla="*/ 0 60000 65536"/>
                    <a:gd name="T16" fmla="*/ 0 60000 65536"/>
                    <a:gd name="T17" fmla="*/ 0 60000 65536"/>
                    <a:gd name="T18" fmla="*/ 0 w 14"/>
                    <a:gd name="T19" fmla="*/ 0 h 13"/>
                    <a:gd name="T20" fmla="*/ 14 w 1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4" h="13">
                      <a:moveTo>
                        <a:pt x="0" y="4"/>
                      </a:moveTo>
                      <a:lnTo>
                        <a:pt x="3" y="0"/>
                      </a:lnTo>
                      <a:lnTo>
                        <a:pt x="12" y="11"/>
                      </a:lnTo>
                      <a:lnTo>
                        <a:pt x="14" y="12"/>
                      </a:lnTo>
                      <a:lnTo>
                        <a:pt x="9" y="13"/>
                      </a:lnTo>
                      <a:lnTo>
                        <a:pt x="0" y="4"/>
                      </a:lnTo>
                      <a:close/>
                    </a:path>
                  </a:pathLst>
                </a:custGeom>
                <a:noFill/>
                <a:ln w="9525">
                  <a:noFill/>
                  <a:round/>
                  <a:headEnd/>
                  <a:tailEnd/>
                </a:ln>
              </p:spPr>
              <p:txBody>
                <a:bodyPr/>
                <a:lstStyle/>
                <a:p>
                  <a:endParaRPr lang="en-US"/>
                </a:p>
              </p:txBody>
            </p:sp>
            <p:sp>
              <p:nvSpPr>
                <p:cNvPr id="6500" name="Freeform 143"/>
                <p:cNvSpPr>
                  <a:spLocks/>
                </p:cNvSpPr>
                <p:nvPr/>
              </p:nvSpPr>
              <p:spPr bwMode="auto">
                <a:xfrm>
                  <a:off x="3317" y="3364"/>
                  <a:ext cx="2" cy="7"/>
                </a:xfrm>
                <a:custGeom>
                  <a:avLst/>
                  <a:gdLst>
                    <a:gd name="T0" fmla="*/ 0 w 6"/>
                    <a:gd name="T1" fmla="*/ 0 h 28"/>
                    <a:gd name="T2" fmla="*/ 2 w 6"/>
                    <a:gd name="T3" fmla="*/ 0 h 28"/>
                    <a:gd name="T4" fmla="*/ 2 w 6"/>
                    <a:gd name="T5" fmla="*/ 7 h 28"/>
                    <a:gd name="T6" fmla="*/ 0 w 6"/>
                    <a:gd name="T7" fmla="*/ 7 h 28"/>
                    <a:gd name="T8" fmla="*/ 0 w 6"/>
                    <a:gd name="T9" fmla="*/ 7 h 28"/>
                    <a:gd name="T10" fmla="*/ 0 w 6"/>
                    <a:gd name="T11" fmla="*/ 0 h 28"/>
                    <a:gd name="T12" fmla="*/ 0 60000 65536"/>
                    <a:gd name="T13" fmla="*/ 0 60000 65536"/>
                    <a:gd name="T14" fmla="*/ 0 60000 65536"/>
                    <a:gd name="T15" fmla="*/ 0 60000 65536"/>
                    <a:gd name="T16" fmla="*/ 0 60000 65536"/>
                    <a:gd name="T17" fmla="*/ 0 60000 65536"/>
                    <a:gd name="T18" fmla="*/ 0 w 6"/>
                    <a:gd name="T19" fmla="*/ 0 h 28"/>
                    <a:gd name="T20" fmla="*/ 6 w 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6" h="28">
                      <a:moveTo>
                        <a:pt x="0" y="1"/>
                      </a:moveTo>
                      <a:lnTo>
                        <a:pt x="5" y="0"/>
                      </a:lnTo>
                      <a:lnTo>
                        <a:pt x="6" y="28"/>
                      </a:lnTo>
                      <a:lnTo>
                        <a:pt x="1" y="28"/>
                      </a:lnTo>
                      <a:lnTo>
                        <a:pt x="0" y="1"/>
                      </a:lnTo>
                      <a:close/>
                    </a:path>
                  </a:pathLst>
                </a:custGeom>
                <a:noFill/>
                <a:ln w="9525">
                  <a:noFill/>
                  <a:round/>
                  <a:headEnd/>
                  <a:tailEnd/>
                </a:ln>
              </p:spPr>
              <p:txBody>
                <a:bodyPr/>
                <a:lstStyle/>
                <a:p>
                  <a:endParaRPr lang="en-US"/>
                </a:p>
              </p:txBody>
            </p:sp>
            <p:sp>
              <p:nvSpPr>
                <p:cNvPr id="6501" name="Freeform 144"/>
                <p:cNvSpPr>
                  <a:spLocks/>
                </p:cNvSpPr>
                <p:nvPr/>
              </p:nvSpPr>
              <p:spPr bwMode="auto">
                <a:xfrm>
                  <a:off x="3318" y="3371"/>
                  <a:ext cx="2" cy="4"/>
                </a:xfrm>
                <a:custGeom>
                  <a:avLst/>
                  <a:gdLst>
                    <a:gd name="T0" fmla="*/ 0 w 7"/>
                    <a:gd name="T1" fmla="*/ 0 h 17"/>
                    <a:gd name="T2" fmla="*/ 1 w 7"/>
                    <a:gd name="T3" fmla="*/ 0 h 17"/>
                    <a:gd name="T4" fmla="*/ 2 w 7"/>
                    <a:gd name="T5" fmla="*/ 4 h 17"/>
                    <a:gd name="T6" fmla="*/ 2 w 7"/>
                    <a:gd name="T7" fmla="*/ 4 h 17"/>
                    <a:gd name="T8" fmla="*/ 1 w 7"/>
                    <a:gd name="T9" fmla="*/ 4 h 17"/>
                    <a:gd name="T10" fmla="*/ 0 w 7"/>
                    <a:gd name="T11" fmla="*/ 0 h 17"/>
                    <a:gd name="T12" fmla="*/ 0 60000 65536"/>
                    <a:gd name="T13" fmla="*/ 0 60000 65536"/>
                    <a:gd name="T14" fmla="*/ 0 60000 65536"/>
                    <a:gd name="T15" fmla="*/ 0 60000 65536"/>
                    <a:gd name="T16" fmla="*/ 0 60000 65536"/>
                    <a:gd name="T17" fmla="*/ 0 60000 65536"/>
                    <a:gd name="T18" fmla="*/ 0 w 7"/>
                    <a:gd name="T19" fmla="*/ 0 h 17"/>
                    <a:gd name="T20" fmla="*/ 7 w 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7" h="17">
                      <a:moveTo>
                        <a:pt x="0" y="0"/>
                      </a:moveTo>
                      <a:lnTo>
                        <a:pt x="5" y="0"/>
                      </a:lnTo>
                      <a:lnTo>
                        <a:pt x="7" y="17"/>
                      </a:lnTo>
                      <a:lnTo>
                        <a:pt x="2" y="17"/>
                      </a:lnTo>
                      <a:lnTo>
                        <a:pt x="0" y="0"/>
                      </a:lnTo>
                      <a:close/>
                    </a:path>
                  </a:pathLst>
                </a:custGeom>
                <a:noFill/>
                <a:ln w="9525">
                  <a:noFill/>
                  <a:round/>
                  <a:headEnd/>
                  <a:tailEnd/>
                </a:ln>
              </p:spPr>
              <p:txBody>
                <a:bodyPr/>
                <a:lstStyle/>
                <a:p>
                  <a:endParaRPr lang="en-US"/>
                </a:p>
              </p:txBody>
            </p:sp>
            <p:sp>
              <p:nvSpPr>
                <p:cNvPr id="6502" name="Freeform 145"/>
                <p:cNvSpPr>
                  <a:spLocks/>
                </p:cNvSpPr>
                <p:nvPr/>
              </p:nvSpPr>
              <p:spPr bwMode="auto">
                <a:xfrm>
                  <a:off x="3318" y="3375"/>
                  <a:ext cx="3" cy="11"/>
                </a:xfrm>
                <a:custGeom>
                  <a:avLst/>
                  <a:gdLst>
                    <a:gd name="T0" fmla="*/ 0 w 9"/>
                    <a:gd name="T1" fmla="*/ 0 h 41"/>
                    <a:gd name="T2" fmla="*/ 2 w 9"/>
                    <a:gd name="T3" fmla="*/ 0 h 41"/>
                    <a:gd name="T4" fmla="*/ 3 w 9"/>
                    <a:gd name="T5" fmla="*/ 11 h 41"/>
                    <a:gd name="T6" fmla="*/ 2 w 9"/>
                    <a:gd name="T7" fmla="*/ 11 h 41"/>
                    <a:gd name="T8" fmla="*/ 2 w 9"/>
                    <a:gd name="T9" fmla="*/ 11 h 41"/>
                    <a:gd name="T10" fmla="*/ 0 w 9"/>
                    <a:gd name="T11" fmla="*/ 0 h 41"/>
                    <a:gd name="T12" fmla="*/ 0 60000 65536"/>
                    <a:gd name="T13" fmla="*/ 0 60000 65536"/>
                    <a:gd name="T14" fmla="*/ 0 60000 65536"/>
                    <a:gd name="T15" fmla="*/ 0 60000 65536"/>
                    <a:gd name="T16" fmla="*/ 0 60000 65536"/>
                    <a:gd name="T17" fmla="*/ 0 60000 65536"/>
                    <a:gd name="T18" fmla="*/ 0 w 9"/>
                    <a:gd name="T19" fmla="*/ 0 h 41"/>
                    <a:gd name="T20" fmla="*/ 9 w 9"/>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 h="41">
                      <a:moveTo>
                        <a:pt x="0" y="0"/>
                      </a:moveTo>
                      <a:lnTo>
                        <a:pt x="5" y="0"/>
                      </a:lnTo>
                      <a:lnTo>
                        <a:pt x="9" y="40"/>
                      </a:lnTo>
                      <a:lnTo>
                        <a:pt x="6" y="41"/>
                      </a:lnTo>
                      <a:lnTo>
                        <a:pt x="5" y="40"/>
                      </a:lnTo>
                      <a:lnTo>
                        <a:pt x="0" y="0"/>
                      </a:lnTo>
                      <a:close/>
                    </a:path>
                  </a:pathLst>
                </a:custGeom>
                <a:noFill/>
                <a:ln w="9525">
                  <a:noFill/>
                  <a:round/>
                  <a:headEnd/>
                  <a:tailEnd/>
                </a:ln>
              </p:spPr>
              <p:txBody>
                <a:bodyPr/>
                <a:lstStyle/>
                <a:p>
                  <a:endParaRPr lang="en-US"/>
                </a:p>
              </p:txBody>
            </p:sp>
            <p:sp>
              <p:nvSpPr>
                <p:cNvPr id="6503" name="Freeform 146"/>
                <p:cNvSpPr>
                  <a:spLocks/>
                </p:cNvSpPr>
                <p:nvPr/>
              </p:nvSpPr>
              <p:spPr bwMode="auto">
                <a:xfrm>
                  <a:off x="3320" y="3385"/>
                  <a:ext cx="30" cy="46"/>
                </a:xfrm>
                <a:custGeom>
                  <a:avLst/>
                  <a:gdLst>
                    <a:gd name="T0" fmla="*/ 0 w 90"/>
                    <a:gd name="T1" fmla="*/ 0 h 180"/>
                    <a:gd name="T2" fmla="*/ 1 w 90"/>
                    <a:gd name="T3" fmla="*/ 0 h 180"/>
                    <a:gd name="T4" fmla="*/ 30 w 90"/>
                    <a:gd name="T5" fmla="*/ 45 h 180"/>
                    <a:gd name="T6" fmla="*/ 30 w 90"/>
                    <a:gd name="T7" fmla="*/ 46 h 180"/>
                    <a:gd name="T8" fmla="*/ 29 w 90"/>
                    <a:gd name="T9" fmla="*/ 46 h 180"/>
                    <a:gd name="T10" fmla="*/ 0 w 90"/>
                    <a:gd name="T11" fmla="*/ 0 h 180"/>
                    <a:gd name="T12" fmla="*/ 0 60000 65536"/>
                    <a:gd name="T13" fmla="*/ 0 60000 65536"/>
                    <a:gd name="T14" fmla="*/ 0 60000 65536"/>
                    <a:gd name="T15" fmla="*/ 0 60000 65536"/>
                    <a:gd name="T16" fmla="*/ 0 60000 65536"/>
                    <a:gd name="T17" fmla="*/ 0 60000 65536"/>
                    <a:gd name="T18" fmla="*/ 0 w 90"/>
                    <a:gd name="T19" fmla="*/ 0 h 180"/>
                    <a:gd name="T20" fmla="*/ 90 w 90"/>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90" h="180">
                      <a:moveTo>
                        <a:pt x="0" y="1"/>
                      </a:moveTo>
                      <a:lnTo>
                        <a:pt x="3" y="0"/>
                      </a:lnTo>
                      <a:lnTo>
                        <a:pt x="90" y="178"/>
                      </a:lnTo>
                      <a:lnTo>
                        <a:pt x="90" y="179"/>
                      </a:lnTo>
                      <a:lnTo>
                        <a:pt x="86" y="180"/>
                      </a:lnTo>
                      <a:lnTo>
                        <a:pt x="0" y="1"/>
                      </a:lnTo>
                      <a:close/>
                    </a:path>
                  </a:pathLst>
                </a:custGeom>
                <a:noFill/>
                <a:ln w="9525">
                  <a:noFill/>
                  <a:round/>
                  <a:headEnd/>
                  <a:tailEnd/>
                </a:ln>
              </p:spPr>
              <p:txBody>
                <a:bodyPr/>
                <a:lstStyle/>
                <a:p>
                  <a:endParaRPr lang="en-US"/>
                </a:p>
              </p:txBody>
            </p:sp>
            <p:sp>
              <p:nvSpPr>
                <p:cNvPr id="6504" name="Freeform 147"/>
                <p:cNvSpPr>
                  <a:spLocks/>
                </p:cNvSpPr>
                <p:nvPr/>
              </p:nvSpPr>
              <p:spPr bwMode="auto">
                <a:xfrm>
                  <a:off x="3349" y="3430"/>
                  <a:ext cx="2" cy="4"/>
                </a:xfrm>
                <a:custGeom>
                  <a:avLst/>
                  <a:gdLst>
                    <a:gd name="T0" fmla="*/ 0 w 6"/>
                    <a:gd name="T1" fmla="*/ 0 h 16"/>
                    <a:gd name="T2" fmla="*/ 1 w 6"/>
                    <a:gd name="T3" fmla="*/ 0 h 16"/>
                    <a:gd name="T4" fmla="*/ 2 w 6"/>
                    <a:gd name="T5" fmla="*/ 3 h 16"/>
                    <a:gd name="T6" fmla="*/ 1 w 6"/>
                    <a:gd name="T7" fmla="*/ 4 h 16"/>
                    <a:gd name="T8" fmla="*/ 1 w 6"/>
                    <a:gd name="T9" fmla="*/ 3 h 16"/>
                    <a:gd name="T10" fmla="*/ 0 w 6"/>
                    <a:gd name="T11" fmla="*/ 0 h 16"/>
                    <a:gd name="T12" fmla="*/ 0 60000 65536"/>
                    <a:gd name="T13" fmla="*/ 0 60000 65536"/>
                    <a:gd name="T14" fmla="*/ 0 60000 65536"/>
                    <a:gd name="T15" fmla="*/ 0 60000 65536"/>
                    <a:gd name="T16" fmla="*/ 0 60000 65536"/>
                    <a:gd name="T17" fmla="*/ 0 60000 65536"/>
                    <a:gd name="T18" fmla="*/ 0 w 6"/>
                    <a:gd name="T19" fmla="*/ 0 h 16"/>
                    <a:gd name="T20" fmla="*/ 6 w 6"/>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6" h="16">
                      <a:moveTo>
                        <a:pt x="0" y="1"/>
                      </a:moveTo>
                      <a:lnTo>
                        <a:pt x="4" y="0"/>
                      </a:lnTo>
                      <a:lnTo>
                        <a:pt x="6" y="11"/>
                      </a:lnTo>
                      <a:lnTo>
                        <a:pt x="4" y="16"/>
                      </a:lnTo>
                      <a:lnTo>
                        <a:pt x="2" y="13"/>
                      </a:lnTo>
                      <a:lnTo>
                        <a:pt x="0" y="1"/>
                      </a:lnTo>
                      <a:close/>
                    </a:path>
                  </a:pathLst>
                </a:custGeom>
                <a:noFill/>
                <a:ln w="9525">
                  <a:noFill/>
                  <a:round/>
                  <a:headEnd/>
                  <a:tailEnd/>
                </a:ln>
              </p:spPr>
              <p:txBody>
                <a:bodyPr/>
                <a:lstStyle/>
                <a:p>
                  <a:endParaRPr lang="en-US"/>
                </a:p>
              </p:txBody>
            </p:sp>
            <p:sp>
              <p:nvSpPr>
                <p:cNvPr id="6505" name="Freeform 148"/>
                <p:cNvSpPr>
                  <a:spLocks/>
                </p:cNvSpPr>
                <p:nvPr/>
              </p:nvSpPr>
              <p:spPr bwMode="auto">
                <a:xfrm>
                  <a:off x="3350" y="3433"/>
                  <a:ext cx="2" cy="1"/>
                </a:xfrm>
                <a:custGeom>
                  <a:avLst/>
                  <a:gdLst>
                    <a:gd name="T0" fmla="*/ 0 w 6"/>
                    <a:gd name="T1" fmla="*/ 1 h 5"/>
                    <a:gd name="T2" fmla="*/ 1 w 6"/>
                    <a:gd name="T3" fmla="*/ 0 h 5"/>
                    <a:gd name="T4" fmla="*/ 2 w 6"/>
                    <a:gd name="T5" fmla="*/ 0 h 5"/>
                    <a:gd name="T6" fmla="*/ 2 w 6"/>
                    <a:gd name="T7" fmla="*/ 0 h 5"/>
                    <a:gd name="T8" fmla="*/ 2 w 6"/>
                    <a:gd name="T9" fmla="*/ 1 h 5"/>
                    <a:gd name="T10" fmla="*/ 0 w 6"/>
                    <a:gd name="T11" fmla="*/ 1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0" y="5"/>
                      </a:moveTo>
                      <a:lnTo>
                        <a:pt x="2" y="0"/>
                      </a:lnTo>
                      <a:lnTo>
                        <a:pt x="5" y="0"/>
                      </a:lnTo>
                      <a:lnTo>
                        <a:pt x="6" y="1"/>
                      </a:lnTo>
                      <a:lnTo>
                        <a:pt x="5" y="5"/>
                      </a:lnTo>
                      <a:lnTo>
                        <a:pt x="0" y="5"/>
                      </a:lnTo>
                      <a:close/>
                    </a:path>
                  </a:pathLst>
                </a:custGeom>
                <a:noFill/>
                <a:ln w="9525">
                  <a:noFill/>
                  <a:round/>
                  <a:headEnd/>
                  <a:tailEnd/>
                </a:ln>
              </p:spPr>
              <p:txBody>
                <a:bodyPr/>
                <a:lstStyle/>
                <a:p>
                  <a:endParaRPr lang="en-US"/>
                </a:p>
              </p:txBody>
            </p:sp>
            <p:sp>
              <p:nvSpPr>
                <p:cNvPr id="6506" name="Freeform 149"/>
                <p:cNvSpPr>
                  <a:spLocks/>
                </p:cNvSpPr>
                <p:nvPr/>
              </p:nvSpPr>
              <p:spPr bwMode="auto">
                <a:xfrm>
                  <a:off x="3352" y="3433"/>
                  <a:ext cx="37" cy="15"/>
                </a:xfrm>
                <a:custGeom>
                  <a:avLst/>
                  <a:gdLst>
                    <a:gd name="T0" fmla="*/ 0 w 112"/>
                    <a:gd name="T1" fmla="*/ 1 h 60"/>
                    <a:gd name="T2" fmla="*/ 0 w 112"/>
                    <a:gd name="T3" fmla="*/ 0 h 60"/>
                    <a:gd name="T4" fmla="*/ 37 w 112"/>
                    <a:gd name="T5" fmla="*/ 14 h 60"/>
                    <a:gd name="T6" fmla="*/ 37 w 112"/>
                    <a:gd name="T7" fmla="*/ 15 h 60"/>
                    <a:gd name="T8" fmla="*/ 37 w 112"/>
                    <a:gd name="T9" fmla="*/ 15 h 60"/>
                    <a:gd name="T10" fmla="*/ 0 w 112"/>
                    <a:gd name="T11" fmla="*/ 1 h 60"/>
                    <a:gd name="T12" fmla="*/ 0 60000 65536"/>
                    <a:gd name="T13" fmla="*/ 0 60000 65536"/>
                    <a:gd name="T14" fmla="*/ 0 60000 65536"/>
                    <a:gd name="T15" fmla="*/ 0 60000 65536"/>
                    <a:gd name="T16" fmla="*/ 0 60000 65536"/>
                    <a:gd name="T17" fmla="*/ 0 60000 65536"/>
                    <a:gd name="T18" fmla="*/ 0 w 112"/>
                    <a:gd name="T19" fmla="*/ 0 h 60"/>
                    <a:gd name="T20" fmla="*/ 112 w 112"/>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2" h="60">
                      <a:moveTo>
                        <a:pt x="0" y="4"/>
                      </a:moveTo>
                      <a:lnTo>
                        <a:pt x="1" y="0"/>
                      </a:lnTo>
                      <a:lnTo>
                        <a:pt x="112" y="56"/>
                      </a:lnTo>
                      <a:lnTo>
                        <a:pt x="111" y="60"/>
                      </a:lnTo>
                      <a:lnTo>
                        <a:pt x="0" y="4"/>
                      </a:lnTo>
                      <a:close/>
                    </a:path>
                  </a:pathLst>
                </a:custGeom>
                <a:noFill/>
                <a:ln w="9525">
                  <a:noFill/>
                  <a:round/>
                  <a:headEnd/>
                  <a:tailEnd/>
                </a:ln>
              </p:spPr>
              <p:txBody>
                <a:bodyPr/>
                <a:lstStyle/>
                <a:p>
                  <a:endParaRPr lang="en-US"/>
                </a:p>
              </p:txBody>
            </p:sp>
            <p:sp>
              <p:nvSpPr>
                <p:cNvPr id="6507" name="Freeform 150"/>
                <p:cNvSpPr>
                  <a:spLocks/>
                </p:cNvSpPr>
                <p:nvPr/>
              </p:nvSpPr>
              <p:spPr bwMode="auto">
                <a:xfrm>
                  <a:off x="3389" y="3447"/>
                  <a:ext cx="28" cy="11"/>
                </a:xfrm>
                <a:custGeom>
                  <a:avLst/>
                  <a:gdLst>
                    <a:gd name="T0" fmla="*/ 0 w 85"/>
                    <a:gd name="T1" fmla="*/ 1 h 45"/>
                    <a:gd name="T2" fmla="*/ 0 w 85"/>
                    <a:gd name="T3" fmla="*/ 0 h 45"/>
                    <a:gd name="T4" fmla="*/ 28 w 85"/>
                    <a:gd name="T5" fmla="*/ 10 h 45"/>
                    <a:gd name="T6" fmla="*/ 28 w 85"/>
                    <a:gd name="T7" fmla="*/ 10 h 45"/>
                    <a:gd name="T8" fmla="*/ 27 w 85"/>
                    <a:gd name="T9" fmla="*/ 11 h 45"/>
                    <a:gd name="T10" fmla="*/ 0 w 85"/>
                    <a:gd name="T11" fmla="*/ 1 h 45"/>
                    <a:gd name="T12" fmla="*/ 0 60000 65536"/>
                    <a:gd name="T13" fmla="*/ 0 60000 65536"/>
                    <a:gd name="T14" fmla="*/ 0 60000 65536"/>
                    <a:gd name="T15" fmla="*/ 0 60000 65536"/>
                    <a:gd name="T16" fmla="*/ 0 60000 65536"/>
                    <a:gd name="T17" fmla="*/ 0 60000 65536"/>
                    <a:gd name="T18" fmla="*/ 0 w 85"/>
                    <a:gd name="T19" fmla="*/ 0 h 45"/>
                    <a:gd name="T20" fmla="*/ 85 w 8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85" h="45">
                      <a:moveTo>
                        <a:pt x="0" y="4"/>
                      </a:moveTo>
                      <a:lnTo>
                        <a:pt x="1" y="0"/>
                      </a:lnTo>
                      <a:lnTo>
                        <a:pt x="85" y="41"/>
                      </a:lnTo>
                      <a:lnTo>
                        <a:pt x="83" y="45"/>
                      </a:lnTo>
                      <a:lnTo>
                        <a:pt x="0" y="4"/>
                      </a:lnTo>
                      <a:close/>
                    </a:path>
                  </a:pathLst>
                </a:custGeom>
                <a:noFill/>
                <a:ln w="9525">
                  <a:noFill/>
                  <a:round/>
                  <a:headEnd/>
                  <a:tailEnd/>
                </a:ln>
              </p:spPr>
              <p:txBody>
                <a:bodyPr/>
                <a:lstStyle/>
                <a:p>
                  <a:endParaRPr lang="en-US"/>
                </a:p>
              </p:txBody>
            </p:sp>
            <p:sp>
              <p:nvSpPr>
                <p:cNvPr id="6508" name="Freeform 151"/>
                <p:cNvSpPr>
                  <a:spLocks/>
                </p:cNvSpPr>
                <p:nvPr/>
              </p:nvSpPr>
              <p:spPr bwMode="auto">
                <a:xfrm>
                  <a:off x="3417" y="3457"/>
                  <a:ext cx="5" cy="3"/>
                </a:xfrm>
                <a:custGeom>
                  <a:avLst/>
                  <a:gdLst>
                    <a:gd name="T0" fmla="*/ 0 w 17"/>
                    <a:gd name="T1" fmla="*/ 1 h 11"/>
                    <a:gd name="T2" fmla="*/ 1 w 17"/>
                    <a:gd name="T3" fmla="*/ 0 h 11"/>
                    <a:gd name="T4" fmla="*/ 5 w 17"/>
                    <a:gd name="T5" fmla="*/ 2 h 11"/>
                    <a:gd name="T6" fmla="*/ 5 w 17"/>
                    <a:gd name="T7" fmla="*/ 2 h 11"/>
                    <a:gd name="T8" fmla="*/ 4 w 17"/>
                    <a:gd name="T9" fmla="*/ 3 h 11"/>
                    <a:gd name="T10" fmla="*/ 0 w 17"/>
                    <a:gd name="T11" fmla="*/ 1 h 11"/>
                    <a:gd name="T12" fmla="*/ 0 60000 65536"/>
                    <a:gd name="T13" fmla="*/ 0 60000 65536"/>
                    <a:gd name="T14" fmla="*/ 0 60000 65536"/>
                    <a:gd name="T15" fmla="*/ 0 60000 65536"/>
                    <a:gd name="T16" fmla="*/ 0 60000 65536"/>
                    <a:gd name="T17" fmla="*/ 0 60000 65536"/>
                    <a:gd name="T18" fmla="*/ 0 w 17"/>
                    <a:gd name="T19" fmla="*/ 0 h 11"/>
                    <a:gd name="T20" fmla="*/ 17 w 1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7" h="11">
                      <a:moveTo>
                        <a:pt x="0" y="4"/>
                      </a:moveTo>
                      <a:lnTo>
                        <a:pt x="2" y="0"/>
                      </a:lnTo>
                      <a:lnTo>
                        <a:pt x="16" y="8"/>
                      </a:lnTo>
                      <a:lnTo>
                        <a:pt x="17" y="9"/>
                      </a:lnTo>
                      <a:lnTo>
                        <a:pt x="13" y="11"/>
                      </a:lnTo>
                      <a:lnTo>
                        <a:pt x="0" y="4"/>
                      </a:lnTo>
                      <a:close/>
                    </a:path>
                  </a:pathLst>
                </a:custGeom>
                <a:noFill/>
                <a:ln w="9525">
                  <a:noFill/>
                  <a:round/>
                  <a:headEnd/>
                  <a:tailEnd/>
                </a:ln>
              </p:spPr>
              <p:txBody>
                <a:bodyPr/>
                <a:lstStyle/>
                <a:p>
                  <a:endParaRPr lang="en-US"/>
                </a:p>
              </p:txBody>
            </p:sp>
            <p:sp>
              <p:nvSpPr>
                <p:cNvPr id="6509" name="Freeform 152"/>
                <p:cNvSpPr>
                  <a:spLocks/>
                </p:cNvSpPr>
                <p:nvPr/>
              </p:nvSpPr>
              <p:spPr bwMode="auto">
                <a:xfrm>
                  <a:off x="3421" y="3460"/>
                  <a:ext cx="1" cy="2"/>
                </a:xfrm>
                <a:custGeom>
                  <a:avLst/>
                  <a:gdLst>
                    <a:gd name="T0" fmla="*/ 0 w 4"/>
                    <a:gd name="T1" fmla="*/ 1 h 8"/>
                    <a:gd name="T2" fmla="*/ 1 w 4"/>
                    <a:gd name="T3" fmla="*/ 0 h 8"/>
                    <a:gd name="T4" fmla="*/ 1 w 4"/>
                    <a:gd name="T5" fmla="*/ 1 h 8"/>
                    <a:gd name="T6" fmla="*/ 1 w 4"/>
                    <a:gd name="T7" fmla="*/ 2 h 8"/>
                    <a:gd name="T8" fmla="*/ 0 w 4"/>
                    <a:gd name="T9" fmla="*/ 1 h 8"/>
                    <a:gd name="T10" fmla="*/ 0 w 4"/>
                    <a:gd name="T11" fmla="*/ 1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0" y="2"/>
                      </a:moveTo>
                      <a:lnTo>
                        <a:pt x="4" y="0"/>
                      </a:lnTo>
                      <a:lnTo>
                        <a:pt x="4" y="4"/>
                      </a:lnTo>
                      <a:lnTo>
                        <a:pt x="2" y="8"/>
                      </a:lnTo>
                      <a:lnTo>
                        <a:pt x="0" y="6"/>
                      </a:lnTo>
                      <a:lnTo>
                        <a:pt x="0" y="2"/>
                      </a:lnTo>
                      <a:close/>
                    </a:path>
                  </a:pathLst>
                </a:custGeom>
                <a:noFill/>
                <a:ln w="9525">
                  <a:noFill/>
                  <a:round/>
                  <a:headEnd/>
                  <a:tailEnd/>
                </a:ln>
              </p:spPr>
              <p:txBody>
                <a:bodyPr/>
                <a:lstStyle/>
                <a:p>
                  <a:endParaRPr lang="en-US"/>
                </a:p>
              </p:txBody>
            </p:sp>
            <p:sp>
              <p:nvSpPr>
                <p:cNvPr id="6510" name="Freeform 153"/>
                <p:cNvSpPr>
                  <a:spLocks/>
                </p:cNvSpPr>
                <p:nvPr/>
              </p:nvSpPr>
              <p:spPr bwMode="auto">
                <a:xfrm>
                  <a:off x="3422" y="3461"/>
                  <a:ext cx="40" cy="3"/>
                </a:xfrm>
                <a:custGeom>
                  <a:avLst/>
                  <a:gdLst>
                    <a:gd name="T0" fmla="*/ 0 w 122"/>
                    <a:gd name="T1" fmla="*/ 1 h 13"/>
                    <a:gd name="T2" fmla="*/ 1 w 122"/>
                    <a:gd name="T3" fmla="*/ 0 h 13"/>
                    <a:gd name="T4" fmla="*/ 40 w 122"/>
                    <a:gd name="T5" fmla="*/ 2 h 13"/>
                    <a:gd name="T6" fmla="*/ 40 w 122"/>
                    <a:gd name="T7" fmla="*/ 2 h 13"/>
                    <a:gd name="T8" fmla="*/ 40 w 122"/>
                    <a:gd name="T9" fmla="*/ 3 h 13"/>
                    <a:gd name="T10" fmla="*/ 0 w 122"/>
                    <a:gd name="T11" fmla="*/ 1 h 13"/>
                    <a:gd name="T12" fmla="*/ 0 60000 65536"/>
                    <a:gd name="T13" fmla="*/ 0 60000 65536"/>
                    <a:gd name="T14" fmla="*/ 0 60000 65536"/>
                    <a:gd name="T15" fmla="*/ 0 60000 65536"/>
                    <a:gd name="T16" fmla="*/ 0 60000 65536"/>
                    <a:gd name="T17" fmla="*/ 0 60000 65536"/>
                    <a:gd name="T18" fmla="*/ 0 w 122"/>
                    <a:gd name="T19" fmla="*/ 0 h 13"/>
                    <a:gd name="T20" fmla="*/ 122 w 122"/>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22" h="13">
                      <a:moveTo>
                        <a:pt x="0" y="4"/>
                      </a:moveTo>
                      <a:lnTo>
                        <a:pt x="2" y="0"/>
                      </a:lnTo>
                      <a:lnTo>
                        <a:pt x="121" y="8"/>
                      </a:lnTo>
                      <a:lnTo>
                        <a:pt x="122" y="8"/>
                      </a:lnTo>
                      <a:lnTo>
                        <a:pt x="121" y="13"/>
                      </a:lnTo>
                      <a:lnTo>
                        <a:pt x="0" y="4"/>
                      </a:lnTo>
                      <a:close/>
                    </a:path>
                  </a:pathLst>
                </a:custGeom>
                <a:noFill/>
                <a:ln w="9525">
                  <a:noFill/>
                  <a:round/>
                  <a:headEnd/>
                  <a:tailEnd/>
                </a:ln>
              </p:spPr>
              <p:txBody>
                <a:bodyPr/>
                <a:lstStyle/>
                <a:p>
                  <a:endParaRPr lang="en-US"/>
                </a:p>
              </p:txBody>
            </p:sp>
            <p:sp>
              <p:nvSpPr>
                <p:cNvPr id="6511" name="Freeform 154"/>
                <p:cNvSpPr>
                  <a:spLocks/>
                </p:cNvSpPr>
                <p:nvPr/>
              </p:nvSpPr>
              <p:spPr bwMode="auto">
                <a:xfrm>
                  <a:off x="3462" y="3463"/>
                  <a:ext cx="3" cy="2"/>
                </a:xfrm>
                <a:custGeom>
                  <a:avLst/>
                  <a:gdLst>
                    <a:gd name="T0" fmla="*/ 0 w 8"/>
                    <a:gd name="T1" fmla="*/ 1 h 8"/>
                    <a:gd name="T2" fmla="*/ 0 w 8"/>
                    <a:gd name="T3" fmla="*/ 0 h 8"/>
                    <a:gd name="T4" fmla="*/ 3 w 8"/>
                    <a:gd name="T5" fmla="*/ 1 h 8"/>
                    <a:gd name="T6" fmla="*/ 3 w 8"/>
                    <a:gd name="T7" fmla="*/ 1 h 8"/>
                    <a:gd name="T8" fmla="*/ 2 w 8"/>
                    <a:gd name="T9" fmla="*/ 2 h 8"/>
                    <a:gd name="T10" fmla="*/ 0 w 8"/>
                    <a:gd name="T11" fmla="*/ 1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5"/>
                      </a:moveTo>
                      <a:lnTo>
                        <a:pt x="1" y="0"/>
                      </a:lnTo>
                      <a:lnTo>
                        <a:pt x="8" y="3"/>
                      </a:lnTo>
                      <a:lnTo>
                        <a:pt x="8" y="4"/>
                      </a:lnTo>
                      <a:lnTo>
                        <a:pt x="6" y="8"/>
                      </a:lnTo>
                      <a:lnTo>
                        <a:pt x="0" y="5"/>
                      </a:lnTo>
                      <a:close/>
                    </a:path>
                  </a:pathLst>
                </a:custGeom>
                <a:noFill/>
                <a:ln w="9525">
                  <a:noFill/>
                  <a:round/>
                  <a:headEnd/>
                  <a:tailEnd/>
                </a:ln>
              </p:spPr>
              <p:txBody>
                <a:bodyPr/>
                <a:lstStyle/>
                <a:p>
                  <a:endParaRPr lang="en-US"/>
                </a:p>
              </p:txBody>
            </p:sp>
            <p:sp>
              <p:nvSpPr>
                <p:cNvPr id="6512" name="Freeform 155"/>
                <p:cNvSpPr>
                  <a:spLocks/>
                </p:cNvSpPr>
                <p:nvPr/>
              </p:nvSpPr>
              <p:spPr bwMode="auto">
                <a:xfrm>
                  <a:off x="3464" y="3464"/>
                  <a:ext cx="19" cy="9"/>
                </a:xfrm>
                <a:custGeom>
                  <a:avLst/>
                  <a:gdLst>
                    <a:gd name="T0" fmla="*/ 0 w 57"/>
                    <a:gd name="T1" fmla="*/ 1 h 37"/>
                    <a:gd name="T2" fmla="*/ 1 w 57"/>
                    <a:gd name="T3" fmla="*/ 0 h 37"/>
                    <a:gd name="T4" fmla="*/ 19 w 57"/>
                    <a:gd name="T5" fmla="*/ 8 h 37"/>
                    <a:gd name="T6" fmla="*/ 19 w 57"/>
                    <a:gd name="T7" fmla="*/ 9 h 37"/>
                    <a:gd name="T8" fmla="*/ 18 w 57"/>
                    <a:gd name="T9" fmla="*/ 9 h 37"/>
                    <a:gd name="T10" fmla="*/ 0 w 57"/>
                    <a:gd name="T11" fmla="*/ 1 h 37"/>
                    <a:gd name="T12" fmla="*/ 0 60000 65536"/>
                    <a:gd name="T13" fmla="*/ 0 60000 65536"/>
                    <a:gd name="T14" fmla="*/ 0 60000 65536"/>
                    <a:gd name="T15" fmla="*/ 0 60000 65536"/>
                    <a:gd name="T16" fmla="*/ 0 60000 65536"/>
                    <a:gd name="T17" fmla="*/ 0 60000 65536"/>
                    <a:gd name="T18" fmla="*/ 0 w 57"/>
                    <a:gd name="T19" fmla="*/ 0 h 37"/>
                    <a:gd name="T20" fmla="*/ 57 w 5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7" h="37">
                      <a:moveTo>
                        <a:pt x="0" y="4"/>
                      </a:moveTo>
                      <a:lnTo>
                        <a:pt x="2" y="0"/>
                      </a:lnTo>
                      <a:lnTo>
                        <a:pt x="57" y="32"/>
                      </a:lnTo>
                      <a:lnTo>
                        <a:pt x="56" y="37"/>
                      </a:lnTo>
                      <a:lnTo>
                        <a:pt x="55" y="37"/>
                      </a:lnTo>
                      <a:lnTo>
                        <a:pt x="0" y="4"/>
                      </a:lnTo>
                      <a:close/>
                    </a:path>
                  </a:pathLst>
                </a:custGeom>
                <a:noFill/>
                <a:ln w="9525">
                  <a:noFill/>
                  <a:round/>
                  <a:headEnd/>
                  <a:tailEnd/>
                </a:ln>
              </p:spPr>
              <p:txBody>
                <a:bodyPr/>
                <a:lstStyle/>
                <a:p>
                  <a:endParaRPr lang="en-US"/>
                </a:p>
              </p:txBody>
            </p:sp>
            <p:sp>
              <p:nvSpPr>
                <p:cNvPr id="6513" name="Freeform 156"/>
                <p:cNvSpPr>
                  <a:spLocks/>
                </p:cNvSpPr>
                <p:nvPr/>
              </p:nvSpPr>
              <p:spPr bwMode="auto">
                <a:xfrm>
                  <a:off x="3483" y="3472"/>
                  <a:ext cx="3" cy="1"/>
                </a:xfrm>
                <a:custGeom>
                  <a:avLst/>
                  <a:gdLst>
                    <a:gd name="T0" fmla="*/ 0 w 10"/>
                    <a:gd name="T1" fmla="*/ 1 h 5"/>
                    <a:gd name="T2" fmla="*/ 0 w 10"/>
                    <a:gd name="T3" fmla="*/ 0 h 5"/>
                    <a:gd name="T4" fmla="*/ 2 w 10"/>
                    <a:gd name="T5" fmla="*/ 0 h 5"/>
                    <a:gd name="T6" fmla="*/ 3 w 10"/>
                    <a:gd name="T7" fmla="*/ 1 h 5"/>
                    <a:gd name="T8" fmla="*/ 2 w 10"/>
                    <a:gd name="T9" fmla="*/ 1 h 5"/>
                    <a:gd name="T10" fmla="*/ 0 w 10"/>
                    <a:gd name="T11" fmla="*/ 1 h 5"/>
                    <a:gd name="T12" fmla="*/ 0 60000 65536"/>
                    <a:gd name="T13" fmla="*/ 0 60000 65536"/>
                    <a:gd name="T14" fmla="*/ 0 60000 65536"/>
                    <a:gd name="T15" fmla="*/ 0 60000 65536"/>
                    <a:gd name="T16" fmla="*/ 0 60000 65536"/>
                    <a:gd name="T17" fmla="*/ 0 60000 65536"/>
                    <a:gd name="T18" fmla="*/ 0 w 10"/>
                    <a:gd name="T19" fmla="*/ 0 h 5"/>
                    <a:gd name="T20" fmla="*/ 10 w 10"/>
                    <a:gd name="T21" fmla="*/ 5 h 5"/>
                  </a:gdLst>
                  <a:ahLst/>
                  <a:cxnLst>
                    <a:cxn ang="T12">
                      <a:pos x="T0" y="T1"/>
                    </a:cxn>
                    <a:cxn ang="T13">
                      <a:pos x="T2" y="T3"/>
                    </a:cxn>
                    <a:cxn ang="T14">
                      <a:pos x="T4" y="T5"/>
                    </a:cxn>
                    <a:cxn ang="T15">
                      <a:pos x="T6" y="T7"/>
                    </a:cxn>
                    <a:cxn ang="T16">
                      <a:pos x="T8" y="T9"/>
                    </a:cxn>
                    <a:cxn ang="T17">
                      <a:pos x="T10" y="T11"/>
                    </a:cxn>
                  </a:cxnLst>
                  <a:rect l="T18" t="T19" r="T20" b="T21"/>
                  <a:pathLst>
                    <a:path w="10" h="5">
                      <a:moveTo>
                        <a:pt x="0" y="5"/>
                      </a:moveTo>
                      <a:lnTo>
                        <a:pt x="1" y="0"/>
                      </a:lnTo>
                      <a:lnTo>
                        <a:pt x="7" y="0"/>
                      </a:lnTo>
                      <a:lnTo>
                        <a:pt x="10" y="4"/>
                      </a:lnTo>
                      <a:lnTo>
                        <a:pt x="8" y="5"/>
                      </a:lnTo>
                      <a:lnTo>
                        <a:pt x="0" y="5"/>
                      </a:lnTo>
                      <a:close/>
                    </a:path>
                  </a:pathLst>
                </a:custGeom>
                <a:noFill/>
                <a:ln w="9525">
                  <a:noFill/>
                  <a:round/>
                  <a:headEnd/>
                  <a:tailEnd/>
                </a:ln>
              </p:spPr>
              <p:txBody>
                <a:bodyPr/>
                <a:lstStyle/>
                <a:p>
                  <a:endParaRPr lang="en-US"/>
                </a:p>
              </p:txBody>
            </p:sp>
            <p:sp>
              <p:nvSpPr>
                <p:cNvPr id="6514" name="Freeform 157"/>
                <p:cNvSpPr>
                  <a:spLocks/>
                </p:cNvSpPr>
                <p:nvPr/>
              </p:nvSpPr>
              <p:spPr bwMode="auto">
                <a:xfrm>
                  <a:off x="3485" y="3468"/>
                  <a:ext cx="3" cy="5"/>
                </a:xfrm>
                <a:custGeom>
                  <a:avLst/>
                  <a:gdLst>
                    <a:gd name="T0" fmla="*/ 1 w 9"/>
                    <a:gd name="T1" fmla="*/ 5 h 20"/>
                    <a:gd name="T2" fmla="*/ 0 w 9"/>
                    <a:gd name="T3" fmla="*/ 4 h 20"/>
                    <a:gd name="T4" fmla="*/ 2 w 9"/>
                    <a:gd name="T5" fmla="*/ 0 h 20"/>
                    <a:gd name="T6" fmla="*/ 2 w 9"/>
                    <a:gd name="T7" fmla="*/ 0 h 20"/>
                    <a:gd name="T8" fmla="*/ 3 w 9"/>
                    <a:gd name="T9" fmla="*/ 1 h 20"/>
                    <a:gd name="T10" fmla="*/ 1 w 9"/>
                    <a:gd name="T11" fmla="*/ 5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6"/>
                      </a:lnTo>
                      <a:lnTo>
                        <a:pt x="5" y="1"/>
                      </a:lnTo>
                      <a:lnTo>
                        <a:pt x="5" y="0"/>
                      </a:lnTo>
                      <a:lnTo>
                        <a:pt x="9" y="3"/>
                      </a:lnTo>
                      <a:lnTo>
                        <a:pt x="3" y="20"/>
                      </a:lnTo>
                      <a:close/>
                    </a:path>
                  </a:pathLst>
                </a:custGeom>
                <a:noFill/>
                <a:ln w="9525">
                  <a:noFill/>
                  <a:round/>
                  <a:headEnd/>
                  <a:tailEnd/>
                </a:ln>
              </p:spPr>
              <p:txBody>
                <a:bodyPr/>
                <a:lstStyle/>
                <a:p>
                  <a:endParaRPr lang="en-US"/>
                </a:p>
              </p:txBody>
            </p:sp>
            <p:sp>
              <p:nvSpPr>
                <p:cNvPr id="6515" name="Freeform 158"/>
                <p:cNvSpPr>
                  <a:spLocks/>
                </p:cNvSpPr>
                <p:nvPr/>
              </p:nvSpPr>
              <p:spPr bwMode="auto">
                <a:xfrm>
                  <a:off x="3487" y="3464"/>
                  <a:ext cx="6" cy="4"/>
                </a:xfrm>
                <a:custGeom>
                  <a:avLst/>
                  <a:gdLst>
                    <a:gd name="T0" fmla="*/ 1 w 20"/>
                    <a:gd name="T1" fmla="*/ 4 h 16"/>
                    <a:gd name="T2" fmla="*/ 0 w 20"/>
                    <a:gd name="T3" fmla="*/ 3 h 16"/>
                    <a:gd name="T4" fmla="*/ 5 w 20"/>
                    <a:gd name="T5" fmla="*/ 0 h 16"/>
                    <a:gd name="T6" fmla="*/ 6 w 20"/>
                    <a:gd name="T7" fmla="*/ 0 h 16"/>
                    <a:gd name="T8" fmla="*/ 6 w 20"/>
                    <a:gd name="T9" fmla="*/ 1 h 16"/>
                    <a:gd name="T10" fmla="*/ 1 w 20"/>
                    <a:gd name="T11" fmla="*/ 4 h 16"/>
                    <a:gd name="T12" fmla="*/ 0 60000 65536"/>
                    <a:gd name="T13" fmla="*/ 0 60000 65536"/>
                    <a:gd name="T14" fmla="*/ 0 60000 65536"/>
                    <a:gd name="T15" fmla="*/ 0 60000 65536"/>
                    <a:gd name="T16" fmla="*/ 0 60000 65536"/>
                    <a:gd name="T17" fmla="*/ 0 60000 65536"/>
                    <a:gd name="T18" fmla="*/ 0 w 20"/>
                    <a:gd name="T19" fmla="*/ 0 h 16"/>
                    <a:gd name="T20" fmla="*/ 20 w 20"/>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0" h="16">
                      <a:moveTo>
                        <a:pt x="4" y="16"/>
                      </a:moveTo>
                      <a:lnTo>
                        <a:pt x="0" y="13"/>
                      </a:lnTo>
                      <a:lnTo>
                        <a:pt x="18" y="1"/>
                      </a:lnTo>
                      <a:lnTo>
                        <a:pt x="19" y="0"/>
                      </a:lnTo>
                      <a:lnTo>
                        <a:pt x="20" y="5"/>
                      </a:lnTo>
                      <a:lnTo>
                        <a:pt x="4" y="16"/>
                      </a:lnTo>
                      <a:close/>
                    </a:path>
                  </a:pathLst>
                </a:custGeom>
                <a:noFill/>
                <a:ln w="9525">
                  <a:noFill/>
                  <a:round/>
                  <a:headEnd/>
                  <a:tailEnd/>
                </a:ln>
              </p:spPr>
              <p:txBody>
                <a:bodyPr/>
                <a:lstStyle/>
                <a:p>
                  <a:endParaRPr lang="en-US"/>
                </a:p>
              </p:txBody>
            </p:sp>
            <p:sp>
              <p:nvSpPr>
                <p:cNvPr id="6516" name="Freeform 159"/>
                <p:cNvSpPr>
                  <a:spLocks/>
                </p:cNvSpPr>
                <p:nvPr/>
              </p:nvSpPr>
              <p:spPr bwMode="auto">
                <a:xfrm>
                  <a:off x="3493" y="3464"/>
                  <a:ext cx="5" cy="2"/>
                </a:xfrm>
                <a:custGeom>
                  <a:avLst/>
                  <a:gdLst>
                    <a:gd name="T0" fmla="*/ 0 w 16"/>
                    <a:gd name="T1" fmla="*/ 2 h 7"/>
                    <a:gd name="T2" fmla="*/ 0 w 16"/>
                    <a:gd name="T3" fmla="*/ 1 h 7"/>
                    <a:gd name="T4" fmla="*/ 5 w 16"/>
                    <a:gd name="T5" fmla="*/ 0 h 7"/>
                    <a:gd name="T6" fmla="*/ 5 w 16"/>
                    <a:gd name="T7" fmla="*/ 0 h 7"/>
                    <a:gd name="T8" fmla="*/ 5 w 16"/>
                    <a:gd name="T9" fmla="*/ 2 h 7"/>
                    <a:gd name="T10" fmla="*/ 0 w 16"/>
                    <a:gd name="T11" fmla="*/ 2 h 7"/>
                    <a:gd name="T12" fmla="*/ 0 60000 65536"/>
                    <a:gd name="T13" fmla="*/ 0 60000 65536"/>
                    <a:gd name="T14" fmla="*/ 0 60000 65536"/>
                    <a:gd name="T15" fmla="*/ 0 60000 65536"/>
                    <a:gd name="T16" fmla="*/ 0 60000 65536"/>
                    <a:gd name="T17" fmla="*/ 0 60000 65536"/>
                    <a:gd name="T18" fmla="*/ 0 w 16"/>
                    <a:gd name="T19" fmla="*/ 0 h 7"/>
                    <a:gd name="T20" fmla="*/ 16 w 16"/>
                    <a:gd name="T21" fmla="*/ 7 h 7"/>
                  </a:gdLst>
                  <a:ahLst/>
                  <a:cxnLst>
                    <a:cxn ang="T12">
                      <a:pos x="T0" y="T1"/>
                    </a:cxn>
                    <a:cxn ang="T13">
                      <a:pos x="T2" y="T3"/>
                    </a:cxn>
                    <a:cxn ang="T14">
                      <a:pos x="T4" y="T5"/>
                    </a:cxn>
                    <a:cxn ang="T15">
                      <a:pos x="T6" y="T7"/>
                    </a:cxn>
                    <a:cxn ang="T16">
                      <a:pos x="T8" y="T9"/>
                    </a:cxn>
                    <a:cxn ang="T17">
                      <a:pos x="T10" y="T11"/>
                    </a:cxn>
                  </a:cxnLst>
                  <a:rect l="T18" t="T19" r="T20" b="T21"/>
                  <a:pathLst>
                    <a:path w="16" h="7">
                      <a:moveTo>
                        <a:pt x="1" y="7"/>
                      </a:moveTo>
                      <a:lnTo>
                        <a:pt x="0" y="2"/>
                      </a:lnTo>
                      <a:lnTo>
                        <a:pt x="15" y="0"/>
                      </a:lnTo>
                      <a:lnTo>
                        <a:pt x="16" y="0"/>
                      </a:lnTo>
                      <a:lnTo>
                        <a:pt x="15" y="6"/>
                      </a:lnTo>
                      <a:lnTo>
                        <a:pt x="1" y="7"/>
                      </a:lnTo>
                      <a:close/>
                    </a:path>
                  </a:pathLst>
                </a:custGeom>
                <a:noFill/>
                <a:ln w="9525">
                  <a:noFill/>
                  <a:round/>
                  <a:headEnd/>
                  <a:tailEnd/>
                </a:ln>
              </p:spPr>
              <p:txBody>
                <a:bodyPr/>
                <a:lstStyle/>
                <a:p>
                  <a:endParaRPr lang="en-US"/>
                </a:p>
              </p:txBody>
            </p:sp>
            <p:sp>
              <p:nvSpPr>
                <p:cNvPr id="6517" name="Freeform 160"/>
                <p:cNvSpPr>
                  <a:spLocks/>
                </p:cNvSpPr>
                <p:nvPr/>
              </p:nvSpPr>
              <p:spPr bwMode="auto">
                <a:xfrm>
                  <a:off x="3498" y="3464"/>
                  <a:ext cx="28" cy="8"/>
                </a:xfrm>
                <a:custGeom>
                  <a:avLst/>
                  <a:gdLst>
                    <a:gd name="T0" fmla="*/ 0 w 83"/>
                    <a:gd name="T1" fmla="*/ 1 h 34"/>
                    <a:gd name="T2" fmla="*/ 0 w 83"/>
                    <a:gd name="T3" fmla="*/ 0 h 34"/>
                    <a:gd name="T4" fmla="*/ 28 w 83"/>
                    <a:gd name="T5" fmla="*/ 7 h 34"/>
                    <a:gd name="T6" fmla="*/ 28 w 83"/>
                    <a:gd name="T7" fmla="*/ 8 h 34"/>
                    <a:gd name="T8" fmla="*/ 28 w 83"/>
                    <a:gd name="T9" fmla="*/ 8 h 34"/>
                    <a:gd name="T10" fmla="*/ 0 w 83"/>
                    <a:gd name="T11" fmla="*/ 1 h 34"/>
                    <a:gd name="T12" fmla="*/ 0 60000 65536"/>
                    <a:gd name="T13" fmla="*/ 0 60000 65536"/>
                    <a:gd name="T14" fmla="*/ 0 60000 65536"/>
                    <a:gd name="T15" fmla="*/ 0 60000 65536"/>
                    <a:gd name="T16" fmla="*/ 0 60000 65536"/>
                    <a:gd name="T17" fmla="*/ 0 60000 65536"/>
                    <a:gd name="T18" fmla="*/ 0 w 83"/>
                    <a:gd name="T19" fmla="*/ 0 h 34"/>
                    <a:gd name="T20" fmla="*/ 83 w 8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3" h="34">
                      <a:moveTo>
                        <a:pt x="0" y="6"/>
                      </a:moveTo>
                      <a:lnTo>
                        <a:pt x="1" y="0"/>
                      </a:lnTo>
                      <a:lnTo>
                        <a:pt x="83" y="28"/>
                      </a:lnTo>
                      <a:lnTo>
                        <a:pt x="83" y="34"/>
                      </a:lnTo>
                      <a:lnTo>
                        <a:pt x="0" y="6"/>
                      </a:lnTo>
                      <a:close/>
                    </a:path>
                  </a:pathLst>
                </a:custGeom>
                <a:noFill/>
                <a:ln w="9525">
                  <a:noFill/>
                  <a:round/>
                  <a:headEnd/>
                  <a:tailEnd/>
                </a:ln>
              </p:spPr>
              <p:txBody>
                <a:bodyPr/>
                <a:lstStyle/>
                <a:p>
                  <a:endParaRPr lang="en-US"/>
                </a:p>
              </p:txBody>
            </p:sp>
            <p:sp>
              <p:nvSpPr>
                <p:cNvPr id="6518" name="Freeform 161"/>
                <p:cNvSpPr>
                  <a:spLocks/>
                </p:cNvSpPr>
                <p:nvPr/>
              </p:nvSpPr>
              <p:spPr bwMode="auto">
                <a:xfrm>
                  <a:off x="3526" y="3471"/>
                  <a:ext cx="4" cy="2"/>
                </a:xfrm>
                <a:custGeom>
                  <a:avLst/>
                  <a:gdLst>
                    <a:gd name="T0" fmla="*/ 0 w 14"/>
                    <a:gd name="T1" fmla="*/ 1 h 8"/>
                    <a:gd name="T2" fmla="*/ 0 w 14"/>
                    <a:gd name="T3" fmla="*/ 0 h 8"/>
                    <a:gd name="T4" fmla="*/ 4 w 14"/>
                    <a:gd name="T5" fmla="*/ 1 h 8"/>
                    <a:gd name="T6" fmla="*/ 4 w 14"/>
                    <a:gd name="T7" fmla="*/ 2 h 8"/>
                    <a:gd name="T8" fmla="*/ 4 w 14"/>
                    <a:gd name="T9" fmla="*/ 2 h 8"/>
                    <a:gd name="T10" fmla="*/ 0 w 14"/>
                    <a:gd name="T11" fmla="*/ 1 h 8"/>
                    <a:gd name="T12" fmla="*/ 0 60000 65536"/>
                    <a:gd name="T13" fmla="*/ 0 60000 65536"/>
                    <a:gd name="T14" fmla="*/ 0 60000 65536"/>
                    <a:gd name="T15" fmla="*/ 0 60000 65536"/>
                    <a:gd name="T16" fmla="*/ 0 60000 65536"/>
                    <a:gd name="T17" fmla="*/ 0 60000 65536"/>
                    <a:gd name="T18" fmla="*/ 0 w 14"/>
                    <a:gd name="T19" fmla="*/ 0 h 8"/>
                    <a:gd name="T20" fmla="*/ 14 w 14"/>
                    <a:gd name="T21" fmla="*/ 8 h 8"/>
                  </a:gdLst>
                  <a:ahLst/>
                  <a:cxnLst>
                    <a:cxn ang="T12">
                      <a:pos x="T0" y="T1"/>
                    </a:cxn>
                    <a:cxn ang="T13">
                      <a:pos x="T2" y="T3"/>
                    </a:cxn>
                    <a:cxn ang="T14">
                      <a:pos x="T4" y="T5"/>
                    </a:cxn>
                    <a:cxn ang="T15">
                      <a:pos x="T6" y="T7"/>
                    </a:cxn>
                    <a:cxn ang="T16">
                      <a:pos x="T8" y="T9"/>
                    </a:cxn>
                    <a:cxn ang="T17">
                      <a:pos x="T10" y="T11"/>
                    </a:cxn>
                  </a:cxnLst>
                  <a:rect l="T18" t="T19" r="T20" b="T21"/>
                  <a:pathLst>
                    <a:path w="14" h="8">
                      <a:moveTo>
                        <a:pt x="0" y="6"/>
                      </a:moveTo>
                      <a:lnTo>
                        <a:pt x="0" y="0"/>
                      </a:lnTo>
                      <a:lnTo>
                        <a:pt x="14" y="3"/>
                      </a:lnTo>
                      <a:lnTo>
                        <a:pt x="14" y="8"/>
                      </a:lnTo>
                      <a:lnTo>
                        <a:pt x="0" y="6"/>
                      </a:lnTo>
                      <a:close/>
                    </a:path>
                  </a:pathLst>
                </a:custGeom>
                <a:noFill/>
                <a:ln w="9525">
                  <a:noFill/>
                  <a:round/>
                  <a:headEnd/>
                  <a:tailEnd/>
                </a:ln>
              </p:spPr>
              <p:txBody>
                <a:bodyPr/>
                <a:lstStyle/>
                <a:p>
                  <a:endParaRPr lang="en-US"/>
                </a:p>
              </p:txBody>
            </p:sp>
            <p:sp>
              <p:nvSpPr>
                <p:cNvPr id="6519" name="Freeform 162"/>
                <p:cNvSpPr>
                  <a:spLocks/>
                </p:cNvSpPr>
                <p:nvPr/>
              </p:nvSpPr>
              <p:spPr bwMode="auto">
                <a:xfrm>
                  <a:off x="3530" y="3467"/>
                  <a:ext cx="39" cy="6"/>
                </a:xfrm>
                <a:custGeom>
                  <a:avLst/>
                  <a:gdLst>
                    <a:gd name="T0" fmla="*/ 0 w 115"/>
                    <a:gd name="T1" fmla="*/ 6 h 22"/>
                    <a:gd name="T2" fmla="*/ 0 w 115"/>
                    <a:gd name="T3" fmla="*/ 5 h 22"/>
                    <a:gd name="T4" fmla="*/ 39 w 115"/>
                    <a:gd name="T5" fmla="*/ 0 h 22"/>
                    <a:gd name="T6" fmla="*/ 39 w 115"/>
                    <a:gd name="T7" fmla="*/ 1 h 22"/>
                    <a:gd name="T8" fmla="*/ 39 w 115"/>
                    <a:gd name="T9" fmla="*/ 1 h 22"/>
                    <a:gd name="T10" fmla="*/ 0 w 115"/>
                    <a:gd name="T11" fmla="*/ 6 h 22"/>
                    <a:gd name="T12" fmla="*/ 0 60000 65536"/>
                    <a:gd name="T13" fmla="*/ 0 60000 65536"/>
                    <a:gd name="T14" fmla="*/ 0 60000 65536"/>
                    <a:gd name="T15" fmla="*/ 0 60000 65536"/>
                    <a:gd name="T16" fmla="*/ 0 60000 65536"/>
                    <a:gd name="T17" fmla="*/ 0 60000 65536"/>
                    <a:gd name="T18" fmla="*/ 0 w 115"/>
                    <a:gd name="T19" fmla="*/ 0 h 22"/>
                    <a:gd name="T20" fmla="*/ 115 w 11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15" h="22">
                      <a:moveTo>
                        <a:pt x="0" y="22"/>
                      </a:moveTo>
                      <a:lnTo>
                        <a:pt x="0" y="17"/>
                      </a:lnTo>
                      <a:lnTo>
                        <a:pt x="115" y="0"/>
                      </a:lnTo>
                      <a:lnTo>
                        <a:pt x="115" y="5"/>
                      </a:lnTo>
                      <a:lnTo>
                        <a:pt x="0" y="22"/>
                      </a:lnTo>
                      <a:close/>
                    </a:path>
                  </a:pathLst>
                </a:custGeom>
                <a:noFill/>
                <a:ln w="9525">
                  <a:noFill/>
                  <a:round/>
                  <a:headEnd/>
                  <a:tailEnd/>
                </a:ln>
              </p:spPr>
              <p:txBody>
                <a:bodyPr/>
                <a:lstStyle/>
                <a:p>
                  <a:endParaRPr lang="en-US"/>
                </a:p>
              </p:txBody>
            </p:sp>
            <p:sp>
              <p:nvSpPr>
                <p:cNvPr id="6520" name="Freeform 163"/>
                <p:cNvSpPr>
                  <a:spLocks/>
                </p:cNvSpPr>
                <p:nvPr/>
              </p:nvSpPr>
              <p:spPr bwMode="auto">
                <a:xfrm>
                  <a:off x="3569" y="3466"/>
                  <a:ext cx="9" cy="3"/>
                </a:xfrm>
                <a:custGeom>
                  <a:avLst/>
                  <a:gdLst>
                    <a:gd name="T0" fmla="*/ 0 w 28"/>
                    <a:gd name="T1" fmla="*/ 3 h 12"/>
                    <a:gd name="T2" fmla="*/ 0 w 28"/>
                    <a:gd name="T3" fmla="*/ 2 h 12"/>
                    <a:gd name="T4" fmla="*/ 9 w 28"/>
                    <a:gd name="T5" fmla="*/ 0 h 12"/>
                    <a:gd name="T6" fmla="*/ 9 w 28"/>
                    <a:gd name="T7" fmla="*/ 1 h 12"/>
                    <a:gd name="T8" fmla="*/ 9 w 28"/>
                    <a:gd name="T9" fmla="*/ 1 h 12"/>
                    <a:gd name="T10" fmla="*/ 0 w 28"/>
                    <a:gd name="T11" fmla="*/ 3 h 12"/>
                    <a:gd name="T12" fmla="*/ 0 60000 65536"/>
                    <a:gd name="T13" fmla="*/ 0 60000 65536"/>
                    <a:gd name="T14" fmla="*/ 0 60000 65536"/>
                    <a:gd name="T15" fmla="*/ 0 60000 65536"/>
                    <a:gd name="T16" fmla="*/ 0 60000 65536"/>
                    <a:gd name="T17" fmla="*/ 0 60000 65536"/>
                    <a:gd name="T18" fmla="*/ 0 w 28"/>
                    <a:gd name="T19" fmla="*/ 0 h 12"/>
                    <a:gd name="T20" fmla="*/ 28 w 2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8" h="12">
                      <a:moveTo>
                        <a:pt x="0" y="12"/>
                      </a:moveTo>
                      <a:lnTo>
                        <a:pt x="0" y="7"/>
                      </a:lnTo>
                      <a:lnTo>
                        <a:pt x="27" y="0"/>
                      </a:lnTo>
                      <a:lnTo>
                        <a:pt x="28" y="5"/>
                      </a:lnTo>
                      <a:lnTo>
                        <a:pt x="27" y="5"/>
                      </a:lnTo>
                      <a:lnTo>
                        <a:pt x="0" y="12"/>
                      </a:lnTo>
                      <a:close/>
                    </a:path>
                  </a:pathLst>
                </a:custGeom>
                <a:noFill/>
                <a:ln w="9525">
                  <a:noFill/>
                  <a:round/>
                  <a:headEnd/>
                  <a:tailEnd/>
                </a:ln>
              </p:spPr>
              <p:txBody>
                <a:bodyPr/>
                <a:lstStyle/>
                <a:p>
                  <a:endParaRPr lang="en-US"/>
                </a:p>
              </p:txBody>
            </p:sp>
            <p:sp>
              <p:nvSpPr>
                <p:cNvPr id="6521" name="Freeform 164"/>
                <p:cNvSpPr>
                  <a:spLocks/>
                </p:cNvSpPr>
                <p:nvPr/>
              </p:nvSpPr>
              <p:spPr bwMode="auto">
                <a:xfrm>
                  <a:off x="3578" y="3462"/>
                  <a:ext cx="17" cy="5"/>
                </a:xfrm>
                <a:custGeom>
                  <a:avLst/>
                  <a:gdLst>
                    <a:gd name="T0" fmla="*/ 0 w 51"/>
                    <a:gd name="T1" fmla="*/ 5 h 19"/>
                    <a:gd name="T2" fmla="*/ 0 w 51"/>
                    <a:gd name="T3" fmla="*/ 4 h 19"/>
                    <a:gd name="T4" fmla="*/ 17 w 51"/>
                    <a:gd name="T5" fmla="*/ 0 h 19"/>
                    <a:gd name="T6" fmla="*/ 17 w 51"/>
                    <a:gd name="T7" fmla="*/ 1 h 19"/>
                    <a:gd name="T8" fmla="*/ 17 w 51"/>
                    <a:gd name="T9" fmla="*/ 1 h 19"/>
                    <a:gd name="T10" fmla="*/ 0 w 51"/>
                    <a:gd name="T11" fmla="*/ 5 h 19"/>
                    <a:gd name="T12" fmla="*/ 0 60000 65536"/>
                    <a:gd name="T13" fmla="*/ 0 60000 65536"/>
                    <a:gd name="T14" fmla="*/ 0 60000 65536"/>
                    <a:gd name="T15" fmla="*/ 0 60000 65536"/>
                    <a:gd name="T16" fmla="*/ 0 60000 65536"/>
                    <a:gd name="T17" fmla="*/ 0 60000 65536"/>
                    <a:gd name="T18" fmla="*/ 0 w 51"/>
                    <a:gd name="T19" fmla="*/ 0 h 19"/>
                    <a:gd name="T20" fmla="*/ 51 w 5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1" h="19">
                      <a:moveTo>
                        <a:pt x="1" y="19"/>
                      </a:moveTo>
                      <a:lnTo>
                        <a:pt x="0" y="14"/>
                      </a:lnTo>
                      <a:lnTo>
                        <a:pt x="50" y="0"/>
                      </a:lnTo>
                      <a:lnTo>
                        <a:pt x="51" y="5"/>
                      </a:lnTo>
                      <a:lnTo>
                        <a:pt x="1" y="19"/>
                      </a:lnTo>
                      <a:close/>
                    </a:path>
                  </a:pathLst>
                </a:custGeom>
                <a:noFill/>
                <a:ln w="9525">
                  <a:noFill/>
                  <a:round/>
                  <a:headEnd/>
                  <a:tailEnd/>
                </a:ln>
              </p:spPr>
              <p:txBody>
                <a:bodyPr/>
                <a:lstStyle/>
                <a:p>
                  <a:endParaRPr lang="en-US"/>
                </a:p>
              </p:txBody>
            </p:sp>
            <p:sp>
              <p:nvSpPr>
                <p:cNvPr id="6522" name="Freeform 165"/>
                <p:cNvSpPr>
                  <a:spLocks/>
                </p:cNvSpPr>
                <p:nvPr/>
              </p:nvSpPr>
              <p:spPr bwMode="auto">
                <a:xfrm>
                  <a:off x="3594" y="3460"/>
                  <a:ext cx="11" cy="3"/>
                </a:xfrm>
                <a:custGeom>
                  <a:avLst/>
                  <a:gdLst>
                    <a:gd name="T0" fmla="*/ 0 w 33"/>
                    <a:gd name="T1" fmla="*/ 3 h 15"/>
                    <a:gd name="T2" fmla="*/ 0 w 33"/>
                    <a:gd name="T3" fmla="*/ 2 h 15"/>
                    <a:gd name="T4" fmla="*/ 11 w 33"/>
                    <a:gd name="T5" fmla="*/ 0 h 15"/>
                    <a:gd name="T6" fmla="*/ 11 w 33"/>
                    <a:gd name="T7" fmla="*/ 0 h 15"/>
                    <a:gd name="T8" fmla="*/ 11 w 33"/>
                    <a:gd name="T9" fmla="*/ 1 h 15"/>
                    <a:gd name="T10" fmla="*/ 0 w 33"/>
                    <a:gd name="T11" fmla="*/ 3 h 15"/>
                    <a:gd name="T12" fmla="*/ 0 60000 65536"/>
                    <a:gd name="T13" fmla="*/ 0 60000 65536"/>
                    <a:gd name="T14" fmla="*/ 0 60000 65536"/>
                    <a:gd name="T15" fmla="*/ 0 60000 65536"/>
                    <a:gd name="T16" fmla="*/ 0 60000 65536"/>
                    <a:gd name="T17" fmla="*/ 0 60000 65536"/>
                    <a:gd name="T18" fmla="*/ 0 w 33"/>
                    <a:gd name="T19" fmla="*/ 0 h 15"/>
                    <a:gd name="T20" fmla="*/ 33 w 3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33" h="15">
                      <a:moveTo>
                        <a:pt x="1" y="15"/>
                      </a:moveTo>
                      <a:lnTo>
                        <a:pt x="0" y="10"/>
                      </a:lnTo>
                      <a:lnTo>
                        <a:pt x="32" y="0"/>
                      </a:lnTo>
                      <a:lnTo>
                        <a:pt x="33" y="6"/>
                      </a:lnTo>
                      <a:lnTo>
                        <a:pt x="1" y="15"/>
                      </a:lnTo>
                      <a:close/>
                    </a:path>
                  </a:pathLst>
                </a:custGeom>
                <a:noFill/>
                <a:ln w="9525">
                  <a:noFill/>
                  <a:round/>
                  <a:headEnd/>
                  <a:tailEnd/>
                </a:ln>
              </p:spPr>
              <p:txBody>
                <a:bodyPr/>
                <a:lstStyle/>
                <a:p>
                  <a:endParaRPr lang="en-US"/>
                </a:p>
              </p:txBody>
            </p:sp>
            <p:sp>
              <p:nvSpPr>
                <p:cNvPr id="6523" name="Freeform 166"/>
                <p:cNvSpPr>
                  <a:spLocks/>
                </p:cNvSpPr>
                <p:nvPr/>
              </p:nvSpPr>
              <p:spPr bwMode="auto">
                <a:xfrm>
                  <a:off x="3605" y="3457"/>
                  <a:ext cx="13" cy="4"/>
                </a:xfrm>
                <a:custGeom>
                  <a:avLst/>
                  <a:gdLst>
                    <a:gd name="T0" fmla="*/ 0 w 38"/>
                    <a:gd name="T1" fmla="*/ 4 h 16"/>
                    <a:gd name="T2" fmla="*/ 0 w 38"/>
                    <a:gd name="T3" fmla="*/ 2 h 16"/>
                    <a:gd name="T4" fmla="*/ 13 w 38"/>
                    <a:gd name="T5" fmla="*/ 0 h 16"/>
                    <a:gd name="T6" fmla="*/ 13 w 38"/>
                    <a:gd name="T7" fmla="*/ 1 h 16"/>
                    <a:gd name="T8" fmla="*/ 13 w 38"/>
                    <a:gd name="T9" fmla="*/ 1 h 16"/>
                    <a:gd name="T10" fmla="*/ 0 w 38"/>
                    <a:gd name="T11" fmla="*/ 4 h 16"/>
                    <a:gd name="T12" fmla="*/ 0 60000 65536"/>
                    <a:gd name="T13" fmla="*/ 0 60000 65536"/>
                    <a:gd name="T14" fmla="*/ 0 60000 65536"/>
                    <a:gd name="T15" fmla="*/ 0 60000 65536"/>
                    <a:gd name="T16" fmla="*/ 0 60000 65536"/>
                    <a:gd name="T17" fmla="*/ 0 60000 65536"/>
                    <a:gd name="T18" fmla="*/ 0 w 38"/>
                    <a:gd name="T19" fmla="*/ 0 h 16"/>
                    <a:gd name="T20" fmla="*/ 38 w 3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38" h="16">
                      <a:moveTo>
                        <a:pt x="1" y="16"/>
                      </a:moveTo>
                      <a:lnTo>
                        <a:pt x="0" y="10"/>
                      </a:lnTo>
                      <a:lnTo>
                        <a:pt x="37" y="0"/>
                      </a:lnTo>
                      <a:lnTo>
                        <a:pt x="38" y="5"/>
                      </a:lnTo>
                      <a:lnTo>
                        <a:pt x="1" y="16"/>
                      </a:lnTo>
                      <a:close/>
                    </a:path>
                  </a:pathLst>
                </a:custGeom>
                <a:noFill/>
                <a:ln w="9525">
                  <a:noFill/>
                  <a:round/>
                  <a:headEnd/>
                  <a:tailEnd/>
                </a:ln>
              </p:spPr>
              <p:txBody>
                <a:bodyPr/>
                <a:lstStyle/>
                <a:p>
                  <a:endParaRPr lang="en-US"/>
                </a:p>
              </p:txBody>
            </p:sp>
            <p:sp>
              <p:nvSpPr>
                <p:cNvPr id="6524" name="Freeform 167"/>
                <p:cNvSpPr>
                  <a:spLocks/>
                </p:cNvSpPr>
                <p:nvPr/>
              </p:nvSpPr>
              <p:spPr bwMode="auto">
                <a:xfrm>
                  <a:off x="3617" y="3457"/>
                  <a:ext cx="1" cy="1"/>
                </a:xfrm>
                <a:custGeom>
                  <a:avLst/>
                  <a:gdLst>
                    <a:gd name="T0" fmla="*/ 0 w 3"/>
                    <a:gd name="T1" fmla="*/ 1 h 5"/>
                    <a:gd name="T2" fmla="*/ 0 w 3"/>
                    <a:gd name="T3" fmla="*/ 0 h 5"/>
                    <a:gd name="T4" fmla="*/ 0 w 3"/>
                    <a:gd name="T5" fmla="*/ 0 h 5"/>
                    <a:gd name="T6" fmla="*/ 1 w 3"/>
                    <a:gd name="T7" fmla="*/ 0 h 5"/>
                    <a:gd name="T8" fmla="*/ 1 w 3"/>
                    <a:gd name="T9" fmla="*/ 1 h 5"/>
                    <a:gd name="T10" fmla="*/ 0 w 3"/>
                    <a:gd name="T11" fmla="*/ 1 h 5"/>
                    <a:gd name="T12" fmla="*/ 0 60000 65536"/>
                    <a:gd name="T13" fmla="*/ 0 60000 65536"/>
                    <a:gd name="T14" fmla="*/ 0 60000 65536"/>
                    <a:gd name="T15" fmla="*/ 0 60000 65536"/>
                    <a:gd name="T16" fmla="*/ 0 60000 65536"/>
                    <a:gd name="T17" fmla="*/ 0 60000 65536"/>
                    <a:gd name="T18" fmla="*/ 0 w 3"/>
                    <a:gd name="T19" fmla="*/ 0 h 5"/>
                    <a:gd name="T20" fmla="*/ 3 w 3"/>
                    <a:gd name="T21" fmla="*/ 5 h 5"/>
                  </a:gdLst>
                  <a:ahLst/>
                  <a:cxnLst>
                    <a:cxn ang="T12">
                      <a:pos x="T0" y="T1"/>
                    </a:cxn>
                    <a:cxn ang="T13">
                      <a:pos x="T2" y="T3"/>
                    </a:cxn>
                    <a:cxn ang="T14">
                      <a:pos x="T4" y="T5"/>
                    </a:cxn>
                    <a:cxn ang="T15">
                      <a:pos x="T6" y="T7"/>
                    </a:cxn>
                    <a:cxn ang="T16">
                      <a:pos x="T8" y="T9"/>
                    </a:cxn>
                    <a:cxn ang="T17">
                      <a:pos x="T10" y="T11"/>
                    </a:cxn>
                  </a:cxnLst>
                  <a:rect l="T18" t="T19" r="T20" b="T21"/>
                  <a:pathLst>
                    <a:path w="3" h="5">
                      <a:moveTo>
                        <a:pt x="1" y="5"/>
                      </a:moveTo>
                      <a:lnTo>
                        <a:pt x="0" y="0"/>
                      </a:lnTo>
                      <a:lnTo>
                        <a:pt x="1" y="0"/>
                      </a:lnTo>
                      <a:lnTo>
                        <a:pt x="3" y="2"/>
                      </a:lnTo>
                      <a:lnTo>
                        <a:pt x="3" y="4"/>
                      </a:lnTo>
                      <a:lnTo>
                        <a:pt x="1" y="5"/>
                      </a:lnTo>
                      <a:close/>
                    </a:path>
                  </a:pathLst>
                </a:custGeom>
                <a:noFill/>
                <a:ln w="9525">
                  <a:noFill/>
                  <a:round/>
                  <a:headEnd/>
                  <a:tailEnd/>
                </a:ln>
              </p:spPr>
              <p:txBody>
                <a:bodyPr/>
                <a:lstStyle/>
                <a:p>
                  <a:endParaRPr lang="en-US"/>
                </a:p>
              </p:txBody>
            </p:sp>
            <p:sp>
              <p:nvSpPr>
                <p:cNvPr id="6525" name="Freeform 168"/>
                <p:cNvSpPr>
                  <a:spLocks/>
                </p:cNvSpPr>
                <p:nvPr/>
              </p:nvSpPr>
              <p:spPr bwMode="auto">
                <a:xfrm>
                  <a:off x="3618" y="3453"/>
                  <a:ext cx="5" cy="5"/>
                </a:xfrm>
                <a:custGeom>
                  <a:avLst/>
                  <a:gdLst>
                    <a:gd name="T0" fmla="*/ 1 w 15"/>
                    <a:gd name="T1" fmla="*/ 5 h 21"/>
                    <a:gd name="T2" fmla="*/ 0 w 15"/>
                    <a:gd name="T3" fmla="*/ 5 h 21"/>
                    <a:gd name="T4" fmla="*/ 4 w 15"/>
                    <a:gd name="T5" fmla="*/ 0 h 21"/>
                    <a:gd name="T6" fmla="*/ 5 w 15"/>
                    <a:gd name="T7" fmla="*/ 1 h 21"/>
                    <a:gd name="T8" fmla="*/ 5 w 15"/>
                    <a:gd name="T9" fmla="*/ 1 h 21"/>
                    <a:gd name="T10" fmla="*/ 1 w 15"/>
                    <a:gd name="T11" fmla="*/ 5 h 21"/>
                    <a:gd name="T12" fmla="*/ 0 60000 65536"/>
                    <a:gd name="T13" fmla="*/ 0 60000 65536"/>
                    <a:gd name="T14" fmla="*/ 0 60000 65536"/>
                    <a:gd name="T15" fmla="*/ 0 60000 65536"/>
                    <a:gd name="T16" fmla="*/ 0 60000 65536"/>
                    <a:gd name="T17" fmla="*/ 0 60000 65536"/>
                    <a:gd name="T18" fmla="*/ 0 w 15"/>
                    <a:gd name="T19" fmla="*/ 0 h 21"/>
                    <a:gd name="T20" fmla="*/ 15 w 15"/>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5" h="21">
                      <a:moveTo>
                        <a:pt x="2" y="21"/>
                      </a:moveTo>
                      <a:lnTo>
                        <a:pt x="0" y="19"/>
                      </a:lnTo>
                      <a:lnTo>
                        <a:pt x="12" y="0"/>
                      </a:lnTo>
                      <a:lnTo>
                        <a:pt x="15" y="3"/>
                      </a:lnTo>
                      <a:lnTo>
                        <a:pt x="14" y="3"/>
                      </a:lnTo>
                      <a:lnTo>
                        <a:pt x="2" y="21"/>
                      </a:lnTo>
                      <a:close/>
                    </a:path>
                  </a:pathLst>
                </a:custGeom>
                <a:noFill/>
                <a:ln w="9525">
                  <a:noFill/>
                  <a:round/>
                  <a:headEnd/>
                  <a:tailEnd/>
                </a:ln>
              </p:spPr>
              <p:txBody>
                <a:bodyPr/>
                <a:lstStyle/>
                <a:p>
                  <a:endParaRPr lang="en-US"/>
                </a:p>
              </p:txBody>
            </p:sp>
            <p:sp>
              <p:nvSpPr>
                <p:cNvPr id="6526" name="Freeform 169"/>
                <p:cNvSpPr>
                  <a:spLocks/>
                </p:cNvSpPr>
                <p:nvPr/>
              </p:nvSpPr>
              <p:spPr bwMode="auto">
                <a:xfrm>
                  <a:off x="3622" y="3451"/>
                  <a:ext cx="2" cy="2"/>
                </a:xfrm>
                <a:custGeom>
                  <a:avLst/>
                  <a:gdLst>
                    <a:gd name="T0" fmla="*/ 1 w 6"/>
                    <a:gd name="T1" fmla="*/ 2 h 8"/>
                    <a:gd name="T2" fmla="*/ 0 w 6"/>
                    <a:gd name="T3" fmla="*/ 1 h 8"/>
                    <a:gd name="T4" fmla="*/ 1 w 6"/>
                    <a:gd name="T5" fmla="*/ 0 h 8"/>
                    <a:gd name="T6" fmla="*/ 1 w 6"/>
                    <a:gd name="T7" fmla="*/ 0 h 8"/>
                    <a:gd name="T8" fmla="*/ 2 w 6"/>
                    <a:gd name="T9" fmla="*/ 1 h 8"/>
                    <a:gd name="T10" fmla="*/ 1 w 6"/>
                    <a:gd name="T11" fmla="*/ 2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3" y="8"/>
                      </a:moveTo>
                      <a:lnTo>
                        <a:pt x="0" y="5"/>
                      </a:lnTo>
                      <a:lnTo>
                        <a:pt x="3" y="0"/>
                      </a:lnTo>
                      <a:lnTo>
                        <a:pt x="6" y="2"/>
                      </a:lnTo>
                      <a:lnTo>
                        <a:pt x="3" y="8"/>
                      </a:lnTo>
                      <a:close/>
                    </a:path>
                  </a:pathLst>
                </a:custGeom>
                <a:noFill/>
                <a:ln w="9525">
                  <a:noFill/>
                  <a:round/>
                  <a:headEnd/>
                  <a:tailEnd/>
                </a:ln>
              </p:spPr>
              <p:txBody>
                <a:bodyPr/>
                <a:lstStyle/>
                <a:p>
                  <a:endParaRPr lang="en-US"/>
                </a:p>
              </p:txBody>
            </p:sp>
            <p:sp>
              <p:nvSpPr>
                <p:cNvPr id="6527" name="Freeform 170"/>
                <p:cNvSpPr>
                  <a:spLocks/>
                </p:cNvSpPr>
                <p:nvPr/>
              </p:nvSpPr>
              <p:spPr bwMode="auto">
                <a:xfrm>
                  <a:off x="3623" y="3449"/>
                  <a:ext cx="3" cy="3"/>
                </a:xfrm>
                <a:custGeom>
                  <a:avLst/>
                  <a:gdLst>
                    <a:gd name="T0" fmla="*/ 1 w 9"/>
                    <a:gd name="T1" fmla="*/ 3 h 13"/>
                    <a:gd name="T2" fmla="*/ 0 w 9"/>
                    <a:gd name="T3" fmla="*/ 3 h 13"/>
                    <a:gd name="T4" fmla="*/ 2 w 9"/>
                    <a:gd name="T5" fmla="*/ 0 h 13"/>
                    <a:gd name="T6" fmla="*/ 3 w 9"/>
                    <a:gd name="T7" fmla="*/ 1 h 13"/>
                    <a:gd name="T8" fmla="*/ 3 w 9"/>
                    <a:gd name="T9" fmla="*/ 1 h 13"/>
                    <a:gd name="T10" fmla="*/ 1 w 9"/>
                    <a:gd name="T11" fmla="*/ 3 h 13"/>
                    <a:gd name="T12" fmla="*/ 0 60000 65536"/>
                    <a:gd name="T13" fmla="*/ 0 60000 65536"/>
                    <a:gd name="T14" fmla="*/ 0 60000 65536"/>
                    <a:gd name="T15" fmla="*/ 0 60000 65536"/>
                    <a:gd name="T16" fmla="*/ 0 60000 65536"/>
                    <a:gd name="T17" fmla="*/ 0 60000 65536"/>
                    <a:gd name="T18" fmla="*/ 0 w 9"/>
                    <a:gd name="T19" fmla="*/ 0 h 13"/>
                    <a:gd name="T20" fmla="*/ 9 w 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9" h="13">
                      <a:moveTo>
                        <a:pt x="3" y="13"/>
                      </a:moveTo>
                      <a:lnTo>
                        <a:pt x="0" y="11"/>
                      </a:lnTo>
                      <a:lnTo>
                        <a:pt x="6" y="0"/>
                      </a:lnTo>
                      <a:lnTo>
                        <a:pt x="9" y="3"/>
                      </a:lnTo>
                      <a:lnTo>
                        <a:pt x="3" y="13"/>
                      </a:lnTo>
                      <a:close/>
                    </a:path>
                  </a:pathLst>
                </a:custGeom>
                <a:noFill/>
                <a:ln w="9525">
                  <a:noFill/>
                  <a:round/>
                  <a:headEnd/>
                  <a:tailEnd/>
                </a:ln>
              </p:spPr>
              <p:txBody>
                <a:bodyPr/>
                <a:lstStyle/>
                <a:p>
                  <a:endParaRPr lang="en-US"/>
                </a:p>
              </p:txBody>
            </p:sp>
            <p:sp>
              <p:nvSpPr>
                <p:cNvPr id="6528" name="Freeform 171"/>
                <p:cNvSpPr>
                  <a:spLocks/>
                </p:cNvSpPr>
                <p:nvPr/>
              </p:nvSpPr>
              <p:spPr bwMode="auto">
                <a:xfrm>
                  <a:off x="3625" y="3430"/>
                  <a:ext cx="8" cy="19"/>
                </a:xfrm>
                <a:custGeom>
                  <a:avLst/>
                  <a:gdLst>
                    <a:gd name="T0" fmla="*/ 1 w 26"/>
                    <a:gd name="T1" fmla="*/ 19 h 77"/>
                    <a:gd name="T2" fmla="*/ 0 w 26"/>
                    <a:gd name="T3" fmla="*/ 18 h 77"/>
                    <a:gd name="T4" fmla="*/ 7 w 26"/>
                    <a:gd name="T5" fmla="*/ 0 h 77"/>
                    <a:gd name="T6" fmla="*/ 7 w 26"/>
                    <a:gd name="T7" fmla="*/ 0 h 77"/>
                    <a:gd name="T8" fmla="*/ 8 w 26"/>
                    <a:gd name="T9" fmla="*/ 0 h 77"/>
                    <a:gd name="T10" fmla="*/ 1 w 26"/>
                    <a:gd name="T11" fmla="*/ 19 h 77"/>
                    <a:gd name="T12" fmla="*/ 0 60000 65536"/>
                    <a:gd name="T13" fmla="*/ 0 60000 65536"/>
                    <a:gd name="T14" fmla="*/ 0 60000 65536"/>
                    <a:gd name="T15" fmla="*/ 0 60000 65536"/>
                    <a:gd name="T16" fmla="*/ 0 60000 65536"/>
                    <a:gd name="T17" fmla="*/ 0 60000 65536"/>
                    <a:gd name="T18" fmla="*/ 0 w 26"/>
                    <a:gd name="T19" fmla="*/ 0 h 77"/>
                    <a:gd name="T20" fmla="*/ 26 w 26"/>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26" h="77">
                      <a:moveTo>
                        <a:pt x="3" y="77"/>
                      </a:moveTo>
                      <a:lnTo>
                        <a:pt x="0" y="74"/>
                      </a:lnTo>
                      <a:lnTo>
                        <a:pt x="23" y="1"/>
                      </a:lnTo>
                      <a:lnTo>
                        <a:pt x="23" y="0"/>
                      </a:lnTo>
                      <a:lnTo>
                        <a:pt x="26" y="2"/>
                      </a:lnTo>
                      <a:lnTo>
                        <a:pt x="3" y="77"/>
                      </a:lnTo>
                      <a:close/>
                    </a:path>
                  </a:pathLst>
                </a:custGeom>
                <a:noFill/>
                <a:ln w="9525">
                  <a:noFill/>
                  <a:round/>
                  <a:headEnd/>
                  <a:tailEnd/>
                </a:ln>
              </p:spPr>
              <p:txBody>
                <a:bodyPr/>
                <a:lstStyle/>
                <a:p>
                  <a:endParaRPr lang="en-US"/>
                </a:p>
              </p:txBody>
            </p:sp>
            <p:sp>
              <p:nvSpPr>
                <p:cNvPr id="6529" name="Freeform 172"/>
                <p:cNvSpPr>
                  <a:spLocks/>
                </p:cNvSpPr>
                <p:nvPr/>
              </p:nvSpPr>
              <p:spPr bwMode="auto">
                <a:xfrm>
                  <a:off x="3632" y="3395"/>
                  <a:ext cx="19" cy="36"/>
                </a:xfrm>
                <a:custGeom>
                  <a:avLst/>
                  <a:gdLst>
                    <a:gd name="T0" fmla="*/ 1 w 56"/>
                    <a:gd name="T1" fmla="*/ 36 h 142"/>
                    <a:gd name="T2" fmla="*/ 0 w 56"/>
                    <a:gd name="T3" fmla="*/ 35 h 142"/>
                    <a:gd name="T4" fmla="*/ 18 w 56"/>
                    <a:gd name="T5" fmla="*/ 0 h 142"/>
                    <a:gd name="T6" fmla="*/ 18 w 56"/>
                    <a:gd name="T7" fmla="*/ 0 h 142"/>
                    <a:gd name="T8" fmla="*/ 19 w 56"/>
                    <a:gd name="T9" fmla="*/ 1 h 142"/>
                    <a:gd name="T10" fmla="*/ 1 w 56"/>
                    <a:gd name="T11" fmla="*/ 36 h 142"/>
                    <a:gd name="T12" fmla="*/ 0 60000 65536"/>
                    <a:gd name="T13" fmla="*/ 0 60000 65536"/>
                    <a:gd name="T14" fmla="*/ 0 60000 65536"/>
                    <a:gd name="T15" fmla="*/ 0 60000 65536"/>
                    <a:gd name="T16" fmla="*/ 0 60000 65536"/>
                    <a:gd name="T17" fmla="*/ 0 60000 65536"/>
                    <a:gd name="T18" fmla="*/ 0 w 56"/>
                    <a:gd name="T19" fmla="*/ 0 h 142"/>
                    <a:gd name="T20" fmla="*/ 56 w 56"/>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56" h="142">
                      <a:moveTo>
                        <a:pt x="3" y="142"/>
                      </a:moveTo>
                      <a:lnTo>
                        <a:pt x="0" y="140"/>
                      </a:lnTo>
                      <a:lnTo>
                        <a:pt x="53" y="0"/>
                      </a:lnTo>
                      <a:lnTo>
                        <a:pt x="56" y="3"/>
                      </a:lnTo>
                      <a:lnTo>
                        <a:pt x="3" y="142"/>
                      </a:lnTo>
                      <a:close/>
                    </a:path>
                  </a:pathLst>
                </a:custGeom>
                <a:noFill/>
                <a:ln w="9525">
                  <a:noFill/>
                  <a:round/>
                  <a:headEnd/>
                  <a:tailEnd/>
                </a:ln>
              </p:spPr>
              <p:txBody>
                <a:bodyPr/>
                <a:lstStyle/>
                <a:p>
                  <a:endParaRPr lang="en-US"/>
                </a:p>
              </p:txBody>
            </p:sp>
            <p:sp>
              <p:nvSpPr>
                <p:cNvPr id="6530" name="Freeform 173"/>
                <p:cNvSpPr>
                  <a:spLocks/>
                </p:cNvSpPr>
                <p:nvPr/>
              </p:nvSpPr>
              <p:spPr bwMode="auto">
                <a:xfrm>
                  <a:off x="3650" y="3371"/>
                  <a:ext cx="15" cy="25"/>
                </a:xfrm>
                <a:custGeom>
                  <a:avLst/>
                  <a:gdLst>
                    <a:gd name="T0" fmla="*/ 1 w 45"/>
                    <a:gd name="T1" fmla="*/ 25 h 100"/>
                    <a:gd name="T2" fmla="*/ 0 w 45"/>
                    <a:gd name="T3" fmla="*/ 24 h 100"/>
                    <a:gd name="T4" fmla="*/ 14 w 45"/>
                    <a:gd name="T5" fmla="*/ 0 h 100"/>
                    <a:gd name="T6" fmla="*/ 15 w 45"/>
                    <a:gd name="T7" fmla="*/ 1 h 100"/>
                    <a:gd name="T8" fmla="*/ 15 w 45"/>
                    <a:gd name="T9" fmla="*/ 1 h 100"/>
                    <a:gd name="T10" fmla="*/ 1 w 45"/>
                    <a:gd name="T11" fmla="*/ 25 h 100"/>
                    <a:gd name="T12" fmla="*/ 0 60000 65536"/>
                    <a:gd name="T13" fmla="*/ 0 60000 65536"/>
                    <a:gd name="T14" fmla="*/ 0 60000 65536"/>
                    <a:gd name="T15" fmla="*/ 0 60000 65536"/>
                    <a:gd name="T16" fmla="*/ 0 60000 65536"/>
                    <a:gd name="T17" fmla="*/ 0 60000 65536"/>
                    <a:gd name="T18" fmla="*/ 0 w 45"/>
                    <a:gd name="T19" fmla="*/ 0 h 100"/>
                    <a:gd name="T20" fmla="*/ 45 w 4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45" h="100">
                      <a:moveTo>
                        <a:pt x="3" y="100"/>
                      </a:moveTo>
                      <a:lnTo>
                        <a:pt x="0" y="97"/>
                      </a:lnTo>
                      <a:lnTo>
                        <a:pt x="42" y="0"/>
                      </a:lnTo>
                      <a:lnTo>
                        <a:pt x="45" y="3"/>
                      </a:lnTo>
                      <a:lnTo>
                        <a:pt x="3" y="100"/>
                      </a:lnTo>
                      <a:close/>
                    </a:path>
                  </a:pathLst>
                </a:custGeom>
                <a:noFill/>
                <a:ln w="9525">
                  <a:noFill/>
                  <a:round/>
                  <a:headEnd/>
                  <a:tailEnd/>
                </a:ln>
              </p:spPr>
              <p:txBody>
                <a:bodyPr/>
                <a:lstStyle/>
                <a:p>
                  <a:endParaRPr lang="en-US"/>
                </a:p>
              </p:txBody>
            </p:sp>
            <p:sp>
              <p:nvSpPr>
                <p:cNvPr id="6531" name="Freeform 174"/>
                <p:cNvSpPr>
                  <a:spLocks/>
                </p:cNvSpPr>
                <p:nvPr/>
              </p:nvSpPr>
              <p:spPr bwMode="auto">
                <a:xfrm>
                  <a:off x="3664" y="3367"/>
                  <a:ext cx="2" cy="5"/>
                </a:xfrm>
                <a:custGeom>
                  <a:avLst/>
                  <a:gdLst>
                    <a:gd name="T0" fmla="*/ 1 w 6"/>
                    <a:gd name="T1" fmla="*/ 5 h 17"/>
                    <a:gd name="T2" fmla="*/ 0 w 6"/>
                    <a:gd name="T3" fmla="*/ 4 h 17"/>
                    <a:gd name="T4" fmla="*/ 1 w 6"/>
                    <a:gd name="T5" fmla="*/ 0 h 17"/>
                    <a:gd name="T6" fmla="*/ 1 w 6"/>
                    <a:gd name="T7" fmla="*/ 0 h 17"/>
                    <a:gd name="T8" fmla="*/ 2 w 6"/>
                    <a:gd name="T9" fmla="*/ 1 h 17"/>
                    <a:gd name="T10" fmla="*/ 1 w 6"/>
                    <a:gd name="T11" fmla="*/ 5 h 17"/>
                    <a:gd name="T12" fmla="*/ 0 60000 65536"/>
                    <a:gd name="T13" fmla="*/ 0 60000 65536"/>
                    <a:gd name="T14" fmla="*/ 0 60000 65536"/>
                    <a:gd name="T15" fmla="*/ 0 60000 65536"/>
                    <a:gd name="T16" fmla="*/ 0 60000 65536"/>
                    <a:gd name="T17" fmla="*/ 0 60000 65536"/>
                    <a:gd name="T18" fmla="*/ 0 w 6"/>
                    <a:gd name="T19" fmla="*/ 0 h 17"/>
                    <a:gd name="T20" fmla="*/ 6 w 6"/>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6" h="17">
                      <a:moveTo>
                        <a:pt x="3" y="17"/>
                      </a:moveTo>
                      <a:lnTo>
                        <a:pt x="0" y="14"/>
                      </a:lnTo>
                      <a:lnTo>
                        <a:pt x="2" y="1"/>
                      </a:lnTo>
                      <a:lnTo>
                        <a:pt x="3" y="0"/>
                      </a:lnTo>
                      <a:lnTo>
                        <a:pt x="6" y="2"/>
                      </a:lnTo>
                      <a:lnTo>
                        <a:pt x="3" y="17"/>
                      </a:lnTo>
                      <a:close/>
                    </a:path>
                  </a:pathLst>
                </a:custGeom>
                <a:noFill/>
                <a:ln w="9525">
                  <a:noFill/>
                  <a:round/>
                  <a:headEnd/>
                  <a:tailEnd/>
                </a:ln>
              </p:spPr>
              <p:txBody>
                <a:bodyPr/>
                <a:lstStyle/>
                <a:p>
                  <a:endParaRPr lang="en-US"/>
                </a:p>
              </p:txBody>
            </p:sp>
            <p:sp>
              <p:nvSpPr>
                <p:cNvPr id="6532" name="Freeform 175"/>
                <p:cNvSpPr>
                  <a:spLocks/>
                </p:cNvSpPr>
                <p:nvPr/>
              </p:nvSpPr>
              <p:spPr bwMode="auto">
                <a:xfrm>
                  <a:off x="3665" y="3367"/>
                  <a:ext cx="2" cy="1"/>
                </a:xfrm>
                <a:custGeom>
                  <a:avLst/>
                  <a:gdLst>
                    <a:gd name="T0" fmla="*/ 1 w 6"/>
                    <a:gd name="T1" fmla="*/ 1 h 5"/>
                    <a:gd name="T2" fmla="*/ 0 w 6"/>
                    <a:gd name="T3" fmla="*/ 1 h 5"/>
                    <a:gd name="T4" fmla="*/ 1 w 6"/>
                    <a:gd name="T5" fmla="*/ 0 h 5"/>
                    <a:gd name="T6" fmla="*/ 2 w 6"/>
                    <a:gd name="T7" fmla="*/ 1 h 5"/>
                    <a:gd name="T8" fmla="*/ 2 w 6"/>
                    <a:gd name="T9" fmla="*/ 1 h 5"/>
                    <a:gd name="T10" fmla="*/ 1 w 6"/>
                    <a:gd name="T11" fmla="*/ 1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3" y="5"/>
                      </a:moveTo>
                      <a:lnTo>
                        <a:pt x="0" y="3"/>
                      </a:lnTo>
                      <a:lnTo>
                        <a:pt x="3" y="0"/>
                      </a:lnTo>
                      <a:lnTo>
                        <a:pt x="6" y="3"/>
                      </a:lnTo>
                      <a:lnTo>
                        <a:pt x="5" y="4"/>
                      </a:lnTo>
                      <a:lnTo>
                        <a:pt x="3" y="5"/>
                      </a:lnTo>
                      <a:close/>
                    </a:path>
                  </a:pathLst>
                </a:custGeom>
                <a:noFill/>
                <a:ln w="9525">
                  <a:noFill/>
                  <a:round/>
                  <a:headEnd/>
                  <a:tailEnd/>
                </a:ln>
              </p:spPr>
              <p:txBody>
                <a:bodyPr/>
                <a:lstStyle/>
                <a:p>
                  <a:endParaRPr lang="en-US"/>
                </a:p>
              </p:txBody>
            </p:sp>
            <p:sp>
              <p:nvSpPr>
                <p:cNvPr id="6533" name="Freeform 176"/>
                <p:cNvSpPr>
                  <a:spLocks/>
                </p:cNvSpPr>
                <p:nvPr/>
              </p:nvSpPr>
              <p:spPr bwMode="auto">
                <a:xfrm>
                  <a:off x="3666" y="3362"/>
                  <a:ext cx="5" cy="5"/>
                </a:xfrm>
                <a:custGeom>
                  <a:avLst/>
                  <a:gdLst>
                    <a:gd name="T0" fmla="*/ 1 w 15"/>
                    <a:gd name="T1" fmla="*/ 5 h 23"/>
                    <a:gd name="T2" fmla="*/ 0 w 15"/>
                    <a:gd name="T3" fmla="*/ 4 h 23"/>
                    <a:gd name="T4" fmla="*/ 4 w 15"/>
                    <a:gd name="T5" fmla="*/ 0 h 23"/>
                    <a:gd name="T6" fmla="*/ 5 w 15"/>
                    <a:gd name="T7" fmla="*/ 1 h 23"/>
                    <a:gd name="T8" fmla="*/ 5 w 15"/>
                    <a:gd name="T9" fmla="*/ 1 h 23"/>
                    <a:gd name="T10" fmla="*/ 1 w 15"/>
                    <a:gd name="T11" fmla="*/ 5 h 23"/>
                    <a:gd name="T12" fmla="*/ 0 60000 65536"/>
                    <a:gd name="T13" fmla="*/ 0 60000 65536"/>
                    <a:gd name="T14" fmla="*/ 0 60000 65536"/>
                    <a:gd name="T15" fmla="*/ 0 60000 65536"/>
                    <a:gd name="T16" fmla="*/ 0 60000 65536"/>
                    <a:gd name="T17" fmla="*/ 0 60000 65536"/>
                    <a:gd name="T18" fmla="*/ 0 w 15"/>
                    <a:gd name="T19" fmla="*/ 0 h 23"/>
                    <a:gd name="T20" fmla="*/ 15 w 1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5" h="23">
                      <a:moveTo>
                        <a:pt x="3" y="23"/>
                      </a:moveTo>
                      <a:lnTo>
                        <a:pt x="0" y="20"/>
                      </a:lnTo>
                      <a:lnTo>
                        <a:pt x="12" y="0"/>
                      </a:lnTo>
                      <a:lnTo>
                        <a:pt x="15" y="3"/>
                      </a:lnTo>
                      <a:lnTo>
                        <a:pt x="3" y="23"/>
                      </a:lnTo>
                      <a:close/>
                    </a:path>
                  </a:pathLst>
                </a:custGeom>
                <a:noFill/>
                <a:ln w="9525">
                  <a:noFill/>
                  <a:round/>
                  <a:headEnd/>
                  <a:tailEnd/>
                </a:ln>
              </p:spPr>
              <p:txBody>
                <a:bodyPr/>
                <a:lstStyle/>
                <a:p>
                  <a:endParaRPr lang="en-US"/>
                </a:p>
              </p:txBody>
            </p:sp>
            <p:sp>
              <p:nvSpPr>
                <p:cNvPr id="6534" name="Freeform 177"/>
                <p:cNvSpPr>
                  <a:spLocks/>
                </p:cNvSpPr>
                <p:nvPr/>
              </p:nvSpPr>
              <p:spPr bwMode="auto">
                <a:xfrm>
                  <a:off x="3670" y="3343"/>
                  <a:ext cx="7" cy="19"/>
                </a:xfrm>
                <a:custGeom>
                  <a:avLst/>
                  <a:gdLst>
                    <a:gd name="T0" fmla="*/ 1 w 21"/>
                    <a:gd name="T1" fmla="*/ 19 h 78"/>
                    <a:gd name="T2" fmla="*/ 0 w 21"/>
                    <a:gd name="T3" fmla="*/ 18 h 78"/>
                    <a:gd name="T4" fmla="*/ 6 w 21"/>
                    <a:gd name="T5" fmla="*/ 0 h 78"/>
                    <a:gd name="T6" fmla="*/ 6 w 21"/>
                    <a:gd name="T7" fmla="*/ 0 h 78"/>
                    <a:gd name="T8" fmla="*/ 7 w 21"/>
                    <a:gd name="T9" fmla="*/ 1 h 78"/>
                    <a:gd name="T10" fmla="*/ 1 w 21"/>
                    <a:gd name="T11" fmla="*/ 19 h 78"/>
                    <a:gd name="T12" fmla="*/ 0 60000 65536"/>
                    <a:gd name="T13" fmla="*/ 0 60000 65536"/>
                    <a:gd name="T14" fmla="*/ 0 60000 65536"/>
                    <a:gd name="T15" fmla="*/ 0 60000 65536"/>
                    <a:gd name="T16" fmla="*/ 0 60000 65536"/>
                    <a:gd name="T17" fmla="*/ 0 60000 65536"/>
                    <a:gd name="T18" fmla="*/ 0 w 21"/>
                    <a:gd name="T19" fmla="*/ 0 h 78"/>
                    <a:gd name="T20" fmla="*/ 21 w 21"/>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1" h="78">
                      <a:moveTo>
                        <a:pt x="3" y="78"/>
                      </a:moveTo>
                      <a:lnTo>
                        <a:pt x="0" y="75"/>
                      </a:lnTo>
                      <a:lnTo>
                        <a:pt x="17" y="2"/>
                      </a:lnTo>
                      <a:lnTo>
                        <a:pt x="19" y="0"/>
                      </a:lnTo>
                      <a:lnTo>
                        <a:pt x="21" y="5"/>
                      </a:lnTo>
                      <a:lnTo>
                        <a:pt x="3" y="78"/>
                      </a:lnTo>
                      <a:close/>
                    </a:path>
                  </a:pathLst>
                </a:custGeom>
                <a:noFill/>
                <a:ln w="9525">
                  <a:noFill/>
                  <a:round/>
                  <a:headEnd/>
                  <a:tailEnd/>
                </a:ln>
              </p:spPr>
              <p:txBody>
                <a:bodyPr/>
                <a:lstStyle/>
                <a:p>
                  <a:endParaRPr lang="en-US"/>
                </a:p>
              </p:txBody>
            </p:sp>
            <p:sp>
              <p:nvSpPr>
                <p:cNvPr id="6535" name="Freeform 178"/>
                <p:cNvSpPr>
                  <a:spLocks/>
                </p:cNvSpPr>
                <p:nvPr/>
              </p:nvSpPr>
              <p:spPr bwMode="auto">
                <a:xfrm>
                  <a:off x="3676" y="3343"/>
                  <a:ext cx="2" cy="1"/>
                </a:xfrm>
                <a:custGeom>
                  <a:avLst/>
                  <a:gdLst>
                    <a:gd name="T0" fmla="*/ 1 w 5"/>
                    <a:gd name="T1" fmla="*/ 1 h 5"/>
                    <a:gd name="T2" fmla="*/ 0 w 5"/>
                    <a:gd name="T3" fmla="*/ 0 h 5"/>
                    <a:gd name="T4" fmla="*/ 1 w 5"/>
                    <a:gd name="T5" fmla="*/ 0 h 5"/>
                    <a:gd name="T6" fmla="*/ 2 w 5"/>
                    <a:gd name="T7" fmla="*/ 0 h 5"/>
                    <a:gd name="T8" fmla="*/ 2 w 5"/>
                    <a:gd name="T9" fmla="*/ 1 h 5"/>
                    <a:gd name="T10" fmla="*/ 1 w 5"/>
                    <a:gd name="T11" fmla="*/ 1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2" y="5"/>
                      </a:moveTo>
                      <a:lnTo>
                        <a:pt x="0" y="0"/>
                      </a:lnTo>
                      <a:lnTo>
                        <a:pt x="2" y="0"/>
                      </a:lnTo>
                      <a:lnTo>
                        <a:pt x="5" y="2"/>
                      </a:lnTo>
                      <a:lnTo>
                        <a:pt x="4" y="4"/>
                      </a:lnTo>
                      <a:lnTo>
                        <a:pt x="2" y="5"/>
                      </a:lnTo>
                      <a:close/>
                    </a:path>
                  </a:pathLst>
                </a:custGeom>
                <a:noFill/>
                <a:ln w="9525">
                  <a:noFill/>
                  <a:round/>
                  <a:headEnd/>
                  <a:tailEnd/>
                </a:ln>
              </p:spPr>
              <p:txBody>
                <a:bodyPr/>
                <a:lstStyle/>
                <a:p>
                  <a:endParaRPr lang="en-US"/>
                </a:p>
              </p:txBody>
            </p:sp>
            <p:sp>
              <p:nvSpPr>
                <p:cNvPr id="6536" name="Freeform 179"/>
                <p:cNvSpPr>
                  <a:spLocks/>
                </p:cNvSpPr>
                <p:nvPr/>
              </p:nvSpPr>
              <p:spPr bwMode="auto">
                <a:xfrm>
                  <a:off x="3677" y="3342"/>
                  <a:ext cx="2" cy="1"/>
                </a:xfrm>
                <a:custGeom>
                  <a:avLst/>
                  <a:gdLst>
                    <a:gd name="T0" fmla="*/ 1 w 5"/>
                    <a:gd name="T1" fmla="*/ 1 h 6"/>
                    <a:gd name="T2" fmla="*/ 0 w 5"/>
                    <a:gd name="T3" fmla="*/ 1 h 6"/>
                    <a:gd name="T4" fmla="*/ 1 w 5"/>
                    <a:gd name="T5" fmla="*/ 0 h 6"/>
                    <a:gd name="T6" fmla="*/ 1 w 5"/>
                    <a:gd name="T7" fmla="*/ 0 h 6"/>
                    <a:gd name="T8" fmla="*/ 2 w 5"/>
                    <a:gd name="T9" fmla="*/ 0 h 6"/>
                    <a:gd name="T10" fmla="*/ 1 w 5"/>
                    <a:gd name="T11" fmla="*/ 1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3" y="6"/>
                      </a:moveTo>
                      <a:lnTo>
                        <a:pt x="0" y="4"/>
                      </a:lnTo>
                      <a:lnTo>
                        <a:pt x="2" y="0"/>
                      </a:lnTo>
                      <a:lnTo>
                        <a:pt x="5" y="2"/>
                      </a:lnTo>
                      <a:lnTo>
                        <a:pt x="3" y="6"/>
                      </a:lnTo>
                      <a:close/>
                    </a:path>
                  </a:pathLst>
                </a:custGeom>
                <a:noFill/>
                <a:ln w="9525">
                  <a:noFill/>
                  <a:round/>
                  <a:headEnd/>
                  <a:tailEnd/>
                </a:ln>
              </p:spPr>
              <p:txBody>
                <a:bodyPr/>
                <a:lstStyle/>
                <a:p>
                  <a:endParaRPr lang="en-US"/>
                </a:p>
              </p:txBody>
            </p:sp>
            <p:sp>
              <p:nvSpPr>
                <p:cNvPr id="6537" name="Freeform 180"/>
                <p:cNvSpPr>
                  <a:spLocks/>
                </p:cNvSpPr>
                <p:nvPr/>
              </p:nvSpPr>
              <p:spPr bwMode="auto">
                <a:xfrm>
                  <a:off x="3678" y="3341"/>
                  <a:ext cx="1" cy="1"/>
                </a:xfrm>
                <a:custGeom>
                  <a:avLst/>
                  <a:gdLst>
                    <a:gd name="T0" fmla="*/ 1 w 5"/>
                    <a:gd name="T1" fmla="*/ 1 h 6"/>
                    <a:gd name="T2" fmla="*/ 0 w 5"/>
                    <a:gd name="T3" fmla="*/ 1 h 6"/>
                    <a:gd name="T4" fmla="*/ 0 w 5"/>
                    <a:gd name="T5" fmla="*/ 0 h 6"/>
                    <a:gd name="T6" fmla="*/ 1 w 5"/>
                    <a:gd name="T7" fmla="*/ 0 h 6"/>
                    <a:gd name="T8" fmla="*/ 1 w 5"/>
                    <a:gd name="T9" fmla="*/ 0 h 6"/>
                    <a:gd name="T10" fmla="*/ 1 w 5"/>
                    <a:gd name="T11" fmla="*/ 1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3" y="6"/>
                      </a:moveTo>
                      <a:lnTo>
                        <a:pt x="0" y="4"/>
                      </a:lnTo>
                      <a:lnTo>
                        <a:pt x="2" y="0"/>
                      </a:lnTo>
                      <a:lnTo>
                        <a:pt x="5" y="2"/>
                      </a:lnTo>
                      <a:lnTo>
                        <a:pt x="3" y="6"/>
                      </a:lnTo>
                      <a:close/>
                    </a:path>
                  </a:pathLst>
                </a:custGeom>
                <a:noFill/>
                <a:ln w="9525">
                  <a:noFill/>
                  <a:round/>
                  <a:headEnd/>
                  <a:tailEnd/>
                </a:ln>
              </p:spPr>
              <p:txBody>
                <a:bodyPr/>
                <a:lstStyle/>
                <a:p>
                  <a:endParaRPr lang="en-US"/>
                </a:p>
              </p:txBody>
            </p:sp>
            <p:sp>
              <p:nvSpPr>
                <p:cNvPr id="6538" name="Freeform 181"/>
                <p:cNvSpPr>
                  <a:spLocks/>
                </p:cNvSpPr>
                <p:nvPr/>
              </p:nvSpPr>
              <p:spPr bwMode="auto">
                <a:xfrm>
                  <a:off x="3678" y="3326"/>
                  <a:ext cx="9" cy="15"/>
                </a:xfrm>
                <a:custGeom>
                  <a:avLst/>
                  <a:gdLst>
                    <a:gd name="T0" fmla="*/ 1 w 25"/>
                    <a:gd name="T1" fmla="*/ 15 h 61"/>
                    <a:gd name="T2" fmla="*/ 0 w 25"/>
                    <a:gd name="T3" fmla="*/ 15 h 61"/>
                    <a:gd name="T4" fmla="*/ 8 w 25"/>
                    <a:gd name="T5" fmla="*/ 0 h 61"/>
                    <a:gd name="T6" fmla="*/ 8 w 25"/>
                    <a:gd name="T7" fmla="*/ 0 h 61"/>
                    <a:gd name="T8" fmla="*/ 9 w 25"/>
                    <a:gd name="T9" fmla="*/ 1 h 61"/>
                    <a:gd name="T10" fmla="*/ 1 w 25"/>
                    <a:gd name="T11" fmla="*/ 15 h 61"/>
                    <a:gd name="T12" fmla="*/ 0 60000 65536"/>
                    <a:gd name="T13" fmla="*/ 0 60000 65536"/>
                    <a:gd name="T14" fmla="*/ 0 60000 65536"/>
                    <a:gd name="T15" fmla="*/ 0 60000 65536"/>
                    <a:gd name="T16" fmla="*/ 0 60000 65536"/>
                    <a:gd name="T17" fmla="*/ 0 60000 65536"/>
                    <a:gd name="T18" fmla="*/ 0 w 25"/>
                    <a:gd name="T19" fmla="*/ 0 h 61"/>
                    <a:gd name="T20" fmla="*/ 25 w 25"/>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5" h="61">
                      <a:moveTo>
                        <a:pt x="3" y="61"/>
                      </a:moveTo>
                      <a:lnTo>
                        <a:pt x="0" y="59"/>
                      </a:lnTo>
                      <a:lnTo>
                        <a:pt x="22" y="0"/>
                      </a:lnTo>
                      <a:lnTo>
                        <a:pt x="25" y="3"/>
                      </a:lnTo>
                      <a:lnTo>
                        <a:pt x="3" y="61"/>
                      </a:lnTo>
                      <a:close/>
                    </a:path>
                  </a:pathLst>
                </a:custGeom>
                <a:noFill/>
                <a:ln w="9525">
                  <a:noFill/>
                  <a:round/>
                  <a:headEnd/>
                  <a:tailEnd/>
                </a:ln>
              </p:spPr>
              <p:txBody>
                <a:bodyPr/>
                <a:lstStyle/>
                <a:p>
                  <a:endParaRPr lang="en-US"/>
                </a:p>
              </p:txBody>
            </p:sp>
            <p:sp>
              <p:nvSpPr>
                <p:cNvPr id="6539" name="Freeform 182"/>
                <p:cNvSpPr>
                  <a:spLocks/>
                </p:cNvSpPr>
                <p:nvPr/>
              </p:nvSpPr>
              <p:spPr bwMode="auto">
                <a:xfrm>
                  <a:off x="3686" y="3308"/>
                  <a:ext cx="14" cy="19"/>
                </a:xfrm>
                <a:custGeom>
                  <a:avLst/>
                  <a:gdLst>
                    <a:gd name="T0" fmla="*/ 1 w 44"/>
                    <a:gd name="T1" fmla="*/ 19 h 73"/>
                    <a:gd name="T2" fmla="*/ 0 w 44"/>
                    <a:gd name="T3" fmla="*/ 18 h 73"/>
                    <a:gd name="T4" fmla="*/ 13 w 44"/>
                    <a:gd name="T5" fmla="*/ 0 h 73"/>
                    <a:gd name="T6" fmla="*/ 14 w 44"/>
                    <a:gd name="T7" fmla="*/ 0 h 73"/>
                    <a:gd name="T8" fmla="*/ 14 w 44"/>
                    <a:gd name="T9" fmla="*/ 1 h 73"/>
                    <a:gd name="T10" fmla="*/ 1 w 44"/>
                    <a:gd name="T11" fmla="*/ 19 h 73"/>
                    <a:gd name="T12" fmla="*/ 0 60000 65536"/>
                    <a:gd name="T13" fmla="*/ 0 60000 65536"/>
                    <a:gd name="T14" fmla="*/ 0 60000 65536"/>
                    <a:gd name="T15" fmla="*/ 0 60000 65536"/>
                    <a:gd name="T16" fmla="*/ 0 60000 65536"/>
                    <a:gd name="T17" fmla="*/ 0 60000 65536"/>
                    <a:gd name="T18" fmla="*/ 0 w 44"/>
                    <a:gd name="T19" fmla="*/ 0 h 73"/>
                    <a:gd name="T20" fmla="*/ 44 w 44"/>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44" h="73">
                      <a:moveTo>
                        <a:pt x="3" y="73"/>
                      </a:moveTo>
                      <a:lnTo>
                        <a:pt x="0" y="70"/>
                      </a:lnTo>
                      <a:lnTo>
                        <a:pt x="42" y="1"/>
                      </a:lnTo>
                      <a:lnTo>
                        <a:pt x="43" y="0"/>
                      </a:lnTo>
                      <a:lnTo>
                        <a:pt x="44" y="5"/>
                      </a:lnTo>
                      <a:lnTo>
                        <a:pt x="3" y="73"/>
                      </a:lnTo>
                      <a:close/>
                    </a:path>
                  </a:pathLst>
                </a:custGeom>
                <a:noFill/>
                <a:ln w="9525">
                  <a:noFill/>
                  <a:round/>
                  <a:headEnd/>
                  <a:tailEnd/>
                </a:ln>
              </p:spPr>
              <p:txBody>
                <a:bodyPr/>
                <a:lstStyle/>
                <a:p>
                  <a:endParaRPr lang="en-US"/>
                </a:p>
              </p:txBody>
            </p:sp>
            <p:sp>
              <p:nvSpPr>
                <p:cNvPr id="6540" name="Freeform 183"/>
                <p:cNvSpPr>
                  <a:spLocks/>
                </p:cNvSpPr>
                <p:nvPr/>
              </p:nvSpPr>
              <p:spPr bwMode="auto">
                <a:xfrm>
                  <a:off x="3700" y="3308"/>
                  <a:ext cx="1" cy="2"/>
                </a:xfrm>
                <a:custGeom>
                  <a:avLst/>
                  <a:gdLst>
                    <a:gd name="T0" fmla="*/ 0 w 4"/>
                    <a:gd name="T1" fmla="*/ 2 h 5"/>
                    <a:gd name="T2" fmla="*/ 0 w 4"/>
                    <a:gd name="T3" fmla="*/ 0 h 5"/>
                    <a:gd name="T4" fmla="*/ 1 w 4"/>
                    <a:gd name="T5" fmla="*/ 0 h 5"/>
                    <a:gd name="T6" fmla="*/ 1 w 4"/>
                    <a:gd name="T7" fmla="*/ 0 h 5"/>
                    <a:gd name="T8" fmla="*/ 1 w 4"/>
                    <a:gd name="T9" fmla="*/ 2 h 5"/>
                    <a:gd name="T10" fmla="*/ 0 w 4"/>
                    <a:gd name="T11" fmla="*/ 2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1" y="5"/>
                      </a:moveTo>
                      <a:lnTo>
                        <a:pt x="0" y="0"/>
                      </a:lnTo>
                      <a:lnTo>
                        <a:pt x="4" y="0"/>
                      </a:lnTo>
                      <a:lnTo>
                        <a:pt x="4" y="5"/>
                      </a:lnTo>
                      <a:lnTo>
                        <a:pt x="1" y="5"/>
                      </a:lnTo>
                      <a:close/>
                    </a:path>
                  </a:pathLst>
                </a:custGeom>
                <a:noFill/>
                <a:ln w="9525">
                  <a:noFill/>
                  <a:round/>
                  <a:headEnd/>
                  <a:tailEnd/>
                </a:ln>
              </p:spPr>
              <p:txBody>
                <a:bodyPr/>
                <a:lstStyle/>
                <a:p>
                  <a:endParaRPr lang="en-US"/>
                </a:p>
              </p:txBody>
            </p:sp>
            <p:sp>
              <p:nvSpPr>
                <p:cNvPr id="6541" name="Freeform 184"/>
                <p:cNvSpPr>
                  <a:spLocks/>
                </p:cNvSpPr>
                <p:nvPr/>
              </p:nvSpPr>
              <p:spPr bwMode="auto">
                <a:xfrm>
                  <a:off x="3701" y="3308"/>
                  <a:ext cx="2" cy="2"/>
                </a:xfrm>
                <a:custGeom>
                  <a:avLst/>
                  <a:gdLst>
                    <a:gd name="T0" fmla="*/ 0 w 4"/>
                    <a:gd name="T1" fmla="*/ 2 h 5"/>
                    <a:gd name="T2" fmla="*/ 0 w 4"/>
                    <a:gd name="T3" fmla="*/ 0 h 5"/>
                    <a:gd name="T4" fmla="*/ 1 w 4"/>
                    <a:gd name="T5" fmla="*/ 0 h 5"/>
                    <a:gd name="T6" fmla="*/ 2 w 4"/>
                    <a:gd name="T7" fmla="*/ 2 h 5"/>
                    <a:gd name="T8" fmla="*/ 1 w 4"/>
                    <a:gd name="T9" fmla="*/ 2 h 5"/>
                    <a:gd name="T10" fmla="*/ 0 w 4"/>
                    <a:gd name="T11" fmla="*/ 2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0" y="5"/>
                      </a:moveTo>
                      <a:lnTo>
                        <a:pt x="0" y="0"/>
                      </a:lnTo>
                      <a:lnTo>
                        <a:pt x="3" y="0"/>
                      </a:lnTo>
                      <a:lnTo>
                        <a:pt x="4" y="5"/>
                      </a:lnTo>
                      <a:lnTo>
                        <a:pt x="3" y="5"/>
                      </a:lnTo>
                      <a:lnTo>
                        <a:pt x="0" y="5"/>
                      </a:lnTo>
                      <a:close/>
                    </a:path>
                  </a:pathLst>
                </a:custGeom>
                <a:noFill/>
                <a:ln w="9525">
                  <a:noFill/>
                  <a:round/>
                  <a:headEnd/>
                  <a:tailEnd/>
                </a:ln>
              </p:spPr>
              <p:txBody>
                <a:bodyPr/>
                <a:lstStyle/>
                <a:p>
                  <a:endParaRPr lang="en-US"/>
                </a:p>
              </p:txBody>
            </p:sp>
            <p:sp>
              <p:nvSpPr>
                <p:cNvPr id="6542" name="Freeform 185"/>
                <p:cNvSpPr>
                  <a:spLocks/>
                </p:cNvSpPr>
                <p:nvPr/>
              </p:nvSpPr>
              <p:spPr bwMode="auto">
                <a:xfrm>
                  <a:off x="3702" y="3308"/>
                  <a:ext cx="1" cy="2"/>
                </a:xfrm>
                <a:custGeom>
                  <a:avLst/>
                  <a:gdLst>
                    <a:gd name="T0" fmla="*/ 0 w 3"/>
                    <a:gd name="T1" fmla="*/ 2 h 5"/>
                    <a:gd name="T2" fmla="*/ 0 w 3"/>
                    <a:gd name="T3" fmla="*/ 0 h 5"/>
                    <a:gd name="T4" fmla="*/ 0 w 3"/>
                    <a:gd name="T5" fmla="*/ 0 h 5"/>
                    <a:gd name="T6" fmla="*/ 1 w 3"/>
                    <a:gd name="T7" fmla="*/ 1 h 5"/>
                    <a:gd name="T8" fmla="*/ 1 w 3"/>
                    <a:gd name="T9" fmla="*/ 2 h 5"/>
                    <a:gd name="T10" fmla="*/ 0 w 3"/>
                    <a:gd name="T11" fmla="*/ 2 h 5"/>
                    <a:gd name="T12" fmla="*/ 0 60000 65536"/>
                    <a:gd name="T13" fmla="*/ 0 60000 65536"/>
                    <a:gd name="T14" fmla="*/ 0 60000 65536"/>
                    <a:gd name="T15" fmla="*/ 0 60000 65536"/>
                    <a:gd name="T16" fmla="*/ 0 60000 65536"/>
                    <a:gd name="T17" fmla="*/ 0 60000 65536"/>
                    <a:gd name="T18" fmla="*/ 0 w 3"/>
                    <a:gd name="T19" fmla="*/ 0 h 5"/>
                    <a:gd name="T20" fmla="*/ 3 w 3"/>
                    <a:gd name="T21" fmla="*/ 5 h 5"/>
                  </a:gdLst>
                  <a:ahLst/>
                  <a:cxnLst>
                    <a:cxn ang="T12">
                      <a:pos x="T0" y="T1"/>
                    </a:cxn>
                    <a:cxn ang="T13">
                      <a:pos x="T2" y="T3"/>
                    </a:cxn>
                    <a:cxn ang="T14">
                      <a:pos x="T4" y="T5"/>
                    </a:cxn>
                    <a:cxn ang="T15">
                      <a:pos x="T6" y="T7"/>
                    </a:cxn>
                    <a:cxn ang="T16">
                      <a:pos x="T8" y="T9"/>
                    </a:cxn>
                    <a:cxn ang="T17">
                      <a:pos x="T10" y="T11"/>
                    </a:cxn>
                  </a:cxnLst>
                  <a:rect l="T18" t="T19" r="T20" b="T21"/>
                  <a:pathLst>
                    <a:path w="3" h="5">
                      <a:moveTo>
                        <a:pt x="1" y="5"/>
                      </a:moveTo>
                      <a:lnTo>
                        <a:pt x="0" y="0"/>
                      </a:lnTo>
                      <a:lnTo>
                        <a:pt x="1" y="0"/>
                      </a:lnTo>
                      <a:lnTo>
                        <a:pt x="3" y="2"/>
                      </a:lnTo>
                      <a:lnTo>
                        <a:pt x="3" y="4"/>
                      </a:lnTo>
                      <a:lnTo>
                        <a:pt x="1" y="5"/>
                      </a:lnTo>
                      <a:close/>
                    </a:path>
                  </a:pathLst>
                </a:custGeom>
                <a:noFill/>
                <a:ln w="9525">
                  <a:noFill/>
                  <a:round/>
                  <a:headEnd/>
                  <a:tailEnd/>
                </a:ln>
              </p:spPr>
              <p:txBody>
                <a:bodyPr/>
                <a:lstStyle/>
                <a:p>
                  <a:endParaRPr lang="en-US"/>
                </a:p>
              </p:txBody>
            </p:sp>
            <p:sp>
              <p:nvSpPr>
                <p:cNvPr id="6543" name="Freeform 186"/>
                <p:cNvSpPr>
                  <a:spLocks/>
                </p:cNvSpPr>
                <p:nvPr/>
              </p:nvSpPr>
              <p:spPr bwMode="auto">
                <a:xfrm>
                  <a:off x="3703" y="3308"/>
                  <a:ext cx="1" cy="1"/>
                </a:xfrm>
                <a:custGeom>
                  <a:avLst/>
                  <a:gdLst>
                    <a:gd name="T0" fmla="*/ 0 w 5"/>
                    <a:gd name="T1" fmla="*/ 1 h 4"/>
                    <a:gd name="T2" fmla="*/ 0 w 5"/>
                    <a:gd name="T3" fmla="*/ 1 h 4"/>
                    <a:gd name="T4" fmla="*/ 0 w 5"/>
                    <a:gd name="T5" fmla="*/ 0 h 4"/>
                    <a:gd name="T6" fmla="*/ 1 w 5"/>
                    <a:gd name="T7" fmla="*/ 1 h 4"/>
                    <a:gd name="T8" fmla="*/ 1 w 5"/>
                    <a:gd name="T9" fmla="*/ 1 h 4"/>
                    <a:gd name="T10" fmla="*/ 0 w 5"/>
                    <a:gd name="T11" fmla="*/ 1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4"/>
                      </a:moveTo>
                      <a:lnTo>
                        <a:pt x="0" y="2"/>
                      </a:lnTo>
                      <a:lnTo>
                        <a:pt x="1" y="0"/>
                      </a:lnTo>
                      <a:lnTo>
                        <a:pt x="5" y="3"/>
                      </a:lnTo>
                      <a:lnTo>
                        <a:pt x="4" y="3"/>
                      </a:lnTo>
                      <a:lnTo>
                        <a:pt x="2" y="4"/>
                      </a:lnTo>
                      <a:close/>
                    </a:path>
                  </a:pathLst>
                </a:custGeom>
                <a:noFill/>
                <a:ln w="9525">
                  <a:noFill/>
                  <a:round/>
                  <a:headEnd/>
                  <a:tailEnd/>
                </a:ln>
              </p:spPr>
              <p:txBody>
                <a:bodyPr/>
                <a:lstStyle/>
                <a:p>
                  <a:endParaRPr lang="en-US"/>
                </a:p>
              </p:txBody>
            </p:sp>
            <p:sp>
              <p:nvSpPr>
                <p:cNvPr id="6544" name="Freeform 187"/>
                <p:cNvSpPr>
                  <a:spLocks/>
                </p:cNvSpPr>
                <p:nvPr/>
              </p:nvSpPr>
              <p:spPr bwMode="auto">
                <a:xfrm>
                  <a:off x="3703" y="3307"/>
                  <a:ext cx="2" cy="2"/>
                </a:xfrm>
                <a:custGeom>
                  <a:avLst/>
                  <a:gdLst>
                    <a:gd name="T0" fmla="*/ 2 w 5"/>
                    <a:gd name="T1" fmla="*/ 2 h 5"/>
                    <a:gd name="T2" fmla="*/ 0 w 5"/>
                    <a:gd name="T3" fmla="*/ 1 h 5"/>
                    <a:gd name="T4" fmla="*/ 0 w 5"/>
                    <a:gd name="T5" fmla="*/ 0 h 5"/>
                    <a:gd name="T6" fmla="*/ 2 w 5"/>
                    <a:gd name="T7" fmla="*/ 0 h 5"/>
                    <a:gd name="T8" fmla="*/ 2 w 5"/>
                    <a:gd name="T9" fmla="*/ 0 h 5"/>
                    <a:gd name="T10" fmla="*/ 2 w 5"/>
                    <a:gd name="T11" fmla="*/ 2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4" y="5"/>
                      </a:moveTo>
                      <a:lnTo>
                        <a:pt x="0" y="2"/>
                      </a:lnTo>
                      <a:lnTo>
                        <a:pt x="0" y="0"/>
                      </a:lnTo>
                      <a:lnTo>
                        <a:pt x="5" y="0"/>
                      </a:lnTo>
                      <a:lnTo>
                        <a:pt x="5" y="1"/>
                      </a:lnTo>
                      <a:lnTo>
                        <a:pt x="4" y="5"/>
                      </a:lnTo>
                      <a:close/>
                    </a:path>
                  </a:pathLst>
                </a:custGeom>
                <a:noFill/>
                <a:ln w="9525">
                  <a:noFill/>
                  <a:round/>
                  <a:headEnd/>
                  <a:tailEnd/>
                </a:ln>
              </p:spPr>
              <p:txBody>
                <a:bodyPr/>
                <a:lstStyle/>
                <a:p>
                  <a:endParaRPr lang="en-US"/>
                </a:p>
              </p:txBody>
            </p:sp>
            <p:sp>
              <p:nvSpPr>
                <p:cNvPr id="6545" name="Freeform 188"/>
                <p:cNvSpPr>
                  <a:spLocks/>
                </p:cNvSpPr>
                <p:nvPr/>
              </p:nvSpPr>
              <p:spPr bwMode="auto">
                <a:xfrm>
                  <a:off x="3703" y="3307"/>
                  <a:ext cx="2" cy="1"/>
                </a:xfrm>
                <a:custGeom>
                  <a:avLst/>
                  <a:gdLst>
                    <a:gd name="T0" fmla="*/ 2 w 5"/>
                    <a:gd name="T1" fmla="*/ 1 h 3"/>
                    <a:gd name="T2" fmla="*/ 0 w 5"/>
                    <a:gd name="T3" fmla="*/ 1 h 3"/>
                    <a:gd name="T4" fmla="*/ 0 w 5"/>
                    <a:gd name="T5" fmla="*/ 0 h 3"/>
                    <a:gd name="T6" fmla="*/ 0 w 5"/>
                    <a:gd name="T7" fmla="*/ 0 h 3"/>
                    <a:gd name="T8" fmla="*/ 2 w 5"/>
                    <a:gd name="T9" fmla="*/ 0 h 3"/>
                    <a:gd name="T10" fmla="*/ 2 w 5"/>
                    <a:gd name="T11" fmla="*/ 1 h 3"/>
                    <a:gd name="T12" fmla="*/ 0 60000 65536"/>
                    <a:gd name="T13" fmla="*/ 0 60000 65536"/>
                    <a:gd name="T14" fmla="*/ 0 60000 65536"/>
                    <a:gd name="T15" fmla="*/ 0 60000 65536"/>
                    <a:gd name="T16" fmla="*/ 0 60000 65536"/>
                    <a:gd name="T17" fmla="*/ 0 60000 65536"/>
                    <a:gd name="T18" fmla="*/ 0 w 5"/>
                    <a:gd name="T19" fmla="*/ 0 h 3"/>
                    <a:gd name="T20" fmla="*/ 5 w 5"/>
                    <a:gd name="T21" fmla="*/ 3 h 3"/>
                  </a:gdLst>
                  <a:ahLst/>
                  <a:cxnLst>
                    <a:cxn ang="T12">
                      <a:pos x="T0" y="T1"/>
                    </a:cxn>
                    <a:cxn ang="T13">
                      <a:pos x="T2" y="T3"/>
                    </a:cxn>
                    <a:cxn ang="T14">
                      <a:pos x="T4" y="T5"/>
                    </a:cxn>
                    <a:cxn ang="T15">
                      <a:pos x="T6" y="T7"/>
                    </a:cxn>
                    <a:cxn ang="T16">
                      <a:pos x="T8" y="T9"/>
                    </a:cxn>
                    <a:cxn ang="T17">
                      <a:pos x="T10" y="T11"/>
                    </a:cxn>
                  </a:cxnLst>
                  <a:rect l="T18" t="T19" r="T20" b="T21"/>
                  <a:pathLst>
                    <a:path w="5" h="3">
                      <a:moveTo>
                        <a:pt x="5" y="3"/>
                      </a:moveTo>
                      <a:lnTo>
                        <a:pt x="0" y="3"/>
                      </a:lnTo>
                      <a:lnTo>
                        <a:pt x="0" y="0"/>
                      </a:lnTo>
                      <a:lnTo>
                        <a:pt x="5" y="0"/>
                      </a:lnTo>
                      <a:lnTo>
                        <a:pt x="5" y="3"/>
                      </a:lnTo>
                      <a:close/>
                    </a:path>
                  </a:pathLst>
                </a:custGeom>
                <a:noFill/>
                <a:ln w="9525">
                  <a:noFill/>
                  <a:round/>
                  <a:headEnd/>
                  <a:tailEnd/>
                </a:ln>
              </p:spPr>
              <p:txBody>
                <a:bodyPr/>
                <a:lstStyle/>
                <a:p>
                  <a:endParaRPr lang="en-US"/>
                </a:p>
              </p:txBody>
            </p:sp>
            <p:sp>
              <p:nvSpPr>
                <p:cNvPr id="6546" name="Freeform 189"/>
                <p:cNvSpPr>
                  <a:spLocks/>
                </p:cNvSpPr>
                <p:nvPr/>
              </p:nvSpPr>
              <p:spPr bwMode="auto">
                <a:xfrm>
                  <a:off x="3703" y="3305"/>
                  <a:ext cx="2" cy="2"/>
                </a:xfrm>
                <a:custGeom>
                  <a:avLst/>
                  <a:gdLst>
                    <a:gd name="T0" fmla="*/ 2 w 5"/>
                    <a:gd name="T1" fmla="*/ 2 h 8"/>
                    <a:gd name="T2" fmla="*/ 0 w 5"/>
                    <a:gd name="T3" fmla="*/ 2 h 8"/>
                    <a:gd name="T4" fmla="*/ 0 w 5"/>
                    <a:gd name="T5" fmla="*/ 1 h 8"/>
                    <a:gd name="T6" fmla="*/ 1 w 5"/>
                    <a:gd name="T7" fmla="*/ 0 h 8"/>
                    <a:gd name="T8" fmla="*/ 1 w 5"/>
                    <a:gd name="T9" fmla="*/ 1 h 8"/>
                    <a:gd name="T10" fmla="*/ 2 w 5"/>
                    <a:gd name="T11" fmla="*/ 1 h 8"/>
                    <a:gd name="T12" fmla="*/ 2 w 5"/>
                    <a:gd name="T13" fmla="*/ 2 h 8"/>
                    <a:gd name="T14" fmla="*/ 0 60000 65536"/>
                    <a:gd name="T15" fmla="*/ 0 60000 65536"/>
                    <a:gd name="T16" fmla="*/ 0 60000 65536"/>
                    <a:gd name="T17" fmla="*/ 0 60000 65536"/>
                    <a:gd name="T18" fmla="*/ 0 60000 65536"/>
                    <a:gd name="T19" fmla="*/ 0 60000 65536"/>
                    <a:gd name="T20" fmla="*/ 0 60000 65536"/>
                    <a:gd name="T21" fmla="*/ 0 w 5"/>
                    <a:gd name="T22" fmla="*/ 0 h 8"/>
                    <a:gd name="T23" fmla="*/ 5 w 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8">
                      <a:moveTo>
                        <a:pt x="5" y="8"/>
                      </a:moveTo>
                      <a:lnTo>
                        <a:pt x="0" y="8"/>
                      </a:lnTo>
                      <a:lnTo>
                        <a:pt x="0" y="3"/>
                      </a:lnTo>
                      <a:lnTo>
                        <a:pt x="3" y="0"/>
                      </a:lnTo>
                      <a:lnTo>
                        <a:pt x="3" y="3"/>
                      </a:lnTo>
                      <a:lnTo>
                        <a:pt x="5" y="3"/>
                      </a:lnTo>
                      <a:lnTo>
                        <a:pt x="5" y="8"/>
                      </a:lnTo>
                      <a:close/>
                    </a:path>
                  </a:pathLst>
                </a:custGeom>
                <a:noFill/>
                <a:ln w="9525">
                  <a:noFill/>
                  <a:round/>
                  <a:headEnd/>
                  <a:tailEnd/>
                </a:ln>
              </p:spPr>
              <p:txBody>
                <a:bodyPr/>
                <a:lstStyle/>
                <a:p>
                  <a:endParaRPr lang="en-US"/>
                </a:p>
              </p:txBody>
            </p:sp>
            <p:sp>
              <p:nvSpPr>
                <p:cNvPr id="6547" name="Freeform 190"/>
                <p:cNvSpPr>
                  <a:spLocks/>
                </p:cNvSpPr>
                <p:nvPr/>
              </p:nvSpPr>
              <p:spPr bwMode="auto">
                <a:xfrm>
                  <a:off x="3704" y="3305"/>
                  <a:ext cx="1" cy="1"/>
                </a:xfrm>
                <a:custGeom>
                  <a:avLst/>
                  <a:gdLst>
                    <a:gd name="T0" fmla="*/ 0 w 3"/>
                    <a:gd name="T1" fmla="*/ 1 h 6"/>
                    <a:gd name="T2" fmla="*/ 0 w 3"/>
                    <a:gd name="T3" fmla="*/ 1 h 6"/>
                    <a:gd name="T4" fmla="*/ 0 w 3"/>
                    <a:gd name="T5" fmla="*/ 0 h 6"/>
                    <a:gd name="T6" fmla="*/ 1 w 3"/>
                    <a:gd name="T7" fmla="*/ 0 h 6"/>
                    <a:gd name="T8" fmla="*/ 1 w 3"/>
                    <a:gd name="T9" fmla="*/ 1 h 6"/>
                    <a:gd name="T10" fmla="*/ 1 w 3"/>
                    <a:gd name="T11" fmla="*/ 1 h 6"/>
                    <a:gd name="T12" fmla="*/ 1 w 3"/>
                    <a:gd name="T13" fmla="*/ 1 h 6"/>
                    <a:gd name="T14" fmla="*/ 0 w 3"/>
                    <a:gd name="T15" fmla="*/ 1 h 6"/>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6"/>
                    <a:gd name="T26" fmla="*/ 3 w 3"/>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6">
                      <a:moveTo>
                        <a:pt x="0" y="6"/>
                      </a:moveTo>
                      <a:lnTo>
                        <a:pt x="0" y="3"/>
                      </a:lnTo>
                      <a:lnTo>
                        <a:pt x="0" y="0"/>
                      </a:lnTo>
                      <a:lnTo>
                        <a:pt x="2" y="0"/>
                      </a:lnTo>
                      <a:lnTo>
                        <a:pt x="2" y="3"/>
                      </a:lnTo>
                      <a:lnTo>
                        <a:pt x="3" y="4"/>
                      </a:lnTo>
                      <a:lnTo>
                        <a:pt x="2" y="6"/>
                      </a:lnTo>
                      <a:lnTo>
                        <a:pt x="0" y="6"/>
                      </a:lnTo>
                      <a:close/>
                    </a:path>
                  </a:pathLst>
                </a:custGeom>
                <a:noFill/>
                <a:ln w="9525">
                  <a:noFill/>
                  <a:round/>
                  <a:headEnd/>
                  <a:tailEnd/>
                </a:ln>
              </p:spPr>
              <p:txBody>
                <a:bodyPr/>
                <a:lstStyle/>
                <a:p>
                  <a:endParaRPr lang="en-US"/>
                </a:p>
              </p:txBody>
            </p:sp>
            <p:sp>
              <p:nvSpPr>
                <p:cNvPr id="6548" name="Freeform 191"/>
                <p:cNvSpPr>
                  <a:spLocks/>
                </p:cNvSpPr>
                <p:nvPr/>
              </p:nvSpPr>
              <p:spPr bwMode="auto">
                <a:xfrm>
                  <a:off x="3704" y="3305"/>
                  <a:ext cx="1" cy="1"/>
                </a:xfrm>
                <a:custGeom>
                  <a:avLst/>
                  <a:gdLst>
                    <a:gd name="T0" fmla="*/ 1 w 3"/>
                    <a:gd name="T1" fmla="*/ 1 h 4"/>
                    <a:gd name="T2" fmla="*/ 0 w 3"/>
                    <a:gd name="T3" fmla="*/ 1 h 4"/>
                    <a:gd name="T4" fmla="*/ 0 w 3"/>
                    <a:gd name="T5" fmla="*/ 1 h 4"/>
                    <a:gd name="T6" fmla="*/ 0 w 3"/>
                    <a:gd name="T7" fmla="*/ 0 h 4"/>
                    <a:gd name="T8" fmla="*/ 0 w 3"/>
                    <a:gd name="T9" fmla="*/ 0 h 4"/>
                    <a:gd name="T10" fmla="*/ 1 w 3"/>
                    <a:gd name="T11" fmla="*/ 1 h 4"/>
                    <a:gd name="T12" fmla="*/ 1 w 3"/>
                    <a:gd name="T13" fmla="*/ 1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2" y="4"/>
                      </a:moveTo>
                      <a:lnTo>
                        <a:pt x="1" y="3"/>
                      </a:lnTo>
                      <a:lnTo>
                        <a:pt x="0" y="2"/>
                      </a:lnTo>
                      <a:lnTo>
                        <a:pt x="1" y="0"/>
                      </a:lnTo>
                      <a:lnTo>
                        <a:pt x="3" y="3"/>
                      </a:lnTo>
                      <a:lnTo>
                        <a:pt x="2" y="4"/>
                      </a:lnTo>
                      <a:close/>
                    </a:path>
                  </a:pathLst>
                </a:custGeom>
                <a:noFill/>
                <a:ln w="9525">
                  <a:noFill/>
                  <a:round/>
                  <a:headEnd/>
                  <a:tailEnd/>
                </a:ln>
              </p:spPr>
              <p:txBody>
                <a:bodyPr/>
                <a:lstStyle/>
                <a:p>
                  <a:endParaRPr lang="en-US"/>
                </a:p>
              </p:txBody>
            </p:sp>
            <p:sp>
              <p:nvSpPr>
                <p:cNvPr id="6549" name="Freeform 192"/>
                <p:cNvSpPr>
                  <a:spLocks/>
                </p:cNvSpPr>
                <p:nvPr/>
              </p:nvSpPr>
              <p:spPr bwMode="auto">
                <a:xfrm>
                  <a:off x="3705" y="3304"/>
                  <a:ext cx="1" cy="1"/>
                </a:xfrm>
                <a:custGeom>
                  <a:avLst/>
                  <a:gdLst>
                    <a:gd name="T0" fmla="*/ 0 w 5"/>
                    <a:gd name="T1" fmla="*/ 1 h 5"/>
                    <a:gd name="T2" fmla="*/ 0 w 5"/>
                    <a:gd name="T3" fmla="*/ 0 h 5"/>
                    <a:gd name="T4" fmla="*/ 0 w 5"/>
                    <a:gd name="T5" fmla="*/ 0 h 5"/>
                    <a:gd name="T6" fmla="*/ 1 w 5"/>
                    <a:gd name="T7" fmla="*/ 0 h 5"/>
                    <a:gd name="T8" fmla="*/ 1 w 5"/>
                    <a:gd name="T9" fmla="*/ 0 h 5"/>
                    <a:gd name="T10" fmla="*/ 0 w 5"/>
                    <a:gd name="T11" fmla="*/ 1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2" y="5"/>
                      </a:moveTo>
                      <a:lnTo>
                        <a:pt x="0" y="2"/>
                      </a:lnTo>
                      <a:lnTo>
                        <a:pt x="1" y="0"/>
                      </a:lnTo>
                      <a:lnTo>
                        <a:pt x="5" y="1"/>
                      </a:lnTo>
                      <a:lnTo>
                        <a:pt x="4" y="2"/>
                      </a:lnTo>
                      <a:lnTo>
                        <a:pt x="2" y="5"/>
                      </a:lnTo>
                      <a:close/>
                    </a:path>
                  </a:pathLst>
                </a:custGeom>
                <a:noFill/>
                <a:ln w="9525">
                  <a:noFill/>
                  <a:round/>
                  <a:headEnd/>
                  <a:tailEnd/>
                </a:ln>
              </p:spPr>
              <p:txBody>
                <a:bodyPr/>
                <a:lstStyle/>
                <a:p>
                  <a:endParaRPr lang="en-US"/>
                </a:p>
              </p:txBody>
            </p:sp>
            <p:sp>
              <p:nvSpPr>
                <p:cNvPr id="6550" name="Freeform 193"/>
                <p:cNvSpPr>
                  <a:spLocks/>
                </p:cNvSpPr>
                <p:nvPr/>
              </p:nvSpPr>
              <p:spPr bwMode="auto">
                <a:xfrm>
                  <a:off x="3705" y="3304"/>
                  <a:ext cx="1" cy="1"/>
                </a:xfrm>
                <a:custGeom>
                  <a:avLst/>
                  <a:gdLst>
                    <a:gd name="T0" fmla="*/ 1 w 4"/>
                    <a:gd name="T1" fmla="*/ 1 h 3"/>
                    <a:gd name="T2" fmla="*/ 0 w 4"/>
                    <a:gd name="T3" fmla="*/ 1 h 3"/>
                    <a:gd name="T4" fmla="*/ 0 w 4"/>
                    <a:gd name="T5" fmla="*/ 0 h 3"/>
                    <a:gd name="T6" fmla="*/ 0 w 4"/>
                    <a:gd name="T7" fmla="*/ 0 h 3"/>
                    <a:gd name="T8" fmla="*/ 1 w 4"/>
                    <a:gd name="T9" fmla="*/ 0 h 3"/>
                    <a:gd name="T10" fmla="*/ 1 w 4"/>
                    <a:gd name="T11" fmla="*/ 1 h 3"/>
                    <a:gd name="T12" fmla="*/ 0 60000 65536"/>
                    <a:gd name="T13" fmla="*/ 0 60000 65536"/>
                    <a:gd name="T14" fmla="*/ 0 60000 65536"/>
                    <a:gd name="T15" fmla="*/ 0 60000 65536"/>
                    <a:gd name="T16" fmla="*/ 0 60000 65536"/>
                    <a:gd name="T17" fmla="*/ 0 60000 65536"/>
                    <a:gd name="T18" fmla="*/ 0 w 4"/>
                    <a:gd name="T19" fmla="*/ 0 h 3"/>
                    <a:gd name="T20" fmla="*/ 4 w 4"/>
                    <a:gd name="T21" fmla="*/ 3 h 3"/>
                  </a:gdLst>
                  <a:ahLst/>
                  <a:cxnLst>
                    <a:cxn ang="T12">
                      <a:pos x="T0" y="T1"/>
                    </a:cxn>
                    <a:cxn ang="T13">
                      <a:pos x="T2" y="T3"/>
                    </a:cxn>
                    <a:cxn ang="T14">
                      <a:pos x="T4" y="T5"/>
                    </a:cxn>
                    <a:cxn ang="T15">
                      <a:pos x="T6" y="T7"/>
                    </a:cxn>
                    <a:cxn ang="T16">
                      <a:pos x="T8" y="T9"/>
                    </a:cxn>
                    <a:cxn ang="T17">
                      <a:pos x="T10" y="T11"/>
                    </a:cxn>
                  </a:cxnLst>
                  <a:rect l="T18" t="T19" r="T20" b="T21"/>
                  <a:pathLst>
                    <a:path w="4" h="3">
                      <a:moveTo>
                        <a:pt x="4" y="3"/>
                      </a:moveTo>
                      <a:lnTo>
                        <a:pt x="0" y="2"/>
                      </a:lnTo>
                      <a:lnTo>
                        <a:pt x="0" y="0"/>
                      </a:lnTo>
                      <a:lnTo>
                        <a:pt x="4" y="0"/>
                      </a:lnTo>
                      <a:lnTo>
                        <a:pt x="4" y="3"/>
                      </a:lnTo>
                      <a:close/>
                    </a:path>
                  </a:pathLst>
                </a:custGeom>
                <a:noFill/>
                <a:ln w="9525">
                  <a:noFill/>
                  <a:round/>
                  <a:headEnd/>
                  <a:tailEnd/>
                </a:ln>
              </p:spPr>
              <p:txBody>
                <a:bodyPr/>
                <a:lstStyle/>
                <a:p>
                  <a:endParaRPr lang="en-US"/>
                </a:p>
              </p:txBody>
            </p:sp>
            <p:sp>
              <p:nvSpPr>
                <p:cNvPr id="6551" name="Freeform 194"/>
                <p:cNvSpPr>
                  <a:spLocks/>
                </p:cNvSpPr>
                <p:nvPr/>
              </p:nvSpPr>
              <p:spPr bwMode="auto">
                <a:xfrm>
                  <a:off x="3705" y="3299"/>
                  <a:ext cx="2" cy="5"/>
                </a:xfrm>
                <a:custGeom>
                  <a:avLst/>
                  <a:gdLst>
                    <a:gd name="T0" fmla="*/ 1 w 6"/>
                    <a:gd name="T1" fmla="*/ 5 h 18"/>
                    <a:gd name="T2" fmla="*/ 0 w 6"/>
                    <a:gd name="T3" fmla="*/ 5 h 18"/>
                    <a:gd name="T4" fmla="*/ 1 w 6"/>
                    <a:gd name="T5" fmla="*/ 0 h 18"/>
                    <a:gd name="T6" fmla="*/ 2 w 6"/>
                    <a:gd name="T7" fmla="*/ 0 h 18"/>
                    <a:gd name="T8" fmla="*/ 2 w 6"/>
                    <a:gd name="T9" fmla="*/ 0 h 18"/>
                    <a:gd name="T10" fmla="*/ 1 w 6"/>
                    <a:gd name="T11" fmla="*/ 5 h 18"/>
                    <a:gd name="T12" fmla="*/ 0 60000 65536"/>
                    <a:gd name="T13" fmla="*/ 0 60000 65536"/>
                    <a:gd name="T14" fmla="*/ 0 60000 65536"/>
                    <a:gd name="T15" fmla="*/ 0 60000 65536"/>
                    <a:gd name="T16" fmla="*/ 0 60000 65536"/>
                    <a:gd name="T17" fmla="*/ 0 60000 65536"/>
                    <a:gd name="T18" fmla="*/ 0 w 6"/>
                    <a:gd name="T19" fmla="*/ 0 h 18"/>
                    <a:gd name="T20" fmla="*/ 6 w 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6" h="18">
                      <a:moveTo>
                        <a:pt x="4" y="18"/>
                      </a:moveTo>
                      <a:lnTo>
                        <a:pt x="0" y="18"/>
                      </a:lnTo>
                      <a:lnTo>
                        <a:pt x="2" y="0"/>
                      </a:lnTo>
                      <a:lnTo>
                        <a:pt x="6" y="0"/>
                      </a:lnTo>
                      <a:lnTo>
                        <a:pt x="4" y="18"/>
                      </a:lnTo>
                      <a:close/>
                    </a:path>
                  </a:pathLst>
                </a:custGeom>
                <a:noFill/>
                <a:ln w="9525">
                  <a:noFill/>
                  <a:round/>
                  <a:headEnd/>
                  <a:tailEnd/>
                </a:ln>
              </p:spPr>
              <p:txBody>
                <a:bodyPr/>
                <a:lstStyle/>
                <a:p>
                  <a:endParaRPr lang="en-US"/>
                </a:p>
              </p:txBody>
            </p:sp>
            <p:sp>
              <p:nvSpPr>
                <p:cNvPr id="6552" name="Freeform 195"/>
                <p:cNvSpPr>
                  <a:spLocks/>
                </p:cNvSpPr>
                <p:nvPr/>
              </p:nvSpPr>
              <p:spPr bwMode="auto">
                <a:xfrm>
                  <a:off x="3705" y="3296"/>
                  <a:ext cx="2" cy="3"/>
                </a:xfrm>
                <a:custGeom>
                  <a:avLst/>
                  <a:gdLst>
                    <a:gd name="T0" fmla="*/ 2 w 5"/>
                    <a:gd name="T1" fmla="*/ 3 h 14"/>
                    <a:gd name="T2" fmla="*/ 0 w 5"/>
                    <a:gd name="T3" fmla="*/ 3 h 14"/>
                    <a:gd name="T4" fmla="*/ 0 w 5"/>
                    <a:gd name="T5" fmla="*/ 0 h 14"/>
                    <a:gd name="T6" fmla="*/ 0 w 5"/>
                    <a:gd name="T7" fmla="*/ 0 h 14"/>
                    <a:gd name="T8" fmla="*/ 2 w 5"/>
                    <a:gd name="T9" fmla="*/ 0 h 14"/>
                    <a:gd name="T10" fmla="*/ 2 w 5"/>
                    <a:gd name="T11" fmla="*/ 3 h 14"/>
                    <a:gd name="T12" fmla="*/ 0 60000 65536"/>
                    <a:gd name="T13" fmla="*/ 0 60000 65536"/>
                    <a:gd name="T14" fmla="*/ 0 60000 65536"/>
                    <a:gd name="T15" fmla="*/ 0 60000 65536"/>
                    <a:gd name="T16" fmla="*/ 0 60000 65536"/>
                    <a:gd name="T17" fmla="*/ 0 60000 65536"/>
                    <a:gd name="T18" fmla="*/ 0 w 5"/>
                    <a:gd name="T19" fmla="*/ 0 h 14"/>
                    <a:gd name="T20" fmla="*/ 5 w 5"/>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 h="14">
                      <a:moveTo>
                        <a:pt x="5" y="14"/>
                      </a:moveTo>
                      <a:lnTo>
                        <a:pt x="1" y="14"/>
                      </a:lnTo>
                      <a:lnTo>
                        <a:pt x="0" y="0"/>
                      </a:lnTo>
                      <a:lnTo>
                        <a:pt x="4" y="0"/>
                      </a:lnTo>
                      <a:lnTo>
                        <a:pt x="5" y="14"/>
                      </a:lnTo>
                      <a:close/>
                    </a:path>
                  </a:pathLst>
                </a:custGeom>
                <a:noFill/>
                <a:ln w="9525">
                  <a:noFill/>
                  <a:round/>
                  <a:headEnd/>
                  <a:tailEnd/>
                </a:ln>
              </p:spPr>
              <p:txBody>
                <a:bodyPr/>
                <a:lstStyle/>
                <a:p>
                  <a:endParaRPr lang="en-US"/>
                </a:p>
              </p:txBody>
            </p:sp>
            <p:sp>
              <p:nvSpPr>
                <p:cNvPr id="6553" name="Freeform 196"/>
                <p:cNvSpPr>
                  <a:spLocks/>
                </p:cNvSpPr>
                <p:nvPr/>
              </p:nvSpPr>
              <p:spPr bwMode="auto">
                <a:xfrm>
                  <a:off x="3704" y="3285"/>
                  <a:ext cx="3" cy="11"/>
                </a:xfrm>
                <a:custGeom>
                  <a:avLst/>
                  <a:gdLst>
                    <a:gd name="T0" fmla="*/ 3 w 7"/>
                    <a:gd name="T1" fmla="*/ 11 h 43"/>
                    <a:gd name="T2" fmla="*/ 1 w 7"/>
                    <a:gd name="T3" fmla="*/ 11 h 43"/>
                    <a:gd name="T4" fmla="*/ 0 w 7"/>
                    <a:gd name="T5" fmla="*/ 0 h 43"/>
                    <a:gd name="T6" fmla="*/ 0 w 7"/>
                    <a:gd name="T7" fmla="*/ 0 h 43"/>
                    <a:gd name="T8" fmla="*/ 2 w 7"/>
                    <a:gd name="T9" fmla="*/ 0 h 43"/>
                    <a:gd name="T10" fmla="*/ 3 w 7"/>
                    <a:gd name="T11" fmla="*/ 11 h 43"/>
                    <a:gd name="T12" fmla="*/ 0 60000 65536"/>
                    <a:gd name="T13" fmla="*/ 0 60000 65536"/>
                    <a:gd name="T14" fmla="*/ 0 60000 65536"/>
                    <a:gd name="T15" fmla="*/ 0 60000 65536"/>
                    <a:gd name="T16" fmla="*/ 0 60000 65536"/>
                    <a:gd name="T17" fmla="*/ 0 60000 65536"/>
                    <a:gd name="T18" fmla="*/ 0 w 7"/>
                    <a:gd name="T19" fmla="*/ 0 h 43"/>
                    <a:gd name="T20" fmla="*/ 7 w 7"/>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7" h="43">
                      <a:moveTo>
                        <a:pt x="7" y="43"/>
                      </a:moveTo>
                      <a:lnTo>
                        <a:pt x="3" y="43"/>
                      </a:lnTo>
                      <a:lnTo>
                        <a:pt x="0" y="0"/>
                      </a:lnTo>
                      <a:lnTo>
                        <a:pt x="4" y="0"/>
                      </a:lnTo>
                      <a:lnTo>
                        <a:pt x="7" y="43"/>
                      </a:lnTo>
                      <a:close/>
                    </a:path>
                  </a:pathLst>
                </a:custGeom>
                <a:noFill/>
                <a:ln w="9525">
                  <a:noFill/>
                  <a:round/>
                  <a:headEnd/>
                  <a:tailEnd/>
                </a:ln>
              </p:spPr>
              <p:txBody>
                <a:bodyPr/>
                <a:lstStyle/>
                <a:p>
                  <a:endParaRPr lang="en-US"/>
                </a:p>
              </p:txBody>
            </p:sp>
            <p:sp>
              <p:nvSpPr>
                <p:cNvPr id="6554" name="Freeform 197"/>
                <p:cNvSpPr>
                  <a:spLocks/>
                </p:cNvSpPr>
                <p:nvPr/>
              </p:nvSpPr>
              <p:spPr bwMode="auto">
                <a:xfrm>
                  <a:off x="3704" y="3264"/>
                  <a:ext cx="4" cy="21"/>
                </a:xfrm>
                <a:custGeom>
                  <a:avLst/>
                  <a:gdLst>
                    <a:gd name="T0" fmla="*/ 1 w 12"/>
                    <a:gd name="T1" fmla="*/ 21 h 83"/>
                    <a:gd name="T2" fmla="*/ 0 w 12"/>
                    <a:gd name="T3" fmla="*/ 21 h 83"/>
                    <a:gd name="T4" fmla="*/ 3 w 12"/>
                    <a:gd name="T5" fmla="*/ 1 h 83"/>
                    <a:gd name="T6" fmla="*/ 3 w 12"/>
                    <a:gd name="T7" fmla="*/ 0 h 83"/>
                    <a:gd name="T8" fmla="*/ 4 w 12"/>
                    <a:gd name="T9" fmla="*/ 1 h 83"/>
                    <a:gd name="T10" fmla="*/ 1 w 12"/>
                    <a:gd name="T11" fmla="*/ 21 h 83"/>
                    <a:gd name="T12" fmla="*/ 0 60000 65536"/>
                    <a:gd name="T13" fmla="*/ 0 60000 65536"/>
                    <a:gd name="T14" fmla="*/ 0 60000 65536"/>
                    <a:gd name="T15" fmla="*/ 0 60000 65536"/>
                    <a:gd name="T16" fmla="*/ 0 60000 65536"/>
                    <a:gd name="T17" fmla="*/ 0 60000 65536"/>
                    <a:gd name="T18" fmla="*/ 0 w 12"/>
                    <a:gd name="T19" fmla="*/ 0 h 83"/>
                    <a:gd name="T20" fmla="*/ 12 w 12"/>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 h="83">
                      <a:moveTo>
                        <a:pt x="4" y="83"/>
                      </a:moveTo>
                      <a:lnTo>
                        <a:pt x="0" y="83"/>
                      </a:lnTo>
                      <a:lnTo>
                        <a:pt x="8" y="3"/>
                      </a:lnTo>
                      <a:lnTo>
                        <a:pt x="10" y="0"/>
                      </a:lnTo>
                      <a:lnTo>
                        <a:pt x="12" y="4"/>
                      </a:lnTo>
                      <a:lnTo>
                        <a:pt x="4" y="83"/>
                      </a:lnTo>
                      <a:close/>
                    </a:path>
                  </a:pathLst>
                </a:custGeom>
                <a:noFill/>
                <a:ln w="9525">
                  <a:noFill/>
                  <a:round/>
                  <a:headEnd/>
                  <a:tailEnd/>
                </a:ln>
              </p:spPr>
              <p:txBody>
                <a:bodyPr/>
                <a:lstStyle/>
                <a:p>
                  <a:endParaRPr lang="en-US"/>
                </a:p>
              </p:txBody>
            </p:sp>
            <p:sp>
              <p:nvSpPr>
                <p:cNvPr id="6555" name="Freeform 198"/>
                <p:cNvSpPr>
                  <a:spLocks/>
                </p:cNvSpPr>
                <p:nvPr/>
              </p:nvSpPr>
              <p:spPr bwMode="auto">
                <a:xfrm>
                  <a:off x="3708" y="3264"/>
                  <a:ext cx="2" cy="1"/>
                </a:xfrm>
                <a:custGeom>
                  <a:avLst/>
                  <a:gdLst>
                    <a:gd name="T0" fmla="*/ 1 w 7"/>
                    <a:gd name="T1" fmla="*/ 1 h 6"/>
                    <a:gd name="T2" fmla="*/ 0 w 7"/>
                    <a:gd name="T3" fmla="*/ 0 h 6"/>
                    <a:gd name="T4" fmla="*/ 2 w 7"/>
                    <a:gd name="T5" fmla="*/ 0 h 6"/>
                    <a:gd name="T6" fmla="*/ 2 w 7"/>
                    <a:gd name="T7" fmla="*/ 0 h 6"/>
                    <a:gd name="T8" fmla="*/ 2 w 7"/>
                    <a:gd name="T9" fmla="*/ 1 h 6"/>
                    <a:gd name="T10" fmla="*/ 1 w 7"/>
                    <a:gd name="T11" fmla="*/ 1 h 6"/>
                    <a:gd name="T12" fmla="*/ 0 60000 65536"/>
                    <a:gd name="T13" fmla="*/ 0 60000 65536"/>
                    <a:gd name="T14" fmla="*/ 0 60000 65536"/>
                    <a:gd name="T15" fmla="*/ 0 60000 65536"/>
                    <a:gd name="T16" fmla="*/ 0 60000 65536"/>
                    <a:gd name="T17" fmla="*/ 0 60000 65536"/>
                    <a:gd name="T18" fmla="*/ 0 w 7"/>
                    <a:gd name="T19" fmla="*/ 0 h 6"/>
                    <a:gd name="T20" fmla="*/ 7 w 7"/>
                    <a:gd name="T21" fmla="*/ 6 h 6"/>
                  </a:gdLst>
                  <a:ahLst/>
                  <a:cxnLst>
                    <a:cxn ang="T12">
                      <a:pos x="T0" y="T1"/>
                    </a:cxn>
                    <a:cxn ang="T13">
                      <a:pos x="T2" y="T3"/>
                    </a:cxn>
                    <a:cxn ang="T14">
                      <a:pos x="T4" y="T5"/>
                    </a:cxn>
                    <a:cxn ang="T15">
                      <a:pos x="T6" y="T7"/>
                    </a:cxn>
                    <a:cxn ang="T16">
                      <a:pos x="T8" y="T9"/>
                    </a:cxn>
                    <a:cxn ang="T17">
                      <a:pos x="T10" y="T11"/>
                    </a:cxn>
                  </a:cxnLst>
                  <a:rect l="T18" t="T19" r="T20" b="T21"/>
                  <a:pathLst>
                    <a:path w="7" h="6">
                      <a:moveTo>
                        <a:pt x="2" y="6"/>
                      </a:moveTo>
                      <a:lnTo>
                        <a:pt x="0" y="2"/>
                      </a:lnTo>
                      <a:lnTo>
                        <a:pt x="6" y="0"/>
                      </a:lnTo>
                      <a:lnTo>
                        <a:pt x="7" y="5"/>
                      </a:lnTo>
                      <a:lnTo>
                        <a:pt x="2" y="6"/>
                      </a:lnTo>
                      <a:close/>
                    </a:path>
                  </a:pathLst>
                </a:custGeom>
                <a:noFill/>
                <a:ln w="9525">
                  <a:noFill/>
                  <a:round/>
                  <a:headEnd/>
                  <a:tailEnd/>
                </a:ln>
              </p:spPr>
              <p:txBody>
                <a:bodyPr/>
                <a:lstStyle/>
                <a:p>
                  <a:endParaRPr lang="en-US"/>
                </a:p>
              </p:txBody>
            </p:sp>
            <p:sp>
              <p:nvSpPr>
                <p:cNvPr id="6556" name="Freeform 199"/>
                <p:cNvSpPr>
                  <a:spLocks/>
                </p:cNvSpPr>
                <p:nvPr/>
              </p:nvSpPr>
              <p:spPr bwMode="auto">
                <a:xfrm>
                  <a:off x="3710" y="3264"/>
                  <a:ext cx="2" cy="1"/>
                </a:xfrm>
                <a:custGeom>
                  <a:avLst/>
                  <a:gdLst>
                    <a:gd name="T0" fmla="*/ 0 w 6"/>
                    <a:gd name="T1" fmla="*/ 1 h 5"/>
                    <a:gd name="T2" fmla="*/ 0 w 6"/>
                    <a:gd name="T3" fmla="*/ 0 h 5"/>
                    <a:gd name="T4" fmla="*/ 1 w 6"/>
                    <a:gd name="T5" fmla="*/ 0 h 5"/>
                    <a:gd name="T6" fmla="*/ 2 w 6"/>
                    <a:gd name="T7" fmla="*/ 0 h 5"/>
                    <a:gd name="T8" fmla="*/ 2 w 6"/>
                    <a:gd name="T9" fmla="*/ 1 h 5"/>
                    <a:gd name="T10" fmla="*/ 0 w 6"/>
                    <a:gd name="T11" fmla="*/ 1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1" y="5"/>
                      </a:moveTo>
                      <a:lnTo>
                        <a:pt x="0" y="0"/>
                      </a:lnTo>
                      <a:lnTo>
                        <a:pt x="3" y="0"/>
                      </a:lnTo>
                      <a:lnTo>
                        <a:pt x="6" y="2"/>
                      </a:lnTo>
                      <a:lnTo>
                        <a:pt x="5" y="4"/>
                      </a:lnTo>
                      <a:lnTo>
                        <a:pt x="1" y="5"/>
                      </a:lnTo>
                      <a:close/>
                    </a:path>
                  </a:pathLst>
                </a:custGeom>
                <a:noFill/>
                <a:ln w="9525">
                  <a:noFill/>
                  <a:round/>
                  <a:headEnd/>
                  <a:tailEnd/>
                </a:ln>
              </p:spPr>
              <p:txBody>
                <a:bodyPr/>
                <a:lstStyle/>
                <a:p>
                  <a:endParaRPr lang="en-US"/>
                </a:p>
              </p:txBody>
            </p:sp>
            <p:sp>
              <p:nvSpPr>
                <p:cNvPr id="6557" name="Freeform 200"/>
                <p:cNvSpPr>
                  <a:spLocks/>
                </p:cNvSpPr>
                <p:nvPr/>
              </p:nvSpPr>
              <p:spPr bwMode="auto">
                <a:xfrm>
                  <a:off x="3711" y="3256"/>
                  <a:ext cx="5" cy="8"/>
                </a:xfrm>
                <a:custGeom>
                  <a:avLst/>
                  <a:gdLst>
                    <a:gd name="T0" fmla="*/ 1 w 17"/>
                    <a:gd name="T1" fmla="*/ 8 h 32"/>
                    <a:gd name="T2" fmla="*/ 0 w 17"/>
                    <a:gd name="T3" fmla="*/ 7 h 32"/>
                    <a:gd name="T4" fmla="*/ 4 w 17"/>
                    <a:gd name="T5" fmla="*/ 1 h 32"/>
                    <a:gd name="T6" fmla="*/ 5 w 17"/>
                    <a:gd name="T7" fmla="*/ 0 h 32"/>
                    <a:gd name="T8" fmla="*/ 5 w 17"/>
                    <a:gd name="T9" fmla="*/ 1 h 32"/>
                    <a:gd name="T10" fmla="*/ 1 w 17"/>
                    <a:gd name="T11" fmla="*/ 8 h 32"/>
                    <a:gd name="T12" fmla="*/ 0 60000 65536"/>
                    <a:gd name="T13" fmla="*/ 0 60000 65536"/>
                    <a:gd name="T14" fmla="*/ 0 60000 65536"/>
                    <a:gd name="T15" fmla="*/ 0 60000 65536"/>
                    <a:gd name="T16" fmla="*/ 0 60000 65536"/>
                    <a:gd name="T17" fmla="*/ 0 60000 65536"/>
                    <a:gd name="T18" fmla="*/ 0 w 17"/>
                    <a:gd name="T19" fmla="*/ 0 h 32"/>
                    <a:gd name="T20" fmla="*/ 17 w 17"/>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7" h="32">
                      <a:moveTo>
                        <a:pt x="3" y="32"/>
                      </a:moveTo>
                      <a:lnTo>
                        <a:pt x="0" y="30"/>
                      </a:lnTo>
                      <a:lnTo>
                        <a:pt x="14" y="2"/>
                      </a:lnTo>
                      <a:lnTo>
                        <a:pt x="16" y="0"/>
                      </a:lnTo>
                      <a:lnTo>
                        <a:pt x="17" y="6"/>
                      </a:lnTo>
                      <a:lnTo>
                        <a:pt x="3" y="32"/>
                      </a:lnTo>
                      <a:close/>
                    </a:path>
                  </a:pathLst>
                </a:custGeom>
                <a:noFill/>
                <a:ln w="9525">
                  <a:noFill/>
                  <a:round/>
                  <a:headEnd/>
                  <a:tailEnd/>
                </a:ln>
              </p:spPr>
              <p:txBody>
                <a:bodyPr/>
                <a:lstStyle/>
                <a:p>
                  <a:endParaRPr lang="en-US"/>
                </a:p>
              </p:txBody>
            </p:sp>
            <p:sp>
              <p:nvSpPr>
                <p:cNvPr id="6558" name="Freeform 201"/>
                <p:cNvSpPr>
                  <a:spLocks/>
                </p:cNvSpPr>
                <p:nvPr/>
              </p:nvSpPr>
              <p:spPr bwMode="auto">
                <a:xfrm>
                  <a:off x="3716" y="3256"/>
                  <a:ext cx="2" cy="2"/>
                </a:xfrm>
                <a:custGeom>
                  <a:avLst/>
                  <a:gdLst>
                    <a:gd name="T0" fmla="*/ 0 w 5"/>
                    <a:gd name="T1" fmla="*/ 2 h 6"/>
                    <a:gd name="T2" fmla="*/ 0 w 5"/>
                    <a:gd name="T3" fmla="*/ 0 h 6"/>
                    <a:gd name="T4" fmla="*/ 1 w 5"/>
                    <a:gd name="T5" fmla="*/ 0 h 6"/>
                    <a:gd name="T6" fmla="*/ 2 w 5"/>
                    <a:gd name="T7" fmla="*/ 1 h 6"/>
                    <a:gd name="T8" fmla="*/ 2 w 5"/>
                    <a:gd name="T9" fmla="*/ 2 h 6"/>
                    <a:gd name="T10" fmla="*/ 0 w 5"/>
                    <a:gd name="T11" fmla="*/ 2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1" y="6"/>
                      </a:moveTo>
                      <a:lnTo>
                        <a:pt x="0" y="0"/>
                      </a:lnTo>
                      <a:lnTo>
                        <a:pt x="3" y="0"/>
                      </a:lnTo>
                      <a:lnTo>
                        <a:pt x="5" y="4"/>
                      </a:lnTo>
                      <a:lnTo>
                        <a:pt x="4" y="6"/>
                      </a:lnTo>
                      <a:lnTo>
                        <a:pt x="1" y="6"/>
                      </a:lnTo>
                      <a:close/>
                    </a:path>
                  </a:pathLst>
                </a:custGeom>
                <a:noFill/>
                <a:ln w="9525">
                  <a:noFill/>
                  <a:round/>
                  <a:headEnd/>
                  <a:tailEnd/>
                </a:ln>
              </p:spPr>
              <p:txBody>
                <a:bodyPr/>
                <a:lstStyle/>
                <a:p>
                  <a:endParaRPr lang="en-US"/>
                </a:p>
              </p:txBody>
            </p:sp>
            <p:sp>
              <p:nvSpPr>
                <p:cNvPr id="6559" name="Freeform 202"/>
                <p:cNvSpPr>
                  <a:spLocks/>
                </p:cNvSpPr>
                <p:nvPr/>
              </p:nvSpPr>
              <p:spPr bwMode="auto">
                <a:xfrm>
                  <a:off x="3717" y="3256"/>
                  <a:ext cx="1" cy="1"/>
                </a:xfrm>
                <a:custGeom>
                  <a:avLst/>
                  <a:gdLst>
                    <a:gd name="T0" fmla="*/ 1 w 4"/>
                    <a:gd name="T1" fmla="*/ 1 h 5"/>
                    <a:gd name="T2" fmla="*/ 0 w 4"/>
                    <a:gd name="T3" fmla="*/ 0 h 5"/>
                    <a:gd name="T4" fmla="*/ 1 w 4"/>
                    <a:gd name="T5" fmla="*/ 0 h 5"/>
                    <a:gd name="T6" fmla="*/ 1 w 4"/>
                    <a:gd name="T7" fmla="*/ 0 h 5"/>
                    <a:gd name="T8" fmla="*/ 1 w 4"/>
                    <a:gd name="T9" fmla="*/ 1 h 5"/>
                    <a:gd name="T10" fmla="*/ 1 w 4"/>
                    <a:gd name="T11" fmla="*/ 1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5"/>
                      </a:moveTo>
                      <a:lnTo>
                        <a:pt x="0" y="1"/>
                      </a:lnTo>
                      <a:lnTo>
                        <a:pt x="2" y="0"/>
                      </a:lnTo>
                      <a:lnTo>
                        <a:pt x="4" y="3"/>
                      </a:lnTo>
                      <a:lnTo>
                        <a:pt x="2" y="5"/>
                      </a:lnTo>
                      <a:close/>
                    </a:path>
                  </a:pathLst>
                </a:custGeom>
                <a:noFill/>
                <a:ln w="9525">
                  <a:noFill/>
                  <a:round/>
                  <a:headEnd/>
                  <a:tailEnd/>
                </a:ln>
              </p:spPr>
              <p:txBody>
                <a:bodyPr/>
                <a:lstStyle/>
                <a:p>
                  <a:endParaRPr lang="en-US"/>
                </a:p>
              </p:txBody>
            </p:sp>
            <p:sp>
              <p:nvSpPr>
                <p:cNvPr id="6560" name="Freeform 203"/>
                <p:cNvSpPr>
                  <a:spLocks/>
                </p:cNvSpPr>
                <p:nvPr/>
              </p:nvSpPr>
              <p:spPr bwMode="auto">
                <a:xfrm>
                  <a:off x="3718" y="3256"/>
                  <a:ext cx="1" cy="1"/>
                </a:xfrm>
                <a:custGeom>
                  <a:avLst/>
                  <a:gdLst>
                    <a:gd name="T0" fmla="*/ 1 w 4"/>
                    <a:gd name="T1" fmla="*/ 1 h 4"/>
                    <a:gd name="T2" fmla="*/ 0 w 4"/>
                    <a:gd name="T3" fmla="*/ 0 h 4"/>
                    <a:gd name="T4" fmla="*/ 0 w 4"/>
                    <a:gd name="T5" fmla="*/ 0 h 4"/>
                    <a:gd name="T6" fmla="*/ 1 w 4"/>
                    <a:gd name="T7" fmla="*/ 0 h 4"/>
                    <a:gd name="T8" fmla="*/ 1 w 4"/>
                    <a:gd name="T9" fmla="*/ 0 h 4"/>
                    <a:gd name="T10" fmla="*/ 1 w 4"/>
                    <a:gd name="T11" fmla="*/ 1 h 4"/>
                    <a:gd name="T12" fmla="*/ 1 w 4"/>
                    <a:gd name="T13" fmla="*/ 1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4"/>
                      </a:moveTo>
                      <a:lnTo>
                        <a:pt x="0" y="1"/>
                      </a:lnTo>
                      <a:lnTo>
                        <a:pt x="1" y="0"/>
                      </a:lnTo>
                      <a:lnTo>
                        <a:pt x="2" y="1"/>
                      </a:lnTo>
                      <a:lnTo>
                        <a:pt x="4" y="1"/>
                      </a:lnTo>
                      <a:lnTo>
                        <a:pt x="3" y="2"/>
                      </a:lnTo>
                      <a:lnTo>
                        <a:pt x="2" y="4"/>
                      </a:lnTo>
                      <a:close/>
                    </a:path>
                  </a:pathLst>
                </a:custGeom>
                <a:noFill/>
                <a:ln w="9525">
                  <a:noFill/>
                  <a:round/>
                  <a:headEnd/>
                  <a:tailEnd/>
                </a:ln>
              </p:spPr>
              <p:txBody>
                <a:bodyPr/>
                <a:lstStyle/>
                <a:p>
                  <a:endParaRPr lang="en-US"/>
                </a:p>
              </p:txBody>
            </p:sp>
            <p:sp>
              <p:nvSpPr>
                <p:cNvPr id="6561" name="Freeform 204"/>
                <p:cNvSpPr>
                  <a:spLocks/>
                </p:cNvSpPr>
                <p:nvPr/>
              </p:nvSpPr>
              <p:spPr bwMode="auto">
                <a:xfrm>
                  <a:off x="3718" y="3255"/>
                  <a:ext cx="1" cy="1"/>
                </a:xfrm>
                <a:custGeom>
                  <a:avLst/>
                  <a:gdLst>
                    <a:gd name="T0" fmla="*/ 1 w 4"/>
                    <a:gd name="T1" fmla="*/ 1 h 4"/>
                    <a:gd name="T2" fmla="*/ 1 w 4"/>
                    <a:gd name="T3" fmla="*/ 1 h 4"/>
                    <a:gd name="T4" fmla="*/ 0 w 4"/>
                    <a:gd name="T5" fmla="*/ 1 h 4"/>
                    <a:gd name="T6" fmla="*/ 0 w 4"/>
                    <a:gd name="T7" fmla="*/ 0 h 4"/>
                    <a:gd name="T8" fmla="*/ 1 w 4"/>
                    <a:gd name="T9" fmla="*/ 0 h 4"/>
                    <a:gd name="T10" fmla="*/ 1 w 4"/>
                    <a:gd name="T11" fmla="*/ 0 h 4"/>
                    <a:gd name="T12" fmla="*/ 1 w 4"/>
                    <a:gd name="T13" fmla="*/ 1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4" y="4"/>
                      </a:moveTo>
                      <a:lnTo>
                        <a:pt x="2" y="4"/>
                      </a:lnTo>
                      <a:lnTo>
                        <a:pt x="0" y="4"/>
                      </a:lnTo>
                      <a:lnTo>
                        <a:pt x="0" y="0"/>
                      </a:lnTo>
                      <a:lnTo>
                        <a:pt x="4" y="0"/>
                      </a:lnTo>
                      <a:lnTo>
                        <a:pt x="4" y="4"/>
                      </a:lnTo>
                      <a:close/>
                    </a:path>
                  </a:pathLst>
                </a:custGeom>
                <a:noFill/>
                <a:ln w="9525">
                  <a:noFill/>
                  <a:round/>
                  <a:headEnd/>
                  <a:tailEnd/>
                </a:ln>
              </p:spPr>
              <p:txBody>
                <a:bodyPr/>
                <a:lstStyle/>
                <a:p>
                  <a:endParaRPr lang="en-US"/>
                </a:p>
              </p:txBody>
            </p:sp>
            <p:sp>
              <p:nvSpPr>
                <p:cNvPr id="6562" name="Freeform 205"/>
                <p:cNvSpPr>
                  <a:spLocks/>
                </p:cNvSpPr>
                <p:nvPr/>
              </p:nvSpPr>
              <p:spPr bwMode="auto">
                <a:xfrm>
                  <a:off x="3717" y="3252"/>
                  <a:ext cx="2" cy="3"/>
                </a:xfrm>
                <a:custGeom>
                  <a:avLst/>
                  <a:gdLst>
                    <a:gd name="T0" fmla="*/ 2 w 5"/>
                    <a:gd name="T1" fmla="*/ 3 h 11"/>
                    <a:gd name="T2" fmla="*/ 0 w 5"/>
                    <a:gd name="T3" fmla="*/ 3 h 11"/>
                    <a:gd name="T4" fmla="*/ 0 w 5"/>
                    <a:gd name="T5" fmla="*/ 0 h 11"/>
                    <a:gd name="T6" fmla="*/ 0 w 5"/>
                    <a:gd name="T7" fmla="*/ 0 h 11"/>
                    <a:gd name="T8" fmla="*/ 2 w 5"/>
                    <a:gd name="T9" fmla="*/ 0 h 11"/>
                    <a:gd name="T10" fmla="*/ 2 w 5"/>
                    <a:gd name="T11" fmla="*/ 3 h 11"/>
                    <a:gd name="T12" fmla="*/ 0 60000 65536"/>
                    <a:gd name="T13" fmla="*/ 0 60000 65536"/>
                    <a:gd name="T14" fmla="*/ 0 60000 65536"/>
                    <a:gd name="T15" fmla="*/ 0 60000 65536"/>
                    <a:gd name="T16" fmla="*/ 0 60000 65536"/>
                    <a:gd name="T17" fmla="*/ 0 60000 65536"/>
                    <a:gd name="T18" fmla="*/ 0 w 5"/>
                    <a:gd name="T19" fmla="*/ 0 h 11"/>
                    <a:gd name="T20" fmla="*/ 5 w 5"/>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5" h="11">
                      <a:moveTo>
                        <a:pt x="5" y="11"/>
                      </a:moveTo>
                      <a:lnTo>
                        <a:pt x="1" y="11"/>
                      </a:lnTo>
                      <a:lnTo>
                        <a:pt x="0" y="0"/>
                      </a:lnTo>
                      <a:lnTo>
                        <a:pt x="4" y="0"/>
                      </a:lnTo>
                      <a:lnTo>
                        <a:pt x="5" y="11"/>
                      </a:lnTo>
                      <a:close/>
                    </a:path>
                  </a:pathLst>
                </a:custGeom>
                <a:noFill/>
                <a:ln w="9525">
                  <a:noFill/>
                  <a:round/>
                  <a:headEnd/>
                  <a:tailEnd/>
                </a:ln>
              </p:spPr>
              <p:txBody>
                <a:bodyPr/>
                <a:lstStyle/>
                <a:p>
                  <a:endParaRPr lang="en-US"/>
                </a:p>
              </p:txBody>
            </p:sp>
            <p:sp>
              <p:nvSpPr>
                <p:cNvPr id="6563" name="Freeform 206"/>
                <p:cNvSpPr>
                  <a:spLocks/>
                </p:cNvSpPr>
                <p:nvPr/>
              </p:nvSpPr>
              <p:spPr bwMode="auto">
                <a:xfrm>
                  <a:off x="3717" y="3251"/>
                  <a:ext cx="2" cy="1"/>
                </a:xfrm>
                <a:custGeom>
                  <a:avLst/>
                  <a:gdLst>
                    <a:gd name="T0" fmla="*/ 2 w 4"/>
                    <a:gd name="T1" fmla="*/ 1 h 5"/>
                    <a:gd name="T2" fmla="*/ 0 w 4"/>
                    <a:gd name="T3" fmla="*/ 1 h 5"/>
                    <a:gd name="T4" fmla="*/ 0 w 4"/>
                    <a:gd name="T5" fmla="*/ 0 h 5"/>
                    <a:gd name="T6" fmla="*/ 1 w 4"/>
                    <a:gd name="T7" fmla="*/ 0 h 5"/>
                    <a:gd name="T8" fmla="*/ 2 w 4"/>
                    <a:gd name="T9" fmla="*/ 1 h 5"/>
                    <a:gd name="T10" fmla="*/ 2 w 4"/>
                    <a:gd name="T11" fmla="*/ 1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5"/>
                      </a:moveTo>
                      <a:lnTo>
                        <a:pt x="0" y="5"/>
                      </a:lnTo>
                      <a:lnTo>
                        <a:pt x="0" y="1"/>
                      </a:lnTo>
                      <a:lnTo>
                        <a:pt x="1" y="0"/>
                      </a:lnTo>
                      <a:lnTo>
                        <a:pt x="4" y="3"/>
                      </a:lnTo>
                      <a:lnTo>
                        <a:pt x="4" y="5"/>
                      </a:lnTo>
                      <a:close/>
                    </a:path>
                  </a:pathLst>
                </a:custGeom>
                <a:noFill/>
                <a:ln w="9525">
                  <a:noFill/>
                  <a:round/>
                  <a:headEnd/>
                  <a:tailEnd/>
                </a:ln>
              </p:spPr>
              <p:txBody>
                <a:bodyPr/>
                <a:lstStyle/>
                <a:p>
                  <a:endParaRPr lang="en-US"/>
                </a:p>
              </p:txBody>
            </p:sp>
            <p:sp>
              <p:nvSpPr>
                <p:cNvPr id="6564" name="Freeform 207"/>
                <p:cNvSpPr>
                  <a:spLocks/>
                </p:cNvSpPr>
                <p:nvPr/>
              </p:nvSpPr>
              <p:spPr bwMode="auto">
                <a:xfrm>
                  <a:off x="3718" y="3249"/>
                  <a:ext cx="4" cy="3"/>
                </a:xfrm>
                <a:custGeom>
                  <a:avLst/>
                  <a:gdLst>
                    <a:gd name="T0" fmla="*/ 1 w 14"/>
                    <a:gd name="T1" fmla="*/ 3 h 11"/>
                    <a:gd name="T2" fmla="*/ 0 w 14"/>
                    <a:gd name="T3" fmla="*/ 2 h 11"/>
                    <a:gd name="T4" fmla="*/ 3 w 14"/>
                    <a:gd name="T5" fmla="*/ 0 h 11"/>
                    <a:gd name="T6" fmla="*/ 4 w 14"/>
                    <a:gd name="T7" fmla="*/ 1 h 11"/>
                    <a:gd name="T8" fmla="*/ 4 w 14"/>
                    <a:gd name="T9" fmla="*/ 1 h 11"/>
                    <a:gd name="T10" fmla="*/ 1 w 14"/>
                    <a:gd name="T11" fmla="*/ 3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3" y="11"/>
                      </a:moveTo>
                      <a:lnTo>
                        <a:pt x="0" y="8"/>
                      </a:lnTo>
                      <a:lnTo>
                        <a:pt x="12" y="0"/>
                      </a:lnTo>
                      <a:lnTo>
                        <a:pt x="14" y="3"/>
                      </a:lnTo>
                      <a:lnTo>
                        <a:pt x="14" y="4"/>
                      </a:lnTo>
                      <a:lnTo>
                        <a:pt x="3" y="11"/>
                      </a:lnTo>
                      <a:close/>
                    </a:path>
                  </a:pathLst>
                </a:custGeom>
                <a:noFill/>
                <a:ln w="9525">
                  <a:noFill/>
                  <a:round/>
                  <a:headEnd/>
                  <a:tailEnd/>
                </a:ln>
              </p:spPr>
              <p:txBody>
                <a:bodyPr/>
                <a:lstStyle/>
                <a:p>
                  <a:endParaRPr lang="en-US"/>
                </a:p>
              </p:txBody>
            </p:sp>
            <p:sp>
              <p:nvSpPr>
                <p:cNvPr id="6565" name="Freeform 208"/>
                <p:cNvSpPr>
                  <a:spLocks/>
                </p:cNvSpPr>
                <p:nvPr/>
              </p:nvSpPr>
              <p:spPr bwMode="auto">
                <a:xfrm>
                  <a:off x="3722" y="3248"/>
                  <a:ext cx="1" cy="2"/>
                </a:xfrm>
                <a:custGeom>
                  <a:avLst/>
                  <a:gdLst>
                    <a:gd name="T0" fmla="*/ 1 w 4"/>
                    <a:gd name="T1" fmla="*/ 2 h 7"/>
                    <a:gd name="T2" fmla="*/ 0 w 4"/>
                    <a:gd name="T3" fmla="*/ 1 h 7"/>
                    <a:gd name="T4" fmla="*/ 1 w 4"/>
                    <a:gd name="T5" fmla="*/ 0 h 7"/>
                    <a:gd name="T6" fmla="*/ 1 w 4"/>
                    <a:gd name="T7" fmla="*/ 0 h 7"/>
                    <a:gd name="T8" fmla="*/ 1 w 4"/>
                    <a:gd name="T9" fmla="*/ 1 h 7"/>
                    <a:gd name="T10" fmla="*/ 1 w 4"/>
                    <a:gd name="T11" fmla="*/ 2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2" y="7"/>
                      </a:moveTo>
                      <a:lnTo>
                        <a:pt x="0" y="4"/>
                      </a:lnTo>
                      <a:lnTo>
                        <a:pt x="2" y="1"/>
                      </a:lnTo>
                      <a:lnTo>
                        <a:pt x="3" y="0"/>
                      </a:lnTo>
                      <a:lnTo>
                        <a:pt x="4" y="5"/>
                      </a:lnTo>
                      <a:lnTo>
                        <a:pt x="2" y="7"/>
                      </a:lnTo>
                      <a:close/>
                    </a:path>
                  </a:pathLst>
                </a:custGeom>
                <a:noFill/>
                <a:ln w="9525">
                  <a:noFill/>
                  <a:round/>
                  <a:headEnd/>
                  <a:tailEnd/>
                </a:ln>
              </p:spPr>
              <p:txBody>
                <a:bodyPr/>
                <a:lstStyle/>
                <a:p>
                  <a:endParaRPr lang="en-US"/>
                </a:p>
              </p:txBody>
            </p:sp>
            <p:sp>
              <p:nvSpPr>
                <p:cNvPr id="6566" name="Freeform 209"/>
                <p:cNvSpPr>
                  <a:spLocks/>
                </p:cNvSpPr>
                <p:nvPr/>
              </p:nvSpPr>
              <p:spPr bwMode="auto">
                <a:xfrm>
                  <a:off x="3723" y="3248"/>
                  <a:ext cx="1" cy="1"/>
                </a:xfrm>
                <a:custGeom>
                  <a:avLst/>
                  <a:gdLst>
                    <a:gd name="T0" fmla="*/ 0 w 4"/>
                    <a:gd name="T1" fmla="*/ 1 h 6"/>
                    <a:gd name="T2" fmla="*/ 0 w 4"/>
                    <a:gd name="T3" fmla="*/ 0 h 6"/>
                    <a:gd name="T4" fmla="*/ 1 w 4"/>
                    <a:gd name="T5" fmla="*/ 0 h 6"/>
                    <a:gd name="T6" fmla="*/ 1 w 4"/>
                    <a:gd name="T7" fmla="*/ 0 h 6"/>
                    <a:gd name="T8" fmla="*/ 1 w 4"/>
                    <a:gd name="T9" fmla="*/ 1 h 6"/>
                    <a:gd name="T10" fmla="*/ 0 w 4"/>
                    <a:gd name="T11" fmla="*/ 1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1" y="6"/>
                      </a:moveTo>
                      <a:lnTo>
                        <a:pt x="0" y="1"/>
                      </a:lnTo>
                      <a:lnTo>
                        <a:pt x="4" y="0"/>
                      </a:lnTo>
                      <a:lnTo>
                        <a:pt x="4" y="5"/>
                      </a:lnTo>
                      <a:lnTo>
                        <a:pt x="1" y="6"/>
                      </a:lnTo>
                      <a:close/>
                    </a:path>
                  </a:pathLst>
                </a:custGeom>
                <a:noFill/>
                <a:ln w="9525">
                  <a:noFill/>
                  <a:round/>
                  <a:headEnd/>
                  <a:tailEnd/>
                </a:ln>
              </p:spPr>
              <p:txBody>
                <a:bodyPr/>
                <a:lstStyle/>
                <a:p>
                  <a:endParaRPr lang="en-US"/>
                </a:p>
              </p:txBody>
            </p:sp>
            <p:sp>
              <p:nvSpPr>
                <p:cNvPr id="6567" name="Freeform 210"/>
                <p:cNvSpPr>
                  <a:spLocks/>
                </p:cNvSpPr>
                <p:nvPr/>
              </p:nvSpPr>
              <p:spPr bwMode="auto">
                <a:xfrm>
                  <a:off x="3724" y="3247"/>
                  <a:ext cx="2" cy="2"/>
                </a:xfrm>
                <a:custGeom>
                  <a:avLst/>
                  <a:gdLst>
                    <a:gd name="T0" fmla="*/ 0 w 6"/>
                    <a:gd name="T1" fmla="*/ 2 h 6"/>
                    <a:gd name="T2" fmla="*/ 0 w 6"/>
                    <a:gd name="T3" fmla="*/ 0 h 6"/>
                    <a:gd name="T4" fmla="*/ 2 w 6"/>
                    <a:gd name="T5" fmla="*/ 0 h 6"/>
                    <a:gd name="T6" fmla="*/ 2 w 6"/>
                    <a:gd name="T7" fmla="*/ 0 h 6"/>
                    <a:gd name="T8" fmla="*/ 2 w 6"/>
                    <a:gd name="T9" fmla="*/ 2 h 6"/>
                    <a:gd name="T10" fmla="*/ 0 w 6"/>
                    <a:gd name="T11" fmla="*/ 2 h 6"/>
                    <a:gd name="T12" fmla="*/ 0 60000 65536"/>
                    <a:gd name="T13" fmla="*/ 0 60000 65536"/>
                    <a:gd name="T14" fmla="*/ 0 60000 65536"/>
                    <a:gd name="T15" fmla="*/ 0 60000 65536"/>
                    <a:gd name="T16" fmla="*/ 0 60000 65536"/>
                    <a:gd name="T17" fmla="*/ 0 60000 65536"/>
                    <a:gd name="T18" fmla="*/ 0 w 6"/>
                    <a:gd name="T19" fmla="*/ 0 h 6"/>
                    <a:gd name="T20" fmla="*/ 6 w 6"/>
                    <a:gd name="T21" fmla="*/ 6 h 6"/>
                  </a:gdLst>
                  <a:ahLst/>
                  <a:cxnLst>
                    <a:cxn ang="T12">
                      <a:pos x="T0" y="T1"/>
                    </a:cxn>
                    <a:cxn ang="T13">
                      <a:pos x="T2" y="T3"/>
                    </a:cxn>
                    <a:cxn ang="T14">
                      <a:pos x="T4" y="T5"/>
                    </a:cxn>
                    <a:cxn ang="T15">
                      <a:pos x="T6" y="T7"/>
                    </a:cxn>
                    <a:cxn ang="T16">
                      <a:pos x="T8" y="T9"/>
                    </a:cxn>
                    <a:cxn ang="T17">
                      <a:pos x="T10" y="T11"/>
                    </a:cxn>
                  </a:cxnLst>
                  <a:rect l="T18" t="T19" r="T20" b="T21"/>
                  <a:pathLst>
                    <a:path w="6" h="6">
                      <a:moveTo>
                        <a:pt x="0" y="6"/>
                      </a:moveTo>
                      <a:lnTo>
                        <a:pt x="0" y="1"/>
                      </a:lnTo>
                      <a:lnTo>
                        <a:pt x="6" y="0"/>
                      </a:lnTo>
                      <a:lnTo>
                        <a:pt x="6" y="5"/>
                      </a:lnTo>
                      <a:lnTo>
                        <a:pt x="0" y="6"/>
                      </a:lnTo>
                      <a:close/>
                    </a:path>
                  </a:pathLst>
                </a:custGeom>
                <a:noFill/>
                <a:ln w="9525">
                  <a:noFill/>
                  <a:round/>
                  <a:headEnd/>
                  <a:tailEnd/>
                </a:ln>
              </p:spPr>
              <p:txBody>
                <a:bodyPr/>
                <a:lstStyle/>
                <a:p>
                  <a:endParaRPr lang="en-US"/>
                </a:p>
              </p:txBody>
            </p:sp>
            <p:sp>
              <p:nvSpPr>
                <p:cNvPr id="6568" name="Freeform 211"/>
                <p:cNvSpPr>
                  <a:spLocks/>
                </p:cNvSpPr>
                <p:nvPr/>
              </p:nvSpPr>
              <p:spPr bwMode="auto">
                <a:xfrm>
                  <a:off x="3726" y="3247"/>
                  <a:ext cx="12" cy="3"/>
                </a:xfrm>
                <a:custGeom>
                  <a:avLst/>
                  <a:gdLst>
                    <a:gd name="T0" fmla="*/ 0 w 37"/>
                    <a:gd name="T1" fmla="*/ 2 h 10"/>
                    <a:gd name="T2" fmla="*/ 0 w 37"/>
                    <a:gd name="T3" fmla="*/ 0 h 10"/>
                    <a:gd name="T4" fmla="*/ 12 w 37"/>
                    <a:gd name="T5" fmla="*/ 2 h 10"/>
                    <a:gd name="T6" fmla="*/ 12 w 37"/>
                    <a:gd name="T7" fmla="*/ 2 h 10"/>
                    <a:gd name="T8" fmla="*/ 11 w 37"/>
                    <a:gd name="T9" fmla="*/ 3 h 10"/>
                    <a:gd name="T10" fmla="*/ 0 w 37"/>
                    <a:gd name="T11" fmla="*/ 2 h 10"/>
                    <a:gd name="T12" fmla="*/ 0 60000 65536"/>
                    <a:gd name="T13" fmla="*/ 0 60000 65536"/>
                    <a:gd name="T14" fmla="*/ 0 60000 65536"/>
                    <a:gd name="T15" fmla="*/ 0 60000 65536"/>
                    <a:gd name="T16" fmla="*/ 0 60000 65536"/>
                    <a:gd name="T17" fmla="*/ 0 60000 65536"/>
                    <a:gd name="T18" fmla="*/ 0 w 37"/>
                    <a:gd name="T19" fmla="*/ 0 h 10"/>
                    <a:gd name="T20" fmla="*/ 37 w 37"/>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37" h="10">
                      <a:moveTo>
                        <a:pt x="0" y="5"/>
                      </a:moveTo>
                      <a:lnTo>
                        <a:pt x="0" y="0"/>
                      </a:lnTo>
                      <a:lnTo>
                        <a:pt x="36" y="5"/>
                      </a:lnTo>
                      <a:lnTo>
                        <a:pt x="37" y="6"/>
                      </a:lnTo>
                      <a:lnTo>
                        <a:pt x="35" y="10"/>
                      </a:lnTo>
                      <a:lnTo>
                        <a:pt x="0" y="5"/>
                      </a:lnTo>
                      <a:close/>
                    </a:path>
                  </a:pathLst>
                </a:custGeom>
                <a:noFill/>
                <a:ln w="9525">
                  <a:noFill/>
                  <a:round/>
                  <a:headEnd/>
                  <a:tailEnd/>
                </a:ln>
              </p:spPr>
              <p:txBody>
                <a:bodyPr/>
                <a:lstStyle/>
                <a:p>
                  <a:endParaRPr lang="en-US"/>
                </a:p>
              </p:txBody>
            </p:sp>
            <p:sp>
              <p:nvSpPr>
                <p:cNvPr id="6569" name="Freeform 212"/>
                <p:cNvSpPr>
                  <a:spLocks/>
                </p:cNvSpPr>
                <p:nvPr/>
              </p:nvSpPr>
              <p:spPr bwMode="auto">
                <a:xfrm>
                  <a:off x="3738" y="3249"/>
                  <a:ext cx="13" cy="10"/>
                </a:xfrm>
                <a:custGeom>
                  <a:avLst/>
                  <a:gdLst>
                    <a:gd name="T0" fmla="*/ 0 w 39"/>
                    <a:gd name="T1" fmla="*/ 1 h 40"/>
                    <a:gd name="T2" fmla="*/ 1 w 39"/>
                    <a:gd name="T3" fmla="*/ 0 h 40"/>
                    <a:gd name="T4" fmla="*/ 13 w 39"/>
                    <a:gd name="T5" fmla="*/ 9 h 40"/>
                    <a:gd name="T6" fmla="*/ 13 w 39"/>
                    <a:gd name="T7" fmla="*/ 10 h 40"/>
                    <a:gd name="T8" fmla="*/ 12 w 39"/>
                    <a:gd name="T9" fmla="*/ 10 h 40"/>
                    <a:gd name="T10" fmla="*/ 0 w 39"/>
                    <a:gd name="T11" fmla="*/ 1 h 40"/>
                    <a:gd name="T12" fmla="*/ 0 60000 65536"/>
                    <a:gd name="T13" fmla="*/ 0 60000 65536"/>
                    <a:gd name="T14" fmla="*/ 0 60000 65536"/>
                    <a:gd name="T15" fmla="*/ 0 60000 65536"/>
                    <a:gd name="T16" fmla="*/ 0 60000 65536"/>
                    <a:gd name="T17" fmla="*/ 0 60000 65536"/>
                    <a:gd name="T18" fmla="*/ 0 w 39"/>
                    <a:gd name="T19" fmla="*/ 0 h 40"/>
                    <a:gd name="T20" fmla="*/ 39 w 3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9" h="40">
                      <a:moveTo>
                        <a:pt x="0" y="4"/>
                      </a:moveTo>
                      <a:lnTo>
                        <a:pt x="2" y="0"/>
                      </a:lnTo>
                      <a:lnTo>
                        <a:pt x="38" y="37"/>
                      </a:lnTo>
                      <a:lnTo>
                        <a:pt x="39" y="39"/>
                      </a:lnTo>
                      <a:lnTo>
                        <a:pt x="35" y="40"/>
                      </a:lnTo>
                      <a:lnTo>
                        <a:pt x="0" y="4"/>
                      </a:lnTo>
                      <a:close/>
                    </a:path>
                  </a:pathLst>
                </a:custGeom>
                <a:noFill/>
                <a:ln w="9525">
                  <a:noFill/>
                  <a:round/>
                  <a:headEnd/>
                  <a:tailEnd/>
                </a:ln>
              </p:spPr>
              <p:txBody>
                <a:bodyPr/>
                <a:lstStyle/>
                <a:p>
                  <a:endParaRPr lang="en-US"/>
                </a:p>
              </p:txBody>
            </p:sp>
            <p:sp>
              <p:nvSpPr>
                <p:cNvPr id="6570" name="Freeform 213"/>
                <p:cNvSpPr>
                  <a:spLocks/>
                </p:cNvSpPr>
                <p:nvPr/>
              </p:nvSpPr>
              <p:spPr bwMode="auto">
                <a:xfrm>
                  <a:off x="3749" y="3259"/>
                  <a:ext cx="2" cy="3"/>
                </a:xfrm>
                <a:custGeom>
                  <a:avLst/>
                  <a:gdLst>
                    <a:gd name="T0" fmla="*/ 0 w 5"/>
                    <a:gd name="T1" fmla="*/ 0 h 13"/>
                    <a:gd name="T2" fmla="*/ 2 w 5"/>
                    <a:gd name="T3" fmla="*/ 0 h 13"/>
                    <a:gd name="T4" fmla="*/ 2 w 5"/>
                    <a:gd name="T5" fmla="*/ 2 h 13"/>
                    <a:gd name="T6" fmla="*/ 1 w 5"/>
                    <a:gd name="T7" fmla="*/ 3 h 13"/>
                    <a:gd name="T8" fmla="*/ 0 w 5"/>
                    <a:gd name="T9" fmla="*/ 2 h 13"/>
                    <a:gd name="T10" fmla="*/ 0 w 5"/>
                    <a:gd name="T11" fmla="*/ 0 h 13"/>
                    <a:gd name="T12" fmla="*/ 0 60000 65536"/>
                    <a:gd name="T13" fmla="*/ 0 60000 65536"/>
                    <a:gd name="T14" fmla="*/ 0 60000 65536"/>
                    <a:gd name="T15" fmla="*/ 0 60000 65536"/>
                    <a:gd name="T16" fmla="*/ 0 60000 65536"/>
                    <a:gd name="T17" fmla="*/ 0 60000 65536"/>
                    <a:gd name="T18" fmla="*/ 0 w 5"/>
                    <a:gd name="T19" fmla="*/ 0 h 13"/>
                    <a:gd name="T20" fmla="*/ 5 w 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 h="13">
                      <a:moveTo>
                        <a:pt x="0" y="1"/>
                      </a:moveTo>
                      <a:lnTo>
                        <a:pt x="4" y="0"/>
                      </a:lnTo>
                      <a:lnTo>
                        <a:pt x="5" y="8"/>
                      </a:lnTo>
                      <a:lnTo>
                        <a:pt x="3" y="13"/>
                      </a:lnTo>
                      <a:lnTo>
                        <a:pt x="1" y="10"/>
                      </a:lnTo>
                      <a:lnTo>
                        <a:pt x="0" y="1"/>
                      </a:lnTo>
                      <a:close/>
                    </a:path>
                  </a:pathLst>
                </a:custGeom>
                <a:noFill/>
                <a:ln w="9525">
                  <a:noFill/>
                  <a:round/>
                  <a:headEnd/>
                  <a:tailEnd/>
                </a:ln>
              </p:spPr>
              <p:txBody>
                <a:bodyPr/>
                <a:lstStyle/>
                <a:p>
                  <a:endParaRPr lang="en-US"/>
                </a:p>
              </p:txBody>
            </p:sp>
            <p:sp>
              <p:nvSpPr>
                <p:cNvPr id="6571" name="Freeform 214"/>
                <p:cNvSpPr>
                  <a:spLocks/>
                </p:cNvSpPr>
                <p:nvPr/>
              </p:nvSpPr>
              <p:spPr bwMode="auto">
                <a:xfrm>
                  <a:off x="3750" y="3261"/>
                  <a:ext cx="4" cy="1"/>
                </a:xfrm>
                <a:custGeom>
                  <a:avLst/>
                  <a:gdLst>
                    <a:gd name="T0" fmla="*/ 0 w 11"/>
                    <a:gd name="T1" fmla="*/ 1 h 5"/>
                    <a:gd name="T2" fmla="*/ 1 w 11"/>
                    <a:gd name="T3" fmla="*/ 0 h 5"/>
                    <a:gd name="T4" fmla="*/ 3 w 11"/>
                    <a:gd name="T5" fmla="*/ 0 h 5"/>
                    <a:gd name="T6" fmla="*/ 4 w 11"/>
                    <a:gd name="T7" fmla="*/ 1 h 5"/>
                    <a:gd name="T8" fmla="*/ 3 w 11"/>
                    <a:gd name="T9" fmla="*/ 1 h 5"/>
                    <a:gd name="T10" fmla="*/ 0 w 11"/>
                    <a:gd name="T11" fmla="*/ 1 h 5"/>
                    <a:gd name="T12" fmla="*/ 0 60000 65536"/>
                    <a:gd name="T13" fmla="*/ 0 60000 65536"/>
                    <a:gd name="T14" fmla="*/ 0 60000 65536"/>
                    <a:gd name="T15" fmla="*/ 0 60000 65536"/>
                    <a:gd name="T16" fmla="*/ 0 60000 65536"/>
                    <a:gd name="T17" fmla="*/ 0 60000 65536"/>
                    <a:gd name="T18" fmla="*/ 0 w 11"/>
                    <a:gd name="T19" fmla="*/ 0 h 5"/>
                    <a:gd name="T20" fmla="*/ 11 w 11"/>
                    <a:gd name="T21" fmla="*/ 5 h 5"/>
                  </a:gdLst>
                  <a:ahLst/>
                  <a:cxnLst>
                    <a:cxn ang="T12">
                      <a:pos x="T0" y="T1"/>
                    </a:cxn>
                    <a:cxn ang="T13">
                      <a:pos x="T2" y="T3"/>
                    </a:cxn>
                    <a:cxn ang="T14">
                      <a:pos x="T4" y="T5"/>
                    </a:cxn>
                    <a:cxn ang="T15">
                      <a:pos x="T6" y="T7"/>
                    </a:cxn>
                    <a:cxn ang="T16">
                      <a:pos x="T8" y="T9"/>
                    </a:cxn>
                    <a:cxn ang="T17">
                      <a:pos x="T10" y="T11"/>
                    </a:cxn>
                  </a:cxnLst>
                  <a:rect l="T18" t="T19" r="T20" b="T21"/>
                  <a:pathLst>
                    <a:path w="11" h="5">
                      <a:moveTo>
                        <a:pt x="0" y="5"/>
                      </a:moveTo>
                      <a:lnTo>
                        <a:pt x="2" y="0"/>
                      </a:lnTo>
                      <a:lnTo>
                        <a:pt x="8" y="0"/>
                      </a:lnTo>
                      <a:lnTo>
                        <a:pt x="11" y="4"/>
                      </a:lnTo>
                      <a:lnTo>
                        <a:pt x="9" y="5"/>
                      </a:lnTo>
                      <a:lnTo>
                        <a:pt x="0" y="5"/>
                      </a:lnTo>
                      <a:close/>
                    </a:path>
                  </a:pathLst>
                </a:custGeom>
                <a:noFill/>
                <a:ln w="9525">
                  <a:noFill/>
                  <a:round/>
                  <a:headEnd/>
                  <a:tailEnd/>
                </a:ln>
              </p:spPr>
              <p:txBody>
                <a:bodyPr/>
                <a:lstStyle/>
                <a:p>
                  <a:endParaRPr lang="en-US"/>
                </a:p>
              </p:txBody>
            </p:sp>
            <p:sp>
              <p:nvSpPr>
                <p:cNvPr id="6572" name="Freeform 215"/>
                <p:cNvSpPr>
                  <a:spLocks/>
                </p:cNvSpPr>
                <p:nvPr/>
              </p:nvSpPr>
              <p:spPr bwMode="auto">
                <a:xfrm>
                  <a:off x="3753" y="3258"/>
                  <a:ext cx="2" cy="4"/>
                </a:xfrm>
                <a:custGeom>
                  <a:avLst/>
                  <a:gdLst>
                    <a:gd name="T0" fmla="*/ 1 w 5"/>
                    <a:gd name="T1" fmla="*/ 4 h 14"/>
                    <a:gd name="T2" fmla="*/ 0 w 5"/>
                    <a:gd name="T3" fmla="*/ 3 h 14"/>
                    <a:gd name="T4" fmla="*/ 0 w 5"/>
                    <a:gd name="T5" fmla="*/ 0 h 14"/>
                    <a:gd name="T6" fmla="*/ 0 w 5"/>
                    <a:gd name="T7" fmla="*/ 0 h 14"/>
                    <a:gd name="T8" fmla="*/ 2 w 5"/>
                    <a:gd name="T9" fmla="*/ 1 h 14"/>
                    <a:gd name="T10" fmla="*/ 1 w 5"/>
                    <a:gd name="T11" fmla="*/ 4 h 14"/>
                    <a:gd name="T12" fmla="*/ 0 60000 65536"/>
                    <a:gd name="T13" fmla="*/ 0 60000 65536"/>
                    <a:gd name="T14" fmla="*/ 0 60000 65536"/>
                    <a:gd name="T15" fmla="*/ 0 60000 65536"/>
                    <a:gd name="T16" fmla="*/ 0 60000 65536"/>
                    <a:gd name="T17" fmla="*/ 0 60000 65536"/>
                    <a:gd name="T18" fmla="*/ 0 w 5"/>
                    <a:gd name="T19" fmla="*/ 0 h 14"/>
                    <a:gd name="T20" fmla="*/ 5 w 5"/>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 h="14">
                      <a:moveTo>
                        <a:pt x="3" y="14"/>
                      </a:moveTo>
                      <a:lnTo>
                        <a:pt x="0" y="10"/>
                      </a:lnTo>
                      <a:lnTo>
                        <a:pt x="1" y="0"/>
                      </a:lnTo>
                      <a:lnTo>
                        <a:pt x="5" y="2"/>
                      </a:lnTo>
                      <a:lnTo>
                        <a:pt x="3" y="14"/>
                      </a:lnTo>
                      <a:close/>
                    </a:path>
                  </a:pathLst>
                </a:custGeom>
                <a:noFill/>
                <a:ln w="9525">
                  <a:noFill/>
                  <a:round/>
                  <a:headEnd/>
                  <a:tailEnd/>
                </a:ln>
              </p:spPr>
              <p:txBody>
                <a:bodyPr/>
                <a:lstStyle/>
                <a:p>
                  <a:endParaRPr lang="en-US"/>
                </a:p>
              </p:txBody>
            </p:sp>
            <p:sp>
              <p:nvSpPr>
                <p:cNvPr id="6573" name="Freeform 216"/>
                <p:cNvSpPr>
                  <a:spLocks/>
                </p:cNvSpPr>
                <p:nvPr/>
              </p:nvSpPr>
              <p:spPr bwMode="auto">
                <a:xfrm>
                  <a:off x="3753" y="3257"/>
                  <a:ext cx="2" cy="2"/>
                </a:xfrm>
                <a:custGeom>
                  <a:avLst/>
                  <a:gdLst>
                    <a:gd name="T0" fmla="*/ 2 w 5"/>
                    <a:gd name="T1" fmla="*/ 2 h 7"/>
                    <a:gd name="T2" fmla="*/ 0 w 5"/>
                    <a:gd name="T3" fmla="*/ 1 h 7"/>
                    <a:gd name="T4" fmla="*/ 0 w 5"/>
                    <a:gd name="T5" fmla="*/ 0 h 7"/>
                    <a:gd name="T6" fmla="*/ 1 w 5"/>
                    <a:gd name="T7" fmla="*/ 0 h 7"/>
                    <a:gd name="T8" fmla="*/ 2 w 5"/>
                    <a:gd name="T9" fmla="*/ 1 h 7"/>
                    <a:gd name="T10" fmla="*/ 2 w 5"/>
                    <a:gd name="T11" fmla="*/ 2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4" y="7"/>
                      </a:moveTo>
                      <a:lnTo>
                        <a:pt x="0" y="5"/>
                      </a:lnTo>
                      <a:lnTo>
                        <a:pt x="1" y="1"/>
                      </a:lnTo>
                      <a:lnTo>
                        <a:pt x="2" y="0"/>
                      </a:lnTo>
                      <a:lnTo>
                        <a:pt x="5" y="3"/>
                      </a:lnTo>
                      <a:lnTo>
                        <a:pt x="4" y="7"/>
                      </a:lnTo>
                      <a:close/>
                    </a:path>
                  </a:pathLst>
                </a:custGeom>
                <a:noFill/>
                <a:ln w="9525">
                  <a:noFill/>
                  <a:round/>
                  <a:headEnd/>
                  <a:tailEnd/>
                </a:ln>
              </p:spPr>
              <p:txBody>
                <a:bodyPr/>
                <a:lstStyle/>
                <a:p>
                  <a:endParaRPr lang="en-US"/>
                </a:p>
              </p:txBody>
            </p:sp>
            <p:sp>
              <p:nvSpPr>
                <p:cNvPr id="6574" name="Freeform 217"/>
                <p:cNvSpPr>
                  <a:spLocks/>
                </p:cNvSpPr>
                <p:nvPr/>
              </p:nvSpPr>
              <p:spPr bwMode="auto">
                <a:xfrm>
                  <a:off x="3754" y="3256"/>
                  <a:ext cx="1" cy="2"/>
                </a:xfrm>
                <a:custGeom>
                  <a:avLst/>
                  <a:gdLst>
                    <a:gd name="T0" fmla="*/ 1 w 4"/>
                    <a:gd name="T1" fmla="*/ 2 h 6"/>
                    <a:gd name="T2" fmla="*/ 0 w 4"/>
                    <a:gd name="T3" fmla="*/ 1 h 6"/>
                    <a:gd name="T4" fmla="*/ 1 w 4"/>
                    <a:gd name="T5" fmla="*/ 0 h 6"/>
                    <a:gd name="T6" fmla="*/ 1 w 4"/>
                    <a:gd name="T7" fmla="*/ 0 h 6"/>
                    <a:gd name="T8" fmla="*/ 1 w 4"/>
                    <a:gd name="T9" fmla="*/ 1 h 6"/>
                    <a:gd name="T10" fmla="*/ 1 w 4"/>
                    <a:gd name="T11" fmla="*/ 2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3" y="6"/>
                      </a:moveTo>
                      <a:lnTo>
                        <a:pt x="0" y="3"/>
                      </a:lnTo>
                      <a:lnTo>
                        <a:pt x="2" y="0"/>
                      </a:lnTo>
                      <a:lnTo>
                        <a:pt x="4" y="3"/>
                      </a:lnTo>
                      <a:lnTo>
                        <a:pt x="3" y="6"/>
                      </a:lnTo>
                      <a:close/>
                    </a:path>
                  </a:pathLst>
                </a:custGeom>
                <a:noFill/>
                <a:ln w="9525">
                  <a:noFill/>
                  <a:round/>
                  <a:headEnd/>
                  <a:tailEnd/>
                </a:ln>
              </p:spPr>
              <p:txBody>
                <a:bodyPr/>
                <a:lstStyle/>
                <a:p>
                  <a:endParaRPr lang="en-US"/>
                </a:p>
              </p:txBody>
            </p:sp>
            <p:sp>
              <p:nvSpPr>
                <p:cNvPr id="6575" name="Freeform 218"/>
                <p:cNvSpPr>
                  <a:spLocks/>
                </p:cNvSpPr>
                <p:nvPr/>
              </p:nvSpPr>
              <p:spPr bwMode="auto">
                <a:xfrm>
                  <a:off x="3755" y="3256"/>
                  <a:ext cx="1" cy="1"/>
                </a:xfrm>
                <a:custGeom>
                  <a:avLst/>
                  <a:gdLst>
                    <a:gd name="T0" fmla="*/ 1 w 3"/>
                    <a:gd name="T1" fmla="*/ 1 h 5"/>
                    <a:gd name="T2" fmla="*/ 0 w 3"/>
                    <a:gd name="T3" fmla="*/ 0 h 5"/>
                    <a:gd name="T4" fmla="*/ 0 w 3"/>
                    <a:gd name="T5" fmla="*/ 0 h 5"/>
                    <a:gd name="T6" fmla="*/ 1 w 3"/>
                    <a:gd name="T7" fmla="*/ 0 h 5"/>
                    <a:gd name="T8" fmla="*/ 1 w 3"/>
                    <a:gd name="T9" fmla="*/ 0 h 5"/>
                    <a:gd name="T10" fmla="*/ 1 w 3"/>
                    <a:gd name="T11" fmla="*/ 1 h 5"/>
                    <a:gd name="T12" fmla="*/ 1 w 3"/>
                    <a:gd name="T13" fmla="*/ 1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5"/>
                      </a:moveTo>
                      <a:lnTo>
                        <a:pt x="0" y="2"/>
                      </a:lnTo>
                      <a:lnTo>
                        <a:pt x="1" y="1"/>
                      </a:lnTo>
                      <a:lnTo>
                        <a:pt x="2" y="0"/>
                      </a:lnTo>
                      <a:lnTo>
                        <a:pt x="2" y="2"/>
                      </a:lnTo>
                      <a:lnTo>
                        <a:pt x="3" y="4"/>
                      </a:lnTo>
                      <a:lnTo>
                        <a:pt x="2" y="5"/>
                      </a:lnTo>
                      <a:close/>
                    </a:path>
                  </a:pathLst>
                </a:custGeom>
                <a:noFill/>
                <a:ln w="9525">
                  <a:noFill/>
                  <a:round/>
                  <a:headEnd/>
                  <a:tailEnd/>
                </a:ln>
              </p:spPr>
              <p:txBody>
                <a:bodyPr/>
                <a:lstStyle/>
                <a:p>
                  <a:endParaRPr lang="en-US"/>
                </a:p>
              </p:txBody>
            </p:sp>
            <p:sp>
              <p:nvSpPr>
                <p:cNvPr id="6576" name="Freeform 219"/>
                <p:cNvSpPr>
                  <a:spLocks/>
                </p:cNvSpPr>
                <p:nvPr/>
              </p:nvSpPr>
              <p:spPr bwMode="auto">
                <a:xfrm>
                  <a:off x="3755" y="3256"/>
                  <a:ext cx="3" cy="1"/>
                </a:xfrm>
                <a:custGeom>
                  <a:avLst/>
                  <a:gdLst>
                    <a:gd name="T0" fmla="*/ 0 w 7"/>
                    <a:gd name="T1" fmla="*/ 1 h 6"/>
                    <a:gd name="T2" fmla="*/ 0 w 7"/>
                    <a:gd name="T3" fmla="*/ 0 h 6"/>
                    <a:gd name="T4" fmla="*/ 0 w 7"/>
                    <a:gd name="T5" fmla="*/ 0 h 6"/>
                    <a:gd name="T6" fmla="*/ 3 w 7"/>
                    <a:gd name="T7" fmla="*/ 0 h 6"/>
                    <a:gd name="T8" fmla="*/ 3 w 7"/>
                    <a:gd name="T9" fmla="*/ 0 h 6"/>
                    <a:gd name="T10" fmla="*/ 3 w 7"/>
                    <a:gd name="T11" fmla="*/ 1 h 6"/>
                    <a:gd name="T12" fmla="*/ 0 w 7"/>
                    <a:gd name="T13" fmla="*/ 1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5"/>
                      </a:moveTo>
                      <a:lnTo>
                        <a:pt x="0" y="2"/>
                      </a:lnTo>
                      <a:lnTo>
                        <a:pt x="0" y="0"/>
                      </a:lnTo>
                      <a:lnTo>
                        <a:pt x="6" y="1"/>
                      </a:lnTo>
                      <a:lnTo>
                        <a:pt x="7" y="2"/>
                      </a:lnTo>
                      <a:lnTo>
                        <a:pt x="6" y="6"/>
                      </a:lnTo>
                      <a:lnTo>
                        <a:pt x="0" y="5"/>
                      </a:lnTo>
                      <a:close/>
                    </a:path>
                  </a:pathLst>
                </a:custGeom>
                <a:noFill/>
                <a:ln w="9525">
                  <a:noFill/>
                  <a:round/>
                  <a:headEnd/>
                  <a:tailEnd/>
                </a:ln>
              </p:spPr>
              <p:txBody>
                <a:bodyPr/>
                <a:lstStyle/>
                <a:p>
                  <a:endParaRPr lang="en-US"/>
                </a:p>
              </p:txBody>
            </p:sp>
            <p:sp>
              <p:nvSpPr>
                <p:cNvPr id="6577" name="Freeform 220"/>
                <p:cNvSpPr>
                  <a:spLocks/>
                </p:cNvSpPr>
                <p:nvPr/>
              </p:nvSpPr>
              <p:spPr bwMode="auto">
                <a:xfrm>
                  <a:off x="3757" y="3256"/>
                  <a:ext cx="8" cy="5"/>
                </a:xfrm>
                <a:custGeom>
                  <a:avLst/>
                  <a:gdLst>
                    <a:gd name="T0" fmla="*/ 0 w 24"/>
                    <a:gd name="T1" fmla="*/ 1 h 19"/>
                    <a:gd name="T2" fmla="*/ 0 w 24"/>
                    <a:gd name="T3" fmla="*/ 0 h 19"/>
                    <a:gd name="T4" fmla="*/ 8 w 24"/>
                    <a:gd name="T5" fmla="*/ 4 h 19"/>
                    <a:gd name="T6" fmla="*/ 8 w 24"/>
                    <a:gd name="T7" fmla="*/ 5 h 19"/>
                    <a:gd name="T8" fmla="*/ 6 w 24"/>
                    <a:gd name="T9" fmla="*/ 5 h 19"/>
                    <a:gd name="T10" fmla="*/ 0 w 24"/>
                    <a:gd name="T11" fmla="*/ 1 h 19"/>
                    <a:gd name="T12" fmla="*/ 0 60000 65536"/>
                    <a:gd name="T13" fmla="*/ 0 60000 65536"/>
                    <a:gd name="T14" fmla="*/ 0 60000 65536"/>
                    <a:gd name="T15" fmla="*/ 0 60000 65536"/>
                    <a:gd name="T16" fmla="*/ 0 60000 65536"/>
                    <a:gd name="T17" fmla="*/ 0 60000 65536"/>
                    <a:gd name="T18" fmla="*/ 0 w 24"/>
                    <a:gd name="T19" fmla="*/ 0 h 19"/>
                    <a:gd name="T20" fmla="*/ 24 w 24"/>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4" h="19">
                      <a:moveTo>
                        <a:pt x="0" y="4"/>
                      </a:moveTo>
                      <a:lnTo>
                        <a:pt x="1" y="0"/>
                      </a:lnTo>
                      <a:lnTo>
                        <a:pt x="23" y="16"/>
                      </a:lnTo>
                      <a:lnTo>
                        <a:pt x="24" y="18"/>
                      </a:lnTo>
                      <a:lnTo>
                        <a:pt x="19" y="19"/>
                      </a:lnTo>
                      <a:lnTo>
                        <a:pt x="0" y="4"/>
                      </a:lnTo>
                      <a:close/>
                    </a:path>
                  </a:pathLst>
                </a:custGeom>
                <a:noFill/>
                <a:ln w="9525">
                  <a:noFill/>
                  <a:round/>
                  <a:headEnd/>
                  <a:tailEnd/>
                </a:ln>
              </p:spPr>
              <p:txBody>
                <a:bodyPr/>
                <a:lstStyle/>
                <a:p>
                  <a:endParaRPr lang="en-US"/>
                </a:p>
              </p:txBody>
            </p:sp>
            <p:sp>
              <p:nvSpPr>
                <p:cNvPr id="6578" name="Freeform 221"/>
                <p:cNvSpPr>
                  <a:spLocks/>
                </p:cNvSpPr>
                <p:nvPr/>
              </p:nvSpPr>
              <p:spPr bwMode="auto">
                <a:xfrm>
                  <a:off x="3764" y="3261"/>
                  <a:ext cx="1" cy="4"/>
                </a:xfrm>
                <a:custGeom>
                  <a:avLst/>
                  <a:gdLst>
                    <a:gd name="T0" fmla="*/ 0 w 5"/>
                    <a:gd name="T1" fmla="*/ 0 h 16"/>
                    <a:gd name="T2" fmla="*/ 1 w 5"/>
                    <a:gd name="T3" fmla="*/ 0 h 16"/>
                    <a:gd name="T4" fmla="*/ 1 w 5"/>
                    <a:gd name="T5" fmla="*/ 3 h 16"/>
                    <a:gd name="T6" fmla="*/ 0 w 5"/>
                    <a:gd name="T7" fmla="*/ 4 h 16"/>
                    <a:gd name="T8" fmla="*/ 0 w 5"/>
                    <a:gd name="T9" fmla="*/ 3 h 16"/>
                    <a:gd name="T10" fmla="*/ 0 w 5"/>
                    <a:gd name="T11" fmla="*/ 0 h 16"/>
                    <a:gd name="T12" fmla="*/ 0 60000 65536"/>
                    <a:gd name="T13" fmla="*/ 0 60000 65536"/>
                    <a:gd name="T14" fmla="*/ 0 60000 65536"/>
                    <a:gd name="T15" fmla="*/ 0 60000 65536"/>
                    <a:gd name="T16" fmla="*/ 0 60000 65536"/>
                    <a:gd name="T17" fmla="*/ 0 60000 65536"/>
                    <a:gd name="T18" fmla="*/ 0 w 5"/>
                    <a:gd name="T19" fmla="*/ 0 h 16"/>
                    <a:gd name="T20" fmla="*/ 5 w 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5" h="16">
                      <a:moveTo>
                        <a:pt x="0" y="1"/>
                      </a:moveTo>
                      <a:lnTo>
                        <a:pt x="5" y="0"/>
                      </a:lnTo>
                      <a:lnTo>
                        <a:pt x="5" y="12"/>
                      </a:lnTo>
                      <a:lnTo>
                        <a:pt x="2" y="16"/>
                      </a:lnTo>
                      <a:lnTo>
                        <a:pt x="0" y="13"/>
                      </a:lnTo>
                      <a:lnTo>
                        <a:pt x="0" y="1"/>
                      </a:lnTo>
                      <a:close/>
                    </a:path>
                  </a:pathLst>
                </a:custGeom>
                <a:noFill/>
                <a:ln w="9525">
                  <a:noFill/>
                  <a:round/>
                  <a:headEnd/>
                  <a:tailEnd/>
                </a:ln>
              </p:spPr>
              <p:txBody>
                <a:bodyPr/>
                <a:lstStyle/>
                <a:p>
                  <a:endParaRPr lang="en-US"/>
                </a:p>
              </p:txBody>
            </p:sp>
            <p:sp>
              <p:nvSpPr>
                <p:cNvPr id="6579" name="Freeform 222"/>
                <p:cNvSpPr>
                  <a:spLocks/>
                </p:cNvSpPr>
                <p:nvPr/>
              </p:nvSpPr>
              <p:spPr bwMode="auto">
                <a:xfrm>
                  <a:off x="3764" y="3264"/>
                  <a:ext cx="10" cy="7"/>
                </a:xfrm>
                <a:custGeom>
                  <a:avLst/>
                  <a:gdLst>
                    <a:gd name="T0" fmla="*/ 0 w 29"/>
                    <a:gd name="T1" fmla="*/ 1 h 27"/>
                    <a:gd name="T2" fmla="*/ 1 w 29"/>
                    <a:gd name="T3" fmla="*/ 0 h 27"/>
                    <a:gd name="T4" fmla="*/ 10 w 29"/>
                    <a:gd name="T5" fmla="*/ 6 h 27"/>
                    <a:gd name="T6" fmla="*/ 10 w 29"/>
                    <a:gd name="T7" fmla="*/ 7 h 27"/>
                    <a:gd name="T8" fmla="*/ 9 w 29"/>
                    <a:gd name="T9" fmla="*/ 7 h 27"/>
                    <a:gd name="T10" fmla="*/ 0 w 29"/>
                    <a:gd name="T11" fmla="*/ 1 h 27"/>
                    <a:gd name="T12" fmla="*/ 0 60000 65536"/>
                    <a:gd name="T13" fmla="*/ 0 60000 65536"/>
                    <a:gd name="T14" fmla="*/ 0 60000 65536"/>
                    <a:gd name="T15" fmla="*/ 0 60000 65536"/>
                    <a:gd name="T16" fmla="*/ 0 60000 65536"/>
                    <a:gd name="T17" fmla="*/ 0 60000 65536"/>
                    <a:gd name="T18" fmla="*/ 0 w 29"/>
                    <a:gd name="T19" fmla="*/ 0 h 27"/>
                    <a:gd name="T20" fmla="*/ 29 w 2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9" h="27">
                      <a:moveTo>
                        <a:pt x="0" y="4"/>
                      </a:moveTo>
                      <a:lnTo>
                        <a:pt x="3" y="0"/>
                      </a:lnTo>
                      <a:lnTo>
                        <a:pt x="28" y="25"/>
                      </a:lnTo>
                      <a:lnTo>
                        <a:pt x="29" y="26"/>
                      </a:lnTo>
                      <a:lnTo>
                        <a:pt x="26" y="27"/>
                      </a:lnTo>
                      <a:lnTo>
                        <a:pt x="0" y="4"/>
                      </a:lnTo>
                      <a:close/>
                    </a:path>
                  </a:pathLst>
                </a:custGeom>
                <a:noFill/>
                <a:ln w="9525">
                  <a:noFill/>
                  <a:round/>
                  <a:headEnd/>
                  <a:tailEnd/>
                </a:ln>
              </p:spPr>
              <p:txBody>
                <a:bodyPr/>
                <a:lstStyle/>
                <a:p>
                  <a:endParaRPr lang="en-US"/>
                </a:p>
              </p:txBody>
            </p:sp>
            <p:sp>
              <p:nvSpPr>
                <p:cNvPr id="6580" name="Freeform 223"/>
                <p:cNvSpPr>
                  <a:spLocks/>
                </p:cNvSpPr>
                <p:nvPr/>
              </p:nvSpPr>
              <p:spPr bwMode="auto">
                <a:xfrm>
                  <a:off x="3773" y="3270"/>
                  <a:ext cx="2" cy="2"/>
                </a:xfrm>
                <a:custGeom>
                  <a:avLst/>
                  <a:gdLst>
                    <a:gd name="T0" fmla="*/ 0 w 5"/>
                    <a:gd name="T1" fmla="*/ 0 h 8"/>
                    <a:gd name="T2" fmla="*/ 1 w 5"/>
                    <a:gd name="T3" fmla="*/ 0 h 8"/>
                    <a:gd name="T4" fmla="*/ 2 w 5"/>
                    <a:gd name="T5" fmla="*/ 2 h 8"/>
                    <a:gd name="T6" fmla="*/ 2 w 5"/>
                    <a:gd name="T7" fmla="*/ 2 h 8"/>
                    <a:gd name="T8" fmla="*/ 0 w 5"/>
                    <a:gd name="T9" fmla="*/ 2 h 8"/>
                    <a:gd name="T10" fmla="*/ 0 w 5"/>
                    <a:gd name="T11" fmla="*/ 0 h 8"/>
                    <a:gd name="T12" fmla="*/ 0 60000 65536"/>
                    <a:gd name="T13" fmla="*/ 0 60000 65536"/>
                    <a:gd name="T14" fmla="*/ 0 60000 65536"/>
                    <a:gd name="T15" fmla="*/ 0 60000 65536"/>
                    <a:gd name="T16" fmla="*/ 0 60000 65536"/>
                    <a:gd name="T17" fmla="*/ 0 60000 65536"/>
                    <a:gd name="T18" fmla="*/ 0 w 5"/>
                    <a:gd name="T19" fmla="*/ 0 h 8"/>
                    <a:gd name="T20" fmla="*/ 5 w 5"/>
                    <a:gd name="T21" fmla="*/ 8 h 8"/>
                  </a:gdLst>
                  <a:ahLst/>
                  <a:cxnLst>
                    <a:cxn ang="T12">
                      <a:pos x="T0" y="T1"/>
                    </a:cxn>
                    <a:cxn ang="T13">
                      <a:pos x="T2" y="T3"/>
                    </a:cxn>
                    <a:cxn ang="T14">
                      <a:pos x="T4" y="T5"/>
                    </a:cxn>
                    <a:cxn ang="T15">
                      <a:pos x="T6" y="T7"/>
                    </a:cxn>
                    <a:cxn ang="T16">
                      <a:pos x="T8" y="T9"/>
                    </a:cxn>
                    <a:cxn ang="T17">
                      <a:pos x="T10" y="T11"/>
                    </a:cxn>
                  </a:cxnLst>
                  <a:rect l="T18" t="T19" r="T20" b="T21"/>
                  <a:pathLst>
                    <a:path w="5" h="8">
                      <a:moveTo>
                        <a:pt x="0" y="1"/>
                      </a:moveTo>
                      <a:lnTo>
                        <a:pt x="3" y="0"/>
                      </a:lnTo>
                      <a:lnTo>
                        <a:pt x="5" y="7"/>
                      </a:lnTo>
                      <a:lnTo>
                        <a:pt x="5" y="8"/>
                      </a:lnTo>
                      <a:lnTo>
                        <a:pt x="1" y="7"/>
                      </a:lnTo>
                      <a:lnTo>
                        <a:pt x="0" y="1"/>
                      </a:lnTo>
                      <a:close/>
                    </a:path>
                  </a:pathLst>
                </a:custGeom>
                <a:noFill/>
                <a:ln w="9525">
                  <a:noFill/>
                  <a:round/>
                  <a:headEnd/>
                  <a:tailEnd/>
                </a:ln>
              </p:spPr>
              <p:txBody>
                <a:bodyPr/>
                <a:lstStyle/>
                <a:p>
                  <a:endParaRPr lang="en-US"/>
                </a:p>
              </p:txBody>
            </p:sp>
            <p:sp>
              <p:nvSpPr>
                <p:cNvPr id="6581" name="Freeform 224"/>
                <p:cNvSpPr>
                  <a:spLocks/>
                </p:cNvSpPr>
                <p:nvPr/>
              </p:nvSpPr>
              <p:spPr bwMode="auto">
                <a:xfrm>
                  <a:off x="3761" y="3272"/>
                  <a:ext cx="14" cy="44"/>
                </a:xfrm>
                <a:custGeom>
                  <a:avLst/>
                  <a:gdLst>
                    <a:gd name="T0" fmla="*/ 13 w 42"/>
                    <a:gd name="T1" fmla="*/ 0 h 178"/>
                    <a:gd name="T2" fmla="*/ 14 w 42"/>
                    <a:gd name="T3" fmla="*/ 0 h 178"/>
                    <a:gd name="T4" fmla="*/ 1 w 42"/>
                    <a:gd name="T5" fmla="*/ 44 h 178"/>
                    <a:gd name="T6" fmla="*/ 1 w 42"/>
                    <a:gd name="T7" fmla="*/ 44 h 178"/>
                    <a:gd name="T8" fmla="*/ 0 w 42"/>
                    <a:gd name="T9" fmla="*/ 43 h 178"/>
                    <a:gd name="T10" fmla="*/ 13 w 42"/>
                    <a:gd name="T11" fmla="*/ 0 h 178"/>
                    <a:gd name="T12" fmla="*/ 0 60000 65536"/>
                    <a:gd name="T13" fmla="*/ 0 60000 65536"/>
                    <a:gd name="T14" fmla="*/ 0 60000 65536"/>
                    <a:gd name="T15" fmla="*/ 0 60000 65536"/>
                    <a:gd name="T16" fmla="*/ 0 60000 65536"/>
                    <a:gd name="T17" fmla="*/ 0 60000 65536"/>
                    <a:gd name="T18" fmla="*/ 0 w 42"/>
                    <a:gd name="T19" fmla="*/ 0 h 178"/>
                    <a:gd name="T20" fmla="*/ 42 w 42"/>
                    <a:gd name="T21" fmla="*/ 178 h 178"/>
                  </a:gdLst>
                  <a:ahLst/>
                  <a:cxnLst>
                    <a:cxn ang="T12">
                      <a:pos x="T0" y="T1"/>
                    </a:cxn>
                    <a:cxn ang="T13">
                      <a:pos x="T2" y="T3"/>
                    </a:cxn>
                    <a:cxn ang="T14">
                      <a:pos x="T4" y="T5"/>
                    </a:cxn>
                    <a:cxn ang="T15">
                      <a:pos x="T6" y="T7"/>
                    </a:cxn>
                    <a:cxn ang="T16">
                      <a:pos x="T8" y="T9"/>
                    </a:cxn>
                    <a:cxn ang="T17">
                      <a:pos x="T10" y="T11"/>
                    </a:cxn>
                  </a:cxnLst>
                  <a:rect l="T18" t="T19" r="T20" b="T21"/>
                  <a:pathLst>
                    <a:path w="42" h="178">
                      <a:moveTo>
                        <a:pt x="38" y="0"/>
                      </a:moveTo>
                      <a:lnTo>
                        <a:pt x="42" y="1"/>
                      </a:lnTo>
                      <a:lnTo>
                        <a:pt x="3" y="176"/>
                      </a:lnTo>
                      <a:lnTo>
                        <a:pt x="2" y="178"/>
                      </a:lnTo>
                      <a:lnTo>
                        <a:pt x="0" y="174"/>
                      </a:lnTo>
                      <a:lnTo>
                        <a:pt x="38" y="0"/>
                      </a:lnTo>
                      <a:close/>
                    </a:path>
                  </a:pathLst>
                </a:custGeom>
                <a:noFill/>
                <a:ln w="9525">
                  <a:noFill/>
                  <a:round/>
                  <a:headEnd/>
                  <a:tailEnd/>
                </a:ln>
              </p:spPr>
              <p:txBody>
                <a:bodyPr/>
                <a:lstStyle/>
                <a:p>
                  <a:endParaRPr lang="en-US"/>
                </a:p>
              </p:txBody>
            </p:sp>
            <p:sp>
              <p:nvSpPr>
                <p:cNvPr id="6582" name="Freeform 225"/>
                <p:cNvSpPr>
                  <a:spLocks/>
                </p:cNvSpPr>
                <p:nvPr/>
              </p:nvSpPr>
              <p:spPr bwMode="auto">
                <a:xfrm>
                  <a:off x="3759" y="3315"/>
                  <a:ext cx="2" cy="2"/>
                </a:xfrm>
                <a:custGeom>
                  <a:avLst/>
                  <a:gdLst>
                    <a:gd name="T0" fmla="*/ 1 w 6"/>
                    <a:gd name="T1" fmla="*/ 0 h 5"/>
                    <a:gd name="T2" fmla="*/ 2 w 6"/>
                    <a:gd name="T3" fmla="*/ 2 h 5"/>
                    <a:gd name="T4" fmla="*/ 1 w 6"/>
                    <a:gd name="T5" fmla="*/ 2 h 5"/>
                    <a:gd name="T6" fmla="*/ 0 w 6"/>
                    <a:gd name="T7" fmla="*/ 0 h 5"/>
                    <a:gd name="T8" fmla="*/ 0 w 6"/>
                    <a:gd name="T9" fmla="*/ 0 h 5"/>
                    <a:gd name="T10" fmla="*/ 1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1"/>
                      </a:lnTo>
                      <a:lnTo>
                        <a:pt x="1" y="0"/>
                      </a:lnTo>
                      <a:lnTo>
                        <a:pt x="4" y="0"/>
                      </a:lnTo>
                      <a:close/>
                    </a:path>
                  </a:pathLst>
                </a:custGeom>
                <a:noFill/>
                <a:ln w="9525">
                  <a:noFill/>
                  <a:round/>
                  <a:headEnd/>
                  <a:tailEnd/>
                </a:ln>
              </p:spPr>
              <p:txBody>
                <a:bodyPr/>
                <a:lstStyle/>
                <a:p>
                  <a:endParaRPr lang="en-US"/>
                </a:p>
              </p:txBody>
            </p:sp>
            <p:sp>
              <p:nvSpPr>
                <p:cNvPr id="6583" name="Freeform 226"/>
                <p:cNvSpPr>
                  <a:spLocks/>
                </p:cNvSpPr>
                <p:nvPr/>
              </p:nvSpPr>
              <p:spPr bwMode="auto">
                <a:xfrm>
                  <a:off x="3757" y="3316"/>
                  <a:ext cx="3" cy="2"/>
                </a:xfrm>
                <a:custGeom>
                  <a:avLst/>
                  <a:gdLst>
                    <a:gd name="T0" fmla="*/ 2 w 9"/>
                    <a:gd name="T1" fmla="*/ 0 h 8"/>
                    <a:gd name="T2" fmla="*/ 3 w 9"/>
                    <a:gd name="T3" fmla="*/ 1 h 8"/>
                    <a:gd name="T4" fmla="*/ 1 w 9"/>
                    <a:gd name="T5" fmla="*/ 2 h 8"/>
                    <a:gd name="T6" fmla="*/ 0 w 9"/>
                    <a:gd name="T7" fmla="*/ 1 h 8"/>
                    <a:gd name="T8" fmla="*/ 0 w 9"/>
                    <a:gd name="T9" fmla="*/ 1 h 8"/>
                    <a:gd name="T10" fmla="*/ 2 w 9"/>
                    <a:gd name="T11" fmla="*/ 0 h 8"/>
                    <a:gd name="T12" fmla="*/ 0 60000 65536"/>
                    <a:gd name="T13" fmla="*/ 0 60000 65536"/>
                    <a:gd name="T14" fmla="*/ 0 60000 65536"/>
                    <a:gd name="T15" fmla="*/ 0 60000 65536"/>
                    <a:gd name="T16" fmla="*/ 0 60000 65536"/>
                    <a:gd name="T17" fmla="*/ 0 60000 65536"/>
                    <a:gd name="T18" fmla="*/ 0 w 9"/>
                    <a:gd name="T19" fmla="*/ 0 h 8"/>
                    <a:gd name="T20" fmla="*/ 9 w 9"/>
                    <a:gd name="T21" fmla="*/ 8 h 8"/>
                  </a:gdLst>
                  <a:ahLst/>
                  <a:cxnLst>
                    <a:cxn ang="T12">
                      <a:pos x="T0" y="T1"/>
                    </a:cxn>
                    <a:cxn ang="T13">
                      <a:pos x="T2" y="T3"/>
                    </a:cxn>
                    <a:cxn ang="T14">
                      <a:pos x="T4" y="T5"/>
                    </a:cxn>
                    <a:cxn ang="T15">
                      <a:pos x="T6" y="T7"/>
                    </a:cxn>
                    <a:cxn ang="T16">
                      <a:pos x="T8" y="T9"/>
                    </a:cxn>
                    <a:cxn ang="T17">
                      <a:pos x="T10" y="T11"/>
                    </a:cxn>
                  </a:cxnLst>
                  <a:rect l="T18" t="T19" r="T20" b="T21"/>
                  <a:pathLst>
                    <a:path w="9" h="8">
                      <a:moveTo>
                        <a:pt x="7" y="0"/>
                      </a:moveTo>
                      <a:lnTo>
                        <a:pt x="9" y="4"/>
                      </a:lnTo>
                      <a:lnTo>
                        <a:pt x="2" y="8"/>
                      </a:lnTo>
                      <a:lnTo>
                        <a:pt x="0" y="5"/>
                      </a:lnTo>
                      <a:lnTo>
                        <a:pt x="7" y="0"/>
                      </a:lnTo>
                      <a:close/>
                    </a:path>
                  </a:pathLst>
                </a:custGeom>
                <a:noFill/>
                <a:ln w="9525">
                  <a:noFill/>
                  <a:round/>
                  <a:headEnd/>
                  <a:tailEnd/>
                </a:ln>
              </p:spPr>
              <p:txBody>
                <a:bodyPr/>
                <a:lstStyle/>
                <a:p>
                  <a:endParaRPr lang="en-US"/>
                </a:p>
              </p:txBody>
            </p:sp>
            <p:sp>
              <p:nvSpPr>
                <p:cNvPr id="6584" name="Freeform 227"/>
                <p:cNvSpPr>
                  <a:spLocks/>
                </p:cNvSpPr>
                <p:nvPr/>
              </p:nvSpPr>
              <p:spPr bwMode="auto">
                <a:xfrm>
                  <a:off x="3752" y="3317"/>
                  <a:ext cx="6" cy="9"/>
                </a:xfrm>
                <a:custGeom>
                  <a:avLst/>
                  <a:gdLst>
                    <a:gd name="T0" fmla="*/ 5 w 18"/>
                    <a:gd name="T1" fmla="*/ 0 h 37"/>
                    <a:gd name="T2" fmla="*/ 6 w 18"/>
                    <a:gd name="T3" fmla="*/ 1 h 37"/>
                    <a:gd name="T4" fmla="*/ 2 w 18"/>
                    <a:gd name="T5" fmla="*/ 9 h 37"/>
                    <a:gd name="T6" fmla="*/ 0 w 18"/>
                    <a:gd name="T7" fmla="*/ 9 h 37"/>
                    <a:gd name="T8" fmla="*/ 1 w 18"/>
                    <a:gd name="T9" fmla="*/ 9 h 37"/>
                    <a:gd name="T10" fmla="*/ 5 w 18"/>
                    <a:gd name="T11" fmla="*/ 0 h 37"/>
                    <a:gd name="T12" fmla="*/ 0 60000 65536"/>
                    <a:gd name="T13" fmla="*/ 0 60000 65536"/>
                    <a:gd name="T14" fmla="*/ 0 60000 65536"/>
                    <a:gd name="T15" fmla="*/ 0 60000 65536"/>
                    <a:gd name="T16" fmla="*/ 0 60000 65536"/>
                    <a:gd name="T17" fmla="*/ 0 60000 65536"/>
                    <a:gd name="T18" fmla="*/ 0 w 18"/>
                    <a:gd name="T19" fmla="*/ 0 h 37"/>
                    <a:gd name="T20" fmla="*/ 18 w 18"/>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8" h="37">
                      <a:moveTo>
                        <a:pt x="16" y="0"/>
                      </a:moveTo>
                      <a:lnTo>
                        <a:pt x="18" y="3"/>
                      </a:lnTo>
                      <a:lnTo>
                        <a:pt x="5" y="37"/>
                      </a:lnTo>
                      <a:lnTo>
                        <a:pt x="0" y="36"/>
                      </a:lnTo>
                      <a:lnTo>
                        <a:pt x="2" y="35"/>
                      </a:lnTo>
                      <a:lnTo>
                        <a:pt x="16" y="0"/>
                      </a:lnTo>
                      <a:close/>
                    </a:path>
                  </a:pathLst>
                </a:custGeom>
                <a:noFill/>
                <a:ln w="9525">
                  <a:noFill/>
                  <a:round/>
                  <a:headEnd/>
                  <a:tailEnd/>
                </a:ln>
              </p:spPr>
              <p:txBody>
                <a:bodyPr/>
                <a:lstStyle/>
                <a:p>
                  <a:endParaRPr lang="en-US"/>
                </a:p>
              </p:txBody>
            </p:sp>
            <p:sp>
              <p:nvSpPr>
                <p:cNvPr id="6585" name="Freeform 228"/>
                <p:cNvSpPr>
                  <a:spLocks/>
                </p:cNvSpPr>
                <p:nvPr/>
              </p:nvSpPr>
              <p:spPr bwMode="auto">
                <a:xfrm>
                  <a:off x="3746" y="3326"/>
                  <a:ext cx="7" cy="23"/>
                </a:xfrm>
                <a:custGeom>
                  <a:avLst/>
                  <a:gdLst>
                    <a:gd name="T0" fmla="*/ 5 w 21"/>
                    <a:gd name="T1" fmla="*/ 0 h 93"/>
                    <a:gd name="T2" fmla="*/ 7 w 21"/>
                    <a:gd name="T3" fmla="*/ 0 h 93"/>
                    <a:gd name="T4" fmla="*/ 1 w 21"/>
                    <a:gd name="T5" fmla="*/ 23 h 93"/>
                    <a:gd name="T6" fmla="*/ 0 w 21"/>
                    <a:gd name="T7" fmla="*/ 23 h 93"/>
                    <a:gd name="T8" fmla="*/ 0 w 21"/>
                    <a:gd name="T9" fmla="*/ 23 h 93"/>
                    <a:gd name="T10" fmla="*/ 5 w 21"/>
                    <a:gd name="T11" fmla="*/ 0 h 93"/>
                    <a:gd name="T12" fmla="*/ 0 60000 65536"/>
                    <a:gd name="T13" fmla="*/ 0 60000 65536"/>
                    <a:gd name="T14" fmla="*/ 0 60000 65536"/>
                    <a:gd name="T15" fmla="*/ 0 60000 65536"/>
                    <a:gd name="T16" fmla="*/ 0 60000 65536"/>
                    <a:gd name="T17" fmla="*/ 0 60000 65536"/>
                    <a:gd name="T18" fmla="*/ 0 w 21"/>
                    <a:gd name="T19" fmla="*/ 0 h 93"/>
                    <a:gd name="T20" fmla="*/ 21 w 21"/>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21" h="93">
                      <a:moveTo>
                        <a:pt x="16" y="0"/>
                      </a:moveTo>
                      <a:lnTo>
                        <a:pt x="21" y="1"/>
                      </a:lnTo>
                      <a:lnTo>
                        <a:pt x="4" y="93"/>
                      </a:lnTo>
                      <a:lnTo>
                        <a:pt x="0" y="93"/>
                      </a:lnTo>
                      <a:lnTo>
                        <a:pt x="16" y="0"/>
                      </a:lnTo>
                      <a:close/>
                    </a:path>
                  </a:pathLst>
                </a:custGeom>
                <a:noFill/>
                <a:ln w="9525">
                  <a:noFill/>
                  <a:round/>
                  <a:headEnd/>
                  <a:tailEnd/>
                </a:ln>
              </p:spPr>
              <p:txBody>
                <a:bodyPr/>
                <a:lstStyle/>
                <a:p>
                  <a:endParaRPr lang="en-US"/>
                </a:p>
              </p:txBody>
            </p:sp>
            <p:sp>
              <p:nvSpPr>
                <p:cNvPr id="6586" name="Freeform 229"/>
                <p:cNvSpPr>
                  <a:spLocks/>
                </p:cNvSpPr>
                <p:nvPr/>
              </p:nvSpPr>
              <p:spPr bwMode="auto">
                <a:xfrm>
                  <a:off x="3743" y="3349"/>
                  <a:ext cx="5" cy="26"/>
                </a:xfrm>
                <a:custGeom>
                  <a:avLst/>
                  <a:gdLst>
                    <a:gd name="T0" fmla="*/ 3 w 13"/>
                    <a:gd name="T1" fmla="*/ 0 h 102"/>
                    <a:gd name="T2" fmla="*/ 5 w 13"/>
                    <a:gd name="T3" fmla="*/ 0 h 102"/>
                    <a:gd name="T4" fmla="*/ 2 w 13"/>
                    <a:gd name="T5" fmla="*/ 26 h 102"/>
                    <a:gd name="T6" fmla="*/ 0 w 13"/>
                    <a:gd name="T7" fmla="*/ 26 h 102"/>
                    <a:gd name="T8" fmla="*/ 0 w 13"/>
                    <a:gd name="T9" fmla="*/ 26 h 102"/>
                    <a:gd name="T10" fmla="*/ 3 w 13"/>
                    <a:gd name="T11" fmla="*/ 0 h 102"/>
                    <a:gd name="T12" fmla="*/ 0 60000 65536"/>
                    <a:gd name="T13" fmla="*/ 0 60000 65536"/>
                    <a:gd name="T14" fmla="*/ 0 60000 65536"/>
                    <a:gd name="T15" fmla="*/ 0 60000 65536"/>
                    <a:gd name="T16" fmla="*/ 0 60000 65536"/>
                    <a:gd name="T17" fmla="*/ 0 60000 65536"/>
                    <a:gd name="T18" fmla="*/ 0 w 13"/>
                    <a:gd name="T19" fmla="*/ 0 h 102"/>
                    <a:gd name="T20" fmla="*/ 13 w 13"/>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13" h="102">
                      <a:moveTo>
                        <a:pt x="9" y="0"/>
                      </a:moveTo>
                      <a:lnTo>
                        <a:pt x="13" y="0"/>
                      </a:lnTo>
                      <a:lnTo>
                        <a:pt x="4" y="102"/>
                      </a:lnTo>
                      <a:lnTo>
                        <a:pt x="0" y="102"/>
                      </a:lnTo>
                      <a:lnTo>
                        <a:pt x="9" y="0"/>
                      </a:lnTo>
                      <a:close/>
                    </a:path>
                  </a:pathLst>
                </a:custGeom>
                <a:noFill/>
                <a:ln w="9525">
                  <a:noFill/>
                  <a:round/>
                  <a:headEnd/>
                  <a:tailEnd/>
                </a:ln>
              </p:spPr>
              <p:txBody>
                <a:bodyPr/>
                <a:lstStyle/>
                <a:p>
                  <a:endParaRPr lang="en-US"/>
                </a:p>
              </p:txBody>
            </p:sp>
            <p:sp>
              <p:nvSpPr>
                <p:cNvPr id="6587" name="Freeform 230"/>
                <p:cNvSpPr>
                  <a:spLocks/>
                </p:cNvSpPr>
                <p:nvPr/>
              </p:nvSpPr>
              <p:spPr bwMode="auto">
                <a:xfrm>
                  <a:off x="3743" y="3375"/>
                  <a:ext cx="2" cy="14"/>
                </a:xfrm>
                <a:custGeom>
                  <a:avLst/>
                  <a:gdLst>
                    <a:gd name="T0" fmla="*/ 1 w 6"/>
                    <a:gd name="T1" fmla="*/ 0 h 57"/>
                    <a:gd name="T2" fmla="*/ 2 w 6"/>
                    <a:gd name="T3" fmla="*/ 0 h 57"/>
                    <a:gd name="T4" fmla="*/ 1 w 6"/>
                    <a:gd name="T5" fmla="*/ 14 h 57"/>
                    <a:gd name="T6" fmla="*/ 1 w 6"/>
                    <a:gd name="T7" fmla="*/ 14 h 57"/>
                    <a:gd name="T8" fmla="*/ 0 w 6"/>
                    <a:gd name="T9" fmla="*/ 14 h 57"/>
                    <a:gd name="T10" fmla="*/ 1 w 6"/>
                    <a:gd name="T11" fmla="*/ 0 h 57"/>
                    <a:gd name="T12" fmla="*/ 0 60000 65536"/>
                    <a:gd name="T13" fmla="*/ 0 60000 65536"/>
                    <a:gd name="T14" fmla="*/ 0 60000 65536"/>
                    <a:gd name="T15" fmla="*/ 0 60000 65536"/>
                    <a:gd name="T16" fmla="*/ 0 60000 65536"/>
                    <a:gd name="T17" fmla="*/ 0 60000 65536"/>
                    <a:gd name="T18" fmla="*/ 0 w 6"/>
                    <a:gd name="T19" fmla="*/ 0 h 57"/>
                    <a:gd name="T20" fmla="*/ 6 w 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6" h="57">
                      <a:moveTo>
                        <a:pt x="2" y="0"/>
                      </a:moveTo>
                      <a:lnTo>
                        <a:pt x="6" y="0"/>
                      </a:lnTo>
                      <a:lnTo>
                        <a:pt x="4" y="57"/>
                      </a:lnTo>
                      <a:lnTo>
                        <a:pt x="0" y="57"/>
                      </a:lnTo>
                      <a:lnTo>
                        <a:pt x="2" y="0"/>
                      </a:lnTo>
                      <a:close/>
                    </a:path>
                  </a:pathLst>
                </a:custGeom>
                <a:noFill/>
                <a:ln w="9525">
                  <a:noFill/>
                  <a:round/>
                  <a:headEnd/>
                  <a:tailEnd/>
                </a:ln>
              </p:spPr>
              <p:txBody>
                <a:bodyPr/>
                <a:lstStyle/>
                <a:p>
                  <a:endParaRPr lang="en-US"/>
                </a:p>
              </p:txBody>
            </p:sp>
            <p:sp>
              <p:nvSpPr>
                <p:cNvPr id="6588" name="Freeform 231"/>
                <p:cNvSpPr>
                  <a:spLocks/>
                </p:cNvSpPr>
                <p:nvPr/>
              </p:nvSpPr>
              <p:spPr bwMode="auto">
                <a:xfrm>
                  <a:off x="3742" y="3389"/>
                  <a:ext cx="2" cy="2"/>
                </a:xfrm>
                <a:custGeom>
                  <a:avLst/>
                  <a:gdLst>
                    <a:gd name="T0" fmla="*/ 0 w 5"/>
                    <a:gd name="T1" fmla="*/ 0 h 7"/>
                    <a:gd name="T2" fmla="*/ 2 w 5"/>
                    <a:gd name="T3" fmla="*/ 0 h 7"/>
                    <a:gd name="T4" fmla="*/ 2 w 5"/>
                    <a:gd name="T5" fmla="*/ 2 h 7"/>
                    <a:gd name="T6" fmla="*/ 0 w 5"/>
                    <a:gd name="T7" fmla="*/ 2 h 7"/>
                    <a:gd name="T8" fmla="*/ 0 w 5"/>
                    <a:gd name="T9" fmla="*/ 2 h 7"/>
                    <a:gd name="T10" fmla="*/ 0 w 5"/>
                    <a:gd name="T11" fmla="*/ 0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1" y="0"/>
                      </a:moveTo>
                      <a:lnTo>
                        <a:pt x="5" y="0"/>
                      </a:lnTo>
                      <a:lnTo>
                        <a:pt x="4" y="7"/>
                      </a:lnTo>
                      <a:lnTo>
                        <a:pt x="0" y="7"/>
                      </a:lnTo>
                      <a:lnTo>
                        <a:pt x="1" y="0"/>
                      </a:lnTo>
                      <a:close/>
                    </a:path>
                  </a:pathLst>
                </a:custGeom>
                <a:noFill/>
                <a:ln w="9525">
                  <a:noFill/>
                  <a:round/>
                  <a:headEnd/>
                  <a:tailEnd/>
                </a:ln>
              </p:spPr>
              <p:txBody>
                <a:bodyPr/>
                <a:lstStyle/>
                <a:p>
                  <a:endParaRPr lang="en-US"/>
                </a:p>
              </p:txBody>
            </p:sp>
            <p:sp>
              <p:nvSpPr>
                <p:cNvPr id="6589" name="Freeform 232"/>
                <p:cNvSpPr>
                  <a:spLocks/>
                </p:cNvSpPr>
                <p:nvPr/>
              </p:nvSpPr>
              <p:spPr bwMode="auto">
                <a:xfrm>
                  <a:off x="3742" y="3391"/>
                  <a:ext cx="2" cy="2"/>
                </a:xfrm>
                <a:custGeom>
                  <a:avLst/>
                  <a:gdLst>
                    <a:gd name="T0" fmla="*/ 0 w 4"/>
                    <a:gd name="T1" fmla="*/ 0 h 8"/>
                    <a:gd name="T2" fmla="*/ 2 w 4"/>
                    <a:gd name="T3" fmla="*/ 0 h 8"/>
                    <a:gd name="T4" fmla="*/ 2 w 4"/>
                    <a:gd name="T5" fmla="*/ 1 h 8"/>
                    <a:gd name="T6" fmla="*/ 1 w 4"/>
                    <a:gd name="T7" fmla="*/ 2 h 8"/>
                    <a:gd name="T8" fmla="*/ 1 w 4"/>
                    <a:gd name="T9" fmla="*/ 1 h 8"/>
                    <a:gd name="T10" fmla="*/ 0 w 4"/>
                    <a:gd name="T11" fmla="*/ 1 h 8"/>
                    <a:gd name="T12" fmla="*/ 0 w 4"/>
                    <a:gd name="T13" fmla="*/ 0 h 8"/>
                    <a:gd name="T14" fmla="*/ 0 60000 65536"/>
                    <a:gd name="T15" fmla="*/ 0 60000 65536"/>
                    <a:gd name="T16" fmla="*/ 0 60000 65536"/>
                    <a:gd name="T17" fmla="*/ 0 60000 65536"/>
                    <a:gd name="T18" fmla="*/ 0 60000 65536"/>
                    <a:gd name="T19" fmla="*/ 0 60000 65536"/>
                    <a:gd name="T20" fmla="*/ 0 60000 65536"/>
                    <a:gd name="T21" fmla="*/ 0 w 4"/>
                    <a:gd name="T22" fmla="*/ 0 h 8"/>
                    <a:gd name="T23" fmla="*/ 4 w 4"/>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8">
                      <a:moveTo>
                        <a:pt x="0" y="0"/>
                      </a:moveTo>
                      <a:lnTo>
                        <a:pt x="4" y="0"/>
                      </a:lnTo>
                      <a:lnTo>
                        <a:pt x="4" y="5"/>
                      </a:lnTo>
                      <a:lnTo>
                        <a:pt x="2" y="8"/>
                      </a:lnTo>
                      <a:lnTo>
                        <a:pt x="2" y="5"/>
                      </a:lnTo>
                      <a:lnTo>
                        <a:pt x="0" y="5"/>
                      </a:lnTo>
                      <a:lnTo>
                        <a:pt x="0" y="0"/>
                      </a:lnTo>
                      <a:close/>
                    </a:path>
                  </a:pathLst>
                </a:custGeom>
                <a:noFill/>
                <a:ln w="9525">
                  <a:noFill/>
                  <a:round/>
                  <a:headEnd/>
                  <a:tailEnd/>
                </a:ln>
              </p:spPr>
              <p:txBody>
                <a:bodyPr/>
                <a:lstStyle/>
                <a:p>
                  <a:endParaRPr lang="en-US"/>
                </a:p>
              </p:txBody>
            </p:sp>
            <p:sp>
              <p:nvSpPr>
                <p:cNvPr id="6590" name="Freeform 233"/>
                <p:cNvSpPr>
                  <a:spLocks/>
                </p:cNvSpPr>
                <p:nvPr/>
              </p:nvSpPr>
              <p:spPr bwMode="auto">
                <a:xfrm>
                  <a:off x="3742" y="3391"/>
                  <a:ext cx="1" cy="2"/>
                </a:xfrm>
                <a:custGeom>
                  <a:avLst/>
                  <a:gdLst>
                    <a:gd name="T0" fmla="*/ 1 w 2"/>
                    <a:gd name="T1" fmla="*/ 0 h 5"/>
                    <a:gd name="T2" fmla="*/ 1 w 2"/>
                    <a:gd name="T3" fmla="*/ 1 h 5"/>
                    <a:gd name="T4" fmla="*/ 1 w 2"/>
                    <a:gd name="T5" fmla="*/ 2 h 5"/>
                    <a:gd name="T6" fmla="*/ 0 w 2"/>
                    <a:gd name="T7" fmla="*/ 2 h 5"/>
                    <a:gd name="T8" fmla="*/ 0 w 2"/>
                    <a:gd name="T9" fmla="*/ 2 h 5"/>
                    <a:gd name="T10" fmla="*/ 0 w 2"/>
                    <a:gd name="T11" fmla="*/ 0 h 5"/>
                    <a:gd name="T12" fmla="*/ 1 w 2"/>
                    <a:gd name="T13" fmla="*/ 0 h 5"/>
                    <a:gd name="T14" fmla="*/ 0 60000 65536"/>
                    <a:gd name="T15" fmla="*/ 0 60000 65536"/>
                    <a:gd name="T16" fmla="*/ 0 60000 65536"/>
                    <a:gd name="T17" fmla="*/ 0 60000 65536"/>
                    <a:gd name="T18" fmla="*/ 0 60000 65536"/>
                    <a:gd name="T19" fmla="*/ 0 60000 65536"/>
                    <a:gd name="T20" fmla="*/ 0 60000 65536"/>
                    <a:gd name="T21" fmla="*/ 0 w 2"/>
                    <a:gd name="T22" fmla="*/ 0 h 5"/>
                    <a:gd name="T23" fmla="*/ 2 w 2"/>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5">
                      <a:moveTo>
                        <a:pt x="2" y="0"/>
                      </a:moveTo>
                      <a:lnTo>
                        <a:pt x="2" y="2"/>
                      </a:lnTo>
                      <a:lnTo>
                        <a:pt x="2" y="5"/>
                      </a:lnTo>
                      <a:lnTo>
                        <a:pt x="0" y="5"/>
                      </a:lnTo>
                      <a:lnTo>
                        <a:pt x="0" y="0"/>
                      </a:lnTo>
                      <a:lnTo>
                        <a:pt x="2" y="0"/>
                      </a:lnTo>
                      <a:close/>
                    </a:path>
                  </a:pathLst>
                </a:custGeom>
                <a:noFill/>
                <a:ln w="9525">
                  <a:noFill/>
                  <a:round/>
                  <a:headEnd/>
                  <a:tailEnd/>
                </a:ln>
              </p:spPr>
              <p:txBody>
                <a:bodyPr/>
                <a:lstStyle/>
                <a:p>
                  <a:endParaRPr lang="en-US"/>
                </a:p>
              </p:txBody>
            </p:sp>
            <p:sp>
              <p:nvSpPr>
                <p:cNvPr id="6591" name="Freeform 234"/>
                <p:cNvSpPr>
                  <a:spLocks/>
                </p:cNvSpPr>
                <p:nvPr/>
              </p:nvSpPr>
              <p:spPr bwMode="auto">
                <a:xfrm>
                  <a:off x="3742" y="3391"/>
                  <a:ext cx="1" cy="2"/>
                </a:xfrm>
                <a:custGeom>
                  <a:avLst/>
                  <a:gdLst>
                    <a:gd name="T0" fmla="*/ 1 w 2"/>
                    <a:gd name="T1" fmla="*/ 0 h 5"/>
                    <a:gd name="T2" fmla="*/ 1 w 2"/>
                    <a:gd name="T3" fmla="*/ 2 h 5"/>
                    <a:gd name="T4" fmla="*/ 0 w 2"/>
                    <a:gd name="T5" fmla="*/ 2 h 5"/>
                    <a:gd name="T6" fmla="*/ 0 w 2"/>
                    <a:gd name="T7" fmla="*/ 0 h 5"/>
                    <a:gd name="T8" fmla="*/ 0 w 2"/>
                    <a:gd name="T9" fmla="*/ 0 h 5"/>
                    <a:gd name="T10" fmla="*/ 1 w 2"/>
                    <a:gd name="T11" fmla="*/ 0 h 5"/>
                    <a:gd name="T12" fmla="*/ 0 60000 65536"/>
                    <a:gd name="T13" fmla="*/ 0 60000 65536"/>
                    <a:gd name="T14" fmla="*/ 0 60000 65536"/>
                    <a:gd name="T15" fmla="*/ 0 60000 65536"/>
                    <a:gd name="T16" fmla="*/ 0 60000 65536"/>
                    <a:gd name="T17" fmla="*/ 0 60000 65536"/>
                    <a:gd name="T18" fmla="*/ 0 w 2"/>
                    <a:gd name="T19" fmla="*/ 0 h 5"/>
                    <a:gd name="T20" fmla="*/ 2 w 2"/>
                    <a:gd name="T21" fmla="*/ 5 h 5"/>
                  </a:gdLst>
                  <a:ahLst/>
                  <a:cxnLst>
                    <a:cxn ang="T12">
                      <a:pos x="T0" y="T1"/>
                    </a:cxn>
                    <a:cxn ang="T13">
                      <a:pos x="T2" y="T3"/>
                    </a:cxn>
                    <a:cxn ang="T14">
                      <a:pos x="T4" y="T5"/>
                    </a:cxn>
                    <a:cxn ang="T15">
                      <a:pos x="T6" y="T7"/>
                    </a:cxn>
                    <a:cxn ang="T16">
                      <a:pos x="T8" y="T9"/>
                    </a:cxn>
                    <a:cxn ang="T17">
                      <a:pos x="T10" y="T11"/>
                    </a:cxn>
                  </a:cxnLst>
                  <a:rect l="T18" t="T19" r="T20" b="T21"/>
                  <a:pathLst>
                    <a:path w="2" h="5">
                      <a:moveTo>
                        <a:pt x="2" y="0"/>
                      </a:moveTo>
                      <a:lnTo>
                        <a:pt x="2" y="5"/>
                      </a:lnTo>
                      <a:lnTo>
                        <a:pt x="0" y="5"/>
                      </a:lnTo>
                      <a:lnTo>
                        <a:pt x="0" y="0"/>
                      </a:lnTo>
                      <a:lnTo>
                        <a:pt x="2" y="0"/>
                      </a:lnTo>
                      <a:close/>
                    </a:path>
                  </a:pathLst>
                </a:custGeom>
                <a:noFill/>
                <a:ln w="9525">
                  <a:noFill/>
                  <a:round/>
                  <a:headEnd/>
                  <a:tailEnd/>
                </a:ln>
              </p:spPr>
              <p:txBody>
                <a:bodyPr/>
                <a:lstStyle/>
                <a:p>
                  <a:endParaRPr lang="en-US"/>
                </a:p>
              </p:txBody>
            </p:sp>
            <p:sp>
              <p:nvSpPr>
                <p:cNvPr id="6592" name="Freeform 235"/>
                <p:cNvSpPr>
                  <a:spLocks/>
                </p:cNvSpPr>
                <p:nvPr/>
              </p:nvSpPr>
              <p:spPr bwMode="auto">
                <a:xfrm>
                  <a:off x="3739" y="3391"/>
                  <a:ext cx="3" cy="2"/>
                </a:xfrm>
                <a:custGeom>
                  <a:avLst/>
                  <a:gdLst>
                    <a:gd name="T0" fmla="*/ 3 w 9"/>
                    <a:gd name="T1" fmla="*/ 0 h 6"/>
                    <a:gd name="T2" fmla="*/ 3 w 9"/>
                    <a:gd name="T3" fmla="*/ 2 h 6"/>
                    <a:gd name="T4" fmla="*/ 1 w 9"/>
                    <a:gd name="T5" fmla="*/ 2 h 6"/>
                    <a:gd name="T6" fmla="*/ 0 w 9"/>
                    <a:gd name="T7" fmla="*/ 1 h 6"/>
                    <a:gd name="T8" fmla="*/ 0 w 9"/>
                    <a:gd name="T9" fmla="*/ 0 h 6"/>
                    <a:gd name="T10" fmla="*/ 3 w 9"/>
                    <a:gd name="T11" fmla="*/ 0 h 6"/>
                    <a:gd name="T12" fmla="*/ 0 60000 65536"/>
                    <a:gd name="T13" fmla="*/ 0 60000 65536"/>
                    <a:gd name="T14" fmla="*/ 0 60000 65536"/>
                    <a:gd name="T15" fmla="*/ 0 60000 65536"/>
                    <a:gd name="T16" fmla="*/ 0 60000 65536"/>
                    <a:gd name="T17" fmla="*/ 0 60000 65536"/>
                    <a:gd name="T18" fmla="*/ 0 w 9"/>
                    <a:gd name="T19" fmla="*/ 0 h 6"/>
                    <a:gd name="T20" fmla="*/ 9 w 9"/>
                    <a:gd name="T21" fmla="*/ 6 h 6"/>
                  </a:gdLst>
                  <a:ahLst/>
                  <a:cxnLst>
                    <a:cxn ang="T12">
                      <a:pos x="T0" y="T1"/>
                    </a:cxn>
                    <a:cxn ang="T13">
                      <a:pos x="T2" y="T3"/>
                    </a:cxn>
                    <a:cxn ang="T14">
                      <a:pos x="T4" y="T5"/>
                    </a:cxn>
                    <a:cxn ang="T15">
                      <a:pos x="T6" y="T7"/>
                    </a:cxn>
                    <a:cxn ang="T16">
                      <a:pos x="T8" y="T9"/>
                    </a:cxn>
                    <a:cxn ang="T17">
                      <a:pos x="T10" y="T11"/>
                    </a:cxn>
                  </a:cxnLst>
                  <a:rect l="T18" t="T19" r="T20" b="T21"/>
                  <a:pathLst>
                    <a:path w="9" h="6">
                      <a:moveTo>
                        <a:pt x="9" y="0"/>
                      </a:moveTo>
                      <a:lnTo>
                        <a:pt x="9" y="5"/>
                      </a:lnTo>
                      <a:lnTo>
                        <a:pt x="2" y="6"/>
                      </a:lnTo>
                      <a:lnTo>
                        <a:pt x="0" y="2"/>
                      </a:lnTo>
                      <a:lnTo>
                        <a:pt x="1" y="1"/>
                      </a:lnTo>
                      <a:lnTo>
                        <a:pt x="9" y="0"/>
                      </a:lnTo>
                      <a:close/>
                    </a:path>
                  </a:pathLst>
                </a:custGeom>
                <a:noFill/>
                <a:ln w="9525">
                  <a:noFill/>
                  <a:round/>
                  <a:headEnd/>
                  <a:tailEnd/>
                </a:ln>
              </p:spPr>
              <p:txBody>
                <a:bodyPr/>
                <a:lstStyle/>
                <a:p>
                  <a:endParaRPr lang="en-US"/>
                </a:p>
              </p:txBody>
            </p:sp>
            <p:sp>
              <p:nvSpPr>
                <p:cNvPr id="6593" name="Freeform 236"/>
                <p:cNvSpPr>
                  <a:spLocks/>
                </p:cNvSpPr>
                <p:nvPr/>
              </p:nvSpPr>
              <p:spPr bwMode="auto">
                <a:xfrm>
                  <a:off x="3725" y="3392"/>
                  <a:ext cx="14" cy="6"/>
                </a:xfrm>
                <a:custGeom>
                  <a:avLst/>
                  <a:gdLst>
                    <a:gd name="T0" fmla="*/ 13 w 43"/>
                    <a:gd name="T1" fmla="*/ 0 h 26"/>
                    <a:gd name="T2" fmla="*/ 14 w 43"/>
                    <a:gd name="T3" fmla="*/ 1 h 26"/>
                    <a:gd name="T4" fmla="*/ 1 w 43"/>
                    <a:gd name="T5" fmla="*/ 6 h 26"/>
                    <a:gd name="T6" fmla="*/ 0 w 43"/>
                    <a:gd name="T7" fmla="*/ 5 h 26"/>
                    <a:gd name="T8" fmla="*/ 0 w 43"/>
                    <a:gd name="T9" fmla="*/ 5 h 26"/>
                    <a:gd name="T10" fmla="*/ 13 w 43"/>
                    <a:gd name="T11" fmla="*/ 0 h 26"/>
                    <a:gd name="T12" fmla="*/ 0 60000 65536"/>
                    <a:gd name="T13" fmla="*/ 0 60000 65536"/>
                    <a:gd name="T14" fmla="*/ 0 60000 65536"/>
                    <a:gd name="T15" fmla="*/ 0 60000 65536"/>
                    <a:gd name="T16" fmla="*/ 0 60000 65536"/>
                    <a:gd name="T17" fmla="*/ 0 60000 65536"/>
                    <a:gd name="T18" fmla="*/ 0 w 43"/>
                    <a:gd name="T19" fmla="*/ 0 h 26"/>
                    <a:gd name="T20" fmla="*/ 43 w 43"/>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43" h="26">
                      <a:moveTo>
                        <a:pt x="41" y="0"/>
                      </a:moveTo>
                      <a:lnTo>
                        <a:pt x="43" y="4"/>
                      </a:lnTo>
                      <a:lnTo>
                        <a:pt x="2" y="26"/>
                      </a:lnTo>
                      <a:lnTo>
                        <a:pt x="0" y="23"/>
                      </a:lnTo>
                      <a:lnTo>
                        <a:pt x="41" y="0"/>
                      </a:lnTo>
                      <a:close/>
                    </a:path>
                  </a:pathLst>
                </a:custGeom>
                <a:noFill/>
                <a:ln w="9525">
                  <a:noFill/>
                  <a:round/>
                  <a:headEnd/>
                  <a:tailEnd/>
                </a:ln>
              </p:spPr>
              <p:txBody>
                <a:bodyPr/>
                <a:lstStyle/>
                <a:p>
                  <a:endParaRPr lang="en-US"/>
                </a:p>
              </p:txBody>
            </p:sp>
            <p:sp>
              <p:nvSpPr>
                <p:cNvPr id="6594" name="Freeform 237"/>
                <p:cNvSpPr>
                  <a:spLocks/>
                </p:cNvSpPr>
                <p:nvPr/>
              </p:nvSpPr>
              <p:spPr bwMode="auto">
                <a:xfrm>
                  <a:off x="3725" y="3398"/>
                  <a:ext cx="1" cy="1"/>
                </a:xfrm>
                <a:custGeom>
                  <a:avLst/>
                  <a:gdLst>
                    <a:gd name="T0" fmla="*/ 0 w 3"/>
                    <a:gd name="T1" fmla="*/ 0 h 7"/>
                    <a:gd name="T2" fmla="*/ 1 w 3"/>
                    <a:gd name="T3" fmla="*/ 0 h 7"/>
                    <a:gd name="T4" fmla="*/ 1 w 3"/>
                    <a:gd name="T5" fmla="*/ 1 h 7"/>
                    <a:gd name="T6" fmla="*/ 1 w 3"/>
                    <a:gd name="T7" fmla="*/ 1 h 7"/>
                    <a:gd name="T8" fmla="*/ 0 w 3"/>
                    <a:gd name="T9" fmla="*/ 0 h 7"/>
                    <a:gd name="T10" fmla="*/ 0 w 3"/>
                    <a:gd name="T11" fmla="*/ 0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1" y="0"/>
                      </a:moveTo>
                      <a:lnTo>
                        <a:pt x="3" y="3"/>
                      </a:lnTo>
                      <a:lnTo>
                        <a:pt x="3" y="5"/>
                      </a:lnTo>
                      <a:lnTo>
                        <a:pt x="2" y="7"/>
                      </a:lnTo>
                      <a:lnTo>
                        <a:pt x="0" y="3"/>
                      </a:lnTo>
                      <a:lnTo>
                        <a:pt x="1" y="0"/>
                      </a:lnTo>
                      <a:close/>
                    </a:path>
                  </a:pathLst>
                </a:custGeom>
                <a:noFill/>
                <a:ln w="9525">
                  <a:noFill/>
                  <a:round/>
                  <a:headEnd/>
                  <a:tailEnd/>
                </a:ln>
              </p:spPr>
              <p:txBody>
                <a:bodyPr/>
                <a:lstStyle/>
                <a:p>
                  <a:endParaRPr lang="en-US"/>
                </a:p>
              </p:txBody>
            </p:sp>
            <p:sp>
              <p:nvSpPr>
                <p:cNvPr id="6595" name="Freeform 238"/>
                <p:cNvSpPr>
                  <a:spLocks/>
                </p:cNvSpPr>
                <p:nvPr/>
              </p:nvSpPr>
              <p:spPr bwMode="auto">
                <a:xfrm>
                  <a:off x="3724" y="3398"/>
                  <a:ext cx="1" cy="2"/>
                </a:xfrm>
                <a:custGeom>
                  <a:avLst/>
                  <a:gdLst>
                    <a:gd name="T0" fmla="*/ 1 w 5"/>
                    <a:gd name="T1" fmla="*/ 0 h 5"/>
                    <a:gd name="T2" fmla="*/ 1 w 5"/>
                    <a:gd name="T3" fmla="*/ 2 h 5"/>
                    <a:gd name="T4" fmla="*/ 0 w 5"/>
                    <a:gd name="T5" fmla="*/ 2 h 5"/>
                    <a:gd name="T6" fmla="*/ 0 w 5"/>
                    <a:gd name="T7" fmla="*/ 0 h 5"/>
                    <a:gd name="T8" fmla="*/ 0 w 5"/>
                    <a:gd name="T9" fmla="*/ 0 h 5"/>
                    <a:gd name="T10" fmla="*/ 1 w 5"/>
                    <a:gd name="T11" fmla="*/ 0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0"/>
                      </a:moveTo>
                      <a:lnTo>
                        <a:pt x="5" y="4"/>
                      </a:lnTo>
                      <a:lnTo>
                        <a:pt x="2" y="5"/>
                      </a:lnTo>
                      <a:lnTo>
                        <a:pt x="0" y="1"/>
                      </a:lnTo>
                      <a:lnTo>
                        <a:pt x="1" y="0"/>
                      </a:lnTo>
                      <a:lnTo>
                        <a:pt x="3" y="0"/>
                      </a:lnTo>
                      <a:close/>
                    </a:path>
                  </a:pathLst>
                </a:custGeom>
                <a:noFill/>
                <a:ln w="9525">
                  <a:noFill/>
                  <a:round/>
                  <a:headEnd/>
                  <a:tailEnd/>
                </a:ln>
              </p:spPr>
              <p:txBody>
                <a:bodyPr/>
                <a:lstStyle/>
                <a:p>
                  <a:endParaRPr lang="en-US"/>
                </a:p>
              </p:txBody>
            </p:sp>
            <p:sp>
              <p:nvSpPr>
                <p:cNvPr id="6596" name="Freeform 239"/>
                <p:cNvSpPr>
                  <a:spLocks/>
                </p:cNvSpPr>
                <p:nvPr/>
              </p:nvSpPr>
              <p:spPr bwMode="auto">
                <a:xfrm>
                  <a:off x="3723" y="3399"/>
                  <a:ext cx="1" cy="1"/>
                </a:xfrm>
                <a:custGeom>
                  <a:avLst/>
                  <a:gdLst>
                    <a:gd name="T0" fmla="*/ 1 w 5"/>
                    <a:gd name="T1" fmla="*/ 0 h 7"/>
                    <a:gd name="T2" fmla="*/ 1 w 5"/>
                    <a:gd name="T3" fmla="*/ 1 h 7"/>
                    <a:gd name="T4" fmla="*/ 0 w 5"/>
                    <a:gd name="T5" fmla="*/ 1 h 7"/>
                    <a:gd name="T6" fmla="*/ 0 w 5"/>
                    <a:gd name="T7" fmla="*/ 0 h 7"/>
                    <a:gd name="T8" fmla="*/ 0 w 5"/>
                    <a:gd name="T9" fmla="*/ 0 h 7"/>
                    <a:gd name="T10" fmla="*/ 1 w 5"/>
                    <a:gd name="T11" fmla="*/ 0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3" y="0"/>
                      </a:moveTo>
                      <a:lnTo>
                        <a:pt x="5" y="4"/>
                      </a:lnTo>
                      <a:lnTo>
                        <a:pt x="2" y="7"/>
                      </a:lnTo>
                      <a:lnTo>
                        <a:pt x="0" y="3"/>
                      </a:lnTo>
                      <a:lnTo>
                        <a:pt x="3" y="0"/>
                      </a:lnTo>
                      <a:close/>
                    </a:path>
                  </a:pathLst>
                </a:custGeom>
                <a:noFill/>
                <a:ln w="9525">
                  <a:noFill/>
                  <a:round/>
                  <a:headEnd/>
                  <a:tailEnd/>
                </a:ln>
              </p:spPr>
              <p:txBody>
                <a:bodyPr/>
                <a:lstStyle/>
                <a:p>
                  <a:endParaRPr lang="en-US"/>
                </a:p>
              </p:txBody>
            </p:sp>
            <p:sp>
              <p:nvSpPr>
                <p:cNvPr id="6597" name="Freeform 240"/>
                <p:cNvSpPr>
                  <a:spLocks/>
                </p:cNvSpPr>
                <p:nvPr/>
              </p:nvSpPr>
              <p:spPr bwMode="auto">
                <a:xfrm>
                  <a:off x="3720" y="3399"/>
                  <a:ext cx="3" cy="3"/>
                </a:xfrm>
                <a:custGeom>
                  <a:avLst/>
                  <a:gdLst>
                    <a:gd name="T0" fmla="*/ 2 w 9"/>
                    <a:gd name="T1" fmla="*/ 0 h 9"/>
                    <a:gd name="T2" fmla="*/ 3 w 9"/>
                    <a:gd name="T3" fmla="*/ 1 h 9"/>
                    <a:gd name="T4" fmla="*/ 1 w 9"/>
                    <a:gd name="T5" fmla="*/ 3 h 9"/>
                    <a:gd name="T6" fmla="*/ 0 w 9"/>
                    <a:gd name="T7" fmla="*/ 2 h 9"/>
                    <a:gd name="T8" fmla="*/ 0 w 9"/>
                    <a:gd name="T9" fmla="*/ 2 h 9"/>
                    <a:gd name="T10" fmla="*/ 2 w 9"/>
                    <a:gd name="T11" fmla="*/ 0 h 9"/>
                    <a:gd name="T12" fmla="*/ 0 60000 65536"/>
                    <a:gd name="T13" fmla="*/ 0 60000 65536"/>
                    <a:gd name="T14" fmla="*/ 0 60000 65536"/>
                    <a:gd name="T15" fmla="*/ 0 60000 65536"/>
                    <a:gd name="T16" fmla="*/ 0 60000 65536"/>
                    <a:gd name="T17" fmla="*/ 0 60000 65536"/>
                    <a:gd name="T18" fmla="*/ 0 w 9"/>
                    <a:gd name="T19" fmla="*/ 0 h 9"/>
                    <a:gd name="T20" fmla="*/ 9 w 9"/>
                    <a:gd name="T21" fmla="*/ 9 h 9"/>
                  </a:gdLst>
                  <a:ahLst/>
                  <a:cxnLst>
                    <a:cxn ang="T12">
                      <a:pos x="T0" y="T1"/>
                    </a:cxn>
                    <a:cxn ang="T13">
                      <a:pos x="T2" y="T3"/>
                    </a:cxn>
                    <a:cxn ang="T14">
                      <a:pos x="T4" y="T5"/>
                    </a:cxn>
                    <a:cxn ang="T15">
                      <a:pos x="T6" y="T7"/>
                    </a:cxn>
                    <a:cxn ang="T16">
                      <a:pos x="T8" y="T9"/>
                    </a:cxn>
                    <a:cxn ang="T17">
                      <a:pos x="T10" y="T11"/>
                    </a:cxn>
                  </a:cxnLst>
                  <a:rect l="T18" t="T19" r="T20" b="T21"/>
                  <a:pathLst>
                    <a:path w="9" h="9">
                      <a:moveTo>
                        <a:pt x="7" y="0"/>
                      </a:moveTo>
                      <a:lnTo>
                        <a:pt x="9" y="4"/>
                      </a:lnTo>
                      <a:lnTo>
                        <a:pt x="2" y="9"/>
                      </a:lnTo>
                      <a:lnTo>
                        <a:pt x="0" y="6"/>
                      </a:lnTo>
                      <a:lnTo>
                        <a:pt x="7" y="0"/>
                      </a:lnTo>
                      <a:close/>
                    </a:path>
                  </a:pathLst>
                </a:custGeom>
                <a:noFill/>
                <a:ln w="9525">
                  <a:noFill/>
                  <a:round/>
                  <a:headEnd/>
                  <a:tailEnd/>
                </a:ln>
              </p:spPr>
              <p:txBody>
                <a:bodyPr/>
                <a:lstStyle/>
                <a:p>
                  <a:endParaRPr lang="en-US"/>
                </a:p>
              </p:txBody>
            </p:sp>
            <p:sp>
              <p:nvSpPr>
                <p:cNvPr id="6598" name="Freeform 241"/>
                <p:cNvSpPr>
                  <a:spLocks/>
                </p:cNvSpPr>
                <p:nvPr/>
              </p:nvSpPr>
              <p:spPr bwMode="auto">
                <a:xfrm>
                  <a:off x="3718" y="3401"/>
                  <a:ext cx="3" cy="4"/>
                </a:xfrm>
                <a:custGeom>
                  <a:avLst/>
                  <a:gdLst>
                    <a:gd name="T0" fmla="*/ 2 w 10"/>
                    <a:gd name="T1" fmla="*/ 0 h 16"/>
                    <a:gd name="T2" fmla="*/ 3 w 10"/>
                    <a:gd name="T3" fmla="*/ 1 h 16"/>
                    <a:gd name="T4" fmla="*/ 1 w 10"/>
                    <a:gd name="T5" fmla="*/ 4 h 16"/>
                    <a:gd name="T6" fmla="*/ 0 w 10"/>
                    <a:gd name="T7" fmla="*/ 3 h 16"/>
                    <a:gd name="T8" fmla="*/ 0 w 10"/>
                    <a:gd name="T9" fmla="*/ 3 h 16"/>
                    <a:gd name="T10" fmla="*/ 2 w 10"/>
                    <a:gd name="T11" fmla="*/ 0 h 16"/>
                    <a:gd name="T12" fmla="*/ 0 60000 65536"/>
                    <a:gd name="T13" fmla="*/ 0 60000 65536"/>
                    <a:gd name="T14" fmla="*/ 0 60000 65536"/>
                    <a:gd name="T15" fmla="*/ 0 60000 65536"/>
                    <a:gd name="T16" fmla="*/ 0 60000 65536"/>
                    <a:gd name="T17" fmla="*/ 0 60000 65536"/>
                    <a:gd name="T18" fmla="*/ 0 w 10"/>
                    <a:gd name="T19" fmla="*/ 0 h 16"/>
                    <a:gd name="T20" fmla="*/ 10 w 10"/>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0" h="16">
                      <a:moveTo>
                        <a:pt x="8" y="0"/>
                      </a:moveTo>
                      <a:lnTo>
                        <a:pt x="10" y="3"/>
                      </a:lnTo>
                      <a:lnTo>
                        <a:pt x="3" y="16"/>
                      </a:lnTo>
                      <a:lnTo>
                        <a:pt x="0" y="13"/>
                      </a:lnTo>
                      <a:lnTo>
                        <a:pt x="8" y="0"/>
                      </a:lnTo>
                      <a:close/>
                    </a:path>
                  </a:pathLst>
                </a:custGeom>
                <a:noFill/>
                <a:ln w="9525">
                  <a:noFill/>
                  <a:round/>
                  <a:headEnd/>
                  <a:tailEnd/>
                </a:ln>
              </p:spPr>
              <p:txBody>
                <a:bodyPr/>
                <a:lstStyle/>
                <a:p>
                  <a:endParaRPr lang="en-US"/>
                </a:p>
              </p:txBody>
            </p:sp>
            <p:sp>
              <p:nvSpPr>
                <p:cNvPr id="6599" name="Freeform 242"/>
                <p:cNvSpPr>
                  <a:spLocks/>
                </p:cNvSpPr>
                <p:nvPr/>
              </p:nvSpPr>
              <p:spPr bwMode="auto">
                <a:xfrm>
                  <a:off x="3717" y="3404"/>
                  <a:ext cx="2" cy="3"/>
                </a:xfrm>
                <a:custGeom>
                  <a:avLst/>
                  <a:gdLst>
                    <a:gd name="T0" fmla="*/ 1 w 6"/>
                    <a:gd name="T1" fmla="*/ 0 h 11"/>
                    <a:gd name="T2" fmla="*/ 2 w 6"/>
                    <a:gd name="T3" fmla="*/ 1 h 11"/>
                    <a:gd name="T4" fmla="*/ 1 w 6"/>
                    <a:gd name="T5" fmla="*/ 3 h 11"/>
                    <a:gd name="T6" fmla="*/ 0 w 6"/>
                    <a:gd name="T7" fmla="*/ 2 h 11"/>
                    <a:gd name="T8" fmla="*/ 0 w 6"/>
                    <a:gd name="T9" fmla="*/ 2 h 11"/>
                    <a:gd name="T10" fmla="*/ 1 w 6"/>
                    <a:gd name="T11" fmla="*/ 0 h 11"/>
                    <a:gd name="T12" fmla="*/ 0 60000 65536"/>
                    <a:gd name="T13" fmla="*/ 0 60000 65536"/>
                    <a:gd name="T14" fmla="*/ 0 60000 65536"/>
                    <a:gd name="T15" fmla="*/ 0 60000 65536"/>
                    <a:gd name="T16" fmla="*/ 0 60000 65536"/>
                    <a:gd name="T17" fmla="*/ 0 60000 65536"/>
                    <a:gd name="T18" fmla="*/ 0 w 6"/>
                    <a:gd name="T19" fmla="*/ 0 h 11"/>
                    <a:gd name="T20" fmla="*/ 6 w 6"/>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6" h="11">
                      <a:moveTo>
                        <a:pt x="3" y="0"/>
                      </a:moveTo>
                      <a:lnTo>
                        <a:pt x="6" y="3"/>
                      </a:lnTo>
                      <a:lnTo>
                        <a:pt x="3" y="11"/>
                      </a:lnTo>
                      <a:lnTo>
                        <a:pt x="0" y="8"/>
                      </a:lnTo>
                      <a:lnTo>
                        <a:pt x="3" y="0"/>
                      </a:lnTo>
                      <a:close/>
                    </a:path>
                  </a:pathLst>
                </a:custGeom>
                <a:noFill/>
                <a:ln w="9525">
                  <a:noFill/>
                  <a:round/>
                  <a:headEnd/>
                  <a:tailEnd/>
                </a:ln>
              </p:spPr>
              <p:txBody>
                <a:bodyPr/>
                <a:lstStyle/>
                <a:p>
                  <a:endParaRPr lang="en-US"/>
                </a:p>
              </p:txBody>
            </p:sp>
            <p:sp>
              <p:nvSpPr>
                <p:cNvPr id="6600" name="Freeform 243"/>
                <p:cNvSpPr>
                  <a:spLocks/>
                </p:cNvSpPr>
                <p:nvPr/>
              </p:nvSpPr>
              <p:spPr bwMode="auto">
                <a:xfrm>
                  <a:off x="3710" y="3406"/>
                  <a:ext cx="8" cy="13"/>
                </a:xfrm>
                <a:custGeom>
                  <a:avLst/>
                  <a:gdLst>
                    <a:gd name="T0" fmla="*/ 7 w 23"/>
                    <a:gd name="T1" fmla="*/ 0 h 52"/>
                    <a:gd name="T2" fmla="*/ 8 w 23"/>
                    <a:gd name="T3" fmla="*/ 1 h 52"/>
                    <a:gd name="T4" fmla="*/ 1 w 23"/>
                    <a:gd name="T5" fmla="*/ 13 h 52"/>
                    <a:gd name="T6" fmla="*/ 0 w 23"/>
                    <a:gd name="T7" fmla="*/ 13 h 52"/>
                    <a:gd name="T8" fmla="*/ 0 w 23"/>
                    <a:gd name="T9" fmla="*/ 13 h 52"/>
                    <a:gd name="T10" fmla="*/ 7 w 23"/>
                    <a:gd name="T11" fmla="*/ 0 h 52"/>
                    <a:gd name="T12" fmla="*/ 0 60000 65536"/>
                    <a:gd name="T13" fmla="*/ 0 60000 65536"/>
                    <a:gd name="T14" fmla="*/ 0 60000 65536"/>
                    <a:gd name="T15" fmla="*/ 0 60000 65536"/>
                    <a:gd name="T16" fmla="*/ 0 60000 65536"/>
                    <a:gd name="T17" fmla="*/ 0 60000 65536"/>
                    <a:gd name="T18" fmla="*/ 0 w 23"/>
                    <a:gd name="T19" fmla="*/ 0 h 52"/>
                    <a:gd name="T20" fmla="*/ 23 w 23"/>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3" h="52">
                      <a:moveTo>
                        <a:pt x="20" y="0"/>
                      </a:moveTo>
                      <a:lnTo>
                        <a:pt x="23" y="3"/>
                      </a:lnTo>
                      <a:lnTo>
                        <a:pt x="4" y="52"/>
                      </a:lnTo>
                      <a:lnTo>
                        <a:pt x="0" y="51"/>
                      </a:lnTo>
                      <a:lnTo>
                        <a:pt x="1" y="50"/>
                      </a:lnTo>
                      <a:lnTo>
                        <a:pt x="20" y="0"/>
                      </a:lnTo>
                      <a:close/>
                    </a:path>
                  </a:pathLst>
                </a:custGeom>
                <a:noFill/>
                <a:ln w="9525">
                  <a:noFill/>
                  <a:round/>
                  <a:headEnd/>
                  <a:tailEnd/>
                </a:ln>
              </p:spPr>
              <p:txBody>
                <a:bodyPr/>
                <a:lstStyle/>
                <a:p>
                  <a:endParaRPr lang="en-US"/>
                </a:p>
              </p:txBody>
            </p:sp>
            <p:sp>
              <p:nvSpPr>
                <p:cNvPr id="6601" name="Freeform 244"/>
                <p:cNvSpPr>
                  <a:spLocks/>
                </p:cNvSpPr>
                <p:nvPr/>
              </p:nvSpPr>
              <p:spPr bwMode="auto">
                <a:xfrm>
                  <a:off x="3699" y="3419"/>
                  <a:ext cx="12" cy="37"/>
                </a:xfrm>
                <a:custGeom>
                  <a:avLst/>
                  <a:gdLst>
                    <a:gd name="T0" fmla="*/ 11 w 38"/>
                    <a:gd name="T1" fmla="*/ 0 h 147"/>
                    <a:gd name="T2" fmla="*/ 12 w 38"/>
                    <a:gd name="T3" fmla="*/ 0 h 147"/>
                    <a:gd name="T4" fmla="*/ 1 w 38"/>
                    <a:gd name="T5" fmla="*/ 37 h 147"/>
                    <a:gd name="T6" fmla="*/ 0 w 38"/>
                    <a:gd name="T7" fmla="*/ 37 h 147"/>
                    <a:gd name="T8" fmla="*/ 0 w 38"/>
                    <a:gd name="T9" fmla="*/ 37 h 147"/>
                    <a:gd name="T10" fmla="*/ 11 w 38"/>
                    <a:gd name="T11" fmla="*/ 0 h 147"/>
                    <a:gd name="T12" fmla="*/ 0 60000 65536"/>
                    <a:gd name="T13" fmla="*/ 0 60000 65536"/>
                    <a:gd name="T14" fmla="*/ 0 60000 65536"/>
                    <a:gd name="T15" fmla="*/ 0 60000 65536"/>
                    <a:gd name="T16" fmla="*/ 0 60000 65536"/>
                    <a:gd name="T17" fmla="*/ 0 60000 65536"/>
                    <a:gd name="T18" fmla="*/ 0 w 38"/>
                    <a:gd name="T19" fmla="*/ 0 h 147"/>
                    <a:gd name="T20" fmla="*/ 38 w 38"/>
                    <a:gd name="T21" fmla="*/ 147 h 147"/>
                  </a:gdLst>
                  <a:ahLst/>
                  <a:cxnLst>
                    <a:cxn ang="T12">
                      <a:pos x="T0" y="T1"/>
                    </a:cxn>
                    <a:cxn ang="T13">
                      <a:pos x="T2" y="T3"/>
                    </a:cxn>
                    <a:cxn ang="T14">
                      <a:pos x="T4" y="T5"/>
                    </a:cxn>
                    <a:cxn ang="T15">
                      <a:pos x="T6" y="T7"/>
                    </a:cxn>
                    <a:cxn ang="T16">
                      <a:pos x="T8" y="T9"/>
                    </a:cxn>
                    <a:cxn ang="T17">
                      <a:pos x="T10" y="T11"/>
                    </a:cxn>
                  </a:cxnLst>
                  <a:rect l="T18" t="T19" r="T20" b="T21"/>
                  <a:pathLst>
                    <a:path w="38" h="147">
                      <a:moveTo>
                        <a:pt x="34" y="0"/>
                      </a:moveTo>
                      <a:lnTo>
                        <a:pt x="38" y="1"/>
                      </a:lnTo>
                      <a:lnTo>
                        <a:pt x="4" y="147"/>
                      </a:lnTo>
                      <a:lnTo>
                        <a:pt x="0" y="146"/>
                      </a:lnTo>
                      <a:lnTo>
                        <a:pt x="34" y="0"/>
                      </a:lnTo>
                      <a:close/>
                    </a:path>
                  </a:pathLst>
                </a:custGeom>
                <a:noFill/>
                <a:ln w="9525">
                  <a:noFill/>
                  <a:round/>
                  <a:headEnd/>
                  <a:tailEnd/>
                </a:ln>
              </p:spPr>
              <p:txBody>
                <a:bodyPr/>
                <a:lstStyle/>
                <a:p>
                  <a:endParaRPr lang="en-US"/>
                </a:p>
              </p:txBody>
            </p:sp>
            <p:sp>
              <p:nvSpPr>
                <p:cNvPr id="6602" name="Freeform 245"/>
                <p:cNvSpPr>
                  <a:spLocks/>
                </p:cNvSpPr>
                <p:nvPr/>
              </p:nvSpPr>
              <p:spPr bwMode="auto">
                <a:xfrm>
                  <a:off x="3696" y="3455"/>
                  <a:ext cx="4" cy="15"/>
                </a:xfrm>
                <a:custGeom>
                  <a:avLst/>
                  <a:gdLst>
                    <a:gd name="T0" fmla="*/ 3 w 12"/>
                    <a:gd name="T1" fmla="*/ 0 h 60"/>
                    <a:gd name="T2" fmla="*/ 4 w 12"/>
                    <a:gd name="T3" fmla="*/ 0 h 60"/>
                    <a:gd name="T4" fmla="*/ 1 w 12"/>
                    <a:gd name="T5" fmla="*/ 15 h 60"/>
                    <a:gd name="T6" fmla="*/ 0 w 12"/>
                    <a:gd name="T7" fmla="*/ 15 h 60"/>
                    <a:gd name="T8" fmla="*/ 0 w 12"/>
                    <a:gd name="T9" fmla="*/ 15 h 60"/>
                    <a:gd name="T10" fmla="*/ 3 w 12"/>
                    <a:gd name="T11" fmla="*/ 0 h 60"/>
                    <a:gd name="T12" fmla="*/ 0 60000 65536"/>
                    <a:gd name="T13" fmla="*/ 0 60000 65536"/>
                    <a:gd name="T14" fmla="*/ 0 60000 65536"/>
                    <a:gd name="T15" fmla="*/ 0 60000 65536"/>
                    <a:gd name="T16" fmla="*/ 0 60000 65536"/>
                    <a:gd name="T17" fmla="*/ 0 60000 65536"/>
                    <a:gd name="T18" fmla="*/ 0 w 12"/>
                    <a:gd name="T19" fmla="*/ 0 h 60"/>
                    <a:gd name="T20" fmla="*/ 12 w 12"/>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2" h="60">
                      <a:moveTo>
                        <a:pt x="8" y="0"/>
                      </a:moveTo>
                      <a:lnTo>
                        <a:pt x="12" y="1"/>
                      </a:lnTo>
                      <a:lnTo>
                        <a:pt x="4" y="60"/>
                      </a:lnTo>
                      <a:lnTo>
                        <a:pt x="0" y="60"/>
                      </a:lnTo>
                      <a:lnTo>
                        <a:pt x="8" y="0"/>
                      </a:lnTo>
                      <a:close/>
                    </a:path>
                  </a:pathLst>
                </a:custGeom>
                <a:noFill/>
                <a:ln w="9525">
                  <a:noFill/>
                  <a:round/>
                  <a:headEnd/>
                  <a:tailEnd/>
                </a:ln>
              </p:spPr>
              <p:txBody>
                <a:bodyPr/>
                <a:lstStyle/>
                <a:p>
                  <a:endParaRPr lang="en-US"/>
                </a:p>
              </p:txBody>
            </p:sp>
          </p:grpSp>
          <p:grpSp>
            <p:nvGrpSpPr>
              <p:cNvPr id="6164" name="Group 246"/>
              <p:cNvGrpSpPr>
                <a:grpSpLocks/>
              </p:cNvGrpSpPr>
              <p:nvPr/>
            </p:nvGrpSpPr>
            <p:grpSpPr bwMode="auto">
              <a:xfrm>
                <a:off x="3023" y="3066"/>
                <a:ext cx="678" cy="809"/>
                <a:chOff x="3023" y="3066"/>
                <a:chExt cx="678" cy="809"/>
              </a:xfrm>
            </p:grpSpPr>
            <p:sp>
              <p:nvSpPr>
                <p:cNvPr id="6203" name="Freeform 247"/>
                <p:cNvSpPr>
                  <a:spLocks/>
                </p:cNvSpPr>
                <p:nvPr/>
              </p:nvSpPr>
              <p:spPr bwMode="auto">
                <a:xfrm>
                  <a:off x="3696" y="3470"/>
                  <a:ext cx="1" cy="2"/>
                </a:xfrm>
                <a:custGeom>
                  <a:avLst/>
                  <a:gdLst>
                    <a:gd name="T0" fmla="*/ 0 w 4"/>
                    <a:gd name="T1" fmla="*/ 0 h 6"/>
                    <a:gd name="T2" fmla="*/ 1 w 4"/>
                    <a:gd name="T3" fmla="*/ 0 h 6"/>
                    <a:gd name="T4" fmla="*/ 1 w 4"/>
                    <a:gd name="T5" fmla="*/ 1 h 6"/>
                    <a:gd name="T6" fmla="*/ 1 w 4"/>
                    <a:gd name="T7" fmla="*/ 2 h 6"/>
                    <a:gd name="T8" fmla="*/ 0 w 4"/>
                    <a:gd name="T9" fmla="*/ 1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4"/>
                      </a:lnTo>
                      <a:lnTo>
                        <a:pt x="3" y="6"/>
                      </a:lnTo>
                      <a:lnTo>
                        <a:pt x="0" y="2"/>
                      </a:lnTo>
                      <a:lnTo>
                        <a:pt x="0" y="0"/>
                      </a:lnTo>
                      <a:close/>
                    </a:path>
                  </a:pathLst>
                </a:custGeom>
                <a:noFill/>
                <a:ln w="9525">
                  <a:noFill/>
                  <a:round/>
                  <a:headEnd/>
                  <a:tailEnd/>
                </a:ln>
              </p:spPr>
              <p:txBody>
                <a:bodyPr/>
                <a:lstStyle/>
                <a:p>
                  <a:endParaRPr lang="en-US"/>
                </a:p>
              </p:txBody>
            </p:sp>
            <p:sp>
              <p:nvSpPr>
                <p:cNvPr id="6204" name="Freeform 248"/>
                <p:cNvSpPr>
                  <a:spLocks/>
                </p:cNvSpPr>
                <p:nvPr/>
              </p:nvSpPr>
              <p:spPr bwMode="auto">
                <a:xfrm>
                  <a:off x="3696" y="3471"/>
                  <a:ext cx="1" cy="1"/>
                </a:xfrm>
                <a:custGeom>
                  <a:avLst/>
                  <a:gdLst>
                    <a:gd name="T0" fmla="*/ 0 w 4"/>
                    <a:gd name="T1" fmla="*/ 0 h 6"/>
                    <a:gd name="T2" fmla="*/ 1 w 4"/>
                    <a:gd name="T3" fmla="*/ 1 h 6"/>
                    <a:gd name="T4" fmla="*/ 1 w 4"/>
                    <a:gd name="T5" fmla="*/ 1 h 6"/>
                    <a:gd name="T6" fmla="*/ 0 w 4"/>
                    <a:gd name="T7" fmla="*/ 0 h 6"/>
                    <a:gd name="T8" fmla="*/ 0 w 4"/>
                    <a:gd name="T9" fmla="*/ 0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1" y="0"/>
                      </a:moveTo>
                      <a:lnTo>
                        <a:pt x="4" y="4"/>
                      </a:lnTo>
                      <a:lnTo>
                        <a:pt x="2" y="6"/>
                      </a:lnTo>
                      <a:lnTo>
                        <a:pt x="0" y="2"/>
                      </a:lnTo>
                      <a:lnTo>
                        <a:pt x="1" y="0"/>
                      </a:lnTo>
                      <a:close/>
                    </a:path>
                  </a:pathLst>
                </a:custGeom>
                <a:noFill/>
                <a:ln w="9525">
                  <a:noFill/>
                  <a:round/>
                  <a:headEnd/>
                  <a:tailEnd/>
                </a:ln>
              </p:spPr>
              <p:txBody>
                <a:bodyPr/>
                <a:lstStyle/>
                <a:p>
                  <a:endParaRPr lang="en-US"/>
                </a:p>
              </p:txBody>
            </p:sp>
            <p:sp>
              <p:nvSpPr>
                <p:cNvPr id="6205" name="Freeform 249"/>
                <p:cNvSpPr>
                  <a:spLocks/>
                </p:cNvSpPr>
                <p:nvPr/>
              </p:nvSpPr>
              <p:spPr bwMode="auto">
                <a:xfrm>
                  <a:off x="3688" y="3471"/>
                  <a:ext cx="8" cy="11"/>
                </a:xfrm>
                <a:custGeom>
                  <a:avLst/>
                  <a:gdLst>
                    <a:gd name="T0" fmla="*/ 7 w 26"/>
                    <a:gd name="T1" fmla="*/ 0 h 43"/>
                    <a:gd name="T2" fmla="*/ 8 w 26"/>
                    <a:gd name="T3" fmla="*/ 1 h 43"/>
                    <a:gd name="T4" fmla="*/ 1 w 26"/>
                    <a:gd name="T5" fmla="*/ 11 h 43"/>
                    <a:gd name="T6" fmla="*/ 0 w 26"/>
                    <a:gd name="T7" fmla="*/ 10 h 43"/>
                    <a:gd name="T8" fmla="*/ 0 w 26"/>
                    <a:gd name="T9" fmla="*/ 10 h 43"/>
                    <a:gd name="T10" fmla="*/ 7 w 26"/>
                    <a:gd name="T11" fmla="*/ 0 h 43"/>
                    <a:gd name="T12" fmla="*/ 0 60000 65536"/>
                    <a:gd name="T13" fmla="*/ 0 60000 65536"/>
                    <a:gd name="T14" fmla="*/ 0 60000 65536"/>
                    <a:gd name="T15" fmla="*/ 0 60000 65536"/>
                    <a:gd name="T16" fmla="*/ 0 60000 65536"/>
                    <a:gd name="T17" fmla="*/ 0 60000 65536"/>
                    <a:gd name="T18" fmla="*/ 0 w 26"/>
                    <a:gd name="T19" fmla="*/ 0 h 43"/>
                    <a:gd name="T20" fmla="*/ 26 w 26"/>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26" h="43">
                      <a:moveTo>
                        <a:pt x="24" y="0"/>
                      </a:moveTo>
                      <a:lnTo>
                        <a:pt x="26" y="4"/>
                      </a:lnTo>
                      <a:lnTo>
                        <a:pt x="3" y="43"/>
                      </a:lnTo>
                      <a:lnTo>
                        <a:pt x="0" y="41"/>
                      </a:lnTo>
                      <a:lnTo>
                        <a:pt x="24" y="0"/>
                      </a:lnTo>
                      <a:close/>
                    </a:path>
                  </a:pathLst>
                </a:custGeom>
                <a:noFill/>
                <a:ln w="9525">
                  <a:noFill/>
                  <a:round/>
                  <a:headEnd/>
                  <a:tailEnd/>
                </a:ln>
              </p:spPr>
              <p:txBody>
                <a:bodyPr/>
                <a:lstStyle/>
                <a:p>
                  <a:endParaRPr lang="en-US"/>
                </a:p>
              </p:txBody>
            </p:sp>
            <p:sp>
              <p:nvSpPr>
                <p:cNvPr id="6206" name="Freeform 250"/>
                <p:cNvSpPr>
                  <a:spLocks/>
                </p:cNvSpPr>
                <p:nvPr/>
              </p:nvSpPr>
              <p:spPr bwMode="auto">
                <a:xfrm>
                  <a:off x="3683" y="3482"/>
                  <a:ext cx="6" cy="12"/>
                </a:xfrm>
                <a:custGeom>
                  <a:avLst/>
                  <a:gdLst>
                    <a:gd name="T0" fmla="*/ 5 w 18"/>
                    <a:gd name="T1" fmla="*/ 0 h 48"/>
                    <a:gd name="T2" fmla="*/ 6 w 18"/>
                    <a:gd name="T3" fmla="*/ 1 h 48"/>
                    <a:gd name="T4" fmla="*/ 1 w 18"/>
                    <a:gd name="T5" fmla="*/ 12 h 48"/>
                    <a:gd name="T6" fmla="*/ 1 w 18"/>
                    <a:gd name="T7" fmla="*/ 12 h 48"/>
                    <a:gd name="T8" fmla="*/ 0 w 18"/>
                    <a:gd name="T9" fmla="*/ 11 h 48"/>
                    <a:gd name="T10" fmla="*/ 5 w 18"/>
                    <a:gd name="T11" fmla="*/ 0 h 48"/>
                    <a:gd name="T12" fmla="*/ 0 60000 65536"/>
                    <a:gd name="T13" fmla="*/ 0 60000 65536"/>
                    <a:gd name="T14" fmla="*/ 0 60000 65536"/>
                    <a:gd name="T15" fmla="*/ 0 60000 65536"/>
                    <a:gd name="T16" fmla="*/ 0 60000 65536"/>
                    <a:gd name="T17" fmla="*/ 0 60000 65536"/>
                    <a:gd name="T18" fmla="*/ 0 w 18"/>
                    <a:gd name="T19" fmla="*/ 0 h 48"/>
                    <a:gd name="T20" fmla="*/ 18 w 1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8" h="48">
                      <a:moveTo>
                        <a:pt x="15" y="0"/>
                      </a:moveTo>
                      <a:lnTo>
                        <a:pt x="18" y="2"/>
                      </a:lnTo>
                      <a:lnTo>
                        <a:pt x="3" y="48"/>
                      </a:lnTo>
                      <a:lnTo>
                        <a:pt x="0" y="45"/>
                      </a:lnTo>
                      <a:lnTo>
                        <a:pt x="15" y="0"/>
                      </a:lnTo>
                      <a:close/>
                    </a:path>
                  </a:pathLst>
                </a:custGeom>
                <a:noFill/>
                <a:ln w="9525">
                  <a:noFill/>
                  <a:round/>
                  <a:headEnd/>
                  <a:tailEnd/>
                </a:ln>
              </p:spPr>
              <p:txBody>
                <a:bodyPr/>
                <a:lstStyle/>
                <a:p>
                  <a:endParaRPr lang="en-US"/>
                </a:p>
              </p:txBody>
            </p:sp>
            <p:sp>
              <p:nvSpPr>
                <p:cNvPr id="6207" name="Freeform 251"/>
                <p:cNvSpPr>
                  <a:spLocks/>
                </p:cNvSpPr>
                <p:nvPr/>
              </p:nvSpPr>
              <p:spPr bwMode="auto">
                <a:xfrm>
                  <a:off x="3681" y="3493"/>
                  <a:ext cx="3" cy="3"/>
                </a:xfrm>
                <a:custGeom>
                  <a:avLst/>
                  <a:gdLst>
                    <a:gd name="T0" fmla="*/ 2 w 9"/>
                    <a:gd name="T1" fmla="*/ 0 h 13"/>
                    <a:gd name="T2" fmla="*/ 3 w 9"/>
                    <a:gd name="T3" fmla="*/ 1 h 13"/>
                    <a:gd name="T4" fmla="*/ 1 w 9"/>
                    <a:gd name="T5" fmla="*/ 3 h 13"/>
                    <a:gd name="T6" fmla="*/ 0 w 9"/>
                    <a:gd name="T7" fmla="*/ 3 h 13"/>
                    <a:gd name="T8" fmla="*/ 0 w 9"/>
                    <a:gd name="T9" fmla="*/ 3 h 13"/>
                    <a:gd name="T10" fmla="*/ 2 w 9"/>
                    <a:gd name="T11" fmla="*/ 0 h 13"/>
                    <a:gd name="T12" fmla="*/ 0 60000 65536"/>
                    <a:gd name="T13" fmla="*/ 0 60000 65536"/>
                    <a:gd name="T14" fmla="*/ 0 60000 65536"/>
                    <a:gd name="T15" fmla="*/ 0 60000 65536"/>
                    <a:gd name="T16" fmla="*/ 0 60000 65536"/>
                    <a:gd name="T17" fmla="*/ 0 60000 65536"/>
                    <a:gd name="T18" fmla="*/ 0 w 9"/>
                    <a:gd name="T19" fmla="*/ 0 h 13"/>
                    <a:gd name="T20" fmla="*/ 9 w 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9" h="13">
                      <a:moveTo>
                        <a:pt x="6" y="0"/>
                      </a:moveTo>
                      <a:lnTo>
                        <a:pt x="9" y="3"/>
                      </a:lnTo>
                      <a:lnTo>
                        <a:pt x="3" y="13"/>
                      </a:lnTo>
                      <a:lnTo>
                        <a:pt x="0" y="11"/>
                      </a:lnTo>
                      <a:lnTo>
                        <a:pt x="6" y="0"/>
                      </a:lnTo>
                      <a:close/>
                    </a:path>
                  </a:pathLst>
                </a:custGeom>
                <a:noFill/>
                <a:ln w="9525">
                  <a:noFill/>
                  <a:round/>
                  <a:headEnd/>
                  <a:tailEnd/>
                </a:ln>
              </p:spPr>
              <p:txBody>
                <a:bodyPr/>
                <a:lstStyle/>
                <a:p>
                  <a:endParaRPr lang="en-US"/>
                </a:p>
              </p:txBody>
            </p:sp>
            <p:sp>
              <p:nvSpPr>
                <p:cNvPr id="6208" name="Freeform 252"/>
                <p:cNvSpPr>
                  <a:spLocks/>
                </p:cNvSpPr>
                <p:nvPr/>
              </p:nvSpPr>
              <p:spPr bwMode="auto">
                <a:xfrm>
                  <a:off x="3673" y="3496"/>
                  <a:ext cx="9" cy="11"/>
                </a:xfrm>
                <a:custGeom>
                  <a:avLst/>
                  <a:gdLst>
                    <a:gd name="T0" fmla="*/ 8 w 26"/>
                    <a:gd name="T1" fmla="*/ 0 h 45"/>
                    <a:gd name="T2" fmla="*/ 9 w 26"/>
                    <a:gd name="T3" fmla="*/ 0 h 45"/>
                    <a:gd name="T4" fmla="*/ 1 w 26"/>
                    <a:gd name="T5" fmla="*/ 11 h 45"/>
                    <a:gd name="T6" fmla="*/ 0 w 26"/>
                    <a:gd name="T7" fmla="*/ 10 h 45"/>
                    <a:gd name="T8" fmla="*/ 0 w 26"/>
                    <a:gd name="T9" fmla="*/ 10 h 45"/>
                    <a:gd name="T10" fmla="*/ 8 w 26"/>
                    <a:gd name="T11" fmla="*/ 0 h 45"/>
                    <a:gd name="T12" fmla="*/ 0 60000 65536"/>
                    <a:gd name="T13" fmla="*/ 0 60000 65536"/>
                    <a:gd name="T14" fmla="*/ 0 60000 65536"/>
                    <a:gd name="T15" fmla="*/ 0 60000 65536"/>
                    <a:gd name="T16" fmla="*/ 0 60000 65536"/>
                    <a:gd name="T17" fmla="*/ 0 60000 65536"/>
                    <a:gd name="T18" fmla="*/ 0 w 26"/>
                    <a:gd name="T19" fmla="*/ 0 h 45"/>
                    <a:gd name="T20" fmla="*/ 26 w 26"/>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26" h="45">
                      <a:moveTo>
                        <a:pt x="23" y="0"/>
                      </a:moveTo>
                      <a:lnTo>
                        <a:pt x="26" y="2"/>
                      </a:lnTo>
                      <a:lnTo>
                        <a:pt x="3" y="45"/>
                      </a:lnTo>
                      <a:lnTo>
                        <a:pt x="0" y="42"/>
                      </a:lnTo>
                      <a:lnTo>
                        <a:pt x="23" y="0"/>
                      </a:lnTo>
                      <a:close/>
                    </a:path>
                  </a:pathLst>
                </a:custGeom>
                <a:noFill/>
                <a:ln w="9525">
                  <a:noFill/>
                  <a:round/>
                  <a:headEnd/>
                  <a:tailEnd/>
                </a:ln>
              </p:spPr>
              <p:txBody>
                <a:bodyPr/>
                <a:lstStyle/>
                <a:p>
                  <a:endParaRPr lang="en-US"/>
                </a:p>
              </p:txBody>
            </p:sp>
            <p:sp>
              <p:nvSpPr>
                <p:cNvPr id="6209" name="Freeform 253"/>
                <p:cNvSpPr>
                  <a:spLocks/>
                </p:cNvSpPr>
                <p:nvPr/>
              </p:nvSpPr>
              <p:spPr bwMode="auto">
                <a:xfrm>
                  <a:off x="3672" y="3506"/>
                  <a:ext cx="2" cy="2"/>
                </a:xfrm>
                <a:custGeom>
                  <a:avLst/>
                  <a:gdLst>
                    <a:gd name="T0" fmla="*/ 1 w 6"/>
                    <a:gd name="T1" fmla="*/ 0 h 7"/>
                    <a:gd name="T2" fmla="*/ 2 w 6"/>
                    <a:gd name="T3" fmla="*/ 1 h 7"/>
                    <a:gd name="T4" fmla="*/ 1 w 6"/>
                    <a:gd name="T5" fmla="*/ 2 h 7"/>
                    <a:gd name="T6" fmla="*/ 0 w 6"/>
                    <a:gd name="T7" fmla="*/ 1 h 7"/>
                    <a:gd name="T8" fmla="*/ 0 w 6"/>
                    <a:gd name="T9" fmla="*/ 1 h 7"/>
                    <a:gd name="T10" fmla="*/ 1 w 6"/>
                    <a:gd name="T11" fmla="*/ 0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3" y="0"/>
                      </a:moveTo>
                      <a:lnTo>
                        <a:pt x="6" y="3"/>
                      </a:lnTo>
                      <a:lnTo>
                        <a:pt x="4" y="7"/>
                      </a:lnTo>
                      <a:lnTo>
                        <a:pt x="0" y="5"/>
                      </a:lnTo>
                      <a:lnTo>
                        <a:pt x="1" y="4"/>
                      </a:lnTo>
                      <a:lnTo>
                        <a:pt x="3" y="0"/>
                      </a:lnTo>
                      <a:close/>
                    </a:path>
                  </a:pathLst>
                </a:custGeom>
                <a:noFill/>
                <a:ln w="9525">
                  <a:noFill/>
                  <a:round/>
                  <a:headEnd/>
                  <a:tailEnd/>
                </a:ln>
              </p:spPr>
              <p:txBody>
                <a:bodyPr/>
                <a:lstStyle/>
                <a:p>
                  <a:endParaRPr lang="en-US"/>
                </a:p>
              </p:txBody>
            </p:sp>
            <p:sp>
              <p:nvSpPr>
                <p:cNvPr id="6210" name="Freeform 254"/>
                <p:cNvSpPr>
                  <a:spLocks/>
                </p:cNvSpPr>
                <p:nvPr/>
              </p:nvSpPr>
              <p:spPr bwMode="auto">
                <a:xfrm>
                  <a:off x="3672" y="3508"/>
                  <a:ext cx="1" cy="1"/>
                </a:xfrm>
                <a:custGeom>
                  <a:avLst/>
                  <a:gdLst>
                    <a:gd name="T0" fmla="*/ 0 w 5"/>
                    <a:gd name="T1" fmla="*/ 0 h 6"/>
                    <a:gd name="T2" fmla="*/ 1 w 5"/>
                    <a:gd name="T3" fmla="*/ 0 h 6"/>
                    <a:gd name="T4" fmla="*/ 1 w 5"/>
                    <a:gd name="T5" fmla="*/ 1 h 6"/>
                    <a:gd name="T6" fmla="*/ 0 w 5"/>
                    <a:gd name="T7" fmla="*/ 1 h 6"/>
                    <a:gd name="T8" fmla="*/ 0 w 5"/>
                    <a:gd name="T9" fmla="*/ 1 h 6"/>
                    <a:gd name="T10" fmla="*/ 0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1" y="0"/>
                      </a:moveTo>
                      <a:lnTo>
                        <a:pt x="5" y="2"/>
                      </a:lnTo>
                      <a:lnTo>
                        <a:pt x="4" y="6"/>
                      </a:lnTo>
                      <a:lnTo>
                        <a:pt x="0" y="4"/>
                      </a:lnTo>
                      <a:lnTo>
                        <a:pt x="1" y="0"/>
                      </a:lnTo>
                      <a:close/>
                    </a:path>
                  </a:pathLst>
                </a:custGeom>
                <a:noFill/>
                <a:ln w="9525">
                  <a:noFill/>
                  <a:round/>
                  <a:headEnd/>
                  <a:tailEnd/>
                </a:ln>
              </p:spPr>
              <p:txBody>
                <a:bodyPr/>
                <a:lstStyle/>
                <a:p>
                  <a:endParaRPr lang="en-US"/>
                </a:p>
              </p:txBody>
            </p:sp>
            <p:sp>
              <p:nvSpPr>
                <p:cNvPr id="6211" name="Freeform 255"/>
                <p:cNvSpPr>
                  <a:spLocks/>
                </p:cNvSpPr>
                <p:nvPr/>
              </p:nvSpPr>
              <p:spPr bwMode="auto">
                <a:xfrm>
                  <a:off x="3671" y="3509"/>
                  <a:ext cx="2" cy="1"/>
                </a:xfrm>
                <a:custGeom>
                  <a:avLst/>
                  <a:gdLst>
                    <a:gd name="T0" fmla="*/ 0 w 5"/>
                    <a:gd name="T1" fmla="*/ 0 h 7"/>
                    <a:gd name="T2" fmla="*/ 2 w 5"/>
                    <a:gd name="T3" fmla="*/ 0 h 7"/>
                    <a:gd name="T4" fmla="*/ 2 w 5"/>
                    <a:gd name="T5" fmla="*/ 1 h 7"/>
                    <a:gd name="T6" fmla="*/ 0 w 5"/>
                    <a:gd name="T7" fmla="*/ 1 h 7"/>
                    <a:gd name="T8" fmla="*/ 0 w 5"/>
                    <a:gd name="T9" fmla="*/ 1 h 7"/>
                    <a:gd name="T10" fmla="*/ 0 w 5"/>
                    <a:gd name="T11" fmla="*/ 0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1" y="0"/>
                      </a:moveTo>
                      <a:lnTo>
                        <a:pt x="5" y="2"/>
                      </a:lnTo>
                      <a:lnTo>
                        <a:pt x="4" y="7"/>
                      </a:lnTo>
                      <a:lnTo>
                        <a:pt x="0" y="7"/>
                      </a:lnTo>
                      <a:lnTo>
                        <a:pt x="1" y="0"/>
                      </a:lnTo>
                      <a:close/>
                    </a:path>
                  </a:pathLst>
                </a:custGeom>
                <a:noFill/>
                <a:ln w="9525">
                  <a:noFill/>
                  <a:round/>
                  <a:headEnd/>
                  <a:tailEnd/>
                </a:ln>
              </p:spPr>
              <p:txBody>
                <a:bodyPr/>
                <a:lstStyle/>
                <a:p>
                  <a:endParaRPr lang="en-US"/>
                </a:p>
              </p:txBody>
            </p:sp>
            <p:sp>
              <p:nvSpPr>
                <p:cNvPr id="6212" name="Freeform 256"/>
                <p:cNvSpPr>
                  <a:spLocks/>
                </p:cNvSpPr>
                <p:nvPr/>
              </p:nvSpPr>
              <p:spPr bwMode="auto">
                <a:xfrm>
                  <a:off x="3671" y="3510"/>
                  <a:ext cx="2" cy="4"/>
                </a:xfrm>
                <a:custGeom>
                  <a:avLst/>
                  <a:gdLst>
                    <a:gd name="T0" fmla="*/ 0 w 5"/>
                    <a:gd name="T1" fmla="*/ 0 h 13"/>
                    <a:gd name="T2" fmla="*/ 2 w 5"/>
                    <a:gd name="T3" fmla="*/ 0 h 13"/>
                    <a:gd name="T4" fmla="*/ 2 w 5"/>
                    <a:gd name="T5" fmla="*/ 4 h 13"/>
                    <a:gd name="T6" fmla="*/ 0 w 5"/>
                    <a:gd name="T7" fmla="*/ 4 h 13"/>
                    <a:gd name="T8" fmla="*/ 0 w 5"/>
                    <a:gd name="T9" fmla="*/ 4 h 13"/>
                    <a:gd name="T10" fmla="*/ 0 w 5"/>
                    <a:gd name="T11" fmla="*/ 0 h 13"/>
                    <a:gd name="T12" fmla="*/ 0 60000 65536"/>
                    <a:gd name="T13" fmla="*/ 0 60000 65536"/>
                    <a:gd name="T14" fmla="*/ 0 60000 65536"/>
                    <a:gd name="T15" fmla="*/ 0 60000 65536"/>
                    <a:gd name="T16" fmla="*/ 0 60000 65536"/>
                    <a:gd name="T17" fmla="*/ 0 60000 65536"/>
                    <a:gd name="T18" fmla="*/ 0 w 5"/>
                    <a:gd name="T19" fmla="*/ 0 h 13"/>
                    <a:gd name="T20" fmla="*/ 5 w 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 h="13">
                      <a:moveTo>
                        <a:pt x="1" y="0"/>
                      </a:moveTo>
                      <a:lnTo>
                        <a:pt x="5" y="0"/>
                      </a:lnTo>
                      <a:lnTo>
                        <a:pt x="4" y="13"/>
                      </a:lnTo>
                      <a:lnTo>
                        <a:pt x="0" y="13"/>
                      </a:lnTo>
                      <a:lnTo>
                        <a:pt x="1" y="0"/>
                      </a:lnTo>
                      <a:close/>
                    </a:path>
                  </a:pathLst>
                </a:custGeom>
                <a:noFill/>
                <a:ln w="9525">
                  <a:noFill/>
                  <a:round/>
                  <a:headEnd/>
                  <a:tailEnd/>
                </a:ln>
              </p:spPr>
              <p:txBody>
                <a:bodyPr/>
                <a:lstStyle/>
                <a:p>
                  <a:endParaRPr lang="en-US"/>
                </a:p>
              </p:txBody>
            </p:sp>
            <p:sp>
              <p:nvSpPr>
                <p:cNvPr id="6213" name="Freeform 257"/>
                <p:cNvSpPr>
                  <a:spLocks/>
                </p:cNvSpPr>
                <p:nvPr/>
              </p:nvSpPr>
              <p:spPr bwMode="auto">
                <a:xfrm>
                  <a:off x="3671" y="3514"/>
                  <a:ext cx="3" cy="12"/>
                </a:xfrm>
                <a:custGeom>
                  <a:avLst/>
                  <a:gdLst>
                    <a:gd name="T0" fmla="*/ 0 w 9"/>
                    <a:gd name="T1" fmla="*/ 0 h 51"/>
                    <a:gd name="T2" fmla="*/ 1 w 9"/>
                    <a:gd name="T3" fmla="*/ 0 h 51"/>
                    <a:gd name="T4" fmla="*/ 3 w 9"/>
                    <a:gd name="T5" fmla="*/ 12 h 51"/>
                    <a:gd name="T6" fmla="*/ 2 w 9"/>
                    <a:gd name="T7" fmla="*/ 12 h 51"/>
                    <a:gd name="T8" fmla="*/ 2 w 9"/>
                    <a:gd name="T9" fmla="*/ 12 h 51"/>
                    <a:gd name="T10" fmla="*/ 0 w 9"/>
                    <a:gd name="T11" fmla="*/ 0 h 51"/>
                    <a:gd name="T12" fmla="*/ 0 60000 65536"/>
                    <a:gd name="T13" fmla="*/ 0 60000 65536"/>
                    <a:gd name="T14" fmla="*/ 0 60000 65536"/>
                    <a:gd name="T15" fmla="*/ 0 60000 65536"/>
                    <a:gd name="T16" fmla="*/ 0 60000 65536"/>
                    <a:gd name="T17" fmla="*/ 0 60000 65536"/>
                    <a:gd name="T18" fmla="*/ 0 w 9"/>
                    <a:gd name="T19" fmla="*/ 0 h 51"/>
                    <a:gd name="T20" fmla="*/ 9 w 9"/>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9" h="51">
                      <a:moveTo>
                        <a:pt x="0" y="0"/>
                      </a:moveTo>
                      <a:lnTo>
                        <a:pt x="4" y="0"/>
                      </a:lnTo>
                      <a:lnTo>
                        <a:pt x="9" y="49"/>
                      </a:lnTo>
                      <a:lnTo>
                        <a:pt x="5" y="51"/>
                      </a:lnTo>
                      <a:lnTo>
                        <a:pt x="5" y="49"/>
                      </a:lnTo>
                      <a:lnTo>
                        <a:pt x="0" y="0"/>
                      </a:lnTo>
                      <a:close/>
                    </a:path>
                  </a:pathLst>
                </a:custGeom>
                <a:noFill/>
                <a:ln w="9525">
                  <a:noFill/>
                  <a:round/>
                  <a:headEnd/>
                  <a:tailEnd/>
                </a:ln>
              </p:spPr>
              <p:txBody>
                <a:bodyPr/>
                <a:lstStyle/>
                <a:p>
                  <a:endParaRPr lang="en-US"/>
                </a:p>
              </p:txBody>
            </p:sp>
            <p:sp>
              <p:nvSpPr>
                <p:cNvPr id="6214" name="Freeform 258"/>
                <p:cNvSpPr>
                  <a:spLocks/>
                </p:cNvSpPr>
                <p:nvPr/>
              </p:nvSpPr>
              <p:spPr bwMode="auto">
                <a:xfrm>
                  <a:off x="3673" y="3526"/>
                  <a:ext cx="10" cy="28"/>
                </a:xfrm>
                <a:custGeom>
                  <a:avLst/>
                  <a:gdLst>
                    <a:gd name="T0" fmla="*/ 0 w 30"/>
                    <a:gd name="T1" fmla="*/ 0 h 113"/>
                    <a:gd name="T2" fmla="*/ 1 w 30"/>
                    <a:gd name="T3" fmla="*/ 0 h 113"/>
                    <a:gd name="T4" fmla="*/ 10 w 30"/>
                    <a:gd name="T5" fmla="*/ 28 h 113"/>
                    <a:gd name="T6" fmla="*/ 9 w 30"/>
                    <a:gd name="T7" fmla="*/ 28 h 113"/>
                    <a:gd name="T8" fmla="*/ 9 w 30"/>
                    <a:gd name="T9" fmla="*/ 28 h 113"/>
                    <a:gd name="T10" fmla="*/ 0 w 30"/>
                    <a:gd name="T11" fmla="*/ 0 h 113"/>
                    <a:gd name="T12" fmla="*/ 0 60000 65536"/>
                    <a:gd name="T13" fmla="*/ 0 60000 65536"/>
                    <a:gd name="T14" fmla="*/ 0 60000 65536"/>
                    <a:gd name="T15" fmla="*/ 0 60000 65536"/>
                    <a:gd name="T16" fmla="*/ 0 60000 65536"/>
                    <a:gd name="T17" fmla="*/ 0 60000 65536"/>
                    <a:gd name="T18" fmla="*/ 0 w 30"/>
                    <a:gd name="T19" fmla="*/ 0 h 113"/>
                    <a:gd name="T20" fmla="*/ 30 w 30"/>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30" h="113">
                      <a:moveTo>
                        <a:pt x="0" y="2"/>
                      </a:moveTo>
                      <a:lnTo>
                        <a:pt x="4" y="0"/>
                      </a:lnTo>
                      <a:lnTo>
                        <a:pt x="30" y="112"/>
                      </a:lnTo>
                      <a:lnTo>
                        <a:pt x="27" y="113"/>
                      </a:lnTo>
                      <a:lnTo>
                        <a:pt x="26" y="113"/>
                      </a:lnTo>
                      <a:lnTo>
                        <a:pt x="0" y="2"/>
                      </a:lnTo>
                      <a:close/>
                    </a:path>
                  </a:pathLst>
                </a:custGeom>
                <a:noFill/>
                <a:ln w="9525">
                  <a:noFill/>
                  <a:round/>
                  <a:headEnd/>
                  <a:tailEnd/>
                </a:ln>
              </p:spPr>
              <p:txBody>
                <a:bodyPr/>
                <a:lstStyle/>
                <a:p>
                  <a:endParaRPr lang="en-US"/>
                </a:p>
              </p:txBody>
            </p:sp>
            <p:sp>
              <p:nvSpPr>
                <p:cNvPr id="6215" name="Freeform 259"/>
                <p:cNvSpPr>
                  <a:spLocks/>
                </p:cNvSpPr>
                <p:nvPr/>
              </p:nvSpPr>
              <p:spPr bwMode="auto">
                <a:xfrm>
                  <a:off x="3682" y="3554"/>
                  <a:ext cx="5" cy="10"/>
                </a:xfrm>
                <a:custGeom>
                  <a:avLst/>
                  <a:gdLst>
                    <a:gd name="T0" fmla="*/ 0 w 16"/>
                    <a:gd name="T1" fmla="*/ 0 h 42"/>
                    <a:gd name="T2" fmla="*/ 1 w 16"/>
                    <a:gd name="T3" fmla="*/ 0 h 42"/>
                    <a:gd name="T4" fmla="*/ 5 w 16"/>
                    <a:gd name="T5" fmla="*/ 10 h 42"/>
                    <a:gd name="T6" fmla="*/ 4 w 16"/>
                    <a:gd name="T7" fmla="*/ 10 h 42"/>
                    <a:gd name="T8" fmla="*/ 4 w 16"/>
                    <a:gd name="T9" fmla="*/ 10 h 42"/>
                    <a:gd name="T10" fmla="*/ 0 w 16"/>
                    <a:gd name="T11" fmla="*/ 0 h 42"/>
                    <a:gd name="T12" fmla="*/ 0 60000 65536"/>
                    <a:gd name="T13" fmla="*/ 0 60000 65536"/>
                    <a:gd name="T14" fmla="*/ 0 60000 65536"/>
                    <a:gd name="T15" fmla="*/ 0 60000 65536"/>
                    <a:gd name="T16" fmla="*/ 0 60000 65536"/>
                    <a:gd name="T17" fmla="*/ 0 60000 65536"/>
                    <a:gd name="T18" fmla="*/ 0 w 16"/>
                    <a:gd name="T19" fmla="*/ 0 h 42"/>
                    <a:gd name="T20" fmla="*/ 16 w 16"/>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6" h="42">
                      <a:moveTo>
                        <a:pt x="0" y="1"/>
                      </a:moveTo>
                      <a:lnTo>
                        <a:pt x="3" y="0"/>
                      </a:lnTo>
                      <a:lnTo>
                        <a:pt x="16" y="40"/>
                      </a:lnTo>
                      <a:lnTo>
                        <a:pt x="13" y="42"/>
                      </a:lnTo>
                      <a:lnTo>
                        <a:pt x="0" y="1"/>
                      </a:lnTo>
                      <a:close/>
                    </a:path>
                  </a:pathLst>
                </a:custGeom>
                <a:noFill/>
                <a:ln w="9525">
                  <a:noFill/>
                  <a:round/>
                  <a:headEnd/>
                  <a:tailEnd/>
                </a:ln>
              </p:spPr>
              <p:txBody>
                <a:bodyPr/>
                <a:lstStyle/>
                <a:p>
                  <a:endParaRPr lang="en-US"/>
                </a:p>
              </p:txBody>
            </p:sp>
            <p:sp>
              <p:nvSpPr>
                <p:cNvPr id="6216" name="Freeform 260"/>
                <p:cNvSpPr>
                  <a:spLocks/>
                </p:cNvSpPr>
                <p:nvPr/>
              </p:nvSpPr>
              <p:spPr bwMode="auto">
                <a:xfrm>
                  <a:off x="3686" y="3564"/>
                  <a:ext cx="3" cy="4"/>
                </a:xfrm>
                <a:custGeom>
                  <a:avLst/>
                  <a:gdLst>
                    <a:gd name="T0" fmla="*/ 0 w 10"/>
                    <a:gd name="T1" fmla="*/ 0 h 18"/>
                    <a:gd name="T2" fmla="*/ 1 w 10"/>
                    <a:gd name="T3" fmla="*/ 0 h 18"/>
                    <a:gd name="T4" fmla="*/ 3 w 10"/>
                    <a:gd name="T5" fmla="*/ 4 h 18"/>
                    <a:gd name="T6" fmla="*/ 2 w 10"/>
                    <a:gd name="T7" fmla="*/ 4 h 18"/>
                    <a:gd name="T8" fmla="*/ 2 w 10"/>
                    <a:gd name="T9" fmla="*/ 4 h 18"/>
                    <a:gd name="T10" fmla="*/ 0 w 10"/>
                    <a:gd name="T11" fmla="*/ 0 h 18"/>
                    <a:gd name="T12" fmla="*/ 0 60000 65536"/>
                    <a:gd name="T13" fmla="*/ 0 60000 65536"/>
                    <a:gd name="T14" fmla="*/ 0 60000 65536"/>
                    <a:gd name="T15" fmla="*/ 0 60000 65536"/>
                    <a:gd name="T16" fmla="*/ 0 60000 65536"/>
                    <a:gd name="T17" fmla="*/ 0 60000 65536"/>
                    <a:gd name="T18" fmla="*/ 0 w 10"/>
                    <a:gd name="T19" fmla="*/ 0 h 18"/>
                    <a:gd name="T20" fmla="*/ 10 w 1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0" h="18">
                      <a:moveTo>
                        <a:pt x="0" y="2"/>
                      </a:moveTo>
                      <a:lnTo>
                        <a:pt x="3" y="0"/>
                      </a:lnTo>
                      <a:lnTo>
                        <a:pt x="10" y="16"/>
                      </a:lnTo>
                      <a:lnTo>
                        <a:pt x="8" y="18"/>
                      </a:lnTo>
                      <a:lnTo>
                        <a:pt x="0" y="2"/>
                      </a:lnTo>
                      <a:close/>
                    </a:path>
                  </a:pathLst>
                </a:custGeom>
                <a:noFill/>
                <a:ln w="9525">
                  <a:noFill/>
                  <a:round/>
                  <a:headEnd/>
                  <a:tailEnd/>
                </a:ln>
              </p:spPr>
              <p:txBody>
                <a:bodyPr/>
                <a:lstStyle/>
                <a:p>
                  <a:endParaRPr lang="en-US"/>
                </a:p>
              </p:txBody>
            </p:sp>
            <p:sp>
              <p:nvSpPr>
                <p:cNvPr id="6217" name="Freeform 261"/>
                <p:cNvSpPr>
                  <a:spLocks/>
                </p:cNvSpPr>
                <p:nvPr/>
              </p:nvSpPr>
              <p:spPr bwMode="auto">
                <a:xfrm>
                  <a:off x="3689" y="3568"/>
                  <a:ext cx="1" cy="1"/>
                </a:xfrm>
                <a:custGeom>
                  <a:avLst/>
                  <a:gdLst>
                    <a:gd name="T0" fmla="*/ 0 w 4"/>
                    <a:gd name="T1" fmla="*/ 1 h 4"/>
                    <a:gd name="T2" fmla="*/ 1 w 4"/>
                    <a:gd name="T3" fmla="*/ 0 h 4"/>
                    <a:gd name="T4" fmla="*/ 1 w 4"/>
                    <a:gd name="T5" fmla="*/ 0 h 4"/>
                    <a:gd name="T6" fmla="*/ 1 w 4"/>
                    <a:gd name="T7" fmla="*/ 0 h 4"/>
                    <a:gd name="T8" fmla="*/ 0 w 4"/>
                    <a:gd name="T9" fmla="*/ 1 h 4"/>
                    <a:gd name="T10" fmla="*/ 0 w 4"/>
                    <a:gd name="T11" fmla="*/ 1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0" y="2"/>
                      </a:moveTo>
                      <a:lnTo>
                        <a:pt x="2" y="0"/>
                      </a:lnTo>
                      <a:lnTo>
                        <a:pt x="3" y="1"/>
                      </a:lnTo>
                      <a:lnTo>
                        <a:pt x="4" y="1"/>
                      </a:lnTo>
                      <a:lnTo>
                        <a:pt x="1" y="4"/>
                      </a:lnTo>
                      <a:lnTo>
                        <a:pt x="0" y="2"/>
                      </a:lnTo>
                      <a:close/>
                    </a:path>
                  </a:pathLst>
                </a:custGeom>
                <a:noFill/>
                <a:ln w="9525">
                  <a:noFill/>
                  <a:round/>
                  <a:headEnd/>
                  <a:tailEnd/>
                </a:ln>
              </p:spPr>
              <p:txBody>
                <a:bodyPr/>
                <a:lstStyle/>
                <a:p>
                  <a:endParaRPr lang="en-US"/>
                </a:p>
              </p:txBody>
            </p:sp>
            <p:sp>
              <p:nvSpPr>
                <p:cNvPr id="6218" name="Freeform 262"/>
                <p:cNvSpPr>
                  <a:spLocks/>
                </p:cNvSpPr>
                <p:nvPr/>
              </p:nvSpPr>
              <p:spPr bwMode="auto">
                <a:xfrm>
                  <a:off x="3689" y="3568"/>
                  <a:ext cx="5" cy="7"/>
                </a:xfrm>
                <a:custGeom>
                  <a:avLst/>
                  <a:gdLst>
                    <a:gd name="T0" fmla="*/ 0 w 15"/>
                    <a:gd name="T1" fmla="*/ 1 h 28"/>
                    <a:gd name="T2" fmla="*/ 1 w 15"/>
                    <a:gd name="T3" fmla="*/ 0 h 28"/>
                    <a:gd name="T4" fmla="*/ 5 w 15"/>
                    <a:gd name="T5" fmla="*/ 6 h 28"/>
                    <a:gd name="T6" fmla="*/ 5 w 15"/>
                    <a:gd name="T7" fmla="*/ 7 h 28"/>
                    <a:gd name="T8" fmla="*/ 4 w 15"/>
                    <a:gd name="T9" fmla="*/ 7 h 28"/>
                    <a:gd name="T10" fmla="*/ 0 w 15"/>
                    <a:gd name="T11" fmla="*/ 1 h 28"/>
                    <a:gd name="T12" fmla="*/ 0 60000 65536"/>
                    <a:gd name="T13" fmla="*/ 0 60000 65536"/>
                    <a:gd name="T14" fmla="*/ 0 60000 65536"/>
                    <a:gd name="T15" fmla="*/ 0 60000 65536"/>
                    <a:gd name="T16" fmla="*/ 0 60000 65536"/>
                    <a:gd name="T17" fmla="*/ 0 60000 65536"/>
                    <a:gd name="T18" fmla="*/ 0 w 15"/>
                    <a:gd name="T19" fmla="*/ 0 h 28"/>
                    <a:gd name="T20" fmla="*/ 15 w 1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5" h="28">
                      <a:moveTo>
                        <a:pt x="0" y="3"/>
                      </a:moveTo>
                      <a:lnTo>
                        <a:pt x="3" y="0"/>
                      </a:lnTo>
                      <a:lnTo>
                        <a:pt x="15" y="25"/>
                      </a:lnTo>
                      <a:lnTo>
                        <a:pt x="15" y="27"/>
                      </a:lnTo>
                      <a:lnTo>
                        <a:pt x="12" y="28"/>
                      </a:lnTo>
                      <a:lnTo>
                        <a:pt x="0" y="3"/>
                      </a:lnTo>
                      <a:close/>
                    </a:path>
                  </a:pathLst>
                </a:custGeom>
                <a:noFill/>
                <a:ln w="9525">
                  <a:noFill/>
                  <a:round/>
                  <a:headEnd/>
                  <a:tailEnd/>
                </a:ln>
              </p:spPr>
              <p:txBody>
                <a:bodyPr/>
                <a:lstStyle/>
                <a:p>
                  <a:endParaRPr lang="en-US"/>
                </a:p>
              </p:txBody>
            </p:sp>
            <p:sp>
              <p:nvSpPr>
                <p:cNvPr id="6219" name="Freeform 263"/>
                <p:cNvSpPr>
                  <a:spLocks/>
                </p:cNvSpPr>
                <p:nvPr/>
              </p:nvSpPr>
              <p:spPr bwMode="auto">
                <a:xfrm>
                  <a:off x="3693" y="3575"/>
                  <a:ext cx="2" cy="4"/>
                </a:xfrm>
                <a:custGeom>
                  <a:avLst/>
                  <a:gdLst>
                    <a:gd name="T0" fmla="*/ 0 w 7"/>
                    <a:gd name="T1" fmla="*/ 0 h 18"/>
                    <a:gd name="T2" fmla="*/ 1 w 7"/>
                    <a:gd name="T3" fmla="*/ 0 h 18"/>
                    <a:gd name="T4" fmla="*/ 2 w 7"/>
                    <a:gd name="T5" fmla="*/ 4 h 18"/>
                    <a:gd name="T6" fmla="*/ 2 w 7"/>
                    <a:gd name="T7" fmla="*/ 4 h 18"/>
                    <a:gd name="T8" fmla="*/ 1 w 7"/>
                    <a:gd name="T9" fmla="*/ 4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1"/>
                      </a:moveTo>
                      <a:lnTo>
                        <a:pt x="3" y="0"/>
                      </a:lnTo>
                      <a:lnTo>
                        <a:pt x="7" y="17"/>
                      </a:lnTo>
                      <a:lnTo>
                        <a:pt x="3" y="18"/>
                      </a:lnTo>
                      <a:lnTo>
                        <a:pt x="0" y="1"/>
                      </a:lnTo>
                      <a:close/>
                    </a:path>
                  </a:pathLst>
                </a:custGeom>
                <a:noFill/>
                <a:ln w="9525">
                  <a:noFill/>
                  <a:round/>
                  <a:headEnd/>
                  <a:tailEnd/>
                </a:ln>
              </p:spPr>
              <p:txBody>
                <a:bodyPr/>
                <a:lstStyle/>
                <a:p>
                  <a:endParaRPr lang="en-US"/>
                </a:p>
              </p:txBody>
            </p:sp>
            <p:sp>
              <p:nvSpPr>
                <p:cNvPr id="6220" name="Freeform 264"/>
                <p:cNvSpPr>
                  <a:spLocks/>
                </p:cNvSpPr>
                <p:nvPr/>
              </p:nvSpPr>
              <p:spPr bwMode="auto">
                <a:xfrm>
                  <a:off x="3694" y="3579"/>
                  <a:ext cx="3" cy="14"/>
                </a:xfrm>
                <a:custGeom>
                  <a:avLst/>
                  <a:gdLst>
                    <a:gd name="T0" fmla="*/ 0 w 9"/>
                    <a:gd name="T1" fmla="*/ 0 h 57"/>
                    <a:gd name="T2" fmla="*/ 1 w 9"/>
                    <a:gd name="T3" fmla="*/ 0 h 57"/>
                    <a:gd name="T4" fmla="*/ 3 w 9"/>
                    <a:gd name="T5" fmla="*/ 14 h 57"/>
                    <a:gd name="T6" fmla="*/ 2 w 9"/>
                    <a:gd name="T7" fmla="*/ 14 h 57"/>
                    <a:gd name="T8" fmla="*/ 2 w 9"/>
                    <a:gd name="T9" fmla="*/ 14 h 57"/>
                    <a:gd name="T10" fmla="*/ 0 w 9"/>
                    <a:gd name="T11" fmla="*/ 0 h 57"/>
                    <a:gd name="T12" fmla="*/ 0 60000 65536"/>
                    <a:gd name="T13" fmla="*/ 0 60000 65536"/>
                    <a:gd name="T14" fmla="*/ 0 60000 65536"/>
                    <a:gd name="T15" fmla="*/ 0 60000 65536"/>
                    <a:gd name="T16" fmla="*/ 0 60000 65536"/>
                    <a:gd name="T17" fmla="*/ 0 60000 65536"/>
                    <a:gd name="T18" fmla="*/ 0 w 9"/>
                    <a:gd name="T19" fmla="*/ 0 h 57"/>
                    <a:gd name="T20" fmla="*/ 9 w 9"/>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9" h="57">
                      <a:moveTo>
                        <a:pt x="0" y="1"/>
                      </a:moveTo>
                      <a:lnTo>
                        <a:pt x="4" y="0"/>
                      </a:lnTo>
                      <a:lnTo>
                        <a:pt x="9" y="56"/>
                      </a:lnTo>
                      <a:lnTo>
                        <a:pt x="5" y="57"/>
                      </a:lnTo>
                      <a:lnTo>
                        <a:pt x="5" y="56"/>
                      </a:lnTo>
                      <a:lnTo>
                        <a:pt x="0" y="1"/>
                      </a:lnTo>
                      <a:close/>
                    </a:path>
                  </a:pathLst>
                </a:custGeom>
                <a:noFill/>
                <a:ln w="9525">
                  <a:noFill/>
                  <a:round/>
                  <a:headEnd/>
                  <a:tailEnd/>
                </a:ln>
              </p:spPr>
              <p:txBody>
                <a:bodyPr/>
                <a:lstStyle/>
                <a:p>
                  <a:endParaRPr lang="en-US"/>
                </a:p>
              </p:txBody>
            </p:sp>
            <p:sp>
              <p:nvSpPr>
                <p:cNvPr id="6221" name="Freeform 265"/>
                <p:cNvSpPr>
                  <a:spLocks/>
                </p:cNvSpPr>
                <p:nvPr/>
              </p:nvSpPr>
              <p:spPr bwMode="auto">
                <a:xfrm>
                  <a:off x="3696" y="3593"/>
                  <a:ext cx="4" cy="10"/>
                </a:xfrm>
                <a:custGeom>
                  <a:avLst/>
                  <a:gdLst>
                    <a:gd name="T0" fmla="*/ 0 w 12"/>
                    <a:gd name="T1" fmla="*/ 0 h 41"/>
                    <a:gd name="T2" fmla="*/ 1 w 12"/>
                    <a:gd name="T3" fmla="*/ 0 h 41"/>
                    <a:gd name="T4" fmla="*/ 4 w 12"/>
                    <a:gd name="T5" fmla="*/ 9 h 41"/>
                    <a:gd name="T6" fmla="*/ 3 w 12"/>
                    <a:gd name="T7" fmla="*/ 10 h 41"/>
                    <a:gd name="T8" fmla="*/ 3 w 12"/>
                    <a:gd name="T9" fmla="*/ 10 h 41"/>
                    <a:gd name="T10" fmla="*/ 0 w 12"/>
                    <a:gd name="T11" fmla="*/ 0 h 41"/>
                    <a:gd name="T12" fmla="*/ 0 60000 65536"/>
                    <a:gd name="T13" fmla="*/ 0 60000 65536"/>
                    <a:gd name="T14" fmla="*/ 0 60000 65536"/>
                    <a:gd name="T15" fmla="*/ 0 60000 65536"/>
                    <a:gd name="T16" fmla="*/ 0 60000 65536"/>
                    <a:gd name="T17" fmla="*/ 0 60000 65536"/>
                    <a:gd name="T18" fmla="*/ 0 w 12"/>
                    <a:gd name="T19" fmla="*/ 0 h 41"/>
                    <a:gd name="T20" fmla="*/ 12 w 12"/>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2" h="41">
                      <a:moveTo>
                        <a:pt x="0" y="1"/>
                      </a:moveTo>
                      <a:lnTo>
                        <a:pt x="4" y="0"/>
                      </a:lnTo>
                      <a:lnTo>
                        <a:pt x="12" y="37"/>
                      </a:lnTo>
                      <a:lnTo>
                        <a:pt x="10" y="41"/>
                      </a:lnTo>
                      <a:lnTo>
                        <a:pt x="8" y="39"/>
                      </a:lnTo>
                      <a:lnTo>
                        <a:pt x="0" y="1"/>
                      </a:lnTo>
                      <a:close/>
                    </a:path>
                  </a:pathLst>
                </a:custGeom>
                <a:noFill/>
                <a:ln w="9525">
                  <a:noFill/>
                  <a:round/>
                  <a:headEnd/>
                  <a:tailEnd/>
                </a:ln>
              </p:spPr>
              <p:txBody>
                <a:bodyPr/>
                <a:lstStyle/>
                <a:p>
                  <a:endParaRPr lang="en-US"/>
                </a:p>
              </p:txBody>
            </p:sp>
            <p:sp>
              <p:nvSpPr>
                <p:cNvPr id="6222" name="Freeform 266"/>
                <p:cNvSpPr>
                  <a:spLocks/>
                </p:cNvSpPr>
                <p:nvPr/>
              </p:nvSpPr>
              <p:spPr bwMode="auto">
                <a:xfrm>
                  <a:off x="3699" y="3602"/>
                  <a:ext cx="2" cy="1"/>
                </a:xfrm>
                <a:custGeom>
                  <a:avLst/>
                  <a:gdLst>
                    <a:gd name="T0" fmla="*/ 0 w 5"/>
                    <a:gd name="T1" fmla="*/ 1 h 4"/>
                    <a:gd name="T2" fmla="*/ 1 w 5"/>
                    <a:gd name="T3" fmla="*/ 0 h 4"/>
                    <a:gd name="T4" fmla="*/ 2 w 5"/>
                    <a:gd name="T5" fmla="*/ 0 h 4"/>
                    <a:gd name="T6" fmla="*/ 2 w 5"/>
                    <a:gd name="T7" fmla="*/ 1 h 4"/>
                    <a:gd name="T8" fmla="*/ 0 w 5"/>
                    <a:gd name="T9" fmla="*/ 1 h 4"/>
                    <a:gd name="T10" fmla="*/ 0 w 5"/>
                    <a:gd name="T11" fmla="*/ 1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0" y="4"/>
                      </a:moveTo>
                      <a:lnTo>
                        <a:pt x="2" y="0"/>
                      </a:lnTo>
                      <a:lnTo>
                        <a:pt x="4" y="0"/>
                      </a:lnTo>
                      <a:lnTo>
                        <a:pt x="5" y="2"/>
                      </a:lnTo>
                      <a:lnTo>
                        <a:pt x="1" y="4"/>
                      </a:lnTo>
                      <a:lnTo>
                        <a:pt x="0" y="4"/>
                      </a:lnTo>
                      <a:close/>
                    </a:path>
                  </a:pathLst>
                </a:custGeom>
                <a:noFill/>
                <a:ln w="9525">
                  <a:noFill/>
                  <a:round/>
                  <a:headEnd/>
                  <a:tailEnd/>
                </a:ln>
              </p:spPr>
              <p:txBody>
                <a:bodyPr/>
                <a:lstStyle/>
                <a:p>
                  <a:endParaRPr lang="en-US"/>
                </a:p>
              </p:txBody>
            </p:sp>
            <p:sp>
              <p:nvSpPr>
                <p:cNvPr id="6223" name="Freeform 267"/>
                <p:cNvSpPr>
                  <a:spLocks/>
                </p:cNvSpPr>
                <p:nvPr/>
              </p:nvSpPr>
              <p:spPr bwMode="auto">
                <a:xfrm>
                  <a:off x="3693" y="3603"/>
                  <a:ext cx="8" cy="32"/>
                </a:xfrm>
                <a:custGeom>
                  <a:avLst/>
                  <a:gdLst>
                    <a:gd name="T0" fmla="*/ 7 w 23"/>
                    <a:gd name="T1" fmla="*/ 0 h 131"/>
                    <a:gd name="T2" fmla="*/ 8 w 23"/>
                    <a:gd name="T3" fmla="*/ 0 h 131"/>
                    <a:gd name="T4" fmla="*/ 1 w 23"/>
                    <a:gd name="T5" fmla="*/ 32 h 131"/>
                    <a:gd name="T6" fmla="*/ 1 w 23"/>
                    <a:gd name="T7" fmla="*/ 32 h 131"/>
                    <a:gd name="T8" fmla="*/ 0 w 23"/>
                    <a:gd name="T9" fmla="*/ 32 h 131"/>
                    <a:gd name="T10" fmla="*/ 7 w 23"/>
                    <a:gd name="T11" fmla="*/ 0 h 131"/>
                    <a:gd name="T12" fmla="*/ 0 60000 65536"/>
                    <a:gd name="T13" fmla="*/ 0 60000 65536"/>
                    <a:gd name="T14" fmla="*/ 0 60000 65536"/>
                    <a:gd name="T15" fmla="*/ 0 60000 65536"/>
                    <a:gd name="T16" fmla="*/ 0 60000 65536"/>
                    <a:gd name="T17" fmla="*/ 0 60000 65536"/>
                    <a:gd name="T18" fmla="*/ 0 w 23"/>
                    <a:gd name="T19" fmla="*/ 0 h 131"/>
                    <a:gd name="T20" fmla="*/ 23 w 23"/>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23" h="131">
                      <a:moveTo>
                        <a:pt x="19" y="2"/>
                      </a:moveTo>
                      <a:lnTo>
                        <a:pt x="23" y="0"/>
                      </a:lnTo>
                      <a:lnTo>
                        <a:pt x="4" y="129"/>
                      </a:lnTo>
                      <a:lnTo>
                        <a:pt x="4" y="131"/>
                      </a:lnTo>
                      <a:lnTo>
                        <a:pt x="0" y="129"/>
                      </a:lnTo>
                      <a:lnTo>
                        <a:pt x="19" y="2"/>
                      </a:lnTo>
                      <a:close/>
                    </a:path>
                  </a:pathLst>
                </a:custGeom>
                <a:noFill/>
                <a:ln w="9525">
                  <a:noFill/>
                  <a:round/>
                  <a:headEnd/>
                  <a:tailEnd/>
                </a:ln>
              </p:spPr>
              <p:txBody>
                <a:bodyPr/>
                <a:lstStyle/>
                <a:p>
                  <a:endParaRPr lang="en-US"/>
                </a:p>
              </p:txBody>
            </p:sp>
            <p:sp>
              <p:nvSpPr>
                <p:cNvPr id="6224" name="Freeform 268"/>
                <p:cNvSpPr>
                  <a:spLocks/>
                </p:cNvSpPr>
                <p:nvPr/>
              </p:nvSpPr>
              <p:spPr bwMode="auto">
                <a:xfrm>
                  <a:off x="3690" y="3635"/>
                  <a:ext cx="4" cy="7"/>
                </a:xfrm>
                <a:custGeom>
                  <a:avLst/>
                  <a:gdLst>
                    <a:gd name="T0" fmla="*/ 3 w 12"/>
                    <a:gd name="T1" fmla="*/ 0 h 29"/>
                    <a:gd name="T2" fmla="*/ 4 w 12"/>
                    <a:gd name="T3" fmla="*/ 0 h 29"/>
                    <a:gd name="T4" fmla="*/ 2 w 12"/>
                    <a:gd name="T5" fmla="*/ 7 h 29"/>
                    <a:gd name="T6" fmla="*/ 2 w 12"/>
                    <a:gd name="T7" fmla="*/ 7 h 29"/>
                    <a:gd name="T8" fmla="*/ 0 w 12"/>
                    <a:gd name="T9" fmla="*/ 7 h 29"/>
                    <a:gd name="T10" fmla="*/ 3 w 12"/>
                    <a:gd name="T11" fmla="*/ 0 h 29"/>
                    <a:gd name="T12" fmla="*/ 0 60000 65536"/>
                    <a:gd name="T13" fmla="*/ 0 60000 65536"/>
                    <a:gd name="T14" fmla="*/ 0 60000 65536"/>
                    <a:gd name="T15" fmla="*/ 0 60000 65536"/>
                    <a:gd name="T16" fmla="*/ 0 60000 65536"/>
                    <a:gd name="T17" fmla="*/ 0 60000 65536"/>
                    <a:gd name="T18" fmla="*/ 0 w 12"/>
                    <a:gd name="T19" fmla="*/ 0 h 29"/>
                    <a:gd name="T20" fmla="*/ 12 w 1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2" h="29">
                      <a:moveTo>
                        <a:pt x="8" y="0"/>
                      </a:moveTo>
                      <a:lnTo>
                        <a:pt x="12" y="2"/>
                      </a:lnTo>
                      <a:lnTo>
                        <a:pt x="5" y="29"/>
                      </a:lnTo>
                      <a:lnTo>
                        <a:pt x="0" y="28"/>
                      </a:lnTo>
                      <a:lnTo>
                        <a:pt x="8" y="0"/>
                      </a:lnTo>
                      <a:close/>
                    </a:path>
                  </a:pathLst>
                </a:custGeom>
                <a:noFill/>
                <a:ln w="9525">
                  <a:noFill/>
                  <a:round/>
                  <a:headEnd/>
                  <a:tailEnd/>
                </a:ln>
              </p:spPr>
              <p:txBody>
                <a:bodyPr/>
                <a:lstStyle/>
                <a:p>
                  <a:endParaRPr lang="en-US"/>
                </a:p>
              </p:txBody>
            </p:sp>
            <p:sp>
              <p:nvSpPr>
                <p:cNvPr id="6225" name="Freeform 269"/>
                <p:cNvSpPr>
                  <a:spLocks/>
                </p:cNvSpPr>
                <p:nvPr/>
              </p:nvSpPr>
              <p:spPr bwMode="auto">
                <a:xfrm>
                  <a:off x="3675" y="3642"/>
                  <a:ext cx="17" cy="42"/>
                </a:xfrm>
                <a:custGeom>
                  <a:avLst/>
                  <a:gdLst>
                    <a:gd name="T0" fmla="*/ 15 w 50"/>
                    <a:gd name="T1" fmla="*/ 0 h 166"/>
                    <a:gd name="T2" fmla="*/ 17 w 50"/>
                    <a:gd name="T3" fmla="*/ 0 h 166"/>
                    <a:gd name="T4" fmla="*/ 1 w 50"/>
                    <a:gd name="T5" fmla="*/ 42 h 166"/>
                    <a:gd name="T6" fmla="*/ 0 w 50"/>
                    <a:gd name="T7" fmla="*/ 42 h 166"/>
                    <a:gd name="T8" fmla="*/ 0 w 50"/>
                    <a:gd name="T9" fmla="*/ 42 h 166"/>
                    <a:gd name="T10" fmla="*/ 15 w 50"/>
                    <a:gd name="T11" fmla="*/ 0 h 166"/>
                    <a:gd name="T12" fmla="*/ 0 60000 65536"/>
                    <a:gd name="T13" fmla="*/ 0 60000 65536"/>
                    <a:gd name="T14" fmla="*/ 0 60000 65536"/>
                    <a:gd name="T15" fmla="*/ 0 60000 65536"/>
                    <a:gd name="T16" fmla="*/ 0 60000 65536"/>
                    <a:gd name="T17" fmla="*/ 0 60000 65536"/>
                    <a:gd name="T18" fmla="*/ 0 w 50"/>
                    <a:gd name="T19" fmla="*/ 0 h 166"/>
                    <a:gd name="T20" fmla="*/ 50 w 50"/>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50" h="166">
                      <a:moveTo>
                        <a:pt x="45" y="0"/>
                      </a:moveTo>
                      <a:lnTo>
                        <a:pt x="50" y="1"/>
                      </a:lnTo>
                      <a:lnTo>
                        <a:pt x="4" y="166"/>
                      </a:lnTo>
                      <a:lnTo>
                        <a:pt x="0" y="165"/>
                      </a:lnTo>
                      <a:lnTo>
                        <a:pt x="45" y="0"/>
                      </a:lnTo>
                      <a:close/>
                    </a:path>
                  </a:pathLst>
                </a:custGeom>
                <a:noFill/>
                <a:ln w="9525">
                  <a:noFill/>
                  <a:round/>
                  <a:headEnd/>
                  <a:tailEnd/>
                </a:ln>
              </p:spPr>
              <p:txBody>
                <a:bodyPr/>
                <a:lstStyle/>
                <a:p>
                  <a:endParaRPr lang="en-US"/>
                </a:p>
              </p:txBody>
            </p:sp>
            <p:sp>
              <p:nvSpPr>
                <p:cNvPr id="6226" name="Freeform 270"/>
                <p:cNvSpPr>
                  <a:spLocks/>
                </p:cNvSpPr>
                <p:nvPr/>
              </p:nvSpPr>
              <p:spPr bwMode="auto">
                <a:xfrm>
                  <a:off x="3674" y="3683"/>
                  <a:ext cx="3" cy="7"/>
                </a:xfrm>
                <a:custGeom>
                  <a:avLst/>
                  <a:gdLst>
                    <a:gd name="T0" fmla="*/ 2 w 9"/>
                    <a:gd name="T1" fmla="*/ 0 h 26"/>
                    <a:gd name="T2" fmla="*/ 3 w 9"/>
                    <a:gd name="T3" fmla="*/ 0 h 26"/>
                    <a:gd name="T4" fmla="*/ 1 w 9"/>
                    <a:gd name="T5" fmla="*/ 7 h 26"/>
                    <a:gd name="T6" fmla="*/ 0 w 9"/>
                    <a:gd name="T7" fmla="*/ 7 h 26"/>
                    <a:gd name="T8" fmla="*/ 0 w 9"/>
                    <a:gd name="T9" fmla="*/ 7 h 26"/>
                    <a:gd name="T10" fmla="*/ 2 w 9"/>
                    <a:gd name="T11" fmla="*/ 0 h 26"/>
                    <a:gd name="T12" fmla="*/ 0 60000 65536"/>
                    <a:gd name="T13" fmla="*/ 0 60000 65536"/>
                    <a:gd name="T14" fmla="*/ 0 60000 65536"/>
                    <a:gd name="T15" fmla="*/ 0 60000 65536"/>
                    <a:gd name="T16" fmla="*/ 0 60000 65536"/>
                    <a:gd name="T17" fmla="*/ 0 60000 65536"/>
                    <a:gd name="T18" fmla="*/ 0 w 9"/>
                    <a:gd name="T19" fmla="*/ 0 h 26"/>
                    <a:gd name="T20" fmla="*/ 9 w 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9" h="26">
                      <a:moveTo>
                        <a:pt x="5" y="0"/>
                      </a:moveTo>
                      <a:lnTo>
                        <a:pt x="9" y="1"/>
                      </a:lnTo>
                      <a:lnTo>
                        <a:pt x="4" y="26"/>
                      </a:lnTo>
                      <a:lnTo>
                        <a:pt x="0" y="25"/>
                      </a:lnTo>
                      <a:lnTo>
                        <a:pt x="5" y="0"/>
                      </a:lnTo>
                      <a:close/>
                    </a:path>
                  </a:pathLst>
                </a:custGeom>
                <a:noFill/>
                <a:ln w="9525">
                  <a:noFill/>
                  <a:round/>
                  <a:headEnd/>
                  <a:tailEnd/>
                </a:ln>
              </p:spPr>
              <p:txBody>
                <a:bodyPr/>
                <a:lstStyle/>
                <a:p>
                  <a:endParaRPr lang="en-US"/>
                </a:p>
              </p:txBody>
            </p:sp>
            <p:sp>
              <p:nvSpPr>
                <p:cNvPr id="6227" name="Freeform 271"/>
                <p:cNvSpPr>
                  <a:spLocks/>
                </p:cNvSpPr>
                <p:nvPr/>
              </p:nvSpPr>
              <p:spPr bwMode="auto">
                <a:xfrm>
                  <a:off x="3663" y="3689"/>
                  <a:ext cx="12" cy="41"/>
                </a:xfrm>
                <a:custGeom>
                  <a:avLst/>
                  <a:gdLst>
                    <a:gd name="T0" fmla="*/ 11 w 35"/>
                    <a:gd name="T1" fmla="*/ 0 h 162"/>
                    <a:gd name="T2" fmla="*/ 12 w 35"/>
                    <a:gd name="T3" fmla="*/ 0 h 162"/>
                    <a:gd name="T4" fmla="*/ 1 w 35"/>
                    <a:gd name="T5" fmla="*/ 41 h 162"/>
                    <a:gd name="T6" fmla="*/ 0 w 35"/>
                    <a:gd name="T7" fmla="*/ 41 h 162"/>
                    <a:gd name="T8" fmla="*/ 0 w 35"/>
                    <a:gd name="T9" fmla="*/ 41 h 162"/>
                    <a:gd name="T10" fmla="*/ 11 w 35"/>
                    <a:gd name="T11" fmla="*/ 0 h 162"/>
                    <a:gd name="T12" fmla="*/ 0 60000 65536"/>
                    <a:gd name="T13" fmla="*/ 0 60000 65536"/>
                    <a:gd name="T14" fmla="*/ 0 60000 65536"/>
                    <a:gd name="T15" fmla="*/ 0 60000 65536"/>
                    <a:gd name="T16" fmla="*/ 0 60000 65536"/>
                    <a:gd name="T17" fmla="*/ 0 60000 65536"/>
                    <a:gd name="T18" fmla="*/ 0 w 35"/>
                    <a:gd name="T19" fmla="*/ 0 h 162"/>
                    <a:gd name="T20" fmla="*/ 35 w 35"/>
                    <a:gd name="T21" fmla="*/ 162 h 162"/>
                  </a:gdLst>
                  <a:ahLst/>
                  <a:cxnLst>
                    <a:cxn ang="T12">
                      <a:pos x="T0" y="T1"/>
                    </a:cxn>
                    <a:cxn ang="T13">
                      <a:pos x="T2" y="T3"/>
                    </a:cxn>
                    <a:cxn ang="T14">
                      <a:pos x="T4" y="T5"/>
                    </a:cxn>
                    <a:cxn ang="T15">
                      <a:pos x="T6" y="T7"/>
                    </a:cxn>
                    <a:cxn ang="T16">
                      <a:pos x="T8" y="T9"/>
                    </a:cxn>
                    <a:cxn ang="T17">
                      <a:pos x="T10" y="T11"/>
                    </a:cxn>
                  </a:cxnLst>
                  <a:rect l="T18" t="T19" r="T20" b="T21"/>
                  <a:pathLst>
                    <a:path w="35" h="162">
                      <a:moveTo>
                        <a:pt x="31" y="0"/>
                      </a:moveTo>
                      <a:lnTo>
                        <a:pt x="35" y="1"/>
                      </a:lnTo>
                      <a:lnTo>
                        <a:pt x="4" y="161"/>
                      </a:lnTo>
                      <a:lnTo>
                        <a:pt x="1" y="162"/>
                      </a:lnTo>
                      <a:lnTo>
                        <a:pt x="0" y="161"/>
                      </a:lnTo>
                      <a:lnTo>
                        <a:pt x="31" y="0"/>
                      </a:lnTo>
                      <a:close/>
                    </a:path>
                  </a:pathLst>
                </a:custGeom>
                <a:noFill/>
                <a:ln w="9525">
                  <a:noFill/>
                  <a:round/>
                  <a:headEnd/>
                  <a:tailEnd/>
                </a:ln>
              </p:spPr>
              <p:txBody>
                <a:bodyPr/>
                <a:lstStyle/>
                <a:p>
                  <a:endParaRPr lang="en-US"/>
                </a:p>
              </p:txBody>
            </p:sp>
            <p:sp>
              <p:nvSpPr>
                <p:cNvPr id="6228" name="Freeform 272"/>
                <p:cNvSpPr>
                  <a:spLocks/>
                </p:cNvSpPr>
                <p:nvPr/>
              </p:nvSpPr>
              <p:spPr bwMode="auto">
                <a:xfrm>
                  <a:off x="3664" y="3730"/>
                  <a:ext cx="5" cy="4"/>
                </a:xfrm>
                <a:custGeom>
                  <a:avLst/>
                  <a:gdLst>
                    <a:gd name="T0" fmla="*/ 0 w 15"/>
                    <a:gd name="T1" fmla="*/ 0 h 16"/>
                    <a:gd name="T2" fmla="*/ 1 w 15"/>
                    <a:gd name="T3" fmla="*/ 0 h 16"/>
                    <a:gd name="T4" fmla="*/ 5 w 15"/>
                    <a:gd name="T5" fmla="*/ 3 h 16"/>
                    <a:gd name="T6" fmla="*/ 5 w 15"/>
                    <a:gd name="T7" fmla="*/ 3 h 16"/>
                    <a:gd name="T8" fmla="*/ 3 w 15"/>
                    <a:gd name="T9" fmla="*/ 4 h 16"/>
                    <a:gd name="T10" fmla="*/ 0 w 15"/>
                    <a:gd name="T11" fmla="*/ 0 h 16"/>
                    <a:gd name="T12" fmla="*/ 0 60000 65536"/>
                    <a:gd name="T13" fmla="*/ 0 60000 65536"/>
                    <a:gd name="T14" fmla="*/ 0 60000 65536"/>
                    <a:gd name="T15" fmla="*/ 0 60000 65536"/>
                    <a:gd name="T16" fmla="*/ 0 60000 65536"/>
                    <a:gd name="T17" fmla="*/ 0 60000 65536"/>
                    <a:gd name="T18" fmla="*/ 0 w 15"/>
                    <a:gd name="T19" fmla="*/ 0 h 16"/>
                    <a:gd name="T20" fmla="*/ 15 w 1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5" h="16">
                      <a:moveTo>
                        <a:pt x="0" y="1"/>
                      </a:moveTo>
                      <a:lnTo>
                        <a:pt x="3" y="0"/>
                      </a:lnTo>
                      <a:lnTo>
                        <a:pt x="14" y="13"/>
                      </a:lnTo>
                      <a:lnTo>
                        <a:pt x="15" y="14"/>
                      </a:lnTo>
                      <a:lnTo>
                        <a:pt x="10" y="16"/>
                      </a:lnTo>
                      <a:lnTo>
                        <a:pt x="0" y="1"/>
                      </a:lnTo>
                      <a:close/>
                    </a:path>
                  </a:pathLst>
                </a:custGeom>
                <a:noFill/>
                <a:ln w="9525">
                  <a:noFill/>
                  <a:round/>
                  <a:headEnd/>
                  <a:tailEnd/>
                </a:ln>
              </p:spPr>
              <p:txBody>
                <a:bodyPr/>
                <a:lstStyle/>
                <a:p>
                  <a:endParaRPr lang="en-US"/>
                </a:p>
              </p:txBody>
            </p:sp>
            <p:sp>
              <p:nvSpPr>
                <p:cNvPr id="6229" name="Freeform 273"/>
                <p:cNvSpPr>
                  <a:spLocks/>
                </p:cNvSpPr>
                <p:nvPr/>
              </p:nvSpPr>
              <p:spPr bwMode="auto">
                <a:xfrm>
                  <a:off x="3667" y="3733"/>
                  <a:ext cx="2" cy="3"/>
                </a:xfrm>
                <a:custGeom>
                  <a:avLst/>
                  <a:gdLst>
                    <a:gd name="T0" fmla="*/ 0 w 5"/>
                    <a:gd name="T1" fmla="*/ 1 h 12"/>
                    <a:gd name="T2" fmla="*/ 2 w 5"/>
                    <a:gd name="T3" fmla="*/ 0 h 12"/>
                    <a:gd name="T4" fmla="*/ 2 w 5"/>
                    <a:gd name="T5" fmla="*/ 3 h 12"/>
                    <a:gd name="T6" fmla="*/ 2 w 5"/>
                    <a:gd name="T7" fmla="*/ 3 h 12"/>
                    <a:gd name="T8" fmla="*/ 0 w 5"/>
                    <a:gd name="T9" fmla="*/ 3 h 12"/>
                    <a:gd name="T10" fmla="*/ 0 w 5"/>
                    <a:gd name="T11" fmla="*/ 1 h 12"/>
                    <a:gd name="T12" fmla="*/ 0 60000 65536"/>
                    <a:gd name="T13" fmla="*/ 0 60000 65536"/>
                    <a:gd name="T14" fmla="*/ 0 60000 65536"/>
                    <a:gd name="T15" fmla="*/ 0 60000 65536"/>
                    <a:gd name="T16" fmla="*/ 0 60000 65536"/>
                    <a:gd name="T17" fmla="*/ 0 60000 65536"/>
                    <a:gd name="T18" fmla="*/ 0 w 5"/>
                    <a:gd name="T19" fmla="*/ 0 h 12"/>
                    <a:gd name="T20" fmla="*/ 5 w 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5" h="12">
                      <a:moveTo>
                        <a:pt x="0" y="2"/>
                      </a:moveTo>
                      <a:lnTo>
                        <a:pt x="5" y="0"/>
                      </a:lnTo>
                      <a:lnTo>
                        <a:pt x="5" y="12"/>
                      </a:lnTo>
                      <a:lnTo>
                        <a:pt x="0" y="12"/>
                      </a:lnTo>
                      <a:lnTo>
                        <a:pt x="0" y="2"/>
                      </a:lnTo>
                      <a:close/>
                    </a:path>
                  </a:pathLst>
                </a:custGeom>
                <a:noFill/>
                <a:ln w="9525">
                  <a:noFill/>
                  <a:round/>
                  <a:headEnd/>
                  <a:tailEnd/>
                </a:ln>
              </p:spPr>
              <p:txBody>
                <a:bodyPr/>
                <a:lstStyle/>
                <a:p>
                  <a:endParaRPr lang="en-US"/>
                </a:p>
              </p:txBody>
            </p:sp>
            <p:sp>
              <p:nvSpPr>
                <p:cNvPr id="6230" name="Freeform 274"/>
                <p:cNvSpPr>
                  <a:spLocks/>
                </p:cNvSpPr>
                <p:nvPr/>
              </p:nvSpPr>
              <p:spPr bwMode="auto">
                <a:xfrm>
                  <a:off x="3667" y="3736"/>
                  <a:ext cx="2" cy="3"/>
                </a:xfrm>
                <a:custGeom>
                  <a:avLst/>
                  <a:gdLst>
                    <a:gd name="T0" fmla="*/ 0 w 6"/>
                    <a:gd name="T1" fmla="*/ 0 h 12"/>
                    <a:gd name="T2" fmla="*/ 2 w 6"/>
                    <a:gd name="T3" fmla="*/ 0 h 12"/>
                    <a:gd name="T4" fmla="*/ 2 w 6"/>
                    <a:gd name="T5" fmla="*/ 3 h 12"/>
                    <a:gd name="T6" fmla="*/ 2 w 6"/>
                    <a:gd name="T7" fmla="*/ 3 h 12"/>
                    <a:gd name="T8" fmla="*/ 0 w 6"/>
                    <a:gd name="T9" fmla="*/ 3 h 12"/>
                    <a:gd name="T10" fmla="*/ 0 w 6"/>
                    <a:gd name="T11" fmla="*/ 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1" y="0"/>
                      </a:moveTo>
                      <a:lnTo>
                        <a:pt x="6" y="0"/>
                      </a:lnTo>
                      <a:lnTo>
                        <a:pt x="5" y="12"/>
                      </a:lnTo>
                      <a:lnTo>
                        <a:pt x="0" y="12"/>
                      </a:lnTo>
                      <a:lnTo>
                        <a:pt x="1" y="0"/>
                      </a:lnTo>
                      <a:close/>
                    </a:path>
                  </a:pathLst>
                </a:custGeom>
                <a:noFill/>
                <a:ln w="9525">
                  <a:noFill/>
                  <a:round/>
                  <a:headEnd/>
                  <a:tailEnd/>
                </a:ln>
              </p:spPr>
              <p:txBody>
                <a:bodyPr/>
                <a:lstStyle/>
                <a:p>
                  <a:endParaRPr lang="en-US"/>
                </a:p>
              </p:txBody>
            </p:sp>
            <p:sp>
              <p:nvSpPr>
                <p:cNvPr id="6231" name="Freeform 275"/>
                <p:cNvSpPr>
                  <a:spLocks/>
                </p:cNvSpPr>
                <p:nvPr/>
              </p:nvSpPr>
              <p:spPr bwMode="auto">
                <a:xfrm>
                  <a:off x="3666" y="3739"/>
                  <a:ext cx="2" cy="4"/>
                </a:xfrm>
                <a:custGeom>
                  <a:avLst/>
                  <a:gdLst>
                    <a:gd name="T0" fmla="*/ 1 w 7"/>
                    <a:gd name="T1" fmla="*/ 0 h 15"/>
                    <a:gd name="T2" fmla="*/ 2 w 7"/>
                    <a:gd name="T3" fmla="*/ 0 h 15"/>
                    <a:gd name="T4" fmla="*/ 1 w 7"/>
                    <a:gd name="T5" fmla="*/ 3 h 15"/>
                    <a:gd name="T6" fmla="*/ 1 w 7"/>
                    <a:gd name="T7" fmla="*/ 4 h 15"/>
                    <a:gd name="T8" fmla="*/ 0 w 7"/>
                    <a:gd name="T9" fmla="*/ 3 h 15"/>
                    <a:gd name="T10" fmla="*/ 1 w 7"/>
                    <a:gd name="T11" fmla="*/ 0 h 15"/>
                    <a:gd name="T12" fmla="*/ 0 60000 65536"/>
                    <a:gd name="T13" fmla="*/ 0 60000 65536"/>
                    <a:gd name="T14" fmla="*/ 0 60000 65536"/>
                    <a:gd name="T15" fmla="*/ 0 60000 65536"/>
                    <a:gd name="T16" fmla="*/ 0 60000 65536"/>
                    <a:gd name="T17" fmla="*/ 0 60000 65536"/>
                    <a:gd name="T18" fmla="*/ 0 w 7"/>
                    <a:gd name="T19" fmla="*/ 0 h 15"/>
                    <a:gd name="T20" fmla="*/ 7 w 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7" h="15">
                      <a:moveTo>
                        <a:pt x="2" y="0"/>
                      </a:moveTo>
                      <a:lnTo>
                        <a:pt x="7" y="0"/>
                      </a:lnTo>
                      <a:lnTo>
                        <a:pt x="4" y="13"/>
                      </a:lnTo>
                      <a:lnTo>
                        <a:pt x="4" y="15"/>
                      </a:lnTo>
                      <a:lnTo>
                        <a:pt x="0" y="13"/>
                      </a:lnTo>
                      <a:lnTo>
                        <a:pt x="2" y="0"/>
                      </a:lnTo>
                      <a:close/>
                    </a:path>
                  </a:pathLst>
                </a:custGeom>
                <a:noFill/>
                <a:ln w="9525">
                  <a:noFill/>
                  <a:round/>
                  <a:headEnd/>
                  <a:tailEnd/>
                </a:ln>
              </p:spPr>
              <p:txBody>
                <a:bodyPr/>
                <a:lstStyle/>
                <a:p>
                  <a:endParaRPr lang="en-US"/>
                </a:p>
              </p:txBody>
            </p:sp>
            <p:sp>
              <p:nvSpPr>
                <p:cNvPr id="6232" name="Freeform 276"/>
                <p:cNvSpPr>
                  <a:spLocks/>
                </p:cNvSpPr>
                <p:nvPr/>
              </p:nvSpPr>
              <p:spPr bwMode="auto">
                <a:xfrm>
                  <a:off x="3658" y="3743"/>
                  <a:ext cx="9" cy="33"/>
                </a:xfrm>
                <a:custGeom>
                  <a:avLst/>
                  <a:gdLst>
                    <a:gd name="T0" fmla="*/ 8 w 28"/>
                    <a:gd name="T1" fmla="*/ 0 h 134"/>
                    <a:gd name="T2" fmla="*/ 9 w 28"/>
                    <a:gd name="T3" fmla="*/ 0 h 134"/>
                    <a:gd name="T4" fmla="*/ 1 w 28"/>
                    <a:gd name="T5" fmla="*/ 33 h 134"/>
                    <a:gd name="T6" fmla="*/ 1 w 28"/>
                    <a:gd name="T7" fmla="*/ 33 h 134"/>
                    <a:gd name="T8" fmla="*/ 0 w 28"/>
                    <a:gd name="T9" fmla="*/ 33 h 134"/>
                    <a:gd name="T10" fmla="*/ 8 w 28"/>
                    <a:gd name="T11" fmla="*/ 0 h 134"/>
                    <a:gd name="T12" fmla="*/ 0 60000 65536"/>
                    <a:gd name="T13" fmla="*/ 0 60000 65536"/>
                    <a:gd name="T14" fmla="*/ 0 60000 65536"/>
                    <a:gd name="T15" fmla="*/ 0 60000 65536"/>
                    <a:gd name="T16" fmla="*/ 0 60000 65536"/>
                    <a:gd name="T17" fmla="*/ 0 60000 65536"/>
                    <a:gd name="T18" fmla="*/ 0 w 28"/>
                    <a:gd name="T19" fmla="*/ 0 h 134"/>
                    <a:gd name="T20" fmla="*/ 28 w 28"/>
                    <a:gd name="T21" fmla="*/ 134 h 134"/>
                  </a:gdLst>
                  <a:ahLst/>
                  <a:cxnLst>
                    <a:cxn ang="T12">
                      <a:pos x="T0" y="T1"/>
                    </a:cxn>
                    <a:cxn ang="T13">
                      <a:pos x="T2" y="T3"/>
                    </a:cxn>
                    <a:cxn ang="T14">
                      <a:pos x="T4" y="T5"/>
                    </a:cxn>
                    <a:cxn ang="T15">
                      <a:pos x="T6" y="T7"/>
                    </a:cxn>
                    <a:cxn ang="T16">
                      <a:pos x="T8" y="T9"/>
                    </a:cxn>
                    <a:cxn ang="T17">
                      <a:pos x="T10" y="T11"/>
                    </a:cxn>
                  </a:cxnLst>
                  <a:rect l="T18" t="T19" r="T20" b="T21"/>
                  <a:pathLst>
                    <a:path w="28" h="134">
                      <a:moveTo>
                        <a:pt x="24" y="0"/>
                      </a:moveTo>
                      <a:lnTo>
                        <a:pt x="28" y="2"/>
                      </a:lnTo>
                      <a:lnTo>
                        <a:pt x="3" y="134"/>
                      </a:lnTo>
                      <a:lnTo>
                        <a:pt x="2" y="134"/>
                      </a:lnTo>
                      <a:lnTo>
                        <a:pt x="0" y="132"/>
                      </a:lnTo>
                      <a:lnTo>
                        <a:pt x="24" y="0"/>
                      </a:lnTo>
                      <a:close/>
                    </a:path>
                  </a:pathLst>
                </a:custGeom>
                <a:noFill/>
                <a:ln w="9525">
                  <a:noFill/>
                  <a:round/>
                  <a:headEnd/>
                  <a:tailEnd/>
                </a:ln>
              </p:spPr>
              <p:txBody>
                <a:bodyPr/>
                <a:lstStyle/>
                <a:p>
                  <a:endParaRPr lang="en-US"/>
                </a:p>
              </p:txBody>
            </p:sp>
            <p:sp>
              <p:nvSpPr>
                <p:cNvPr id="6233" name="Freeform 277"/>
                <p:cNvSpPr>
                  <a:spLocks/>
                </p:cNvSpPr>
                <p:nvPr/>
              </p:nvSpPr>
              <p:spPr bwMode="auto">
                <a:xfrm>
                  <a:off x="3657" y="3775"/>
                  <a:ext cx="2" cy="1"/>
                </a:xfrm>
                <a:custGeom>
                  <a:avLst/>
                  <a:gdLst>
                    <a:gd name="T0" fmla="*/ 1 w 4"/>
                    <a:gd name="T1" fmla="*/ 0 h 4"/>
                    <a:gd name="T2" fmla="*/ 2 w 4"/>
                    <a:gd name="T3" fmla="*/ 1 h 4"/>
                    <a:gd name="T4" fmla="*/ 2 w 4"/>
                    <a:gd name="T5" fmla="*/ 1 h 4"/>
                    <a:gd name="T6" fmla="*/ 0 w 4"/>
                    <a:gd name="T7" fmla="*/ 1 h 4"/>
                    <a:gd name="T8" fmla="*/ 1 w 4"/>
                    <a:gd name="T9" fmla="*/ 0 h 4"/>
                    <a:gd name="T10" fmla="*/ 1 w 4"/>
                    <a:gd name="T11" fmla="*/ 0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2" y="0"/>
                      </a:moveTo>
                      <a:lnTo>
                        <a:pt x="4" y="2"/>
                      </a:lnTo>
                      <a:lnTo>
                        <a:pt x="4" y="4"/>
                      </a:lnTo>
                      <a:lnTo>
                        <a:pt x="0" y="2"/>
                      </a:lnTo>
                      <a:lnTo>
                        <a:pt x="1" y="1"/>
                      </a:lnTo>
                      <a:lnTo>
                        <a:pt x="2" y="0"/>
                      </a:lnTo>
                      <a:close/>
                    </a:path>
                  </a:pathLst>
                </a:custGeom>
                <a:noFill/>
                <a:ln w="9525">
                  <a:noFill/>
                  <a:round/>
                  <a:headEnd/>
                  <a:tailEnd/>
                </a:ln>
              </p:spPr>
              <p:txBody>
                <a:bodyPr/>
                <a:lstStyle/>
                <a:p>
                  <a:endParaRPr lang="en-US"/>
                </a:p>
              </p:txBody>
            </p:sp>
            <p:sp>
              <p:nvSpPr>
                <p:cNvPr id="6234" name="Freeform 278"/>
                <p:cNvSpPr>
                  <a:spLocks/>
                </p:cNvSpPr>
                <p:nvPr/>
              </p:nvSpPr>
              <p:spPr bwMode="auto">
                <a:xfrm>
                  <a:off x="3657" y="3776"/>
                  <a:ext cx="2" cy="2"/>
                </a:xfrm>
                <a:custGeom>
                  <a:avLst/>
                  <a:gdLst>
                    <a:gd name="T0" fmla="*/ 0 w 5"/>
                    <a:gd name="T1" fmla="*/ 0 h 10"/>
                    <a:gd name="T2" fmla="*/ 2 w 5"/>
                    <a:gd name="T3" fmla="*/ 0 h 10"/>
                    <a:gd name="T4" fmla="*/ 1 w 5"/>
                    <a:gd name="T5" fmla="*/ 2 h 10"/>
                    <a:gd name="T6" fmla="*/ 1 w 5"/>
                    <a:gd name="T7" fmla="*/ 2 h 10"/>
                    <a:gd name="T8" fmla="*/ 0 w 5"/>
                    <a:gd name="T9" fmla="*/ 1 h 10"/>
                    <a:gd name="T10" fmla="*/ 0 w 5"/>
                    <a:gd name="T11" fmla="*/ 0 h 10"/>
                    <a:gd name="T12" fmla="*/ 0 60000 65536"/>
                    <a:gd name="T13" fmla="*/ 0 60000 65536"/>
                    <a:gd name="T14" fmla="*/ 0 60000 65536"/>
                    <a:gd name="T15" fmla="*/ 0 60000 65536"/>
                    <a:gd name="T16" fmla="*/ 0 60000 65536"/>
                    <a:gd name="T17" fmla="*/ 0 60000 65536"/>
                    <a:gd name="T18" fmla="*/ 0 w 5"/>
                    <a:gd name="T19" fmla="*/ 0 h 10"/>
                    <a:gd name="T20" fmla="*/ 5 w 5"/>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5" h="10">
                      <a:moveTo>
                        <a:pt x="1" y="0"/>
                      </a:moveTo>
                      <a:lnTo>
                        <a:pt x="5" y="2"/>
                      </a:lnTo>
                      <a:lnTo>
                        <a:pt x="3" y="10"/>
                      </a:lnTo>
                      <a:lnTo>
                        <a:pt x="0" y="7"/>
                      </a:lnTo>
                      <a:lnTo>
                        <a:pt x="1" y="0"/>
                      </a:lnTo>
                      <a:close/>
                    </a:path>
                  </a:pathLst>
                </a:custGeom>
                <a:noFill/>
                <a:ln w="9525">
                  <a:noFill/>
                  <a:round/>
                  <a:headEnd/>
                  <a:tailEnd/>
                </a:ln>
              </p:spPr>
              <p:txBody>
                <a:bodyPr/>
                <a:lstStyle/>
                <a:p>
                  <a:endParaRPr lang="en-US"/>
                </a:p>
              </p:txBody>
            </p:sp>
            <p:sp>
              <p:nvSpPr>
                <p:cNvPr id="6235" name="Freeform 279"/>
                <p:cNvSpPr>
                  <a:spLocks/>
                </p:cNvSpPr>
                <p:nvPr/>
              </p:nvSpPr>
              <p:spPr bwMode="auto">
                <a:xfrm>
                  <a:off x="3654" y="3778"/>
                  <a:ext cx="4" cy="4"/>
                </a:xfrm>
                <a:custGeom>
                  <a:avLst/>
                  <a:gdLst>
                    <a:gd name="T0" fmla="*/ 3 w 11"/>
                    <a:gd name="T1" fmla="*/ 0 h 17"/>
                    <a:gd name="T2" fmla="*/ 4 w 11"/>
                    <a:gd name="T3" fmla="*/ 1 h 17"/>
                    <a:gd name="T4" fmla="*/ 1 w 11"/>
                    <a:gd name="T5" fmla="*/ 4 h 17"/>
                    <a:gd name="T6" fmla="*/ 0 w 11"/>
                    <a:gd name="T7" fmla="*/ 4 h 17"/>
                    <a:gd name="T8" fmla="*/ 0 w 11"/>
                    <a:gd name="T9" fmla="*/ 4 h 17"/>
                    <a:gd name="T10" fmla="*/ 3 w 11"/>
                    <a:gd name="T11" fmla="*/ 0 h 17"/>
                    <a:gd name="T12" fmla="*/ 0 60000 65536"/>
                    <a:gd name="T13" fmla="*/ 0 60000 65536"/>
                    <a:gd name="T14" fmla="*/ 0 60000 65536"/>
                    <a:gd name="T15" fmla="*/ 0 60000 65536"/>
                    <a:gd name="T16" fmla="*/ 0 60000 65536"/>
                    <a:gd name="T17" fmla="*/ 0 60000 65536"/>
                    <a:gd name="T18" fmla="*/ 0 w 11"/>
                    <a:gd name="T19" fmla="*/ 0 h 17"/>
                    <a:gd name="T20" fmla="*/ 11 w 1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1" h="17">
                      <a:moveTo>
                        <a:pt x="8" y="0"/>
                      </a:moveTo>
                      <a:lnTo>
                        <a:pt x="11" y="3"/>
                      </a:lnTo>
                      <a:lnTo>
                        <a:pt x="3" y="17"/>
                      </a:lnTo>
                      <a:lnTo>
                        <a:pt x="0" y="15"/>
                      </a:lnTo>
                      <a:lnTo>
                        <a:pt x="8" y="0"/>
                      </a:lnTo>
                      <a:close/>
                    </a:path>
                  </a:pathLst>
                </a:custGeom>
                <a:noFill/>
                <a:ln w="9525">
                  <a:noFill/>
                  <a:round/>
                  <a:headEnd/>
                  <a:tailEnd/>
                </a:ln>
              </p:spPr>
              <p:txBody>
                <a:bodyPr/>
                <a:lstStyle/>
                <a:p>
                  <a:endParaRPr lang="en-US"/>
                </a:p>
              </p:txBody>
            </p:sp>
            <p:sp>
              <p:nvSpPr>
                <p:cNvPr id="6236" name="Freeform 280"/>
                <p:cNvSpPr>
                  <a:spLocks/>
                </p:cNvSpPr>
                <p:nvPr/>
              </p:nvSpPr>
              <p:spPr bwMode="auto">
                <a:xfrm>
                  <a:off x="3650" y="3781"/>
                  <a:ext cx="5" cy="7"/>
                </a:xfrm>
                <a:custGeom>
                  <a:avLst/>
                  <a:gdLst>
                    <a:gd name="T0" fmla="*/ 4 w 15"/>
                    <a:gd name="T1" fmla="*/ 0 h 28"/>
                    <a:gd name="T2" fmla="*/ 5 w 15"/>
                    <a:gd name="T3" fmla="*/ 1 h 28"/>
                    <a:gd name="T4" fmla="*/ 1 w 15"/>
                    <a:gd name="T5" fmla="*/ 7 h 28"/>
                    <a:gd name="T6" fmla="*/ 0 w 15"/>
                    <a:gd name="T7" fmla="*/ 6 h 28"/>
                    <a:gd name="T8" fmla="*/ 0 w 15"/>
                    <a:gd name="T9" fmla="*/ 6 h 28"/>
                    <a:gd name="T10" fmla="*/ 4 w 15"/>
                    <a:gd name="T11" fmla="*/ 0 h 28"/>
                    <a:gd name="T12" fmla="*/ 0 60000 65536"/>
                    <a:gd name="T13" fmla="*/ 0 60000 65536"/>
                    <a:gd name="T14" fmla="*/ 0 60000 65536"/>
                    <a:gd name="T15" fmla="*/ 0 60000 65536"/>
                    <a:gd name="T16" fmla="*/ 0 60000 65536"/>
                    <a:gd name="T17" fmla="*/ 0 60000 65536"/>
                    <a:gd name="T18" fmla="*/ 0 w 15"/>
                    <a:gd name="T19" fmla="*/ 0 h 28"/>
                    <a:gd name="T20" fmla="*/ 15 w 1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5" h="28">
                      <a:moveTo>
                        <a:pt x="12" y="0"/>
                      </a:moveTo>
                      <a:lnTo>
                        <a:pt x="15" y="2"/>
                      </a:lnTo>
                      <a:lnTo>
                        <a:pt x="3" y="28"/>
                      </a:lnTo>
                      <a:lnTo>
                        <a:pt x="0" y="25"/>
                      </a:lnTo>
                      <a:lnTo>
                        <a:pt x="12" y="0"/>
                      </a:lnTo>
                      <a:close/>
                    </a:path>
                  </a:pathLst>
                </a:custGeom>
                <a:noFill/>
                <a:ln w="9525">
                  <a:noFill/>
                  <a:round/>
                  <a:headEnd/>
                  <a:tailEnd/>
                </a:ln>
              </p:spPr>
              <p:txBody>
                <a:bodyPr/>
                <a:lstStyle/>
                <a:p>
                  <a:endParaRPr lang="en-US"/>
                </a:p>
              </p:txBody>
            </p:sp>
            <p:sp>
              <p:nvSpPr>
                <p:cNvPr id="6237" name="Freeform 281"/>
                <p:cNvSpPr>
                  <a:spLocks/>
                </p:cNvSpPr>
                <p:nvPr/>
              </p:nvSpPr>
              <p:spPr bwMode="auto">
                <a:xfrm>
                  <a:off x="3639" y="3788"/>
                  <a:ext cx="12" cy="23"/>
                </a:xfrm>
                <a:custGeom>
                  <a:avLst/>
                  <a:gdLst>
                    <a:gd name="T0" fmla="*/ 11 w 37"/>
                    <a:gd name="T1" fmla="*/ 0 h 93"/>
                    <a:gd name="T2" fmla="*/ 12 w 37"/>
                    <a:gd name="T3" fmla="*/ 1 h 93"/>
                    <a:gd name="T4" fmla="*/ 1 w 37"/>
                    <a:gd name="T5" fmla="*/ 23 h 93"/>
                    <a:gd name="T6" fmla="*/ 1 w 37"/>
                    <a:gd name="T7" fmla="*/ 23 h 93"/>
                    <a:gd name="T8" fmla="*/ 0 w 37"/>
                    <a:gd name="T9" fmla="*/ 22 h 93"/>
                    <a:gd name="T10" fmla="*/ 11 w 37"/>
                    <a:gd name="T11" fmla="*/ 0 h 93"/>
                    <a:gd name="T12" fmla="*/ 0 60000 65536"/>
                    <a:gd name="T13" fmla="*/ 0 60000 65536"/>
                    <a:gd name="T14" fmla="*/ 0 60000 65536"/>
                    <a:gd name="T15" fmla="*/ 0 60000 65536"/>
                    <a:gd name="T16" fmla="*/ 0 60000 65536"/>
                    <a:gd name="T17" fmla="*/ 0 60000 65536"/>
                    <a:gd name="T18" fmla="*/ 0 w 37"/>
                    <a:gd name="T19" fmla="*/ 0 h 93"/>
                    <a:gd name="T20" fmla="*/ 37 w 37"/>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37" h="93">
                      <a:moveTo>
                        <a:pt x="34" y="0"/>
                      </a:moveTo>
                      <a:lnTo>
                        <a:pt x="37" y="3"/>
                      </a:lnTo>
                      <a:lnTo>
                        <a:pt x="3" y="92"/>
                      </a:lnTo>
                      <a:lnTo>
                        <a:pt x="2" y="93"/>
                      </a:lnTo>
                      <a:lnTo>
                        <a:pt x="0" y="89"/>
                      </a:lnTo>
                      <a:lnTo>
                        <a:pt x="34" y="0"/>
                      </a:lnTo>
                      <a:close/>
                    </a:path>
                  </a:pathLst>
                </a:custGeom>
                <a:noFill/>
                <a:ln w="9525">
                  <a:noFill/>
                  <a:round/>
                  <a:headEnd/>
                  <a:tailEnd/>
                </a:ln>
              </p:spPr>
              <p:txBody>
                <a:bodyPr/>
                <a:lstStyle/>
                <a:p>
                  <a:endParaRPr lang="en-US"/>
                </a:p>
              </p:txBody>
            </p:sp>
            <p:sp>
              <p:nvSpPr>
                <p:cNvPr id="6238" name="Freeform 282"/>
                <p:cNvSpPr>
                  <a:spLocks/>
                </p:cNvSpPr>
                <p:nvPr/>
              </p:nvSpPr>
              <p:spPr bwMode="auto">
                <a:xfrm>
                  <a:off x="3635" y="3810"/>
                  <a:ext cx="5" cy="2"/>
                </a:xfrm>
                <a:custGeom>
                  <a:avLst/>
                  <a:gdLst>
                    <a:gd name="T0" fmla="*/ 4 w 13"/>
                    <a:gd name="T1" fmla="*/ 0 h 7"/>
                    <a:gd name="T2" fmla="*/ 5 w 13"/>
                    <a:gd name="T3" fmla="*/ 1 h 7"/>
                    <a:gd name="T4" fmla="*/ 2 w 13"/>
                    <a:gd name="T5" fmla="*/ 2 h 7"/>
                    <a:gd name="T6" fmla="*/ 0 w 13"/>
                    <a:gd name="T7" fmla="*/ 1 h 7"/>
                    <a:gd name="T8" fmla="*/ 1 w 13"/>
                    <a:gd name="T9" fmla="*/ 1 h 7"/>
                    <a:gd name="T10" fmla="*/ 4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4" y="7"/>
                      </a:lnTo>
                      <a:lnTo>
                        <a:pt x="0" y="5"/>
                      </a:lnTo>
                      <a:lnTo>
                        <a:pt x="2" y="3"/>
                      </a:lnTo>
                      <a:lnTo>
                        <a:pt x="11" y="0"/>
                      </a:lnTo>
                      <a:close/>
                    </a:path>
                  </a:pathLst>
                </a:custGeom>
                <a:noFill/>
                <a:ln w="9525">
                  <a:noFill/>
                  <a:round/>
                  <a:headEnd/>
                  <a:tailEnd/>
                </a:ln>
              </p:spPr>
              <p:txBody>
                <a:bodyPr/>
                <a:lstStyle/>
                <a:p>
                  <a:endParaRPr lang="en-US"/>
                </a:p>
              </p:txBody>
            </p:sp>
            <p:sp>
              <p:nvSpPr>
                <p:cNvPr id="6239" name="Freeform 283"/>
                <p:cNvSpPr>
                  <a:spLocks/>
                </p:cNvSpPr>
                <p:nvPr/>
              </p:nvSpPr>
              <p:spPr bwMode="auto">
                <a:xfrm>
                  <a:off x="3635" y="3811"/>
                  <a:ext cx="2" cy="3"/>
                </a:xfrm>
                <a:custGeom>
                  <a:avLst/>
                  <a:gdLst>
                    <a:gd name="T0" fmla="*/ 0 w 4"/>
                    <a:gd name="T1" fmla="*/ 0 h 11"/>
                    <a:gd name="T2" fmla="*/ 2 w 4"/>
                    <a:gd name="T3" fmla="*/ 1 h 11"/>
                    <a:gd name="T4" fmla="*/ 2 w 4"/>
                    <a:gd name="T5" fmla="*/ 3 h 11"/>
                    <a:gd name="T6" fmla="*/ 2 w 4"/>
                    <a:gd name="T7" fmla="*/ 3 h 11"/>
                    <a:gd name="T8" fmla="*/ 0 w 4"/>
                    <a:gd name="T9" fmla="*/ 3 h 11"/>
                    <a:gd name="T10" fmla="*/ 0 w 4"/>
                    <a:gd name="T11" fmla="*/ 0 h 11"/>
                    <a:gd name="T12" fmla="*/ 0 60000 65536"/>
                    <a:gd name="T13" fmla="*/ 0 60000 65536"/>
                    <a:gd name="T14" fmla="*/ 0 60000 65536"/>
                    <a:gd name="T15" fmla="*/ 0 60000 65536"/>
                    <a:gd name="T16" fmla="*/ 0 60000 65536"/>
                    <a:gd name="T17" fmla="*/ 0 60000 65536"/>
                    <a:gd name="T18" fmla="*/ 0 w 4"/>
                    <a:gd name="T19" fmla="*/ 0 h 11"/>
                    <a:gd name="T20" fmla="*/ 4 w 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4" h="11">
                      <a:moveTo>
                        <a:pt x="0" y="0"/>
                      </a:moveTo>
                      <a:lnTo>
                        <a:pt x="4" y="2"/>
                      </a:lnTo>
                      <a:lnTo>
                        <a:pt x="4" y="10"/>
                      </a:lnTo>
                      <a:lnTo>
                        <a:pt x="4" y="11"/>
                      </a:lnTo>
                      <a:lnTo>
                        <a:pt x="0" y="10"/>
                      </a:lnTo>
                      <a:lnTo>
                        <a:pt x="0" y="0"/>
                      </a:lnTo>
                      <a:close/>
                    </a:path>
                  </a:pathLst>
                </a:custGeom>
                <a:noFill/>
                <a:ln w="9525">
                  <a:noFill/>
                  <a:round/>
                  <a:headEnd/>
                  <a:tailEnd/>
                </a:ln>
              </p:spPr>
              <p:txBody>
                <a:bodyPr/>
                <a:lstStyle/>
                <a:p>
                  <a:endParaRPr lang="en-US"/>
                </a:p>
              </p:txBody>
            </p:sp>
            <p:sp>
              <p:nvSpPr>
                <p:cNvPr id="6240" name="Freeform 284"/>
                <p:cNvSpPr>
                  <a:spLocks/>
                </p:cNvSpPr>
                <p:nvPr/>
              </p:nvSpPr>
              <p:spPr bwMode="auto">
                <a:xfrm>
                  <a:off x="3635" y="3814"/>
                  <a:ext cx="2" cy="3"/>
                </a:xfrm>
                <a:custGeom>
                  <a:avLst/>
                  <a:gdLst>
                    <a:gd name="T0" fmla="*/ 1 w 6"/>
                    <a:gd name="T1" fmla="*/ 0 h 14"/>
                    <a:gd name="T2" fmla="*/ 2 w 6"/>
                    <a:gd name="T3" fmla="*/ 0 h 14"/>
                    <a:gd name="T4" fmla="*/ 1 w 6"/>
                    <a:gd name="T5" fmla="*/ 3 h 14"/>
                    <a:gd name="T6" fmla="*/ 1 w 6"/>
                    <a:gd name="T7" fmla="*/ 3 h 14"/>
                    <a:gd name="T8" fmla="*/ 0 w 6"/>
                    <a:gd name="T9" fmla="*/ 2 h 14"/>
                    <a:gd name="T10" fmla="*/ 1 w 6"/>
                    <a:gd name="T11" fmla="*/ 0 h 14"/>
                    <a:gd name="T12" fmla="*/ 0 60000 65536"/>
                    <a:gd name="T13" fmla="*/ 0 60000 65536"/>
                    <a:gd name="T14" fmla="*/ 0 60000 65536"/>
                    <a:gd name="T15" fmla="*/ 0 60000 65536"/>
                    <a:gd name="T16" fmla="*/ 0 60000 65536"/>
                    <a:gd name="T17" fmla="*/ 0 60000 65536"/>
                    <a:gd name="T18" fmla="*/ 0 w 6"/>
                    <a:gd name="T19" fmla="*/ 0 h 14"/>
                    <a:gd name="T20" fmla="*/ 6 w 6"/>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 h="14">
                      <a:moveTo>
                        <a:pt x="2" y="0"/>
                      </a:moveTo>
                      <a:lnTo>
                        <a:pt x="6" y="1"/>
                      </a:lnTo>
                      <a:lnTo>
                        <a:pt x="3" y="14"/>
                      </a:lnTo>
                      <a:lnTo>
                        <a:pt x="2" y="14"/>
                      </a:lnTo>
                      <a:lnTo>
                        <a:pt x="0" y="11"/>
                      </a:lnTo>
                      <a:lnTo>
                        <a:pt x="2" y="0"/>
                      </a:lnTo>
                      <a:close/>
                    </a:path>
                  </a:pathLst>
                </a:custGeom>
                <a:noFill/>
                <a:ln w="9525">
                  <a:noFill/>
                  <a:round/>
                  <a:headEnd/>
                  <a:tailEnd/>
                </a:ln>
              </p:spPr>
              <p:txBody>
                <a:bodyPr/>
                <a:lstStyle/>
                <a:p>
                  <a:endParaRPr lang="en-US"/>
                </a:p>
              </p:txBody>
            </p:sp>
            <p:sp>
              <p:nvSpPr>
                <p:cNvPr id="6241" name="Freeform 285"/>
                <p:cNvSpPr>
                  <a:spLocks/>
                </p:cNvSpPr>
                <p:nvPr/>
              </p:nvSpPr>
              <p:spPr bwMode="auto">
                <a:xfrm>
                  <a:off x="3631" y="3817"/>
                  <a:ext cx="4" cy="4"/>
                </a:xfrm>
                <a:custGeom>
                  <a:avLst/>
                  <a:gdLst>
                    <a:gd name="T0" fmla="*/ 3 w 14"/>
                    <a:gd name="T1" fmla="*/ 0 h 19"/>
                    <a:gd name="T2" fmla="*/ 4 w 14"/>
                    <a:gd name="T3" fmla="*/ 1 h 19"/>
                    <a:gd name="T4" fmla="*/ 1 w 14"/>
                    <a:gd name="T5" fmla="*/ 4 h 19"/>
                    <a:gd name="T6" fmla="*/ 0 w 14"/>
                    <a:gd name="T7" fmla="*/ 3 h 19"/>
                    <a:gd name="T8" fmla="*/ 0 w 14"/>
                    <a:gd name="T9" fmla="*/ 3 h 19"/>
                    <a:gd name="T10" fmla="*/ 3 w 14"/>
                    <a:gd name="T11" fmla="*/ 0 h 19"/>
                    <a:gd name="T12" fmla="*/ 0 60000 65536"/>
                    <a:gd name="T13" fmla="*/ 0 60000 65536"/>
                    <a:gd name="T14" fmla="*/ 0 60000 65536"/>
                    <a:gd name="T15" fmla="*/ 0 60000 65536"/>
                    <a:gd name="T16" fmla="*/ 0 60000 65536"/>
                    <a:gd name="T17" fmla="*/ 0 60000 65536"/>
                    <a:gd name="T18" fmla="*/ 0 w 14"/>
                    <a:gd name="T19" fmla="*/ 0 h 19"/>
                    <a:gd name="T20" fmla="*/ 14 w 14"/>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4" h="19">
                      <a:moveTo>
                        <a:pt x="12" y="0"/>
                      </a:moveTo>
                      <a:lnTo>
                        <a:pt x="14" y="3"/>
                      </a:lnTo>
                      <a:lnTo>
                        <a:pt x="2" y="19"/>
                      </a:lnTo>
                      <a:lnTo>
                        <a:pt x="0" y="16"/>
                      </a:lnTo>
                      <a:lnTo>
                        <a:pt x="12" y="0"/>
                      </a:lnTo>
                      <a:close/>
                    </a:path>
                  </a:pathLst>
                </a:custGeom>
                <a:noFill/>
                <a:ln w="9525">
                  <a:noFill/>
                  <a:round/>
                  <a:headEnd/>
                  <a:tailEnd/>
                </a:ln>
              </p:spPr>
              <p:txBody>
                <a:bodyPr/>
                <a:lstStyle/>
                <a:p>
                  <a:endParaRPr lang="en-US"/>
                </a:p>
              </p:txBody>
            </p:sp>
            <p:sp>
              <p:nvSpPr>
                <p:cNvPr id="6242" name="Freeform 286"/>
                <p:cNvSpPr>
                  <a:spLocks/>
                </p:cNvSpPr>
                <p:nvPr/>
              </p:nvSpPr>
              <p:spPr bwMode="auto">
                <a:xfrm>
                  <a:off x="3621" y="3821"/>
                  <a:ext cx="10" cy="11"/>
                </a:xfrm>
                <a:custGeom>
                  <a:avLst/>
                  <a:gdLst>
                    <a:gd name="T0" fmla="*/ 9 w 30"/>
                    <a:gd name="T1" fmla="*/ 0 h 47"/>
                    <a:gd name="T2" fmla="*/ 10 w 30"/>
                    <a:gd name="T3" fmla="*/ 1 h 47"/>
                    <a:gd name="T4" fmla="*/ 1 w 30"/>
                    <a:gd name="T5" fmla="*/ 11 h 47"/>
                    <a:gd name="T6" fmla="*/ 0 w 30"/>
                    <a:gd name="T7" fmla="*/ 11 h 47"/>
                    <a:gd name="T8" fmla="*/ 0 w 30"/>
                    <a:gd name="T9" fmla="*/ 10 h 47"/>
                    <a:gd name="T10" fmla="*/ 9 w 30"/>
                    <a:gd name="T11" fmla="*/ 0 h 47"/>
                    <a:gd name="T12" fmla="*/ 0 60000 65536"/>
                    <a:gd name="T13" fmla="*/ 0 60000 65536"/>
                    <a:gd name="T14" fmla="*/ 0 60000 65536"/>
                    <a:gd name="T15" fmla="*/ 0 60000 65536"/>
                    <a:gd name="T16" fmla="*/ 0 60000 65536"/>
                    <a:gd name="T17" fmla="*/ 0 60000 65536"/>
                    <a:gd name="T18" fmla="*/ 0 w 30"/>
                    <a:gd name="T19" fmla="*/ 0 h 47"/>
                    <a:gd name="T20" fmla="*/ 30 w 3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30" h="47">
                      <a:moveTo>
                        <a:pt x="28" y="0"/>
                      </a:moveTo>
                      <a:lnTo>
                        <a:pt x="30" y="3"/>
                      </a:lnTo>
                      <a:lnTo>
                        <a:pt x="4" y="47"/>
                      </a:lnTo>
                      <a:lnTo>
                        <a:pt x="0" y="46"/>
                      </a:lnTo>
                      <a:lnTo>
                        <a:pt x="1" y="44"/>
                      </a:lnTo>
                      <a:lnTo>
                        <a:pt x="28" y="0"/>
                      </a:lnTo>
                      <a:close/>
                    </a:path>
                  </a:pathLst>
                </a:custGeom>
                <a:noFill/>
                <a:ln w="9525">
                  <a:noFill/>
                  <a:round/>
                  <a:headEnd/>
                  <a:tailEnd/>
                </a:ln>
              </p:spPr>
              <p:txBody>
                <a:bodyPr/>
                <a:lstStyle/>
                <a:p>
                  <a:endParaRPr lang="en-US"/>
                </a:p>
              </p:txBody>
            </p:sp>
            <p:sp>
              <p:nvSpPr>
                <p:cNvPr id="6243" name="Freeform 287"/>
                <p:cNvSpPr>
                  <a:spLocks/>
                </p:cNvSpPr>
                <p:nvPr/>
              </p:nvSpPr>
              <p:spPr bwMode="auto">
                <a:xfrm>
                  <a:off x="3621" y="3832"/>
                  <a:ext cx="2" cy="2"/>
                </a:xfrm>
                <a:custGeom>
                  <a:avLst/>
                  <a:gdLst>
                    <a:gd name="T0" fmla="*/ 0 w 4"/>
                    <a:gd name="T1" fmla="*/ 0 h 6"/>
                    <a:gd name="T2" fmla="*/ 2 w 4"/>
                    <a:gd name="T3" fmla="*/ 0 h 6"/>
                    <a:gd name="T4" fmla="*/ 1 w 4"/>
                    <a:gd name="T5" fmla="*/ 2 h 6"/>
                    <a:gd name="T6" fmla="*/ 1 w 4"/>
                    <a:gd name="T7" fmla="*/ 2 h 6"/>
                    <a:gd name="T8" fmla="*/ 0 w 4"/>
                    <a:gd name="T9" fmla="*/ 1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1"/>
                      </a:lnTo>
                      <a:lnTo>
                        <a:pt x="3" y="6"/>
                      </a:lnTo>
                      <a:lnTo>
                        <a:pt x="2" y="6"/>
                      </a:lnTo>
                      <a:lnTo>
                        <a:pt x="0" y="4"/>
                      </a:lnTo>
                      <a:lnTo>
                        <a:pt x="0" y="0"/>
                      </a:lnTo>
                      <a:close/>
                    </a:path>
                  </a:pathLst>
                </a:custGeom>
                <a:noFill/>
                <a:ln w="9525">
                  <a:noFill/>
                  <a:round/>
                  <a:headEnd/>
                  <a:tailEnd/>
                </a:ln>
              </p:spPr>
              <p:txBody>
                <a:bodyPr/>
                <a:lstStyle/>
                <a:p>
                  <a:endParaRPr lang="en-US"/>
                </a:p>
              </p:txBody>
            </p:sp>
            <p:sp>
              <p:nvSpPr>
                <p:cNvPr id="6244" name="Freeform 288"/>
                <p:cNvSpPr>
                  <a:spLocks/>
                </p:cNvSpPr>
                <p:nvPr/>
              </p:nvSpPr>
              <p:spPr bwMode="auto">
                <a:xfrm>
                  <a:off x="3619" y="3833"/>
                  <a:ext cx="3" cy="3"/>
                </a:xfrm>
                <a:custGeom>
                  <a:avLst/>
                  <a:gdLst>
                    <a:gd name="T0" fmla="*/ 2 w 10"/>
                    <a:gd name="T1" fmla="*/ 0 h 13"/>
                    <a:gd name="T2" fmla="*/ 3 w 10"/>
                    <a:gd name="T3" fmla="*/ 0 h 13"/>
                    <a:gd name="T4" fmla="*/ 1 w 10"/>
                    <a:gd name="T5" fmla="*/ 3 h 13"/>
                    <a:gd name="T6" fmla="*/ 0 w 10"/>
                    <a:gd name="T7" fmla="*/ 2 h 13"/>
                    <a:gd name="T8" fmla="*/ 0 w 10"/>
                    <a:gd name="T9" fmla="*/ 2 h 13"/>
                    <a:gd name="T10" fmla="*/ 2 w 10"/>
                    <a:gd name="T11" fmla="*/ 0 h 13"/>
                    <a:gd name="T12" fmla="*/ 0 60000 65536"/>
                    <a:gd name="T13" fmla="*/ 0 60000 65536"/>
                    <a:gd name="T14" fmla="*/ 0 60000 65536"/>
                    <a:gd name="T15" fmla="*/ 0 60000 65536"/>
                    <a:gd name="T16" fmla="*/ 0 60000 65536"/>
                    <a:gd name="T17" fmla="*/ 0 60000 65536"/>
                    <a:gd name="T18" fmla="*/ 0 w 10"/>
                    <a:gd name="T19" fmla="*/ 0 h 13"/>
                    <a:gd name="T20" fmla="*/ 10 w 1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0" h="13">
                      <a:moveTo>
                        <a:pt x="8" y="0"/>
                      </a:moveTo>
                      <a:lnTo>
                        <a:pt x="10" y="2"/>
                      </a:lnTo>
                      <a:lnTo>
                        <a:pt x="4" y="13"/>
                      </a:lnTo>
                      <a:lnTo>
                        <a:pt x="0" y="10"/>
                      </a:lnTo>
                      <a:lnTo>
                        <a:pt x="8" y="0"/>
                      </a:lnTo>
                      <a:close/>
                    </a:path>
                  </a:pathLst>
                </a:custGeom>
                <a:noFill/>
                <a:ln w="9525">
                  <a:noFill/>
                  <a:round/>
                  <a:headEnd/>
                  <a:tailEnd/>
                </a:ln>
              </p:spPr>
              <p:txBody>
                <a:bodyPr/>
                <a:lstStyle/>
                <a:p>
                  <a:endParaRPr lang="en-US"/>
                </a:p>
              </p:txBody>
            </p:sp>
            <p:sp>
              <p:nvSpPr>
                <p:cNvPr id="6245" name="Freeform 289"/>
                <p:cNvSpPr>
                  <a:spLocks/>
                </p:cNvSpPr>
                <p:nvPr/>
              </p:nvSpPr>
              <p:spPr bwMode="auto">
                <a:xfrm>
                  <a:off x="3618" y="3836"/>
                  <a:ext cx="2" cy="1"/>
                </a:xfrm>
                <a:custGeom>
                  <a:avLst/>
                  <a:gdLst>
                    <a:gd name="T0" fmla="*/ 1 w 6"/>
                    <a:gd name="T1" fmla="*/ 0 h 7"/>
                    <a:gd name="T2" fmla="*/ 2 w 6"/>
                    <a:gd name="T3" fmla="*/ 0 h 7"/>
                    <a:gd name="T4" fmla="*/ 1 w 6"/>
                    <a:gd name="T5" fmla="*/ 1 h 7"/>
                    <a:gd name="T6" fmla="*/ 0 w 6"/>
                    <a:gd name="T7" fmla="*/ 1 h 7"/>
                    <a:gd name="T8" fmla="*/ 0 w 6"/>
                    <a:gd name="T9" fmla="*/ 1 h 7"/>
                    <a:gd name="T10" fmla="*/ 1 w 6"/>
                    <a:gd name="T11" fmla="*/ 0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2" y="0"/>
                      </a:moveTo>
                      <a:lnTo>
                        <a:pt x="6" y="3"/>
                      </a:lnTo>
                      <a:lnTo>
                        <a:pt x="3" y="7"/>
                      </a:lnTo>
                      <a:lnTo>
                        <a:pt x="0" y="4"/>
                      </a:lnTo>
                      <a:lnTo>
                        <a:pt x="2" y="0"/>
                      </a:lnTo>
                      <a:close/>
                    </a:path>
                  </a:pathLst>
                </a:custGeom>
                <a:noFill/>
                <a:ln w="9525">
                  <a:noFill/>
                  <a:round/>
                  <a:headEnd/>
                  <a:tailEnd/>
                </a:ln>
              </p:spPr>
              <p:txBody>
                <a:bodyPr/>
                <a:lstStyle/>
                <a:p>
                  <a:endParaRPr lang="en-US"/>
                </a:p>
              </p:txBody>
            </p:sp>
            <p:sp>
              <p:nvSpPr>
                <p:cNvPr id="6246" name="Freeform 290"/>
                <p:cNvSpPr>
                  <a:spLocks/>
                </p:cNvSpPr>
                <p:nvPr/>
              </p:nvSpPr>
              <p:spPr bwMode="auto">
                <a:xfrm>
                  <a:off x="3610" y="3837"/>
                  <a:ext cx="9" cy="15"/>
                </a:xfrm>
                <a:custGeom>
                  <a:avLst/>
                  <a:gdLst>
                    <a:gd name="T0" fmla="*/ 8 w 26"/>
                    <a:gd name="T1" fmla="*/ 0 h 64"/>
                    <a:gd name="T2" fmla="*/ 9 w 26"/>
                    <a:gd name="T3" fmla="*/ 1 h 64"/>
                    <a:gd name="T4" fmla="*/ 1 w 26"/>
                    <a:gd name="T5" fmla="*/ 15 h 64"/>
                    <a:gd name="T6" fmla="*/ 1 w 26"/>
                    <a:gd name="T7" fmla="*/ 15 h 64"/>
                    <a:gd name="T8" fmla="*/ 0 w 26"/>
                    <a:gd name="T9" fmla="*/ 14 h 64"/>
                    <a:gd name="T10" fmla="*/ 8 w 26"/>
                    <a:gd name="T11" fmla="*/ 0 h 64"/>
                    <a:gd name="T12" fmla="*/ 0 60000 65536"/>
                    <a:gd name="T13" fmla="*/ 0 60000 65536"/>
                    <a:gd name="T14" fmla="*/ 0 60000 65536"/>
                    <a:gd name="T15" fmla="*/ 0 60000 65536"/>
                    <a:gd name="T16" fmla="*/ 0 60000 65536"/>
                    <a:gd name="T17" fmla="*/ 0 60000 65536"/>
                    <a:gd name="T18" fmla="*/ 0 w 26"/>
                    <a:gd name="T19" fmla="*/ 0 h 64"/>
                    <a:gd name="T20" fmla="*/ 26 w 26"/>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26" h="64">
                      <a:moveTo>
                        <a:pt x="23" y="0"/>
                      </a:moveTo>
                      <a:lnTo>
                        <a:pt x="26" y="3"/>
                      </a:lnTo>
                      <a:lnTo>
                        <a:pt x="3" y="63"/>
                      </a:lnTo>
                      <a:lnTo>
                        <a:pt x="2" y="64"/>
                      </a:lnTo>
                      <a:lnTo>
                        <a:pt x="0" y="60"/>
                      </a:lnTo>
                      <a:lnTo>
                        <a:pt x="23" y="0"/>
                      </a:lnTo>
                      <a:close/>
                    </a:path>
                  </a:pathLst>
                </a:custGeom>
                <a:noFill/>
                <a:ln w="9525">
                  <a:noFill/>
                  <a:round/>
                  <a:headEnd/>
                  <a:tailEnd/>
                </a:ln>
              </p:spPr>
              <p:txBody>
                <a:bodyPr/>
                <a:lstStyle/>
                <a:p>
                  <a:endParaRPr lang="en-US"/>
                </a:p>
              </p:txBody>
            </p:sp>
            <p:sp>
              <p:nvSpPr>
                <p:cNvPr id="6247" name="Freeform 291"/>
                <p:cNvSpPr>
                  <a:spLocks/>
                </p:cNvSpPr>
                <p:nvPr/>
              </p:nvSpPr>
              <p:spPr bwMode="auto">
                <a:xfrm>
                  <a:off x="3610" y="3851"/>
                  <a:ext cx="1" cy="2"/>
                </a:xfrm>
                <a:custGeom>
                  <a:avLst/>
                  <a:gdLst>
                    <a:gd name="T0" fmla="*/ 1 w 4"/>
                    <a:gd name="T1" fmla="*/ 0 h 5"/>
                    <a:gd name="T2" fmla="*/ 1 w 4"/>
                    <a:gd name="T3" fmla="*/ 2 h 5"/>
                    <a:gd name="T4" fmla="*/ 1 w 4"/>
                    <a:gd name="T5" fmla="*/ 2 h 5"/>
                    <a:gd name="T6" fmla="*/ 0 w 4"/>
                    <a:gd name="T7" fmla="*/ 0 h 5"/>
                    <a:gd name="T8" fmla="*/ 0 w 4"/>
                    <a:gd name="T9" fmla="*/ 0 h 5"/>
                    <a:gd name="T10" fmla="*/ 1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4"/>
                      </a:lnTo>
                      <a:lnTo>
                        <a:pt x="2" y="5"/>
                      </a:lnTo>
                      <a:lnTo>
                        <a:pt x="0" y="1"/>
                      </a:lnTo>
                      <a:lnTo>
                        <a:pt x="2" y="0"/>
                      </a:lnTo>
                      <a:close/>
                    </a:path>
                  </a:pathLst>
                </a:custGeom>
                <a:noFill/>
                <a:ln w="9525">
                  <a:noFill/>
                  <a:round/>
                  <a:headEnd/>
                  <a:tailEnd/>
                </a:ln>
              </p:spPr>
              <p:txBody>
                <a:bodyPr/>
                <a:lstStyle/>
                <a:p>
                  <a:endParaRPr lang="en-US"/>
                </a:p>
              </p:txBody>
            </p:sp>
            <p:sp>
              <p:nvSpPr>
                <p:cNvPr id="6248" name="Freeform 292"/>
                <p:cNvSpPr>
                  <a:spLocks/>
                </p:cNvSpPr>
                <p:nvPr/>
              </p:nvSpPr>
              <p:spPr bwMode="auto">
                <a:xfrm>
                  <a:off x="3607" y="3852"/>
                  <a:ext cx="3" cy="4"/>
                </a:xfrm>
                <a:custGeom>
                  <a:avLst/>
                  <a:gdLst>
                    <a:gd name="T0" fmla="*/ 2 w 10"/>
                    <a:gd name="T1" fmla="*/ 0 h 16"/>
                    <a:gd name="T2" fmla="*/ 3 w 10"/>
                    <a:gd name="T3" fmla="*/ 1 h 16"/>
                    <a:gd name="T4" fmla="*/ 1 w 10"/>
                    <a:gd name="T5" fmla="*/ 4 h 16"/>
                    <a:gd name="T6" fmla="*/ 0 w 10"/>
                    <a:gd name="T7" fmla="*/ 3 h 16"/>
                    <a:gd name="T8" fmla="*/ 0 w 10"/>
                    <a:gd name="T9" fmla="*/ 3 h 16"/>
                    <a:gd name="T10" fmla="*/ 2 w 10"/>
                    <a:gd name="T11" fmla="*/ 0 h 16"/>
                    <a:gd name="T12" fmla="*/ 0 60000 65536"/>
                    <a:gd name="T13" fmla="*/ 0 60000 65536"/>
                    <a:gd name="T14" fmla="*/ 0 60000 65536"/>
                    <a:gd name="T15" fmla="*/ 0 60000 65536"/>
                    <a:gd name="T16" fmla="*/ 0 60000 65536"/>
                    <a:gd name="T17" fmla="*/ 0 60000 65536"/>
                    <a:gd name="T18" fmla="*/ 0 w 10"/>
                    <a:gd name="T19" fmla="*/ 0 h 16"/>
                    <a:gd name="T20" fmla="*/ 10 w 10"/>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0" h="16">
                      <a:moveTo>
                        <a:pt x="8" y="0"/>
                      </a:moveTo>
                      <a:lnTo>
                        <a:pt x="10" y="4"/>
                      </a:lnTo>
                      <a:lnTo>
                        <a:pt x="4" y="16"/>
                      </a:lnTo>
                      <a:lnTo>
                        <a:pt x="0" y="13"/>
                      </a:lnTo>
                      <a:lnTo>
                        <a:pt x="8" y="0"/>
                      </a:lnTo>
                      <a:close/>
                    </a:path>
                  </a:pathLst>
                </a:custGeom>
                <a:noFill/>
                <a:ln w="9525">
                  <a:noFill/>
                  <a:round/>
                  <a:headEnd/>
                  <a:tailEnd/>
                </a:ln>
              </p:spPr>
              <p:txBody>
                <a:bodyPr/>
                <a:lstStyle/>
                <a:p>
                  <a:endParaRPr lang="en-US"/>
                </a:p>
              </p:txBody>
            </p:sp>
            <p:sp>
              <p:nvSpPr>
                <p:cNvPr id="6249" name="Freeform 293"/>
                <p:cNvSpPr>
                  <a:spLocks/>
                </p:cNvSpPr>
                <p:nvPr/>
              </p:nvSpPr>
              <p:spPr bwMode="auto">
                <a:xfrm>
                  <a:off x="3600" y="3855"/>
                  <a:ext cx="8" cy="15"/>
                </a:xfrm>
                <a:custGeom>
                  <a:avLst/>
                  <a:gdLst>
                    <a:gd name="T0" fmla="*/ 7 w 25"/>
                    <a:gd name="T1" fmla="*/ 0 h 59"/>
                    <a:gd name="T2" fmla="*/ 8 w 25"/>
                    <a:gd name="T3" fmla="*/ 1 h 59"/>
                    <a:gd name="T4" fmla="*/ 1 w 25"/>
                    <a:gd name="T5" fmla="*/ 15 h 59"/>
                    <a:gd name="T6" fmla="*/ 0 w 25"/>
                    <a:gd name="T7" fmla="*/ 15 h 59"/>
                    <a:gd name="T8" fmla="*/ 0 w 25"/>
                    <a:gd name="T9" fmla="*/ 14 h 59"/>
                    <a:gd name="T10" fmla="*/ 7 w 25"/>
                    <a:gd name="T11" fmla="*/ 0 h 59"/>
                    <a:gd name="T12" fmla="*/ 0 60000 65536"/>
                    <a:gd name="T13" fmla="*/ 0 60000 65536"/>
                    <a:gd name="T14" fmla="*/ 0 60000 65536"/>
                    <a:gd name="T15" fmla="*/ 0 60000 65536"/>
                    <a:gd name="T16" fmla="*/ 0 60000 65536"/>
                    <a:gd name="T17" fmla="*/ 0 60000 65536"/>
                    <a:gd name="T18" fmla="*/ 0 w 25"/>
                    <a:gd name="T19" fmla="*/ 0 h 59"/>
                    <a:gd name="T20" fmla="*/ 25 w 25"/>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25" h="59">
                      <a:moveTo>
                        <a:pt x="21" y="0"/>
                      </a:moveTo>
                      <a:lnTo>
                        <a:pt x="25" y="3"/>
                      </a:lnTo>
                      <a:lnTo>
                        <a:pt x="3" y="58"/>
                      </a:lnTo>
                      <a:lnTo>
                        <a:pt x="1" y="59"/>
                      </a:lnTo>
                      <a:lnTo>
                        <a:pt x="0" y="55"/>
                      </a:lnTo>
                      <a:lnTo>
                        <a:pt x="21" y="0"/>
                      </a:lnTo>
                      <a:close/>
                    </a:path>
                  </a:pathLst>
                </a:custGeom>
                <a:noFill/>
                <a:ln w="9525">
                  <a:noFill/>
                  <a:round/>
                  <a:headEnd/>
                  <a:tailEnd/>
                </a:ln>
              </p:spPr>
              <p:txBody>
                <a:bodyPr/>
                <a:lstStyle/>
                <a:p>
                  <a:endParaRPr lang="en-US"/>
                </a:p>
              </p:txBody>
            </p:sp>
            <p:sp>
              <p:nvSpPr>
                <p:cNvPr id="6250" name="Freeform 294"/>
                <p:cNvSpPr>
                  <a:spLocks/>
                </p:cNvSpPr>
                <p:nvPr/>
              </p:nvSpPr>
              <p:spPr bwMode="auto">
                <a:xfrm>
                  <a:off x="3597" y="3869"/>
                  <a:ext cx="3" cy="1"/>
                </a:xfrm>
                <a:custGeom>
                  <a:avLst/>
                  <a:gdLst>
                    <a:gd name="T0" fmla="*/ 3 w 11"/>
                    <a:gd name="T1" fmla="*/ 0 h 5"/>
                    <a:gd name="T2" fmla="*/ 3 w 11"/>
                    <a:gd name="T3" fmla="*/ 1 h 5"/>
                    <a:gd name="T4" fmla="*/ 0 w 11"/>
                    <a:gd name="T5" fmla="*/ 1 h 5"/>
                    <a:gd name="T6" fmla="*/ 0 w 11"/>
                    <a:gd name="T7" fmla="*/ 1 h 5"/>
                    <a:gd name="T8" fmla="*/ 0 w 11"/>
                    <a:gd name="T9" fmla="*/ 0 h 5"/>
                    <a:gd name="T10" fmla="*/ 3 w 11"/>
                    <a:gd name="T11" fmla="*/ 0 h 5"/>
                    <a:gd name="T12" fmla="*/ 0 60000 65536"/>
                    <a:gd name="T13" fmla="*/ 0 60000 65536"/>
                    <a:gd name="T14" fmla="*/ 0 60000 65536"/>
                    <a:gd name="T15" fmla="*/ 0 60000 65536"/>
                    <a:gd name="T16" fmla="*/ 0 60000 65536"/>
                    <a:gd name="T17" fmla="*/ 0 60000 65536"/>
                    <a:gd name="T18" fmla="*/ 0 w 11"/>
                    <a:gd name="T19" fmla="*/ 0 h 5"/>
                    <a:gd name="T20" fmla="*/ 11 w 11"/>
                    <a:gd name="T21" fmla="*/ 5 h 5"/>
                  </a:gdLst>
                  <a:ahLst/>
                  <a:cxnLst>
                    <a:cxn ang="T12">
                      <a:pos x="T0" y="T1"/>
                    </a:cxn>
                    <a:cxn ang="T13">
                      <a:pos x="T2" y="T3"/>
                    </a:cxn>
                    <a:cxn ang="T14">
                      <a:pos x="T4" y="T5"/>
                    </a:cxn>
                    <a:cxn ang="T15">
                      <a:pos x="T6" y="T7"/>
                    </a:cxn>
                    <a:cxn ang="T16">
                      <a:pos x="T8" y="T9"/>
                    </a:cxn>
                    <a:cxn ang="T17">
                      <a:pos x="T10" y="T11"/>
                    </a:cxn>
                  </a:cxnLst>
                  <a:rect l="T18" t="T19" r="T20" b="T21"/>
                  <a:pathLst>
                    <a:path w="11" h="5">
                      <a:moveTo>
                        <a:pt x="10" y="0"/>
                      </a:moveTo>
                      <a:lnTo>
                        <a:pt x="11" y="4"/>
                      </a:lnTo>
                      <a:lnTo>
                        <a:pt x="0" y="5"/>
                      </a:lnTo>
                      <a:lnTo>
                        <a:pt x="0" y="0"/>
                      </a:lnTo>
                      <a:lnTo>
                        <a:pt x="10" y="0"/>
                      </a:lnTo>
                      <a:close/>
                    </a:path>
                  </a:pathLst>
                </a:custGeom>
                <a:noFill/>
                <a:ln w="9525">
                  <a:noFill/>
                  <a:round/>
                  <a:headEnd/>
                  <a:tailEnd/>
                </a:ln>
              </p:spPr>
              <p:txBody>
                <a:bodyPr/>
                <a:lstStyle/>
                <a:p>
                  <a:endParaRPr lang="en-US"/>
                </a:p>
              </p:txBody>
            </p:sp>
            <p:sp>
              <p:nvSpPr>
                <p:cNvPr id="6251" name="Freeform 295"/>
                <p:cNvSpPr>
                  <a:spLocks/>
                </p:cNvSpPr>
                <p:nvPr/>
              </p:nvSpPr>
              <p:spPr bwMode="auto">
                <a:xfrm>
                  <a:off x="3563" y="3867"/>
                  <a:ext cx="34" cy="3"/>
                </a:xfrm>
                <a:custGeom>
                  <a:avLst/>
                  <a:gdLst>
                    <a:gd name="T0" fmla="*/ 34 w 101"/>
                    <a:gd name="T1" fmla="*/ 2 h 10"/>
                    <a:gd name="T2" fmla="*/ 34 w 101"/>
                    <a:gd name="T3" fmla="*/ 3 h 10"/>
                    <a:gd name="T4" fmla="*/ 0 w 101"/>
                    <a:gd name="T5" fmla="*/ 2 h 10"/>
                    <a:gd name="T6" fmla="*/ 0 w 101"/>
                    <a:gd name="T7" fmla="*/ 1 h 10"/>
                    <a:gd name="T8" fmla="*/ 1 w 101"/>
                    <a:gd name="T9" fmla="*/ 0 h 10"/>
                    <a:gd name="T10" fmla="*/ 34 w 101"/>
                    <a:gd name="T11" fmla="*/ 2 h 10"/>
                    <a:gd name="T12" fmla="*/ 0 60000 65536"/>
                    <a:gd name="T13" fmla="*/ 0 60000 65536"/>
                    <a:gd name="T14" fmla="*/ 0 60000 65536"/>
                    <a:gd name="T15" fmla="*/ 0 60000 65536"/>
                    <a:gd name="T16" fmla="*/ 0 60000 65536"/>
                    <a:gd name="T17" fmla="*/ 0 60000 65536"/>
                    <a:gd name="T18" fmla="*/ 0 w 101"/>
                    <a:gd name="T19" fmla="*/ 0 h 10"/>
                    <a:gd name="T20" fmla="*/ 101 w 101"/>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01" h="10">
                      <a:moveTo>
                        <a:pt x="101" y="5"/>
                      </a:moveTo>
                      <a:lnTo>
                        <a:pt x="101" y="10"/>
                      </a:lnTo>
                      <a:lnTo>
                        <a:pt x="1" y="5"/>
                      </a:lnTo>
                      <a:lnTo>
                        <a:pt x="0" y="4"/>
                      </a:lnTo>
                      <a:lnTo>
                        <a:pt x="2" y="0"/>
                      </a:lnTo>
                      <a:lnTo>
                        <a:pt x="101" y="5"/>
                      </a:lnTo>
                      <a:close/>
                    </a:path>
                  </a:pathLst>
                </a:custGeom>
                <a:noFill/>
                <a:ln w="9525">
                  <a:noFill/>
                  <a:round/>
                  <a:headEnd/>
                  <a:tailEnd/>
                </a:ln>
              </p:spPr>
              <p:txBody>
                <a:bodyPr/>
                <a:lstStyle/>
                <a:p>
                  <a:endParaRPr lang="en-US"/>
                </a:p>
              </p:txBody>
            </p:sp>
            <p:sp>
              <p:nvSpPr>
                <p:cNvPr id="6252" name="Freeform 296"/>
                <p:cNvSpPr>
                  <a:spLocks/>
                </p:cNvSpPr>
                <p:nvPr/>
              </p:nvSpPr>
              <p:spPr bwMode="auto">
                <a:xfrm>
                  <a:off x="3557" y="3863"/>
                  <a:ext cx="7" cy="5"/>
                </a:xfrm>
                <a:custGeom>
                  <a:avLst/>
                  <a:gdLst>
                    <a:gd name="T0" fmla="*/ 7 w 19"/>
                    <a:gd name="T1" fmla="*/ 4 h 22"/>
                    <a:gd name="T2" fmla="*/ 6 w 19"/>
                    <a:gd name="T3" fmla="*/ 5 h 22"/>
                    <a:gd name="T4" fmla="*/ 0 w 19"/>
                    <a:gd name="T5" fmla="*/ 1 h 22"/>
                    <a:gd name="T6" fmla="*/ 0 w 19"/>
                    <a:gd name="T7" fmla="*/ 0 h 22"/>
                    <a:gd name="T8" fmla="*/ 1 w 19"/>
                    <a:gd name="T9" fmla="*/ 0 h 22"/>
                    <a:gd name="T10" fmla="*/ 7 w 19"/>
                    <a:gd name="T11" fmla="*/ 4 h 22"/>
                    <a:gd name="T12" fmla="*/ 0 60000 65536"/>
                    <a:gd name="T13" fmla="*/ 0 60000 65536"/>
                    <a:gd name="T14" fmla="*/ 0 60000 65536"/>
                    <a:gd name="T15" fmla="*/ 0 60000 65536"/>
                    <a:gd name="T16" fmla="*/ 0 60000 65536"/>
                    <a:gd name="T17" fmla="*/ 0 60000 65536"/>
                    <a:gd name="T18" fmla="*/ 0 w 19"/>
                    <a:gd name="T19" fmla="*/ 0 h 22"/>
                    <a:gd name="T20" fmla="*/ 19 w 19"/>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9" h="22">
                      <a:moveTo>
                        <a:pt x="19" y="18"/>
                      </a:moveTo>
                      <a:lnTo>
                        <a:pt x="17" y="22"/>
                      </a:lnTo>
                      <a:lnTo>
                        <a:pt x="1" y="3"/>
                      </a:lnTo>
                      <a:lnTo>
                        <a:pt x="0" y="2"/>
                      </a:lnTo>
                      <a:lnTo>
                        <a:pt x="4" y="0"/>
                      </a:lnTo>
                      <a:lnTo>
                        <a:pt x="19" y="18"/>
                      </a:lnTo>
                      <a:close/>
                    </a:path>
                  </a:pathLst>
                </a:custGeom>
                <a:noFill/>
                <a:ln w="9525">
                  <a:noFill/>
                  <a:round/>
                  <a:headEnd/>
                  <a:tailEnd/>
                </a:ln>
              </p:spPr>
              <p:txBody>
                <a:bodyPr/>
                <a:lstStyle/>
                <a:p>
                  <a:endParaRPr lang="en-US"/>
                </a:p>
              </p:txBody>
            </p:sp>
            <p:sp>
              <p:nvSpPr>
                <p:cNvPr id="6253" name="Freeform 297"/>
                <p:cNvSpPr>
                  <a:spLocks/>
                </p:cNvSpPr>
                <p:nvPr/>
              </p:nvSpPr>
              <p:spPr bwMode="auto">
                <a:xfrm>
                  <a:off x="3557" y="3862"/>
                  <a:ext cx="2" cy="1"/>
                </a:xfrm>
                <a:custGeom>
                  <a:avLst/>
                  <a:gdLst>
                    <a:gd name="T0" fmla="*/ 2 w 5"/>
                    <a:gd name="T1" fmla="*/ 1 h 7"/>
                    <a:gd name="T2" fmla="*/ 0 w 5"/>
                    <a:gd name="T3" fmla="*/ 1 h 7"/>
                    <a:gd name="T4" fmla="*/ 0 w 5"/>
                    <a:gd name="T5" fmla="*/ 0 h 7"/>
                    <a:gd name="T6" fmla="*/ 2 w 5"/>
                    <a:gd name="T7" fmla="*/ 0 h 7"/>
                    <a:gd name="T8" fmla="*/ 2 w 5"/>
                    <a:gd name="T9" fmla="*/ 0 h 7"/>
                    <a:gd name="T10" fmla="*/ 2 w 5"/>
                    <a:gd name="T11" fmla="*/ 1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5" y="5"/>
                      </a:moveTo>
                      <a:lnTo>
                        <a:pt x="1" y="7"/>
                      </a:lnTo>
                      <a:lnTo>
                        <a:pt x="0" y="1"/>
                      </a:lnTo>
                      <a:lnTo>
                        <a:pt x="4" y="0"/>
                      </a:lnTo>
                      <a:lnTo>
                        <a:pt x="5" y="5"/>
                      </a:lnTo>
                      <a:close/>
                    </a:path>
                  </a:pathLst>
                </a:custGeom>
                <a:noFill/>
                <a:ln w="9525">
                  <a:noFill/>
                  <a:round/>
                  <a:headEnd/>
                  <a:tailEnd/>
                </a:ln>
              </p:spPr>
              <p:txBody>
                <a:bodyPr/>
                <a:lstStyle/>
                <a:p>
                  <a:endParaRPr lang="en-US"/>
                </a:p>
              </p:txBody>
            </p:sp>
            <p:sp>
              <p:nvSpPr>
                <p:cNvPr id="6254" name="Freeform 298"/>
                <p:cNvSpPr>
                  <a:spLocks/>
                </p:cNvSpPr>
                <p:nvPr/>
              </p:nvSpPr>
              <p:spPr bwMode="auto">
                <a:xfrm>
                  <a:off x="3557" y="3860"/>
                  <a:ext cx="1" cy="2"/>
                </a:xfrm>
                <a:custGeom>
                  <a:avLst/>
                  <a:gdLst>
                    <a:gd name="T0" fmla="*/ 1 w 5"/>
                    <a:gd name="T1" fmla="*/ 2 h 6"/>
                    <a:gd name="T2" fmla="*/ 0 w 5"/>
                    <a:gd name="T3" fmla="*/ 2 h 6"/>
                    <a:gd name="T4" fmla="*/ 0 w 5"/>
                    <a:gd name="T5" fmla="*/ 0 h 6"/>
                    <a:gd name="T6" fmla="*/ 0 w 5"/>
                    <a:gd name="T7" fmla="*/ 0 h 6"/>
                    <a:gd name="T8" fmla="*/ 1 w 5"/>
                    <a:gd name="T9" fmla="*/ 0 h 6"/>
                    <a:gd name="T10" fmla="*/ 1 w 5"/>
                    <a:gd name="T11" fmla="*/ 2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5"/>
                      </a:moveTo>
                      <a:lnTo>
                        <a:pt x="1" y="6"/>
                      </a:lnTo>
                      <a:lnTo>
                        <a:pt x="0" y="1"/>
                      </a:lnTo>
                      <a:lnTo>
                        <a:pt x="0" y="0"/>
                      </a:lnTo>
                      <a:lnTo>
                        <a:pt x="4" y="0"/>
                      </a:lnTo>
                      <a:lnTo>
                        <a:pt x="5" y="5"/>
                      </a:lnTo>
                      <a:close/>
                    </a:path>
                  </a:pathLst>
                </a:custGeom>
                <a:noFill/>
                <a:ln w="9525">
                  <a:noFill/>
                  <a:round/>
                  <a:headEnd/>
                  <a:tailEnd/>
                </a:ln>
              </p:spPr>
              <p:txBody>
                <a:bodyPr/>
                <a:lstStyle/>
                <a:p>
                  <a:endParaRPr lang="en-US"/>
                </a:p>
              </p:txBody>
            </p:sp>
            <p:sp>
              <p:nvSpPr>
                <p:cNvPr id="6255" name="Freeform 299"/>
                <p:cNvSpPr>
                  <a:spLocks/>
                </p:cNvSpPr>
                <p:nvPr/>
              </p:nvSpPr>
              <p:spPr bwMode="auto">
                <a:xfrm>
                  <a:off x="3557" y="3858"/>
                  <a:ext cx="1" cy="2"/>
                </a:xfrm>
                <a:custGeom>
                  <a:avLst/>
                  <a:gdLst>
                    <a:gd name="T0" fmla="*/ 1 w 4"/>
                    <a:gd name="T1" fmla="*/ 2 h 10"/>
                    <a:gd name="T2" fmla="*/ 0 w 4"/>
                    <a:gd name="T3" fmla="*/ 2 h 10"/>
                    <a:gd name="T4" fmla="*/ 0 w 4"/>
                    <a:gd name="T5" fmla="*/ 1 h 10"/>
                    <a:gd name="T6" fmla="*/ 1 w 4"/>
                    <a:gd name="T7" fmla="*/ 0 h 10"/>
                    <a:gd name="T8" fmla="*/ 1 w 4"/>
                    <a:gd name="T9" fmla="*/ 1 h 10"/>
                    <a:gd name="T10" fmla="*/ 1 w 4"/>
                    <a:gd name="T11" fmla="*/ 2 h 10"/>
                    <a:gd name="T12" fmla="*/ 0 60000 65536"/>
                    <a:gd name="T13" fmla="*/ 0 60000 65536"/>
                    <a:gd name="T14" fmla="*/ 0 60000 65536"/>
                    <a:gd name="T15" fmla="*/ 0 60000 65536"/>
                    <a:gd name="T16" fmla="*/ 0 60000 65536"/>
                    <a:gd name="T17" fmla="*/ 0 60000 65536"/>
                    <a:gd name="T18" fmla="*/ 0 w 4"/>
                    <a:gd name="T19" fmla="*/ 0 h 10"/>
                    <a:gd name="T20" fmla="*/ 4 w 4"/>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4" h="10">
                      <a:moveTo>
                        <a:pt x="4" y="10"/>
                      </a:moveTo>
                      <a:lnTo>
                        <a:pt x="0" y="10"/>
                      </a:lnTo>
                      <a:lnTo>
                        <a:pt x="0" y="6"/>
                      </a:lnTo>
                      <a:lnTo>
                        <a:pt x="2" y="0"/>
                      </a:lnTo>
                      <a:lnTo>
                        <a:pt x="4" y="3"/>
                      </a:lnTo>
                      <a:lnTo>
                        <a:pt x="4" y="10"/>
                      </a:lnTo>
                      <a:close/>
                    </a:path>
                  </a:pathLst>
                </a:custGeom>
                <a:noFill/>
                <a:ln w="9525">
                  <a:noFill/>
                  <a:round/>
                  <a:headEnd/>
                  <a:tailEnd/>
                </a:ln>
              </p:spPr>
              <p:txBody>
                <a:bodyPr/>
                <a:lstStyle/>
                <a:p>
                  <a:endParaRPr lang="en-US"/>
                </a:p>
              </p:txBody>
            </p:sp>
            <p:sp>
              <p:nvSpPr>
                <p:cNvPr id="6256" name="Freeform 300"/>
                <p:cNvSpPr>
                  <a:spLocks/>
                </p:cNvSpPr>
                <p:nvPr/>
              </p:nvSpPr>
              <p:spPr bwMode="auto">
                <a:xfrm>
                  <a:off x="3550" y="3858"/>
                  <a:ext cx="7" cy="1"/>
                </a:xfrm>
                <a:custGeom>
                  <a:avLst/>
                  <a:gdLst>
                    <a:gd name="T0" fmla="*/ 7 w 21"/>
                    <a:gd name="T1" fmla="*/ 0 h 7"/>
                    <a:gd name="T2" fmla="*/ 6 w 21"/>
                    <a:gd name="T3" fmla="*/ 1 h 7"/>
                    <a:gd name="T4" fmla="*/ 0 w 21"/>
                    <a:gd name="T5" fmla="*/ 1 h 7"/>
                    <a:gd name="T6" fmla="*/ 0 w 21"/>
                    <a:gd name="T7" fmla="*/ 1 h 7"/>
                    <a:gd name="T8" fmla="*/ 0 w 21"/>
                    <a:gd name="T9" fmla="*/ 0 h 7"/>
                    <a:gd name="T10" fmla="*/ 7 w 21"/>
                    <a:gd name="T11" fmla="*/ 0 h 7"/>
                    <a:gd name="T12" fmla="*/ 0 60000 65536"/>
                    <a:gd name="T13" fmla="*/ 0 60000 65536"/>
                    <a:gd name="T14" fmla="*/ 0 60000 65536"/>
                    <a:gd name="T15" fmla="*/ 0 60000 65536"/>
                    <a:gd name="T16" fmla="*/ 0 60000 65536"/>
                    <a:gd name="T17" fmla="*/ 0 60000 65536"/>
                    <a:gd name="T18" fmla="*/ 0 w 21"/>
                    <a:gd name="T19" fmla="*/ 0 h 7"/>
                    <a:gd name="T20" fmla="*/ 21 w 21"/>
                    <a:gd name="T21" fmla="*/ 7 h 7"/>
                  </a:gdLst>
                  <a:ahLst/>
                  <a:cxnLst>
                    <a:cxn ang="T12">
                      <a:pos x="T0" y="T1"/>
                    </a:cxn>
                    <a:cxn ang="T13">
                      <a:pos x="T2" y="T3"/>
                    </a:cxn>
                    <a:cxn ang="T14">
                      <a:pos x="T4" y="T5"/>
                    </a:cxn>
                    <a:cxn ang="T15">
                      <a:pos x="T6" y="T7"/>
                    </a:cxn>
                    <a:cxn ang="T16">
                      <a:pos x="T8" y="T9"/>
                    </a:cxn>
                    <a:cxn ang="T17">
                      <a:pos x="T10" y="T11"/>
                    </a:cxn>
                  </a:cxnLst>
                  <a:rect l="T18" t="T19" r="T20" b="T21"/>
                  <a:pathLst>
                    <a:path w="21" h="7">
                      <a:moveTo>
                        <a:pt x="21" y="1"/>
                      </a:moveTo>
                      <a:lnTo>
                        <a:pt x="19" y="7"/>
                      </a:lnTo>
                      <a:lnTo>
                        <a:pt x="0" y="5"/>
                      </a:lnTo>
                      <a:lnTo>
                        <a:pt x="0" y="0"/>
                      </a:lnTo>
                      <a:lnTo>
                        <a:pt x="21" y="1"/>
                      </a:lnTo>
                      <a:close/>
                    </a:path>
                  </a:pathLst>
                </a:custGeom>
                <a:noFill/>
                <a:ln w="9525">
                  <a:noFill/>
                  <a:round/>
                  <a:headEnd/>
                  <a:tailEnd/>
                </a:ln>
              </p:spPr>
              <p:txBody>
                <a:bodyPr/>
                <a:lstStyle/>
                <a:p>
                  <a:endParaRPr lang="en-US"/>
                </a:p>
              </p:txBody>
            </p:sp>
            <p:sp>
              <p:nvSpPr>
                <p:cNvPr id="6257" name="Freeform 301"/>
                <p:cNvSpPr>
                  <a:spLocks/>
                </p:cNvSpPr>
                <p:nvPr/>
              </p:nvSpPr>
              <p:spPr bwMode="auto">
                <a:xfrm>
                  <a:off x="3546" y="3857"/>
                  <a:ext cx="4" cy="2"/>
                </a:xfrm>
                <a:custGeom>
                  <a:avLst/>
                  <a:gdLst>
                    <a:gd name="T0" fmla="*/ 4 w 14"/>
                    <a:gd name="T1" fmla="*/ 0 h 6"/>
                    <a:gd name="T2" fmla="*/ 4 w 14"/>
                    <a:gd name="T3" fmla="*/ 2 h 6"/>
                    <a:gd name="T4" fmla="*/ 0 w 14"/>
                    <a:gd name="T5" fmla="*/ 2 h 6"/>
                    <a:gd name="T6" fmla="*/ 0 w 14"/>
                    <a:gd name="T7" fmla="*/ 2 h 6"/>
                    <a:gd name="T8" fmla="*/ 0 w 14"/>
                    <a:gd name="T9" fmla="*/ 0 h 6"/>
                    <a:gd name="T10" fmla="*/ 4 w 14"/>
                    <a:gd name="T11" fmla="*/ 0 h 6"/>
                    <a:gd name="T12" fmla="*/ 0 60000 65536"/>
                    <a:gd name="T13" fmla="*/ 0 60000 65536"/>
                    <a:gd name="T14" fmla="*/ 0 60000 65536"/>
                    <a:gd name="T15" fmla="*/ 0 60000 65536"/>
                    <a:gd name="T16" fmla="*/ 0 60000 65536"/>
                    <a:gd name="T17" fmla="*/ 0 60000 65536"/>
                    <a:gd name="T18" fmla="*/ 0 w 14"/>
                    <a:gd name="T19" fmla="*/ 0 h 6"/>
                    <a:gd name="T20" fmla="*/ 14 w 14"/>
                    <a:gd name="T21" fmla="*/ 6 h 6"/>
                  </a:gdLst>
                  <a:ahLst/>
                  <a:cxnLst>
                    <a:cxn ang="T12">
                      <a:pos x="T0" y="T1"/>
                    </a:cxn>
                    <a:cxn ang="T13">
                      <a:pos x="T2" y="T3"/>
                    </a:cxn>
                    <a:cxn ang="T14">
                      <a:pos x="T4" y="T5"/>
                    </a:cxn>
                    <a:cxn ang="T15">
                      <a:pos x="T6" y="T7"/>
                    </a:cxn>
                    <a:cxn ang="T16">
                      <a:pos x="T8" y="T9"/>
                    </a:cxn>
                    <a:cxn ang="T17">
                      <a:pos x="T10" y="T11"/>
                    </a:cxn>
                  </a:cxnLst>
                  <a:rect l="T18" t="T19" r="T20" b="T21"/>
                  <a:pathLst>
                    <a:path w="14" h="6">
                      <a:moveTo>
                        <a:pt x="14" y="1"/>
                      </a:moveTo>
                      <a:lnTo>
                        <a:pt x="14" y="6"/>
                      </a:lnTo>
                      <a:lnTo>
                        <a:pt x="0" y="5"/>
                      </a:lnTo>
                      <a:lnTo>
                        <a:pt x="0" y="0"/>
                      </a:lnTo>
                      <a:lnTo>
                        <a:pt x="14" y="1"/>
                      </a:lnTo>
                      <a:close/>
                    </a:path>
                  </a:pathLst>
                </a:custGeom>
                <a:noFill/>
                <a:ln w="9525">
                  <a:noFill/>
                  <a:round/>
                  <a:headEnd/>
                  <a:tailEnd/>
                </a:ln>
              </p:spPr>
              <p:txBody>
                <a:bodyPr/>
                <a:lstStyle/>
                <a:p>
                  <a:endParaRPr lang="en-US"/>
                </a:p>
              </p:txBody>
            </p:sp>
            <p:sp>
              <p:nvSpPr>
                <p:cNvPr id="6258" name="Freeform 302"/>
                <p:cNvSpPr>
                  <a:spLocks/>
                </p:cNvSpPr>
                <p:nvPr/>
              </p:nvSpPr>
              <p:spPr bwMode="auto">
                <a:xfrm>
                  <a:off x="3541" y="3857"/>
                  <a:ext cx="5" cy="2"/>
                </a:xfrm>
                <a:custGeom>
                  <a:avLst/>
                  <a:gdLst>
                    <a:gd name="T0" fmla="*/ 5 w 14"/>
                    <a:gd name="T1" fmla="*/ 1 h 8"/>
                    <a:gd name="T2" fmla="*/ 5 w 14"/>
                    <a:gd name="T3" fmla="*/ 2 h 8"/>
                    <a:gd name="T4" fmla="*/ 0 w 14"/>
                    <a:gd name="T5" fmla="*/ 1 h 8"/>
                    <a:gd name="T6" fmla="*/ 0 w 14"/>
                    <a:gd name="T7" fmla="*/ 0 h 8"/>
                    <a:gd name="T8" fmla="*/ 0 w 14"/>
                    <a:gd name="T9" fmla="*/ 0 h 8"/>
                    <a:gd name="T10" fmla="*/ 5 w 14"/>
                    <a:gd name="T11" fmla="*/ 1 h 8"/>
                    <a:gd name="T12" fmla="*/ 0 60000 65536"/>
                    <a:gd name="T13" fmla="*/ 0 60000 65536"/>
                    <a:gd name="T14" fmla="*/ 0 60000 65536"/>
                    <a:gd name="T15" fmla="*/ 0 60000 65536"/>
                    <a:gd name="T16" fmla="*/ 0 60000 65536"/>
                    <a:gd name="T17" fmla="*/ 0 60000 65536"/>
                    <a:gd name="T18" fmla="*/ 0 w 14"/>
                    <a:gd name="T19" fmla="*/ 0 h 8"/>
                    <a:gd name="T20" fmla="*/ 14 w 14"/>
                    <a:gd name="T21" fmla="*/ 8 h 8"/>
                  </a:gdLst>
                  <a:ahLst/>
                  <a:cxnLst>
                    <a:cxn ang="T12">
                      <a:pos x="T0" y="T1"/>
                    </a:cxn>
                    <a:cxn ang="T13">
                      <a:pos x="T2" y="T3"/>
                    </a:cxn>
                    <a:cxn ang="T14">
                      <a:pos x="T4" y="T5"/>
                    </a:cxn>
                    <a:cxn ang="T15">
                      <a:pos x="T6" y="T7"/>
                    </a:cxn>
                    <a:cxn ang="T16">
                      <a:pos x="T8" y="T9"/>
                    </a:cxn>
                    <a:cxn ang="T17">
                      <a:pos x="T10" y="T11"/>
                    </a:cxn>
                  </a:cxnLst>
                  <a:rect l="T18" t="T19" r="T20" b="T21"/>
                  <a:pathLst>
                    <a:path w="14" h="8">
                      <a:moveTo>
                        <a:pt x="14" y="3"/>
                      </a:moveTo>
                      <a:lnTo>
                        <a:pt x="14" y="8"/>
                      </a:lnTo>
                      <a:lnTo>
                        <a:pt x="0" y="5"/>
                      </a:lnTo>
                      <a:lnTo>
                        <a:pt x="0" y="0"/>
                      </a:lnTo>
                      <a:lnTo>
                        <a:pt x="14" y="3"/>
                      </a:lnTo>
                      <a:close/>
                    </a:path>
                  </a:pathLst>
                </a:custGeom>
                <a:noFill/>
                <a:ln w="9525">
                  <a:noFill/>
                  <a:round/>
                  <a:headEnd/>
                  <a:tailEnd/>
                </a:ln>
              </p:spPr>
              <p:txBody>
                <a:bodyPr/>
                <a:lstStyle/>
                <a:p>
                  <a:endParaRPr lang="en-US"/>
                </a:p>
              </p:txBody>
            </p:sp>
            <p:sp>
              <p:nvSpPr>
                <p:cNvPr id="6259" name="Freeform 303"/>
                <p:cNvSpPr>
                  <a:spLocks/>
                </p:cNvSpPr>
                <p:nvPr/>
              </p:nvSpPr>
              <p:spPr bwMode="auto">
                <a:xfrm>
                  <a:off x="3516" y="3854"/>
                  <a:ext cx="25" cy="4"/>
                </a:xfrm>
                <a:custGeom>
                  <a:avLst/>
                  <a:gdLst>
                    <a:gd name="T0" fmla="*/ 25 w 74"/>
                    <a:gd name="T1" fmla="*/ 3 h 17"/>
                    <a:gd name="T2" fmla="*/ 25 w 74"/>
                    <a:gd name="T3" fmla="*/ 4 h 17"/>
                    <a:gd name="T4" fmla="*/ 0 w 74"/>
                    <a:gd name="T5" fmla="*/ 1 h 17"/>
                    <a:gd name="T6" fmla="*/ 0 w 74"/>
                    <a:gd name="T7" fmla="*/ 1 h 17"/>
                    <a:gd name="T8" fmla="*/ 0 w 74"/>
                    <a:gd name="T9" fmla="*/ 0 h 17"/>
                    <a:gd name="T10" fmla="*/ 25 w 74"/>
                    <a:gd name="T11" fmla="*/ 3 h 17"/>
                    <a:gd name="T12" fmla="*/ 0 60000 65536"/>
                    <a:gd name="T13" fmla="*/ 0 60000 65536"/>
                    <a:gd name="T14" fmla="*/ 0 60000 65536"/>
                    <a:gd name="T15" fmla="*/ 0 60000 65536"/>
                    <a:gd name="T16" fmla="*/ 0 60000 65536"/>
                    <a:gd name="T17" fmla="*/ 0 60000 65536"/>
                    <a:gd name="T18" fmla="*/ 0 w 74"/>
                    <a:gd name="T19" fmla="*/ 0 h 17"/>
                    <a:gd name="T20" fmla="*/ 74 w 7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74" h="17">
                      <a:moveTo>
                        <a:pt x="74" y="12"/>
                      </a:moveTo>
                      <a:lnTo>
                        <a:pt x="74" y="17"/>
                      </a:lnTo>
                      <a:lnTo>
                        <a:pt x="0" y="5"/>
                      </a:lnTo>
                      <a:lnTo>
                        <a:pt x="0" y="0"/>
                      </a:lnTo>
                      <a:lnTo>
                        <a:pt x="74" y="12"/>
                      </a:lnTo>
                      <a:close/>
                    </a:path>
                  </a:pathLst>
                </a:custGeom>
                <a:noFill/>
                <a:ln w="9525">
                  <a:noFill/>
                  <a:round/>
                  <a:headEnd/>
                  <a:tailEnd/>
                </a:ln>
              </p:spPr>
              <p:txBody>
                <a:bodyPr/>
                <a:lstStyle/>
                <a:p>
                  <a:endParaRPr lang="en-US"/>
                </a:p>
              </p:txBody>
            </p:sp>
            <p:sp>
              <p:nvSpPr>
                <p:cNvPr id="6260" name="Freeform 304"/>
                <p:cNvSpPr>
                  <a:spLocks/>
                </p:cNvSpPr>
                <p:nvPr/>
              </p:nvSpPr>
              <p:spPr bwMode="auto">
                <a:xfrm>
                  <a:off x="3504" y="3852"/>
                  <a:ext cx="12" cy="3"/>
                </a:xfrm>
                <a:custGeom>
                  <a:avLst/>
                  <a:gdLst>
                    <a:gd name="T0" fmla="*/ 12 w 37"/>
                    <a:gd name="T1" fmla="*/ 2 h 13"/>
                    <a:gd name="T2" fmla="*/ 12 w 37"/>
                    <a:gd name="T3" fmla="*/ 3 h 13"/>
                    <a:gd name="T4" fmla="*/ 0 w 37"/>
                    <a:gd name="T5" fmla="*/ 1 h 13"/>
                    <a:gd name="T6" fmla="*/ 0 w 37"/>
                    <a:gd name="T7" fmla="*/ 0 h 13"/>
                    <a:gd name="T8" fmla="*/ 0 w 37"/>
                    <a:gd name="T9" fmla="*/ 0 h 13"/>
                    <a:gd name="T10" fmla="*/ 12 w 37"/>
                    <a:gd name="T11" fmla="*/ 2 h 13"/>
                    <a:gd name="T12" fmla="*/ 0 60000 65536"/>
                    <a:gd name="T13" fmla="*/ 0 60000 65536"/>
                    <a:gd name="T14" fmla="*/ 0 60000 65536"/>
                    <a:gd name="T15" fmla="*/ 0 60000 65536"/>
                    <a:gd name="T16" fmla="*/ 0 60000 65536"/>
                    <a:gd name="T17" fmla="*/ 0 60000 65536"/>
                    <a:gd name="T18" fmla="*/ 0 w 37"/>
                    <a:gd name="T19" fmla="*/ 0 h 13"/>
                    <a:gd name="T20" fmla="*/ 37 w 37"/>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37" h="13">
                      <a:moveTo>
                        <a:pt x="37" y="8"/>
                      </a:moveTo>
                      <a:lnTo>
                        <a:pt x="37" y="13"/>
                      </a:lnTo>
                      <a:lnTo>
                        <a:pt x="0" y="5"/>
                      </a:lnTo>
                      <a:lnTo>
                        <a:pt x="0" y="0"/>
                      </a:lnTo>
                      <a:lnTo>
                        <a:pt x="37" y="8"/>
                      </a:lnTo>
                      <a:close/>
                    </a:path>
                  </a:pathLst>
                </a:custGeom>
                <a:noFill/>
                <a:ln w="9525">
                  <a:noFill/>
                  <a:round/>
                  <a:headEnd/>
                  <a:tailEnd/>
                </a:ln>
              </p:spPr>
              <p:txBody>
                <a:bodyPr/>
                <a:lstStyle/>
                <a:p>
                  <a:endParaRPr lang="en-US"/>
                </a:p>
              </p:txBody>
            </p:sp>
            <p:sp>
              <p:nvSpPr>
                <p:cNvPr id="6261" name="Freeform 305"/>
                <p:cNvSpPr>
                  <a:spLocks/>
                </p:cNvSpPr>
                <p:nvPr/>
              </p:nvSpPr>
              <p:spPr bwMode="auto">
                <a:xfrm>
                  <a:off x="3501" y="3851"/>
                  <a:ext cx="3" cy="2"/>
                </a:xfrm>
                <a:custGeom>
                  <a:avLst/>
                  <a:gdLst>
                    <a:gd name="T0" fmla="*/ 3 w 9"/>
                    <a:gd name="T1" fmla="*/ 0 h 6"/>
                    <a:gd name="T2" fmla="*/ 3 w 9"/>
                    <a:gd name="T3" fmla="*/ 2 h 6"/>
                    <a:gd name="T4" fmla="*/ 0 w 9"/>
                    <a:gd name="T5" fmla="*/ 2 h 6"/>
                    <a:gd name="T6" fmla="*/ 0 w 9"/>
                    <a:gd name="T7" fmla="*/ 2 h 6"/>
                    <a:gd name="T8" fmla="*/ 0 w 9"/>
                    <a:gd name="T9" fmla="*/ 0 h 6"/>
                    <a:gd name="T10" fmla="*/ 3 w 9"/>
                    <a:gd name="T11" fmla="*/ 0 h 6"/>
                    <a:gd name="T12" fmla="*/ 0 60000 65536"/>
                    <a:gd name="T13" fmla="*/ 0 60000 65536"/>
                    <a:gd name="T14" fmla="*/ 0 60000 65536"/>
                    <a:gd name="T15" fmla="*/ 0 60000 65536"/>
                    <a:gd name="T16" fmla="*/ 0 60000 65536"/>
                    <a:gd name="T17" fmla="*/ 0 60000 65536"/>
                    <a:gd name="T18" fmla="*/ 0 w 9"/>
                    <a:gd name="T19" fmla="*/ 0 h 6"/>
                    <a:gd name="T20" fmla="*/ 9 w 9"/>
                    <a:gd name="T21" fmla="*/ 6 h 6"/>
                  </a:gdLst>
                  <a:ahLst/>
                  <a:cxnLst>
                    <a:cxn ang="T12">
                      <a:pos x="T0" y="T1"/>
                    </a:cxn>
                    <a:cxn ang="T13">
                      <a:pos x="T2" y="T3"/>
                    </a:cxn>
                    <a:cxn ang="T14">
                      <a:pos x="T4" y="T5"/>
                    </a:cxn>
                    <a:cxn ang="T15">
                      <a:pos x="T6" y="T7"/>
                    </a:cxn>
                    <a:cxn ang="T16">
                      <a:pos x="T8" y="T9"/>
                    </a:cxn>
                    <a:cxn ang="T17">
                      <a:pos x="T10" y="T11"/>
                    </a:cxn>
                  </a:cxnLst>
                  <a:rect l="T18" t="T19" r="T20" b="T21"/>
                  <a:pathLst>
                    <a:path w="9" h="6">
                      <a:moveTo>
                        <a:pt x="9" y="1"/>
                      </a:moveTo>
                      <a:lnTo>
                        <a:pt x="9" y="6"/>
                      </a:lnTo>
                      <a:lnTo>
                        <a:pt x="0" y="5"/>
                      </a:lnTo>
                      <a:lnTo>
                        <a:pt x="0" y="0"/>
                      </a:lnTo>
                      <a:lnTo>
                        <a:pt x="9" y="1"/>
                      </a:lnTo>
                      <a:close/>
                    </a:path>
                  </a:pathLst>
                </a:custGeom>
                <a:noFill/>
                <a:ln w="9525">
                  <a:noFill/>
                  <a:round/>
                  <a:headEnd/>
                  <a:tailEnd/>
                </a:ln>
              </p:spPr>
              <p:txBody>
                <a:bodyPr/>
                <a:lstStyle/>
                <a:p>
                  <a:endParaRPr lang="en-US"/>
                </a:p>
              </p:txBody>
            </p:sp>
            <p:sp>
              <p:nvSpPr>
                <p:cNvPr id="6262" name="Freeform 306"/>
                <p:cNvSpPr>
                  <a:spLocks/>
                </p:cNvSpPr>
                <p:nvPr/>
              </p:nvSpPr>
              <p:spPr bwMode="auto">
                <a:xfrm>
                  <a:off x="3498" y="3851"/>
                  <a:ext cx="3" cy="2"/>
                </a:xfrm>
                <a:custGeom>
                  <a:avLst/>
                  <a:gdLst>
                    <a:gd name="T0" fmla="*/ 3 w 8"/>
                    <a:gd name="T1" fmla="*/ 0 h 6"/>
                    <a:gd name="T2" fmla="*/ 3 w 8"/>
                    <a:gd name="T3" fmla="*/ 2 h 6"/>
                    <a:gd name="T4" fmla="*/ 0 w 8"/>
                    <a:gd name="T5" fmla="*/ 2 h 6"/>
                    <a:gd name="T6" fmla="*/ 0 w 8"/>
                    <a:gd name="T7" fmla="*/ 0 h 6"/>
                    <a:gd name="T8" fmla="*/ 0 w 8"/>
                    <a:gd name="T9" fmla="*/ 0 h 6"/>
                    <a:gd name="T10" fmla="*/ 3 w 8"/>
                    <a:gd name="T11" fmla="*/ 0 h 6"/>
                    <a:gd name="T12" fmla="*/ 0 60000 65536"/>
                    <a:gd name="T13" fmla="*/ 0 60000 65536"/>
                    <a:gd name="T14" fmla="*/ 0 60000 65536"/>
                    <a:gd name="T15" fmla="*/ 0 60000 65536"/>
                    <a:gd name="T16" fmla="*/ 0 60000 65536"/>
                    <a:gd name="T17" fmla="*/ 0 60000 65536"/>
                    <a:gd name="T18" fmla="*/ 0 w 8"/>
                    <a:gd name="T19" fmla="*/ 0 h 6"/>
                    <a:gd name="T20" fmla="*/ 8 w 8"/>
                    <a:gd name="T21" fmla="*/ 6 h 6"/>
                  </a:gdLst>
                  <a:ahLst/>
                  <a:cxnLst>
                    <a:cxn ang="T12">
                      <a:pos x="T0" y="T1"/>
                    </a:cxn>
                    <a:cxn ang="T13">
                      <a:pos x="T2" y="T3"/>
                    </a:cxn>
                    <a:cxn ang="T14">
                      <a:pos x="T4" y="T5"/>
                    </a:cxn>
                    <a:cxn ang="T15">
                      <a:pos x="T6" y="T7"/>
                    </a:cxn>
                    <a:cxn ang="T16">
                      <a:pos x="T8" y="T9"/>
                    </a:cxn>
                    <a:cxn ang="T17">
                      <a:pos x="T10" y="T11"/>
                    </a:cxn>
                  </a:cxnLst>
                  <a:rect l="T18" t="T19" r="T20" b="T21"/>
                  <a:pathLst>
                    <a:path w="8" h="6">
                      <a:moveTo>
                        <a:pt x="8" y="1"/>
                      </a:moveTo>
                      <a:lnTo>
                        <a:pt x="8" y="6"/>
                      </a:lnTo>
                      <a:lnTo>
                        <a:pt x="0" y="5"/>
                      </a:lnTo>
                      <a:lnTo>
                        <a:pt x="0" y="0"/>
                      </a:lnTo>
                      <a:lnTo>
                        <a:pt x="8" y="1"/>
                      </a:lnTo>
                      <a:close/>
                    </a:path>
                  </a:pathLst>
                </a:custGeom>
                <a:noFill/>
                <a:ln w="9525">
                  <a:noFill/>
                  <a:round/>
                  <a:headEnd/>
                  <a:tailEnd/>
                </a:ln>
              </p:spPr>
              <p:txBody>
                <a:bodyPr/>
                <a:lstStyle/>
                <a:p>
                  <a:endParaRPr lang="en-US"/>
                </a:p>
              </p:txBody>
            </p:sp>
            <p:sp>
              <p:nvSpPr>
                <p:cNvPr id="6263" name="Freeform 307"/>
                <p:cNvSpPr>
                  <a:spLocks/>
                </p:cNvSpPr>
                <p:nvPr/>
              </p:nvSpPr>
              <p:spPr bwMode="auto">
                <a:xfrm>
                  <a:off x="3497" y="3851"/>
                  <a:ext cx="1" cy="1"/>
                </a:xfrm>
                <a:custGeom>
                  <a:avLst/>
                  <a:gdLst>
                    <a:gd name="T0" fmla="*/ 1 w 4"/>
                    <a:gd name="T1" fmla="*/ 0 h 5"/>
                    <a:gd name="T2" fmla="*/ 1 w 4"/>
                    <a:gd name="T3" fmla="*/ 1 h 5"/>
                    <a:gd name="T4" fmla="*/ 0 w 4"/>
                    <a:gd name="T5" fmla="*/ 1 h 5"/>
                    <a:gd name="T6" fmla="*/ 0 w 4"/>
                    <a:gd name="T7" fmla="*/ 1 h 5"/>
                    <a:gd name="T8" fmla="*/ 0 w 4"/>
                    <a:gd name="T9" fmla="*/ 0 h 5"/>
                    <a:gd name="T10" fmla="*/ 1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0"/>
                      </a:moveTo>
                      <a:lnTo>
                        <a:pt x="4" y="5"/>
                      </a:lnTo>
                      <a:lnTo>
                        <a:pt x="0" y="5"/>
                      </a:lnTo>
                      <a:lnTo>
                        <a:pt x="0" y="0"/>
                      </a:lnTo>
                      <a:lnTo>
                        <a:pt x="4" y="0"/>
                      </a:lnTo>
                      <a:close/>
                    </a:path>
                  </a:pathLst>
                </a:custGeom>
                <a:noFill/>
                <a:ln w="9525">
                  <a:noFill/>
                  <a:round/>
                  <a:headEnd/>
                  <a:tailEnd/>
                </a:ln>
              </p:spPr>
              <p:txBody>
                <a:bodyPr/>
                <a:lstStyle/>
                <a:p>
                  <a:endParaRPr lang="en-US"/>
                </a:p>
              </p:txBody>
            </p:sp>
            <p:sp>
              <p:nvSpPr>
                <p:cNvPr id="6264" name="Freeform 308"/>
                <p:cNvSpPr>
                  <a:spLocks/>
                </p:cNvSpPr>
                <p:nvPr/>
              </p:nvSpPr>
              <p:spPr bwMode="auto">
                <a:xfrm>
                  <a:off x="3497" y="3851"/>
                  <a:ext cx="1" cy="1"/>
                </a:xfrm>
                <a:custGeom>
                  <a:avLst/>
                  <a:gdLst>
                    <a:gd name="T0" fmla="*/ 1 w 1"/>
                    <a:gd name="T1" fmla="*/ 0 h 5"/>
                    <a:gd name="T2" fmla="*/ 1 w 1"/>
                    <a:gd name="T3" fmla="*/ 1 h 5"/>
                    <a:gd name="T4" fmla="*/ 0 w 1"/>
                    <a:gd name="T5" fmla="*/ 1 h 5"/>
                    <a:gd name="T6" fmla="*/ 0 w 1"/>
                    <a:gd name="T7" fmla="*/ 0 h 5"/>
                    <a:gd name="T8" fmla="*/ 0 w 1"/>
                    <a:gd name="T9" fmla="*/ 0 h 5"/>
                    <a:gd name="T10" fmla="*/ 1 w 1"/>
                    <a:gd name="T11" fmla="*/ 0 h 5"/>
                    <a:gd name="T12" fmla="*/ 0 60000 65536"/>
                    <a:gd name="T13" fmla="*/ 0 60000 65536"/>
                    <a:gd name="T14" fmla="*/ 0 60000 65536"/>
                    <a:gd name="T15" fmla="*/ 0 60000 65536"/>
                    <a:gd name="T16" fmla="*/ 0 60000 65536"/>
                    <a:gd name="T17" fmla="*/ 0 60000 65536"/>
                    <a:gd name="T18" fmla="*/ 0 w 1"/>
                    <a:gd name="T19" fmla="*/ 0 h 5"/>
                    <a:gd name="T20" fmla="*/ 1 w 1"/>
                    <a:gd name="T21" fmla="*/ 5 h 5"/>
                  </a:gdLst>
                  <a:ahLst/>
                  <a:cxnLst>
                    <a:cxn ang="T12">
                      <a:pos x="T0" y="T1"/>
                    </a:cxn>
                    <a:cxn ang="T13">
                      <a:pos x="T2" y="T3"/>
                    </a:cxn>
                    <a:cxn ang="T14">
                      <a:pos x="T4" y="T5"/>
                    </a:cxn>
                    <a:cxn ang="T15">
                      <a:pos x="T6" y="T7"/>
                    </a:cxn>
                    <a:cxn ang="T16">
                      <a:pos x="T8" y="T9"/>
                    </a:cxn>
                    <a:cxn ang="T17">
                      <a:pos x="T10" y="T11"/>
                    </a:cxn>
                  </a:cxnLst>
                  <a:rect l="T18" t="T19" r="T20" b="T21"/>
                  <a:pathLst>
                    <a:path w="1" h="5">
                      <a:moveTo>
                        <a:pt x="1" y="0"/>
                      </a:moveTo>
                      <a:lnTo>
                        <a:pt x="1" y="5"/>
                      </a:lnTo>
                      <a:lnTo>
                        <a:pt x="0" y="5"/>
                      </a:lnTo>
                      <a:lnTo>
                        <a:pt x="0" y="0"/>
                      </a:lnTo>
                      <a:lnTo>
                        <a:pt x="1" y="0"/>
                      </a:lnTo>
                      <a:close/>
                    </a:path>
                  </a:pathLst>
                </a:custGeom>
                <a:noFill/>
                <a:ln w="9525">
                  <a:noFill/>
                  <a:round/>
                  <a:headEnd/>
                  <a:tailEnd/>
                </a:ln>
              </p:spPr>
              <p:txBody>
                <a:bodyPr/>
                <a:lstStyle/>
                <a:p>
                  <a:endParaRPr lang="en-US"/>
                </a:p>
              </p:txBody>
            </p:sp>
            <p:sp>
              <p:nvSpPr>
                <p:cNvPr id="6265" name="Freeform 309"/>
                <p:cNvSpPr>
                  <a:spLocks/>
                </p:cNvSpPr>
                <p:nvPr/>
              </p:nvSpPr>
              <p:spPr bwMode="auto">
                <a:xfrm>
                  <a:off x="3493" y="3851"/>
                  <a:ext cx="4" cy="2"/>
                </a:xfrm>
                <a:custGeom>
                  <a:avLst/>
                  <a:gdLst>
                    <a:gd name="T0" fmla="*/ 4 w 12"/>
                    <a:gd name="T1" fmla="*/ 0 h 6"/>
                    <a:gd name="T2" fmla="*/ 4 w 12"/>
                    <a:gd name="T3" fmla="*/ 2 h 6"/>
                    <a:gd name="T4" fmla="*/ 1 w 12"/>
                    <a:gd name="T5" fmla="*/ 2 h 6"/>
                    <a:gd name="T6" fmla="*/ 1 w 12"/>
                    <a:gd name="T7" fmla="*/ 1 h 6"/>
                    <a:gd name="T8" fmla="*/ 0 w 12"/>
                    <a:gd name="T9" fmla="*/ 1 h 6"/>
                    <a:gd name="T10" fmla="*/ 1 w 12"/>
                    <a:gd name="T11" fmla="*/ 0 h 6"/>
                    <a:gd name="T12" fmla="*/ 4 w 12"/>
                    <a:gd name="T13" fmla="*/ 0 h 6"/>
                    <a:gd name="T14" fmla="*/ 0 60000 65536"/>
                    <a:gd name="T15" fmla="*/ 0 60000 65536"/>
                    <a:gd name="T16" fmla="*/ 0 60000 65536"/>
                    <a:gd name="T17" fmla="*/ 0 60000 65536"/>
                    <a:gd name="T18" fmla="*/ 0 60000 65536"/>
                    <a:gd name="T19" fmla="*/ 0 60000 65536"/>
                    <a:gd name="T20" fmla="*/ 0 60000 65536"/>
                    <a:gd name="T21" fmla="*/ 0 w 12"/>
                    <a:gd name="T22" fmla="*/ 0 h 6"/>
                    <a:gd name="T23" fmla="*/ 12 w 12"/>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6">
                      <a:moveTo>
                        <a:pt x="12" y="0"/>
                      </a:moveTo>
                      <a:lnTo>
                        <a:pt x="12" y="5"/>
                      </a:lnTo>
                      <a:lnTo>
                        <a:pt x="2" y="6"/>
                      </a:lnTo>
                      <a:lnTo>
                        <a:pt x="2" y="4"/>
                      </a:lnTo>
                      <a:lnTo>
                        <a:pt x="0" y="4"/>
                      </a:lnTo>
                      <a:lnTo>
                        <a:pt x="2" y="1"/>
                      </a:lnTo>
                      <a:lnTo>
                        <a:pt x="12" y="0"/>
                      </a:lnTo>
                      <a:close/>
                    </a:path>
                  </a:pathLst>
                </a:custGeom>
                <a:noFill/>
                <a:ln w="9525">
                  <a:noFill/>
                  <a:round/>
                  <a:headEnd/>
                  <a:tailEnd/>
                </a:ln>
              </p:spPr>
              <p:txBody>
                <a:bodyPr/>
                <a:lstStyle/>
                <a:p>
                  <a:endParaRPr lang="en-US"/>
                </a:p>
              </p:txBody>
            </p:sp>
            <p:sp>
              <p:nvSpPr>
                <p:cNvPr id="6266" name="Freeform 310"/>
                <p:cNvSpPr>
                  <a:spLocks/>
                </p:cNvSpPr>
                <p:nvPr/>
              </p:nvSpPr>
              <p:spPr bwMode="auto">
                <a:xfrm>
                  <a:off x="3493" y="3852"/>
                  <a:ext cx="1" cy="1"/>
                </a:xfrm>
                <a:custGeom>
                  <a:avLst/>
                  <a:gdLst>
                    <a:gd name="T0" fmla="*/ 0 w 4"/>
                    <a:gd name="T1" fmla="*/ 0 h 1"/>
                    <a:gd name="T2" fmla="*/ 1 w 4"/>
                    <a:gd name="T3" fmla="*/ 0 h 1"/>
                    <a:gd name="T4" fmla="*/ 1 w 4"/>
                    <a:gd name="T5" fmla="*/ 0 h 1"/>
                    <a:gd name="T6" fmla="*/ 1 w 4"/>
                    <a:gd name="T7" fmla="*/ 1 h 1"/>
                    <a:gd name="T8" fmla="*/ 1 w 4"/>
                    <a:gd name="T9" fmla="*/ 1 h 1"/>
                    <a:gd name="T10" fmla="*/ 0 w 4"/>
                    <a:gd name="T11" fmla="*/ 1 h 1"/>
                    <a:gd name="T12" fmla="*/ 0 w 4"/>
                    <a:gd name="T13" fmla="*/ 0 h 1"/>
                    <a:gd name="T14" fmla="*/ 0 60000 65536"/>
                    <a:gd name="T15" fmla="*/ 0 60000 65536"/>
                    <a:gd name="T16" fmla="*/ 0 60000 65536"/>
                    <a:gd name="T17" fmla="*/ 0 60000 65536"/>
                    <a:gd name="T18" fmla="*/ 0 60000 65536"/>
                    <a:gd name="T19" fmla="*/ 0 60000 65536"/>
                    <a:gd name="T20" fmla="*/ 0 60000 65536"/>
                    <a:gd name="T21" fmla="*/ 0 w 4"/>
                    <a:gd name="T22" fmla="*/ 0 h 1"/>
                    <a:gd name="T23" fmla="*/ 4 w 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1">
                      <a:moveTo>
                        <a:pt x="0" y="0"/>
                      </a:moveTo>
                      <a:lnTo>
                        <a:pt x="2" y="0"/>
                      </a:lnTo>
                      <a:lnTo>
                        <a:pt x="4" y="0"/>
                      </a:lnTo>
                      <a:lnTo>
                        <a:pt x="4" y="1"/>
                      </a:lnTo>
                      <a:lnTo>
                        <a:pt x="0" y="1"/>
                      </a:lnTo>
                      <a:lnTo>
                        <a:pt x="0" y="0"/>
                      </a:lnTo>
                      <a:close/>
                    </a:path>
                  </a:pathLst>
                </a:custGeom>
                <a:noFill/>
                <a:ln w="9525">
                  <a:noFill/>
                  <a:round/>
                  <a:headEnd/>
                  <a:tailEnd/>
                </a:ln>
              </p:spPr>
              <p:txBody>
                <a:bodyPr/>
                <a:lstStyle/>
                <a:p>
                  <a:endParaRPr lang="en-US"/>
                </a:p>
              </p:txBody>
            </p:sp>
            <p:sp>
              <p:nvSpPr>
                <p:cNvPr id="6267" name="Freeform 311"/>
                <p:cNvSpPr>
                  <a:spLocks/>
                </p:cNvSpPr>
                <p:nvPr/>
              </p:nvSpPr>
              <p:spPr bwMode="auto">
                <a:xfrm>
                  <a:off x="3493" y="3852"/>
                  <a:ext cx="1" cy="4"/>
                </a:xfrm>
                <a:custGeom>
                  <a:avLst/>
                  <a:gdLst>
                    <a:gd name="T0" fmla="*/ 0 w 4"/>
                    <a:gd name="T1" fmla="*/ 0 h 13"/>
                    <a:gd name="T2" fmla="*/ 1 w 4"/>
                    <a:gd name="T3" fmla="*/ 0 h 13"/>
                    <a:gd name="T4" fmla="*/ 1 w 4"/>
                    <a:gd name="T5" fmla="*/ 3 h 13"/>
                    <a:gd name="T6" fmla="*/ 1 w 4"/>
                    <a:gd name="T7" fmla="*/ 4 h 13"/>
                    <a:gd name="T8" fmla="*/ 0 w 4"/>
                    <a:gd name="T9" fmla="*/ 3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0"/>
                      </a:lnTo>
                      <a:lnTo>
                        <a:pt x="3" y="10"/>
                      </a:lnTo>
                      <a:lnTo>
                        <a:pt x="2" y="13"/>
                      </a:lnTo>
                      <a:lnTo>
                        <a:pt x="0" y="9"/>
                      </a:lnTo>
                      <a:lnTo>
                        <a:pt x="0" y="0"/>
                      </a:lnTo>
                      <a:close/>
                    </a:path>
                  </a:pathLst>
                </a:custGeom>
                <a:noFill/>
                <a:ln w="9525">
                  <a:noFill/>
                  <a:round/>
                  <a:headEnd/>
                  <a:tailEnd/>
                </a:ln>
              </p:spPr>
              <p:txBody>
                <a:bodyPr/>
                <a:lstStyle/>
                <a:p>
                  <a:endParaRPr lang="en-US"/>
                </a:p>
              </p:txBody>
            </p:sp>
            <p:sp>
              <p:nvSpPr>
                <p:cNvPr id="6268" name="Freeform 312"/>
                <p:cNvSpPr>
                  <a:spLocks/>
                </p:cNvSpPr>
                <p:nvPr/>
              </p:nvSpPr>
              <p:spPr bwMode="auto">
                <a:xfrm>
                  <a:off x="3482" y="3855"/>
                  <a:ext cx="11" cy="4"/>
                </a:xfrm>
                <a:custGeom>
                  <a:avLst/>
                  <a:gdLst>
                    <a:gd name="T0" fmla="*/ 10 w 33"/>
                    <a:gd name="T1" fmla="*/ 0 h 16"/>
                    <a:gd name="T2" fmla="*/ 11 w 33"/>
                    <a:gd name="T3" fmla="*/ 1 h 16"/>
                    <a:gd name="T4" fmla="*/ 1 w 33"/>
                    <a:gd name="T5" fmla="*/ 4 h 16"/>
                    <a:gd name="T6" fmla="*/ 0 w 33"/>
                    <a:gd name="T7" fmla="*/ 3 h 16"/>
                    <a:gd name="T8" fmla="*/ 0 w 33"/>
                    <a:gd name="T9" fmla="*/ 3 h 16"/>
                    <a:gd name="T10" fmla="*/ 10 w 33"/>
                    <a:gd name="T11" fmla="*/ 0 h 16"/>
                    <a:gd name="T12" fmla="*/ 0 60000 65536"/>
                    <a:gd name="T13" fmla="*/ 0 60000 65536"/>
                    <a:gd name="T14" fmla="*/ 0 60000 65536"/>
                    <a:gd name="T15" fmla="*/ 0 60000 65536"/>
                    <a:gd name="T16" fmla="*/ 0 60000 65536"/>
                    <a:gd name="T17" fmla="*/ 0 60000 65536"/>
                    <a:gd name="T18" fmla="*/ 0 w 33"/>
                    <a:gd name="T19" fmla="*/ 0 h 16"/>
                    <a:gd name="T20" fmla="*/ 33 w 33"/>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33" h="16">
                      <a:moveTo>
                        <a:pt x="31" y="0"/>
                      </a:moveTo>
                      <a:lnTo>
                        <a:pt x="33" y="4"/>
                      </a:lnTo>
                      <a:lnTo>
                        <a:pt x="2" y="16"/>
                      </a:lnTo>
                      <a:lnTo>
                        <a:pt x="0" y="12"/>
                      </a:lnTo>
                      <a:lnTo>
                        <a:pt x="1" y="11"/>
                      </a:lnTo>
                      <a:lnTo>
                        <a:pt x="31" y="0"/>
                      </a:lnTo>
                      <a:close/>
                    </a:path>
                  </a:pathLst>
                </a:custGeom>
                <a:noFill/>
                <a:ln w="9525">
                  <a:noFill/>
                  <a:round/>
                  <a:headEnd/>
                  <a:tailEnd/>
                </a:ln>
              </p:spPr>
              <p:txBody>
                <a:bodyPr/>
                <a:lstStyle/>
                <a:p>
                  <a:endParaRPr lang="en-US"/>
                </a:p>
              </p:txBody>
            </p:sp>
            <p:sp>
              <p:nvSpPr>
                <p:cNvPr id="6269" name="Freeform 313"/>
                <p:cNvSpPr>
                  <a:spLocks/>
                </p:cNvSpPr>
                <p:nvPr/>
              </p:nvSpPr>
              <p:spPr bwMode="auto">
                <a:xfrm>
                  <a:off x="3479" y="3858"/>
                  <a:ext cx="4" cy="3"/>
                </a:xfrm>
                <a:custGeom>
                  <a:avLst/>
                  <a:gdLst>
                    <a:gd name="T0" fmla="*/ 3 w 12"/>
                    <a:gd name="T1" fmla="*/ 0 h 13"/>
                    <a:gd name="T2" fmla="*/ 4 w 12"/>
                    <a:gd name="T3" fmla="*/ 1 h 13"/>
                    <a:gd name="T4" fmla="*/ 1 w 12"/>
                    <a:gd name="T5" fmla="*/ 3 h 13"/>
                    <a:gd name="T6" fmla="*/ 0 w 12"/>
                    <a:gd name="T7" fmla="*/ 3 h 13"/>
                    <a:gd name="T8" fmla="*/ 0 w 12"/>
                    <a:gd name="T9" fmla="*/ 3 h 13"/>
                    <a:gd name="T10" fmla="*/ 3 w 12"/>
                    <a:gd name="T11" fmla="*/ 0 h 13"/>
                    <a:gd name="T12" fmla="*/ 0 60000 65536"/>
                    <a:gd name="T13" fmla="*/ 0 60000 65536"/>
                    <a:gd name="T14" fmla="*/ 0 60000 65536"/>
                    <a:gd name="T15" fmla="*/ 0 60000 65536"/>
                    <a:gd name="T16" fmla="*/ 0 60000 65536"/>
                    <a:gd name="T17" fmla="*/ 0 60000 65536"/>
                    <a:gd name="T18" fmla="*/ 0 w 12"/>
                    <a:gd name="T19" fmla="*/ 0 h 13"/>
                    <a:gd name="T20" fmla="*/ 12 w 12"/>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2" h="13">
                      <a:moveTo>
                        <a:pt x="10" y="0"/>
                      </a:moveTo>
                      <a:lnTo>
                        <a:pt x="12" y="4"/>
                      </a:lnTo>
                      <a:lnTo>
                        <a:pt x="3" y="13"/>
                      </a:lnTo>
                      <a:lnTo>
                        <a:pt x="0" y="11"/>
                      </a:lnTo>
                      <a:lnTo>
                        <a:pt x="10" y="0"/>
                      </a:lnTo>
                      <a:close/>
                    </a:path>
                  </a:pathLst>
                </a:custGeom>
                <a:noFill/>
                <a:ln w="9525">
                  <a:noFill/>
                  <a:round/>
                  <a:headEnd/>
                  <a:tailEnd/>
                </a:ln>
              </p:spPr>
              <p:txBody>
                <a:bodyPr/>
                <a:lstStyle/>
                <a:p>
                  <a:endParaRPr lang="en-US"/>
                </a:p>
              </p:txBody>
            </p:sp>
            <p:sp>
              <p:nvSpPr>
                <p:cNvPr id="6270" name="Freeform 314"/>
                <p:cNvSpPr>
                  <a:spLocks/>
                </p:cNvSpPr>
                <p:nvPr/>
              </p:nvSpPr>
              <p:spPr bwMode="auto">
                <a:xfrm>
                  <a:off x="3478" y="3860"/>
                  <a:ext cx="2" cy="2"/>
                </a:xfrm>
                <a:custGeom>
                  <a:avLst/>
                  <a:gdLst>
                    <a:gd name="T0" fmla="*/ 1 w 5"/>
                    <a:gd name="T1" fmla="*/ 0 h 5"/>
                    <a:gd name="T2" fmla="*/ 2 w 5"/>
                    <a:gd name="T3" fmla="*/ 1 h 5"/>
                    <a:gd name="T4" fmla="*/ 2 w 5"/>
                    <a:gd name="T5" fmla="*/ 2 h 5"/>
                    <a:gd name="T6" fmla="*/ 0 w 5"/>
                    <a:gd name="T7" fmla="*/ 2 h 5"/>
                    <a:gd name="T8" fmla="*/ 0 w 5"/>
                    <a:gd name="T9" fmla="*/ 1 h 5"/>
                    <a:gd name="T10" fmla="*/ 1 w 5"/>
                    <a:gd name="T11" fmla="*/ 0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2" y="0"/>
                      </a:moveTo>
                      <a:lnTo>
                        <a:pt x="5" y="2"/>
                      </a:lnTo>
                      <a:lnTo>
                        <a:pt x="4" y="5"/>
                      </a:lnTo>
                      <a:lnTo>
                        <a:pt x="0" y="4"/>
                      </a:lnTo>
                      <a:lnTo>
                        <a:pt x="1" y="2"/>
                      </a:lnTo>
                      <a:lnTo>
                        <a:pt x="2" y="0"/>
                      </a:lnTo>
                      <a:close/>
                    </a:path>
                  </a:pathLst>
                </a:custGeom>
                <a:noFill/>
                <a:ln w="9525">
                  <a:noFill/>
                  <a:round/>
                  <a:headEnd/>
                  <a:tailEnd/>
                </a:ln>
              </p:spPr>
              <p:txBody>
                <a:bodyPr/>
                <a:lstStyle/>
                <a:p>
                  <a:endParaRPr lang="en-US"/>
                </a:p>
              </p:txBody>
            </p:sp>
            <p:sp>
              <p:nvSpPr>
                <p:cNvPr id="6271" name="Freeform 315"/>
                <p:cNvSpPr>
                  <a:spLocks/>
                </p:cNvSpPr>
                <p:nvPr/>
              </p:nvSpPr>
              <p:spPr bwMode="auto">
                <a:xfrm>
                  <a:off x="3478" y="3861"/>
                  <a:ext cx="2" cy="2"/>
                </a:xfrm>
                <a:custGeom>
                  <a:avLst/>
                  <a:gdLst>
                    <a:gd name="T0" fmla="*/ 0 w 4"/>
                    <a:gd name="T1" fmla="*/ 0 h 5"/>
                    <a:gd name="T2" fmla="*/ 2 w 4"/>
                    <a:gd name="T3" fmla="*/ 0 h 5"/>
                    <a:gd name="T4" fmla="*/ 2 w 4"/>
                    <a:gd name="T5" fmla="*/ 1 h 5"/>
                    <a:gd name="T6" fmla="*/ 1 w 4"/>
                    <a:gd name="T7" fmla="*/ 2 h 5"/>
                    <a:gd name="T8" fmla="*/ 1 w 4"/>
                    <a:gd name="T9" fmla="*/ 1 h 5"/>
                    <a:gd name="T10" fmla="*/ 0 w 4"/>
                    <a:gd name="T11" fmla="*/ 1 h 5"/>
                    <a:gd name="T12" fmla="*/ 0 w 4"/>
                    <a:gd name="T13" fmla="*/ 0 h 5"/>
                    <a:gd name="T14" fmla="*/ 0 60000 65536"/>
                    <a:gd name="T15" fmla="*/ 0 60000 65536"/>
                    <a:gd name="T16" fmla="*/ 0 60000 65536"/>
                    <a:gd name="T17" fmla="*/ 0 60000 65536"/>
                    <a:gd name="T18" fmla="*/ 0 60000 65536"/>
                    <a:gd name="T19" fmla="*/ 0 60000 65536"/>
                    <a:gd name="T20" fmla="*/ 0 60000 65536"/>
                    <a:gd name="T21" fmla="*/ 0 w 4"/>
                    <a:gd name="T22" fmla="*/ 0 h 5"/>
                    <a:gd name="T23" fmla="*/ 4 w 4"/>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5">
                      <a:moveTo>
                        <a:pt x="0" y="0"/>
                      </a:moveTo>
                      <a:lnTo>
                        <a:pt x="4" y="1"/>
                      </a:lnTo>
                      <a:lnTo>
                        <a:pt x="4" y="2"/>
                      </a:lnTo>
                      <a:lnTo>
                        <a:pt x="2" y="5"/>
                      </a:lnTo>
                      <a:lnTo>
                        <a:pt x="2" y="2"/>
                      </a:lnTo>
                      <a:lnTo>
                        <a:pt x="0" y="2"/>
                      </a:lnTo>
                      <a:lnTo>
                        <a:pt x="0" y="0"/>
                      </a:lnTo>
                      <a:close/>
                    </a:path>
                  </a:pathLst>
                </a:custGeom>
                <a:noFill/>
                <a:ln w="9525">
                  <a:noFill/>
                  <a:round/>
                  <a:headEnd/>
                  <a:tailEnd/>
                </a:ln>
              </p:spPr>
              <p:txBody>
                <a:bodyPr/>
                <a:lstStyle/>
                <a:p>
                  <a:endParaRPr lang="en-US"/>
                </a:p>
              </p:txBody>
            </p:sp>
            <p:sp>
              <p:nvSpPr>
                <p:cNvPr id="6272" name="Freeform 316"/>
                <p:cNvSpPr>
                  <a:spLocks/>
                </p:cNvSpPr>
                <p:nvPr/>
              </p:nvSpPr>
              <p:spPr bwMode="auto">
                <a:xfrm>
                  <a:off x="3478" y="3861"/>
                  <a:ext cx="1" cy="2"/>
                </a:xfrm>
                <a:custGeom>
                  <a:avLst/>
                  <a:gdLst>
                    <a:gd name="T0" fmla="*/ 1 w 3"/>
                    <a:gd name="T1" fmla="*/ 0 h 5"/>
                    <a:gd name="T2" fmla="*/ 1 w 3"/>
                    <a:gd name="T3" fmla="*/ 1 h 5"/>
                    <a:gd name="T4" fmla="*/ 1 w 3"/>
                    <a:gd name="T5" fmla="*/ 2 h 5"/>
                    <a:gd name="T6" fmla="*/ 0 w 3"/>
                    <a:gd name="T7" fmla="*/ 2 h 5"/>
                    <a:gd name="T8" fmla="*/ 0 w 3"/>
                    <a:gd name="T9" fmla="*/ 0 h 5"/>
                    <a:gd name="T10" fmla="*/ 0 w 3"/>
                    <a:gd name="T11" fmla="*/ 0 h 5"/>
                    <a:gd name="T12" fmla="*/ 1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3" y="0"/>
                      </a:moveTo>
                      <a:lnTo>
                        <a:pt x="3" y="2"/>
                      </a:lnTo>
                      <a:lnTo>
                        <a:pt x="3" y="5"/>
                      </a:lnTo>
                      <a:lnTo>
                        <a:pt x="0" y="5"/>
                      </a:lnTo>
                      <a:lnTo>
                        <a:pt x="0" y="0"/>
                      </a:lnTo>
                      <a:lnTo>
                        <a:pt x="3" y="0"/>
                      </a:lnTo>
                      <a:close/>
                    </a:path>
                  </a:pathLst>
                </a:custGeom>
                <a:noFill/>
                <a:ln w="9525">
                  <a:noFill/>
                  <a:round/>
                  <a:headEnd/>
                  <a:tailEnd/>
                </a:ln>
              </p:spPr>
              <p:txBody>
                <a:bodyPr/>
                <a:lstStyle/>
                <a:p>
                  <a:endParaRPr lang="en-US"/>
                </a:p>
              </p:txBody>
            </p:sp>
            <p:sp>
              <p:nvSpPr>
                <p:cNvPr id="6273" name="Freeform 317"/>
                <p:cNvSpPr>
                  <a:spLocks/>
                </p:cNvSpPr>
                <p:nvPr/>
              </p:nvSpPr>
              <p:spPr bwMode="auto">
                <a:xfrm>
                  <a:off x="3470" y="3861"/>
                  <a:ext cx="8" cy="3"/>
                </a:xfrm>
                <a:custGeom>
                  <a:avLst/>
                  <a:gdLst>
                    <a:gd name="T0" fmla="*/ 8 w 23"/>
                    <a:gd name="T1" fmla="*/ 0 h 10"/>
                    <a:gd name="T2" fmla="*/ 8 w 23"/>
                    <a:gd name="T3" fmla="*/ 2 h 10"/>
                    <a:gd name="T4" fmla="*/ 0 w 23"/>
                    <a:gd name="T5" fmla="*/ 3 h 10"/>
                    <a:gd name="T6" fmla="*/ 0 w 23"/>
                    <a:gd name="T7" fmla="*/ 2 h 10"/>
                    <a:gd name="T8" fmla="*/ 0 w 23"/>
                    <a:gd name="T9" fmla="*/ 2 h 10"/>
                    <a:gd name="T10" fmla="*/ 8 w 23"/>
                    <a:gd name="T11" fmla="*/ 0 h 10"/>
                    <a:gd name="T12" fmla="*/ 0 60000 65536"/>
                    <a:gd name="T13" fmla="*/ 0 60000 65536"/>
                    <a:gd name="T14" fmla="*/ 0 60000 65536"/>
                    <a:gd name="T15" fmla="*/ 0 60000 65536"/>
                    <a:gd name="T16" fmla="*/ 0 60000 65536"/>
                    <a:gd name="T17" fmla="*/ 0 60000 65536"/>
                    <a:gd name="T18" fmla="*/ 0 w 23"/>
                    <a:gd name="T19" fmla="*/ 0 h 10"/>
                    <a:gd name="T20" fmla="*/ 23 w 23"/>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23" h="10">
                      <a:moveTo>
                        <a:pt x="23" y="0"/>
                      </a:moveTo>
                      <a:lnTo>
                        <a:pt x="23" y="5"/>
                      </a:lnTo>
                      <a:lnTo>
                        <a:pt x="0" y="10"/>
                      </a:lnTo>
                      <a:lnTo>
                        <a:pt x="0" y="5"/>
                      </a:lnTo>
                      <a:lnTo>
                        <a:pt x="23" y="0"/>
                      </a:lnTo>
                      <a:close/>
                    </a:path>
                  </a:pathLst>
                </a:custGeom>
                <a:noFill/>
                <a:ln w="9525">
                  <a:noFill/>
                  <a:round/>
                  <a:headEnd/>
                  <a:tailEnd/>
                </a:ln>
              </p:spPr>
              <p:txBody>
                <a:bodyPr/>
                <a:lstStyle/>
                <a:p>
                  <a:endParaRPr lang="en-US"/>
                </a:p>
              </p:txBody>
            </p:sp>
            <p:sp>
              <p:nvSpPr>
                <p:cNvPr id="6274" name="Freeform 318"/>
                <p:cNvSpPr>
                  <a:spLocks/>
                </p:cNvSpPr>
                <p:nvPr/>
              </p:nvSpPr>
              <p:spPr bwMode="auto">
                <a:xfrm>
                  <a:off x="3466" y="3863"/>
                  <a:ext cx="4" cy="2"/>
                </a:xfrm>
                <a:custGeom>
                  <a:avLst/>
                  <a:gdLst>
                    <a:gd name="T0" fmla="*/ 4 w 12"/>
                    <a:gd name="T1" fmla="*/ 0 h 9"/>
                    <a:gd name="T2" fmla="*/ 4 w 12"/>
                    <a:gd name="T3" fmla="*/ 1 h 9"/>
                    <a:gd name="T4" fmla="*/ 0 w 12"/>
                    <a:gd name="T5" fmla="*/ 2 h 9"/>
                    <a:gd name="T6" fmla="*/ 0 w 12"/>
                    <a:gd name="T7" fmla="*/ 2 h 9"/>
                    <a:gd name="T8" fmla="*/ 0 w 12"/>
                    <a:gd name="T9" fmla="*/ 1 h 9"/>
                    <a:gd name="T10" fmla="*/ 4 w 12"/>
                    <a:gd name="T11" fmla="*/ 0 h 9"/>
                    <a:gd name="T12" fmla="*/ 0 60000 65536"/>
                    <a:gd name="T13" fmla="*/ 0 60000 65536"/>
                    <a:gd name="T14" fmla="*/ 0 60000 65536"/>
                    <a:gd name="T15" fmla="*/ 0 60000 65536"/>
                    <a:gd name="T16" fmla="*/ 0 60000 65536"/>
                    <a:gd name="T17" fmla="*/ 0 60000 65536"/>
                    <a:gd name="T18" fmla="*/ 0 w 12"/>
                    <a:gd name="T19" fmla="*/ 0 h 9"/>
                    <a:gd name="T20" fmla="*/ 12 w 12"/>
                    <a:gd name="T21" fmla="*/ 9 h 9"/>
                  </a:gdLst>
                  <a:ahLst/>
                  <a:cxnLst>
                    <a:cxn ang="T12">
                      <a:pos x="T0" y="T1"/>
                    </a:cxn>
                    <a:cxn ang="T13">
                      <a:pos x="T2" y="T3"/>
                    </a:cxn>
                    <a:cxn ang="T14">
                      <a:pos x="T4" y="T5"/>
                    </a:cxn>
                    <a:cxn ang="T15">
                      <a:pos x="T6" y="T7"/>
                    </a:cxn>
                    <a:cxn ang="T16">
                      <a:pos x="T8" y="T9"/>
                    </a:cxn>
                    <a:cxn ang="T17">
                      <a:pos x="T10" y="T11"/>
                    </a:cxn>
                  </a:cxnLst>
                  <a:rect l="T18" t="T19" r="T20" b="T21"/>
                  <a:pathLst>
                    <a:path w="12" h="9">
                      <a:moveTo>
                        <a:pt x="12" y="0"/>
                      </a:moveTo>
                      <a:lnTo>
                        <a:pt x="12" y="5"/>
                      </a:lnTo>
                      <a:lnTo>
                        <a:pt x="1" y="9"/>
                      </a:lnTo>
                      <a:lnTo>
                        <a:pt x="0" y="9"/>
                      </a:lnTo>
                      <a:lnTo>
                        <a:pt x="0" y="4"/>
                      </a:lnTo>
                      <a:lnTo>
                        <a:pt x="12" y="0"/>
                      </a:lnTo>
                      <a:close/>
                    </a:path>
                  </a:pathLst>
                </a:custGeom>
                <a:noFill/>
                <a:ln w="9525">
                  <a:noFill/>
                  <a:round/>
                  <a:headEnd/>
                  <a:tailEnd/>
                </a:ln>
              </p:spPr>
              <p:txBody>
                <a:bodyPr/>
                <a:lstStyle/>
                <a:p>
                  <a:endParaRPr lang="en-US"/>
                </a:p>
              </p:txBody>
            </p:sp>
            <p:sp>
              <p:nvSpPr>
                <p:cNvPr id="6275" name="Freeform 319"/>
                <p:cNvSpPr>
                  <a:spLocks/>
                </p:cNvSpPr>
                <p:nvPr/>
              </p:nvSpPr>
              <p:spPr bwMode="auto">
                <a:xfrm>
                  <a:off x="3461" y="3864"/>
                  <a:ext cx="5" cy="2"/>
                </a:xfrm>
                <a:custGeom>
                  <a:avLst/>
                  <a:gdLst>
                    <a:gd name="T0" fmla="*/ 5 w 15"/>
                    <a:gd name="T1" fmla="*/ 0 h 9"/>
                    <a:gd name="T2" fmla="*/ 5 w 15"/>
                    <a:gd name="T3" fmla="*/ 1 h 9"/>
                    <a:gd name="T4" fmla="*/ 0 w 15"/>
                    <a:gd name="T5" fmla="*/ 2 h 9"/>
                    <a:gd name="T6" fmla="*/ 0 w 15"/>
                    <a:gd name="T7" fmla="*/ 1 h 9"/>
                    <a:gd name="T8" fmla="*/ 0 w 15"/>
                    <a:gd name="T9" fmla="*/ 1 h 9"/>
                    <a:gd name="T10" fmla="*/ 5 w 15"/>
                    <a:gd name="T11" fmla="*/ 0 h 9"/>
                    <a:gd name="T12" fmla="*/ 0 60000 65536"/>
                    <a:gd name="T13" fmla="*/ 0 60000 65536"/>
                    <a:gd name="T14" fmla="*/ 0 60000 65536"/>
                    <a:gd name="T15" fmla="*/ 0 60000 65536"/>
                    <a:gd name="T16" fmla="*/ 0 60000 65536"/>
                    <a:gd name="T17" fmla="*/ 0 60000 65536"/>
                    <a:gd name="T18" fmla="*/ 0 w 15"/>
                    <a:gd name="T19" fmla="*/ 0 h 9"/>
                    <a:gd name="T20" fmla="*/ 15 w 15"/>
                    <a:gd name="T21" fmla="*/ 9 h 9"/>
                  </a:gdLst>
                  <a:ahLst/>
                  <a:cxnLst>
                    <a:cxn ang="T12">
                      <a:pos x="T0" y="T1"/>
                    </a:cxn>
                    <a:cxn ang="T13">
                      <a:pos x="T2" y="T3"/>
                    </a:cxn>
                    <a:cxn ang="T14">
                      <a:pos x="T4" y="T5"/>
                    </a:cxn>
                    <a:cxn ang="T15">
                      <a:pos x="T6" y="T7"/>
                    </a:cxn>
                    <a:cxn ang="T16">
                      <a:pos x="T8" y="T9"/>
                    </a:cxn>
                    <a:cxn ang="T17">
                      <a:pos x="T10" y="T11"/>
                    </a:cxn>
                  </a:cxnLst>
                  <a:rect l="T18" t="T19" r="T20" b="T21"/>
                  <a:pathLst>
                    <a:path w="15" h="9">
                      <a:moveTo>
                        <a:pt x="15" y="0"/>
                      </a:moveTo>
                      <a:lnTo>
                        <a:pt x="15" y="5"/>
                      </a:lnTo>
                      <a:lnTo>
                        <a:pt x="0" y="9"/>
                      </a:lnTo>
                      <a:lnTo>
                        <a:pt x="0" y="4"/>
                      </a:lnTo>
                      <a:lnTo>
                        <a:pt x="15" y="0"/>
                      </a:lnTo>
                      <a:close/>
                    </a:path>
                  </a:pathLst>
                </a:custGeom>
                <a:noFill/>
                <a:ln w="9525">
                  <a:noFill/>
                  <a:round/>
                  <a:headEnd/>
                  <a:tailEnd/>
                </a:ln>
              </p:spPr>
              <p:txBody>
                <a:bodyPr/>
                <a:lstStyle/>
                <a:p>
                  <a:endParaRPr lang="en-US"/>
                </a:p>
              </p:txBody>
            </p:sp>
            <p:sp>
              <p:nvSpPr>
                <p:cNvPr id="6276" name="Freeform 320"/>
                <p:cNvSpPr>
                  <a:spLocks/>
                </p:cNvSpPr>
                <p:nvPr/>
              </p:nvSpPr>
              <p:spPr bwMode="auto">
                <a:xfrm>
                  <a:off x="3441" y="3865"/>
                  <a:ext cx="20" cy="5"/>
                </a:xfrm>
                <a:custGeom>
                  <a:avLst/>
                  <a:gdLst>
                    <a:gd name="T0" fmla="*/ 20 w 61"/>
                    <a:gd name="T1" fmla="*/ 0 h 23"/>
                    <a:gd name="T2" fmla="*/ 20 w 61"/>
                    <a:gd name="T3" fmla="*/ 1 h 23"/>
                    <a:gd name="T4" fmla="*/ 0 w 61"/>
                    <a:gd name="T5" fmla="*/ 5 h 23"/>
                    <a:gd name="T6" fmla="*/ 0 w 61"/>
                    <a:gd name="T7" fmla="*/ 5 h 23"/>
                    <a:gd name="T8" fmla="*/ 0 w 61"/>
                    <a:gd name="T9" fmla="*/ 4 h 23"/>
                    <a:gd name="T10" fmla="*/ 20 w 61"/>
                    <a:gd name="T11" fmla="*/ 0 h 23"/>
                    <a:gd name="T12" fmla="*/ 0 60000 65536"/>
                    <a:gd name="T13" fmla="*/ 0 60000 65536"/>
                    <a:gd name="T14" fmla="*/ 0 60000 65536"/>
                    <a:gd name="T15" fmla="*/ 0 60000 65536"/>
                    <a:gd name="T16" fmla="*/ 0 60000 65536"/>
                    <a:gd name="T17" fmla="*/ 0 60000 65536"/>
                    <a:gd name="T18" fmla="*/ 0 w 61"/>
                    <a:gd name="T19" fmla="*/ 0 h 23"/>
                    <a:gd name="T20" fmla="*/ 61 w 61"/>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61" h="23">
                      <a:moveTo>
                        <a:pt x="61" y="0"/>
                      </a:moveTo>
                      <a:lnTo>
                        <a:pt x="61" y="5"/>
                      </a:lnTo>
                      <a:lnTo>
                        <a:pt x="0" y="23"/>
                      </a:lnTo>
                      <a:lnTo>
                        <a:pt x="0" y="17"/>
                      </a:lnTo>
                      <a:lnTo>
                        <a:pt x="61" y="0"/>
                      </a:lnTo>
                      <a:close/>
                    </a:path>
                  </a:pathLst>
                </a:custGeom>
                <a:noFill/>
                <a:ln w="9525">
                  <a:noFill/>
                  <a:round/>
                  <a:headEnd/>
                  <a:tailEnd/>
                </a:ln>
              </p:spPr>
              <p:txBody>
                <a:bodyPr/>
                <a:lstStyle/>
                <a:p>
                  <a:endParaRPr lang="en-US"/>
                </a:p>
              </p:txBody>
            </p:sp>
            <p:sp>
              <p:nvSpPr>
                <p:cNvPr id="6277" name="Freeform 321"/>
                <p:cNvSpPr>
                  <a:spLocks/>
                </p:cNvSpPr>
                <p:nvPr/>
              </p:nvSpPr>
              <p:spPr bwMode="auto">
                <a:xfrm>
                  <a:off x="3415" y="3868"/>
                  <a:ext cx="26" cy="2"/>
                </a:xfrm>
                <a:custGeom>
                  <a:avLst/>
                  <a:gdLst>
                    <a:gd name="T0" fmla="*/ 26 w 77"/>
                    <a:gd name="T1" fmla="*/ 1 h 11"/>
                    <a:gd name="T2" fmla="*/ 26 w 77"/>
                    <a:gd name="T3" fmla="*/ 2 h 11"/>
                    <a:gd name="T4" fmla="*/ 0 w 77"/>
                    <a:gd name="T5" fmla="*/ 1 h 11"/>
                    <a:gd name="T6" fmla="*/ 0 w 77"/>
                    <a:gd name="T7" fmla="*/ 1 h 11"/>
                    <a:gd name="T8" fmla="*/ 1 w 77"/>
                    <a:gd name="T9" fmla="*/ 0 h 11"/>
                    <a:gd name="T10" fmla="*/ 26 w 77"/>
                    <a:gd name="T11" fmla="*/ 1 h 11"/>
                    <a:gd name="T12" fmla="*/ 0 60000 65536"/>
                    <a:gd name="T13" fmla="*/ 0 60000 65536"/>
                    <a:gd name="T14" fmla="*/ 0 60000 65536"/>
                    <a:gd name="T15" fmla="*/ 0 60000 65536"/>
                    <a:gd name="T16" fmla="*/ 0 60000 65536"/>
                    <a:gd name="T17" fmla="*/ 0 60000 65536"/>
                    <a:gd name="T18" fmla="*/ 0 w 77"/>
                    <a:gd name="T19" fmla="*/ 0 h 11"/>
                    <a:gd name="T20" fmla="*/ 77 w 7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77" h="11">
                      <a:moveTo>
                        <a:pt x="77" y="5"/>
                      </a:moveTo>
                      <a:lnTo>
                        <a:pt x="77" y="11"/>
                      </a:lnTo>
                      <a:lnTo>
                        <a:pt x="1" y="5"/>
                      </a:lnTo>
                      <a:lnTo>
                        <a:pt x="0" y="4"/>
                      </a:lnTo>
                      <a:lnTo>
                        <a:pt x="2" y="0"/>
                      </a:lnTo>
                      <a:lnTo>
                        <a:pt x="77" y="5"/>
                      </a:lnTo>
                      <a:close/>
                    </a:path>
                  </a:pathLst>
                </a:custGeom>
                <a:noFill/>
                <a:ln w="9525">
                  <a:noFill/>
                  <a:round/>
                  <a:headEnd/>
                  <a:tailEnd/>
                </a:ln>
              </p:spPr>
              <p:txBody>
                <a:bodyPr/>
                <a:lstStyle/>
                <a:p>
                  <a:endParaRPr lang="en-US"/>
                </a:p>
              </p:txBody>
            </p:sp>
            <p:sp>
              <p:nvSpPr>
                <p:cNvPr id="6278" name="Freeform 322"/>
                <p:cNvSpPr>
                  <a:spLocks/>
                </p:cNvSpPr>
                <p:nvPr/>
              </p:nvSpPr>
              <p:spPr bwMode="auto">
                <a:xfrm>
                  <a:off x="3414" y="3867"/>
                  <a:ext cx="2" cy="2"/>
                </a:xfrm>
                <a:custGeom>
                  <a:avLst/>
                  <a:gdLst>
                    <a:gd name="T0" fmla="*/ 2 w 6"/>
                    <a:gd name="T1" fmla="*/ 1 h 7"/>
                    <a:gd name="T2" fmla="*/ 1 w 6"/>
                    <a:gd name="T3" fmla="*/ 2 h 7"/>
                    <a:gd name="T4" fmla="*/ 0 w 6"/>
                    <a:gd name="T5" fmla="*/ 1 h 7"/>
                    <a:gd name="T6" fmla="*/ 0 w 6"/>
                    <a:gd name="T7" fmla="*/ 1 h 7"/>
                    <a:gd name="T8" fmla="*/ 1 w 6"/>
                    <a:gd name="T9" fmla="*/ 0 h 7"/>
                    <a:gd name="T10" fmla="*/ 2 w 6"/>
                    <a:gd name="T11" fmla="*/ 1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3"/>
                      </a:moveTo>
                      <a:lnTo>
                        <a:pt x="4" y="7"/>
                      </a:lnTo>
                      <a:lnTo>
                        <a:pt x="0" y="3"/>
                      </a:lnTo>
                      <a:lnTo>
                        <a:pt x="2" y="0"/>
                      </a:lnTo>
                      <a:lnTo>
                        <a:pt x="6" y="3"/>
                      </a:lnTo>
                      <a:close/>
                    </a:path>
                  </a:pathLst>
                </a:custGeom>
                <a:noFill/>
                <a:ln w="9525">
                  <a:noFill/>
                  <a:round/>
                  <a:headEnd/>
                  <a:tailEnd/>
                </a:ln>
              </p:spPr>
              <p:txBody>
                <a:bodyPr/>
                <a:lstStyle/>
                <a:p>
                  <a:endParaRPr lang="en-US"/>
                </a:p>
              </p:txBody>
            </p:sp>
            <p:sp>
              <p:nvSpPr>
                <p:cNvPr id="6279" name="Freeform 323"/>
                <p:cNvSpPr>
                  <a:spLocks/>
                </p:cNvSpPr>
                <p:nvPr/>
              </p:nvSpPr>
              <p:spPr bwMode="auto">
                <a:xfrm>
                  <a:off x="3412" y="3864"/>
                  <a:ext cx="3" cy="4"/>
                </a:xfrm>
                <a:custGeom>
                  <a:avLst/>
                  <a:gdLst>
                    <a:gd name="T0" fmla="*/ 3 w 9"/>
                    <a:gd name="T1" fmla="*/ 3 h 16"/>
                    <a:gd name="T2" fmla="*/ 2 w 9"/>
                    <a:gd name="T3" fmla="*/ 4 h 16"/>
                    <a:gd name="T4" fmla="*/ 0 w 9"/>
                    <a:gd name="T5" fmla="*/ 1 h 16"/>
                    <a:gd name="T6" fmla="*/ 1 w 9"/>
                    <a:gd name="T7" fmla="*/ 0 h 16"/>
                    <a:gd name="T8" fmla="*/ 1 w 9"/>
                    <a:gd name="T9" fmla="*/ 0 h 16"/>
                    <a:gd name="T10" fmla="*/ 3 w 9"/>
                    <a:gd name="T11" fmla="*/ 3 h 16"/>
                    <a:gd name="T12" fmla="*/ 0 60000 65536"/>
                    <a:gd name="T13" fmla="*/ 0 60000 65536"/>
                    <a:gd name="T14" fmla="*/ 0 60000 65536"/>
                    <a:gd name="T15" fmla="*/ 0 60000 65536"/>
                    <a:gd name="T16" fmla="*/ 0 60000 65536"/>
                    <a:gd name="T17" fmla="*/ 0 60000 65536"/>
                    <a:gd name="T18" fmla="*/ 0 w 9"/>
                    <a:gd name="T19" fmla="*/ 0 h 16"/>
                    <a:gd name="T20" fmla="*/ 9 w 9"/>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9" h="16">
                      <a:moveTo>
                        <a:pt x="9" y="13"/>
                      </a:moveTo>
                      <a:lnTo>
                        <a:pt x="7" y="16"/>
                      </a:lnTo>
                      <a:lnTo>
                        <a:pt x="0" y="3"/>
                      </a:lnTo>
                      <a:lnTo>
                        <a:pt x="2" y="0"/>
                      </a:lnTo>
                      <a:lnTo>
                        <a:pt x="3" y="0"/>
                      </a:lnTo>
                      <a:lnTo>
                        <a:pt x="9" y="13"/>
                      </a:lnTo>
                      <a:close/>
                    </a:path>
                  </a:pathLst>
                </a:custGeom>
                <a:noFill/>
                <a:ln w="9525">
                  <a:noFill/>
                  <a:round/>
                  <a:headEnd/>
                  <a:tailEnd/>
                </a:ln>
              </p:spPr>
              <p:txBody>
                <a:bodyPr/>
                <a:lstStyle/>
                <a:p>
                  <a:endParaRPr lang="en-US"/>
                </a:p>
              </p:txBody>
            </p:sp>
            <p:sp>
              <p:nvSpPr>
                <p:cNvPr id="6280" name="Freeform 324"/>
                <p:cNvSpPr>
                  <a:spLocks/>
                </p:cNvSpPr>
                <p:nvPr/>
              </p:nvSpPr>
              <p:spPr bwMode="auto">
                <a:xfrm>
                  <a:off x="3389" y="3844"/>
                  <a:ext cx="23" cy="20"/>
                </a:xfrm>
                <a:custGeom>
                  <a:avLst/>
                  <a:gdLst>
                    <a:gd name="T0" fmla="*/ 23 w 70"/>
                    <a:gd name="T1" fmla="*/ 19 h 83"/>
                    <a:gd name="T2" fmla="*/ 22 w 70"/>
                    <a:gd name="T3" fmla="*/ 20 h 83"/>
                    <a:gd name="T4" fmla="*/ 0 w 70"/>
                    <a:gd name="T5" fmla="*/ 1 h 83"/>
                    <a:gd name="T6" fmla="*/ 1 w 70"/>
                    <a:gd name="T7" fmla="*/ 0 h 83"/>
                    <a:gd name="T8" fmla="*/ 1 w 70"/>
                    <a:gd name="T9" fmla="*/ 0 h 83"/>
                    <a:gd name="T10" fmla="*/ 23 w 70"/>
                    <a:gd name="T11" fmla="*/ 19 h 83"/>
                    <a:gd name="T12" fmla="*/ 0 60000 65536"/>
                    <a:gd name="T13" fmla="*/ 0 60000 65536"/>
                    <a:gd name="T14" fmla="*/ 0 60000 65536"/>
                    <a:gd name="T15" fmla="*/ 0 60000 65536"/>
                    <a:gd name="T16" fmla="*/ 0 60000 65536"/>
                    <a:gd name="T17" fmla="*/ 0 60000 65536"/>
                    <a:gd name="T18" fmla="*/ 0 w 70"/>
                    <a:gd name="T19" fmla="*/ 0 h 83"/>
                    <a:gd name="T20" fmla="*/ 70 w 7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70" h="83">
                      <a:moveTo>
                        <a:pt x="70" y="80"/>
                      </a:moveTo>
                      <a:lnTo>
                        <a:pt x="68" y="83"/>
                      </a:lnTo>
                      <a:lnTo>
                        <a:pt x="0" y="4"/>
                      </a:lnTo>
                      <a:lnTo>
                        <a:pt x="2" y="0"/>
                      </a:lnTo>
                      <a:lnTo>
                        <a:pt x="70" y="80"/>
                      </a:lnTo>
                      <a:close/>
                    </a:path>
                  </a:pathLst>
                </a:custGeom>
                <a:noFill/>
                <a:ln w="9525">
                  <a:noFill/>
                  <a:round/>
                  <a:headEnd/>
                  <a:tailEnd/>
                </a:ln>
              </p:spPr>
              <p:txBody>
                <a:bodyPr/>
                <a:lstStyle/>
                <a:p>
                  <a:endParaRPr lang="en-US"/>
                </a:p>
              </p:txBody>
            </p:sp>
            <p:sp>
              <p:nvSpPr>
                <p:cNvPr id="6281" name="Freeform 325"/>
                <p:cNvSpPr>
                  <a:spLocks/>
                </p:cNvSpPr>
                <p:nvPr/>
              </p:nvSpPr>
              <p:spPr bwMode="auto">
                <a:xfrm>
                  <a:off x="3387" y="3843"/>
                  <a:ext cx="3" cy="2"/>
                </a:xfrm>
                <a:custGeom>
                  <a:avLst/>
                  <a:gdLst>
                    <a:gd name="T0" fmla="*/ 3 w 8"/>
                    <a:gd name="T1" fmla="*/ 1 h 9"/>
                    <a:gd name="T2" fmla="*/ 2 w 8"/>
                    <a:gd name="T3" fmla="*/ 2 h 9"/>
                    <a:gd name="T4" fmla="*/ 0 w 8"/>
                    <a:gd name="T5" fmla="*/ 1 h 9"/>
                    <a:gd name="T6" fmla="*/ 0 w 8"/>
                    <a:gd name="T7" fmla="*/ 0 h 9"/>
                    <a:gd name="T8" fmla="*/ 0 w 8"/>
                    <a:gd name="T9" fmla="*/ 0 h 9"/>
                    <a:gd name="T10" fmla="*/ 3 w 8"/>
                    <a:gd name="T11" fmla="*/ 1 h 9"/>
                    <a:gd name="T12" fmla="*/ 0 60000 65536"/>
                    <a:gd name="T13" fmla="*/ 0 60000 65536"/>
                    <a:gd name="T14" fmla="*/ 0 60000 65536"/>
                    <a:gd name="T15" fmla="*/ 0 60000 65536"/>
                    <a:gd name="T16" fmla="*/ 0 60000 65536"/>
                    <a:gd name="T17" fmla="*/ 0 60000 65536"/>
                    <a:gd name="T18" fmla="*/ 0 w 8"/>
                    <a:gd name="T19" fmla="*/ 0 h 9"/>
                    <a:gd name="T20" fmla="*/ 8 w 8"/>
                    <a:gd name="T21" fmla="*/ 9 h 9"/>
                  </a:gdLst>
                  <a:ahLst/>
                  <a:cxnLst>
                    <a:cxn ang="T12">
                      <a:pos x="T0" y="T1"/>
                    </a:cxn>
                    <a:cxn ang="T13">
                      <a:pos x="T2" y="T3"/>
                    </a:cxn>
                    <a:cxn ang="T14">
                      <a:pos x="T4" y="T5"/>
                    </a:cxn>
                    <a:cxn ang="T15">
                      <a:pos x="T6" y="T7"/>
                    </a:cxn>
                    <a:cxn ang="T16">
                      <a:pos x="T8" y="T9"/>
                    </a:cxn>
                    <a:cxn ang="T17">
                      <a:pos x="T10" y="T11"/>
                    </a:cxn>
                  </a:cxnLst>
                  <a:rect l="T18" t="T19" r="T20" b="T21"/>
                  <a:pathLst>
                    <a:path w="8" h="9">
                      <a:moveTo>
                        <a:pt x="8" y="5"/>
                      </a:moveTo>
                      <a:lnTo>
                        <a:pt x="6" y="9"/>
                      </a:lnTo>
                      <a:lnTo>
                        <a:pt x="0" y="5"/>
                      </a:lnTo>
                      <a:lnTo>
                        <a:pt x="0" y="0"/>
                      </a:lnTo>
                      <a:lnTo>
                        <a:pt x="1" y="1"/>
                      </a:lnTo>
                      <a:lnTo>
                        <a:pt x="8" y="5"/>
                      </a:lnTo>
                      <a:close/>
                    </a:path>
                  </a:pathLst>
                </a:custGeom>
                <a:noFill/>
                <a:ln w="9525">
                  <a:noFill/>
                  <a:round/>
                  <a:headEnd/>
                  <a:tailEnd/>
                </a:ln>
              </p:spPr>
              <p:txBody>
                <a:bodyPr/>
                <a:lstStyle/>
                <a:p>
                  <a:endParaRPr lang="en-US"/>
                </a:p>
              </p:txBody>
            </p:sp>
            <p:sp>
              <p:nvSpPr>
                <p:cNvPr id="6282" name="Freeform 326"/>
                <p:cNvSpPr>
                  <a:spLocks/>
                </p:cNvSpPr>
                <p:nvPr/>
              </p:nvSpPr>
              <p:spPr bwMode="auto">
                <a:xfrm>
                  <a:off x="3384" y="3842"/>
                  <a:ext cx="3" cy="2"/>
                </a:xfrm>
                <a:custGeom>
                  <a:avLst/>
                  <a:gdLst>
                    <a:gd name="T0" fmla="*/ 3 w 8"/>
                    <a:gd name="T1" fmla="*/ 0 h 6"/>
                    <a:gd name="T2" fmla="*/ 3 w 8"/>
                    <a:gd name="T3" fmla="*/ 2 h 6"/>
                    <a:gd name="T4" fmla="*/ 1 w 8"/>
                    <a:gd name="T5" fmla="*/ 2 h 6"/>
                    <a:gd name="T6" fmla="*/ 0 w 8"/>
                    <a:gd name="T7" fmla="*/ 0 h 6"/>
                    <a:gd name="T8" fmla="*/ 0 w 8"/>
                    <a:gd name="T9" fmla="*/ 0 h 6"/>
                    <a:gd name="T10" fmla="*/ 3 w 8"/>
                    <a:gd name="T11" fmla="*/ 0 h 6"/>
                    <a:gd name="T12" fmla="*/ 0 60000 65536"/>
                    <a:gd name="T13" fmla="*/ 0 60000 65536"/>
                    <a:gd name="T14" fmla="*/ 0 60000 65536"/>
                    <a:gd name="T15" fmla="*/ 0 60000 65536"/>
                    <a:gd name="T16" fmla="*/ 0 60000 65536"/>
                    <a:gd name="T17" fmla="*/ 0 60000 65536"/>
                    <a:gd name="T18" fmla="*/ 0 w 8"/>
                    <a:gd name="T19" fmla="*/ 0 h 6"/>
                    <a:gd name="T20" fmla="*/ 8 w 8"/>
                    <a:gd name="T21" fmla="*/ 6 h 6"/>
                  </a:gdLst>
                  <a:ahLst/>
                  <a:cxnLst>
                    <a:cxn ang="T12">
                      <a:pos x="T0" y="T1"/>
                    </a:cxn>
                    <a:cxn ang="T13">
                      <a:pos x="T2" y="T3"/>
                    </a:cxn>
                    <a:cxn ang="T14">
                      <a:pos x="T4" y="T5"/>
                    </a:cxn>
                    <a:cxn ang="T15">
                      <a:pos x="T6" y="T7"/>
                    </a:cxn>
                    <a:cxn ang="T16">
                      <a:pos x="T8" y="T9"/>
                    </a:cxn>
                    <a:cxn ang="T17">
                      <a:pos x="T10" y="T11"/>
                    </a:cxn>
                  </a:cxnLst>
                  <a:rect l="T18" t="T19" r="T20" b="T21"/>
                  <a:pathLst>
                    <a:path w="8" h="6">
                      <a:moveTo>
                        <a:pt x="8" y="1"/>
                      </a:moveTo>
                      <a:lnTo>
                        <a:pt x="8" y="6"/>
                      </a:lnTo>
                      <a:lnTo>
                        <a:pt x="2" y="5"/>
                      </a:lnTo>
                      <a:lnTo>
                        <a:pt x="0" y="1"/>
                      </a:lnTo>
                      <a:lnTo>
                        <a:pt x="1" y="0"/>
                      </a:lnTo>
                      <a:lnTo>
                        <a:pt x="8" y="1"/>
                      </a:lnTo>
                      <a:close/>
                    </a:path>
                  </a:pathLst>
                </a:custGeom>
                <a:noFill/>
                <a:ln w="9525">
                  <a:noFill/>
                  <a:round/>
                  <a:headEnd/>
                  <a:tailEnd/>
                </a:ln>
              </p:spPr>
              <p:txBody>
                <a:bodyPr/>
                <a:lstStyle/>
                <a:p>
                  <a:endParaRPr lang="en-US"/>
                </a:p>
              </p:txBody>
            </p:sp>
            <p:sp>
              <p:nvSpPr>
                <p:cNvPr id="6283" name="Freeform 327"/>
                <p:cNvSpPr>
                  <a:spLocks/>
                </p:cNvSpPr>
                <p:nvPr/>
              </p:nvSpPr>
              <p:spPr bwMode="auto">
                <a:xfrm>
                  <a:off x="3378" y="3843"/>
                  <a:ext cx="7" cy="9"/>
                </a:xfrm>
                <a:custGeom>
                  <a:avLst/>
                  <a:gdLst>
                    <a:gd name="T0" fmla="*/ 6 w 20"/>
                    <a:gd name="T1" fmla="*/ 0 h 40"/>
                    <a:gd name="T2" fmla="*/ 7 w 20"/>
                    <a:gd name="T3" fmla="*/ 1 h 40"/>
                    <a:gd name="T4" fmla="*/ 1 w 20"/>
                    <a:gd name="T5" fmla="*/ 9 h 40"/>
                    <a:gd name="T6" fmla="*/ 0 w 20"/>
                    <a:gd name="T7" fmla="*/ 9 h 40"/>
                    <a:gd name="T8" fmla="*/ 0 w 20"/>
                    <a:gd name="T9" fmla="*/ 8 h 40"/>
                    <a:gd name="T10" fmla="*/ 6 w 20"/>
                    <a:gd name="T11" fmla="*/ 0 h 40"/>
                    <a:gd name="T12" fmla="*/ 0 60000 65536"/>
                    <a:gd name="T13" fmla="*/ 0 60000 65536"/>
                    <a:gd name="T14" fmla="*/ 0 60000 65536"/>
                    <a:gd name="T15" fmla="*/ 0 60000 65536"/>
                    <a:gd name="T16" fmla="*/ 0 60000 65536"/>
                    <a:gd name="T17" fmla="*/ 0 60000 65536"/>
                    <a:gd name="T18" fmla="*/ 0 w 20"/>
                    <a:gd name="T19" fmla="*/ 0 h 40"/>
                    <a:gd name="T20" fmla="*/ 20 w 2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20" h="40">
                      <a:moveTo>
                        <a:pt x="18" y="0"/>
                      </a:moveTo>
                      <a:lnTo>
                        <a:pt x="20" y="4"/>
                      </a:lnTo>
                      <a:lnTo>
                        <a:pt x="4" y="39"/>
                      </a:lnTo>
                      <a:lnTo>
                        <a:pt x="1" y="40"/>
                      </a:lnTo>
                      <a:lnTo>
                        <a:pt x="0" y="35"/>
                      </a:lnTo>
                      <a:lnTo>
                        <a:pt x="18" y="0"/>
                      </a:lnTo>
                      <a:close/>
                    </a:path>
                  </a:pathLst>
                </a:custGeom>
                <a:noFill/>
                <a:ln w="9525">
                  <a:noFill/>
                  <a:round/>
                  <a:headEnd/>
                  <a:tailEnd/>
                </a:ln>
              </p:spPr>
              <p:txBody>
                <a:bodyPr/>
                <a:lstStyle/>
                <a:p>
                  <a:endParaRPr lang="en-US"/>
                </a:p>
              </p:txBody>
            </p:sp>
            <p:sp>
              <p:nvSpPr>
                <p:cNvPr id="6284" name="Freeform 328"/>
                <p:cNvSpPr>
                  <a:spLocks/>
                </p:cNvSpPr>
                <p:nvPr/>
              </p:nvSpPr>
              <p:spPr bwMode="auto">
                <a:xfrm>
                  <a:off x="3377" y="3851"/>
                  <a:ext cx="2" cy="1"/>
                </a:xfrm>
                <a:custGeom>
                  <a:avLst/>
                  <a:gdLst>
                    <a:gd name="T0" fmla="*/ 2 w 5"/>
                    <a:gd name="T1" fmla="*/ 0 h 5"/>
                    <a:gd name="T2" fmla="*/ 2 w 5"/>
                    <a:gd name="T3" fmla="*/ 1 h 5"/>
                    <a:gd name="T4" fmla="*/ 1 w 5"/>
                    <a:gd name="T5" fmla="*/ 1 h 5"/>
                    <a:gd name="T6" fmla="*/ 0 w 5"/>
                    <a:gd name="T7" fmla="*/ 0 h 5"/>
                    <a:gd name="T8" fmla="*/ 0 w 5"/>
                    <a:gd name="T9" fmla="*/ 0 h 5"/>
                    <a:gd name="T10" fmla="*/ 2 w 5"/>
                    <a:gd name="T11" fmla="*/ 0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4" y="0"/>
                      </a:moveTo>
                      <a:lnTo>
                        <a:pt x="5" y="5"/>
                      </a:lnTo>
                      <a:lnTo>
                        <a:pt x="2" y="5"/>
                      </a:lnTo>
                      <a:lnTo>
                        <a:pt x="0" y="1"/>
                      </a:lnTo>
                      <a:lnTo>
                        <a:pt x="1" y="0"/>
                      </a:lnTo>
                      <a:lnTo>
                        <a:pt x="4" y="0"/>
                      </a:lnTo>
                      <a:close/>
                    </a:path>
                  </a:pathLst>
                </a:custGeom>
                <a:noFill/>
                <a:ln w="9525">
                  <a:noFill/>
                  <a:round/>
                  <a:headEnd/>
                  <a:tailEnd/>
                </a:ln>
              </p:spPr>
              <p:txBody>
                <a:bodyPr/>
                <a:lstStyle/>
                <a:p>
                  <a:endParaRPr lang="en-US"/>
                </a:p>
              </p:txBody>
            </p:sp>
            <p:sp>
              <p:nvSpPr>
                <p:cNvPr id="6285" name="Freeform 329"/>
                <p:cNvSpPr>
                  <a:spLocks/>
                </p:cNvSpPr>
                <p:nvPr/>
              </p:nvSpPr>
              <p:spPr bwMode="auto">
                <a:xfrm>
                  <a:off x="3372" y="3851"/>
                  <a:ext cx="6" cy="4"/>
                </a:xfrm>
                <a:custGeom>
                  <a:avLst/>
                  <a:gdLst>
                    <a:gd name="T0" fmla="*/ 5 w 17"/>
                    <a:gd name="T1" fmla="*/ 0 h 13"/>
                    <a:gd name="T2" fmla="*/ 6 w 17"/>
                    <a:gd name="T3" fmla="*/ 1 h 13"/>
                    <a:gd name="T4" fmla="*/ 1 w 17"/>
                    <a:gd name="T5" fmla="*/ 4 h 13"/>
                    <a:gd name="T6" fmla="*/ 0 w 17"/>
                    <a:gd name="T7" fmla="*/ 3 h 13"/>
                    <a:gd name="T8" fmla="*/ 0 w 17"/>
                    <a:gd name="T9" fmla="*/ 3 h 13"/>
                    <a:gd name="T10" fmla="*/ 5 w 17"/>
                    <a:gd name="T11" fmla="*/ 0 h 13"/>
                    <a:gd name="T12" fmla="*/ 0 60000 65536"/>
                    <a:gd name="T13" fmla="*/ 0 60000 65536"/>
                    <a:gd name="T14" fmla="*/ 0 60000 65536"/>
                    <a:gd name="T15" fmla="*/ 0 60000 65536"/>
                    <a:gd name="T16" fmla="*/ 0 60000 65536"/>
                    <a:gd name="T17" fmla="*/ 0 60000 65536"/>
                    <a:gd name="T18" fmla="*/ 0 w 17"/>
                    <a:gd name="T19" fmla="*/ 0 h 13"/>
                    <a:gd name="T20" fmla="*/ 17 w 17"/>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7" h="13">
                      <a:moveTo>
                        <a:pt x="15" y="0"/>
                      </a:moveTo>
                      <a:lnTo>
                        <a:pt x="17" y="4"/>
                      </a:lnTo>
                      <a:lnTo>
                        <a:pt x="2" y="13"/>
                      </a:lnTo>
                      <a:lnTo>
                        <a:pt x="0" y="9"/>
                      </a:lnTo>
                      <a:lnTo>
                        <a:pt x="15" y="0"/>
                      </a:lnTo>
                      <a:close/>
                    </a:path>
                  </a:pathLst>
                </a:custGeom>
                <a:noFill/>
                <a:ln w="9525">
                  <a:noFill/>
                  <a:round/>
                  <a:headEnd/>
                  <a:tailEnd/>
                </a:ln>
              </p:spPr>
              <p:txBody>
                <a:bodyPr/>
                <a:lstStyle/>
                <a:p>
                  <a:endParaRPr lang="en-US"/>
                </a:p>
              </p:txBody>
            </p:sp>
            <p:sp>
              <p:nvSpPr>
                <p:cNvPr id="6286" name="Freeform 330"/>
                <p:cNvSpPr>
                  <a:spLocks/>
                </p:cNvSpPr>
                <p:nvPr/>
              </p:nvSpPr>
              <p:spPr bwMode="auto">
                <a:xfrm>
                  <a:off x="3365" y="3854"/>
                  <a:ext cx="8" cy="5"/>
                </a:xfrm>
                <a:custGeom>
                  <a:avLst/>
                  <a:gdLst>
                    <a:gd name="T0" fmla="*/ 7 w 23"/>
                    <a:gd name="T1" fmla="*/ 0 h 21"/>
                    <a:gd name="T2" fmla="*/ 8 w 23"/>
                    <a:gd name="T3" fmla="*/ 1 h 21"/>
                    <a:gd name="T4" fmla="*/ 1 w 23"/>
                    <a:gd name="T5" fmla="*/ 5 h 21"/>
                    <a:gd name="T6" fmla="*/ 0 w 23"/>
                    <a:gd name="T7" fmla="*/ 5 h 21"/>
                    <a:gd name="T8" fmla="*/ 0 w 23"/>
                    <a:gd name="T9" fmla="*/ 5 h 21"/>
                    <a:gd name="T10" fmla="*/ 7 w 23"/>
                    <a:gd name="T11" fmla="*/ 0 h 21"/>
                    <a:gd name="T12" fmla="*/ 0 60000 65536"/>
                    <a:gd name="T13" fmla="*/ 0 60000 65536"/>
                    <a:gd name="T14" fmla="*/ 0 60000 65536"/>
                    <a:gd name="T15" fmla="*/ 0 60000 65536"/>
                    <a:gd name="T16" fmla="*/ 0 60000 65536"/>
                    <a:gd name="T17" fmla="*/ 0 60000 65536"/>
                    <a:gd name="T18" fmla="*/ 0 w 23"/>
                    <a:gd name="T19" fmla="*/ 0 h 21"/>
                    <a:gd name="T20" fmla="*/ 23 w 23"/>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3" h="21">
                      <a:moveTo>
                        <a:pt x="21" y="0"/>
                      </a:moveTo>
                      <a:lnTo>
                        <a:pt x="23" y="4"/>
                      </a:lnTo>
                      <a:lnTo>
                        <a:pt x="2" y="21"/>
                      </a:lnTo>
                      <a:lnTo>
                        <a:pt x="0" y="19"/>
                      </a:lnTo>
                      <a:lnTo>
                        <a:pt x="21" y="0"/>
                      </a:lnTo>
                      <a:close/>
                    </a:path>
                  </a:pathLst>
                </a:custGeom>
                <a:noFill/>
                <a:ln w="9525">
                  <a:noFill/>
                  <a:round/>
                  <a:headEnd/>
                  <a:tailEnd/>
                </a:ln>
              </p:spPr>
              <p:txBody>
                <a:bodyPr/>
                <a:lstStyle/>
                <a:p>
                  <a:endParaRPr lang="en-US"/>
                </a:p>
              </p:txBody>
            </p:sp>
            <p:sp>
              <p:nvSpPr>
                <p:cNvPr id="6287" name="Freeform 331"/>
                <p:cNvSpPr>
                  <a:spLocks/>
                </p:cNvSpPr>
                <p:nvPr/>
              </p:nvSpPr>
              <p:spPr bwMode="auto">
                <a:xfrm>
                  <a:off x="3365" y="3858"/>
                  <a:ext cx="1" cy="1"/>
                </a:xfrm>
                <a:custGeom>
                  <a:avLst/>
                  <a:gdLst>
                    <a:gd name="T0" fmla="*/ 0 w 3"/>
                    <a:gd name="T1" fmla="*/ 0 h 4"/>
                    <a:gd name="T2" fmla="*/ 1 w 3"/>
                    <a:gd name="T3" fmla="*/ 1 h 4"/>
                    <a:gd name="T4" fmla="*/ 1 w 3"/>
                    <a:gd name="T5" fmla="*/ 1 h 4"/>
                    <a:gd name="T6" fmla="*/ 0 w 3"/>
                    <a:gd name="T7" fmla="*/ 0 h 4"/>
                    <a:gd name="T8" fmla="*/ 0 w 3"/>
                    <a:gd name="T9" fmla="*/ 0 h 4"/>
                    <a:gd name="T10" fmla="*/ 0 w 3"/>
                    <a:gd name="T11" fmla="*/ 0 h 4"/>
                    <a:gd name="T12" fmla="*/ 0 60000 65536"/>
                    <a:gd name="T13" fmla="*/ 0 60000 65536"/>
                    <a:gd name="T14" fmla="*/ 0 60000 65536"/>
                    <a:gd name="T15" fmla="*/ 0 60000 65536"/>
                    <a:gd name="T16" fmla="*/ 0 60000 65536"/>
                    <a:gd name="T17" fmla="*/ 0 60000 65536"/>
                    <a:gd name="T18" fmla="*/ 0 w 3"/>
                    <a:gd name="T19" fmla="*/ 0 h 4"/>
                    <a:gd name="T20" fmla="*/ 3 w 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 h="4">
                      <a:moveTo>
                        <a:pt x="1" y="0"/>
                      </a:moveTo>
                      <a:lnTo>
                        <a:pt x="3" y="2"/>
                      </a:lnTo>
                      <a:lnTo>
                        <a:pt x="2" y="4"/>
                      </a:lnTo>
                      <a:lnTo>
                        <a:pt x="0" y="1"/>
                      </a:lnTo>
                      <a:lnTo>
                        <a:pt x="1" y="0"/>
                      </a:lnTo>
                      <a:close/>
                    </a:path>
                  </a:pathLst>
                </a:custGeom>
                <a:noFill/>
                <a:ln w="9525">
                  <a:noFill/>
                  <a:round/>
                  <a:headEnd/>
                  <a:tailEnd/>
                </a:ln>
              </p:spPr>
              <p:txBody>
                <a:bodyPr/>
                <a:lstStyle/>
                <a:p>
                  <a:endParaRPr lang="en-US"/>
                </a:p>
              </p:txBody>
            </p:sp>
            <p:sp>
              <p:nvSpPr>
                <p:cNvPr id="6288" name="Freeform 332"/>
                <p:cNvSpPr>
                  <a:spLocks/>
                </p:cNvSpPr>
                <p:nvPr/>
              </p:nvSpPr>
              <p:spPr bwMode="auto">
                <a:xfrm>
                  <a:off x="3360" y="3859"/>
                  <a:ext cx="5" cy="5"/>
                </a:xfrm>
                <a:custGeom>
                  <a:avLst/>
                  <a:gdLst>
                    <a:gd name="T0" fmla="*/ 4 w 15"/>
                    <a:gd name="T1" fmla="*/ 0 h 20"/>
                    <a:gd name="T2" fmla="*/ 5 w 15"/>
                    <a:gd name="T3" fmla="*/ 1 h 20"/>
                    <a:gd name="T4" fmla="*/ 1 w 15"/>
                    <a:gd name="T5" fmla="*/ 5 h 20"/>
                    <a:gd name="T6" fmla="*/ 0 w 15"/>
                    <a:gd name="T7" fmla="*/ 5 h 20"/>
                    <a:gd name="T8" fmla="*/ 0 w 15"/>
                    <a:gd name="T9" fmla="*/ 4 h 20"/>
                    <a:gd name="T10" fmla="*/ 4 w 15"/>
                    <a:gd name="T11" fmla="*/ 0 h 20"/>
                    <a:gd name="T12" fmla="*/ 0 60000 65536"/>
                    <a:gd name="T13" fmla="*/ 0 60000 65536"/>
                    <a:gd name="T14" fmla="*/ 0 60000 65536"/>
                    <a:gd name="T15" fmla="*/ 0 60000 65536"/>
                    <a:gd name="T16" fmla="*/ 0 60000 65536"/>
                    <a:gd name="T17" fmla="*/ 0 60000 65536"/>
                    <a:gd name="T18" fmla="*/ 0 w 15"/>
                    <a:gd name="T19" fmla="*/ 0 h 20"/>
                    <a:gd name="T20" fmla="*/ 15 w 1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5" h="20">
                      <a:moveTo>
                        <a:pt x="13" y="0"/>
                      </a:moveTo>
                      <a:lnTo>
                        <a:pt x="15" y="3"/>
                      </a:lnTo>
                      <a:lnTo>
                        <a:pt x="4" y="20"/>
                      </a:lnTo>
                      <a:lnTo>
                        <a:pt x="0" y="19"/>
                      </a:lnTo>
                      <a:lnTo>
                        <a:pt x="1" y="17"/>
                      </a:lnTo>
                      <a:lnTo>
                        <a:pt x="13" y="0"/>
                      </a:lnTo>
                      <a:close/>
                    </a:path>
                  </a:pathLst>
                </a:custGeom>
                <a:noFill/>
                <a:ln w="9525">
                  <a:noFill/>
                  <a:round/>
                  <a:headEnd/>
                  <a:tailEnd/>
                </a:ln>
              </p:spPr>
              <p:txBody>
                <a:bodyPr/>
                <a:lstStyle/>
                <a:p>
                  <a:endParaRPr lang="en-US"/>
                </a:p>
              </p:txBody>
            </p:sp>
            <p:sp>
              <p:nvSpPr>
                <p:cNvPr id="6289" name="Freeform 333"/>
                <p:cNvSpPr>
                  <a:spLocks/>
                </p:cNvSpPr>
                <p:nvPr/>
              </p:nvSpPr>
              <p:spPr bwMode="auto">
                <a:xfrm>
                  <a:off x="3360" y="3863"/>
                  <a:ext cx="2" cy="1"/>
                </a:xfrm>
                <a:custGeom>
                  <a:avLst/>
                  <a:gdLst>
                    <a:gd name="T0" fmla="*/ 0 w 4"/>
                    <a:gd name="T1" fmla="*/ 0 h 4"/>
                    <a:gd name="T2" fmla="*/ 2 w 4"/>
                    <a:gd name="T3" fmla="*/ 0 h 4"/>
                    <a:gd name="T4" fmla="*/ 2 w 4"/>
                    <a:gd name="T5" fmla="*/ 1 h 4"/>
                    <a:gd name="T6" fmla="*/ 2 w 4"/>
                    <a:gd name="T7" fmla="*/ 1 h 4"/>
                    <a:gd name="T8" fmla="*/ 0 w 4"/>
                    <a:gd name="T9" fmla="*/ 1 h 4"/>
                    <a:gd name="T10" fmla="*/ 0 w 4"/>
                    <a:gd name="T11" fmla="*/ 0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0" y="0"/>
                      </a:moveTo>
                      <a:lnTo>
                        <a:pt x="4" y="1"/>
                      </a:lnTo>
                      <a:lnTo>
                        <a:pt x="4" y="4"/>
                      </a:lnTo>
                      <a:lnTo>
                        <a:pt x="0" y="4"/>
                      </a:lnTo>
                      <a:lnTo>
                        <a:pt x="0" y="0"/>
                      </a:lnTo>
                      <a:close/>
                    </a:path>
                  </a:pathLst>
                </a:custGeom>
                <a:noFill/>
                <a:ln w="9525">
                  <a:noFill/>
                  <a:round/>
                  <a:headEnd/>
                  <a:tailEnd/>
                </a:ln>
              </p:spPr>
              <p:txBody>
                <a:bodyPr/>
                <a:lstStyle/>
                <a:p>
                  <a:endParaRPr lang="en-US"/>
                </a:p>
              </p:txBody>
            </p:sp>
            <p:sp>
              <p:nvSpPr>
                <p:cNvPr id="6290" name="Freeform 334"/>
                <p:cNvSpPr>
                  <a:spLocks/>
                </p:cNvSpPr>
                <p:nvPr/>
              </p:nvSpPr>
              <p:spPr bwMode="auto">
                <a:xfrm>
                  <a:off x="3360" y="3864"/>
                  <a:ext cx="2" cy="2"/>
                </a:xfrm>
                <a:custGeom>
                  <a:avLst/>
                  <a:gdLst>
                    <a:gd name="T0" fmla="*/ 0 w 4"/>
                    <a:gd name="T1" fmla="*/ 0 h 8"/>
                    <a:gd name="T2" fmla="*/ 2 w 4"/>
                    <a:gd name="T3" fmla="*/ 0 h 8"/>
                    <a:gd name="T4" fmla="*/ 2 w 4"/>
                    <a:gd name="T5" fmla="*/ 1 h 8"/>
                    <a:gd name="T6" fmla="*/ 1 w 4"/>
                    <a:gd name="T7" fmla="*/ 2 h 8"/>
                    <a:gd name="T8" fmla="*/ 0 w 4"/>
                    <a:gd name="T9" fmla="*/ 1 h 8"/>
                    <a:gd name="T10" fmla="*/ 0 w 4"/>
                    <a:gd name="T11" fmla="*/ 0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0" y="0"/>
                      </a:moveTo>
                      <a:lnTo>
                        <a:pt x="4" y="0"/>
                      </a:lnTo>
                      <a:lnTo>
                        <a:pt x="4" y="5"/>
                      </a:lnTo>
                      <a:lnTo>
                        <a:pt x="3" y="8"/>
                      </a:lnTo>
                      <a:lnTo>
                        <a:pt x="0" y="4"/>
                      </a:lnTo>
                      <a:lnTo>
                        <a:pt x="0" y="0"/>
                      </a:lnTo>
                      <a:close/>
                    </a:path>
                  </a:pathLst>
                </a:custGeom>
                <a:noFill/>
                <a:ln w="9525">
                  <a:noFill/>
                  <a:round/>
                  <a:headEnd/>
                  <a:tailEnd/>
                </a:ln>
              </p:spPr>
              <p:txBody>
                <a:bodyPr/>
                <a:lstStyle/>
                <a:p>
                  <a:endParaRPr lang="en-US"/>
                </a:p>
              </p:txBody>
            </p:sp>
            <p:sp>
              <p:nvSpPr>
                <p:cNvPr id="6291" name="Freeform 335"/>
                <p:cNvSpPr>
                  <a:spLocks/>
                </p:cNvSpPr>
                <p:nvPr/>
              </p:nvSpPr>
              <p:spPr bwMode="auto">
                <a:xfrm>
                  <a:off x="3338" y="3865"/>
                  <a:ext cx="23" cy="10"/>
                </a:xfrm>
                <a:custGeom>
                  <a:avLst/>
                  <a:gdLst>
                    <a:gd name="T0" fmla="*/ 22 w 69"/>
                    <a:gd name="T1" fmla="*/ 0 h 38"/>
                    <a:gd name="T2" fmla="*/ 23 w 69"/>
                    <a:gd name="T3" fmla="*/ 1 h 38"/>
                    <a:gd name="T4" fmla="*/ 0 w 69"/>
                    <a:gd name="T5" fmla="*/ 10 h 38"/>
                    <a:gd name="T6" fmla="*/ 0 w 69"/>
                    <a:gd name="T7" fmla="*/ 10 h 38"/>
                    <a:gd name="T8" fmla="*/ 0 w 69"/>
                    <a:gd name="T9" fmla="*/ 9 h 38"/>
                    <a:gd name="T10" fmla="*/ 22 w 69"/>
                    <a:gd name="T11" fmla="*/ 0 h 38"/>
                    <a:gd name="T12" fmla="*/ 0 60000 65536"/>
                    <a:gd name="T13" fmla="*/ 0 60000 65536"/>
                    <a:gd name="T14" fmla="*/ 0 60000 65536"/>
                    <a:gd name="T15" fmla="*/ 0 60000 65536"/>
                    <a:gd name="T16" fmla="*/ 0 60000 65536"/>
                    <a:gd name="T17" fmla="*/ 0 60000 65536"/>
                    <a:gd name="T18" fmla="*/ 0 w 69"/>
                    <a:gd name="T19" fmla="*/ 0 h 38"/>
                    <a:gd name="T20" fmla="*/ 69 w 6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69" h="38">
                      <a:moveTo>
                        <a:pt x="66" y="0"/>
                      </a:moveTo>
                      <a:lnTo>
                        <a:pt x="69" y="4"/>
                      </a:lnTo>
                      <a:lnTo>
                        <a:pt x="1" y="38"/>
                      </a:lnTo>
                      <a:lnTo>
                        <a:pt x="0" y="38"/>
                      </a:lnTo>
                      <a:lnTo>
                        <a:pt x="0" y="33"/>
                      </a:lnTo>
                      <a:lnTo>
                        <a:pt x="66" y="0"/>
                      </a:lnTo>
                      <a:close/>
                    </a:path>
                  </a:pathLst>
                </a:custGeom>
                <a:noFill/>
                <a:ln w="9525">
                  <a:noFill/>
                  <a:round/>
                  <a:headEnd/>
                  <a:tailEnd/>
                </a:ln>
              </p:spPr>
              <p:txBody>
                <a:bodyPr/>
                <a:lstStyle/>
                <a:p>
                  <a:endParaRPr lang="en-US"/>
                </a:p>
              </p:txBody>
            </p:sp>
            <p:sp>
              <p:nvSpPr>
                <p:cNvPr id="6292" name="Freeform 336"/>
                <p:cNvSpPr>
                  <a:spLocks/>
                </p:cNvSpPr>
                <p:nvPr/>
              </p:nvSpPr>
              <p:spPr bwMode="auto">
                <a:xfrm>
                  <a:off x="3336" y="3874"/>
                  <a:ext cx="2" cy="1"/>
                </a:xfrm>
                <a:custGeom>
                  <a:avLst/>
                  <a:gdLst>
                    <a:gd name="T0" fmla="*/ 2 w 8"/>
                    <a:gd name="T1" fmla="*/ 0 h 5"/>
                    <a:gd name="T2" fmla="*/ 2 w 8"/>
                    <a:gd name="T3" fmla="*/ 1 h 5"/>
                    <a:gd name="T4" fmla="*/ 0 w 8"/>
                    <a:gd name="T5" fmla="*/ 1 h 5"/>
                    <a:gd name="T6" fmla="*/ 0 w 8"/>
                    <a:gd name="T7" fmla="*/ 1 h 5"/>
                    <a:gd name="T8" fmla="*/ 0 w 8"/>
                    <a:gd name="T9" fmla="*/ 0 h 5"/>
                    <a:gd name="T10" fmla="*/ 2 w 8"/>
                    <a:gd name="T11" fmla="*/ 0 h 5"/>
                    <a:gd name="T12" fmla="*/ 0 60000 65536"/>
                    <a:gd name="T13" fmla="*/ 0 60000 65536"/>
                    <a:gd name="T14" fmla="*/ 0 60000 65536"/>
                    <a:gd name="T15" fmla="*/ 0 60000 65536"/>
                    <a:gd name="T16" fmla="*/ 0 60000 65536"/>
                    <a:gd name="T17" fmla="*/ 0 60000 65536"/>
                    <a:gd name="T18" fmla="*/ 0 w 8"/>
                    <a:gd name="T19" fmla="*/ 0 h 5"/>
                    <a:gd name="T20" fmla="*/ 8 w 8"/>
                    <a:gd name="T21" fmla="*/ 5 h 5"/>
                  </a:gdLst>
                  <a:ahLst/>
                  <a:cxnLst>
                    <a:cxn ang="T12">
                      <a:pos x="T0" y="T1"/>
                    </a:cxn>
                    <a:cxn ang="T13">
                      <a:pos x="T2" y="T3"/>
                    </a:cxn>
                    <a:cxn ang="T14">
                      <a:pos x="T4" y="T5"/>
                    </a:cxn>
                    <a:cxn ang="T15">
                      <a:pos x="T6" y="T7"/>
                    </a:cxn>
                    <a:cxn ang="T16">
                      <a:pos x="T8" y="T9"/>
                    </a:cxn>
                    <a:cxn ang="T17">
                      <a:pos x="T10" y="T11"/>
                    </a:cxn>
                  </a:cxnLst>
                  <a:rect l="T18" t="T19" r="T20" b="T21"/>
                  <a:pathLst>
                    <a:path w="8" h="5">
                      <a:moveTo>
                        <a:pt x="8" y="0"/>
                      </a:moveTo>
                      <a:lnTo>
                        <a:pt x="8" y="5"/>
                      </a:lnTo>
                      <a:lnTo>
                        <a:pt x="0" y="5"/>
                      </a:lnTo>
                      <a:lnTo>
                        <a:pt x="0" y="0"/>
                      </a:lnTo>
                      <a:lnTo>
                        <a:pt x="8" y="0"/>
                      </a:lnTo>
                      <a:close/>
                    </a:path>
                  </a:pathLst>
                </a:custGeom>
                <a:noFill/>
                <a:ln w="9525">
                  <a:noFill/>
                  <a:round/>
                  <a:headEnd/>
                  <a:tailEnd/>
                </a:ln>
              </p:spPr>
              <p:txBody>
                <a:bodyPr/>
                <a:lstStyle/>
                <a:p>
                  <a:endParaRPr lang="en-US"/>
                </a:p>
              </p:txBody>
            </p:sp>
            <p:sp>
              <p:nvSpPr>
                <p:cNvPr id="6293" name="Freeform 337"/>
                <p:cNvSpPr>
                  <a:spLocks/>
                </p:cNvSpPr>
                <p:nvPr/>
              </p:nvSpPr>
              <p:spPr bwMode="auto">
                <a:xfrm>
                  <a:off x="3332" y="3873"/>
                  <a:ext cx="4" cy="2"/>
                </a:xfrm>
                <a:custGeom>
                  <a:avLst/>
                  <a:gdLst>
                    <a:gd name="T0" fmla="*/ 4 w 10"/>
                    <a:gd name="T1" fmla="*/ 1 h 7"/>
                    <a:gd name="T2" fmla="*/ 4 w 10"/>
                    <a:gd name="T3" fmla="*/ 2 h 7"/>
                    <a:gd name="T4" fmla="*/ 0 w 10"/>
                    <a:gd name="T5" fmla="*/ 1 h 7"/>
                    <a:gd name="T6" fmla="*/ 0 w 10"/>
                    <a:gd name="T7" fmla="*/ 1 h 7"/>
                    <a:gd name="T8" fmla="*/ 1 w 10"/>
                    <a:gd name="T9" fmla="*/ 0 h 7"/>
                    <a:gd name="T10" fmla="*/ 4 w 10"/>
                    <a:gd name="T11" fmla="*/ 1 h 7"/>
                    <a:gd name="T12" fmla="*/ 0 60000 65536"/>
                    <a:gd name="T13" fmla="*/ 0 60000 65536"/>
                    <a:gd name="T14" fmla="*/ 0 60000 65536"/>
                    <a:gd name="T15" fmla="*/ 0 60000 65536"/>
                    <a:gd name="T16" fmla="*/ 0 60000 65536"/>
                    <a:gd name="T17" fmla="*/ 0 60000 65536"/>
                    <a:gd name="T18" fmla="*/ 0 w 10"/>
                    <a:gd name="T19" fmla="*/ 0 h 7"/>
                    <a:gd name="T20" fmla="*/ 10 w 10"/>
                    <a:gd name="T21" fmla="*/ 7 h 7"/>
                  </a:gdLst>
                  <a:ahLst/>
                  <a:cxnLst>
                    <a:cxn ang="T12">
                      <a:pos x="T0" y="T1"/>
                    </a:cxn>
                    <a:cxn ang="T13">
                      <a:pos x="T2" y="T3"/>
                    </a:cxn>
                    <a:cxn ang="T14">
                      <a:pos x="T4" y="T5"/>
                    </a:cxn>
                    <a:cxn ang="T15">
                      <a:pos x="T6" y="T7"/>
                    </a:cxn>
                    <a:cxn ang="T16">
                      <a:pos x="T8" y="T9"/>
                    </a:cxn>
                    <a:cxn ang="T17">
                      <a:pos x="T10" y="T11"/>
                    </a:cxn>
                  </a:cxnLst>
                  <a:rect l="T18" t="T19" r="T20" b="T21"/>
                  <a:pathLst>
                    <a:path w="10" h="7">
                      <a:moveTo>
                        <a:pt x="10" y="2"/>
                      </a:moveTo>
                      <a:lnTo>
                        <a:pt x="10" y="7"/>
                      </a:lnTo>
                      <a:lnTo>
                        <a:pt x="1" y="4"/>
                      </a:lnTo>
                      <a:lnTo>
                        <a:pt x="0" y="4"/>
                      </a:lnTo>
                      <a:lnTo>
                        <a:pt x="2" y="0"/>
                      </a:lnTo>
                      <a:lnTo>
                        <a:pt x="10" y="2"/>
                      </a:lnTo>
                      <a:close/>
                    </a:path>
                  </a:pathLst>
                </a:custGeom>
                <a:noFill/>
                <a:ln w="9525">
                  <a:noFill/>
                  <a:round/>
                  <a:headEnd/>
                  <a:tailEnd/>
                </a:ln>
              </p:spPr>
              <p:txBody>
                <a:bodyPr/>
                <a:lstStyle/>
                <a:p>
                  <a:endParaRPr lang="en-US"/>
                </a:p>
              </p:txBody>
            </p:sp>
            <p:sp>
              <p:nvSpPr>
                <p:cNvPr id="6294" name="Freeform 338"/>
                <p:cNvSpPr>
                  <a:spLocks/>
                </p:cNvSpPr>
                <p:nvPr/>
              </p:nvSpPr>
              <p:spPr bwMode="auto">
                <a:xfrm>
                  <a:off x="3322" y="3867"/>
                  <a:ext cx="11" cy="7"/>
                </a:xfrm>
                <a:custGeom>
                  <a:avLst/>
                  <a:gdLst>
                    <a:gd name="T0" fmla="*/ 11 w 32"/>
                    <a:gd name="T1" fmla="*/ 6 h 27"/>
                    <a:gd name="T2" fmla="*/ 10 w 32"/>
                    <a:gd name="T3" fmla="*/ 7 h 27"/>
                    <a:gd name="T4" fmla="*/ 0 w 32"/>
                    <a:gd name="T5" fmla="*/ 1 h 27"/>
                    <a:gd name="T6" fmla="*/ 0 w 32"/>
                    <a:gd name="T7" fmla="*/ 1 h 27"/>
                    <a:gd name="T8" fmla="*/ 1 w 32"/>
                    <a:gd name="T9" fmla="*/ 0 h 27"/>
                    <a:gd name="T10" fmla="*/ 11 w 32"/>
                    <a:gd name="T11" fmla="*/ 6 h 27"/>
                    <a:gd name="T12" fmla="*/ 0 60000 65536"/>
                    <a:gd name="T13" fmla="*/ 0 60000 65536"/>
                    <a:gd name="T14" fmla="*/ 0 60000 65536"/>
                    <a:gd name="T15" fmla="*/ 0 60000 65536"/>
                    <a:gd name="T16" fmla="*/ 0 60000 65536"/>
                    <a:gd name="T17" fmla="*/ 0 60000 65536"/>
                    <a:gd name="T18" fmla="*/ 0 w 32"/>
                    <a:gd name="T19" fmla="*/ 0 h 27"/>
                    <a:gd name="T20" fmla="*/ 32 w 32"/>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32" h="27">
                      <a:moveTo>
                        <a:pt x="32" y="23"/>
                      </a:moveTo>
                      <a:lnTo>
                        <a:pt x="30" y="27"/>
                      </a:lnTo>
                      <a:lnTo>
                        <a:pt x="0" y="4"/>
                      </a:lnTo>
                      <a:lnTo>
                        <a:pt x="0" y="2"/>
                      </a:lnTo>
                      <a:lnTo>
                        <a:pt x="2" y="0"/>
                      </a:lnTo>
                      <a:lnTo>
                        <a:pt x="32" y="23"/>
                      </a:lnTo>
                      <a:close/>
                    </a:path>
                  </a:pathLst>
                </a:custGeom>
                <a:noFill/>
                <a:ln w="9525">
                  <a:noFill/>
                  <a:round/>
                  <a:headEnd/>
                  <a:tailEnd/>
                </a:ln>
              </p:spPr>
              <p:txBody>
                <a:bodyPr/>
                <a:lstStyle/>
                <a:p>
                  <a:endParaRPr lang="en-US"/>
                </a:p>
              </p:txBody>
            </p:sp>
            <p:sp>
              <p:nvSpPr>
                <p:cNvPr id="6295" name="Freeform 339"/>
                <p:cNvSpPr>
                  <a:spLocks/>
                </p:cNvSpPr>
                <p:nvPr/>
              </p:nvSpPr>
              <p:spPr bwMode="auto">
                <a:xfrm>
                  <a:off x="3320" y="3865"/>
                  <a:ext cx="3" cy="3"/>
                </a:xfrm>
                <a:custGeom>
                  <a:avLst/>
                  <a:gdLst>
                    <a:gd name="T0" fmla="*/ 3 w 9"/>
                    <a:gd name="T1" fmla="*/ 3 h 12"/>
                    <a:gd name="T2" fmla="*/ 2 w 9"/>
                    <a:gd name="T3" fmla="*/ 3 h 12"/>
                    <a:gd name="T4" fmla="*/ 0 w 9"/>
                    <a:gd name="T5" fmla="*/ 2 h 12"/>
                    <a:gd name="T6" fmla="*/ 0 w 9"/>
                    <a:gd name="T7" fmla="*/ 0 h 12"/>
                    <a:gd name="T8" fmla="*/ 1 w 9"/>
                    <a:gd name="T9" fmla="*/ 1 h 12"/>
                    <a:gd name="T10" fmla="*/ 3 w 9"/>
                    <a:gd name="T11" fmla="*/ 3 h 12"/>
                    <a:gd name="T12" fmla="*/ 0 60000 65536"/>
                    <a:gd name="T13" fmla="*/ 0 60000 65536"/>
                    <a:gd name="T14" fmla="*/ 0 60000 65536"/>
                    <a:gd name="T15" fmla="*/ 0 60000 65536"/>
                    <a:gd name="T16" fmla="*/ 0 60000 65536"/>
                    <a:gd name="T17" fmla="*/ 0 60000 65536"/>
                    <a:gd name="T18" fmla="*/ 0 w 9"/>
                    <a:gd name="T19" fmla="*/ 0 h 12"/>
                    <a:gd name="T20" fmla="*/ 9 w 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9" h="12">
                      <a:moveTo>
                        <a:pt x="9" y="10"/>
                      </a:moveTo>
                      <a:lnTo>
                        <a:pt x="7" y="12"/>
                      </a:lnTo>
                      <a:lnTo>
                        <a:pt x="0" y="6"/>
                      </a:lnTo>
                      <a:lnTo>
                        <a:pt x="1" y="0"/>
                      </a:lnTo>
                      <a:lnTo>
                        <a:pt x="2" y="2"/>
                      </a:lnTo>
                      <a:lnTo>
                        <a:pt x="9" y="10"/>
                      </a:lnTo>
                      <a:close/>
                    </a:path>
                  </a:pathLst>
                </a:custGeom>
                <a:noFill/>
                <a:ln w="9525">
                  <a:noFill/>
                  <a:round/>
                  <a:headEnd/>
                  <a:tailEnd/>
                </a:ln>
              </p:spPr>
              <p:txBody>
                <a:bodyPr/>
                <a:lstStyle/>
                <a:p>
                  <a:endParaRPr lang="en-US"/>
                </a:p>
              </p:txBody>
            </p:sp>
            <p:sp>
              <p:nvSpPr>
                <p:cNvPr id="6296" name="Freeform 340"/>
                <p:cNvSpPr>
                  <a:spLocks/>
                </p:cNvSpPr>
                <p:nvPr/>
              </p:nvSpPr>
              <p:spPr bwMode="auto">
                <a:xfrm>
                  <a:off x="3024" y="3527"/>
                  <a:ext cx="113" cy="105"/>
                </a:xfrm>
                <a:custGeom>
                  <a:avLst/>
                  <a:gdLst>
                    <a:gd name="T0" fmla="*/ 59 w 338"/>
                    <a:gd name="T1" fmla="*/ 94 h 423"/>
                    <a:gd name="T2" fmla="*/ 52 w 338"/>
                    <a:gd name="T3" fmla="*/ 91 h 423"/>
                    <a:gd name="T4" fmla="*/ 51 w 338"/>
                    <a:gd name="T5" fmla="*/ 90 h 423"/>
                    <a:gd name="T6" fmla="*/ 36 w 338"/>
                    <a:gd name="T7" fmla="*/ 82 h 423"/>
                    <a:gd name="T8" fmla="*/ 35 w 338"/>
                    <a:gd name="T9" fmla="*/ 82 h 423"/>
                    <a:gd name="T10" fmla="*/ 34 w 338"/>
                    <a:gd name="T11" fmla="*/ 78 h 423"/>
                    <a:gd name="T12" fmla="*/ 32 w 338"/>
                    <a:gd name="T13" fmla="*/ 73 h 423"/>
                    <a:gd name="T14" fmla="*/ 30 w 338"/>
                    <a:gd name="T15" fmla="*/ 70 h 423"/>
                    <a:gd name="T16" fmla="*/ 18 w 338"/>
                    <a:gd name="T17" fmla="*/ 54 h 423"/>
                    <a:gd name="T18" fmla="*/ 1 w 338"/>
                    <a:gd name="T19" fmla="*/ 27 h 423"/>
                    <a:gd name="T20" fmla="*/ 0 w 338"/>
                    <a:gd name="T21" fmla="*/ 21 h 423"/>
                    <a:gd name="T22" fmla="*/ 0 w 338"/>
                    <a:gd name="T23" fmla="*/ 18 h 423"/>
                    <a:gd name="T24" fmla="*/ 11 w 338"/>
                    <a:gd name="T25" fmla="*/ 6 h 423"/>
                    <a:gd name="T26" fmla="*/ 14 w 338"/>
                    <a:gd name="T27" fmla="*/ 5 h 423"/>
                    <a:gd name="T28" fmla="*/ 21 w 338"/>
                    <a:gd name="T29" fmla="*/ 3 h 423"/>
                    <a:gd name="T30" fmla="*/ 31 w 338"/>
                    <a:gd name="T31" fmla="*/ 1 h 423"/>
                    <a:gd name="T32" fmla="*/ 35 w 338"/>
                    <a:gd name="T33" fmla="*/ 1 h 423"/>
                    <a:gd name="T34" fmla="*/ 44 w 338"/>
                    <a:gd name="T35" fmla="*/ 0 h 423"/>
                    <a:gd name="T36" fmla="*/ 53 w 338"/>
                    <a:gd name="T37" fmla="*/ 3 h 423"/>
                    <a:gd name="T38" fmla="*/ 58 w 338"/>
                    <a:gd name="T39" fmla="*/ 7 h 423"/>
                    <a:gd name="T40" fmla="*/ 58 w 338"/>
                    <a:gd name="T41" fmla="*/ 7 h 423"/>
                    <a:gd name="T42" fmla="*/ 67 w 338"/>
                    <a:gd name="T43" fmla="*/ 12 h 423"/>
                    <a:gd name="T44" fmla="*/ 70 w 338"/>
                    <a:gd name="T45" fmla="*/ 13 h 423"/>
                    <a:gd name="T46" fmla="*/ 89 w 338"/>
                    <a:gd name="T47" fmla="*/ 17 h 423"/>
                    <a:gd name="T48" fmla="*/ 93 w 338"/>
                    <a:gd name="T49" fmla="*/ 17 h 423"/>
                    <a:gd name="T50" fmla="*/ 93 w 338"/>
                    <a:gd name="T51" fmla="*/ 19 h 423"/>
                    <a:gd name="T52" fmla="*/ 93 w 338"/>
                    <a:gd name="T53" fmla="*/ 20 h 423"/>
                    <a:gd name="T54" fmla="*/ 93 w 338"/>
                    <a:gd name="T55" fmla="*/ 20 h 423"/>
                    <a:gd name="T56" fmla="*/ 94 w 338"/>
                    <a:gd name="T57" fmla="*/ 21 h 423"/>
                    <a:gd name="T58" fmla="*/ 95 w 338"/>
                    <a:gd name="T59" fmla="*/ 21 h 423"/>
                    <a:gd name="T60" fmla="*/ 96 w 338"/>
                    <a:gd name="T61" fmla="*/ 21 h 423"/>
                    <a:gd name="T62" fmla="*/ 96 w 338"/>
                    <a:gd name="T63" fmla="*/ 21 h 423"/>
                    <a:gd name="T64" fmla="*/ 99 w 338"/>
                    <a:gd name="T65" fmla="*/ 28 h 423"/>
                    <a:gd name="T66" fmla="*/ 107 w 338"/>
                    <a:gd name="T67" fmla="*/ 41 h 423"/>
                    <a:gd name="T68" fmla="*/ 107 w 338"/>
                    <a:gd name="T69" fmla="*/ 41 h 423"/>
                    <a:gd name="T70" fmla="*/ 107 w 338"/>
                    <a:gd name="T71" fmla="*/ 45 h 423"/>
                    <a:gd name="T72" fmla="*/ 107 w 338"/>
                    <a:gd name="T73" fmla="*/ 47 h 423"/>
                    <a:gd name="T74" fmla="*/ 107 w 338"/>
                    <a:gd name="T75" fmla="*/ 50 h 423"/>
                    <a:gd name="T76" fmla="*/ 110 w 338"/>
                    <a:gd name="T77" fmla="*/ 52 h 423"/>
                    <a:gd name="T78" fmla="*/ 111 w 338"/>
                    <a:gd name="T79" fmla="*/ 57 h 423"/>
                    <a:gd name="T80" fmla="*/ 111 w 338"/>
                    <a:gd name="T81" fmla="*/ 63 h 423"/>
                    <a:gd name="T82" fmla="*/ 112 w 338"/>
                    <a:gd name="T83" fmla="*/ 70 h 423"/>
                    <a:gd name="T84" fmla="*/ 113 w 338"/>
                    <a:gd name="T85" fmla="*/ 84 h 423"/>
                    <a:gd name="T86" fmla="*/ 110 w 338"/>
                    <a:gd name="T87" fmla="*/ 103 h 423"/>
                    <a:gd name="T88" fmla="*/ 106 w 338"/>
                    <a:gd name="T89" fmla="*/ 104 h 423"/>
                    <a:gd name="T90" fmla="*/ 84 w 338"/>
                    <a:gd name="T91" fmla="*/ 105 h 423"/>
                    <a:gd name="T92" fmla="*/ 81 w 338"/>
                    <a:gd name="T93" fmla="*/ 104 h 423"/>
                    <a:gd name="T94" fmla="*/ 59 w 338"/>
                    <a:gd name="T95" fmla="*/ 94 h 4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8"/>
                    <a:gd name="T145" fmla="*/ 0 h 423"/>
                    <a:gd name="T146" fmla="*/ 338 w 338"/>
                    <a:gd name="T147" fmla="*/ 423 h 4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8" h="423">
                      <a:moveTo>
                        <a:pt x="176" y="377"/>
                      </a:moveTo>
                      <a:lnTo>
                        <a:pt x="155" y="366"/>
                      </a:lnTo>
                      <a:lnTo>
                        <a:pt x="152" y="363"/>
                      </a:lnTo>
                      <a:lnTo>
                        <a:pt x="108" y="332"/>
                      </a:lnTo>
                      <a:lnTo>
                        <a:pt x="106" y="332"/>
                      </a:lnTo>
                      <a:lnTo>
                        <a:pt x="103" y="315"/>
                      </a:lnTo>
                      <a:lnTo>
                        <a:pt x="95" y="294"/>
                      </a:lnTo>
                      <a:lnTo>
                        <a:pt x="89" y="282"/>
                      </a:lnTo>
                      <a:lnTo>
                        <a:pt x="53" y="218"/>
                      </a:lnTo>
                      <a:lnTo>
                        <a:pt x="3" y="108"/>
                      </a:lnTo>
                      <a:lnTo>
                        <a:pt x="0" y="83"/>
                      </a:lnTo>
                      <a:lnTo>
                        <a:pt x="1" y="72"/>
                      </a:lnTo>
                      <a:lnTo>
                        <a:pt x="34" y="24"/>
                      </a:lnTo>
                      <a:lnTo>
                        <a:pt x="41" y="20"/>
                      </a:lnTo>
                      <a:lnTo>
                        <a:pt x="64" y="11"/>
                      </a:lnTo>
                      <a:lnTo>
                        <a:pt x="94" y="4"/>
                      </a:lnTo>
                      <a:lnTo>
                        <a:pt x="105" y="3"/>
                      </a:lnTo>
                      <a:lnTo>
                        <a:pt x="131" y="0"/>
                      </a:lnTo>
                      <a:lnTo>
                        <a:pt x="160" y="12"/>
                      </a:lnTo>
                      <a:lnTo>
                        <a:pt x="172" y="27"/>
                      </a:lnTo>
                      <a:lnTo>
                        <a:pt x="174" y="28"/>
                      </a:lnTo>
                      <a:lnTo>
                        <a:pt x="201" y="50"/>
                      </a:lnTo>
                      <a:lnTo>
                        <a:pt x="208" y="51"/>
                      </a:lnTo>
                      <a:lnTo>
                        <a:pt x="266" y="69"/>
                      </a:lnTo>
                      <a:lnTo>
                        <a:pt x="277" y="69"/>
                      </a:lnTo>
                      <a:lnTo>
                        <a:pt x="277" y="77"/>
                      </a:lnTo>
                      <a:lnTo>
                        <a:pt x="278" y="80"/>
                      </a:lnTo>
                      <a:lnTo>
                        <a:pt x="278" y="81"/>
                      </a:lnTo>
                      <a:lnTo>
                        <a:pt x="282" y="83"/>
                      </a:lnTo>
                      <a:lnTo>
                        <a:pt x="284" y="83"/>
                      </a:lnTo>
                      <a:lnTo>
                        <a:pt x="288" y="83"/>
                      </a:lnTo>
                      <a:lnTo>
                        <a:pt x="288" y="85"/>
                      </a:lnTo>
                      <a:lnTo>
                        <a:pt x="297" y="113"/>
                      </a:lnTo>
                      <a:lnTo>
                        <a:pt x="319" y="165"/>
                      </a:lnTo>
                      <a:lnTo>
                        <a:pt x="320" y="166"/>
                      </a:lnTo>
                      <a:lnTo>
                        <a:pt x="319" y="181"/>
                      </a:lnTo>
                      <a:lnTo>
                        <a:pt x="319" y="189"/>
                      </a:lnTo>
                      <a:lnTo>
                        <a:pt x="319" y="200"/>
                      </a:lnTo>
                      <a:lnTo>
                        <a:pt x="330" y="208"/>
                      </a:lnTo>
                      <a:lnTo>
                        <a:pt x="331" y="230"/>
                      </a:lnTo>
                      <a:lnTo>
                        <a:pt x="332" y="254"/>
                      </a:lnTo>
                      <a:lnTo>
                        <a:pt x="334" y="282"/>
                      </a:lnTo>
                      <a:lnTo>
                        <a:pt x="338" y="338"/>
                      </a:lnTo>
                      <a:lnTo>
                        <a:pt x="330" y="415"/>
                      </a:lnTo>
                      <a:lnTo>
                        <a:pt x="318" y="419"/>
                      </a:lnTo>
                      <a:lnTo>
                        <a:pt x="250" y="423"/>
                      </a:lnTo>
                      <a:lnTo>
                        <a:pt x="242" y="420"/>
                      </a:lnTo>
                      <a:lnTo>
                        <a:pt x="176" y="377"/>
                      </a:lnTo>
                      <a:close/>
                    </a:path>
                  </a:pathLst>
                </a:custGeom>
                <a:solidFill>
                  <a:srgbClr val="000000"/>
                </a:solidFill>
                <a:ln w="9525">
                  <a:noFill/>
                  <a:round/>
                  <a:headEnd/>
                  <a:tailEnd/>
                </a:ln>
              </p:spPr>
              <p:txBody>
                <a:bodyPr/>
                <a:lstStyle/>
                <a:p>
                  <a:endParaRPr lang="en-US"/>
                </a:p>
              </p:txBody>
            </p:sp>
            <p:sp>
              <p:nvSpPr>
                <p:cNvPr id="6297" name="Freeform 341"/>
                <p:cNvSpPr>
                  <a:spLocks/>
                </p:cNvSpPr>
                <p:nvPr/>
              </p:nvSpPr>
              <p:spPr bwMode="auto">
                <a:xfrm>
                  <a:off x="3074" y="3617"/>
                  <a:ext cx="2" cy="2"/>
                </a:xfrm>
                <a:custGeom>
                  <a:avLst/>
                  <a:gdLst>
                    <a:gd name="T0" fmla="*/ 2 w 5"/>
                    <a:gd name="T1" fmla="*/ 1 h 6"/>
                    <a:gd name="T2" fmla="*/ 1 w 5"/>
                    <a:gd name="T3" fmla="*/ 2 h 6"/>
                    <a:gd name="T4" fmla="*/ 0 w 5"/>
                    <a:gd name="T5" fmla="*/ 1 h 6"/>
                    <a:gd name="T6" fmla="*/ 1 w 5"/>
                    <a:gd name="T7" fmla="*/ 0 h 6"/>
                    <a:gd name="T8" fmla="*/ 1 w 5"/>
                    <a:gd name="T9" fmla="*/ 0 h 6"/>
                    <a:gd name="T10" fmla="*/ 2 w 5"/>
                    <a:gd name="T11" fmla="*/ 1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2"/>
                      </a:moveTo>
                      <a:lnTo>
                        <a:pt x="3" y="6"/>
                      </a:lnTo>
                      <a:lnTo>
                        <a:pt x="0" y="4"/>
                      </a:lnTo>
                      <a:lnTo>
                        <a:pt x="2" y="0"/>
                      </a:lnTo>
                      <a:lnTo>
                        <a:pt x="5" y="2"/>
                      </a:lnTo>
                      <a:close/>
                    </a:path>
                  </a:pathLst>
                </a:custGeom>
                <a:noFill/>
                <a:ln w="9525">
                  <a:noFill/>
                  <a:round/>
                  <a:headEnd/>
                  <a:tailEnd/>
                </a:ln>
              </p:spPr>
              <p:txBody>
                <a:bodyPr/>
                <a:lstStyle/>
                <a:p>
                  <a:endParaRPr lang="en-US"/>
                </a:p>
              </p:txBody>
            </p:sp>
            <p:sp>
              <p:nvSpPr>
                <p:cNvPr id="6298" name="Freeform 342"/>
                <p:cNvSpPr>
                  <a:spLocks/>
                </p:cNvSpPr>
                <p:nvPr/>
              </p:nvSpPr>
              <p:spPr bwMode="auto">
                <a:xfrm>
                  <a:off x="3060" y="3609"/>
                  <a:ext cx="15" cy="9"/>
                </a:xfrm>
                <a:custGeom>
                  <a:avLst/>
                  <a:gdLst>
                    <a:gd name="T0" fmla="*/ 15 w 45"/>
                    <a:gd name="T1" fmla="*/ 8 h 36"/>
                    <a:gd name="T2" fmla="*/ 14 w 45"/>
                    <a:gd name="T3" fmla="*/ 9 h 36"/>
                    <a:gd name="T4" fmla="*/ 0 w 45"/>
                    <a:gd name="T5" fmla="*/ 1 h 36"/>
                    <a:gd name="T6" fmla="*/ 0 w 45"/>
                    <a:gd name="T7" fmla="*/ 0 h 36"/>
                    <a:gd name="T8" fmla="*/ 0 w 45"/>
                    <a:gd name="T9" fmla="*/ 0 h 36"/>
                    <a:gd name="T10" fmla="*/ 15 w 45"/>
                    <a:gd name="T11" fmla="*/ 8 h 36"/>
                    <a:gd name="T12" fmla="*/ 0 60000 65536"/>
                    <a:gd name="T13" fmla="*/ 0 60000 65536"/>
                    <a:gd name="T14" fmla="*/ 0 60000 65536"/>
                    <a:gd name="T15" fmla="*/ 0 60000 65536"/>
                    <a:gd name="T16" fmla="*/ 0 60000 65536"/>
                    <a:gd name="T17" fmla="*/ 0 60000 65536"/>
                    <a:gd name="T18" fmla="*/ 0 w 45"/>
                    <a:gd name="T19" fmla="*/ 0 h 36"/>
                    <a:gd name="T20" fmla="*/ 45 w 4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5" h="36">
                      <a:moveTo>
                        <a:pt x="45" y="32"/>
                      </a:moveTo>
                      <a:lnTo>
                        <a:pt x="43" y="36"/>
                      </a:lnTo>
                      <a:lnTo>
                        <a:pt x="0" y="5"/>
                      </a:lnTo>
                      <a:lnTo>
                        <a:pt x="0" y="0"/>
                      </a:lnTo>
                      <a:lnTo>
                        <a:pt x="1" y="1"/>
                      </a:lnTo>
                      <a:lnTo>
                        <a:pt x="45" y="32"/>
                      </a:lnTo>
                      <a:close/>
                    </a:path>
                  </a:pathLst>
                </a:custGeom>
                <a:noFill/>
                <a:ln w="9525">
                  <a:noFill/>
                  <a:round/>
                  <a:headEnd/>
                  <a:tailEnd/>
                </a:ln>
              </p:spPr>
              <p:txBody>
                <a:bodyPr/>
                <a:lstStyle/>
                <a:p>
                  <a:endParaRPr lang="en-US"/>
                </a:p>
              </p:txBody>
            </p:sp>
            <p:sp>
              <p:nvSpPr>
                <p:cNvPr id="6299" name="Freeform 343"/>
                <p:cNvSpPr>
                  <a:spLocks/>
                </p:cNvSpPr>
                <p:nvPr/>
              </p:nvSpPr>
              <p:spPr bwMode="auto">
                <a:xfrm>
                  <a:off x="3059" y="3609"/>
                  <a:ext cx="1" cy="1"/>
                </a:xfrm>
                <a:custGeom>
                  <a:avLst/>
                  <a:gdLst>
                    <a:gd name="T0" fmla="*/ 1 w 4"/>
                    <a:gd name="T1" fmla="*/ 0 h 5"/>
                    <a:gd name="T2" fmla="*/ 1 w 4"/>
                    <a:gd name="T3" fmla="*/ 1 h 5"/>
                    <a:gd name="T4" fmla="*/ 1 w 4"/>
                    <a:gd name="T5" fmla="*/ 1 h 5"/>
                    <a:gd name="T6" fmla="*/ 0 w 4"/>
                    <a:gd name="T7" fmla="*/ 1 h 5"/>
                    <a:gd name="T8" fmla="*/ 1 w 4"/>
                    <a:gd name="T9" fmla="*/ 0 h 5"/>
                    <a:gd name="T10" fmla="*/ 1 w 4"/>
                    <a:gd name="T11" fmla="*/ 0 h 5"/>
                    <a:gd name="T12" fmla="*/ 1 w 4"/>
                    <a:gd name="T13" fmla="*/ 0 h 5"/>
                    <a:gd name="T14" fmla="*/ 0 60000 65536"/>
                    <a:gd name="T15" fmla="*/ 0 60000 65536"/>
                    <a:gd name="T16" fmla="*/ 0 60000 65536"/>
                    <a:gd name="T17" fmla="*/ 0 60000 65536"/>
                    <a:gd name="T18" fmla="*/ 0 60000 65536"/>
                    <a:gd name="T19" fmla="*/ 0 60000 65536"/>
                    <a:gd name="T20" fmla="*/ 0 60000 65536"/>
                    <a:gd name="T21" fmla="*/ 0 w 4"/>
                    <a:gd name="T22" fmla="*/ 0 h 5"/>
                    <a:gd name="T23" fmla="*/ 4 w 4"/>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5">
                      <a:moveTo>
                        <a:pt x="4" y="0"/>
                      </a:moveTo>
                      <a:lnTo>
                        <a:pt x="4" y="5"/>
                      </a:lnTo>
                      <a:lnTo>
                        <a:pt x="2" y="5"/>
                      </a:lnTo>
                      <a:lnTo>
                        <a:pt x="0" y="4"/>
                      </a:lnTo>
                      <a:lnTo>
                        <a:pt x="2" y="2"/>
                      </a:lnTo>
                      <a:lnTo>
                        <a:pt x="2" y="0"/>
                      </a:lnTo>
                      <a:lnTo>
                        <a:pt x="4" y="0"/>
                      </a:lnTo>
                      <a:close/>
                    </a:path>
                  </a:pathLst>
                </a:custGeom>
                <a:noFill/>
                <a:ln w="9525">
                  <a:noFill/>
                  <a:round/>
                  <a:headEnd/>
                  <a:tailEnd/>
                </a:ln>
              </p:spPr>
              <p:txBody>
                <a:bodyPr/>
                <a:lstStyle/>
                <a:p>
                  <a:endParaRPr lang="en-US"/>
                </a:p>
              </p:txBody>
            </p:sp>
            <p:sp>
              <p:nvSpPr>
                <p:cNvPr id="6300" name="Freeform 344"/>
                <p:cNvSpPr>
                  <a:spLocks/>
                </p:cNvSpPr>
                <p:nvPr/>
              </p:nvSpPr>
              <p:spPr bwMode="auto">
                <a:xfrm>
                  <a:off x="3058" y="3605"/>
                  <a:ext cx="2" cy="5"/>
                </a:xfrm>
                <a:custGeom>
                  <a:avLst/>
                  <a:gdLst>
                    <a:gd name="T0" fmla="*/ 2 w 7"/>
                    <a:gd name="T1" fmla="*/ 5 h 20"/>
                    <a:gd name="T2" fmla="*/ 1 w 7"/>
                    <a:gd name="T3" fmla="*/ 5 h 20"/>
                    <a:gd name="T4" fmla="*/ 1 w 7"/>
                    <a:gd name="T5" fmla="*/ 5 h 20"/>
                    <a:gd name="T6" fmla="*/ 0 w 7"/>
                    <a:gd name="T7" fmla="*/ 1 h 20"/>
                    <a:gd name="T8" fmla="*/ 1 w 7"/>
                    <a:gd name="T9" fmla="*/ 0 h 20"/>
                    <a:gd name="T10" fmla="*/ 1 w 7"/>
                    <a:gd name="T11" fmla="*/ 0 h 20"/>
                    <a:gd name="T12" fmla="*/ 2 w 7"/>
                    <a:gd name="T13" fmla="*/ 5 h 20"/>
                    <a:gd name="T14" fmla="*/ 0 60000 65536"/>
                    <a:gd name="T15" fmla="*/ 0 60000 65536"/>
                    <a:gd name="T16" fmla="*/ 0 60000 65536"/>
                    <a:gd name="T17" fmla="*/ 0 60000 65536"/>
                    <a:gd name="T18" fmla="*/ 0 60000 65536"/>
                    <a:gd name="T19" fmla="*/ 0 60000 65536"/>
                    <a:gd name="T20" fmla="*/ 0 60000 65536"/>
                    <a:gd name="T21" fmla="*/ 0 w 7"/>
                    <a:gd name="T22" fmla="*/ 0 h 20"/>
                    <a:gd name="T23" fmla="*/ 7 w 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20">
                      <a:moveTo>
                        <a:pt x="7" y="18"/>
                      </a:moveTo>
                      <a:lnTo>
                        <a:pt x="5" y="18"/>
                      </a:lnTo>
                      <a:lnTo>
                        <a:pt x="3" y="20"/>
                      </a:lnTo>
                      <a:lnTo>
                        <a:pt x="0" y="2"/>
                      </a:lnTo>
                      <a:lnTo>
                        <a:pt x="4" y="0"/>
                      </a:lnTo>
                      <a:lnTo>
                        <a:pt x="4" y="1"/>
                      </a:lnTo>
                      <a:lnTo>
                        <a:pt x="7" y="18"/>
                      </a:lnTo>
                      <a:close/>
                    </a:path>
                  </a:pathLst>
                </a:custGeom>
                <a:noFill/>
                <a:ln w="9525">
                  <a:noFill/>
                  <a:round/>
                  <a:headEnd/>
                  <a:tailEnd/>
                </a:ln>
              </p:spPr>
              <p:txBody>
                <a:bodyPr/>
                <a:lstStyle/>
                <a:p>
                  <a:endParaRPr lang="en-US"/>
                </a:p>
              </p:txBody>
            </p:sp>
            <p:sp>
              <p:nvSpPr>
                <p:cNvPr id="6301" name="Freeform 345"/>
                <p:cNvSpPr>
                  <a:spLocks/>
                </p:cNvSpPr>
                <p:nvPr/>
              </p:nvSpPr>
              <p:spPr bwMode="auto">
                <a:xfrm>
                  <a:off x="3055" y="3600"/>
                  <a:ext cx="4" cy="6"/>
                </a:xfrm>
                <a:custGeom>
                  <a:avLst/>
                  <a:gdLst>
                    <a:gd name="T0" fmla="*/ 4 w 11"/>
                    <a:gd name="T1" fmla="*/ 6 h 24"/>
                    <a:gd name="T2" fmla="*/ 3 w 11"/>
                    <a:gd name="T3" fmla="*/ 6 h 24"/>
                    <a:gd name="T4" fmla="*/ 0 w 11"/>
                    <a:gd name="T5" fmla="*/ 1 h 24"/>
                    <a:gd name="T6" fmla="*/ 1 w 11"/>
                    <a:gd name="T7" fmla="*/ 0 h 24"/>
                    <a:gd name="T8" fmla="*/ 1 w 11"/>
                    <a:gd name="T9" fmla="*/ 0 h 24"/>
                    <a:gd name="T10" fmla="*/ 4 w 11"/>
                    <a:gd name="T11" fmla="*/ 6 h 24"/>
                    <a:gd name="T12" fmla="*/ 0 60000 65536"/>
                    <a:gd name="T13" fmla="*/ 0 60000 65536"/>
                    <a:gd name="T14" fmla="*/ 0 60000 65536"/>
                    <a:gd name="T15" fmla="*/ 0 60000 65536"/>
                    <a:gd name="T16" fmla="*/ 0 60000 65536"/>
                    <a:gd name="T17" fmla="*/ 0 60000 65536"/>
                    <a:gd name="T18" fmla="*/ 0 w 11"/>
                    <a:gd name="T19" fmla="*/ 0 h 24"/>
                    <a:gd name="T20" fmla="*/ 11 w 11"/>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1" h="24">
                      <a:moveTo>
                        <a:pt x="11" y="22"/>
                      </a:moveTo>
                      <a:lnTo>
                        <a:pt x="7" y="24"/>
                      </a:lnTo>
                      <a:lnTo>
                        <a:pt x="0" y="3"/>
                      </a:lnTo>
                      <a:lnTo>
                        <a:pt x="3" y="0"/>
                      </a:lnTo>
                      <a:lnTo>
                        <a:pt x="11" y="22"/>
                      </a:lnTo>
                      <a:close/>
                    </a:path>
                  </a:pathLst>
                </a:custGeom>
                <a:noFill/>
                <a:ln w="9525">
                  <a:noFill/>
                  <a:round/>
                  <a:headEnd/>
                  <a:tailEnd/>
                </a:ln>
              </p:spPr>
              <p:txBody>
                <a:bodyPr/>
                <a:lstStyle/>
                <a:p>
                  <a:endParaRPr lang="en-US"/>
                </a:p>
              </p:txBody>
            </p:sp>
            <p:sp>
              <p:nvSpPr>
                <p:cNvPr id="6302" name="Freeform 346"/>
                <p:cNvSpPr>
                  <a:spLocks/>
                </p:cNvSpPr>
                <p:nvPr/>
              </p:nvSpPr>
              <p:spPr bwMode="auto">
                <a:xfrm>
                  <a:off x="3053" y="3597"/>
                  <a:ext cx="3" cy="4"/>
                </a:xfrm>
                <a:custGeom>
                  <a:avLst/>
                  <a:gdLst>
                    <a:gd name="T0" fmla="*/ 3 w 9"/>
                    <a:gd name="T1" fmla="*/ 3 h 14"/>
                    <a:gd name="T2" fmla="*/ 2 w 9"/>
                    <a:gd name="T3" fmla="*/ 4 h 14"/>
                    <a:gd name="T4" fmla="*/ 0 w 9"/>
                    <a:gd name="T5" fmla="*/ 1 h 14"/>
                    <a:gd name="T6" fmla="*/ 1 w 9"/>
                    <a:gd name="T7" fmla="*/ 0 h 14"/>
                    <a:gd name="T8" fmla="*/ 1 w 9"/>
                    <a:gd name="T9" fmla="*/ 0 h 14"/>
                    <a:gd name="T10" fmla="*/ 3 w 9"/>
                    <a:gd name="T11" fmla="*/ 3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9" y="11"/>
                      </a:moveTo>
                      <a:lnTo>
                        <a:pt x="6" y="14"/>
                      </a:lnTo>
                      <a:lnTo>
                        <a:pt x="0" y="2"/>
                      </a:lnTo>
                      <a:lnTo>
                        <a:pt x="4" y="0"/>
                      </a:lnTo>
                      <a:lnTo>
                        <a:pt x="9" y="11"/>
                      </a:lnTo>
                      <a:close/>
                    </a:path>
                  </a:pathLst>
                </a:custGeom>
                <a:noFill/>
                <a:ln w="9525">
                  <a:noFill/>
                  <a:round/>
                  <a:headEnd/>
                  <a:tailEnd/>
                </a:ln>
              </p:spPr>
              <p:txBody>
                <a:bodyPr/>
                <a:lstStyle/>
                <a:p>
                  <a:endParaRPr lang="en-US"/>
                </a:p>
              </p:txBody>
            </p:sp>
            <p:sp>
              <p:nvSpPr>
                <p:cNvPr id="6303" name="Freeform 347"/>
                <p:cNvSpPr>
                  <a:spLocks/>
                </p:cNvSpPr>
                <p:nvPr/>
              </p:nvSpPr>
              <p:spPr bwMode="auto">
                <a:xfrm>
                  <a:off x="3041" y="3581"/>
                  <a:ext cx="14" cy="17"/>
                </a:xfrm>
                <a:custGeom>
                  <a:avLst/>
                  <a:gdLst>
                    <a:gd name="T0" fmla="*/ 14 w 40"/>
                    <a:gd name="T1" fmla="*/ 16 h 66"/>
                    <a:gd name="T2" fmla="*/ 13 w 40"/>
                    <a:gd name="T3" fmla="*/ 17 h 66"/>
                    <a:gd name="T4" fmla="*/ 0 w 40"/>
                    <a:gd name="T5" fmla="*/ 1 h 66"/>
                    <a:gd name="T6" fmla="*/ 0 w 40"/>
                    <a:gd name="T7" fmla="*/ 1 h 66"/>
                    <a:gd name="T8" fmla="*/ 1 w 40"/>
                    <a:gd name="T9" fmla="*/ 0 h 66"/>
                    <a:gd name="T10" fmla="*/ 14 w 40"/>
                    <a:gd name="T11" fmla="*/ 16 h 66"/>
                    <a:gd name="T12" fmla="*/ 0 60000 65536"/>
                    <a:gd name="T13" fmla="*/ 0 60000 65536"/>
                    <a:gd name="T14" fmla="*/ 0 60000 65536"/>
                    <a:gd name="T15" fmla="*/ 0 60000 65536"/>
                    <a:gd name="T16" fmla="*/ 0 60000 65536"/>
                    <a:gd name="T17" fmla="*/ 0 60000 65536"/>
                    <a:gd name="T18" fmla="*/ 0 w 40"/>
                    <a:gd name="T19" fmla="*/ 0 h 66"/>
                    <a:gd name="T20" fmla="*/ 40 w 40"/>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40" h="66">
                      <a:moveTo>
                        <a:pt x="40" y="64"/>
                      </a:moveTo>
                      <a:lnTo>
                        <a:pt x="36" y="66"/>
                      </a:lnTo>
                      <a:lnTo>
                        <a:pt x="0" y="2"/>
                      </a:lnTo>
                      <a:lnTo>
                        <a:pt x="4" y="0"/>
                      </a:lnTo>
                      <a:lnTo>
                        <a:pt x="40" y="64"/>
                      </a:lnTo>
                      <a:close/>
                    </a:path>
                  </a:pathLst>
                </a:custGeom>
                <a:noFill/>
                <a:ln w="9525">
                  <a:noFill/>
                  <a:round/>
                  <a:headEnd/>
                  <a:tailEnd/>
                </a:ln>
              </p:spPr>
              <p:txBody>
                <a:bodyPr/>
                <a:lstStyle/>
                <a:p>
                  <a:endParaRPr lang="en-US"/>
                </a:p>
              </p:txBody>
            </p:sp>
            <p:sp>
              <p:nvSpPr>
                <p:cNvPr id="6304" name="Freeform 348"/>
                <p:cNvSpPr>
                  <a:spLocks/>
                </p:cNvSpPr>
                <p:nvPr/>
              </p:nvSpPr>
              <p:spPr bwMode="auto">
                <a:xfrm>
                  <a:off x="3024" y="3554"/>
                  <a:ext cx="19" cy="28"/>
                </a:xfrm>
                <a:custGeom>
                  <a:avLst/>
                  <a:gdLst>
                    <a:gd name="T0" fmla="*/ 19 w 55"/>
                    <a:gd name="T1" fmla="*/ 27 h 111"/>
                    <a:gd name="T2" fmla="*/ 18 w 55"/>
                    <a:gd name="T3" fmla="*/ 28 h 111"/>
                    <a:gd name="T4" fmla="*/ 0 w 55"/>
                    <a:gd name="T5" fmla="*/ 0 h 111"/>
                    <a:gd name="T6" fmla="*/ 0 w 55"/>
                    <a:gd name="T7" fmla="*/ 0 h 111"/>
                    <a:gd name="T8" fmla="*/ 1 w 55"/>
                    <a:gd name="T9" fmla="*/ 0 h 111"/>
                    <a:gd name="T10" fmla="*/ 19 w 55"/>
                    <a:gd name="T11" fmla="*/ 27 h 111"/>
                    <a:gd name="T12" fmla="*/ 0 60000 65536"/>
                    <a:gd name="T13" fmla="*/ 0 60000 65536"/>
                    <a:gd name="T14" fmla="*/ 0 60000 65536"/>
                    <a:gd name="T15" fmla="*/ 0 60000 65536"/>
                    <a:gd name="T16" fmla="*/ 0 60000 65536"/>
                    <a:gd name="T17" fmla="*/ 0 60000 65536"/>
                    <a:gd name="T18" fmla="*/ 0 w 55"/>
                    <a:gd name="T19" fmla="*/ 0 h 111"/>
                    <a:gd name="T20" fmla="*/ 55 w 55"/>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55" h="111">
                      <a:moveTo>
                        <a:pt x="55" y="109"/>
                      </a:moveTo>
                      <a:lnTo>
                        <a:pt x="51" y="111"/>
                      </a:lnTo>
                      <a:lnTo>
                        <a:pt x="1" y="1"/>
                      </a:lnTo>
                      <a:lnTo>
                        <a:pt x="0" y="0"/>
                      </a:lnTo>
                      <a:lnTo>
                        <a:pt x="4" y="0"/>
                      </a:lnTo>
                      <a:lnTo>
                        <a:pt x="55" y="109"/>
                      </a:lnTo>
                      <a:close/>
                    </a:path>
                  </a:pathLst>
                </a:custGeom>
                <a:noFill/>
                <a:ln w="9525">
                  <a:noFill/>
                  <a:round/>
                  <a:headEnd/>
                  <a:tailEnd/>
                </a:ln>
              </p:spPr>
              <p:txBody>
                <a:bodyPr/>
                <a:lstStyle/>
                <a:p>
                  <a:endParaRPr lang="en-US"/>
                </a:p>
              </p:txBody>
            </p:sp>
            <p:sp>
              <p:nvSpPr>
                <p:cNvPr id="6305" name="Freeform 349"/>
                <p:cNvSpPr>
                  <a:spLocks/>
                </p:cNvSpPr>
                <p:nvPr/>
              </p:nvSpPr>
              <p:spPr bwMode="auto">
                <a:xfrm>
                  <a:off x="3023" y="3547"/>
                  <a:ext cx="3" cy="7"/>
                </a:xfrm>
                <a:custGeom>
                  <a:avLst/>
                  <a:gdLst>
                    <a:gd name="T0" fmla="*/ 3 w 7"/>
                    <a:gd name="T1" fmla="*/ 7 h 25"/>
                    <a:gd name="T2" fmla="*/ 1 w 7"/>
                    <a:gd name="T3" fmla="*/ 7 h 25"/>
                    <a:gd name="T4" fmla="*/ 0 w 7"/>
                    <a:gd name="T5" fmla="*/ 0 h 25"/>
                    <a:gd name="T6" fmla="*/ 0 w 7"/>
                    <a:gd name="T7" fmla="*/ 0 h 25"/>
                    <a:gd name="T8" fmla="*/ 2 w 7"/>
                    <a:gd name="T9" fmla="*/ 0 h 25"/>
                    <a:gd name="T10" fmla="*/ 3 w 7"/>
                    <a:gd name="T11" fmla="*/ 7 h 25"/>
                    <a:gd name="T12" fmla="*/ 0 60000 65536"/>
                    <a:gd name="T13" fmla="*/ 0 60000 65536"/>
                    <a:gd name="T14" fmla="*/ 0 60000 65536"/>
                    <a:gd name="T15" fmla="*/ 0 60000 65536"/>
                    <a:gd name="T16" fmla="*/ 0 60000 65536"/>
                    <a:gd name="T17" fmla="*/ 0 60000 65536"/>
                    <a:gd name="T18" fmla="*/ 0 w 7"/>
                    <a:gd name="T19" fmla="*/ 0 h 25"/>
                    <a:gd name="T20" fmla="*/ 7 w 7"/>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7" h="25">
                      <a:moveTo>
                        <a:pt x="7" y="25"/>
                      </a:moveTo>
                      <a:lnTo>
                        <a:pt x="3" y="25"/>
                      </a:lnTo>
                      <a:lnTo>
                        <a:pt x="0" y="0"/>
                      </a:lnTo>
                      <a:lnTo>
                        <a:pt x="4" y="0"/>
                      </a:lnTo>
                      <a:lnTo>
                        <a:pt x="7" y="25"/>
                      </a:lnTo>
                      <a:close/>
                    </a:path>
                  </a:pathLst>
                </a:custGeom>
                <a:noFill/>
                <a:ln w="9525">
                  <a:noFill/>
                  <a:round/>
                  <a:headEnd/>
                  <a:tailEnd/>
                </a:ln>
              </p:spPr>
              <p:txBody>
                <a:bodyPr/>
                <a:lstStyle/>
                <a:p>
                  <a:endParaRPr lang="en-US"/>
                </a:p>
              </p:txBody>
            </p:sp>
            <p:sp>
              <p:nvSpPr>
                <p:cNvPr id="6306" name="Freeform 350"/>
                <p:cNvSpPr>
                  <a:spLocks/>
                </p:cNvSpPr>
                <p:nvPr/>
              </p:nvSpPr>
              <p:spPr bwMode="auto">
                <a:xfrm>
                  <a:off x="3023" y="3544"/>
                  <a:ext cx="2" cy="3"/>
                </a:xfrm>
                <a:custGeom>
                  <a:avLst/>
                  <a:gdLst>
                    <a:gd name="T0" fmla="*/ 2 w 5"/>
                    <a:gd name="T1" fmla="*/ 3 h 12"/>
                    <a:gd name="T2" fmla="*/ 0 w 5"/>
                    <a:gd name="T3" fmla="*/ 3 h 12"/>
                    <a:gd name="T4" fmla="*/ 0 w 5"/>
                    <a:gd name="T5" fmla="*/ 0 h 12"/>
                    <a:gd name="T6" fmla="*/ 1 w 5"/>
                    <a:gd name="T7" fmla="*/ 0 h 12"/>
                    <a:gd name="T8" fmla="*/ 2 w 5"/>
                    <a:gd name="T9" fmla="*/ 1 h 12"/>
                    <a:gd name="T10" fmla="*/ 2 w 5"/>
                    <a:gd name="T11" fmla="*/ 3 h 12"/>
                    <a:gd name="T12" fmla="*/ 0 60000 65536"/>
                    <a:gd name="T13" fmla="*/ 0 60000 65536"/>
                    <a:gd name="T14" fmla="*/ 0 60000 65536"/>
                    <a:gd name="T15" fmla="*/ 0 60000 65536"/>
                    <a:gd name="T16" fmla="*/ 0 60000 65536"/>
                    <a:gd name="T17" fmla="*/ 0 60000 65536"/>
                    <a:gd name="T18" fmla="*/ 0 w 5"/>
                    <a:gd name="T19" fmla="*/ 0 h 12"/>
                    <a:gd name="T20" fmla="*/ 5 w 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5" h="12">
                      <a:moveTo>
                        <a:pt x="4" y="12"/>
                      </a:moveTo>
                      <a:lnTo>
                        <a:pt x="0" y="12"/>
                      </a:lnTo>
                      <a:lnTo>
                        <a:pt x="1" y="1"/>
                      </a:lnTo>
                      <a:lnTo>
                        <a:pt x="2" y="0"/>
                      </a:lnTo>
                      <a:lnTo>
                        <a:pt x="5" y="2"/>
                      </a:lnTo>
                      <a:lnTo>
                        <a:pt x="4" y="12"/>
                      </a:lnTo>
                      <a:close/>
                    </a:path>
                  </a:pathLst>
                </a:custGeom>
                <a:noFill/>
                <a:ln w="9525">
                  <a:noFill/>
                  <a:round/>
                  <a:headEnd/>
                  <a:tailEnd/>
                </a:ln>
              </p:spPr>
              <p:txBody>
                <a:bodyPr/>
                <a:lstStyle/>
                <a:p>
                  <a:endParaRPr lang="en-US"/>
                </a:p>
              </p:txBody>
            </p:sp>
            <p:sp>
              <p:nvSpPr>
                <p:cNvPr id="6307" name="Freeform 351"/>
                <p:cNvSpPr>
                  <a:spLocks/>
                </p:cNvSpPr>
                <p:nvPr/>
              </p:nvSpPr>
              <p:spPr bwMode="auto">
                <a:xfrm>
                  <a:off x="3024" y="3532"/>
                  <a:ext cx="12" cy="13"/>
                </a:xfrm>
                <a:custGeom>
                  <a:avLst/>
                  <a:gdLst>
                    <a:gd name="T0" fmla="*/ 1 w 35"/>
                    <a:gd name="T1" fmla="*/ 13 h 50"/>
                    <a:gd name="T2" fmla="*/ 0 w 35"/>
                    <a:gd name="T3" fmla="*/ 12 h 50"/>
                    <a:gd name="T4" fmla="*/ 11 w 35"/>
                    <a:gd name="T5" fmla="*/ 0 h 50"/>
                    <a:gd name="T6" fmla="*/ 11 w 35"/>
                    <a:gd name="T7" fmla="*/ 0 h 50"/>
                    <a:gd name="T8" fmla="*/ 12 w 35"/>
                    <a:gd name="T9" fmla="*/ 1 h 50"/>
                    <a:gd name="T10" fmla="*/ 1 w 35"/>
                    <a:gd name="T11" fmla="*/ 13 h 50"/>
                    <a:gd name="T12" fmla="*/ 0 60000 65536"/>
                    <a:gd name="T13" fmla="*/ 0 60000 65536"/>
                    <a:gd name="T14" fmla="*/ 0 60000 65536"/>
                    <a:gd name="T15" fmla="*/ 0 60000 65536"/>
                    <a:gd name="T16" fmla="*/ 0 60000 65536"/>
                    <a:gd name="T17" fmla="*/ 0 60000 65536"/>
                    <a:gd name="T18" fmla="*/ 0 w 35"/>
                    <a:gd name="T19" fmla="*/ 0 h 50"/>
                    <a:gd name="T20" fmla="*/ 35 w 35"/>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35" h="50">
                      <a:moveTo>
                        <a:pt x="3" y="50"/>
                      </a:moveTo>
                      <a:lnTo>
                        <a:pt x="0" y="48"/>
                      </a:lnTo>
                      <a:lnTo>
                        <a:pt x="33" y="0"/>
                      </a:lnTo>
                      <a:lnTo>
                        <a:pt x="35" y="4"/>
                      </a:lnTo>
                      <a:lnTo>
                        <a:pt x="3" y="50"/>
                      </a:lnTo>
                      <a:close/>
                    </a:path>
                  </a:pathLst>
                </a:custGeom>
                <a:noFill/>
                <a:ln w="9525">
                  <a:noFill/>
                  <a:round/>
                  <a:headEnd/>
                  <a:tailEnd/>
                </a:ln>
              </p:spPr>
              <p:txBody>
                <a:bodyPr/>
                <a:lstStyle/>
                <a:p>
                  <a:endParaRPr lang="en-US"/>
                </a:p>
              </p:txBody>
            </p:sp>
            <p:sp>
              <p:nvSpPr>
                <p:cNvPr id="6308" name="Freeform 352"/>
                <p:cNvSpPr>
                  <a:spLocks/>
                </p:cNvSpPr>
                <p:nvPr/>
              </p:nvSpPr>
              <p:spPr bwMode="auto">
                <a:xfrm>
                  <a:off x="3035" y="3531"/>
                  <a:ext cx="3" cy="2"/>
                </a:xfrm>
                <a:custGeom>
                  <a:avLst/>
                  <a:gdLst>
                    <a:gd name="T0" fmla="*/ 1 w 9"/>
                    <a:gd name="T1" fmla="*/ 2 h 9"/>
                    <a:gd name="T2" fmla="*/ 0 w 9"/>
                    <a:gd name="T3" fmla="*/ 1 h 9"/>
                    <a:gd name="T4" fmla="*/ 2 w 9"/>
                    <a:gd name="T5" fmla="*/ 0 h 9"/>
                    <a:gd name="T6" fmla="*/ 3 w 9"/>
                    <a:gd name="T7" fmla="*/ 0 h 9"/>
                    <a:gd name="T8" fmla="*/ 3 w 9"/>
                    <a:gd name="T9" fmla="*/ 1 h 9"/>
                    <a:gd name="T10" fmla="*/ 1 w 9"/>
                    <a:gd name="T11" fmla="*/ 2 h 9"/>
                    <a:gd name="T12" fmla="*/ 0 60000 65536"/>
                    <a:gd name="T13" fmla="*/ 0 60000 65536"/>
                    <a:gd name="T14" fmla="*/ 0 60000 65536"/>
                    <a:gd name="T15" fmla="*/ 0 60000 65536"/>
                    <a:gd name="T16" fmla="*/ 0 60000 65536"/>
                    <a:gd name="T17" fmla="*/ 0 60000 65536"/>
                    <a:gd name="T18" fmla="*/ 0 w 9"/>
                    <a:gd name="T19" fmla="*/ 0 h 9"/>
                    <a:gd name="T20" fmla="*/ 9 w 9"/>
                    <a:gd name="T21" fmla="*/ 9 h 9"/>
                  </a:gdLst>
                  <a:ahLst/>
                  <a:cxnLst>
                    <a:cxn ang="T12">
                      <a:pos x="T0" y="T1"/>
                    </a:cxn>
                    <a:cxn ang="T13">
                      <a:pos x="T2" y="T3"/>
                    </a:cxn>
                    <a:cxn ang="T14">
                      <a:pos x="T4" y="T5"/>
                    </a:cxn>
                    <a:cxn ang="T15">
                      <a:pos x="T6" y="T7"/>
                    </a:cxn>
                    <a:cxn ang="T16">
                      <a:pos x="T8" y="T9"/>
                    </a:cxn>
                    <a:cxn ang="T17">
                      <a:pos x="T10" y="T11"/>
                    </a:cxn>
                  </a:cxnLst>
                  <a:rect l="T18" t="T19" r="T20" b="T21"/>
                  <a:pathLst>
                    <a:path w="9" h="9">
                      <a:moveTo>
                        <a:pt x="2" y="9"/>
                      </a:moveTo>
                      <a:lnTo>
                        <a:pt x="0" y="5"/>
                      </a:lnTo>
                      <a:lnTo>
                        <a:pt x="7" y="1"/>
                      </a:lnTo>
                      <a:lnTo>
                        <a:pt x="8" y="0"/>
                      </a:lnTo>
                      <a:lnTo>
                        <a:pt x="9" y="5"/>
                      </a:lnTo>
                      <a:lnTo>
                        <a:pt x="2" y="9"/>
                      </a:lnTo>
                      <a:close/>
                    </a:path>
                  </a:pathLst>
                </a:custGeom>
                <a:noFill/>
                <a:ln w="9525">
                  <a:noFill/>
                  <a:round/>
                  <a:headEnd/>
                  <a:tailEnd/>
                </a:ln>
              </p:spPr>
              <p:txBody>
                <a:bodyPr/>
                <a:lstStyle/>
                <a:p>
                  <a:endParaRPr lang="en-US"/>
                </a:p>
              </p:txBody>
            </p:sp>
            <p:sp>
              <p:nvSpPr>
                <p:cNvPr id="6309" name="Freeform 353"/>
                <p:cNvSpPr>
                  <a:spLocks/>
                </p:cNvSpPr>
                <p:nvPr/>
              </p:nvSpPr>
              <p:spPr bwMode="auto">
                <a:xfrm>
                  <a:off x="3038" y="3529"/>
                  <a:ext cx="8" cy="3"/>
                </a:xfrm>
                <a:custGeom>
                  <a:avLst/>
                  <a:gdLst>
                    <a:gd name="T0" fmla="*/ 0 w 24"/>
                    <a:gd name="T1" fmla="*/ 3 h 15"/>
                    <a:gd name="T2" fmla="*/ 0 w 24"/>
                    <a:gd name="T3" fmla="*/ 2 h 15"/>
                    <a:gd name="T4" fmla="*/ 8 w 24"/>
                    <a:gd name="T5" fmla="*/ 0 h 15"/>
                    <a:gd name="T6" fmla="*/ 8 w 24"/>
                    <a:gd name="T7" fmla="*/ 0 h 15"/>
                    <a:gd name="T8" fmla="*/ 8 w 24"/>
                    <a:gd name="T9" fmla="*/ 1 h 15"/>
                    <a:gd name="T10" fmla="*/ 0 w 24"/>
                    <a:gd name="T11" fmla="*/ 3 h 15"/>
                    <a:gd name="T12" fmla="*/ 0 60000 65536"/>
                    <a:gd name="T13" fmla="*/ 0 60000 65536"/>
                    <a:gd name="T14" fmla="*/ 0 60000 65536"/>
                    <a:gd name="T15" fmla="*/ 0 60000 65536"/>
                    <a:gd name="T16" fmla="*/ 0 60000 65536"/>
                    <a:gd name="T17" fmla="*/ 0 60000 65536"/>
                    <a:gd name="T18" fmla="*/ 0 w 24"/>
                    <a:gd name="T19" fmla="*/ 0 h 15"/>
                    <a:gd name="T20" fmla="*/ 24 w 24"/>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24" h="15">
                      <a:moveTo>
                        <a:pt x="1" y="15"/>
                      </a:moveTo>
                      <a:lnTo>
                        <a:pt x="0" y="10"/>
                      </a:lnTo>
                      <a:lnTo>
                        <a:pt x="23" y="0"/>
                      </a:lnTo>
                      <a:lnTo>
                        <a:pt x="24" y="6"/>
                      </a:lnTo>
                      <a:lnTo>
                        <a:pt x="1" y="15"/>
                      </a:lnTo>
                      <a:close/>
                    </a:path>
                  </a:pathLst>
                </a:custGeom>
                <a:noFill/>
                <a:ln w="9525">
                  <a:noFill/>
                  <a:round/>
                  <a:headEnd/>
                  <a:tailEnd/>
                </a:ln>
              </p:spPr>
              <p:txBody>
                <a:bodyPr/>
                <a:lstStyle/>
                <a:p>
                  <a:endParaRPr lang="en-US"/>
                </a:p>
              </p:txBody>
            </p:sp>
            <p:sp>
              <p:nvSpPr>
                <p:cNvPr id="6310" name="Freeform 354"/>
                <p:cNvSpPr>
                  <a:spLocks/>
                </p:cNvSpPr>
                <p:nvPr/>
              </p:nvSpPr>
              <p:spPr bwMode="auto">
                <a:xfrm>
                  <a:off x="3045" y="3527"/>
                  <a:ext cx="10" cy="3"/>
                </a:xfrm>
                <a:custGeom>
                  <a:avLst/>
                  <a:gdLst>
                    <a:gd name="T0" fmla="*/ 0 w 30"/>
                    <a:gd name="T1" fmla="*/ 3 h 12"/>
                    <a:gd name="T2" fmla="*/ 0 w 30"/>
                    <a:gd name="T3" fmla="*/ 2 h 12"/>
                    <a:gd name="T4" fmla="*/ 10 w 30"/>
                    <a:gd name="T5" fmla="*/ 0 h 12"/>
                    <a:gd name="T6" fmla="*/ 10 w 30"/>
                    <a:gd name="T7" fmla="*/ 0 h 12"/>
                    <a:gd name="T8" fmla="*/ 10 w 30"/>
                    <a:gd name="T9" fmla="*/ 1 h 12"/>
                    <a:gd name="T10" fmla="*/ 0 w 30"/>
                    <a:gd name="T11" fmla="*/ 3 h 12"/>
                    <a:gd name="T12" fmla="*/ 0 60000 65536"/>
                    <a:gd name="T13" fmla="*/ 0 60000 65536"/>
                    <a:gd name="T14" fmla="*/ 0 60000 65536"/>
                    <a:gd name="T15" fmla="*/ 0 60000 65536"/>
                    <a:gd name="T16" fmla="*/ 0 60000 65536"/>
                    <a:gd name="T17" fmla="*/ 0 60000 65536"/>
                    <a:gd name="T18" fmla="*/ 0 w 30"/>
                    <a:gd name="T19" fmla="*/ 0 h 12"/>
                    <a:gd name="T20" fmla="*/ 30 w 3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0" h="12">
                      <a:moveTo>
                        <a:pt x="1" y="12"/>
                      </a:moveTo>
                      <a:lnTo>
                        <a:pt x="0" y="6"/>
                      </a:lnTo>
                      <a:lnTo>
                        <a:pt x="30" y="0"/>
                      </a:lnTo>
                      <a:lnTo>
                        <a:pt x="30" y="5"/>
                      </a:lnTo>
                      <a:lnTo>
                        <a:pt x="1" y="12"/>
                      </a:lnTo>
                      <a:close/>
                    </a:path>
                  </a:pathLst>
                </a:custGeom>
                <a:noFill/>
                <a:ln w="9525">
                  <a:noFill/>
                  <a:round/>
                  <a:headEnd/>
                  <a:tailEnd/>
                </a:ln>
              </p:spPr>
              <p:txBody>
                <a:bodyPr/>
                <a:lstStyle/>
                <a:p>
                  <a:endParaRPr lang="en-US"/>
                </a:p>
              </p:txBody>
            </p:sp>
            <p:sp>
              <p:nvSpPr>
                <p:cNvPr id="6311" name="Freeform 355"/>
                <p:cNvSpPr>
                  <a:spLocks/>
                </p:cNvSpPr>
                <p:nvPr/>
              </p:nvSpPr>
              <p:spPr bwMode="auto">
                <a:xfrm>
                  <a:off x="3055" y="3527"/>
                  <a:ext cx="4" cy="2"/>
                </a:xfrm>
                <a:custGeom>
                  <a:avLst/>
                  <a:gdLst>
                    <a:gd name="T0" fmla="*/ 0 w 11"/>
                    <a:gd name="T1" fmla="*/ 2 h 7"/>
                    <a:gd name="T2" fmla="*/ 0 w 11"/>
                    <a:gd name="T3" fmla="*/ 1 h 7"/>
                    <a:gd name="T4" fmla="*/ 4 w 11"/>
                    <a:gd name="T5" fmla="*/ 0 h 7"/>
                    <a:gd name="T6" fmla="*/ 4 w 11"/>
                    <a:gd name="T7" fmla="*/ 0 h 7"/>
                    <a:gd name="T8" fmla="*/ 4 w 11"/>
                    <a:gd name="T9" fmla="*/ 2 h 7"/>
                    <a:gd name="T10" fmla="*/ 0 w 11"/>
                    <a:gd name="T11" fmla="*/ 2 h 7"/>
                    <a:gd name="T12" fmla="*/ 0 60000 65536"/>
                    <a:gd name="T13" fmla="*/ 0 60000 65536"/>
                    <a:gd name="T14" fmla="*/ 0 60000 65536"/>
                    <a:gd name="T15" fmla="*/ 0 60000 65536"/>
                    <a:gd name="T16" fmla="*/ 0 60000 65536"/>
                    <a:gd name="T17" fmla="*/ 0 60000 65536"/>
                    <a:gd name="T18" fmla="*/ 0 w 11"/>
                    <a:gd name="T19" fmla="*/ 0 h 7"/>
                    <a:gd name="T20" fmla="*/ 11 w 11"/>
                    <a:gd name="T21" fmla="*/ 7 h 7"/>
                  </a:gdLst>
                  <a:ahLst/>
                  <a:cxnLst>
                    <a:cxn ang="T12">
                      <a:pos x="T0" y="T1"/>
                    </a:cxn>
                    <a:cxn ang="T13">
                      <a:pos x="T2" y="T3"/>
                    </a:cxn>
                    <a:cxn ang="T14">
                      <a:pos x="T4" y="T5"/>
                    </a:cxn>
                    <a:cxn ang="T15">
                      <a:pos x="T6" y="T7"/>
                    </a:cxn>
                    <a:cxn ang="T16">
                      <a:pos x="T8" y="T9"/>
                    </a:cxn>
                    <a:cxn ang="T17">
                      <a:pos x="T10" y="T11"/>
                    </a:cxn>
                  </a:cxnLst>
                  <a:rect l="T18" t="T19" r="T20" b="T21"/>
                  <a:pathLst>
                    <a:path w="11" h="7">
                      <a:moveTo>
                        <a:pt x="0" y="7"/>
                      </a:moveTo>
                      <a:lnTo>
                        <a:pt x="0" y="2"/>
                      </a:lnTo>
                      <a:lnTo>
                        <a:pt x="11" y="0"/>
                      </a:lnTo>
                      <a:lnTo>
                        <a:pt x="11" y="6"/>
                      </a:lnTo>
                      <a:lnTo>
                        <a:pt x="0" y="7"/>
                      </a:lnTo>
                      <a:close/>
                    </a:path>
                  </a:pathLst>
                </a:custGeom>
                <a:noFill/>
                <a:ln w="9525">
                  <a:noFill/>
                  <a:round/>
                  <a:headEnd/>
                  <a:tailEnd/>
                </a:ln>
              </p:spPr>
              <p:txBody>
                <a:bodyPr/>
                <a:lstStyle/>
                <a:p>
                  <a:endParaRPr lang="en-US"/>
                </a:p>
              </p:txBody>
            </p:sp>
            <p:sp>
              <p:nvSpPr>
                <p:cNvPr id="6312" name="Freeform 356"/>
                <p:cNvSpPr>
                  <a:spLocks/>
                </p:cNvSpPr>
                <p:nvPr/>
              </p:nvSpPr>
              <p:spPr bwMode="auto">
                <a:xfrm>
                  <a:off x="3059" y="3526"/>
                  <a:ext cx="9" cy="2"/>
                </a:xfrm>
                <a:custGeom>
                  <a:avLst/>
                  <a:gdLst>
                    <a:gd name="T0" fmla="*/ 0 w 27"/>
                    <a:gd name="T1" fmla="*/ 2 h 8"/>
                    <a:gd name="T2" fmla="*/ 0 w 27"/>
                    <a:gd name="T3" fmla="*/ 1 h 8"/>
                    <a:gd name="T4" fmla="*/ 9 w 27"/>
                    <a:gd name="T5" fmla="*/ 0 h 8"/>
                    <a:gd name="T6" fmla="*/ 9 w 27"/>
                    <a:gd name="T7" fmla="*/ 0 h 8"/>
                    <a:gd name="T8" fmla="*/ 9 w 27"/>
                    <a:gd name="T9" fmla="*/ 1 h 8"/>
                    <a:gd name="T10" fmla="*/ 0 w 27"/>
                    <a:gd name="T11" fmla="*/ 2 h 8"/>
                    <a:gd name="T12" fmla="*/ 0 60000 65536"/>
                    <a:gd name="T13" fmla="*/ 0 60000 65536"/>
                    <a:gd name="T14" fmla="*/ 0 60000 65536"/>
                    <a:gd name="T15" fmla="*/ 0 60000 65536"/>
                    <a:gd name="T16" fmla="*/ 0 60000 65536"/>
                    <a:gd name="T17" fmla="*/ 0 60000 65536"/>
                    <a:gd name="T18" fmla="*/ 0 w 27"/>
                    <a:gd name="T19" fmla="*/ 0 h 8"/>
                    <a:gd name="T20" fmla="*/ 27 w 27"/>
                    <a:gd name="T21" fmla="*/ 8 h 8"/>
                  </a:gdLst>
                  <a:ahLst/>
                  <a:cxnLst>
                    <a:cxn ang="T12">
                      <a:pos x="T0" y="T1"/>
                    </a:cxn>
                    <a:cxn ang="T13">
                      <a:pos x="T2" y="T3"/>
                    </a:cxn>
                    <a:cxn ang="T14">
                      <a:pos x="T4" y="T5"/>
                    </a:cxn>
                    <a:cxn ang="T15">
                      <a:pos x="T6" y="T7"/>
                    </a:cxn>
                    <a:cxn ang="T16">
                      <a:pos x="T8" y="T9"/>
                    </a:cxn>
                    <a:cxn ang="T17">
                      <a:pos x="T10" y="T11"/>
                    </a:cxn>
                  </a:cxnLst>
                  <a:rect l="T18" t="T19" r="T20" b="T21"/>
                  <a:pathLst>
                    <a:path w="27" h="8">
                      <a:moveTo>
                        <a:pt x="0" y="8"/>
                      </a:moveTo>
                      <a:lnTo>
                        <a:pt x="0" y="2"/>
                      </a:lnTo>
                      <a:lnTo>
                        <a:pt x="26" y="0"/>
                      </a:lnTo>
                      <a:lnTo>
                        <a:pt x="27" y="0"/>
                      </a:lnTo>
                      <a:lnTo>
                        <a:pt x="26" y="5"/>
                      </a:lnTo>
                      <a:lnTo>
                        <a:pt x="0" y="8"/>
                      </a:lnTo>
                      <a:close/>
                    </a:path>
                  </a:pathLst>
                </a:custGeom>
                <a:noFill/>
                <a:ln w="9525">
                  <a:noFill/>
                  <a:round/>
                  <a:headEnd/>
                  <a:tailEnd/>
                </a:ln>
              </p:spPr>
              <p:txBody>
                <a:bodyPr/>
                <a:lstStyle/>
                <a:p>
                  <a:endParaRPr lang="en-US"/>
                </a:p>
              </p:txBody>
            </p:sp>
            <p:sp>
              <p:nvSpPr>
                <p:cNvPr id="6313" name="Freeform 357"/>
                <p:cNvSpPr>
                  <a:spLocks/>
                </p:cNvSpPr>
                <p:nvPr/>
              </p:nvSpPr>
              <p:spPr bwMode="auto">
                <a:xfrm>
                  <a:off x="3068" y="3526"/>
                  <a:ext cx="10" cy="5"/>
                </a:xfrm>
                <a:custGeom>
                  <a:avLst/>
                  <a:gdLst>
                    <a:gd name="T0" fmla="*/ 0 w 30"/>
                    <a:gd name="T1" fmla="*/ 1 h 17"/>
                    <a:gd name="T2" fmla="*/ 0 w 30"/>
                    <a:gd name="T3" fmla="*/ 0 h 17"/>
                    <a:gd name="T4" fmla="*/ 10 w 30"/>
                    <a:gd name="T5" fmla="*/ 4 h 17"/>
                    <a:gd name="T6" fmla="*/ 10 w 30"/>
                    <a:gd name="T7" fmla="*/ 4 h 17"/>
                    <a:gd name="T8" fmla="*/ 9 w 30"/>
                    <a:gd name="T9" fmla="*/ 5 h 17"/>
                    <a:gd name="T10" fmla="*/ 0 w 30"/>
                    <a:gd name="T11" fmla="*/ 1 h 17"/>
                    <a:gd name="T12" fmla="*/ 0 60000 65536"/>
                    <a:gd name="T13" fmla="*/ 0 60000 65536"/>
                    <a:gd name="T14" fmla="*/ 0 60000 65536"/>
                    <a:gd name="T15" fmla="*/ 0 60000 65536"/>
                    <a:gd name="T16" fmla="*/ 0 60000 65536"/>
                    <a:gd name="T17" fmla="*/ 0 60000 65536"/>
                    <a:gd name="T18" fmla="*/ 0 w 30"/>
                    <a:gd name="T19" fmla="*/ 0 h 17"/>
                    <a:gd name="T20" fmla="*/ 30 w 3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0" h="17">
                      <a:moveTo>
                        <a:pt x="0" y="5"/>
                      </a:moveTo>
                      <a:lnTo>
                        <a:pt x="1" y="0"/>
                      </a:lnTo>
                      <a:lnTo>
                        <a:pt x="30" y="12"/>
                      </a:lnTo>
                      <a:lnTo>
                        <a:pt x="30" y="13"/>
                      </a:lnTo>
                      <a:lnTo>
                        <a:pt x="28" y="17"/>
                      </a:lnTo>
                      <a:lnTo>
                        <a:pt x="0" y="5"/>
                      </a:lnTo>
                      <a:close/>
                    </a:path>
                  </a:pathLst>
                </a:custGeom>
                <a:noFill/>
                <a:ln w="9525">
                  <a:noFill/>
                  <a:round/>
                  <a:headEnd/>
                  <a:tailEnd/>
                </a:ln>
              </p:spPr>
              <p:txBody>
                <a:bodyPr/>
                <a:lstStyle/>
                <a:p>
                  <a:endParaRPr lang="en-US"/>
                </a:p>
              </p:txBody>
            </p:sp>
            <p:sp>
              <p:nvSpPr>
                <p:cNvPr id="6314" name="Freeform 358"/>
                <p:cNvSpPr>
                  <a:spLocks/>
                </p:cNvSpPr>
                <p:nvPr/>
              </p:nvSpPr>
              <p:spPr bwMode="auto">
                <a:xfrm>
                  <a:off x="3077" y="3530"/>
                  <a:ext cx="5" cy="4"/>
                </a:xfrm>
                <a:custGeom>
                  <a:avLst/>
                  <a:gdLst>
                    <a:gd name="T0" fmla="*/ 0 w 14"/>
                    <a:gd name="T1" fmla="*/ 1 h 19"/>
                    <a:gd name="T2" fmla="*/ 1 w 14"/>
                    <a:gd name="T3" fmla="*/ 0 h 19"/>
                    <a:gd name="T4" fmla="*/ 5 w 14"/>
                    <a:gd name="T5" fmla="*/ 3 h 19"/>
                    <a:gd name="T6" fmla="*/ 4 w 14"/>
                    <a:gd name="T7" fmla="*/ 4 h 19"/>
                    <a:gd name="T8" fmla="*/ 4 w 14"/>
                    <a:gd name="T9" fmla="*/ 4 h 19"/>
                    <a:gd name="T10" fmla="*/ 0 w 14"/>
                    <a:gd name="T11" fmla="*/ 1 h 19"/>
                    <a:gd name="T12" fmla="*/ 0 60000 65536"/>
                    <a:gd name="T13" fmla="*/ 0 60000 65536"/>
                    <a:gd name="T14" fmla="*/ 0 60000 65536"/>
                    <a:gd name="T15" fmla="*/ 0 60000 65536"/>
                    <a:gd name="T16" fmla="*/ 0 60000 65536"/>
                    <a:gd name="T17" fmla="*/ 0 60000 65536"/>
                    <a:gd name="T18" fmla="*/ 0 w 14"/>
                    <a:gd name="T19" fmla="*/ 0 h 19"/>
                    <a:gd name="T20" fmla="*/ 14 w 14"/>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4" h="19">
                      <a:moveTo>
                        <a:pt x="0" y="4"/>
                      </a:moveTo>
                      <a:lnTo>
                        <a:pt x="2" y="0"/>
                      </a:lnTo>
                      <a:lnTo>
                        <a:pt x="14" y="15"/>
                      </a:lnTo>
                      <a:lnTo>
                        <a:pt x="12" y="19"/>
                      </a:lnTo>
                      <a:lnTo>
                        <a:pt x="12" y="17"/>
                      </a:lnTo>
                      <a:lnTo>
                        <a:pt x="0" y="4"/>
                      </a:lnTo>
                      <a:close/>
                    </a:path>
                  </a:pathLst>
                </a:custGeom>
                <a:noFill/>
                <a:ln w="9525">
                  <a:noFill/>
                  <a:round/>
                  <a:headEnd/>
                  <a:tailEnd/>
                </a:ln>
              </p:spPr>
              <p:txBody>
                <a:bodyPr/>
                <a:lstStyle/>
                <a:p>
                  <a:endParaRPr lang="en-US"/>
                </a:p>
              </p:txBody>
            </p:sp>
            <p:sp>
              <p:nvSpPr>
                <p:cNvPr id="6315" name="Freeform 359"/>
                <p:cNvSpPr>
                  <a:spLocks/>
                </p:cNvSpPr>
                <p:nvPr/>
              </p:nvSpPr>
              <p:spPr bwMode="auto">
                <a:xfrm>
                  <a:off x="3081" y="3533"/>
                  <a:ext cx="1" cy="1"/>
                </a:xfrm>
                <a:custGeom>
                  <a:avLst/>
                  <a:gdLst>
                    <a:gd name="T0" fmla="*/ 0 w 4"/>
                    <a:gd name="T1" fmla="*/ 1 h 5"/>
                    <a:gd name="T2" fmla="*/ 1 w 4"/>
                    <a:gd name="T3" fmla="*/ 0 h 5"/>
                    <a:gd name="T4" fmla="*/ 1 w 4"/>
                    <a:gd name="T5" fmla="*/ 0 h 5"/>
                    <a:gd name="T6" fmla="*/ 1 w 4"/>
                    <a:gd name="T7" fmla="*/ 0 h 5"/>
                    <a:gd name="T8" fmla="*/ 1 w 4"/>
                    <a:gd name="T9" fmla="*/ 1 h 5"/>
                    <a:gd name="T10" fmla="*/ 0 w 4"/>
                    <a:gd name="T11" fmla="*/ 1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0" y="4"/>
                      </a:moveTo>
                      <a:lnTo>
                        <a:pt x="2" y="0"/>
                      </a:lnTo>
                      <a:lnTo>
                        <a:pt x="4" y="1"/>
                      </a:lnTo>
                      <a:lnTo>
                        <a:pt x="2" y="5"/>
                      </a:lnTo>
                      <a:lnTo>
                        <a:pt x="0" y="4"/>
                      </a:lnTo>
                      <a:close/>
                    </a:path>
                  </a:pathLst>
                </a:custGeom>
                <a:noFill/>
                <a:ln w="9525">
                  <a:noFill/>
                  <a:round/>
                  <a:headEnd/>
                  <a:tailEnd/>
                </a:ln>
              </p:spPr>
              <p:txBody>
                <a:bodyPr/>
                <a:lstStyle/>
                <a:p>
                  <a:endParaRPr lang="en-US"/>
                </a:p>
              </p:txBody>
            </p:sp>
            <p:sp>
              <p:nvSpPr>
                <p:cNvPr id="6316" name="Freeform 360"/>
                <p:cNvSpPr>
                  <a:spLocks/>
                </p:cNvSpPr>
                <p:nvPr/>
              </p:nvSpPr>
              <p:spPr bwMode="auto">
                <a:xfrm>
                  <a:off x="3082" y="3533"/>
                  <a:ext cx="9" cy="7"/>
                </a:xfrm>
                <a:custGeom>
                  <a:avLst/>
                  <a:gdLst>
                    <a:gd name="T0" fmla="*/ 0 w 29"/>
                    <a:gd name="T1" fmla="*/ 1 h 25"/>
                    <a:gd name="T2" fmla="*/ 1 w 29"/>
                    <a:gd name="T3" fmla="*/ 0 h 25"/>
                    <a:gd name="T4" fmla="*/ 9 w 29"/>
                    <a:gd name="T5" fmla="*/ 6 h 25"/>
                    <a:gd name="T6" fmla="*/ 9 w 29"/>
                    <a:gd name="T7" fmla="*/ 7 h 25"/>
                    <a:gd name="T8" fmla="*/ 8 w 29"/>
                    <a:gd name="T9" fmla="*/ 7 h 25"/>
                    <a:gd name="T10" fmla="*/ 0 w 29"/>
                    <a:gd name="T11" fmla="*/ 1 h 25"/>
                    <a:gd name="T12" fmla="*/ 0 60000 65536"/>
                    <a:gd name="T13" fmla="*/ 0 60000 65536"/>
                    <a:gd name="T14" fmla="*/ 0 60000 65536"/>
                    <a:gd name="T15" fmla="*/ 0 60000 65536"/>
                    <a:gd name="T16" fmla="*/ 0 60000 65536"/>
                    <a:gd name="T17" fmla="*/ 0 60000 65536"/>
                    <a:gd name="T18" fmla="*/ 0 w 29"/>
                    <a:gd name="T19" fmla="*/ 0 h 25"/>
                    <a:gd name="T20" fmla="*/ 29 w 29"/>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9" h="25">
                      <a:moveTo>
                        <a:pt x="0" y="4"/>
                      </a:moveTo>
                      <a:lnTo>
                        <a:pt x="2" y="0"/>
                      </a:lnTo>
                      <a:lnTo>
                        <a:pt x="29" y="20"/>
                      </a:lnTo>
                      <a:lnTo>
                        <a:pt x="28" y="25"/>
                      </a:lnTo>
                      <a:lnTo>
                        <a:pt x="27" y="25"/>
                      </a:lnTo>
                      <a:lnTo>
                        <a:pt x="0" y="4"/>
                      </a:lnTo>
                      <a:close/>
                    </a:path>
                  </a:pathLst>
                </a:custGeom>
                <a:noFill/>
                <a:ln w="9525">
                  <a:noFill/>
                  <a:round/>
                  <a:headEnd/>
                  <a:tailEnd/>
                </a:ln>
              </p:spPr>
              <p:txBody>
                <a:bodyPr/>
                <a:lstStyle/>
                <a:p>
                  <a:endParaRPr lang="en-US"/>
                </a:p>
              </p:txBody>
            </p:sp>
            <p:sp>
              <p:nvSpPr>
                <p:cNvPr id="6317" name="Freeform 361"/>
                <p:cNvSpPr>
                  <a:spLocks/>
                </p:cNvSpPr>
                <p:nvPr/>
              </p:nvSpPr>
              <p:spPr bwMode="auto">
                <a:xfrm>
                  <a:off x="3091" y="3538"/>
                  <a:ext cx="3" cy="2"/>
                </a:xfrm>
                <a:custGeom>
                  <a:avLst/>
                  <a:gdLst>
                    <a:gd name="T0" fmla="*/ 0 w 8"/>
                    <a:gd name="T1" fmla="*/ 1 h 7"/>
                    <a:gd name="T2" fmla="*/ 0 w 8"/>
                    <a:gd name="T3" fmla="*/ 0 h 7"/>
                    <a:gd name="T4" fmla="*/ 3 w 8"/>
                    <a:gd name="T5" fmla="*/ 0 h 7"/>
                    <a:gd name="T6" fmla="*/ 3 w 8"/>
                    <a:gd name="T7" fmla="*/ 0 h 7"/>
                    <a:gd name="T8" fmla="*/ 3 w 8"/>
                    <a:gd name="T9" fmla="*/ 2 h 7"/>
                    <a:gd name="T10" fmla="*/ 0 w 8"/>
                    <a:gd name="T11" fmla="*/ 1 h 7"/>
                    <a:gd name="T12" fmla="*/ 0 60000 65536"/>
                    <a:gd name="T13" fmla="*/ 0 60000 65536"/>
                    <a:gd name="T14" fmla="*/ 0 60000 65536"/>
                    <a:gd name="T15" fmla="*/ 0 60000 65536"/>
                    <a:gd name="T16" fmla="*/ 0 60000 65536"/>
                    <a:gd name="T17" fmla="*/ 0 60000 65536"/>
                    <a:gd name="T18" fmla="*/ 0 w 8"/>
                    <a:gd name="T19" fmla="*/ 0 h 7"/>
                    <a:gd name="T20" fmla="*/ 8 w 8"/>
                    <a:gd name="T21" fmla="*/ 7 h 7"/>
                  </a:gdLst>
                  <a:ahLst/>
                  <a:cxnLst>
                    <a:cxn ang="T12">
                      <a:pos x="T0" y="T1"/>
                    </a:cxn>
                    <a:cxn ang="T13">
                      <a:pos x="T2" y="T3"/>
                    </a:cxn>
                    <a:cxn ang="T14">
                      <a:pos x="T4" y="T5"/>
                    </a:cxn>
                    <a:cxn ang="T15">
                      <a:pos x="T6" y="T7"/>
                    </a:cxn>
                    <a:cxn ang="T16">
                      <a:pos x="T8" y="T9"/>
                    </a:cxn>
                    <a:cxn ang="T17">
                      <a:pos x="T10" y="T11"/>
                    </a:cxn>
                  </a:cxnLst>
                  <a:rect l="T18" t="T19" r="T20" b="T21"/>
                  <a:pathLst>
                    <a:path w="8" h="7">
                      <a:moveTo>
                        <a:pt x="0" y="5"/>
                      </a:moveTo>
                      <a:lnTo>
                        <a:pt x="1" y="0"/>
                      </a:lnTo>
                      <a:lnTo>
                        <a:pt x="7" y="1"/>
                      </a:lnTo>
                      <a:lnTo>
                        <a:pt x="8" y="1"/>
                      </a:lnTo>
                      <a:lnTo>
                        <a:pt x="7" y="7"/>
                      </a:lnTo>
                      <a:lnTo>
                        <a:pt x="0" y="5"/>
                      </a:lnTo>
                      <a:close/>
                    </a:path>
                  </a:pathLst>
                </a:custGeom>
                <a:noFill/>
                <a:ln w="9525">
                  <a:noFill/>
                  <a:round/>
                  <a:headEnd/>
                  <a:tailEnd/>
                </a:ln>
              </p:spPr>
              <p:txBody>
                <a:bodyPr/>
                <a:lstStyle/>
                <a:p>
                  <a:endParaRPr lang="en-US"/>
                </a:p>
              </p:txBody>
            </p:sp>
            <p:sp>
              <p:nvSpPr>
                <p:cNvPr id="6318" name="Freeform 362"/>
                <p:cNvSpPr>
                  <a:spLocks/>
                </p:cNvSpPr>
                <p:nvPr/>
              </p:nvSpPr>
              <p:spPr bwMode="auto">
                <a:xfrm>
                  <a:off x="3093" y="3539"/>
                  <a:ext cx="20" cy="6"/>
                </a:xfrm>
                <a:custGeom>
                  <a:avLst/>
                  <a:gdLst>
                    <a:gd name="T0" fmla="*/ 0 w 58"/>
                    <a:gd name="T1" fmla="*/ 2 h 24"/>
                    <a:gd name="T2" fmla="*/ 0 w 58"/>
                    <a:gd name="T3" fmla="*/ 0 h 24"/>
                    <a:gd name="T4" fmla="*/ 20 w 58"/>
                    <a:gd name="T5" fmla="*/ 5 h 24"/>
                    <a:gd name="T6" fmla="*/ 20 w 58"/>
                    <a:gd name="T7" fmla="*/ 6 h 24"/>
                    <a:gd name="T8" fmla="*/ 20 w 58"/>
                    <a:gd name="T9" fmla="*/ 6 h 24"/>
                    <a:gd name="T10" fmla="*/ 0 w 58"/>
                    <a:gd name="T11" fmla="*/ 2 h 24"/>
                    <a:gd name="T12" fmla="*/ 0 60000 65536"/>
                    <a:gd name="T13" fmla="*/ 0 60000 65536"/>
                    <a:gd name="T14" fmla="*/ 0 60000 65536"/>
                    <a:gd name="T15" fmla="*/ 0 60000 65536"/>
                    <a:gd name="T16" fmla="*/ 0 60000 65536"/>
                    <a:gd name="T17" fmla="*/ 0 60000 65536"/>
                    <a:gd name="T18" fmla="*/ 0 w 58"/>
                    <a:gd name="T19" fmla="*/ 0 h 24"/>
                    <a:gd name="T20" fmla="*/ 58 w 58"/>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58" h="24">
                      <a:moveTo>
                        <a:pt x="0" y="6"/>
                      </a:moveTo>
                      <a:lnTo>
                        <a:pt x="1" y="0"/>
                      </a:lnTo>
                      <a:lnTo>
                        <a:pt x="58" y="19"/>
                      </a:lnTo>
                      <a:lnTo>
                        <a:pt x="58" y="24"/>
                      </a:lnTo>
                      <a:lnTo>
                        <a:pt x="0" y="6"/>
                      </a:lnTo>
                      <a:close/>
                    </a:path>
                  </a:pathLst>
                </a:custGeom>
                <a:noFill/>
                <a:ln w="9525">
                  <a:noFill/>
                  <a:round/>
                  <a:headEnd/>
                  <a:tailEnd/>
                </a:ln>
              </p:spPr>
              <p:txBody>
                <a:bodyPr/>
                <a:lstStyle/>
                <a:p>
                  <a:endParaRPr lang="en-US"/>
                </a:p>
              </p:txBody>
            </p:sp>
            <p:sp>
              <p:nvSpPr>
                <p:cNvPr id="6319" name="Freeform 363"/>
                <p:cNvSpPr>
                  <a:spLocks/>
                </p:cNvSpPr>
                <p:nvPr/>
              </p:nvSpPr>
              <p:spPr bwMode="auto">
                <a:xfrm>
                  <a:off x="3113" y="3543"/>
                  <a:ext cx="4" cy="2"/>
                </a:xfrm>
                <a:custGeom>
                  <a:avLst/>
                  <a:gdLst>
                    <a:gd name="T0" fmla="*/ 0 w 13"/>
                    <a:gd name="T1" fmla="*/ 2 h 5"/>
                    <a:gd name="T2" fmla="*/ 0 w 13"/>
                    <a:gd name="T3" fmla="*/ 0 h 5"/>
                    <a:gd name="T4" fmla="*/ 3 w 13"/>
                    <a:gd name="T5" fmla="*/ 0 h 5"/>
                    <a:gd name="T6" fmla="*/ 4 w 13"/>
                    <a:gd name="T7" fmla="*/ 1 h 5"/>
                    <a:gd name="T8" fmla="*/ 3 w 13"/>
                    <a:gd name="T9" fmla="*/ 2 h 5"/>
                    <a:gd name="T10" fmla="*/ 0 w 13"/>
                    <a:gd name="T11" fmla="*/ 2 h 5"/>
                    <a:gd name="T12" fmla="*/ 0 60000 65536"/>
                    <a:gd name="T13" fmla="*/ 0 60000 65536"/>
                    <a:gd name="T14" fmla="*/ 0 60000 65536"/>
                    <a:gd name="T15" fmla="*/ 0 60000 65536"/>
                    <a:gd name="T16" fmla="*/ 0 60000 65536"/>
                    <a:gd name="T17" fmla="*/ 0 60000 65536"/>
                    <a:gd name="T18" fmla="*/ 0 w 13"/>
                    <a:gd name="T19" fmla="*/ 0 h 5"/>
                    <a:gd name="T20" fmla="*/ 13 w 13"/>
                    <a:gd name="T21" fmla="*/ 5 h 5"/>
                  </a:gdLst>
                  <a:ahLst/>
                  <a:cxnLst>
                    <a:cxn ang="T12">
                      <a:pos x="T0" y="T1"/>
                    </a:cxn>
                    <a:cxn ang="T13">
                      <a:pos x="T2" y="T3"/>
                    </a:cxn>
                    <a:cxn ang="T14">
                      <a:pos x="T4" y="T5"/>
                    </a:cxn>
                    <a:cxn ang="T15">
                      <a:pos x="T6" y="T7"/>
                    </a:cxn>
                    <a:cxn ang="T16">
                      <a:pos x="T8" y="T9"/>
                    </a:cxn>
                    <a:cxn ang="T17">
                      <a:pos x="T10" y="T11"/>
                    </a:cxn>
                  </a:cxnLst>
                  <a:rect l="T18" t="T19" r="T20" b="T21"/>
                  <a:pathLst>
                    <a:path w="13" h="5">
                      <a:moveTo>
                        <a:pt x="0" y="5"/>
                      </a:moveTo>
                      <a:lnTo>
                        <a:pt x="0" y="0"/>
                      </a:lnTo>
                      <a:lnTo>
                        <a:pt x="11" y="0"/>
                      </a:lnTo>
                      <a:lnTo>
                        <a:pt x="13" y="2"/>
                      </a:lnTo>
                      <a:lnTo>
                        <a:pt x="9" y="5"/>
                      </a:lnTo>
                      <a:lnTo>
                        <a:pt x="0" y="5"/>
                      </a:lnTo>
                      <a:close/>
                    </a:path>
                  </a:pathLst>
                </a:custGeom>
                <a:noFill/>
                <a:ln w="9525">
                  <a:noFill/>
                  <a:round/>
                  <a:headEnd/>
                  <a:tailEnd/>
                </a:ln>
              </p:spPr>
              <p:txBody>
                <a:bodyPr/>
                <a:lstStyle/>
                <a:p>
                  <a:endParaRPr lang="en-US"/>
                </a:p>
              </p:txBody>
            </p:sp>
            <p:sp>
              <p:nvSpPr>
                <p:cNvPr id="6320" name="Freeform 364"/>
                <p:cNvSpPr>
                  <a:spLocks/>
                </p:cNvSpPr>
                <p:nvPr/>
              </p:nvSpPr>
              <p:spPr bwMode="auto">
                <a:xfrm>
                  <a:off x="3116" y="3544"/>
                  <a:ext cx="1" cy="2"/>
                </a:xfrm>
                <a:custGeom>
                  <a:avLst/>
                  <a:gdLst>
                    <a:gd name="T0" fmla="*/ 0 w 4"/>
                    <a:gd name="T1" fmla="*/ 1 h 10"/>
                    <a:gd name="T2" fmla="*/ 1 w 4"/>
                    <a:gd name="T3" fmla="*/ 0 h 10"/>
                    <a:gd name="T4" fmla="*/ 1 w 4"/>
                    <a:gd name="T5" fmla="*/ 2 h 10"/>
                    <a:gd name="T6" fmla="*/ 0 w 4"/>
                    <a:gd name="T7" fmla="*/ 2 h 10"/>
                    <a:gd name="T8" fmla="*/ 0 w 4"/>
                    <a:gd name="T9" fmla="*/ 2 h 10"/>
                    <a:gd name="T10" fmla="*/ 0 w 4"/>
                    <a:gd name="T11" fmla="*/ 1 h 10"/>
                    <a:gd name="T12" fmla="*/ 0 60000 65536"/>
                    <a:gd name="T13" fmla="*/ 0 60000 65536"/>
                    <a:gd name="T14" fmla="*/ 0 60000 65536"/>
                    <a:gd name="T15" fmla="*/ 0 60000 65536"/>
                    <a:gd name="T16" fmla="*/ 0 60000 65536"/>
                    <a:gd name="T17" fmla="*/ 0 60000 65536"/>
                    <a:gd name="T18" fmla="*/ 0 w 4"/>
                    <a:gd name="T19" fmla="*/ 0 h 10"/>
                    <a:gd name="T20" fmla="*/ 4 w 4"/>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4" h="10">
                      <a:moveTo>
                        <a:pt x="0" y="3"/>
                      </a:moveTo>
                      <a:lnTo>
                        <a:pt x="4" y="0"/>
                      </a:lnTo>
                      <a:lnTo>
                        <a:pt x="4" y="8"/>
                      </a:lnTo>
                      <a:lnTo>
                        <a:pt x="1" y="10"/>
                      </a:lnTo>
                      <a:lnTo>
                        <a:pt x="0" y="8"/>
                      </a:lnTo>
                      <a:lnTo>
                        <a:pt x="0" y="3"/>
                      </a:lnTo>
                      <a:close/>
                    </a:path>
                  </a:pathLst>
                </a:custGeom>
                <a:noFill/>
                <a:ln w="9525">
                  <a:noFill/>
                  <a:round/>
                  <a:headEnd/>
                  <a:tailEnd/>
                </a:ln>
              </p:spPr>
              <p:txBody>
                <a:bodyPr/>
                <a:lstStyle/>
                <a:p>
                  <a:endParaRPr lang="en-US"/>
                </a:p>
              </p:txBody>
            </p:sp>
            <p:sp>
              <p:nvSpPr>
                <p:cNvPr id="6321" name="Freeform 365"/>
                <p:cNvSpPr>
                  <a:spLocks/>
                </p:cNvSpPr>
                <p:nvPr/>
              </p:nvSpPr>
              <p:spPr bwMode="auto">
                <a:xfrm>
                  <a:off x="3116" y="3546"/>
                  <a:ext cx="1" cy="1"/>
                </a:xfrm>
                <a:custGeom>
                  <a:avLst/>
                  <a:gdLst>
                    <a:gd name="T0" fmla="*/ 0 w 4"/>
                    <a:gd name="T1" fmla="*/ 1 h 4"/>
                    <a:gd name="T2" fmla="*/ 1 w 4"/>
                    <a:gd name="T3" fmla="*/ 0 h 4"/>
                    <a:gd name="T4" fmla="*/ 1 w 4"/>
                    <a:gd name="T5" fmla="*/ 1 h 4"/>
                    <a:gd name="T6" fmla="*/ 1 w 4"/>
                    <a:gd name="T7" fmla="*/ 1 h 4"/>
                    <a:gd name="T8" fmla="*/ 0 w 4"/>
                    <a:gd name="T9" fmla="*/ 1 h 4"/>
                    <a:gd name="T10" fmla="*/ 0 w 4"/>
                    <a:gd name="T11" fmla="*/ 1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0" y="2"/>
                      </a:moveTo>
                      <a:lnTo>
                        <a:pt x="3" y="0"/>
                      </a:lnTo>
                      <a:lnTo>
                        <a:pt x="4" y="2"/>
                      </a:lnTo>
                      <a:lnTo>
                        <a:pt x="4" y="3"/>
                      </a:lnTo>
                      <a:lnTo>
                        <a:pt x="0" y="4"/>
                      </a:lnTo>
                      <a:lnTo>
                        <a:pt x="0" y="2"/>
                      </a:lnTo>
                      <a:close/>
                    </a:path>
                  </a:pathLst>
                </a:custGeom>
                <a:noFill/>
                <a:ln w="9525">
                  <a:noFill/>
                  <a:round/>
                  <a:headEnd/>
                  <a:tailEnd/>
                </a:ln>
              </p:spPr>
              <p:txBody>
                <a:bodyPr/>
                <a:lstStyle/>
                <a:p>
                  <a:endParaRPr lang="en-US"/>
                </a:p>
              </p:txBody>
            </p:sp>
            <p:sp>
              <p:nvSpPr>
                <p:cNvPr id="6322" name="Freeform 366"/>
                <p:cNvSpPr>
                  <a:spLocks/>
                </p:cNvSpPr>
                <p:nvPr/>
              </p:nvSpPr>
              <p:spPr bwMode="auto">
                <a:xfrm>
                  <a:off x="3116" y="3547"/>
                  <a:ext cx="1" cy="1"/>
                </a:xfrm>
                <a:custGeom>
                  <a:avLst/>
                  <a:gdLst>
                    <a:gd name="T0" fmla="*/ 0 w 4"/>
                    <a:gd name="T1" fmla="*/ 0 h 4"/>
                    <a:gd name="T2" fmla="*/ 1 w 4"/>
                    <a:gd name="T3" fmla="*/ 0 h 4"/>
                    <a:gd name="T4" fmla="*/ 1 w 4"/>
                    <a:gd name="T5" fmla="*/ 0 h 4"/>
                    <a:gd name="T6" fmla="*/ 1 w 4"/>
                    <a:gd name="T7" fmla="*/ 0 h 4"/>
                    <a:gd name="T8" fmla="*/ 1 w 4"/>
                    <a:gd name="T9" fmla="*/ 1 h 4"/>
                    <a:gd name="T10" fmla="*/ 0 w 4"/>
                    <a:gd name="T11" fmla="*/ 0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0" y="1"/>
                      </a:moveTo>
                      <a:lnTo>
                        <a:pt x="4" y="0"/>
                      </a:lnTo>
                      <a:lnTo>
                        <a:pt x="4" y="1"/>
                      </a:lnTo>
                      <a:lnTo>
                        <a:pt x="2" y="1"/>
                      </a:lnTo>
                      <a:lnTo>
                        <a:pt x="2" y="4"/>
                      </a:lnTo>
                      <a:lnTo>
                        <a:pt x="0" y="1"/>
                      </a:lnTo>
                      <a:close/>
                    </a:path>
                  </a:pathLst>
                </a:custGeom>
                <a:noFill/>
                <a:ln w="9525">
                  <a:noFill/>
                  <a:round/>
                  <a:headEnd/>
                  <a:tailEnd/>
                </a:ln>
              </p:spPr>
              <p:txBody>
                <a:bodyPr/>
                <a:lstStyle/>
                <a:p>
                  <a:endParaRPr lang="en-US"/>
                </a:p>
              </p:txBody>
            </p:sp>
            <p:sp>
              <p:nvSpPr>
                <p:cNvPr id="6323" name="Freeform 367"/>
                <p:cNvSpPr>
                  <a:spLocks/>
                </p:cNvSpPr>
                <p:nvPr/>
              </p:nvSpPr>
              <p:spPr bwMode="auto">
                <a:xfrm>
                  <a:off x="3117" y="3546"/>
                  <a:ext cx="1" cy="2"/>
                </a:xfrm>
                <a:custGeom>
                  <a:avLst/>
                  <a:gdLst>
                    <a:gd name="T0" fmla="*/ 0 w 4"/>
                    <a:gd name="T1" fmla="*/ 2 h 6"/>
                    <a:gd name="T2" fmla="*/ 0 w 4"/>
                    <a:gd name="T3" fmla="*/ 1 h 6"/>
                    <a:gd name="T4" fmla="*/ 0 w 4"/>
                    <a:gd name="T5" fmla="*/ 0 h 6"/>
                    <a:gd name="T6" fmla="*/ 1 w 4"/>
                    <a:gd name="T7" fmla="*/ 0 h 6"/>
                    <a:gd name="T8" fmla="*/ 1 w 4"/>
                    <a:gd name="T9" fmla="*/ 2 h 6"/>
                    <a:gd name="T10" fmla="*/ 1 w 4"/>
                    <a:gd name="T11" fmla="*/ 2 h 6"/>
                    <a:gd name="T12" fmla="*/ 0 w 4"/>
                    <a:gd name="T13" fmla="*/ 2 h 6"/>
                    <a:gd name="T14" fmla="*/ 0 60000 65536"/>
                    <a:gd name="T15" fmla="*/ 0 60000 65536"/>
                    <a:gd name="T16" fmla="*/ 0 60000 65536"/>
                    <a:gd name="T17" fmla="*/ 0 60000 65536"/>
                    <a:gd name="T18" fmla="*/ 0 60000 65536"/>
                    <a:gd name="T19" fmla="*/ 0 60000 65536"/>
                    <a:gd name="T20" fmla="*/ 0 60000 65536"/>
                    <a:gd name="T21" fmla="*/ 0 w 4"/>
                    <a:gd name="T22" fmla="*/ 0 h 6"/>
                    <a:gd name="T23" fmla="*/ 4 w 4"/>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6">
                      <a:moveTo>
                        <a:pt x="0" y="5"/>
                      </a:moveTo>
                      <a:lnTo>
                        <a:pt x="0" y="2"/>
                      </a:lnTo>
                      <a:lnTo>
                        <a:pt x="1" y="0"/>
                      </a:lnTo>
                      <a:lnTo>
                        <a:pt x="4" y="1"/>
                      </a:lnTo>
                      <a:lnTo>
                        <a:pt x="4" y="6"/>
                      </a:lnTo>
                      <a:lnTo>
                        <a:pt x="0" y="5"/>
                      </a:lnTo>
                      <a:close/>
                    </a:path>
                  </a:pathLst>
                </a:custGeom>
                <a:noFill/>
                <a:ln w="9525">
                  <a:noFill/>
                  <a:round/>
                  <a:headEnd/>
                  <a:tailEnd/>
                </a:ln>
              </p:spPr>
              <p:txBody>
                <a:bodyPr/>
                <a:lstStyle/>
                <a:p>
                  <a:endParaRPr lang="en-US"/>
                </a:p>
              </p:txBody>
            </p:sp>
            <p:sp>
              <p:nvSpPr>
                <p:cNvPr id="6324" name="Freeform 368"/>
                <p:cNvSpPr>
                  <a:spLocks/>
                </p:cNvSpPr>
                <p:nvPr/>
              </p:nvSpPr>
              <p:spPr bwMode="auto">
                <a:xfrm>
                  <a:off x="3118" y="3547"/>
                  <a:ext cx="1" cy="1"/>
                </a:xfrm>
                <a:custGeom>
                  <a:avLst/>
                  <a:gdLst>
                    <a:gd name="T0" fmla="*/ 0 w 2"/>
                    <a:gd name="T1" fmla="*/ 1 h 5"/>
                    <a:gd name="T2" fmla="*/ 0 w 2"/>
                    <a:gd name="T3" fmla="*/ 0 h 5"/>
                    <a:gd name="T4" fmla="*/ 1 w 2"/>
                    <a:gd name="T5" fmla="*/ 0 h 5"/>
                    <a:gd name="T6" fmla="*/ 1 w 2"/>
                    <a:gd name="T7" fmla="*/ 0 h 5"/>
                    <a:gd name="T8" fmla="*/ 1 w 2"/>
                    <a:gd name="T9" fmla="*/ 1 h 5"/>
                    <a:gd name="T10" fmla="*/ 0 w 2"/>
                    <a:gd name="T11" fmla="*/ 1 h 5"/>
                    <a:gd name="T12" fmla="*/ 0 60000 65536"/>
                    <a:gd name="T13" fmla="*/ 0 60000 65536"/>
                    <a:gd name="T14" fmla="*/ 0 60000 65536"/>
                    <a:gd name="T15" fmla="*/ 0 60000 65536"/>
                    <a:gd name="T16" fmla="*/ 0 60000 65536"/>
                    <a:gd name="T17" fmla="*/ 0 60000 65536"/>
                    <a:gd name="T18" fmla="*/ 0 w 2"/>
                    <a:gd name="T19" fmla="*/ 0 h 5"/>
                    <a:gd name="T20" fmla="*/ 2 w 2"/>
                    <a:gd name="T21" fmla="*/ 5 h 5"/>
                  </a:gdLst>
                  <a:ahLst/>
                  <a:cxnLst>
                    <a:cxn ang="T12">
                      <a:pos x="T0" y="T1"/>
                    </a:cxn>
                    <a:cxn ang="T13">
                      <a:pos x="T2" y="T3"/>
                    </a:cxn>
                    <a:cxn ang="T14">
                      <a:pos x="T4" y="T5"/>
                    </a:cxn>
                    <a:cxn ang="T15">
                      <a:pos x="T6" y="T7"/>
                    </a:cxn>
                    <a:cxn ang="T16">
                      <a:pos x="T8" y="T9"/>
                    </a:cxn>
                    <a:cxn ang="T17">
                      <a:pos x="T10" y="T11"/>
                    </a:cxn>
                  </a:cxnLst>
                  <a:rect l="T18" t="T19" r="T20" b="T21"/>
                  <a:pathLst>
                    <a:path w="2" h="5">
                      <a:moveTo>
                        <a:pt x="0" y="5"/>
                      </a:moveTo>
                      <a:lnTo>
                        <a:pt x="0" y="0"/>
                      </a:lnTo>
                      <a:lnTo>
                        <a:pt x="2" y="0"/>
                      </a:lnTo>
                      <a:lnTo>
                        <a:pt x="2" y="5"/>
                      </a:lnTo>
                      <a:lnTo>
                        <a:pt x="0" y="5"/>
                      </a:lnTo>
                      <a:close/>
                    </a:path>
                  </a:pathLst>
                </a:custGeom>
                <a:noFill/>
                <a:ln w="9525">
                  <a:noFill/>
                  <a:round/>
                  <a:headEnd/>
                  <a:tailEnd/>
                </a:ln>
              </p:spPr>
              <p:txBody>
                <a:bodyPr/>
                <a:lstStyle/>
                <a:p>
                  <a:endParaRPr lang="en-US"/>
                </a:p>
              </p:txBody>
            </p:sp>
            <p:sp>
              <p:nvSpPr>
                <p:cNvPr id="6325" name="Freeform 369"/>
                <p:cNvSpPr>
                  <a:spLocks/>
                </p:cNvSpPr>
                <p:nvPr/>
              </p:nvSpPr>
              <p:spPr bwMode="auto">
                <a:xfrm>
                  <a:off x="3119" y="3547"/>
                  <a:ext cx="2" cy="1"/>
                </a:xfrm>
                <a:custGeom>
                  <a:avLst/>
                  <a:gdLst>
                    <a:gd name="T0" fmla="*/ 0 w 6"/>
                    <a:gd name="T1" fmla="*/ 1 h 5"/>
                    <a:gd name="T2" fmla="*/ 0 w 6"/>
                    <a:gd name="T3" fmla="*/ 0 h 5"/>
                    <a:gd name="T4" fmla="*/ 1 w 6"/>
                    <a:gd name="T5" fmla="*/ 0 h 5"/>
                    <a:gd name="T6" fmla="*/ 2 w 6"/>
                    <a:gd name="T7" fmla="*/ 1 h 5"/>
                    <a:gd name="T8" fmla="*/ 1 w 6"/>
                    <a:gd name="T9" fmla="*/ 1 h 5"/>
                    <a:gd name="T10" fmla="*/ 1 w 6"/>
                    <a:gd name="T11" fmla="*/ 1 h 5"/>
                    <a:gd name="T12" fmla="*/ 0 w 6"/>
                    <a:gd name="T13" fmla="*/ 1 h 5"/>
                    <a:gd name="T14" fmla="*/ 0 60000 65536"/>
                    <a:gd name="T15" fmla="*/ 0 60000 65536"/>
                    <a:gd name="T16" fmla="*/ 0 60000 65536"/>
                    <a:gd name="T17" fmla="*/ 0 60000 65536"/>
                    <a:gd name="T18" fmla="*/ 0 60000 65536"/>
                    <a:gd name="T19" fmla="*/ 0 60000 65536"/>
                    <a:gd name="T20" fmla="*/ 0 60000 65536"/>
                    <a:gd name="T21" fmla="*/ 0 w 6"/>
                    <a:gd name="T22" fmla="*/ 0 h 5"/>
                    <a:gd name="T23" fmla="*/ 6 w 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
                      <a:moveTo>
                        <a:pt x="0" y="5"/>
                      </a:moveTo>
                      <a:lnTo>
                        <a:pt x="0" y="0"/>
                      </a:lnTo>
                      <a:lnTo>
                        <a:pt x="4" y="0"/>
                      </a:lnTo>
                      <a:lnTo>
                        <a:pt x="6" y="3"/>
                      </a:lnTo>
                      <a:lnTo>
                        <a:pt x="4" y="3"/>
                      </a:lnTo>
                      <a:lnTo>
                        <a:pt x="4" y="5"/>
                      </a:lnTo>
                      <a:lnTo>
                        <a:pt x="0" y="5"/>
                      </a:lnTo>
                      <a:close/>
                    </a:path>
                  </a:pathLst>
                </a:custGeom>
                <a:noFill/>
                <a:ln w="9525">
                  <a:noFill/>
                  <a:round/>
                  <a:headEnd/>
                  <a:tailEnd/>
                </a:ln>
              </p:spPr>
              <p:txBody>
                <a:bodyPr/>
                <a:lstStyle/>
                <a:p>
                  <a:endParaRPr lang="en-US"/>
                </a:p>
              </p:txBody>
            </p:sp>
            <p:sp>
              <p:nvSpPr>
                <p:cNvPr id="6326" name="Freeform 370"/>
                <p:cNvSpPr>
                  <a:spLocks/>
                </p:cNvSpPr>
                <p:nvPr/>
              </p:nvSpPr>
              <p:spPr bwMode="auto">
                <a:xfrm>
                  <a:off x="3119" y="3547"/>
                  <a:ext cx="2" cy="1"/>
                </a:xfrm>
                <a:custGeom>
                  <a:avLst/>
                  <a:gdLst>
                    <a:gd name="T0" fmla="*/ 0 w 4"/>
                    <a:gd name="T1" fmla="*/ 0 h 4"/>
                    <a:gd name="T2" fmla="*/ 1 w 4"/>
                    <a:gd name="T3" fmla="*/ 0 h 4"/>
                    <a:gd name="T4" fmla="*/ 2 w 4"/>
                    <a:gd name="T5" fmla="*/ 0 h 4"/>
                    <a:gd name="T6" fmla="*/ 2 w 4"/>
                    <a:gd name="T7" fmla="*/ 1 h 4"/>
                    <a:gd name="T8" fmla="*/ 1 w 4"/>
                    <a:gd name="T9" fmla="*/ 1 h 4"/>
                    <a:gd name="T10" fmla="*/ 0 w 4"/>
                    <a:gd name="T11" fmla="*/ 1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2"/>
                      </a:lnTo>
                      <a:lnTo>
                        <a:pt x="1" y="4"/>
                      </a:lnTo>
                      <a:lnTo>
                        <a:pt x="0" y="2"/>
                      </a:lnTo>
                      <a:lnTo>
                        <a:pt x="0" y="0"/>
                      </a:lnTo>
                      <a:close/>
                    </a:path>
                  </a:pathLst>
                </a:custGeom>
                <a:noFill/>
                <a:ln w="9525">
                  <a:noFill/>
                  <a:round/>
                  <a:headEnd/>
                  <a:tailEnd/>
                </a:ln>
              </p:spPr>
              <p:txBody>
                <a:bodyPr/>
                <a:lstStyle/>
                <a:p>
                  <a:endParaRPr lang="en-US"/>
                </a:p>
              </p:txBody>
            </p:sp>
            <p:sp>
              <p:nvSpPr>
                <p:cNvPr id="6327" name="Freeform 371"/>
                <p:cNvSpPr>
                  <a:spLocks/>
                </p:cNvSpPr>
                <p:nvPr/>
              </p:nvSpPr>
              <p:spPr bwMode="auto">
                <a:xfrm>
                  <a:off x="3120" y="3548"/>
                  <a:ext cx="4" cy="7"/>
                </a:xfrm>
                <a:custGeom>
                  <a:avLst/>
                  <a:gdLst>
                    <a:gd name="T0" fmla="*/ 0 w 12"/>
                    <a:gd name="T1" fmla="*/ 0 h 30"/>
                    <a:gd name="T2" fmla="*/ 1 w 12"/>
                    <a:gd name="T3" fmla="*/ 0 h 30"/>
                    <a:gd name="T4" fmla="*/ 4 w 12"/>
                    <a:gd name="T5" fmla="*/ 6 h 30"/>
                    <a:gd name="T6" fmla="*/ 3 w 12"/>
                    <a:gd name="T7" fmla="*/ 7 h 30"/>
                    <a:gd name="T8" fmla="*/ 3 w 12"/>
                    <a:gd name="T9" fmla="*/ 7 h 30"/>
                    <a:gd name="T10" fmla="*/ 0 w 12"/>
                    <a:gd name="T11" fmla="*/ 0 h 30"/>
                    <a:gd name="T12" fmla="*/ 0 60000 65536"/>
                    <a:gd name="T13" fmla="*/ 0 60000 65536"/>
                    <a:gd name="T14" fmla="*/ 0 60000 65536"/>
                    <a:gd name="T15" fmla="*/ 0 60000 65536"/>
                    <a:gd name="T16" fmla="*/ 0 60000 65536"/>
                    <a:gd name="T17" fmla="*/ 0 60000 65536"/>
                    <a:gd name="T18" fmla="*/ 0 w 12"/>
                    <a:gd name="T19" fmla="*/ 0 h 30"/>
                    <a:gd name="T20" fmla="*/ 12 w 12"/>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2" h="30">
                      <a:moveTo>
                        <a:pt x="0" y="2"/>
                      </a:moveTo>
                      <a:lnTo>
                        <a:pt x="3" y="0"/>
                      </a:lnTo>
                      <a:lnTo>
                        <a:pt x="12" y="27"/>
                      </a:lnTo>
                      <a:lnTo>
                        <a:pt x="9" y="30"/>
                      </a:lnTo>
                      <a:lnTo>
                        <a:pt x="0" y="2"/>
                      </a:lnTo>
                      <a:close/>
                    </a:path>
                  </a:pathLst>
                </a:custGeom>
                <a:noFill/>
                <a:ln w="9525">
                  <a:noFill/>
                  <a:round/>
                  <a:headEnd/>
                  <a:tailEnd/>
                </a:ln>
              </p:spPr>
              <p:txBody>
                <a:bodyPr/>
                <a:lstStyle/>
                <a:p>
                  <a:endParaRPr lang="en-US"/>
                </a:p>
              </p:txBody>
            </p:sp>
            <p:sp>
              <p:nvSpPr>
                <p:cNvPr id="6328" name="Freeform 372"/>
                <p:cNvSpPr>
                  <a:spLocks/>
                </p:cNvSpPr>
                <p:nvPr/>
              </p:nvSpPr>
              <p:spPr bwMode="auto">
                <a:xfrm>
                  <a:off x="3123" y="3555"/>
                  <a:ext cx="8" cy="13"/>
                </a:xfrm>
                <a:custGeom>
                  <a:avLst/>
                  <a:gdLst>
                    <a:gd name="T0" fmla="*/ 0 w 25"/>
                    <a:gd name="T1" fmla="*/ 1 h 54"/>
                    <a:gd name="T2" fmla="*/ 1 w 25"/>
                    <a:gd name="T3" fmla="*/ 0 h 54"/>
                    <a:gd name="T4" fmla="*/ 8 w 25"/>
                    <a:gd name="T5" fmla="*/ 13 h 54"/>
                    <a:gd name="T6" fmla="*/ 7 w 25"/>
                    <a:gd name="T7" fmla="*/ 13 h 54"/>
                    <a:gd name="T8" fmla="*/ 7 w 25"/>
                    <a:gd name="T9" fmla="*/ 13 h 54"/>
                    <a:gd name="T10" fmla="*/ 0 w 25"/>
                    <a:gd name="T11" fmla="*/ 1 h 54"/>
                    <a:gd name="T12" fmla="*/ 0 60000 65536"/>
                    <a:gd name="T13" fmla="*/ 0 60000 65536"/>
                    <a:gd name="T14" fmla="*/ 0 60000 65536"/>
                    <a:gd name="T15" fmla="*/ 0 60000 65536"/>
                    <a:gd name="T16" fmla="*/ 0 60000 65536"/>
                    <a:gd name="T17" fmla="*/ 0 60000 65536"/>
                    <a:gd name="T18" fmla="*/ 0 w 25"/>
                    <a:gd name="T19" fmla="*/ 0 h 54"/>
                    <a:gd name="T20" fmla="*/ 25 w 25"/>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25" h="54">
                      <a:moveTo>
                        <a:pt x="0" y="3"/>
                      </a:moveTo>
                      <a:lnTo>
                        <a:pt x="3" y="0"/>
                      </a:lnTo>
                      <a:lnTo>
                        <a:pt x="25" y="52"/>
                      </a:lnTo>
                      <a:lnTo>
                        <a:pt x="22" y="54"/>
                      </a:lnTo>
                      <a:lnTo>
                        <a:pt x="0" y="3"/>
                      </a:lnTo>
                      <a:close/>
                    </a:path>
                  </a:pathLst>
                </a:custGeom>
                <a:noFill/>
                <a:ln w="9525">
                  <a:noFill/>
                  <a:round/>
                  <a:headEnd/>
                  <a:tailEnd/>
                </a:ln>
              </p:spPr>
              <p:txBody>
                <a:bodyPr/>
                <a:lstStyle/>
                <a:p>
                  <a:endParaRPr lang="en-US"/>
                </a:p>
              </p:txBody>
            </p:sp>
            <p:sp>
              <p:nvSpPr>
                <p:cNvPr id="6329" name="Freeform 373"/>
                <p:cNvSpPr>
                  <a:spLocks/>
                </p:cNvSpPr>
                <p:nvPr/>
              </p:nvSpPr>
              <p:spPr bwMode="auto">
                <a:xfrm>
                  <a:off x="3130" y="3568"/>
                  <a:ext cx="1" cy="1"/>
                </a:xfrm>
                <a:custGeom>
                  <a:avLst/>
                  <a:gdLst>
                    <a:gd name="T0" fmla="*/ 0 w 4"/>
                    <a:gd name="T1" fmla="*/ 1 h 4"/>
                    <a:gd name="T2" fmla="*/ 1 w 4"/>
                    <a:gd name="T3" fmla="*/ 0 h 4"/>
                    <a:gd name="T4" fmla="*/ 1 w 4"/>
                    <a:gd name="T5" fmla="*/ 0 h 4"/>
                    <a:gd name="T6" fmla="*/ 1 w 4"/>
                    <a:gd name="T7" fmla="*/ 1 h 4"/>
                    <a:gd name="T8" fmla="*/ 1 w 4"/>
                    <a:gd name="T9" fmla="*/ 1 h 4"/>
                    <a:gd name="T10" fmla="*/ 0 w 4"/>
                    <a:gd name="T11" fmla="*/ 1 h 4"/>
                    <a:gd name="T12" fmla="*/ 0 w 4"/>
                    <a:gd name="T13" fmla="*/ 1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2"/>
                      </a:moveTo>
                      <a:lnTo>
                        <a:pt x="3" y="0"/>
                      </a:lnTo>
                      <a:lnTo>
                        <a:pt x="3" y="1"/>
                      </a:lnTo>
                      <a:lnTo>
                        <a:pt x="4" y="2"/>
                      </a:lnTo>
                      <a:lnTo>
                        <a:pt x="2" y="2"/>
                      </a:lnTo>
                      <a:lnTo>
                        <a:pt x="1" y="4"/>
                      </a:lnTo>
                      <a:lnTo>
                        <a:pt x="0" y="2"/>
                      </a:lnTo>
                      <a:close/>
                    </a:path>
                  </a:pathLst>
                </a:custGeom>
                <a:noFill/>
                <a:ln w="9525">
                  <a:noFill/>
                  <a:round/>
                  <a:headEnd/>
                  <a:tailEnd/>
                </a:ln>
              </p:spPr>
              <p:txBody>
                <a:bodyPr/>
                <a:lstStyle/>
                <a:p>
                  <a:endParaRPr lang="en-US"/>
                </a:p>
              </p:txBody>
            </p:sp>
            <p:sp>
              <p:nvSpPr>
                <p:cNvPr id="6330" name="Freeform 374"/>
                <p:cNvSpPr>
                  <a:spLocks/>
                </p:cNvSpPr>
                <p:nvPr/>
              </p:nvSpPr>
              <p:spPr bwMode="auto">
                <a:xfrm>
                  <a:off x="3130" y="3568"/>
                  <a:ext cx="1" cy="4"/>
                </a:xfrm>
                <a:custGeom>
                  <a:avLst/>
                  <a:gdLst>
                    <a:gd name="T0" fmla="*/ 0 w 5"/>
                    <a:gd name="T1" fmla="*/ 0 h 15"/>
                    <a:gd name="T2" fmla="*/ 1 w 5"/>
                    <a:gd name="T3" fmla="*/ 0 h 15"/>
                    <a:gd name="T4" fmla="*/ 1 w 5"/>
                    <a:gd name="T5" fmla="*/ 0 h 15"/>
                    <a:gd name="T6" fmla="*/ 1 w 5"/>
                    <a:gd name="T7" fmla="*/ 4 h 15"/>
                    <a:gd name="T8" fmla="*/ 0 w 5"/>
                    <a:gd name="T9" fmla="*/ 4 h 15"/>
                    <a:gd name="T10" fmla="*/ 0 w 5"/>
                    <a:gd name="T11" fmla="*/ 4 h 15"/>
                    <a:gd name="T12" fmla="*/ 0 w 5"/>
                    <a:gd name="T13" fmla="*/ 0 h 15"/>
                    <a:gd name="T14" fmla="*/ 0 60000 65536"/>
                    <a:gd name="T15" fmla="*/ 0 60000 65536"/>
                    <a:gd name="T16" fmla="*/ 0 60000 65536"/>
                    <a:gd name="T17" fmla="*/ 0 60000 65536"/>
                    <a:gd name="T18" fmla="*/ 0 60000 65536"/>
                    <a:gd name="T19" fmla="*/ 0 60000 65536"/>
                    <a:gd name="T20" fmla="*/ 0 60000 65536"/>
                    <a:gd name="T21" fmla="*/ 0 w 5"/>
                    <a:gd name="T22" fmla="*/ 0 h 15"/>
                    <a:gd name="T23" fmla="*/ 5 w 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15">
                      <a:moveTo>
                        <a:pt x="1" y="0"/>
                      </a:moveTo>
                      <a:lnTo>
                        <a:pt x="3" y="0"/>
                      </a:lnTo>
                      <a:lnTo>
                        <a:pt x="5" y="0"/>
                      </a:lnTo>
                      <a:lnTo>
                        <a:pt x="4" y="15"/>
                      </a:lnTo>
                      <a:lnTo>
                        <a:pt x="0" y="15"/>
                      </a:lnTo>
                      <a:lnTo>
                        <a:pt x="1" y="0"/>
                      </a:lnTo>
                      <a:close/>
                    </a:path>
                  </a:pathLst>
                </a:custGeom>
                <a:noFill/>
                <a:ln w="9525">
                  <a:noFill/>
                  <a:round/>
                  <a:headEnd/>
                  <a:tailEnd/>
                </a:ln>
              </p:spPr>
              <p:txBody>
                <a:bodyPr/>
                <a:lstStyle/>
                <a:p>
                  <a:endParaRPr lang="en-US"/>
                </a:p>
              </p:txBody>
            </p:sp>
            <p:sp>
              <p:nvSpPr>
                <p:cNvPr id="6331" name="Freeform 375"/>
                <p:cNvSpPr>
                  <a:spLocks/>
                </p:cNvSpPr>
                <p:nvPr/>
              </p:nvSpPr>
              <p:spPr bwMode="auto">
                <a:xfrm>
                  <a:off x="3130" y="3572"/>
                  <a:ext cx="1" cy="2"/>
                </a:xfrm>
                <a:custGeom>
                  <a:avLst/>
                  <a:gdLst>
                    <a:gd name="T0" fmla="*/ 0 w 4"/>
                    <a:gd name="T1" fmla="*/ 0 h 8"/>
                    <a:gd name="T2" fmla="*/ 1 w 4"/>
                    <a:gd name="T3" fmla="*/ 0 h 8"/>
                    <a:gd name="T4" fmla="*/ 1 w 4"/>
                    <a:gd name="T5" fmla="*/ 2 h 8"/>
                    <a:gd name="T6" fmla="*/ 1 w 4"/>
                    <a:gd name="T7" fmla="*/ 2 h 8"/>
                    <a:gd name="T8" fmla="*/ 0 w 4"/>
                    <a:gd name="T9" fmla="*/ 2 h 8"/>
                    <a:gd name="T10" fmla="*/ 0 w 4"/>
                    <a:gd name="T11" fmla="*/ 0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0" y="0"/>
                      </a:moveTo>
                      <a:lnTo>
                        <a:pt x="4" y="0"/>
                      </a:lnTo>
                      <a:lnTo>
                        <a:pt x="4" y="8"/>
                      </a:lnTo>
                      <a:lnTo>
                        <a:pt x="0" y="8"/>
                      </a:lnTo>
                      <a:lnTo>
                        <a:pt x="0" y="0"/>
                      </a:lnTo>
                      <a:close/>
                    </a:path>
                  </a:pathLst>
                </a:custGeom>
                <a:noFill/>
                <a:ln w="9525">
                  <a:noFill/>
                  <a:round/>
                  <a:headEnd/>
                  <a:tailEnd/>
                </a:ln>
              </p:spPr>
              <p:txBody>
                <a:bodyPr/>
                <a:lstStyle/>
                <a:p>
                  <a:endParaRPr lang="en-US"/>
                </a:p>
              </p:txBody>
            </p:sp>
            <p:sp>
              <p:nvSpPr>
                <p:cNvPr id="6332" name="Freeform 376"/>
                <p:cNvSpPr>
                  <a:spLocks/>
                </p:cNvSpPr>
                <p:nvPr/>
              </p:nvSpPr>
              <p:spPr bwMode="auto">
                <a:xfrm>
                  <a:off x="3130" y="3574"/>
                  <a:ext cx="1" cy="3"/>
                </a:xfrm>
                <a:custGeom>
                  <a:avLst/>
                  <a:gdLst>
                    <a:gd name="T0" fmla="*/ 0 w 4"/>
                    <a:gd name="T1" fmla="*/ 0 h 13"/>
                    <a:gd name="T2" fmla="*/ 1 w 4"/>
                    <a:gd name="T3" fmla="*/ 0 h 13"/>
                    <a:gd name="T4" fmla="*/ 1 w 4"/>
                    <a:gd name="T5" fmla="*/ 2 h 13"/>
                    <a:gd name="T6" fmla="*/ 0 w 4"/>
                    <a:gd name="T7" fmla="*/ 3 h 13"/>
                    <a:gd name="T8" fmla="*/ 0 w 4"/>
                    <a:gd name="T9" fmla="*/ 3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0"/>
                      </a:lnTo>
                      <a:lnTo>
                        <a:pt x="4" y="9"/>
                      </a:lnTo>
                      <a:lnTo>
                        <a:pt x="1" y="13"/>
                      </a:lnTo>
                      <a:lnTo>
                        <a:pt x="0" y="11"/>
                      </a:lnTo>
                      <a:lnTo>
                        <a:pt x="0" y="0"/>
                      </a:lnTo>
                      <a:close/>
                    </a:path>
                  </a:pathLst>
                </a:custGeom>
                <a:noFill/>
                <a:ln w="9525">
                  <a:noFill/>
                  <a:round/>
                  <a:headEnd/>
                  <a:tailEnd/>
                </a:ln>
              </p:spPr>
              <p:txBody>
                <a:bodyPr/>
                <a:lstStyle/>
                <a:p>
                  <a:endParaRPr lang="en-US"/>
                </a:p>
              </p:txBody>
            </p:sp>
            <p:sp>
              <p:nvSpPr>
                <p:cNvPr id="6333" name="Freeform 377"/>
                <p:cNvSpPr>
                  <a:spLocks/>
                </p:cNvSpPr>
                <p:nvPr/>
              </p:nvSpPr>
              <p:spPr bwMode="auto">
                <a:xfrm>
                  <a:off x="3130" y="3576"/>
                  <a:ext cx="5" cy="3"/>
                </a:xfrm>
                <a:custGeom>
                  <a:avLst/>
                  <a:gdLst>
                    <a:gd name="T0" fmla="*/ 0 w 14"/>
                    <a:gd name="T1" fmla="*/ 1 h 11"/>
                    <a:gd name="T2" fmla="*/ 1 w 14"/>
                    <a:gd name="T3" fmla="*/ 0 h 11"/>
                    <a:gd name="T4" fmla="*/ 5 w 14"/>
                    <a:gd name="T5" fmla="*/ 2 h 11"/>
                    <a:gd name="T6" fmla="*/ 5 w 14"/>
                    <a:gd name="T7" fmla="*/ 3 h 11"/>
                    <a:gd name="T8" fmla="*/ 4 w 14"/>
                    <a:gd name="T9" fmla="*/ 3 h 11"/>
                    <a:gd name="T10" fmla="*/ 0 w 14"/>
                    <a:gd name="T11" fmla="*/ 1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0" y="4"/>
                      </a:moveTo>
                      <a:lnTo>
                        <a:pt x="3" y="0"/>
                      </a:lnTo>
                      <a:lnTo>
                        <a:pt x="13" y="8"/>
                      </a:lnTo>
                      <a:lnTo>
                        <a:pt x="14" y="10"/>
                      </a:lnTo>
                      <a:lnTo>
                        <a:pt x="10" y="11"/>
                      </a:lnTo>
                      <a:lnTo>
                        <a:pt x="0" y="4"/>
                      </a:lnTo>
                      <a:close/>
                    </a:path>
                  </a:pathLst>
                </a:custGeom>
                <a:noFill/>
                <a:ln w="9525">
                  <a:noFill/>
                  <a:round/>
                  <a:headEnd/>
                  <a:tailEnd/>
                </a:ln>
              </p:spPr>
              <p:txBody>
                <a:bodyPr/>
                <a:lstStyle/>
                <a:p>
                  <a:endParaRPr lang="en-US"/>
                </a:p>
              </p:txBody>
            </p:sp>
            <p:sp>
              <p:nvSpPr>
                <p:cNvPr id="6334" name="Freeform 378"/>
                <p:cNvSpPr>
                  <a:spLocks/>
                </p:cNvSpPr>
                <p:nvPr/>
              </p:nvSpPr>
              <p:spPr bwMode="auto">
                <a:xfrm>
                  <a:off x="3133" y="3579"/>
                  <a:ext cx="2" cy="5"/>
                </a:xfrm>
                <a:custGeom>
                  <a:avLst/>
                  <a:gdLst>
                    <a:gd name="T0" fmla="*/ 0 w 5"/>
                    <a:gd name="T1" fmla="*/ 0 h 22"/>
                    <a:gd name="T2" fmla="*/ 2 w 5"/>
                    <a:gd name="T3" fmla="*/ 0 h 22"/>
                    <a:gd name="T4" fmla="*/ 2 w 5"/>
                    <a:gd name="T5" fmla="*/ 5 h 22"/>
                    <a:gd name="T6" fmla="*/ 2 w 5"/>
                    <a:gd name="T7" fmla="*/ 5 h 22"/>
                    <a:gd name="T8" fmla="*/ 0 w 5"/>
                    <a:gd name="T9" fmla="*/ 5 h 22"/>
                    <a:gd name="T10" fmla="*/ 0 w 5"/>
                    <a:gd name="T11" fmla="*/ 0 h 22"/>
                    <a:gd name="T12" fmla="*/ 0 60000 65536"/>
                    <a:gd name="T13" fmla="*/ 0 60000 65536"/>
                    <a:gd name="T14" fmla="*/ 0 60000 65536"/>
                    <a:gd name="T15" fmla="*/ 0 60000 65536"/>
                    <a:gd name="T16" fmla="*/ 0 60000 65536"/>
                    <a:gd name="T17" fmla="*/ 0 60000 65536"/>
                    <a:gd name="T18" fmla="*/ 0 w 5"/>
                    <a:gd name="T19" fmla="*/ 0 h 22"/>
                    <a:gd name="T20" fmla="*/ 5 w 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5" h="22">
                      <a:moveTo>
                        <a:pt x="0" y="1"/>
                      </a:moveTo>
                      <a:lnTo>
                        <a:pt x="4" y="0"/>
                      </a:lnTo>
                      <a:lnTo>
                        <a:pt x="5" y="22"/>
                      </a:lnTo>
                      <a:lnTo>
                        <a:pt x="1" y="22"/>
                      </a:lnTo>
                      <a:lnTo>
                        <a:pt x="0" y="1"/>
                      </a:lnTo>
                      <a:close/>
                    </a:path>
                  </a:pathLst>
                </a:custGeom>
                <a:noFill/>
                <a:ln w="9525">
                  <a:noFill/>
                  <a:round/>
                  <a:headEnd/>
                  <a:tailEnd/>
                </a:ln>
              </p:spPr>
              <p:txBody>
                <a:bodyPr/>
                <a:lstStyle/>
                <a:p>
                  <a:endParaRPr lang="en-US"/>
                </a:p>
              </p:txBody>
            </p:sp>
            <p:sp>
              <p:nvSpPr>
                <p:cNvPr id="6335" name="Freeform 379"/>
                <p:cNvSpPr>
                  <a:spLocks/>
                </p:cNvSpPr>
                <p:nvPr/>
              </p:nvSpPr>
              <p:spPr bwMode="auto">
                <a:xfrm>
                  <a:off x="3134" y="3584"/>
                  <a:ext cx="1" cy="6"/>
                </a:xfrm>
                <a:custGeom>
                  <a:avLst/>
                  <a:gdLst>
                    <a:gd name="T0" fmla="*/ 0 w 5"/>
                    <a:gd name="T1" fmla="*/ 0 h 24"/>
                    <a:gd name="T2" fmla="*/ 1 w 5"/>
                    <a:gd name="T3" fmla="*/ 0 h 24"/>
                    <a:gd name="T4" fmla="*/ 1 w 5"/>
                    <a:gd name="T5" fmla="*/ 6 h 24"/>
                    <a:gd name="T6" fmla="*/ 0 w 5"/>
                    <a:gd name="T7" fmla="*/ 6 h 24"/>
                    <a:gd name="T8" fmla="*/ 0 w 5"/>
                    <a:gd name="T9" fmla="*/ 6 h 24"/>
                    <a:gd name="T10" fmla="*/ 0 w 5"/>
                    <a:gd name="T11" fmla="*/ 0 h 24"/>
                    <a:gd name="T12" fmla="*/ 0 60000 65536"/>
                    <a:gd name="T13" fmla="*/ 0 60000 65536"/>
                    <a:gd name="T14" fmla="*/ 0 60000 65536"/>
                    <a:gd name="T15" fmla="*/ 0 60000 65536"/>
                    <a:gd name="T16" fmla="*/ 0 60000 65536"/>
                    <a:gd name="T17" fmla="*/ 0 60000 65536"/>
                    <a:gd name="T18" fmla="*/ 0 w 5"/>
                    <a:gd name="T19" fmla="*/ 0 h 24"/>
                    <a:gd name="T20" fmla="*/ 5 w 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5" h="24">
                      <a:moveTo>
                        <a:pt x="0" y="0"/>
                      </a:moveTo>
                      <a:lnTo>
                        <a:pt x="4" y="0"/>
                      </a:lnTo>
                      <a:lnTo>
                        <a:pt x="5" y="24"/>
                      </a:lnTo>
                      <a:lnTo>
                        <a:pt x="1" y="24"/>
                      </a:lnTo>
                      <a:lnTo>
                        <a:pt x="0" y="0"/>
                      </a:lnTo>
                      <a:close/>
                    </a:path>
                  </a:pathLst>
                </a:custGeom>
                <a:noFill/>
                <a:ln w="9525">
                  <a:noFill/>
                  <a:round/>
                  <a:headEnd/>
                  <a:tailEnd/>
                </a:ln>
              </p:spPr>
              <p:txBody>
                <a:bodyPr/>
                <a:lstStyle/>
                <a:p>
                  <a:endParaRPr lang="en-US"/>
                </a:p>
              </p:txBody>
            </p:sp>
            <p:sp>
              <p:nvSpPr>
                <p:cNvPr id="6336" name="Freeform 380"/>
                <p:cNvSpPr>
                  <a:spLocks/>
                </p:cNvSpPr>
                <p:nvPr/>
              </p:nvSpPr>
              <p:spPr bwMode="auto">
                <a:xfrm>
                  <a:off x="3134" y="3590"/>
                  <a:ext cx="2" cy="7"/>
                </a:xfrm>
                <a:custGeom>
                  <a:avLst/>
                  <a:gdLst>
                    <a:gd name="T0" fmla="*/ 0 w 6"/>
                    <a:gd name="T1" fmla="*/ 0 h 28"/>
                    <a:gd name="T2" fmla="*/ 1 w 6"/>
                    <a:gd name="T3" fmla="*/ 0 h 28"/>
                    <a:gd name="T4" fmla="*/ 2 w 6"/>
                    <a:gd name="T5" fmla="*/ 7 h 28"/>
                    <a:gd name="T6" fmla="*/ 2 w 6"/>
                    <a:gd name="T7" fmla="*/ 7 h 28"/>
                    <a:gd name="T8" fmla="*/ 1 w 6"/>
                    <a:gd name="T9" fmla="*/ 7 h 28"/>
                    <a:gd name="T10" fmla="*/ 0 w 6"/>
                    <a:gd name="T11" fmla="*/ 0 h 28"/>
                    <a:gd name="T12" fmla="*/ 0 60000 65536"/>
                    <a:gd name="T13" fmla="*/ 0 60000 65536"/>
                    <a:gd name="T14" fmla="*/ 0 60000 65536"/>
                    <a:gd name="T15" fmla="*/ 0 60000 65536"/>
                    <a:gd name="T16" fmla="*/ 0 60000 65536"/>
                    <a:gd name="T17" fmla="*/ 0 60000 65536"/>
                    <a:gd name="T18" fmla="*/ 0 w 6"/>
                    <a:gd name="T19" fmla="*/ 0 h 28"/>
                    <a:gd name="T20" fmla="*/ 6 w 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6" h="28">
                      <a:moveTo>
                        <a:pt x="0" y="0"/>
                      </a:moveTo>
                      <a:lnTo>
                        <a:pt x="4" y="0"/>
                      </a:lnTo>
                      <a:lnTo>
                        <a:pt x="6" y="28"/>
                      </a:lnTo>
                      <a:lnTo>
                        <a:pt x="2" y="28"/>
                      </a:lnTo>
                      <a:lnTo>
                        <a:pt x="0" y="0"/>
                      </a:lnTo>
                      <a:close/>
                    </a:path>
                  </a:pathLst>
                </a:custGeom>
                <a:noFill/>
                <a:ln w="9525">
                  <a:noFill/>
                  <a:round/>
                  <a:headEnd/>
                  <a:tailEnd/>
                </a:ln>
              </p:spPr>
              <p:txBody>
                <a:bodyPr/>
                <a:lstStyle/>
                <a:p>
                  <a:endParaRPr lang="en-US"/>
                </a:p>
              </p:txBody>
            </p:sp>
            <p:sp>
              <p:nvSpPr>
                <p:cNvPr id="6337" name="Freeform 381"/>
                <p:cNvSpPr>
                  <a:spLocks/>
                </p:cNvSpPr>
                <p:nvPr/>
              </p:nvSpPr>
              <p:spPr bwMode="auto">
                <a:xfrm>
                  <a:off x="3135" y="3597"/>
                  <a:ext cx="2" cy="14"/>
                </a:xfrm>
                <a:custGeom>
                  <a:avLst/>
                  <a:gdLst>
                    <a:gd name="T0" fmla="*/ 0 w 8"/>
                    <a:gd name="T1" fmla="*/ 0 h 56"/>
                    <a:gd name="T2" fmla="*/ 1 w 8"/>
                    <a:gd name="T3" fmla="*/ 0 h 56"/>
                    <a:gd name="T4" fmla="*/ 2 w 8"/>
                    <a:gd name="T5" fmla="*/ 14 h 56"/>
                    <a:gd name="T6" fmla="*/ 2 w 8"/>
                    <a:gd name="T7" fmla="*/ 14 h 56"/>
                    <a:gd name="T8" fmla="*/ 1 w 8"/>
                    <a:gd name="T9" fmla="*/ 14 h 56"/>
                    <a:gd name="T10" fmla="*/ 0 w 8"/>
                    <a:gd name="T11" fmla="*/ 0 h 56"/>
                    <a:gd name="T12" fmla="*/ 0 60000 65536"/>
                    <a:gd name="T13" fmla="*/ 0 60000 65536"/>
                    <a:gd name="T14" fmla="*/ 0 60000 65536"/>
                    <a:gd name="T15" fmla="*/ 0 60000 65536"/>
                    <a:gd name="T16" fmla="*/ 0 60000 65536"/>
                    <a:gd name="T17" fmla="*/ 0 60000 65536"/>
                    <a:gd name="T18" fmla="*/ 0 w 8"/>
                    <a:gd name="T19" fmla="*/ 0 h 56"/>
                    <a:gd name="T20" fmla="*/ 8 w 8"/>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8" h="56">
                      <a:moveTo>
                        <a:pt x="0" y="0"/>
                      </a:moveTo>
                      <a:lnTo>
                        <a:pt x="4" y="0"/>
                      </a:lnTo>
                      <a:lnTo>
                        <a:pt x="8" y="56"/>
                      </a:lnTo>
                      <a:lnTo>
                        <a:pt x="4" y="56"/>
                      </a:lnTo>
                      <a:lnTo>
                        <a:pt x="0" y="0"/>
                      </a:lnTo>
                      <a:close/>
                    </a:path>
                  </a:pathLst>
                </a:custGeom>
                <a:noFill/>
                <a:ln w="9525">
                  <a:noFill/>
                  <a:round/>
                  <a:headEnd/>
                  <a:tailEnd/>
                </a:ln>
              </p:spPr>
              <p:txBody>
                <a:bodyPr/>
                <a:lstStyle/>
                <a:p>
                  <a:endParaRPr lang="en-US"/>
                </a:p>
              </p:txBody>
            </p:sp>
            <p:sp>
              <p:nvSpPr>
                <p:cNvPr id="6338" name="Freeform 382"/>
                <p:cNvSpPr>
                  <a:spLocks/>
                </p:cNvSpPr>
                <p:nvPr/>
              </p:nvSpPr>
              <p:spPr bwMode="auto">
                <a:xfrm>
                  <a:off x="3134" y="3611"/>
                  <a:ext cx="3" cy="20"/>
                </a:xfrm>
                <a:custGeom>
                  <a:avLst/>
                  <a:gdLst>
                    <a:gd name="T0" fmla="*/ 2 w 11"/>
                    <a:gd name="T1" fmla="*/ 0 h 79"/>
                    <a:gd name="T2" fmla="*/ 3 w 11"/>
                    <a:gd name="T3" fmla="*/ 0 h 79"/>
                    <a:gd name="T4" fmla="*/ 1 w 11"/>
                    <a:gd name="T5" fmla="*/ 19 h 79"/>
                    <a:gd name="T6" fmla="*/ 1 w 11"/>
                    <a:gd name="T7" fmla="*/ 20 h 79"/>
                    <a:gd name="T8" fmla="*/ 0 w 11"/>
                    <a:gd name="T9" fmla="*/ 19 h 79"/>
                    <a:gd name="T10" fmla="*/ 2 w 11"/>
                    <a:gd name="T11" fmla="*/ 0 h 79"/>
                    <a:gd name="T12" fmla="*/ 0 60000 65536"/>
                    <a:gd name="T13" fmla="*/ 0 60000 65536"/>
                    <a:gd name="T14" fmla="*/ 0 60000 65536"/>
                    <a:gd name="T15" fmla="*/ 0 60000 65536"/>
                    <a:gd name="T16" fmla="*/ 0 60000 65536"/>
                    <a:gd name="T17" fmla="*/ 0 60000 65536"/>
                    <a:gd name="T18" fmla="*/ 0 w 11"/>
                    <a:gd name="T19" fmla="*/ 0 h 79"/>
                    <a:gd name="T20" fmla="*/ 11 w 11"/>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1" h="79">
                      <a:moveTo>
                        <a:pt x="7" y="0"/>
                      </a:moveTo>
                      <a:lnTo>
                        <a:pt x="11" y="0"/>
                      </a:lnTo>
                      <a:lnTo>
                        <a:pt x="3" y="77"/>
                      </a:lnTo>
                      <a:lnTo>
                        <a:pt x="2" y="79"/>
                      </a:lnTo>
                      <a:lnTo>
                        <a:pt x="0" y="75"/>
                      </a:lnTo>
                      <a:lnTo>
                        <a:pt x="7" y="0"/>
                      </a:lnTo>
                      <a:close/>
                    </a:path>
                  </a:pathLst>
                </a:custGeom>
                <a:noFill/>
                <a:ln w="9525">
                  <a:noFill/>
                  <a:round/>
                  <a:headEnd/>
                  <a:tailEnd/>
                </a:ln>
              </p:spPr>
              <p:txBody>
                <a:bodyPr/>
                <a:lstStyle/>
                <a:p>
                  <a:endParaRPr lang="en-US"/>
                </a:p>
              </p:txBody>
            </p:sp>
            <p:sp>
              <p:nvSpPr>
                <p:cNvPr id="6339" name="Freeform 383"/>
                <p:cNvSpPr>
                  <a:spLocks/>
                </p:cNvSpPr>
                <p:nvPr/>
              </p:nvSpPr>
              <p:spPr bwMode="auto">
                <a:xfrm>
                  <a:off x="3130" y="3630"/>
                  <a:ext cx="4" cy="2"/>
                </a:xfrm>
                <a:custGeom>
                  <a:avLst/>
                  <a:gdLst>
                    <a:gd name="T0" fmla="*/ 3 w 13"/>
                    <a:gd name="T1" fmla="*/ 0 h 8"/>
                    <a:gd name="T2" fmla="*/ 4 w 13"/>
                    <a:gd name="T3" fmla="*/ 1 h 8"/>
                    <a:gd name="T4" fmla="*/ 0 w 13"/>
                    <a:gd name="T5" fmla="*/ 2 h 8"/>
                    <a:gd name="T6" fmla="*/ 0 w 13"/>
                    <a:gd name="T7" fmla="*/ 2 h 8"/>
                    <a:gd name="T8" fmla="*/ 0 w 13"/>
                    <a:gd name="T9" fmla="*/ 1 h 8"/>
                    <a:gd name="T10" fmla="*/ 3 w 13"/>
                    <a:gd name="T11" fmla="*/ 0 h 8"/>
                    <a:gd name="T12" fmla="*/ 0 60000 65536"/>
                    <a:gd name="T13" fmla="*/ 0 60000 65536"/>
                    <a:gd name="T14" fmla="*/ 0 60000 65536"/>
                    <a:gd name="T15" fmla="*/ 0 60000 65536"/>
                    <a:gd name="T16" fmla="*/ 0 60000 65536"/>
                    <a:gd name="T17" fmla="*/ 0 60000 65536"/>
                    <a:gd name="T18" fmla="*/ 0 w 13"/>
                    <a:gd name="T19" fmla="*/ 0 h 8"/>
                    <a:gd name="T20" fmla="*/ 13 w 13"/>
                    <a:gd name="T21" fmla="*/ 8 h 8"/>
                  </a:gdLst>
                  <a:ahLst/>
                  <a:cxnLst>
                    <a:cxn ang="T12">
                      <a:pos x="T0" y="T1"/>
                    </a:cxn>
                    <a:cxn ang="T13">
                      <a:pos x="T2" y="T3"/>
                    </a:cxn>
                    <a:cxn ang="T14">
                      <a:pos x="T4" y="T5"/>
                    </a:cxn>
                    <a:cxn ang="T15">
                      <a:pos x="T6" y="T7"/>
                    </a:cxn>
                    <a:cxn ang="T16">
                      <a:pos x="T8" y="T9"/>
                    </a:cxn>
                    <a:cxn ang="T17">
                      <a:pos x="T10" y="T11"/>
                    </a:cxn>
                  </a:cxnLst>
                  <a:rect l="T18" t="T19" r="T20" b="T21"/>
                  <a:pathLst>
                    <a:path w="13" h="8">
                      <a:moveTo>
                        <a:pt x="11" y="0"/>
                      </a:moveTo>
                      <a:lnTo>
                        <a:pt x="13" y="4"/>
                      </a:lnTo>
                      <a:lnTo>
                        <a:pt x="1" y="8"/>
                      </a:lnTo>
                      <a:lnTo>
                        <a:pt x="0" y="8"/>
                      </a:lnTo>
                      <a:lnTo>
                        <a:pt x="0" y="3"/>
                      </a:lnTo>
                      <a:lnTo>
                        <a:pt x="11" y="0"/>
                      </a:lnTo>
                      <a:close/>
                    </a:path>
                  </a:pathLst>
                </a:custGeom>
                <a:noFill/>
                <a:ln w="9525">
                  <a:noFill/>
                  <a:round/>
                  <a:headEnd/>
                  <a:tailEnd/>
                </a:ln>
              </p:spPr>
              <p:txBody>
                <a:bodyPr/>
                <a:lstStyle/>
                <a:p>
                  <a:endParaRPr lang="en-US"/>
                </a:p>
              </p:txBody>
            </p:sp>
            <p:sp>
              <p:nvSpPr>
                <p:cNvPr id="6340" name="Freeform 384"/>
                <p:cNvSpPr>
                  <a:spLocks/>
                </p:cNvSpPr>
                <p:nvPr/>
              </p:nvSpPr>
              <p:spPr bwMode="auto">
                <a:xfrm>
                  <a:off x="3107" y="3631"/>
                  <a:ext cx="23" cy="2"/>
                </a:xfrm>
                <a:custGeom>
                  <a:avLst/>
                  <a:gdLst>
                    <a:gd name="T0" fmla="*/ 23 w 68"/>
                    <a:gd name="T1" fmla="*/ 0 h 9"/>
                    <a:gd name="T2" fmla="*/ 23 w 68"/>
                    <a:gd name="T3" fmla="*/ 1 h 9"/>
                    <a:gd name="T4" fmla="*/ 0 w 68"/>
                    <a:gd name="T5" fmla="*/ 2 h 9"/>
                    <a:gd name="T6" fmla="*/ 0 w 68"/>
                    <a:gd name="T7" fmla="*/ 2 h 9"/>
                    <a:gd name="T8" fmla="*/ 0 w 68"/>
                    <a:gd name="T9" fmla="*/ 1 h 9"/>
                    <a:gd name="T10" fmla="*/ 23 w 68"/>
                    <a:gd name="T11" fmla="*/ 0 h 9"/>
                    <a:gd name="T12" fmla="*/ 0 60000 65536"/>
                    <a:gd name="T13" fmla="*/ 0 60000 65536"/>
                    <a:gd name="T14" fmla="*/ 0 60000 65536"/>
                    <a:gd name="T15" fmla="*/ 0 60000 65536"/>
                    <a:gd name="T16" fmla="*/ 0 60000 65536"/>
                    <a:gd name="T17" fmla="*/ 0 60000 65536"/>
                    <a:gd name="T18" fmla="*/ 0 w 68"/>
                    <a:gd name="T19" fmla="*/ 0 h 9"/>
                    <a:gd name="T20" fmla="*/ 68 w 68"/>
                    <a:gd name="T21" fmla="*/ 9 h 9"/>
                  </a:gdLst>
                  <a:ahLst/>
                  <a:cxnLst>
                    <a:cxn ang="T12">
                      <a:pos x="T0" y="T1"/>
                    </a:cxn>
                    <a:cxn ang="T13">
                      <a:pos x="T2" y="T3"/>
                    </a:cxn>
                    <a:cxn ang="T14">
                      <a:pos x="T4" y="T5"/>
                    </a:cxn>
                    <a:cxn ang="T15">
                      <a:pos x="T6" y="T7"/>
                    </a:cxn>
                    <a:cxn ang="T16">
                      <a:pos x="T8" y="T9"/>
                    </a:cxn>
                    <a:cxn ang="T17">
                      <a:pos x="T10" y="T11"/>
                    </a:cxn>
                  </a:cxnLst>
                  <a:rect l="T18" t="T19" r="T20" b="T21"/>
                  <a:pathLst>
                    <a:path w="68" h="9">
                      <a:moveTo>
                        <a:pt x="68" y="0"/>
                      </a:moveTo>
                      <a:lnTo>
                        <a:pt x="68" y="5"/>
                      </a:lnTo>
                      <a:lnTo>
                        <a:pt x="0" y="9"/>
                      </a:lnTo>
                      <a:lnTo>
                        <a:pt x="0" y="4"/>
                      </a:lnTo>
                      <a:lnTo>
                        <a:pt x="68" y="0"/>
                      </a:lnTo>
                      <a:close/>
                    </a:path>
                  </a:pathLst>
                </a:custGeom>
                <a:noFill/>
                <a:ln w="9525">
                  <a:noFill/>
                  <a:round/>
                  <a:headEnd/>
                  <a:tailEnd/>
                </a:ln>
              </p:spPr>
              <p:txBody>
                <a:bodyPr/>
                <a:lstStyle/>
                <a:p>
                  <a:endParaRPr lang="en-US"/>
                </a:p>
              </p:txBody>
            </p:sp>
            <p:sp>
              <p:nvSpPr>
                <p:cNvPr id="6341" name="Freeform 385"/>
                <p:cNvSpPr>
                  <a:spLocks/>
                </p:cNvSpPr>
                <p:nvPr/>
              </p:nvSpPr>
              <p:spPr bwMode="auto">
                <a:xfrm>
                  <a:off x="3104" y="3631"/>
                  <a:ext cx="3" cy="2"/>
                </a:xfrm>
                <a:custGeom>
                  <a:avLst/>
                  <a:gdLst>
                    <a:gd name="T0" fmla="*/ 3 w 9"/>
                    <a:gd name="T1" fmla="*/ 0 h 6"/>
                    <a:gd name="T2" fmla="*/ 3 w 9"/>
                    <a:gd name="T3" fmla="*/ 2 h 6"/>
                    <a:gd name="T4" fmla="*/ 0 w 9"/>
                    <a:gd name="T5" fmla="*/ 1 h 6"/>
                    <a:gd name="T6" fmla="*/ 0 w 9"/>
                    <a:gd name="T7" fmla="*/ 1 h 6"/>
                    <a:gd name="T8" fmla="*/ 1 w 9"/>
                    <a:gd name="T9" fmla="*/ 0 h 6"/>
                    <a:gd name="T10" fmla="*/ 3 w 9"/>
                    <a:gd name="T11" fmla="*/ 0 h 6"/>
                    <a:gd name="T12" fmla="*/ 0 60000 65536"/>
                    <a:gd name="T13" fmla="*/ 0 60000 65536"/>
                    <a:gd name="T14" fmla="*/ 0 60000 65536"/>
                    <a:gd name="T15" fmla="*/ 0 60000 65536"/>
                    <a:gd name="T16" fmla="*/ 0 60000 65536"/>
                    <a:gd name="T17" fmla="*/ 0 60000 65536"/>
                    <a:gd name="T18" fmla="*/ 0 w 9"/>
                    <a:gd name="T19" fmla="*/ 0 h 6"/>
                    <a:gd name="T20" fmla="*/ 9 w 9"/>
                    <a:gd name="T21" fmla="*/ 6 h 6"/>
                  </a:gdLst>
                  <a:ahLst/>
                  <a:cxnLst>
                    <a:cxn ang="T12">
                      <a:pos x="T0" y="T1"/>
                    </a:cxn>
                    <a:cxn ang="T13">
                      <a:pos x="T2" y="T3"/>
                    </a:cxn>
                    <a:cxn ang="T14">
                      <a:pos x="T4" y="T5"/>
                    </a:cxn>
                    <a:cxn ang="T15">
                      <a:pos x="T6" y="T7"/>
                    </a:cxn>
                    <a:cxn ang="T16">
                      <a:pos x="T8" y="T9"/>
                    </a:cxn>
                    <a:cxn ang="T17">
                      <a:pos x="T10" y="T11"/>
                    </a:cxn>
                  </a:cxnLst>
                  <a:rect l="T18" t="T19" r="T20" b="T21"/>
                  <a:pathLst>
                    <a:path w="9" h="6">
                      <a:moveTo>
                        <a:pt x="9" y="1"/>
                      </a:moveTo>
                      <a:lnTo>
                        <a:pt x="9" y="6"/>
                      </a:lnTo>
                      <a:lnTo>
                        <a:pt x="1" y="4"/>
                      </a:lnTo>
                      <a:lnTo>
                        <a:pt x="0" y="4"/>
                      </a:lnTo>
                      <a:lnTo>
                        <a:pt x="2" y="0"/>
                      </a:lnTo>
                      <a:lnTo>
                        <a:pt x="9" y="1"/>
                      </a:lnTo>
                      <a:close/>
                    </a:path>
                  </a:pathLst>
                </a:custGeom>
                <a:noFill/>
                <a:ln w="9525">
                  <a:noFill/>
                  <a:round/>
                  <a:headEnd/>
                  <a:tailEnd/>
                </a:ln>
              </p:spPr>
              <p:txBody>
                <a:bodyPr/>
                <a:lstStyle/>
                <a:p>
                  <a:endParaRPr lang="en-US"/>
                </a:p>
              </p:txBody>
            </p:sp>
            <p:sp>
              <p:nvSpPr>
                <p:cNvPr id="6342" name="Freeform 386"/>
                <p:cNvSpPr>
                  <a:spLocks/>
                </p:cNvSpPr>
                <p:nvPr/>
              </p:nvSpPr>
              <p:spPr bwMode="auto">
                <a:xfrm>
                  <a:off x="3082" y="3621"/>
                  <a:ext cx="23" cy="11"/>
                </a:xfrm>
                <a:custGeom>
                  <a:avLst/>
                  <a:gdLst>
                    <a:gd name="T0" fmla="*/ 23 w 68"/>
                    <a:gd name="T1" fmla="*/ 10 h 47"/>
                    <a:gd name="T2" fmla="*/ 22 w 68"/>
                    <a:gd name="T3" fmla="*/ 11 h 47"/>
                    <a:gd name="T4" fmla="*/ 0 w 68"/>
                    <a:gd name="T5" fmla="*/ 1 h 47"/>
                    <a:gd name="T6" fmla="*/ 1 w 68"/>
                    <a:gd name="T7" fmla="*/ 0 h 47"/>
                    <a:gd name="T8" fmla="*/ 1 w 68"/>
                    <a:gd name="T9" fmla="*/ 0 h 47"/>
                    <a:gd name="T10" fmla="*/ 23 w 68"/>
                    <a:gd name="T11" fmla="*/ 10 h 47"/>
                    <a:gd name="T12" fmla="*/ 0 60000 65536"/>
                    <a:gd name="T13" fmla="*/ 0 60000 65536"/>
                    <a:gd name="T14" fmla="*/ 0 60000 65536"/>
                    <a:gd name="T15" fmla="*/ 0 60000 65536"/>
                    <a:gd name="T16" fmla="*/ 0 60000 65536"/>
                    <a:gd name="T17" fmla="*/ 0 60000 65536"/>
                    <a:gd name="T18" fmla="*/ 0 w 68"/>
                    <a:gd name="T19" fmla="*/ 0 h 47"/>
                    <a:gd name="T20" fmla="*/ 68 w 68"/>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68" h="47">
                      <a:moveTo>
                        <a:pt x="68" y="43"/>
                      </a:moveTo>
                      <a:lnTo>
                        <a:pt x="66" y="47"/>
                      </a:lnTo>
                      <a:lnTo>
                        <a:pt x="0" y="4"/>
                      </a:lnTo>
                      <a:lnTo>
                        <a:pt x="2" y="0"/>
                      </a:lnTo>
                      <a:lnTo>
                        <a:pt x="68" y="43"/>
                      </a:lnTo>
                      <a:close/>
                    </a:path>
                  </a:pathLst>
                </a:custGeom>
                <a:noFill/>
                <a:ln w="9525">
                  <a:noFill/>
                  <a:round/>
                  <a:headEnd/>
                  <a:tailEnd/>
                </a:ln>
              </p:spPr>
              <p:txBody>
                <a:bodyPr/>
                <a:lstStyle/>
                <a:p>
                  <a:endParaRPr lang="en-US"/>
                </a:p>
              </p:txBody>
            </p:sp>
            <p:sp>
              <p:nvSpPr>
                <p:cNvPr id="6343" name="Freeform 387"/>
                <p:cNvSpPr>
                  <a:spLocks/>
                </p:cNvSpPr>
                <p:nvPr/>
              </p:nvSpPr>
              <p:spPr bwMode="auto">
                <a:xfrm>
                  <a:off x="3075" y="3618"/>
                  <a:ext cx="8" cy="4"/>
                </a:xfrm>
                <a:custGeom>
                  <a:avLst/>
                  <a:gdLst>
                    <a:gd name="T0" fmla="*/ 8 w 23"/>
                    <a:gd name="T1" fmla="*/ 3 h 16"/>
                    <a:gd name="T2" fmla="*/ 7 w 23"/>
                    <a:gd name="T3" fmla="*/ 4 h 16"/>
                    <a:gd name="T4" fmla="*/ 0 w 23"/>
                    <a:gd name="T5" fmla="*/ 1 h 16"/>
                    <a:gd name="T6" fmla="*/ 0 w 23"/>
                    <a:gd name="T7" fmla="*/ 1 h 16"/>
                    <a:gd name="T8" fmla="*/ 1 w 23"/>
                    <a:gd name="T9" fmla="*/ 0 h 16"/>
                    <a:gd name="T10" fmla="*/ 8 w 23"/>
                    <a:gd name="T11" fmla="*/ 3 h 16"/>
                    <a:gd name="T12" fmla="*/ 0 60000 65536"/>
                    <a:gd name="T13" fmla="*/ 0 60000 65536"/>
                    <a:gd name="T14" fmla="*/ 0 60000 65536"/>
                    <a:gd name="T15" fmla="*/ 0 60000 65536"/>
                    <a:gd name="T16" fmla="*/ 0 60000 65536"/>
                    <a:gd name="T17" fmla="*/ 0 60000 65536"/>
                    <a:gd name="T18" fmla="*/ 0 w 23"/>
                    <a:gd name="T19" fmla="*/ 0 h 16"/>
                    <a:gd name="T20" fmla="*/ 23 w 23"/>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3" h="16">
                      <a:moveTo>
                        <a:pt x="23" y="12"/>
                      </a:moveTo>
                      <a:lnTo>
                        <a:pt x="21" y="16"/>
                      </a:lnTo>
                      <a:lnTo>
                        <a:pt x="0" y="4"/>
                      </a:lnTo>
                      <a:lnTo>
                        <a:pt x="2" y="0"/>
                      </a:lnTo>
                      <a:lnTo>
                        <a:pt x="23" y="12"/>
                      </a:lnTo>
                      <a:close/>
                    </a:path>
                  </a:pathLst>
                </a:custGeom>
                <a:noFill/>
                <a:ln w="9525">
                  <a:noFill/>
                  <a:round/>
                  <a:headEnd/>
                  <a:tailEnd/>
                </a:ln>
              </p:spPr>
              <p:txBody>
                <a:bodyPr/>
                <a:lstStyle/>
                <a:p>
                  <a:endParaRPr lang="en-US"/>
                </a:p>
              </p:txBody>
            </p:sp>
            <p:sp>
              <p:nvSpPr>
                <p:cNvPr id="6344" name="Freeform 388"/>
                <p:cNvSpPr>
                  <a:spLocks/>
                </p:cNvSpPr>
                <p:nvPr/>
              </p:nvSpPr>
              <p:spPr bwMode="auto">
                <a:xfrm>
                  <a:off x="3493" y="3067"/>
                  <a:ext cx="99" cy="358"/>
                </a:xfrm>
                <a:custGeom>
                  <a:avLst/>
                  <a:gdLst>
                    <a:gd name="T0" fmla="*/ 32 w 297"/>
                    <a:gd name="T1" fmla="*/ 353 h 1434"/>
                    <a:gd name="T2" fmla="*/ 30 w 297"/>
                    <a:gd name="T3" fmla="*/ 350 h 1434"/>
                    <a:gd name="T4" fmla="*/ 5 w 297"/>
                    <a:gd name="T5" fmla="*/ 299 h 1434"/>
                    <a:gd name="T6" fmla="*/ 3 w 297"/>
                    <a:gd name="T7" fmla="*/ 289 h 1434"/>
                    <a:gd name="T8" fmla="*/ 1 w 297"/>
                    <a:gd name="T9" fmla="*/ 266 h 1434"/>
                    <a:gd name="T10" fmla="*/ 0 w 297"/>
                    <a:gd name="T11" fmla="*/ 244 h 1434"/>
                    <a:gd name="T12" fmla="*/ 1 w 297"/>
                    <a:gd name="T13" fmla="*/ 222 h 1434"/>
                    <a:gd name="T14" fmla="*/ 2 w 297"/>
                    <a:gd name="T15" fmla="*/ 189 h 1434"/>
                    <a:gd name="T16" fmla="*/ 4 w 297"/>
                    <a:gd name="T17" fmla="*/ 167 h 1434"/>
                    <a:gd name="T18" fmla="*/ 5 w 297"/>
                    <a:gd name="T19" fmla="*/ 143 h 1434"/>
                    <a:gd name="T20" fmla="*/ 6 w 297"/>
                    <a:gd name="T21" fmla="*/ 117 h 1434"/>
                    <a:gd name="T22" fmla="*/ 5 w 297"/>
                    <a:gd name="T23" fmla="*/ 99 h 1434"/>
                    <a:gd name="T24" fmla="*/ 5 w 297"/>
                    <a:gd name="T25" fmla="*/ 83 h 1434"/>
                    <a:gd name="T26" fmla="*/ 4 w 297"/>
                    <a:gd name="T27" fmla="*/ 65 h 1434"/>
                    <a:gd name="T28" fmla="*/ 4 w 297"/>
                    <a:gd name="T29" fmla="*/ 54 h 1434"/>
                    <a:gd name="T30" fmla="*/ 5 w 297"/>
                    <a:gd name="T31" fmla="*/ 44 h 1434"/>
                    <a:gd name="T32" fmla="*/ 13 w 297"/>
                    <a:gd name="T33" fmla="*/ 29 h 1434"/>
                    <a:gd name="T34" fmla="*/ 13 w 297"/>
                    <a:gd name="T35" fmla="*/ 26 h 1434"/>
                    <a:gd name="T36" fmla="*/ 23 w 297"/>
                    <a:gd name="T37" fmla="*/ 14 h 1434"/>
                    <a:gd name="T38" fmla="*/ 24 w 297"/>
                    <a:gd name="T39" fmla="*/ 12 h 1434"/>
                    <a:gd name="T40" fmla="*/ 34 w 297"/>
                    <a:gd name="T41" fmla="*/ 1 h 1434"/>
                    <a:gd name="T42" fmla="*/ 87 w 297"/>
                    <a:gd name="T43" fmla="*/ 14 h 1434"/>
                    <a:gd name="T44" fmla="*/ 88 w 297"/>
                    <a:gd name="T45" fmla="*/ 17 h 1434"/>
                    <a:gd name="T46" fmla="*/ 89 w 297"/>
                    <a:gd name="T47" fmla="*/ 17 h 1434"/>
                    <a:gd name="T48" fmla="*/ 92 w 297"/>
                    <a:gd name="T49" fmla="*/ 17 h 1434"/>
                    <a:gd name="T50" fmla="*/ 92 w 297"/>
                    <a:gd name="T51" fmla="*/ 41 h 1434"/>
                    <a:gd name="T52" fmla="*/ 93 w 297"/>
                    <a:gd name="T53" fmla="*/ 59 h 1434"/>
                    <a:gd name="T54" fmla="*/ 94 w 297"/>
                    <a:gd name="T55" fmla="*/ 79 h 1434"/>
                    <a:gd name="T56" fmla="*/ 96 w 297"/>
                    <a:gd name="T57" fmla="*/ 110 h 1434"/>
                    <a:gd name="T58" fmla="*/ 98 w 297"/>
                    <a:gd name="T59" fmla="*/ 153 h 1434"/>
                    <a:gd name="T60" fmla="*/ 99 w 297"/>
                    <a:gd name="T61" fmla="*/ 197 h 1434"/>
                    <a:gd name="T62" fmla="*/ 98 w 297"/>
                    <a:gd name="T63" fmla="*/ 239 h 1434"/>
                    <a:gd name="T64" fmla="*/ 93 w 297"/>
                    <a:gd name="T65" fmla="*/ 278 h 1434"/>
                    <a:gd name="T66" fmla="*/ 76 w 297"/>
                    <a:gd name="T67" fmla="*/ 326 h 1434"/>
                    <a:gd name="T68" fmla="*/ 67 w 297"/>
                    <a:gd name="T69" fmla="*/ 333 h 1434"/>
                    <a:gd name="T70" fmla="*/ 57 w 297"/>
                    <a:gd name="T71" fmla="*/ 347 h 1434"/>
                    <a:gd name="T72" fmla="*/ 48 w 297"/>
                    <a:gd name="T73" fmla="*/ 357 h 1434"/>
                    <a:gd name="T74" fmla="*/ 36 w 297"/>
                    <a:gd name="T75" fmla="*/ 357 h 14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7"/>
                    <a:gd name="T115" fmla="*/ 0 h 1434"/>
                    <a:gd name="T116" fmla="*/ 297 w 297"/>
                    <a:gd name="T117" fmla="*/ 1434 h 14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7" h="1434">
                      <a:moveTo>
                        <a:pt x="102" y="1413"/>
                      </a:moveTo>
                      <a:lnTo>
                        <a:pt x="96" y="1412"/>
                      </a:lnTo>
                      <a:lnTo>
                        <a:pt x="93" y="1412"/>
                      </a:lnTo>
                      <a:lnTo>
                        <a:pt x="91" y="1402"/>
                      </a:lnTo>
                      <a:lnTo>
                        <a:pt x="19" y="1215"/>
                      </a:lnTo>
                      <a:lnTo>
                        <a:pt x="14" y="1196"/>
                      </a:lnTo>
                      <a:lnTo>
                        <a:pt x="10" y="1178"/>
                      </a:lnTo>
                      <a:lnTo>
                        <a:pt x="8" y="1159"/>
                      </a:lnTo>
                      <a:lnTo>
                        <a:pt x="5" y="1112"/>
                      </a:lnTo>
                      <a:lnTo>
                        <a:pt x="2" y="1065"/>
                      </a:lnTo>
                      <a:lnTo>
                        <a:pt x="1" y="1020"/>
                      </a:lnTo>
                      <a:lnTo>
                        <a:pt x="0" y="976"/>
                      </a:lnTo>
                      <a:lnTo>
                        <a:pt x="1" y="932"/>
                      </a:lnTo>
                      <a:lnTo>
                        <a:pt x="2" y="890"/>
                      </a:lnTo>
                      <a:lnTo>
                        <a:pt x="5" y="802"/>
                      </a:lnTo>
                      <a:lnTo>
                        <a:pt x="7" y="758"/>
                      </a:lnTo>
                      <a:lnTo>
                        <a:pt x="9" y="713"/>
                      </a:lnTo>
                      <a:lnTo>
                        <a:pt x="11" y="667"/>
                      </a:lnTo>
                      <a:lnTo>
                        <a:pt x="13" y="620"/>
                      </a:lnTo>
                      <a:lnTo>
                        <a:pt x="15" y="571"/>
                      </a:lnTo>
                      <a:lnTo>
                        <a:pt x="16" y="521"/>
                      </a:lnTo>
                      <a:lnTo>
                        <a:pt x="17" y="468"/>
                      </a:lnTo>
                      <a:lnTo>
                        <a:pt x="17" y="403"/>
                      </a:lnTo>
                      <a:lnTo>
                        <a:pt x="16" y="397"/>
                      </a:lnTo>
                      <a:lnTo>
                        <a:pt x="16" y="373"/>
                      </a:lnTo>
                      <a:lnTo>
                        <a:pt x="14" y="334"/>
                      </a:lnTo>
                      <a:lnTo>
                        <a:pt x="13" y="310"/>
                      </a:lnTo>
                      <a:lnTo>
                        <a:pt x="13" y="262"/>
                      </a:lnTo>
                      <a:lnTo>
                        <a:pt x="13" y="238"/>
                      </a:lnTo>
                      <a:lnTo>
                        <a:pt x="13" y="215"/>
                      </a:lnTo>
                      <a:lnTo>
                        <a:pt x="14" y="195"/>
                      </a:lnTo>
                      <a:lnTo>
                        <a:pt x="15" y="177"/>
                      </a:lnTo>
                      <a:lnTo>
                        <a:pt x="28" y="138"/>
                      </a:lnTo>
                      <a:lnTo>
                        <a:pt x="39" y="118"/>
                      </a:lnTo>
                      <a:lnTo>
                        <a:pt x="40" y="116"/>
                      </a:lnTo>
                      <a:lnTo>
                        <a:pt x="39" y="104"/>
                      </a:lnTo>
                      <a:lnTo>
                        <a:pt x="49" y="84"/>
                      </a:lnTo>
                      <a:lnTo>
                        <a:pt x="70" y="55"/>
                      </a:lnTo>
                      <a:lnTo>
                        <a:pt x="70" y="53"/>
                      </a:lnTo>
                      <a:lnTo>
                        <a:pt x="71" y="47"/>
                      </a:lnTo>
                      <a:lnTo>
                        <a:pt x="93" y="28"/>
                      </a:lnTo>
                      <a:lnTo>
                        <a:pt x="103" y="4"/>
                      </a:lnTo>
                      <a:lnTo>
                        <a:pt x="131" y="0"/>
                      </a:lnTo>
                      <a:lnTo>
                        <a:pt x="262" y="56"/>
                      </a:lnTo>
                      <a:lnTo>
                        <a:pt x="263" y="56"/>
                      </a:lnTo>
                      <a:lnTo>
                        <a:pt x="264" y="68"/>
                      </a:lnTo>
                      <a:lnTo>
                        <a:pt x="266" y="69"/>
                      </a:lnTo>
                      <a:lnTo>
                        <a:pt x="268" y="69"/>
                      </a:lnTo>
                      <a:lnTo>
                        <a:pt x="270" y="69"/>
                      </a:lnTo>
                      <a:lnTo>
                        <a:pt x="275" y="69"/>
                      </a:lnTo>
                      <a:lnTo>
                        <a:pt x="276" y="132"/>
                      </a:lnTo>
                      <a:lnTo>
                        <a:pt x="276" y="166"/>
                      </a:lnTo>
                      <a:lnTo>
                        <a:pt x="278" y="201"/>
                      </a:lnTo>
                      <a:lnTo>
                        <a:pt x="279" y="238"/>
                      </a:lnTo>
                      <a:lnTo>
                        <a:pt x="281" y="276"/>
                      </a:lnTo>
                      <a:lnTo>
                        <a:pt x="282" y="315"/>
                      </a:lnTo>
                      <a:lnTo>
                        <a:pt x="284" y="356"/>
                      </a:lnTo>
                      <a:lnTo>
                        <a:pt x="288" y="440"/>
                      </a:lnTo>
                      <a:lnTo>
                        <a:pt x="291" y="525"/>
                      </a:lnTo>
                      <a:lnTo>
                        <a:pt x="294" y="614"/>
                      </a:lnTo>
                      <a:lnTo>
                        <a:pt x="296" y="701"/>
                      </a:lnTo>
                      <a:lnTo>
                        <a:pt x="297" y="789"/>
                      </a:lnTo>
                      <a:lnTo>
                        <a:pt x="296" y="875"/>
                      </a:lnTo>
                      <a:lnTo>
                        <a:pt x="293" y="959"/>
                      </a:lnTo>
                      <a:lnTo>
                        <a:pt x="278" y="1031"/>
                      </a:lnTo>
                      <a:lnTo>
                        <a:pt x="279" y="1114"/>
                      </a:lnTo>
                      <a:lnTo>
                        <a:pt x="234" y="1196"/>
                      </a:lnTo>
                      <a:lnTo>
                        <a:pt x="229" y="1304"/>
                      </a:lnTo>
                      <a:lnTo>
                        <a:pt x="226" y="1308"/>
                      </a:lnTo>
                      <a:lnTo>
                        <a:pt x="202" y="1335"/>
                      </a:lnTo>
                      <a:lnTo>
                        <a:pt x="175" y="1385"/>
                      </a:lnTo>
                      <a:lnTo>
                        <a:pt x="171" y="1388"/>
                      </a:lnTo>
                      <a:lnTo>
                        <a:pt x="156" y="1425"/>
                      </a:lnTo>
                      <a:lnTo>
                        <a:pt x="144" y="1429"/>
                      </a:lnTo>
                      <a:lnTo>
                        <a:pt x="111" y="1434"/>
                      </a:lnTo>
                      <a:lnTo>
                        <a:pt x="107" y="1430"/>
                      </a:lnTo>
                      <a:lnTo>
                        <a:pt x="102" y="1413"/>
                      </a:lnTo>
                      <a:close/>
                    </a:path>
                  </a:pathLst>
                </a:custGeom>
                <a:solidFill>
                  <a:srgbClr val="000000"/>
                </a:solidFill>
                <a:ln w="9525">
                  <a:noFill/>
                  <a:round/>
                  <a:headEnd/>
                  <a:tailEnd/>
                </a:ln>
              </p:spPr>
              <p:txBody>
                <a:bodyPr/>
                <a:lstStyle/>
                <a:p>
                  <a:endParaRPr lang="en-US"/>
                </a:p>
              </p:txBody>
            </p:sp>
            <p:sp>
              <p:nvSpPr>
                <p:cNvPr id="6345" name="Freeform 389"/>
                <p:cNvSpPr>
                  <a:spLocks/>
                </p:cNvSpPr>
                <p:nvPr/>
              </p:nvSpPr>
              <p:spPr bwMode="auto">
                <a:xfrm>
                  <a:off x="3523" y="3419"/>
                  <a:ext cx="2" cy="1"/>
                </a:xfrm>
                <a:custGeom>
                  <a:avLst/>
                  <a:gdLst>
                    <a:gd name="T0" fmla="*/ 2 w 6"/>
                    <a:gd name="T1" fmla="*/ 0 h 5"/>
                    <a:gd name="T2" fmla="*/ 2 w 6"/>
                    <a:gd name="T3" fmla="*/ 1 h 5"/>
                    <a:gd name="T4" fmla="*/ 1 w 6"/>
                    <a:gd name="T5" fmla="*/ 1 h 5"/>
                    <a:gd name="T6" fmla="*/ 0 w 6"/>
                    <a:gd name="T7" fmla="*/ 1 h 5"/>
                    <a:gd name="T8" fmla="*/ 1 w 6"/>
                    <a:gd name="T9" fmla="*/ 1 h 5"/>
                    <a:gd name="T10" fmla="*/ 1 w 6"/>
                    <a:gd name="T11" fmla="*/ 0 h 5"/>
                    <a:gd name="T12" fmla="*/ 2 w 6"/>
                    <a:gd name="T13" fmla="*/ 0 h 5"/>
                    <a:gd name="T14" fmla="*/ 0 60000 65536"/>
                    <a:gd name="T15" fmla="*/ 0 60000 65536"/>
                    <a:gd name="T16" fmla="*/ 0 60000 65536"/>
                    <a:gd name="T17" fmla="*/ 0 60000 65536"/>
                    <a:gd name="T18" fmla="*/ 0 60000 65536"/>
                    <a:gd name="T19" fmla="*/ 0 60000 65536"/>
                    <a:gd name="T20" fmla="*/ 0 60000 65536"/>
                    <a:gd name="T21" fmla="*/ 0 w 6"/>
                    <a:gd name="T22" fmla="*/ 0 h 5"/>
                    <a:gd name="T23" fmla="*/ 6 w 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5">
                      <a:moveTo>
                        <a:pt x="6" y="0"/>
                      </a:moveTo>
                      <a:lnTo>
                        <a:pt x="6" y="5"/>
                      </a:lnTo>
                      <a:lnTo>
                        <a:pt x="3" y="5"/>
                      </a:lnTo>
                      <a:lnTo>
                        <a:pt x="0" y="3"/>
                      </a:lnTo>
                      <a:lnTo>
                        <a:pt x="3" y="3"/>
                      </a:lnTo>
                      <a:lnTo>
                        <a:pt x="3" y="0"/>
                      </a:lnTo>
                      <a:lnTo>
                        <a:pt x="6" y="0"/>
                      </a:lnTo>
                      <a:close/>
                    </a:path>
                  </a:pathLst>
                </a:custGeom>
                <a:noFill/>
                <a:ln w="9525">
                  <a:noFill/>
                  <a:round/>
                  <a:headEnd/>
                  <a:tailEnd/>
                </a:ln>
              </p:spPr>
              <p:txBody>
                <a:bodyPr/>
                <a:lstStyle/>
                <a:p>
                  <a:endParaRPr lang="en-US"/>
                </a:p>
              </p:txBody>
            </p:sp>
            <p:sp>
              <p:nvSpPr>
                <p:cNvPr id="6346" name="Freeform 390"/>
                <p:cNvSpPr>
                  <a:spLocks/>
                </p:cNvSpPr>
                <p:nvPr/>
              </p:nvSpPr>
              <p:spPr bwMode="auto">
                <a:xfrm>
                  <a:off x="3522" y="3417"/>
                  <a:ext cx="2" cy="3"/>
                </a:xfrm>
                <a:custGeom>
                  <a:avLst/>
                  <a:gdLst>
                    <a:gd name="T0" fmla="*/ 2 w 6"/>
                    <a:gd name="T1" fmla="*/ 3 h 11"/>
                    <a:gd name="T2" fmla="*/ 1 w 6"/>
                    <a:gd name="T3" fmla="*/ 3 h 11"/>
                    <a:gd name="T4" fmla="*/ 0 w 6"/>
                    <a:gd name="T5" fmla="*/ 3 h 11"/>
                    <a:gd name="T6" fmla="*/ 0 w 6"/>
                    <a:gd name="T7" fmla="*/ 1 h 11"/>
                    <a:gd name="T8" fmla="*/ 2 w 6"/>
                    <a:gd name="T9" fmla="*/ 0 h 11"/>
                    <a:gd name="T10" fmla="*/ 2 w 6"/>
                    <a:gd name="T11" fmla="*/ 0 h 11"/>
                    <a:gd name="T12" fmla="*/ 2 w 6"/>
                    <a:gd name="T13" fmla="*/ 3 h 11"/>
                    <a:gd name="T14" fmla="*/ 0 60000 65536"/>
                    <a:gd name="T15" fmla="*/ 0 60000 65536"/>
                    <a:gd name="T16" fmla="*/ 0 60000 65536"/>
                    <a:gd name="T17" fmla="*/ 0 60000 65536"/>
                    <a:gd name="T18" fmla="*/ 0 60000 65536"/>
                    <a:gd name="T19" fmla="*/ 0 60000 65536"/>
                    <a:gd name="T20" fmla="*/ 0 60000 65536"/>
                    <a:gd name="T21" fmla="*/ 0 w 6"/>
                    <a:gd name="T22" fmla="*/ 0 h 11"/>
                    <a:gd name="T23" fmla="*/ 6 w 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1">
                      <a:moveTo>
                        <a:pt x="6" y="11"/>
                      </a:moveTo>
                      <a:lnTo>
                        <a:pt x="4" y="11"/>
                      </a:lnTo>
                      <a:lnTo>
                        <a:pt x="1" y="11"/>
                      </a:lnTo>
                      <a:lnTo>
                        <a:pt x="0" y="3"/>
                      </a:lnTo>
                      <a:lnTo>
                        <a:pt x="5" y="0"/>
                      </a:lnTo>
                      <a:lnTo>
                        <a:pt x="5" y="1"/>
                      </a:lnTo>
                      <a:lnTo>
                        <a:pt x="6" y="11"/>
                      </a:lnTo>
                      <a:close/>
                    </a:path>
                  </a:pathLst>
                </a:custGeom>
                <a:noFill/>
                <a:ln w="9525">
                  <a:noFill/>
                  <a:round/>
                  <a:headEnd/>
                  <a:tailEnd/>
                </a:ln>
              </p:spPr>
              <p:txBody>
                <a:bodyPr/>
                <a:lstStyle/>
                <a:p>
                  <a:endParaRPr lang="en-US"/>
                </a:p>
              </p:txBody>
            </p:sp>
            <p:sp>
              <p:nvSpPr>
                <p:cNvPr id="6347" name="Freeform 391"/>
                <p:cNvSpPr>
                  <a:spLocks/>
                </p:cNvSpPr>
                <p:nvPr/>
              </p:nvSpPr>
              <p:spPr bwMode="auto">
                <a:xfrm>
                  <a:off x="3498" y="3370"/>
                  <a:ext cx="26" cy="48"/>
                </a:xfrm>
                <a:custGeom>
                  <a:avLst/>
                  <a:gdLst>
                    <a:gd name="T0" fmla="*/ 26 w 77"/>
                    <a:gd name="T1" fmla="*/ 47 h 190"/>
                    <a:gd name="T2" fmla="*/ 24 w 77"/>
                    <a:gd name="T3" fmla="*/ 48 h 190"/>
                    <a:gd name="T4" fmla="*/ 0 w 77"/>
                    <a:gd name="T5" fmla="*/ 1 h 190"/>
                    <a:gd name="T6" fmla="*/ 0 w 77"/>
                    <a:gd name="T7" fmla="*/ 1 h 190"/>
                    <a:gd name="T8" fmla="*/ 2 w 77"/>
                    <a:gd name="T9" fmla="*/ 0 h 190"/>
                    <a:gd name="T10" fmla="*/ 26 w 77"/>
                    <a:gd name="T11" fmla="*/ 47 h 190"/>
                    <a:gd name="T12" fmla="*/ 0 60000 65536"/>
                    <a:gd name="T13" fmla="*/ 0 60000 65536"/>
                    <a:gd name="T14" fmla="*/ 0 60000 65536"/>
                    <a:gd name="T15" fmla="*/ 0 60000 65536"/>
                    <a:gd name="T16" fmla="*/ 0 60000 65536"/>
                    <a:gd name="T17" fmla="*/ 0 60000 65536"/>
                    <a:gd name="T18" fmla="*/ 0 w 77"/>
                    <a:gd name="T19" fmla="*/ 0 h 190"/>
                    <a:gd name="T20" fmla="*/ 77 w 77"/>
                    <a:gd name="T21" fmla="*/ 190 h 190"/>
                  </a:gdLst>
                  <a:ahLst/>
                  <a:cxnLst>
                    <a:cxn ang="T12">
                      <a:pos x="T0" y="T1"/>
                    </a:cxn>
                    <a:cxn ang="T13">
                      <a:pos x="T2" y="T3"/>
                    </a:cxn>
                    <a:cxn ang="T14">
                      <a:pos x="T4" y="T5"/>
                    </a:cxn>
                    <a:cxn ang="T15">
                      <a:pos x="T6" y="T7"/>
                    </a:cxn>
                    <a:cxn ang="T16">
                      <a:pos x="T8" y="T9"/>
                    </a:cxn>
                    <a:cxn ang="T17">
                      <a:pos x="T10" y="T11"/>
                    </a:cxn>
                  </a:cxnLst>
                  <a:rect l="T18" t="T19" r="T20" b="T21"/>
                  <a:pathLst>
                    <a:path w="77" h="190">
                      <a:moveTo>
                        <a:pt x="77" y="187"/>
                      </a:moveTo>
                      <a:lnTo>
                        <a:pt x="72" y="190"/>
                      </a:lnTo>
                      <a:lnTo>
                        <a:pt x="1" y="2"/>
                      </a:lnTo>
                      <a:lnTo>
                        <a:pt x="0" y="2"/>
                      </a:lnTo>
                      <a:lnTo>
                        <a:pt x="5" y="0"/>
                      </a:lnTo>
                      <a:lnTo>
                        <a:pt x="77" y="187"/>
                      </a:lnTo>
                      <a:close/>
                    </a:path>
                  </a:pathLst>
                </a:custGeom>
                <a:noFill/>
                <a:ln w="9525">
                  <a:noFill/>
                  <a:round/>
                  <a:headEnd/>
                  <a:tailEnd/>
                </a:ln>
              </p:spPr>
              <p:txBody>
                <a:bodyPr/>
                <a:lstStyle/>
                <a:p>
                  <a:endParaRPr lang="en-US"/>
                </a:p>
              </p:txBody>
            </p:sp>
            <p:sp>
              <p:nvSpPr>
                <p:cNvPr id="6348" name="Freeform 392"/>
                <p:cNvSpPr>
                  <a:spLocks/>
                </p:cNvSpPr>
                <p:nvPr/>
              </p:nvSpPr>
              <p:spPr bwMode="auto">
                <a:xfrm>
                  <a:off x="3497" y="3366"/>
                  <a:ext cx="3" cy="5"/>
                </a:xfrm>
                <a:custGeom>
                  <a:avLst/>
                  <a:gdLst>
                    <a:gd name="T0" fmla="*/ 3 w 10"/>
                    <a:gd name="T1" fmla="*/ 5 h 20"/>
                    <a:gd name="T2" fmla="*/ 2 w 10"/>
                    <a:gd name="T3" fmla="*/ 5 h 20"/>
                    <a:gd name="T4" fmla="*/ 0 w 10"/>
                    <a:gd name="T5" fmla="*/ 1 h 20"/>
                    <a:gd name="T6" fmla="*/ 0 w 10"/>
                    <a:gd name="T7" fmla="*/ 1 h 20"/>
                    <a:gd name="T8" fmla="*/ 1 w 10"/>
                    <a:gd name="T9" fmla="*/ 0 h 20"/>
                    <a:gd name="T10" fmla="*/ 3 w 10"/>
                    <a:gd name="T11" fmla="*/ 5 h 20"/>
                    <a:gd name="T12" fmla="*/ 0 60000 65536"/>
                    <a:gd name="T13" fmla="*/ 0 60000 65536"/>
                    <a:gd name="T14" fmla="*/ 0 60000 65536"/>
                    <a:gd name="T15" fmla="*/ 0 60000 65536"/>
                    <a:gd name="T16" fmla="*/ 0 60000 65536"/>
                    <a:gd name="T17" fmla="*/ 0 60000 65536"/>
                    <a:gd name="T18" fmla="*/ 0 w 10"/>
                    <a:gd name="T19" fmla="*/ 0 h 20"/>
                    <a:gd name="T20" fmla="*/ 10 w 1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0" h="20">
                      <a:moveTo>
                        <a:pt x="10" y="18"/>
                      </a:moveTo>
                      <a:lnTo>
                        <a:pt x="5" y="20"/>
                      </a:lnTo>
                      <a:lnTo>
                        <a:pt x="0" y="2"/>
                      </a:lnTo>
                      <a:lnTo>
                        <a:pt x="4" y="0"/>
                      </a:lnTo>
                      <a:lnTo>
                        <a:pt x="10" y="18"/>
                      </a:lnTo>
                      <a:close/>
                    </a:path>
                  </a:pathLst>
                </a:custGeom>
                <a:noFill/>
                <a:ln w="9525">
                  <a:noFill/>
                  <a:round/>
                  <a:headEnd/>
                  <a:tailEnd/>
                </a:ln>
              </p:spPr>
              <p:txBody>
                <a:bodyPr/>
                <a:lstStyle/>
                <a:p>
                  <a:endParaRPr lang="en-US"/>
                </a:p>
              </p:txBody>
            </p:sp>
            <p:sp>
              <p:nvSpPr>
                <p:cNvPr id="6349" name="Freeform 393"/>
                <p:cNvSpPr>
                  <a:spLocks/>
                </p:cNvSpPr>
                <p:nvPr/>
              </p:nvSpPr>
              <p:spPr bwMode="auto">
                <a:xfrm>
                  <a:off x="3495" y="3361"/>
                  <a:ext cx="3" cy="5"/>
                </a:xfrm>
                <a:custGeom>
                  <a:avLst/>
                  <a:gdLst>
                    <a:gd name="T0" fmla="*/ 3 w 8"/>
                    <a:gd name="T1" fmla="*/ 5 h 20"/>
                    <a:gd name="T2" fmla="*/ 2 w 8"/>
                    <a:gd name="T3" fmla="*/ 5 h 20"/>
                    <a:gd name="T4" fmla="*/ 0 w 8"/>
                    <a:gd name="T5" fmla="*/ 0 h 20"/>
                    <a:gd name="T6" fmla="*/ 0 w 8"/>
                    <a:gd name="T7" fmla="*/ 0 h 20"/>
                    <a:gd name="T8" fmla="*/ 2 w 8"/>
                    <a:gd name="T9" fmla="*/ 0 h 20"/>
                    <a:gd name="T10" fmla="*/ 3 w 8"/>
                    <a:gd name="T11" fmla="*/ 5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8" y="18"/>
                      </a:moveTo>
                      <a:lnTo>
                        <a:pt x="4" y="20"/>
                      </a:lnTo>
                      <a:lnTo>
                        <a:pt x="0" y="1"/>
                      </a:lnTo>
                      <a:lnTo>
                        <a:pt x="0" y="0"/>
                      </a:lnTo>
                      <a:lnTo>
                        <a:pt x="4" y="0"/>
                      </a:lnTo>
                      <a:lnTo>
                        <a:pt x="8" y="18"/>
                      </a:lnTo>
                      <a:close/>
                    </a:path>
                  </a:pathLst>
                </a:custGeom>
                <a:noFill/>
                <a:ln w="9525">
                  <a:noFill/>
                  <a:round/>
                  <a:headEnd/>
                  <a:tailEnd/>
                </a:ln>
              </p:spPr>
              <p:txBody>
                <a:bodyPr/>
                <a:lstStyle/>
                <a:p>
                  <a:endParaRPr lang="en-US"/>
                </a:p>
              </p:txBody>
            </p:sp>
            <p:sp>
              <p:nvSpPr>
                <p:cNvPr id="6350" name="Freeform 394"/>
                <p:cNvSpPr>
                  <a:spLocks/>
                </p:cNvSpPr>
                <p:nvPr/>
              </p:nvSpPr>
              <p:spPr bwMode="auto">
                <a:xfrm>
                  <a:off x="3495" y="3357"/>
                  <a:ext cx="2" cy="4"/>
                </a:xfrm>
                <a:custGeom>
                  <a:avLst/>
                  <a:gdLst>
                    <a:gd name="T0" fmla="*/ 2 w 6"/>
                    <a:gd name="T1" fmla="*/ 4 h 19"/>
                    <a:gd name="T2" fmla="*/ 1 w 6"/>
                    <a:gd name="T3" fmla="*/ 4 h 19"/>
                    <a:gd name="T4" fmla="*/ 0 w 6"/>
                    <a:gd name="T5" fmla="*/ 0 h 19"/>
                    <a:gd name="T6" fmla="*/ 0 w 6"/>
                    <a:gd name="T7" fmla="*/ 0 h 19"/>
                    <a:gd name="T8" fmla="*/ 1 w 6"/>
                    <a:gd name="T9" fmla="*/ 0 h 19"/>
                    <a:gd name="T10" fmla="*/ 2 w 6"/>
                    <a:gd name="T11" fmla="*/ 4 h 19"/>
                    <a:gd name="T12" fmla="*/ 0 60000 65536"/>
                    <a:gd name="T13" fmla="*/ 0 60000 65536"/>
                    <a:gd name="T14" fmla="*/ 0 60000 65536"/>
                    <a:gd name="T15" fmla="*/ 0 60000 65536"/>
                    <a:gd name="T16" fmla="*/ 0 60000 65536"/>
                    <a:gd name="T17" fmla="*/ 0 60000 65536"/>
                    <a:gd name="T18" fmla="*/ 0 w 6"/>
                    <a:gd name="T19" fmla="*/ 0 h 19"/>
                    <a:gd name="T20" fmla="*/ 6 w 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6" h="19">
                      <a:moveTo>
                        <a:pt x="6" y="19"/>
                      </a:moveTo>
                      <a:lnTo>
                        <a:pt x="2" y="19"/>
                      </a:lnTo>
                      <a:lnTo>
                        <a:pt x="0" y="0"/>
                      </a:lnTo>
                      <a:lnTo>
                        <a:pt x="4" y="0"/>
                      </a:lnTo>
                      <a:lnTo>
                        <a:pt x="6" y="19"/>
                      </a:lnTo>
                      <a:close/>
                    </a:path>
                  </a:pathLst>
                </a:custGeom>
                <a:noFill/>
                <a:ln w="9525">
                  <a:noFill/>
                  <a:round/>
                  <a:headEnd/>
                  <a:tailEnd/>
                </a:ln>
              </p:spPr>
              <p:txBody>
                <a:bodyPr/>
                <a:lstStyle/>
                <a:p>
                  <a:endParaRPr lang="en-US"/>
                </a:p>
              </p:txBody>
            </p:sp>
            <p:sp>
              <p:nvSpPr>
                <p:cNvPr id="6351" name="Freeform 395"/>
                <p:cNvSpPr>
                  <a:spLocks/>
                </p:cNvSpPr>
                <p:nvPr/>
              </p:nvSpPr>
              <p:spPr bwMode="auto">
                <a:xfrm>
                  <a:off x="3494" y="3345"/>
                  <a:ext cx="2" cy="12"/>
                </a:xfrm>
                <a:custGeom>
                  <a:avLst/>
                  <a:gdLst>
                    <a:gd name="T0" fmla="*/ 2 w 7"/>
                    <a:gd name="T1" fmla="*/ 12 h 47"/>
                    <a:gd name="T2" fmla="*/ 1 w 7"/>
                    <a:gd name="T3" fmla="*/ 12 h 47"/>
                    <a:gd name="T4" fmla="*/ 0 w 7"/>
                    <a:gd name="T5" fmla="*/ 0 h 47"/>
                    <a:gd name="T6" fmla="*/ 1 w 7"/>
                    <a:gd name="T7" fmla="*/ 0 h 47"/>
                    <a:gd name="T8" fmla="*/ 1 w 7"/>
                    <a:gd name="T9" fmla="*/ 0 h 47"/>
                    <a:gd name="T10" fmla="*/ 2 w 7"/>
                    <a:gd name="T11" fmla="*/ 12 h 47"/>
                    <a:gd name="T12" fmla="*/ 0 60000 65536"/>
                    <a:gd name="T13" fmla="*/ 0 60000 65536"/>
                    <a:gd name="T14" fmla="*/ 0 60000 65536"/>
                    <a:gd name="T15" fmla="*/ 0 60000 65536"/>
                    <a:gd name="T16" fmla="*/ 0 60000 65536"/>
                    <a:gd name="T17" fmla="*/ 0 60000 65536"/>
                    <a:gd name="T18" fmla="*/ 0 w 7"/>
                    <a:gd name="T19" fmla="*/ 0 h 47"/>
                    <a:gd name="T20" fmla="*/ 7 w 7"/>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7" h="47">
                      <a:moveTo>
                        <a:pt x="7" y="47"/>
                      </a:moveTo>
                      <a:lnTo>
                        <a:pt x="3" y="47"/>
                      </a:lnTo>
                      <a:lnTo>
                        <a:pt x="0" y="0"/>
                      </a:lnTo>
                      <a:lnTo>
                        <a:pt x="4" y="0"/>
                      </a:lnTo>
                      <a:lnTo>
                        <a:pt x="7" y="47"/>
                      </a:lnTo>
                      <a:close/>
                    </a:path>
                  </a:pathLst>
                </a:custGeom>
                <a:noFill/>
                <a:ln w="9525">
                  <a:noFill/>
                  <a:round/>
                  <a:headEnd/>
                  <a:tailEnd/>
                </a:ln>
              </p:spPr>
              <p:txBody>
                <a:bodyPr/>
                <a:lstStyle/>
                <a:p>
                  <a:endParaRPr lang="en-US"/>
                </a:p>
              </p:txBody>
            </p:sp>
            <p:sp>
              <p:nvSpPr>
                <p:cNvPr id="6352" name="Freeform 396"/>
                <p:cNvSpPr>
                  <a:spLocks/>
                </p:cNvSpPr>
                <p:nvPr/>
              </p:nvSpPr>
              <p:spPr bwMode="auto">
                <a:xfrm>
                  <a:off x="3493" y="3333"/>
                  <a:ext cx="2" cy="12"/>
                </a:xfrm>
                <a:custGeom>
                  <a:avLst/>
                  <a:gdLst>
                    <a:gd name="T0" fmla="*/ 2 w 7"/>
                    <a:gd name="T1" fmla="*/ 12 h 47"/>
                    <a:gd name="T2" fmla="*/ 1 w 7"/>
                    <a:gd name="T3" fmla="*/ 12 h 47"/>
                    <a:gd name="T4" fmla="*/ 0 w 7"/>
                    <a:gd name="T5" fmla="*/ 0 h 47"/>
                    <a:gd name="T6" fmla="*/ 0 w 7"/>
                    <a:gd name="T7" fmla="*/ 0 h 47"/>
                    <a:gd name="T8" fmla="*/ 1 w 7"/>
                    <a:gd name="T9" fmla="*/ 0 h 47"/>
                    <a:gd name="T10" fmla="*/ 2 w 7"/>
                    <a:gd name="T11" fmla="*/ 12 h 47"/>
                    <a:gd name="T12" fmla="*/ 0 60000 65536"/>
                    <a:gd name="T13" fmla="*/ 0 60000 65536"/>
                    <a:gd name="T14" fmla="*/ 0 60000 65536"/>
                    <a:gd name="T15" fmla="*/ 0 60000 65536"/>
                    <a:gd name="T16" fmla="*/ 0 60000 65536"/>
                    <a:gd name="T17" fmla="*/ 0 60000 65536"/>
                    <a:gd name="T18" fmla="*/ 0 w 7"/>
                    <a:gd name="T19" fmla="*/ 0 h 47"/>
                    <a:gd name="T20" fmla="*/ 7 w 7"/>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7" h="47">
                      <a:moveTo>
                        <a:pt x="7" y="47"/>
                      </a:moveTo>
                      <a:lnTo>
                        <a:pt x="3" y="47"/>
                      </a:lnTo>
                      <a:lnTo>
                        <a:pt x="0" y="0"/>
                      </a:lnTo>
                      <a:lnTo>
                        <a:pt x="4" y="0"/>
                      </a:lnTo>
                      <a:lnTo>
                        <a:pt x="7" y="47"/>
                      </a:lnTo>
                      <a:close/>
                    </a:path>
                  </a:pathLst>
                </a:custGeom>
                <a:noFill/>
                <a:ln w="9525">
                  <a:noFill/>
                  <a:round/>
                  <a:headEnd/>
                  <a:tailEnd/>
                </a:ln>
              </p:spPr>
              <p:txBody>
                <a:bodyPr/>
                <a:lstStyle/>
                <a:p>
                  <a:endParaRPr lang="en-US"/>
                </a:p>
              </p:txBody>
            </p:sp>
            <p:sp>
              <p:nvSpPr>
                <p:cNvPr id="6353" name="Freeform 397"/>
                <p:cNvSpPr>
                  <a:spLocks/>
                </p:cNvSpPr>
                <p:nvPr/>
              </p:nvSpPr>
              <p:spPr bwMode="auto">
                <a:xfrm>
                  <a:off x="3492" y="3322"/>
                  <a:ext cx="2" cy="11"/>
                </a:xfrm>
                <a:custGeom>
                  <a:avLst/>
                  <a:gdLst>
                    <a:gd name="T0" fmla="*/ 2 w 5"/>
                    <a:gd name="T1" fmla="*/ 11 h 45"/>
                    <a:gd name="T2" fmla="*/ 0 w 5"/>
                    <a:gd name="T3" fmla="*/ 11 h 45"/>
                    <a:gd name="T4" fmla="*/ 0 w 5"/>
                    <a:gd name="T5" fmla="*/ 0 h 45"/>
                    <a:gd name="T6" fmla="*/ 2 w 5"/>
                    <a:gd name="T7" fmla="*/ 0 h 45"/>
                    <a:gd name="T8" fmla="*/ 2 w 5"/>
                    <a:gd name="T9" fmla="*/ 0 h 45"/>
                    <a:gd name="T10" fmla="*/ 2 w 5"/>
                    <a:gd name="T11" fmla="*/ 11 h 45"/>
                    <a:gd name="T12" fmla="*/ 0 60000 65536"/>
                    <a:gd name="T13" fmla="*/ 0 60000 65536"/>
                    <a:gd name="T14" fmla="*/ 0 60000 65536"/>
                    <a:gd name="T15" fmla="*/ 0 60000 65536"/>
                    <a:gd name="T16" fmla="*/ 0 60000 65536"/>
                    <a:gd name="T17" fmla="*/ 0 60000 65536"/>
                    <a:gd name="T18" fmla="*/ 0 w 5"/>
                    <a:gd name="T19" fmla="*/ 0 h 45"/>
                    <a:gd name="T20" fmla="*/ 5 w 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5" h="45">
                      <a:moveTo>
                        <a:pt x="5" y="45"/>
                      </a:moveTo>
                      <a:lnTo>
                        <a:pt x="1" y="45"/>
                      </a:lnTo>
                      <a:lnTo>
                        <a:pt x="0" y="0"/>
                      </a:lnTo>
                      <a:lnTo>
                        <a:pt x="4" y="0"/>
                      </a:lnTo>
                      <a:lnTo>
                        <a:pt x="5" y="45"/>
                      </a:lnTo>
                      <a:close/>
                    </a:path>
                  </a:pathLst>
                </a:custGeom>
                <a:noFill/>
                <a:ln w="9525">
                  <a:noFill/>
                  <a:round/>
                  <a:headEnd/>
                  <a:tailEnd/>
                </a:ln>
              </p:spPr>
              <p:txBody>
                <a:bodyPr/>
                <a:lstStyle/>
                <a:p>
                  <a:endParaRPr lang="en-US"/>
                </a:p>
              </p:txBody>
            </p:sp>
            <p:sp>
              <p:nvSpPr>
                <p:cNvPr id="6354" name="Freeform 398"/>
                <p:cNvSpPr>
                  <a:spLocks/>
                </p:cNvSpPr>
                <p:nvPr/>
              </p:nvSpPr>
              <p:spPr bwMode="auto">
                <a:xfrm>
                  <a:off x="3492" y="3311"/>
                  <a:ext cx="2" cy="11"/>
                </a:xfrm>
                <a:custGeom>
                  <a:avLst/>
                  <a:gdLst>
                    <a:gd name="T0" fmla="*/ 2 w 5"/>
                    <a:gd name="T1" fmla="*/ 11 h 44"/>
                    <a:gd name="T2" fmla="*/ 0 w 5"/>
                    <a:gd name="T3" fmla="*/ 11 h 44"/>
                    <a:gd name="T4" fmla="*/ 0 w 5"/>
                    <a:gd name="T5" fmla="*/ 0 h 44"/>
                    <a:gd name="T6" fmla="*/ 0 w 5"/>
                    <a:gd name="T7" fmla="*/ 0 h 44"/>
                    <a:gd name="T8" fmla="*/ 2 w 5"/>
                    <a:gd name="T9" fmla="*/ 0 h 44"/>
                    <a:gd name="T10" fmla="*/ 2 w 5"/>
                    <a:gd name="T11" fmla="*/ 11 h 44"/>
                    <a:gd name="T12" fmla="*/ 0 60000 65536"/>
                    <a:gd name="T13" fmla="*/ 0 60000 65536"/>
                    <a:gd name="T14" fmla="*/ 0 60000 65536"/>
                    <a:gd name="T15" fmla="*/ 0 60000 65536"/>
                    <a:gd name="T16" fmla="*/ 0 60000 65536"/>
                    <a:gd name="T17" fmla="*/ 0 60000 65536"/>
                    <a:gd name="T18" fmla="*/ 0 w 5"/>
                    <a:gd name="T19" fmla="*/ 0 h 44"/>
                    <a:gd name="T20" fmla="*/ 5 w 5"/>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 h="44">
                      <a:moveTo>
                        <a:pt x="5" y="44"/>
                      </a:moveTo>
                      <a:lnTo>
                        <a:pt x="1" y="44"/>
                      </a:lnTo>
                      <a:lnTo>
                        <a:pt x="0" y="0"/>
                      </a:lnTo>
                      <a:lnTo>
                        <a:pt x="4" y="0"/>
                      </a:lnTo>
                      <a:lnTo>
                        <a:pt x="5" y="44"/>
                      </a:lnTo>
                      <a:close/>
                    </a:path>
                  </a:pathLst>
                </a:custGeom>
                <a:noFill/>
                <a:ln w="9525">
                  <a:noFill/>
                  <a:round/>
                  <a:headEnd/>
                  <a:tailEnd/>
                </a:ln>
              </p:spPr>
              <p:txBody>
                <a:bodyPr/>
                <a:lstStyle/>
                <a:p>
                  <a:endParaRPr lang="en-US"/>
                </a:p>
              </p:txBody>
            </p:sp>
            <p:sp>
              <p:nvSpPr>
                <p:cNvPr id="6355" name="Freeform 399"/>
                <p:cNvSpPr>
                  <a:spLocks/>
                </p:cNvSpPr>
                <p:nvPr/>
              </p:nvSpPr>
              <p:spPr bwMode="auto">
                <a:xfrm>
                  <a:off x="3492" y="3300"/>
                  <a:ext cx="2" cy="11"/>
                </a:xfrm>
                <a:custGeom>
                  <a:avLst/>
                  <a:gdLst>
                    <a:gd name="T0" fmla="*/ 2 w 5"/>
                    <a:gd name="T1" fmla="*/ 11 h 44"/>
                    <a:gd name="T2" fmla="*/ 0 w 5"/>
                    <a:gd name="T3" fmla="*/ 11 h 44"/>
                    <a:gd name="T4" fmla="*/ 0 w 5"/>
                    <a:gd name="T5" fmla="*/ 0 h 44"/>
                    <a:gd name="T6" fmla="*/ 0 w 5"/>
                    <a:gd name="T7" fmla="*/ 0 h 44"/>
                    <a:gd name="T8" fmla="*/ 2 w 5"/>
                    <a:gd name="T9" fmla="*/ 0 h 44"/>
                    <a:gd name="T10" fmla="*/ 2 w 5"/>
                    <a:gd name="T11" fmla="*/ 11 h 44"/>
                    <a:gd name="T12" fmla="*/ 0 60000 65536"/>
                    <a:gd name="T13" fmla="*/ 0 60000 65536"/>
                    <a:gd name="T14" fmla="*/ 0 60000 65536"/>
                    <a:gd name="T15" fmla="*/ 0 60000 65536"/>
                    <a:gd name="T16" fmla="*/ 0 60000 65536"/>
                    <a:gd name="T17" fmla="*/ 0 60000 65536"/>
                    <a:gd name="T18" fmla="*/ 0 w 5"/>
                    <a:gd name="T19" fmla="*/ 0 h 44"/>
                    <a:gd name="T20" fmla="*/ 5 w 5"/>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 h="44">
                      <a:moveTo>
                        <a:pt x="4" y="44"/>
                      </a:moveTo>
                      <a:lnTo>
                        <a:pt x="0" y="44"/>
                      </a:lnTo>
                      <a:lnTo>
                        <a:pt x="1" y="0"/>
                      </a:lnTo>
                      <a:lnTo>
                        <a:pt x="5" y="0"/>
                      </a:lnTo>
                      <a:lnTo>
                        <a:pt x="4" y="44"/>
                      </a:lnTo>
                      <a:close/>
                    </a:path>
                  </a:pathLst>
                </a:custGeom>
                <a:noFill/>
                <a:ln w="9525">
                  <a:noFill/>
                  <a:round/>
                  <a:headEnd/>
                  <a:tailEnd/>
                </a:ln>
              </p:spPr>
              <p:txBody>
                <a:bodyPr/>
                <a:lstStyle/>
                <a:p>
                  <a:endParaRPr lang="en-US"/>
                </a:p>
              </p:txBody>
            </p:sp>
            <p:sp>
              <p:nvSpPr>
                <p:cNvPr id="6356" name="Freeform 400"/>
                <p:cNvSpPr>
                  <a:spLocks/>
                </p:cNvSpPr>
                <p:nvPr/>
              </p:nvSpPr>
              <p:spPr bwMode="auto">
                <a:xfrm>
                  <a:off x="3492" y="3289"/>
                  <a:ext cx="2" cy="11"/>
                </a:xfrm>
                <a:custGeom>
                  <a:avLst/>
                  <a:gdLst>
                    <a:gd name="T0" fmla="*/ 2 w 5"/>
                    <a:gd name="T1" fmla="*/ 11 h 42"/>
                    <a:gd name="T2" fmla="*/ 0 w 5"/>
                    <a:gd name="T3" fmla="*/ 11 h 42"/>
                    <a:gd name="T4" fmla="*/ 0 w 5"/>
                    <a:gd name="T5" fmla="*/ 0 h 42"/>
                    <a:gd name="T6" fmla="*/ 0 w 5"/>
                    <a:gd name="T7" fmla="*/ 0 h 42"/>
                    <a:gd name="T8" fmla="*/ 2 w 5"/>
                    <a:gd name="T9" fmla="*/ 0 h 42"/>
                    <a:gd name="T10" fmla="*/ 2 w 5"/>
                    <a:gd name="T11" fmla="*/ 11 h 42"/>
                    <a:gd name="T12" fmla="*/ 0 60000 65536"/>
                    <a:gd name="T13" fmla="*/ 0 60000 65536"/>
                    <a:gd name="T14" fmla="*/ 0 60000 65536"/>
                    <a:gd name="T15" fmla="*/ 0 60000 65536"/>
                    <a:gd name="T16" fmla="*/ 0 60000 65536"/>
                    <a:gd name="T17" fmla="*/ 0 60000 65536"/>
                    <a:gd name="T18" fmla="*/ 0 w 5"/>
                    <a:gd name="T19" fmla="*/ 0 h 42"/>
                    <a:gd name="T20" fmla="*/ 5 w 5"/>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5" h="42">
                      <a:moveTo>
                        <a:pt x="4" y="42"/>
                      </a:moveTo>
                      <a:lnTo>
                        <a:pt x="0" y="42"/>
                      </a:lnTo>
                      <a:lnTo>
                        <a:pt x="1" y="0"/>
                      </a:lnTo>
                      <a:lnTo>
                        <a:pt x="5" y="0"/>
                      </a:lnTo>
                      <a:lnTo>
                        <a:pt x="4" y="42"/>
                      </a:lnTo>
                      <a:close/>
                    </a:path>
                  </a:pathLst>
                </a:custGeom>
                <a:noFill/>
                <a:ln w="9525">
                  <a:noFill/>
                  <a:round/>
                  <a:headEnd/>
                  <a:tailEnd/>
                </a:ln>
              </p:spPr>
              <p:txBody>
                <a:bodyPr/>
                <a:lstStyle/>
                <a:p>
                  <a:endParaRPr lang="en-US"/>
                </a:p>
              </p:txBody>
            </p:sp>
            <p:sp>
              <p:nvSpPr>
                <p:cNvPr id="6357" name="Freeform 401"/>
                <p:cNvSpPr>
                  <a:spLocks/>
                </p:cNvSpPr>
                <p:nvPr/>
              </p:nvSpPr>
              <p:spPr bwMode="auto">
                <a:xfrm>
                  <a:off x="3493" y="3267"/>
                  <a:ext cx="2" cy="22"/>
                </a:xfrm>
                <a:custGeom>
                  <a:avLst/>
                  <a:gdLst>
                    <a:gd name="T0" fmla="*/ 1 w 7"/>
                    <a:gd name="T1" fmla="*/ 22 h 88"/>
                    <a:gd name="T2" fmla="*/ 0 w 7"/>
                    <a:gd name="T3" fmla="*/ 22 h 88"/>
                    <a:gd name="T4" fmla="*/ 1 w 7"/>
                    <a:gd name="T5" fmla="*/ 0 h 88"/>
                    <a:gd name="T6" fmla="*/ 1 w 7"/>
                    <a:gd name="T7" fmla="*/ 0 h 88"/>
                    <a:gd name="T8" fmla="*/ 2 w 7"/>
                    <a:gd name="T9" fmla="*/ 0 h 88"/>
                    <a:gd name="T10" fmla="*/ 1 w 7"/>
                    <a:gd name="T11" fmla="*/ 22 h 88"/>
                    <a:gd name="T12" fmla="*/ 0 60000 65536"/>
                    <a:gd name="T13" fmla="*/ 0 60000 65536"/>
                    <a:gd name="T14" fmla="*/ 0 60000 65536"/>
                    <a:gd name="T15" fmla="*/ 0 60000 65536"/>
                    <a:gd name="T16" fmla="*/ 0 60000 65536"/>
                    <a:gd name="T17" fmla="*/ 0 60000 65536"/>
                    <a:gd name="T18" fmla="*/ 0 w 7"/>
                    <a:gd name="T19" fmla="*/ 0 h 88"/>
                    <a:gd name="T20" fmla="*/ 7 w 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 h="88">
                      <a:moveTo>
                        <a:pt x="4" y="88"/>
                      </a:moveTo>
                      <a:lnTo>
                        <a:pt x="0" y="88"/>
                      </a:lnTo>
                      <a:lnTo>
                        <a:pt x="3" y="0"/>
                      </a:lnTo>
                      <a:lnTo>
                        <a:pt x="7" y="0"/>
                      </a:lnTo>
                      <a:lnTo>
                        <a:pt x="4" y="88"/>
                      </a:lnTo>
                      <a:close/>
                    </a:path>
                  </a:pathLst>
                </a:custGeom>
                <a:noFill/>
                <a:ln w="9525">
                  <a:noFill/>
                  <a:round/>
                  <a:headEnd/>
                  <a:tailEnd/>
                </a:ln>
              </p:spPr>
              <p:txBody>
                <a:bodyPr/>
                <a:lstStyle/>
                <a:p>
                  <a:endParaRPr lang="en-US"/>
                </a:p>
              </p:txBody>
            </p:sp>
            <p:sp>
              <p:nvSpPr>
                <p:cNvPr id="6358" name="Freeform 402"/>
                <p:cNvSpPr>
                  <a:spLocks/>
                </p:cNvSpPr>
                <p:nvPr/>
              </p:nvSpPr>
              <p:spPr bwMode="auto">
                <a:xfrm>
                  <a:off x="3494" y="3256"/>
                  <a:ext cx="2" cy="11"/>
                </a:xfrm>
                <a:custGeom>
                  <a:avLst/>
                  <a:gdLst>
                    <a:gd name="T0" fmla="*/ 1 w 6"/>
                    <a:gd name="T1" fmla="*/ 11 h 44"/>
                    <a:gd name="T2" fmla="*/ 0 w 6"/>
                    <a:gd name="T3" fmla="*/ 11 h 44"/>
                    <a:gd name="T4" fmla="*/ 1 w 6"/>
                    <a:gd name="T5" fmla="*/ 0 h 44"/>
                    <a:gd name="T6" fmla="*/ 2 w 6"/>
                    <a:gd name="T7" fmla="*/ 0 h 44"/>
                    <a:gd name="T8" fmla="*/ 2 w 6"/>
                    <a:gd name="T9" fmla="*/ 0 h 44"/>
                    <a:gd name="T10" fmla="*/ 1 w 6"/>
                    <a:gd name="T11" fmla="*/ 11 h 44"/>
                    <a:gd name="T12" fmla="*/ 0 60000 65536"/>
                    <a:gd name="T13" fmla="*/ 0 60000 65536"/>
                    <a:gd name="T14" fmla="*/ 0 60000 65536"/>
                    <a:gd name="T15" fmla="*/ 0 60000 65536"/>
                    <a:gd name="T16" fmla="*/ 0 60000 65536"/>
                    <a:gd name="T17" fmla="*/ 0 60000 65536"/>
                    <a:gd name="T18" fmla="*/ 0 w 6"/>
                    <a:gd name="T19" fmla="*/ 0 h 44"/>
                    <a:gd name="T20" fmla="*/ 6 w 6"/>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6" h="44">
                      <a:moveTo>
                        <a:pt x="4" y="44"/>
                      </a:moveTo>
                      <a:lnTo>
                        <a:pt x="0" y="44"/>
                      </a:lnTo>
                      <a:lnTo>
                        <a:pt x="2" y="0"/>
                      </a:lnTo>
                      <a:lnTo>
                        <a:pt x="6" y="0"/>
                      </a:lnTo>
                      <a:lnTo>
                        <a:pt x="4" y="44"/>
                      </a:lnTo>
                      <a:close/>
                    </a:path>
                  </a:pathLst>
                </a:custGeom>
                <a:noFill/>
                <a:ln w="9525">
                  <a:noFill/>
                  <a:round/>
                  <a:headEnd/>
                  <a:tailEnd/>
                </a:ln>
              </p:spPr>
              <p:txBody>
                <a:bodyPr/>
                <a:lstStyle/>
                <a:p>
                  <a:endParaRPr lang="en-US"/>
                </a:p>
              </p:txBody>
            </p:sp>
            <p:sp>
              <p:nvSpPr>
                <p:cNvPr id="6359" name="Freeform 403"/>
                <p:cNvSpPr>
                  <a:spLocks/>
                </p:cNvSpPr>
                <p:nvPr/>
              </p:nvSpPr>
              <p:spPr bwMode="auto">
                <a:xfrm>
                  <a:off x="3494" y="3245"/>
                  <a:ext cx="2" cy="11"/>
                </a:xfrm>
                <a:custGeom>
                  <a:avLst/>
                  <a:gdLst>
                    <a:gd name="T0" fmla="*/ 1 w 6"/>
                    <a:gd name="T1" fmla="*/ 11 h 45"/>
                    <a:gd name="T2" fmla="*/ 0 w 6"/>
                    <a:gd name="T3" fmla="*/ 11 h 45"/>
                    <a:gd name="T4" fmla="*/ 1 w 6"/>
                    <a:gd name="T5" fmla="*/ 0 h 45"/>
                    <a:gd name="T6" fmla="*/ 2 w 6"/>
                    <a:gd name="T7" fmla="*/ 0 h 45"/>
                    <a:gd name="T8" fmla="*/ 2 w 6"/>
                    <a:gd name="T9" fmla="*/ 0 h 45"/>
                    <a:gd name="T10" fmla="*/ 1 w 6"/>
                    <a:gd name="T11" fmla="*/ 11 h 45"/>
                    <a:gd name="T12" fmla="*/ 0 60000 65536"/>
                    <a:gd name="T13" fmla="*/ 0 60000 65536"/>
                    <a:gd name="T14" fmla="*/ 0 60000 65536"/>
                    <a:gd name="T15" fmla="*/ 0 60000 65536"/>
                    <a:gd name="T16" fmla="*/ 0 60000 65536"/>
                    <a:gd name="T17" fmla="*/ 0 60000 65536"/>
                    <a:gd name="T18" fmla="*/ 0 w 6"/>
                    <a:gd name="T19" fmla="*/ 0 h 45"/>
                    <a:gd name="T20" fmla="*/ 6 w 6"/>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6" h="45">
                      <a:moveTo>
                        <a:pt x="4" y="45"/>
                      </a:moveTo>
                      <a:lnTo>
                        <a:pt x="0" y="45"/>
                      </a:lnTo>
                      <a:lnTo>
                        <a:pt x="2" y="0"/>
                      </a:lnTo>
                      <a:lnTo>
                        <a:pt x="6" y="0"/>
                      </a:lnTo>
                      <a:lnTo>
                        <a:pt x="4" y="45"/>
                      </a:lnTo>
                      <a:close/>
                    </a:path>
                  </a:pathLst>
                </a:custGeom>
                <a:noFill/>
                <a:ln w="9525">
                  <a:noFill/>
                  <a:round/>
                  <a:headEnd/>
                  <a:tailEnd/>
                </a:ln>
              </p:spPr>
              <p:txBody>
                <a:bodyPr/>
                <a:lstStyle/>
                <a:p>
                  <a:endParaRPr lang="en-US"/>
                </a:p>
              </p:txBody>
            </p:sp>
            <p:sp>
              <p:nvSpPr>
                <p:cNvPr id="6360" name="Freeform 404"/>
                <p:cNvSpPr>
                  <a:spLocks/>
                </p:cNvSpPr>
                <p:nvPr/>
              </p:nvSpPr>
              <p:spPr bwMode="auto">
                <a:xfrm>
                  <a:off x="3495" y="3233"/>
                  <a:ext cx="2" cy="12"/>
                </a:xfrm>
                <a:custGeom>
                  <a:avLst/>
                  <a:gdLst>
                    <a:gd name="T0" fmla="*/ 1 w 6"/>
                    <a:gd name="T1" fmla="*/ 12 h 46"/>
                    <a:gd name="T2" fmla="*/ 0 w 6"/>
                    <a:gd name="T3" fmla="*/ 12 h 46"/>
                    <a:gd name="T4" fmla="*/ 1 w 6"/>
                    <a:gd name="T5" fmla="*/ 0 h 46"/>
                    <a:gd name="T6" fmla="*/ 1 w 6"/>
                    <a:gd name="T7" fmla="*/ 0 h 46"/>
                    <a:gd name="T8" fmla="*/ 2 w 6"/>
                    <a:gd name="T9" fmla="*/ 0 h 46"/>
                    <a:gd name="T10" fmla="*/ 1 w 6"/>
                    <a:gd name="T11" fmla="*/ 12 h 46"/>
                    <a:gd name="T12" fmla="*/ 0 60000 65536"/>
                    <a:gd name="T13" fmla="*/ 0 60000 65536"/>
                    <a:gd name="T14" fmla="*/ 0 60000 65536"/>
                    <a:gd name="T15" fmla="*/ 0 60000 65536"/>
                    <a:gd name="T16" fmla="*/ 0 60000 65536"/>
                    <a:gd name="T17" fmla="*/ 0 60000 65536"/>
                    <a:gd name="T18" fmla="*/ 0 w 6"/>
                    <a:gd name="T19" fmla="*/ 0 h 46"/>
                    <a:gd name="T20" fmla="*/ 6 w 6"/>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6" h="46">
                      <a:moveTo>
                        <a:pt x="4" y="46"/>
                      </a:moveTo>
                      <a:lnTo>
                        <a:pt x="0" y="46"/>
                      </a:lnTo>
                      <a:lnTo>
                        <a:pt x="2" y="0"/>
                      </a:lnTo>
                      <a:lnTo>
                        <a:pt x="6" y="0"/>
                      </a:lnTo>
                      <a:lnTo>
                        <a:pt x="4" y="46"/>
                      </a:lnTo>
                      <a:close/>
                    </a:path>
                  </a:pathLst>
                </a:custGeom>
                <a:noFill/>
                <a:ln w="9525">
                  <a:noFill/>
                  <a:round/>
                  <a:headEnd/>
                  <a:tailEnd/>
                </a:ln>
              </p:spPr>
              <p:txBody>
                <a:bodyPr/>
                <a:lstStyle/>
                <a:p>
                  <a:endParaRPr lang="en-US"/>
                </a:p>
              </p:txBody>
            </p:sp>
            <p:sp>
              <p:nvSpPr>
                <p:cNvPr id="6361" name="Freeform 405"/>
                <p:cNvSpPr>
                  <a:spLocks/>
                </p:cNvSpPr>
                <p:nvPr/>
              </p:nvSpPr>
              <p:spPr bwMode="auto">
                <a:xfrm>
                  <a:off x="3496" y="3222"/>
                  <a:ext cx="2" cy="11"/>
                </a:xfrm>
                <a:custGeom>
                  <a:avLst/>
                  <a:gdLst>
                    <a:gd name="T0" fmla="*/ 1 w 6"/>
                    <a:gd name="T1" fmla="*/ 11 h 47"/>
                    <a:gd name="T2" fmla="*/ 0 w 6"/>
                    <a:gd name="T3" fmla="*/ 11 h 47"/>
                    <a:gd name="T4" fmla="*/ 1 w 6"/>
                    <a:gd name="T5" fmla="*/ 0 h 47"/>
                    <a:gd name="T6" fmla="*/ 2 w 6"/>
                    <a:gd name="T7" fmla="*/ 0 h 47"/>
                    <a:gd name="T8" fmla="*/ 2 w 6"/>
                    <a:gd name="T9" fmla="*/ 0 h 47"/>
                    <a:gd name="T10" fmla="*/ 1 w 6"/>
                    <a:gd name="T11" fmla="*/ 11 h 47"/>
                    <a:gd name="T12" fmla="*/ 0 60000 65536"/>
                    <a:gd name="T13" fmla="*/ 0 60000 65536"/>
                    <a:gd name="T14" fmla="*/ 0 60000 65536"/>
                    <a:gd name="T15" fmla="*/ 0 60000 65536"/>
                    <a:gd name="T16" fmla="*/ 0 60000 65536"/>
                    <a:gd name="T17" fmla="*/ 0 60000 65536"/>
                    <a:gd name="T18" fmla="*/ 0 w 6"/>
                    <a:gd name="T19" fmla="*/ 0 h 47"/>
                    <a:gd name="T20" fmla="*/ 6 w 6"/>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6" h="47">
                      <a:moveTo>
                        <a:pt x="4" y="47"/>
                      </a:moveTo>
                      <a:lnTo>
                        <a:pt x="0" y="47"/>
                      </a:lnTo>
                      <a:lnTo>
                        <a:pt x="2" y="0"/>
                      </a:lnTo>
                      <a:lnTo>
                        <a:pt x="6" y="0"/>
                      </a:lnTo>
                      <a:lnTo>
                        <a:pt x="4" y="47"/>
                      </a:lnTo>
                      <a:close/>
                    </a:path>
                  </a:pathLst>
                </a:custGeom>
                <a:noFill/>
                <a:ln w="9525">
                  <a:noFill/>
                  <a:round/>
                  <a:headEnd/>
                  <a:tailEnd/>
                </a:ln>
              </p:spPr>
              <p:txBody>
                <a:bodyPr/>
                <a:lstStyle/>
                <a:p>
                  <a:endParaRPr lang="en-US"/>
                </a:p>
              </p:txBody>
            </p:sp>
            <p:sp>
              <p:nvSpPr>
                <p:cNvPr id="6362" name="Freeform 406"/>
                <p:cNvSpPr>
                  <a:spLocks/>
                </p:cNvSpPr>
                <p:nvPr/>
              </p:nvSpPr>
              <p:spPr bwMode="auto">
                <a:xfrm>
                  <a:off x="3496" y="3210"/>
                  <a:ext cx="2" cy="12"/>
                </a:xfrm>
                <a:custGeom>
                  <a:avLst/>
                  <a:gdLst>
                    <a:gd name="T0" fmla="*/ 1 w 6"/>
                    <a:gd name="T1" fmla="*/ 12 h 49"/>
                    <a:gd name="T2" fmla="*/ 0 w 6"/>
                    <a:gd name="T3" fmla="*/ 12 h 49"/>
                    <a:gd name="T4" fmla="*/ 1 w 6"/>
                    <a:gd name="T5" fmla="*/ 0 h 49"/>
                    <a:gd name="T6" fmla="*/ 2 w 6"/>
                    <a:gd name="T7" fmla="*/ 0 h 49"/>
                    <a:gd name="T8" fmla="*/ 2 w 6"/>
                    <a:gd name="T9" fmla="*/ 0 h 49"/>
                    <a:gd name="T10" fmla="*/ 1 w 6"/>
                    <a:gd name="T11" fmla="*/ 12 h 49"/>
                    <a:gd name="T12" fmla="*/ 0 60000 65536"/>
                    <a:gd name="T13" fmla="*/ 0 60000 65536"/>
                    <a:gd name="T14" fmla="*/ 0 60000 65536"/>
                    <a:gd name="T15" fmla="*/ 0 60000 65536"/>
                    <a:gd name="T16" fmla="*/ 0 60000 65536"/>
                    <a:gd name="T17" fmla="*/ 0 60000 65536"/>
                    <a:gd name="T18" fmla="*/ 0 w 6"/>
                    <a:gd name="T19" fmla="*/ 0 h 49"/>
                    <a:gd name="T20" fmla="*/ 6 w 6"/>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6" h="49">
                      <a:moveTo>
                        <a:pt x="4" y="49"/>
                      </a:moveTo>
                      <a:lnTo>
                        <a:pt x="0" y="49"/>
                      </a:lnTo>
                      <a:lnTo>
                        <a:pt x="2" y="0"/>
                      </a:lnTo>
                      <a:lnTo>
                        <a:pt x="6" y="0"/>
                      </a:lnTo>
                      <a:lnTo>
                        <a:pt x="4" y="49"/>
                      </a:lnTo>
                      <a:close/>
                    </a:path>
                  </a:pathLst>
                </a:custGeom>
                <a:noFill/>
                <a:ln w="9525">
                  <a:noFill/>
                  <a:round/>
                  <a:headEnd/>
                  <a:tailEnd/>
                </a:ln>
              </p:spPr>
              <p:txBody>
                <a:bodyPr/>
                <a:lstStyle/>
                <a:p>
                  <a:endParaRPr lang="en-US"/>
                </a:p>
              </p:txBody>
            </p:sp>
            <p:sp>
              <p:nvSpPr>
                <p:cNvPr id="6363" name="Freeform 407"/>
                <p:cNvSpPr>
                  <a:spLocks/>
                </p:cNvSpPr>
                <p:nvPr/>
              </p:nvSpPr>
              <p:spPr bwMode="auto">
                <a:xfrm>
                  <a:off x="3497" y="3197"/>
                  <a:ext cx="2" cy="13"/>
                </a:xfrm>
                <a:custGeom>
                  <a:avLst/>
                  <a:gdLst>
                    <a:gd name="T0" fmla="*/ 2 w 5"/>
                    <a:gd name="T1" fmla="*/ 13 h 50"/>
                    <a:gd name="T2" fmla="*/ 0 w 5"/>
                    <a:gd name="T3" fmla="*/ 13 h 50"/>
                    <a:gd name="T4" fmla="*/ 0 w 5"/>
                    <a:gd name="T5" fmla="*/ 0 h 50"/>
                    <a:gd name="T6" fmla="*/ 2 w 5"/>
                    <a:gd name="T7" fmla="*/ 0 h 50"/>
                    <a:gd name="T8" fmla="*/ 2 w 5"/>
                    <a:gd name="T9" fmla="*/ 0 h 50"/>
                    <a:gd name="T10" fmla="*/ 2 w 5"/>
                    <a:gd name="T11" fmla="*/ 13 h 50"/>
                    <a:gd name="T12" fmla="*/ 0 60000 65536"/>
                    <a:gd name="T13" fmla="*/ 0 60000 65536"/>
                    <a:gd name="T14" fmla="*/ 0 60000 65536"/>
                    <a:gd name="T15" fmla="*/ 0 60000 65536"/>
                    <a:gd name="T16" fmla="*/ 0 60000 65536"/>
                    <a:gd name="T17" fmla="*/ 0 60000 65536"/>
                    <a:gd name="T18" fmla="*/ 0 w 5"/>
                    <a:gd name="T19" fmla="*/ 0 h 50"/>
                    <a:gd name="T20" fmla="*/ 5 w 5"/>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 h="50">
                      <a:moveTo>
                        <a:pt x="4" y="50"/>
                      </a:moveTo>
                      <a:lnTo>
                        <a:pt x="0" y="50"/>
                      </a:lnTo>
                      <a:lnTo>
                        <a:pt x="1" y="0"/>
                      </a:lnTo>
                      <a:lnTo>
                        <a:pt x="5" y="0"/>
                      </a:lnTo>
                      <a:lnTo>
                        <a:pt x="4" y="50"/>
                      </a:lnTo>
                      <a:close/>
                    </a:path>
                  </a:pathLst>
                </a:custGeom>
                <a:noFill/>
                <a:ln w="9525">
                  <a:noFill/>
                  <a:round/>
                  <a:headEnd/>
                  <a:tailEnd/>
                </a:ln>
              </p:spPr>
              <p:txBody>
                <a:bodyPr/>
                <a:lstStyle/>
                <a:p>
                  <a:endParaRPr lang="en-US"/>
                </a:p>
              </p:txBody>
            </p:sp>
            <p:sp>
              <p:nvSpPr>
                <p:cNvPr id="6364" name="Freeform 408"/>
                <p:cNvSpPr>
                  <a:spLocks/>
                </p:cNvSpPr>
                <p:nvPr/>
              </p:nvSpPr>
              <p:spPr bwMode="auto">
                <a:xfrm>
                  <a:off x="3497" y="3184"/>
                  <a:ext cx="2" cy="13"/>
                </a:xfrm>
                <a:custGeom>
                  <a:avLst/>
                  <a:gdLst>
                    <a:gd name="T0" fmla="*/ 2 w 5"/>
                    <a:gd name="T1" fmla="*/ 13 h 53"/>
                    <a:gd name="T2" fmla="*/ 0 w 5"/>
                    <a:gd name="T3" fmla="*/ 13 h 53"/>
                    <a:gd name="T4" fmla="*/ 0 w 5"/>
                    <a:gd name="T5" fmla="*/ 0 h 53"/>
                    <a:gd name="T6" fmla="*/ 2 w 5"/>
                    <a:gd name="T7" fmla="*/ 0 h 53"/>
                    <a:gd name="T8" fmla="*/ 2 w 5"/>
                    <a:gd name="T9" fmla="*/ 0 h 53"/>
                    <a:gd name="T10" fmla="*/ 2 w 5"/>
                    <a:gd name="T11" fmla="*/ 13 h 53"/>
                    <a:gd name="T12" fmla="*/ 0 60000 65536"/>
                    <a:gd name="T13" fmla="*/ 0 60000 65536"/>
                    <a:gd name="T14" fmla="*/ 0 60000 65536"/>
                    <a:gd name="T15" fmla="*/ 0 60000 65536"/>
                    <a:gd name="T16" fmla="*/ 0 60000 65536"/>
                    <a:gd name="T17" fmla="*/ 0 60000 65536"/>
                    <a:gd name="T18" fmla="*/ 0 w 5"/>
                    <a:gd name="T19" fmla="*/ 0 h 53"/>
                    <a:gd name="T20" fmla="*/ 5 w 5"/>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5" h="53">
                      <a:moveTo>
                        <a:pt x="4" y="53"/>
                      </a:moveTo>
                      <a:lnTo>
                        <a:pt x="0" y="53"/>
                      </a:lnTo>
                      <a:lnTo>
                        <a:pt x="1" y="0"/>
                      </a:lnTo>
                      <a:lnTo>
                        <a:pt x="5" y="0"/>
                      </a:lnTo>
                      <a:lnTo>
                        <a:pt x="4" y="53"/>
                      </a:lnTo>
                      <a:close/>
                    </a:path>
                  </a:pathLst>
                </a:custGeom>
                <a:noFill/>
                <a:ln w="9525">
                  <a:noFill/>
                  <a:round/>
                  <a:headEnd/>
                  <a:tailEnd/>
                </a:ln>
              </p:spPr>
              <p:txBody>
                <a:bodyPr/>
                <a:lstStyle/>
                <a:p>
                  <a:endParaRPr lang="en-US"/>
                </a:p>
              </p:txBody>
            </p:sp>
            <p:sp>
              <p:nvSpPr>
                <p:cNvPr id="6365" name="Freeform 409"/>
                <p:cNvSpPr>
                  <a:spLocks/>
                </p:cNvSpPr>
                <p:nvPr/>
              </p:nvSpPr>
              <p:spPr bwMode="auto">
                <a:xfrm>
                  <a:off x="3498" y="3167"/>
                  <a:ext cx="1" cy="17"/>
                </a:xfrm>
                <a:custGeom>
                  <a:avLst/>
                  <a:gdLst>
                    <a:gd name="T0" fmla="*/ 1 w 4"/>
                    <a:gd name="T1" fmla="*/ 17 h 65"/>
                    <a:gd name="T2" fmla="*/ 0 w 4"/>
                    <a:gd name="T3" fmla="*/ 17 h 65"/>
                    <a:gd name="T4" fmla="*/ 0 w 4"/>
                    <a:gd name="T5" fmla="*/ 0 h 65"/>
                    <a:gd name="T6" fmla="*/ 1 w 4"/>
                    <a:gd name="T7" fmla="*/ 0 h 65"/>
                    <a:gd name="T8" fmla="*/ 1 w 4"/>
                    <a:gd name="T9" fmla="*/ 0 h 65"/>
                    <a:gd name="T10" fmla="*/ 1 w 4"/>
                    <a:gd name="T11" fmla="*/ 17 h 65"/>
                    <a:gd name="T12" fmla="*/ 0 60000 65536"/>
                    <a:gd name="T13" fmla="*/ 0 60000 65536"/>
                    <a:gd name="T14" fmla="*/ 0 60000 65536"/>
                    <a:gd name="T15" fmla="*/ 0 60000 65536"/>
                    <a:gd name="T16" fmla="*/ 0 60000 65536"/>
                    <a:gd name="T17" fmla="*/ 0 60000 65536"/>
                    <a:gd name="T18" fmla="*/ 0 w 4"/>
                    <a:gd name="T19" fmla="*/ 0 h 65"/>
                    <a:gd name="T20" fmla="*/ 4 w 4"/>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4" h="65">
                      <a:moveTo>
                        <a:pt x="4" y="65"/>
                      </a:moveTo>
                      <a:lnTo>
                        <a:pt x="0" y="65"/>
                      </a:lnTo>
                      <a:lnTo>
                        <a:pt x="0" y="0"/>
                      </a:lnTo>
                      <a:lnTo>
                        <a:pt x="4" y="0"/>
                      </a:lnTo>
                      <a:lnTo>
                        <a:pt x="4" y="65"/>
                      </a:lnTo>
                      <a:close/>
                    </a:path>
                  </a:pathLst>
                </a:custGeom>
                <a:noFill/>
                <a:ln w="9525">
                  <a:noFill/>
                  <a:round/>
                  <a:headEnd/>
                  <a:tailEnd/>
                </a:ln>
              </p:spPr>
              <p:txBody>
                <a:bodyPr/>
                <a:lstStyle/>
                <a:p>
                  <a:endParaRPr lang="en-US"/>
                </a:p>
              </p:txBody>
            </p:sp>
            <p:sp>
              <p:nvSpPr>
                <p:cNvPr id="6366" name="Freeform 410"/>
                <p:cNvSpPr>
                  <a:spLocks/>
                </p:cNvSpPr>
                <p:nvPr/>
              </p:nvSpPr>
              <p:spPr bwMode="auto">
                <a:xfrm>
                  <a:off x="3497" y="3166"/>
                  <a:ext cx="2" cy="1"/>
                </a:xfrm>
                <a:custGeom>
                  <a:avLst/>
                  <a:gdLst>
                    <a:gd name="T0" fmla="*/ 2 w 5"/>
                    <a:gd name="T1" fmla="*/ 1 h 6"/>
                    <a:gd name="T2" fmla="*/ 0 w 5"/>
                    <a:gd name="T3" fmla="*/ 1 h 6"/>
                    <a:gd name="T4" fmla="*/ 0 w 5"/>
                    <a:gd name="T5" fmla="*/ 0 h 6"/>
                    <a:gd name="T6" fmla="*/ 0 w 5"/>
                    <a:gd name="T7" fmla="*/ 0 h 6"/>
                    <a:gd name="T8" fmla="*/ 2 w 5"/>
                    <a:gd name="T9" fmla="*/ 0 h 6"/>
                    <a:gd name="T10" fmla="*/ 2 w 5"/>
                    <a:gd name="T11" fmla="*/ 1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endParaRPr lang="en-US"/>
                </a:p>
              </p:txBody>
            </p:sp>
            <p:sp>
              <p:nvSpPr>
                <p:cNvPr id="6367" name="Freeform 411"/>
                <p:cNvSpPr>
                  <a:spLocks/>
                </p:cNvSpPr>
                <p:nvPr/>
              </p:nvSpPr>
              <p:spPr bwMode="auto">
                <a:xfrm>
                  <a:off x="3497" y="3160"/>
                  <a:ext cx="2" cy="6"/>
                </a:xfrm>
                <a:custGeom>
                  <a:avLst/>
                  <a:gdLst>
                    <a:gd name="T0" fmla="*/ 2 w 4"/>
                    <a:gd name="T1" fmla="*/ 6 h 24"/>
                    <a:gd name="T2" fmla="*/ 0 w 4"/>
                    <a:gd name="T3" fmla="*/ 6 h 24"/>
                    <a:gd name="T4" fmla="*/ 0 w 4"/>
                    <a:gd name="T5" fmla="*/ 0 h 24"/>
                    <a:gd name="T6" fmla="*/ 2 w 4"/>
                    <a:gd name="T7" fmla="*/ 0 h 24"/>
                    <a:gd name="T8" fmla="*/ 2 w 4"/>
                    <a:gd name="T9" fmla="*/ 0 h 24"/>
                    <a:gd name="T10" fmla="*/ 2 w 4"/>
                    <a:gd name="T11" fmla="*/ 6 h 24"/>
                    <a:gd name="T12" fmla="*/ 0 60000 65536"/>
                    <a:gd name="T13" fmla="*/ 0 60000 65536"/>
                    <a:gd name="T14" fmla="*/ 0 60000 65536"/>
                    <a:gd name="T15" fmla="*/ 0 60000 65536"/>
                    <a:gd name="T16" fmla="*/ 0 60000 65536"/>
                    <a:gd name="T17" fmla="*/ 0 60000 65536"/>
                    <a:gd name="T18" fmla="*/ 0 w 4"/>
                    <a:gd name="T19" fmla="*/ 0 h 24"/>
                    <a:gd name="T20" fmla="*/ 4 w 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4" h="24">
                      <a:moveTo>
                        <a:pt x="4" y="24"/>
                      </a:moveTo>
                      <a:lnTo>
                        <a:pt x="0" y="24"/>
                      </a:lnTo>
                      <a:lnTo>
                        <a:pt x="0" y="0"/>
                      </a:lnTo>
                      <a:lnTo>
                        <a:pt x="4" y="0"/>
                      </a:lnTo>
                      <a:lnTo>
                        <a:pt x="4" y="24"/>
                      </a:lnTo>
                      <a:close/>
                    </a:path>
                  </a:pathLst>
                </a:custGeom>
                <a:noFill/>
                <a:ln w="9525">
                  <a:noFill/>
                  <a:round/>
                  <a:headEnd/>
                  <a:tailEnd/>
                </a:ln>
              </p:spPr>
              <p:txBody>
                <a:bodyPr/>
                <a:lstStyle/>
                <a:p>
                  <a:endParaRPr lang="en-US"/>
                </a:p>
              </p:txBody>
            </p:sp>
            <p:sp>
              <p:nvSpPr>
                <p:cNvPr id="6368" name="Freeform 412"/>
                <p:cNvSpPr>
                  <a:spLocks/>
                </p:cNvSpPr>
                <p:nvPr/>
              </p:nvSpPr>
              <p:spPr bwMode="auto">
                <a:xfrm>
                  <a:off x="3497" y="3150"/>
                  <a:ext cx="2" cy="10"/>
                </a:xfrm>
                <a:custGeom>
                  <a:avLst/>
                  <a:gdLst>
                    <a:gd name="T0" fmla="*/ 2 w 6"/>
                    <a:gd name="T1" fmla="*/ 10 h 39"/>
                    <a:gd name="T2" fmla="*/ 1 w 6"/>
                    <a:gd name="T3" fmla="*/ 10 h 39"/>
                    <a:gd name="T4" fmla="*/ 0 w 6"/>
                    <a:gd name="T5" fmla="*/ 0 h 39"/>
                    <a:gd name="T6" fmla="*/ 0 w 6"/>
                    <a:gd name="T7" fmla="*/ 0 h 39"/>
                    <a:gd name="T8" fmla="*/ 1 w 6"/>
                    <a:gd name="T9" fmla="*/ 0 h 39"/>
                    <a:gd name="T10" fmla="*/ 2 w 6"/>
                    <a:gd name="T11" fmla="*/ 10 h 39"/>
                    <a:gd name="T12" fmla="*/ 0 60000 65536"/>
                    <a:gd name="T13" fmla="*/ 0 60000 65536"/>
                    <a:gd name="T14" fmla="*/ 0 60000 65536"/>
                    <a:gd name="T15" fmla="*/ 0 60000 65536"/>
                    <a:gd name="T16" fmla="*/ 0 60000 65536"/>
                    <a:gd name="T17" fmla="*/ 0 60000 65536"/>
                    <a:gd name="T18" fmla="*/ 0 w 6"/>
                    <a:gd name="T19" fmla="*/ 0 h 39"/>
                    <a:gd name="T20" fmla="*/ 6 w 6"/>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6" h="39">
                      <a:moveTo>
                        <a:pt x="6" y="39"/>
                      </a:moveTo>
                      <a:lnTo>
                        <a:pt x="2" y="39"/>
                      </a:lnTo>
                      <a:lnTo>
                        <a:pt x="0" y="0"/>
                      </a:lnTo>
                      <a:lnTo>
                        <a:pt x="4" y="0"/>
                      </a:lnTo>
                      <a:lnTo>
                        <a:pt x="6" y="39"/>
                      </a:lnTo>
                      <a:close/>
                    </a:path>
                  </a:pathLst>
                </a:custGeom>
                <a:noFill/>
                <a:ln w="9525">
                  <a:noFill/>
                  <a:round/>
                  <a:headEnd/>
                  <a:tailEnd/>
                </a:ln>
              </p:spPr>
              <p:txBody>
                <a:bodyPr/>
                <a:lstStyle/>
                <a:p>
                  <a:endParaRPr lang="en-US"/>
                </a:p>
              </p:txBody>
            </p:sp>
            <p:sp>
              <p:nvSpPr>
                <p:cNvPr id="6369" name="Freeform 413"/>
                <p:cNvSpPr>
                  <a:spLocks/>
                </p:cNvSpPr>
                <p:nvPr/>
              </p:nvSpPr>
              <p:spPr bwMode="auto">
                <a:xfrm>
                  <a:off x="3496" y="3144"/>
                  <a:ext cx="2" cy="6"/>
                </a:xfrm>
                <a:custGeom>
                  <a:avLst/>
                  <a:gdLst>
                    <a:gd name="T0" fmla="*/ 2 w 5"/>
                    <a:gd name="T1" fmla="*/ 6 h 24"/>
                    <a:gd name="T2" fmla="*/ 0 w 5"/>
                    <a:gd name="T3" fmla="*/ 6 h 24"/>
                    <a:gd name="T4" fmla="*/ 0 w 5"/>
                    <a:gd name="T5" fmla="*/ 0 h 24"/>
                    <a:gd name="T6" fmla="*/ 0 w 5"/>
                    <a:gd name="T7" fmla="*/ 0 h 24"/>
                    <a:gd name="T8" fmla="*/ 2 w 5"/>
                    <a:gd name="T9" fmla="*/ 0 h 24"/>
                    <a:gd name="T10" fmla="*/ 2 w 5"/>
                    <a:gd name="T11" fmla="*/ 6 h 24"/>
                    <a:gd name="T12" fmla="*/ 0 60000 65536"/>
                    <a:gd name="T13" fmla="*/ 0 60000 65536"/>
                    <a:gd name="T14" fmla="*/ 0 60000 65536"/>
                    <a:gd name="T15" fmla="*/ 0 60000 65536"/>
                    <a:gd name="T16" fmla="*/ 0 60000 65536"/>
                    <a:gd name="T17" fmla="*/ 0 60000 65536"/>
                    <a:gd name="T18" fmla="*/ 0 w 5"/>
                    <a:gd name="T19" fmla="*/ 0 h 24"/>
                    <a:gd name="T20" fmla="*/ 5 w 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5" h="24">
                      <a:moveTo>
                        <a:pt x="5" y="24"/>
                      </a:moveTo>
                      <a:lnTo>
                        <a:pt x="1" y="24"/>
                      </a:lnTo>
                      <a:lnTo>
                        <a:pt x="0" y="0"/>
                      </a:lnTo>
                      <a:lnTo>
                        <a:pt x="4" y="0"/>
                      </a:lnTo>
                      <a:lnTo>
                        <a:pt x="5" y="24"/>
                      </a:lnTo>
                      <a:close/>
                    </a:path>
                  </a:pathLst>
                </a:custGeom>
                <a:noFill/>
                <a:ln w="9525">
                  <a:noFill/>
                  <a:round/>
                  <a:headEnd/>
                  <a:tailEnd/>
                </a:ln>
              </p:spPr>
              <p:txBody>
                <a:bodyPr/>
                <a:lstStyle/>
                <a:p>
                  <a:endParaRPr lang="en-US"/>
                </a:p>
              </p:txBody>
            </p:sp>
            <p:sp>
              <p:nvSpPr>
                <p:cNvPr id="6370" name="Freeform 414"/>
                <p:cNvSpPr>
                  <a:spLocks/>
                </p:cNvSpPr>
                <p:nvPr/>
              </p:nvSpPr>
              <p:spPr bwMode="auto">
                <a:xfrm>
                  <a:off x="3496" y="3132"/>
                  <a:ext cx="2" cy="12"/>
                </a:xfrm>
                <a:custGeom>
                  <a:avLst/>
                  <a:gdLst>
                    <a:gd name="T0" fmla="*/ 2 w 4"/>
                    <a:gd name="T1" fmla="*/ 12 h 48"/>
                    <a:gd name="T2" fmla="*/ 0 w 4"/>
                    <a:gd name="T3" fmla="*/ 12 h 48"/>
                    <a:gd name="T4" fmla="*/ 0 w 4"/>
                    <a:gd name="T5" fmla="*/ 0 h 48"/>
                    <a:gd name="T6" fmla="*/ 0 w 4"/>
                    <a:gd name="T7" fmla="*/ 0 h 48"/>
                    <a:gd name="T8" fmla="*/ 2 w 4"/>
                    <a:gd name="T9" fmla="*/ 0 h 48"/>
                    <a:gd name="T10" fmla="*/ 2 w 4"/>
                    <a:gd name="T11" fmla="*/ 12 h 48"/>
                    <a:gd name="T12" fmla="*/ 0 60000 65536"/>
                    <a:gd name="T13" fmla="*/ 0 60000 65536"/>
                    <a:gd name="T14" fmla="*/ 0 60000 65536"/>
                    <a:gd name="T15" fmla="*/ 0 60000 65536"/>
                    <a:gd name="T16" fmla="*/ 0 60000 65536"/>
                    <a:gd name="T17" fmla="*/ 0 60000 65536"/>
                    <a:gd name="T18" fmla="*/ 0 w 4"/>
                    <a:gd name="T19" fmla="*/ 0 h 48"/>
                    <a:gd name="T20" fmla="*/ 4 w 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 h="48">
                      <a:moveTo>
                        <a:pt x="4" y="48"/>
                      </a:moveTo>
                      <a:lnTo>
                        <a:pt x="0" y="48"/>
                      </a:lnTo>
                      <a:lnTo>
                        <a:pt x="0" y="0"/>
                      </a:lnTo>
                      <a:lnTo>
                        <a:pt x="4" y="0"/>
                      </a:lnTo>
                      <a:lnTo>
                        <a:pt x="4" y="48"/>
                      </a:lnTo>
                      <a:close/>
                    </a:path>
                  </a:pathLst>
                </a:custGeom>
                <a:noFill/>
                <a:ln w="9525">
                  <a:noFill/>
                  <a:round/>
                  <a:headEnd/>
                  <a:tailEnd/>
                </a:ln>
              </p:spPr>
              <p:txBody>
                <a:bodyPr/>
                <a:lstStyle/>
                <a:p>
                  <a:endParaRPr lang="en-US"/>
                </a:p>
              </p:txBody>
            </p:sp>
            <p:sp>
              <p:nvSpPr>
                <p:cNvPr id="6371" name="Freeform 415"/>
                <p:cNvSpPr>
                  <a:spLocks/>
                </p:cNvSpPr>
                <p:nvPr/>
              </p:nvSpPr>
              <p:spPr bwMode="auto">
                <a:xfrm>
                  <a:off x="3496" y="3126"/>
                  <a:ext cx="2" cy="6"/>
                </a:xfrm>
                <a:custGeom>
                  <a:avLst/>
                  <a:gdLst>
                    <a:gd name="T0" fmla="*/ 2 w 4"/>
                    <a:gd name="T1" fmla="*/ 6 h 24"/>
                    <a:gd name="T2" fmla="*/ 0 w 4"/>
                    <a:gd name="T3" fmla="*/ 6 h 24"/>
                    <a:gd name="T4" fmla="*/ 0 w 4"/>
                    <a:gd name="T5" fmla="*/ 0 h 24"/>
                    <a:gd name="T6" fmla="*/ 0 w 4"/>
                    <a:gd name="T7" fmla="*/ 0 h 24"/>
                    <a:gd name="T8" fmla="*/ 2 w 4"/>
                    <a:gd name="T9" fmla="*/ 0 h 24"/>
                    <a:gd name="T10" fmla="*/ 2 w 4"/>
                    <a:gd name="T11" fmla="*/ 6 h 24"/>
                    <a:gd name="T12" fmla="*/ 0 60000 65536"/>
                    <a:gd name="T13" fmla="*/ 0 60000 65536"/>
                    <a:gd name="T14" fmla="*/ 0 60000 65536"/>
                    <a:gd name="T15" fmla="*/ 0 60000 65536"/>
                    <a:gd name="T16" fmla="*/ 0 60000 65536"/>
                    <a:gd name="T17" fmla="*/ 0 60000 65536"/>
                    <a:gd name="T18" fmla="*/ 0 w 4"/>
                    <a:gd name="T19" fmla="*/ 0 h 24"/>
                    <a:gd name="T20" fmla="*/ 4 w 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4" h="24">
                      <a:moveTo>
                        <a:pt x="4" y="24"/>
                      </a:moveTo>
                      <a:lnTo>
                        <a:pt x="0" y="24"/>
                      </a:lnTo>
                      <a:lnTo>
                        <a:pt x="0" y="0"/>
                      </a:lnTo>
                      <a:lnTo>
                        <a:pt x="4" y="0"/>
                      </a:lnTo>
                      <a:lnTo>
                        <a:pt x="4" y="24"/>
                      </a:lnTo>
                      <a:close/>
                    </a:path>
                  </a:pathLst>
                </a:custGeom>
                <a:noFill/>
                <a:ln w="9525">
                  <a:noFill/>
                  <a:round/>
                  <a:headEnd/>
                  <a:tailEnd/>
                </a:ln>
              </p:spPr>
              <p:txBody>
                <a:bodyPr/>
                <a:lstStyle/>
                <a:p>
                  <a:endParaRPr lang="en-US"/>
                </a:p>
              </p:txBody>
            </p:sp>
            <p:sp>
              <p:nvSpPr>
                <p:cNvPr id="6372" name="Freeform 416"/>
                <p:cNvSpPr>
                  <a:spLocks/>
                </p:cNvSpPr>
                <p:nvPr/>
              </p:nvSpPr>
              <p:spPr bwMode="auto">
                <a:xfrm>
                  <a:off x="3496" y="3121"/>
                  <a:ext cx="2" cy="5"/>
                </a:xfrm>
                <a:custGeom>
                  <a:avLst/>
                  <a:gdLst>
                    <a:gd name="T0" fmla="*/ 2 w 4"/>
                    <a:gd name="T1" fmla="*/ 5 h 23"/>
                    <a:gd name="T2" fmla="*/ 0 w 4"/>
                    <a:gd name="T3" fmla="*/ 5 h 23"/>
                    <a:gd name="T4" fmla="*/ 0 w 4"/>
                    <a:gd name="T5" fmla="*/ 0 h 23"/>
                    <a:gd name="T6" fmla="*/ 0 w 4"/>
                    <a:gd name="T7" fmla="*/ 0 h 23"/>
                    <a:gd name="T8" fmla="*/ 2 w 4"/>
                    <a:gd name="T9" fmla="*/ 0 h 23"/>
                    <a:gd name="T10" fmla="*/ 2 w 4"/>
                    <a:gd name="T11" fmla="*/ 5 h 23"/>
                    <a:gd name="T12" fmla="*/ 0 60000 65536"/>
                    <a:gd name="T13" fmla="*/ 0 60000 65536"/>
                    <a:gd name="T14" fmla="*/ 0 60000 65536"/>
                    <a:gd name="T15" fmla="*/ 0 60000 65536"/>
                    <a:gd name="T16" fmla="*/ 0 60000 65536"/>
                    <a:gd name="T17" fmla="*/ 0 60000 65536"/>
                    <a:gd name="T18" fmla="*/ 0 w 4"/>
                    <a:gd name="T19" fmla="*/ 0 h 23"/>
                    <a:gd name="T20" fmla="*/ 4 w 4"/>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4" h="23">
                      <a:moveTo>
                        <a:pt x="4" y="23"/>
                      </a:moveTo>
                      <a:lnTo>
                        <a:pt x="0" y="23"/>
                      </a:lnTo>
                      <a:lnTo>
                        <a:pt x="0" y="0"/>
                      </a:lnTo>
                      <a:lnTo>
                        <a:pt x="4" y="0"/>
                      </a:lnTo>
                      <a:lnTo>
                        <a:pt x="4" y="23"/>
                      </a:lnTo>
                      <a:close/>
                    </a:path>
                  </a:pathLst>
                </a:custGeom>
                <a:noFill/>
                <a:ln w="9525">
                  <a:noFill/>
                  <a:round/>
                  <a:headEnd/>
                  <a:tailEnd/>
                </a:ln>
              </p:spPr>
              <p:txBody>
                <a:bodyPr/>
                <a:lstStyle/>
                <a:p>
                  <a:endParaRPr lang="en-US"/>
                </a:p>
              </p:txBody>
            </p:sp>
            <p:sp>
              <p:nvSpPr>
                <p:cNvPr id="6373" name="Freeform 417"/>
                <p:cNvSpPr>
                  <a:spLocks/>
                </p:cNvSpPr>
                <p:nvPr/>
              </p:nvSpPr>
              <p:spPr bwMode="auto">
                <a:xfrm>
                  <a:off x="3496" y="3116"/>
                  <a:ext cx="2" cy="5"/>
                </a:xfrm>
                <a:custGeom>
                  <a:avLst/>
                  <a:gdLst>
                    <a:gd name="T0" fmla="*/ 2 w 5"/>
                    <a:gd name="T1" fmla="*/ 5 h 20"/>
                    <a:gd name="T2" fmla="*/ 0 w 5"/>
                    <a:gd name="T3" fmla="*/ 5 h 20"/>
                    <a:gd name="T4" fmla="*/ 0 w 5"/>
                    <a:gd name="T5" fmla="*/ 0 h 20"/>
                    <a:gd name="T6" fmla="*/ 0 w 5"/>
                    <a:gd name="T7" fmla="*/ 0 h 20"/>
                    <a:gd name="T8" fmla="*/ 2 w 5"/>
                    <a:gd name="T9" fmla="*/ 0 h 20"/>
                    <a:gd name="T10" fmla="*/ 2 w 5"/>
                    <a:gd name="T11" fmla="*/ 5 h 20"/>
                    <a:gd name="T12" fmla="*/ 0 60000 65536"/>
                    <a:gd name="T13" fmla="*/ 0 60000 65536"/>
                    <a:gd name="T14" fmla="*/ 0 60000 65536"/>
                    <a:gd name="T15" fmla="*/ 0 60000 65536"/>
                    <a:gd name="T16" fmla="*/ 0 60000 65536"/>
                    <a:gd name="T17" fmla="*/ 0 60000 65536"/>
                    <a:gd name="T18" fmla="*/ 0 w 5"/>
                    <a:gd name="T19" fmla="*/ 0 h 20"/>
                    <a:gd name="T20" fmla="*/ 5 w 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5" h="20">
                      <a:moveTo>
                        <a:pt x="4" y="20"/>
                      </a:moveTo>
                      <a:lnTo>
                        <a:pt x="0" y="20"/>
                      </a:lnTo>
                      <a:lnTo>
                        <a:pt x="1" y="0"/>
                      </a:lnTo>
                      <a:lnTo>
                        <a:pt x="5" y="0"/>
                      </a:lnTo>
                      <a:lnTo>
                        <a:pt x="4" y="20"/>
                      </a:lnTo>
                      <a:close/>
                    </a:path>
                  </a:pathLst>
                </a:custGeom>
                <a:noFill/>
                <a:ln w="9525">
                  <a:noFill/>
                  <a:round/>
                  <a:headEnd/>
                  <a:tailEnd/>
                </a:ln>
              </p:spPr>
              <p:txBody>
                <a:bodyPr/>
                <a:lstStyle/>
                <a:p>
                  <a:endParaRPr lang="en-US"/>
                </a:p>
              </p:txBody>
            </p:sp>
            <p:sp>
              <p:nvSpPr>
                <p:cNvPr id="6374" name="Freeform 418"/>
                <p:cNvSpPr>
                  <a:spLocks/>
                </p:cNvSpPr>
                <p:nvPr/>
              </p:nvSpPr>
              <p:spPr bwMode="auto">
                <a:xfrm>
                  <a:off x="3497" y="3111"/>
                  <a:ext cx="1" cy="5"/>
                </a:xfrm>
                <a:custGeom>
                  <a:avLst/>
                  <a:gdLst>
                    <a:gd name="T0" fmla="*/ 1 w 5"/>
                    <a:gd name="T1" fmla="*/ 5 h 19"/>
                    <a:gd name="T2" fmla="*/ 0 w 5"/>
                    <a:gd name="T3" fmla="*/ 5 h 19"/>
                    <a:gd name="T4" fmla="*/ 0 w 5"/>
                    <a:gd name="T5" fmla="*/ 0 h 19"/>
                    <a:gd name="T6" fmla="*/ 0 w 5"/>
                    <a:gd name="T7" fmla="*/ 0 h 19"/>
                    <a:gd name="T8" fmla="*/ 1 w 5"/>
                    <a:gd name="T9" fmla="*/ 1 h 19"/>
                    <a:gd name="T10" fmla="*/ 1 w 5"/>
                    <a:gd name="T11" fmla="*/ 5 h 19"/>
                    <a:gd name="T12" fmla="*/ 0 60000 65536"/>
                    <a:gd name="T13" fmla="*/ 0 60000 65536"/>
                    <a:gd name="T14" fmla="*/ 0 60000 65536"/>
                    <a:gd name="T15" fmla="*/ 0 60000 65536"/>
                    <a:gd name="T16" fmla="*/ 0 60000 65536"/>
                    <a:gd name="T17" fmla="*/ 0 60000 65536"/>
                    <a:gd name="T18" fmla="*/ 0 w 5"/>
                    <a:gd name="T19" fmla="*/ 0 h 19"/>
                    <a:gd name="T20" fmla="*/ 5 w 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 h="19">
                      <a:moveTo>
                        <a:pt x="4" y="19"/>
                      </a:moveTo>
                      <a:lnTo>
                        <a:pt x="0" y="19"/>
                      </a:lnTo>
                      <a:lnTo>
                        <a:pt x="1" y="1"/>
                      </a:lnTo>
                      <a:lnTo>
                        <a:pt x="2" y="0"/>
                      </a:lnTo>
                      <a:lnTo>
                        <a:pt x="5" y="2"/>
                      </a:lnTo>
                      <a:lnTo>
                        <a:pt x="4" y="19"/>
                      </a:lnTo>
                      <a:close/>
                    </a:path>
                  </a:pathLst>
                </a:custGeom>
                <a:noFill/>
                <a:ln w="9525">
                  <a:noFill/>
                  <a:round/>
                  <a:headEnd/>
                  <a:tailEnd/>
                </a:ln>
              </p:spPr>
              <p:txBody>
                <a:bodyPr/>
                <a:lstStyle/>
                <a:p>
                  <a:endParaRPr lang="en-US"/>
                </a:p>
              </p:txBody>
            </p:sp>
            <p:sp>
              <p:nvSpPr>
                <p:cNvPr id="6375" name="Freeform 419"/>
                <p:cNvSpPr>
                  <a:spLocks/>
                </p:cNvSpPr>
                <p:nvPr/>
              </p:nvSpPr>
              <p:spPr bwMode="auto">
                <a:xfrm>
                  <a:off x="3497" y="3101"/>
                  <a:ext cx="6" cy="10"/>
                </a:xfrm>
                <a:custGeom>
                  <a:avLst/>
                  <a:gdLst>
                    <a:gd name="T0" fmla="*/ 1 w 16"/>
                    <a:gd name="T1" fmla="*/ 10 h 41"/>
                    <a:gd name="T2" fmla="*/ 0 w 16"/>
                    <a:gd name="T3" fmla="*/ 10 h 41"/>
                    <a:gd name="T4" fmla="*/ 5 w 16"/>
                    <a:gd name="T5" fmla="*/ 0 h 41"/>
                    <a:gd name="T6" fmla="*/ 5 w 16"/>
                    <a:gd name="T7" fmla="*/ 0 h 41"/>
                    <a:gd name="T8" fmla="*/ 6 w 16"/>
                    <a:gd name="T9" fmla="*/ 1 h 41"/>
                    <a:gd name="T10" fmla="*/ 1 w 16"/>
                    <a:gd name="T11" fmla="*/ 10 h 41"/>
                    <a:gd name="T12" fmla="*/ 0 60000 65536"/>
                    <a:gd name="T13" fmla="*/ 0 60000 65536"/>
                    <a:gd name="T14" fmla="*/ 0 60000 65536"/>
                    <a:gd name="T15" fmla="*/ 0 60000 65536"/>
                    <a:gd name="T16" fmla="*/ 0 60000 65536"/>
                    <a:gd name="T17" fmla="*/ 0 60000 65536"/>
                    <a:gd name="T18" fmla="*/ 0 w 16"/>
                    <a:gd name="T19" fmla="*/ 0 h 41"/>
                    <a:gd name="T20" fmla="*/ 16 w 16"/>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6" h="41">
                      <a:moveTo>
                        <a:pt x="3" y="41"/>
                      </a:moveTo>
                      <a:lnTo>
                        <a:pt x="0" y="39"/>
                      </a:lnTo>
                      <a:lnTo>
                        <a:pt x="13" y="0"/>
                      </a:lnTo>
                      <a:lnTo>
                        <a:pt x="16" y="3"/>
                      </a:lnTo>
                      <a:lnTo>
                        <a:pt x="3" y="41"/>
                      </a:lnTo>
                      <a:close/>
                    </a:path>
                  </a:pathLst>
                </a:custGeom>
                <a:noFill/>
                <a:ln w="9525">
                  <a:noFill/>
                  <a:round/>
                  <a:headEnd/>
                  <a:tailEnd/>
                </a:ln>
              </p:spPr>
              <p:txBody>
                <a:bodyPr/>
                <a:lstStyle/>
                <a:p>
                  <a:endParaRPr lang="en-US"/>
                </a:p>
              </p:txBody>
            </p:sp>
            <p:sp>
              <p:nvSpPr>
                <p:cNvPr id="6376" name="Freeform 420"/>
                <p:cNvSpPr>
                  <a:spLocks/>
                </p:cNvSpPr>
                <p:nvPr/>
              </p:nvSpPr>
              <p:spPr bwMode="auto">
                <a:xfrm>
                  <a:off x="3502" y="3096"/>
                  <a:ext cx="4" cy="6"/>
                </a:xfrm>
                <a:custGeom>
                  <a:avLst/>
                  <a:gdLst>
                    <a:gd name="T0" fmla="*/ 1 w 14"/>
                    <a:gd name="T1" fmla="*/ 6 h 23"/>
                    <a:gd name="T2" fmla="*/ 0 w 14"/>
                    <a:gd name="T3" fmla="*/ 5 h 23"/>
                    <a:gd name="T4" fmla="*/ 3 w 14"/>
                    <a:gd name="T5" fmla="*/ 0 h 23"/>
                    <a:gd name="T6" fmla="*/ 4 w 14"/>
                    <a:gd name="T7" fmla="*/ 1 h 23"/>
                    <a:gd name="T8" fmla="*/ 4 w 14"/>
                    <a:gd name="T9" fmla="*/ 1 h 23"/>
                    <a:gd name="T10" fmla="*/ 1 w 14"/>
                    <a:gd name="T11" fmla="*/ 6 h 23"/>
                    <a:gd name="T12" fmla="*/ 0 60000 65536"/>
                    <a:gd name="T13" fmla="*/ 0 60000 65536"/>
                    <a:gd name="T14" fmla="*/ 0 60000 65536"/>
                    <a:gd name="T15" fmla="*/ 0 60000 65536"/>
                    <a:gd name="T16" fmla="*/ 0 60000 65536"/>
                    <a:gd name="T17" fmla="*/ 0 60000 65536"/>
                    <a:gd name="T18" fmla="*/ 0 w 14"/>
                    <a:gd name="T19" fmla="*/ 0 h 23"/>
                    <a:gd name="T20" fmla="*/ 14 w 14"/>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4" h="23">
                      <a:moveTo>
                        <a:pt x="3" y="23"/>
                      </a:moveTo>
                      <a:lnTo>
                        <a:pt x="0" y="20"/>
                      </a:lnTo>
                      <a:lnTo>
                        <a:pt x="11" y="0"/>
                      </a:lnTo>
                      <a:lnTo>
                        <a:pt x="14" y="3"/>
                      </a:lnTo>
                      <a:lnTo>
                        <a:pt x="3" y="23"/>
                      </a:lnTo>
                      <a:close/>
                    </a:path>
                  </a:pathLst>
                </a:custGeom>
                <a:noFill/>
                <a:ln w="9525">
                  <a:noFill/>
                  <a:round/>
                  <a:headEnd/>
                  <a:tailEnd/>
                </a:ln>
              </p:spPr>
              <p:txBody>
                <a:bodyPr/>
                <a:lstStyle/>
                <a:p>
                  <a:endParaRPr lang="en-US"/>
                </a:p>
              </p:txBody>
            </p:sp>
            <p:sp>
              <p:nvSpPr>
                <p:cNvPr id="6377" name="Freeform 421"/>
                <p:cNvSpPr>
                  <a:spLocks/>
                </p:cNvSpPr>
                <p:nvPr/>
              </p:nvSpPr>
              <p:spPr bwMode="auto">
                <a:xfrm>
                  <a:off x="3505" y="3096"/>
                  <a:ext cx="2" cy="1"/>
                </a:xfrm>
                <a:custGeom>
                  <a:avLst/>
                  <a:gdLst>
                    <a:gd name="T0" fmla="*/ 1 w 4"/>
                    <a:gd name="T1" fmla="*/ 1 h 4"/>
                    <a:gd name="T2" fmla="*/ 0 w 4"/>
                    <a:gd name="T3" fmla="*/ 0 h 4"/>
                    <a:gd name="T4" fmla="*/ 0 w 4"/>
                    <a:gd name="T5" fmla="*/ 0 h 4"/>
                    <a:gd name="T6" fmla="*/ 2 w 4"/>
                    <a:gd name="T7" fmla="*/ 0 h 4"/>
                    <a:gd name="T8" fmla="*/ 2 w 4"/>
                    <a:gd name="T9" fmla="*/ 0 h 4"/>
                    <a:gd name="T10" fmla="*/ 1 w 4"/>
                    <a:gd name="T11" fmla="*/ 1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3" y="4"/>
                      </a:moveTo>
                      <a:lnTo>
                        <a:pt x="0" y="1"/>
                      </a:lnTo>
                      <a:lnTo>
                        <a:pt x="0" y="0"/>
                      </a:lnTo>
                      <a:lnTo>
                        <a:pt x="4" y="0"/>
                      </a:lnTo>
                      <a:lnTo>
                        <a:pt x="4" y="1"/>
                      </a:lnTo>
                      <a:lnTo>
                        <a:pt x="3" y="4"/>
                      </a:lnTo>
                      <a:close/>
                    </a:path>
                  </a:pathLst>
                </a:custGeom>
                <a:noFill/>
                <a:ln w="9525">
                  <a:noFill/>
                  <a:round/>
                  <a:headEnd/>
                  <a:tailEnd/>
                </a:ln>
              </p:spPr>
              <p:txBody>
                <a:bodyPr/>
                <a:lstStyle/>
                <a:p>
                  <a:endParaRPr lang="en-US"/>
                </a:p>
              </p:txBody>
            </p:sp>
            <p:sp>
              <p:nvSpPr>
                <p:cNvPr id="6378" name="Freeform 422"/>
                <p:cNvSpPr>
                  <a:spLocks/>
                </p:cNvSpPr>
                <p:nvPr/>
              </p:nvSpPr>
              <p:spPr bwMode="auto">
                <a:xfrm>
                  <a:off x="3505" y="3092"/>
                  <a:ext cx="2" cy="4"/>
                </a:xfrm>
                <a:custGeom>
                  <a:avLst/>
                  <a:gdLst>
                    <a:gd name="T0" fmla="*/ 2 w 5"/>
                    <a:gd name="T1" fmla="*/ 4 h 14"/>
                    <a:gd name="T2" fmla="*/ 0 w 5"/>
                    <a:gd name="T3" fmla="*/ 4 h 14"/>
                    <a:gd name="T4" fmla="*/ 0 w 5"/>
                    <a:gd name="T5" fmla="*/ 1 h 14"/>
                    <a:gd name="T6" fmla="*/ 0 w 5"/>
                    <a:gd name="T7" fmla="*/ 0 h 14"/>
                    <a:gd name="T8" fmla="*/ 2 w 5"/>
                    <a:gd name="T9" fmla="*/ 1 h 14"/>
                    <a:gd name="T10" fmla="*/ 2 w 5"/>
                    <a:gd name="T11" fmla="*/ 4 h 14"/>
                    <a:gd name="T12" fmla="*/ 0 60000 65536"/>
                    <a:gd name="T13" fmla="*/ 0 60000 65536"/>
                    <a:gd name="T14" fmla="*/ 0 60000 65536"/>
                    <a:gd name="T15" fmla="*/ 0 60000 65536"/>
                    <a:gd name="T16" fmla="*/ 0 60000 65536"/>
                    <a:gd name="T17" fmla="*/ 0 60000 65536"/>
                    <a:gd name="T18" fmla="*/ 0 w 5"/>
                    <a:gd name="T19" fmla="*/ 0 h 14"/>
                    <a:gd name="T20" fmla="*/ 5 w 5"/>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5" h="14">
                      <a:moveTo>
                        <a:pt x="5" y="14"/>
                      </a:moveTo>
                      <a:lnTo>
                        <a:pt x="1" y="14"/>
                      </a:lnTo>
                      <a:lnTo>
                        <a:pt x="0" y="2"/>
                      </a:lnTo>
                      <a:lnTo>
                        <a:pt x="1" y="0"/>
                      </a:lnTo>
                      <a:lnTo>
                        <a:pt x="4" y="3"/>
                      </a:lnTo>
                      <a:lnTo>
                        <a:pt x="5" y="14"/>
                      </a:lnTo>
                      <a:close/>
                    </a:path>
                  </a:pathLst>
                </a:custGeom>
                <a:noFill/>
                <a:ln w="9525">
                  <a:noFill/>
                  <a:round/>
                  <a:headEnd/>
                  <a:tailEnd/>
                </a:ln>
              </p:spPr>
              <p:txBody>
                <a:bodyPr/>
                <a:lstStyle/>
                <a:p>
                  <a:endParaRPr lang="en-US"/>
                </a:p>
              </p:txBody>
            </p:sp>
            <p:sp>
              <p:nvSpPr>
                <p:cNvPr id="6379" name="Freeform 423"/>
                <p:cNvSpPr>
                  <a:spLocks/>
                </p:cNvSpPr>
                <p:nvPr/>
              </p:nvSpPr>
              <p:spPr bwMode="auto">
                <a:xfrm>
                  <a:off x="3505" y="3087"/>
                  <a:ext cx="5" cy="6"/>
                </a:xfrm>
                <a:custGeom>
                  <a:avLst/>
                  <a:gdLst>
                    <a:gd name="T0" fmla="*/ 1 w 13"/>
                    <a:gd name="T1" fmla="*/ 6 h 22"/>
                    <a:gd name="T2" fmla="*/ 0 w 13"/>
                    <a:gd name="T3" fmla="*/ 5 h 22"/>
                    <a:gd name="T4" fmla="*/ 4 w 13"/>
                    <a:gd name="T5" fmla="*/ 0 h 22"/>
                    <a:gd name="T6" fmla="*/ 4 w 13"/>
                    <a:gd name="T7" fmla="*/ 0 h 22"/>
                    <a:gd name="T8" fmla="*/ 5 w 13"/>
                    <a:gd name="T9" fmla="*/ 1 h 22"/>
                    <a:gd name="T10" fmla="*/ 1 w 13"/>
                    <a:gd name="T11" fmla="*/ 6 h 22"/>
                    <a:gd name="T12" fmla="*/ 0 60000 65536"/>
                    <a:gd name="T13" fmla="*/ 0 60000 65536"/>
                    <a:gd name="T14" fmla="*/ 0 60000 65536"/>
                    <a:gd name="T15" fmla="*/ 0 60000 65536"/>
                    <a:gd name="T16" fmla="*/ 0 60000 65536"/>
                    <a:gd name="T17" fmla="*/ 0 60000 65536"/>
                    <a:gd name="T18" fmla="*/ 0 w 13"/>
                    <a:gd name="T19" fmla="*/ 0 h 22"/>
                    <a:gd name="T20" fmla="*/ 13 w 13"/>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3" h="22">
                      <a:moveTo>
                        <a:pt x="3" y="22"/>
                      </a:moveTo>
                      <a:lnTo>
                        <a:pt x="0" y="19"/>
                      </a:lnTo>
                      <a:lnTo>
                        <a:pt x="10" y="0"/>
                      </a:lnTo>
                      <a:lnTo>
                        <a:pt x="13" y="2"/>
                      </a:lnTo>
                      <a:lnTo>
                        <a:pt x="3" y="22"/>
                      </a:lnTo>
                      <a:close/>
                    </a:path>
                  </a:pathLst>
                </a:custGeom>
                <a:noFill/>
                <a:ln w="9525">
                  <a:noFill/>
                  <a:round/>
                  <a:headEnd/>
                  <a:tailEnd/>
                </a:ln>
              </p:spPr>
              <p:txBody>
                <a:bodyPr/>
                <a:lstStyle/>
                <a:p>
                  <a:endParaRPr lang="en-US"/>
                </a:p>
              </p:txBody>
            </p:sp>
            <p:sp>
              <p:nvSpPr>
                <p:cNvPr id="6380" name="Freeform 424"/>
                <p:cNvSpPr>
                  <a:spLocks/>
                </p:cNvSpPr>
                <p:nvPr/>
              </p:nvSpPr>
              <p:spPr bwMode="auto">
                <a:xfrm>
                  <a:off x="3509" y="3080"/>
                  <a:ext cx="8" cy="8"/>
                </a:xfrm>
                <a:custGeom>
                  <a:avLst/>
                  <a:gdLst>
                    <a:gd name="T0" fmla="*/ 1 w 24"/>
                    <a:gd name="T1" fmla="*/ 8 h 32"/>
                    <a:gd name="T2" fmla="*/ 0 w 24"/>
                    <a:gd name="T3" fmla="*/ 7 h 32"/>
                    <a:gd name="T4" fmla="*/ 7 w 24"/>
                    <a:gd name="T5" fmla="*/ 0 h 32"/>
                    <a:gd name="T6" fmla="*/ 7 w 24"/>
                    <a:gd name="T7" fmla="*/ 1 h 32"/>
                    <a:gd name="T8" fmla="*/ 8 w 24"/>
                    <a:gd name="T9" fmla="*/ 1 h 32"/>
                    <a:gd name="T10" fmla="*/ 8 w 24"/>
                    <a:gd name="T11" fmla="*/ 1 h 32"/>
                    <a:gd name="T12" fmla="*/ 1 w 24"/>
                    <a:gd name="T13" fmla="*/ 8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3" y="32"/>
                      </a:moveTo>
                      <a:lnTo>
                        <a:pt x="0" y="30"/>
                      </a:lnTo>
                      <a:lnTo>
                        <a:pt x="21" y="0"/>
                      </a:lnTo>
                      <a:lnTo>
                        <a:pt x="22" y="2"/>
                      </a:lnTo>
                      <a:lnTo>
                        <a:pt x="24" y="2"/>
                      </a:lnTo>
                      <a:lnTo>
                        <a:pt x="23" y="3"/>
                      </a:lnTo>
                      <a:lnTo>
                        <a:pt x="3" y="32"/>
                      </a:lnTo>
                      <a:close/>
                    </a:path>
                  </a:pathLst>
                </a:custGeom>
                <a:noFill/>
                <a:ln w="9525">
                  <a:noFill/>
                  <a:round/>
                  <a:headEnd/>
                  <a:tailEnd/>
                </a:ln>
              </p:spPr>
              <p:txBody>
                <a:bodyPr/>
                <a:lstStyle/>
                <a:p>
                  <a:endParaRPr lang="en-US"/>
                </a:p>
              </p:txBody>
            </p:sp>
            <p:sp>
              <p:nvSpPr>
                <p:cNvPr id="6381" name="Freeform 425"/>
                <p:cNvSpPr>
                  <a:spLocks/>
                </p:cNvSpPr>
                <p:nvPr/>
              </p:nvSpPr>
              <p:spPr bwMode="auto">
                <a:xfrm>
                  <a:off x="3515" y="3080"/>
                  <a:ext cx="2" cy="1"/>
                </a:xfrm>
                <a:custGeom>
                  <a:avLst/>
                  <a:gdLst>
                    <a:gd name="T0" fmla="*/ 2 w 4"/>
                    <a:gd name="T1" fmla="*/ 1 h 2"/>
                    <a:gd name="T2" fmla="*/ 1 w 4"/>
                    <a:gd name="T3" fmla="*/ 1 h 2"/>
                    <a:gd name="T4" fmla="*/ 0 w 4"/>
                    <a:gd name="T5" fmla="*/ 1 h 2"/>
                    <a:gd name="T6" fmla="*/ 0 w 4"/>
                    <a:gd name="T7" fmla="*/ 0 h 2"/>
                    <a:gd name="T8" fmla="*/ 0 w 4"/>
                    <a:gd name="T9" fmla="*/ 0 h 2"/>
                    <a:gd name="T10" fmla="*/ 2 w 4"/>
                    <a:gd name="T11" fmla="*/ 0 h 2"/>
                    <a:gd name="T12" fmla="*/ 2 w 4"/>
                    <a:gd name="T13" fmla="*/ 1 h 2"/>
                    <a:gd name="T14" fmla="*/ 0 60000 65536"/>
                    <a:gd name="T15" fmla="*/ 0 60000 65536"/>
                    <a:gd name="T16" fmla="*/ 0 60000 65536"/>
                    <a:gd name="T17" fmla="*/ 0 60000 65536"/>
                    <a:gd name="T18" fmla="*/ 0 60000 65536"/>
                    <a:gd name="T19" fmla="*/ 0 60000 65536"/>
                    <a:gd name="T20" fmla="*/ 0 60000 65536"/>
                    <a:gd name="T21" fmla="*/ 0 w 4"/>
                    <a:gd name="T22" fmla="*/ 0 h 2"/>
                    <a:gd name="T23" fmla="*/ 4 w 4"/>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2">
                      <a:moveTo>
                        <a:pt x="4" y="2"/>
                      </a:moveTo>
                      <a:lnTo>
                        <a:pt x="2" y="2"/>
                      </a:lnTo>
                      <a:lnTo>
                        <a:pt x="0" y="2"/>
                      </a:lnTo>
                      <a:lnTo>
                        <a:pt x="0" y="0"/>
                      </a:lnTo>
                      <a:lnTo>
                        <a:pt x="4" y="0"/>
                      </a:lnTo>
                      <a:lnTo>
                        <a:pt x="4" y="2"/>
                      </a:lnTo>
                      <a:close/>
                    </a:path>
                  </a:pathLst>
                </a:custGeom>
                <a:noFill/>
                <a:ln w="9525">
                  <a:noFill/>
                  <a:round/>
                  <a:headEnd/>
                  <a:tailEnd/>
                </a:ln>
              </p:spPr>
              <p:txBody>
                <a:bodyPr/>
                <a:lstStyle/>
                <a:p>
                  <a:endParaRPr lang="en-US"/>
                </a:p>
              </p:txBody>
            </p:sp>
            <p:sp>
              <p:nvSpPr>
                <p:cNvPr id="6382" name="Freeform 426"/>
                <p:cNvSpPr>
                  <a:spLocks/>
                </p:cNvSpPr>
                <p:nvPr/>
              </p:nvSpPr>
              <p:spPr bwMode="auto">
                <a:xfrm>
                  <a:off x="3515" y="3078"/>
                  <a:ext cx="2" cy="2"/>
                </a:xfrm>
                <a:custGeom>
                  <a:avLst/>
                  <a:gdLst>
                    <a:gd name="T0" fmla="*/ 2 w 5"/>
                    <a:gd name="T1" fmla="*/ 2 h 8"/>
                    <a:gd name="T2" fmla="*/ 0 w 5"/>
                    <a:gd name="T3" fmla="*/ 2 h 8"/>
                    <a:gd name="T4" fmla="*/ 0 w 5"/>
                    <a:gd name="T5" fmla="*/ 1 h 8"/>
                    <a:gd name="T6" fmla="*/ 1 w 5"/>
                    <a:gd name="T7" fmla="*/ 0 h 8"/>
                    <a:gd name="T8" fmla="*/ 2 w 5"/>
                    <a:gd name="T9" fmla="*/ 1 h 8"/>
                    <a:gd name="T10" fmla="*/ 2 w 5"/>
                    <a:gd name="T11" fmla="*/ 2 h 8"/>
                    <a:gd name="T12" fmla="*/ 0 60000 65536"/>
                    <a:gd name="T13" fmla="*/ 0 60000 65536"/>
                    <a:gd name="T14" fmla="*/ 0 60000 65536"/>
                    <a:gd name="T15" fmla="*/ 0 60000 65536"/>
                    <a:gd name="T16" fmla="*/ 0 60000 65536"/>
                    <a:gd name="T17" fmla="*/ 0 60000 65536"/>
                    <a:gd name="T18" fmla="*/ 0 w 5"/>
                    <a:gd name="T19" fmla="*/ 0 h 8"/>
                    <a:gd name="T20" fmla="*/ 5 w 5"/>
                    <a:gd name="T21" fmla="*/ 8 h 8"/>
                  </a:gdLst>
                  <a:ahLst/>
                  <a:cxnLst>
                    <a:cxn ang="T12">
                      <a:pos x="T0" y="T1"/>
                    </a:cxn>
                    <a:cxn ang="T13">
                      <a:pos x="T2" y="T3"/>
                    </a:cxn>
                    <a:cxn ang="T14">
                      <a:pos x="T4" y="T5"/>
                    </a:cxn>
                    <a:cxn ang="T15">
                      <a:pos x="T6" y="T7"/>
                    </a:cxn>
                    <a:cxn ang="T16">
                      <a:pos x="T8" y="T9"/>
                    </a:cxn>
                    <a:cxn ang="T17">
                      <a:pos x="T10" y="T11"/>
                    </a:cxn>
                  </a:cxnLst>
                  <a:rect l="T18" t="T19" r="T20" b="T21"/>
                  <a:pathLst>
                    <a:path w="5" h="8">
                      <a:moveTo>
                        <a:pt x="4" y="8"/>
                      </a:moveTo>
                      <a:lnTo>
                        <a:pt x="0" y="8"/>
                      </a:lnTo>
                      <a:lnTo>
                        <a:pt x="1" y="2"/>
                      </a:lnTo>
                      <a:lnTo>
                        <a:pt x="2" y="0"/>
                      </a:lnTo>
                      <a:lnTo>
                        <a:pt x="5" y="3"/>
                      </a:lnTo>
                      <a:lnTo>
                        <a:pt x="4" y="8"/>
                      </a:lnTo>
                      <a:close/>
                    </a:path>
                  </a:pathLst>
                </a:custGeom>
                <a:noFill/>
                <a:ln w="9525">
                  <a:noFill/>
                  <a:round/>
                  <a:headEnd/>
                  <a:tailEnd/>
                </a:ln>
              </p:spPr>
              <p:txBody>
                <a:bodyPr/>
                <a:lstStyle/>
                <a:p>
                  <a:endParaRPr lang="en-US"/>
                </a:p>
              </p:txBody>
            </p:sp>
            <p:sp>
              <p:nvSpPr>
                <p:cNvPr id="6383" name="Freeform 427"/>
                <p:cNvSpPr>
                  <a:spLocks/>
                </p:cNvSpPr>
                <p:nvPr/>
              </p:nvSpPr>
              <p:spPr bwMode="auto">
                <a:xfrm>
                  <a:off x="3516" y="3073"/>
                  <a:ext cx="8" cy="6"/>
                </a:xfrm>
                <a:custGeom>
                  <a:avLst/>
                  <a:gdLst>
                    <a:gd name="T0" fmla="*/ 1 w 25"/>
                    <a:gd name="T1" fmla="*/ 6 h 21"/>
                    <a:gd name="T2" fmla="*/ 0 w 25"/>
                    <a:gd name="T3" fmla="*/ 5 h 21"/>
                    <a:gd name="T4" fmla="*/ 7 w 25"/>
                    <a:gd name="T5" fmla="*/ 0 h 21"/>
                    <a:gd name="T6" fmla="*/ 8 w 25"/>
                    <a:gd name="T7" fmla="*/ 1 h 21"/>
                    <a:gd name="T8" fmla="*/ 8 w 25"/>
                    <a:gd name="T9" fmla="*/ 1 h 21"/>
                    <a:gd name="T10" fmla="*/ 1 w 25"/>
                    <a:gd name="T11" fmla="*/ 6 h 21"/>
                    <a:gd name="T12" fmla="*/ 0 60000 65536"/>
                    <a:gd name="T13" fmla="*/ 0 60000 65536"/>
                    <a:gd name="T14" fmla="*/ 0 60000 65536"/>
                    <a:gd name="T15" fmla="*/ 0 60000 65536"/>
                    <a:gd name="T16" fmla="*/ 0 60000 65536"/>
                    <a:gd name="T17" fmla="*/ 0 60000 65536"/>
                    <a:gd name="T18" fmla="*/ 0 w 25"/>
                    <a:gd name="T19" fmla="*/ 0 h 21"/>
                    <a:gd name="T20" fmla="*/ 25 w 25"/>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5" h="21">
                      <a:moveTo>
                        <a:pt x="3" y="21"/>
                      </a:moveTo>
                      <a:lnTo>
                        <a:pt x="0" y="18"/>
                      </a:lnTo>
                      <a:lnTo>
                        <a:pt x="21" y="0"/>
                      </a:lnTo>
                      <a:lnTo>
                        <a:pt x="25" y="2"/>
                      </a:lnTo>
                      <a:lnTo>
                        <a:pt x="24" y="4"/>
                      </a:lnTo>
                      <a:lnTo>
                        <a:pt x="3" y="21"/>
                      </a:lnTo>
                      <a:close/>
                    </a:path>
                  </a:pathLst>
                </a:custGeom>
                <a:noFill/>
                <a:ln w="9525">
                  <a:noFill/>
                  <a:round/>
                  <a:headEnd/>
                  <a:tailEnd/>
                </a:ln>
              </p:spPr>
              <p:txBody>
                <a:bodyPr/>
                <a:lstStyle/>
                <a:p>
                  <a:endParaRPr lang="en-US"/>
                </a:p>
              </p:txBody>
            </p:sp>
            <p:sp>
              <p:nvSpPr>
                <p:cNvPr id="6384" name="Freeform 428"/>
                <p:cNvSpPr>
                  <a:spLocks/>
                </p:cNvSpPr>
                <p:nvPr/>
              </p:nvSpPr>
              <p:spPr bwMode="auto">
                <a:xfrm>
                  <a:off x="3523" y="3067"/>
                  <a:ext cx="4" cy="7"/>
                </a:xfrm>
                <a:custGeom>
                  <a:avLst/>
                  <a:gdLst>
                    <a:gd name="T0" fmla="*/ 1 w 13"/>
                    <a:gd name="T1" fmla="*/ 7 h 27"/>
                    <a:gd name="T2" fmla="*/ 0 w 13"/>
                    <a:gd name="T3" fmla="*/ 6 h 27"/>
                    <a:gd name="T4" fmla="*/ 3 w 13"/>
                    <a:gd name="T5" fmla="*/ 0 h 27"/>
                    <a:gd name="T6" fmla="*/ 4 w 13"/>
                    <a:gd name="T7" fmla="*/ 0 h 27"/>
                    <a:gd name="T8" fmla="*/ 4 w 13"/>
                    <a:gd name="T9" fmla="*/ 1 h 27"/>
                    <a:gd name="T10" fmla="*/ 1 w 13"/>
                    <a:gd name="T11" fmla="*/ 7 h 27"/>
                    <a:gd name="T12" fmla="*/ 0 60000 65536"/>
                    <a:gd name="T13" fmla="*/ 0 60000 65536"/>
                    <a:gd name="T14" fmla="*/ 0 60000 65536"/>
                    <a:gd name="T15" fmla="*/ 0 60000 65536"/>
                    <a:gd name="T16" fmla="*/ 0 60000 65536"/>
                    <a:gd name="T17" fmla="*/ 0 60000 65536"/>
                    <a:gd name="T18" fmla="*/ 0 w 13"/>
                    <a:gd name="T19" fmla="*/ 0 h 27"/>
                    <a:gd name="T20" fmla="*/ 13 w 13"/>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13" h="27">
                      <a:moveTo>
                        <a:pt x="4" y="27"/>
                      </a:moveTo>
                      <a:lnTo>
                        <a:pt x="0" y="25"/>
                      </a:lnTo>
                      <a:lnTo>
                        <a:pt x="11" y="1"/>
                      </a:lnTo>
                      <a:lnTo>
                        <a:pt x="12" y="0"/>
                      </a:lnTo>
                      <a:lnTo>
                        <a:pt x="13" y="5"/>
                      </a:lnTo>
                      <a:lnTo>
                        <a:pt x="4" y="27"/>
                      </a:lnTo>
                      <a:close/>
                    </a:path>
                  </a:pathLst>
                </a:custGeom>
                <a:noFill/>
                <a:ln w="9525">
                  <a:noFill/>
                  <a:round/>
                  <a:headEnd/>
                  <a:tailEnd/>
                </a:ln>
              </p:spPr>
              <p:txBody>
                <a:bodyPr/>
                <a:lstStyle/>
                <a:p>
                  <a:endParaRPr lang="en-US"/>
                </a:p>
              </p:txBody>
            </p:sp>
            <p:sp>
              <p:nvSpPr>
                <p:cNvPr id="6385" name="Freeform 429"/>
                <p:cNvSpPr>
                  <a:spLocks/>
                </p:cNvSpPr>
                <p:nvPr/>
              </p:nvSpPr>
              <p:spPr bwMode="auto">
                <a:xfrm>
                  <a:off x="3527" y="3066"/>
                  <a:ext cx="10" cy="2"/>
                </a:xfrm>
                <a:custGeom>
                  <a:avLst/>
                  <a:gdLst>
                    <a:gd name="T0" fmla="*/ 0 w 29"/>
                    <a:gd name="T1" fmla="*/ 2 h 9"/>
                    <a:gd name="T2" fmla="*/ 0 w 29"/>
                    <a:gd name="T3" fmla="*/ 1 h 9"/>
                    <a:gd name="T4" fmla="*/ 10 w 29"/>
                    <a:gd name="T5" fmla="*/ 0 h 9"/>
                    <a:gd name="T6" fmla="*/ 10 w 29"/>
                    <a:gd name="T7" fmla="*/ 0 h 9"/>
                    <a:gd name="T8" fmla="*/ 10 w 29"/>
                    <a:gd name="T9" fmla="*/ 1 h 9"/>
                    <a:gd name="T10" fmla="*/ 0 w 29"/>
                    <a:gd name="T11" fmla="*/ 2 h 9"/>
                    <a:gd name="T12" fmla="*/ 0 60000 65536"/>
                    <a:gd name="T13" fmla="*/ 0 60000 65536"/>
                    <a:gd name="T14" fmla="*/ 0 60000 65536"/>
                    <a:gd name="T15" fmla="*/ 0 60000 65536"/>
                    <a:gd name="T16" fmla="*/ 0 60000 65536"/>
                    <a:gd name="T17" fmla="*/ 0 60000 65536"/>
                    <a:gd name="T18" fmla="*/ 0 w 29"/>
                    <a:gd name="T19" fmla="*/ 0 h 9"/>
                    <a:gd name="T20" fmla="*/ 29 w 29"/>
                    <a:gd name="T21" fmla="*/ 9 h 9"/>
                  </a:gdLst>
                  <a:ahLst/>
                  <a:cxnLst>
                    <a:cxn ang="T12">
                      <a:pos x="T0" y="T1"/>
                    </a:cxn>
                    <a:cxn ang="T13">
                      <a:pos x="T2" y="T3"/>
                    </a:cxn>
                    <a:cxn ang="T14">
                      <a:pos x="T4" y="T5"/>
                    </a:cxn>
                    <a:cxn ang="T15">
                      <a:pos x="T6" y="T7"/>
                    </a:cxn>
                    <a:cxn ang="T16">
                      <a:pos x="T8" y="T9"/>
                    </a:cxn>
                    <a:cxn ang="T17">
                      <a:pos x="T10" y="T11"/>
                    </a:cxn>
                  </a:cxnLst>
                  <a:rect l="T18" t="T19" r="T20" b="T21"/>
                  <a:pathLst>
                    <a:path w="29" h="9">
                      <a:moveTo>
                        <a:pt x="1" y="9"/>
                      </a:moveTo>
                      <a:lnTo>
                        <a:pt x="0" y="4"/>
                      </a:lnTo>
                      <a:lnTo>
                        <a:pt x="28" y="0"/>
                      </a:lnTo>
                      <a:lnTo>
                        <a:pt x="29" y="0"/>
                      </a:lnTo>
                      <a:lnTo>
                        <a:pt x="28" y="5"/>
                      </a:lnTo>
                      <a:lnTo>
                        <a:pt x="1" y="9"/>
                      </a:lnTo>
                      <a:close/>
                    </a:path>
                  </a:pathLst>
                </a:custGeom>
                <a:noFill/>
                <a:ln w="9525">
                  <a:noFill/>
                  <a:round/>
                  <a:headEnd/>
                  <a:tailEnd/>
                </a:ln>
              </p:spPr>
              <p:txBody>
                <a:bodyPr/>
                <a:lstStyle/>
                <a:p>
                  <a:endParaRPr lang="en-US"/>
                </a:p>
              </p:txBody>
            </p:sp>
            <p:sp>
              <p:nvSpPr>
                <p:cNvPr id="6386" name="Freeform 430"/>
                <p:cNvSpPr>
                  <a:spLocks/>
                </p:cNvSpPr>
                <p:nvPr/>
              </p:nvSpPr>
              <p:spPr bwMode="auto">
                <a:xfrm>
                  <a:off x="3536" y="3066"/>
                  <a:ext cx="44" cy="15"/>
                </a:xfrm>
                <a:custGeom>
                  <a:avLst/>
                  <a:gdLst>
                    <a:gd name="T0" fmla="*/ 0 w 131"/>
                    <a:gd name="T1" fmla="*/ 1 h 61"/>
                    <a:gd name="T2" fmla="*/ 0 w 131"/>
                    <a:gd name="T3" fmla="*/ 0 h 61"/>
                    <a:gd name="T4" fmla="*/ 44 w 131"/>
                    <a:gd name="T5" fmla="*/ 14 h 61"/>
                    <a:gd name="T6" fmla="*/ 44 w 131"/>
                    <a:gd name="T7" fmla="*/ 15 h 61"/>
                    <a:gd name="T8" fmla="*/ 44 w 131"/>
                    <a:gd name="T9" fmla="*/ 15 h 61"/>
                    <a:gd name="T10" fmla="*/ 0 w 131"/>
                    <a:gd name="T11" fmla="*/ 1 h 61"/>
                    <a:gd name="T12" fmla="*/ 0 60000 65536"/>
                    <a:gd name="T13" fmla="*/ 0 60000 65536"/>
                    <a:gd name="T14" fmla="*/ 0 60000 65536"/>
                    <a:gd name="T15" fmla="*/ 0 60000 65536"/>
                    <a:gd name="T16" fmla="*/ 0 60000 65536"/>
                    <a:gd name="T17" fmla="*/ 0 60000 65536"/>
                    <a:gd name="T18" fmla="*/ 0 w 131"/>
                    <a:gd name="T19" fmla="*/ 0 h 61"/>
                    <a:gd name="T20" fmla="*/ 131 w 13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131" h="61">
                      <a:moveTo>
                        <a:pt x="0" y="5"/>
                      </a:moveTo>
                      <a:lnTo>
                        <a:pt x="1" y="0"/>
                      </a:lnTo>
                      <a:lnTo>
                        <a:pt x="131" y="55"/>
                      </a:lnTo>
                      <a:lnTo>
                        <a:pt x="131" y="61"/>
                      </a:lnTo>
                      <a:lnTo>
                        <a:pt x="0" y="5"/>
                      </a:lnTo>
                      <a:close/>
                    </a:path>
                  </a:pathLst>
                </a:custGeom>
                <a:noFill/>
                <a:ln w="9525">
                  <a:noFill/>
                  <a:round/>
                  <a:headEnd/>
                  <a:tailEnd/>
                </a:ln>
              </p:spPr>
              <p:txBody>
                <a:bodyPr/>
                <a:lstStyle/>
                <a:p>
                  <a:endParaRPr lang="en-US"/>
                </a:p>
              </p:txBody>
            </p:sp>
            <p:sp>
              <p:nvSpPr>
                <p:cNvPr id="6387" name="Freeform 431"/>
                <p:cNvSpPr>
                  <a:spLocks/>
                </p:cNvSpPr>
                <p:nvPr/>
              </p:nvSpPr>
              <p:spPr bwMode="auto">
                <a:xfrm>
                  <a:off x="3580" y="3080"/>
                  <a:ext cx="1" cy="1"/>
                </a:xfrm>
                <a:custGeom>
                  <a:avLst/>
                  <a:gdLst>
                    <a:gd name="T0" fmla="*/ 0 w 3"/>
                    <a:gd name="T1" fmla="*/ 1 h 6"/>
                    <a:gd name="T2" fmla="*/ 0 w 3"/>
                    <a:gd name="T3" fmla="*/ 0 h 6"/>
                    <a:gd name="T4" fmla="*/ 0 w 3"/>
                    <a:gd name="T5" fmla="*/ 0 h 6"/>
                    <a:gd name="T6" fmla="*/ 1 w 3"/>
                    <a:gd name="T7" fmla="*/ 1 h 6"/>
                    <a:gd name="T8" fmla="*/ 0 w 3"/>
                    <a:gd name="T9" fmla="*/ 1 h 6"/>
                    <a:gd name="T10" fmla="*/ 0 w 3"/>
                    <a:gd name="T11" fmla="*/ 1 h 6"/>
                    <a:gd name="T12" fmla="*/ 0 w 3"/>
                    <a:gd name="T13" fmla="*/ 1 h 6"/>
                    <a:gd name="T14" fmla="*/ 0 60000 65536"/>
                    <a:gd name="T15" fmla="*/ 0 60000 65536"/>
                    <a:gd name="T16" fmla="*/ 0 60000 65536"/>
                    <a:gd name="T17" fmla="*/ 0 60000 65536"/>
                    <a:gd name="T18" fmla="*/ 0 60000 65536"/>
                    <a:gd name="T19" fmla="*/ 0 60000 65536"/>
                    <a:gd name="T20" fmla="*/ 0 60000 65536"/>
                    <a:gd name="T21" fmla="*/ 0 w 3"/>
                    <a:gd name="T22" fmla="*/ 0 h 6"/>
                    <a:gd name="T23" fmla="*/ 3 w 3"/>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6">
                      <a:moveTo>
                        <a:pt x="0" y="6"/>
                      </a:moveTo>
                      <a:lnTo>
                        <a:pt x="0" y="0"/>
                      </a:lnTo>
                      <a:lnTo>
                        <a:pt x="1" y="0"/>
                      </a:lnTo>
                      <a:lnTo>
                        <a:pt x="3" y="3"/>
                      </a:lnTo>
                      <a:lnTo>
                        <a:pt x="1" y="3"/>
                      </a:lnTo>
                      <a:lnTo>
                        <a:pt x="1" y="6"/>
                      </a:lnTo>
                      <a:lnTo>
                        <a:pt x="0" y="6"/>
                      </a:lnTo>
                      <a:close/>
                    </a:path>
                  </a:pathLst>
                </a:custGeom>
                <a:noFill/>
                <a:ln w="9525">
                  <a:noFill/>
                  <a:round/>
                  <a:headEnd/>
                  <a:tailEnd/>
                </a:ln>
              </p:spPr>
              <p:txBody>
                <a:bodyPr/>
                <a:lstStyle/>
                <a:p>
                  <a:endParaRPr lang="en-US"/>
                </a:p>
              </p:txBody>
            </p:sp>
            <p:sp>
              <p:nvSpPr>
                <p:cNvPr id="6388" name="Freeform 432"/>
                <p:cNvSpPr>
                  <a:spLocks/>
                </p:cNvSpPr>
                <p:nvPr/>
              </p:nvSpPr>
              <p:spPr bwMode="auto">
                <a:xfrm>
                  <a:off x="3580" y="3081"/>
                  <a:ext cx="1" cy="3"/>
                </a:xfrm>
                <a:custGeom>
                  <a:avLst/>
                  <a:gdLst>
                    <a:gd name="T0" fmla="*/ 0 w 5"/>
                    <a:gd name="T1" fmla="*/ 0 h 15"/>
                    <a:gd name="T2" fmla="*/ 0 w 5"/>
                    <a:gd name="T3" fmla="*/ 0 h 15"/>
                    <a:gd name="T4" fmla="*/ 1 w 5"/>
                    <a:gd name="T5" fmla="*/ 0 h 15"/>
                    <a:gd name="T6" fmla="*/ 1 w 5"/>
                    <a:gd name="T7" fmla="*/ 2 h 15"/>
                    <a:gd name="T8" fmla="*/ 0 w 5"/>
                    <a:gd name="T9" fmla="*/ 3 h 15"/>
                    <a:gd name="T10" fmla="*/ 0 w 5"/>
                    <a:gd name="T11" fmla="*/ 2 h 15"/>
                    <a:gd name="T12" fmla="*/ 0 w 5"/>
                    <a:gd name="T13" fmla="*/ 0 h 15"/>
                    <a:gd name="T14" fmla="*/ 0 60000 65536"/>
                    <a:gd name="T15" fmla="*/ 0 60000 65536"/>
                    <a:gd name="T16" fmla="*/ 0 60000 65536"/>
                    <a:gd name="T17" fmla="*/ 0 60000 65536"/>
                    <a:gd name="T18" fmla="*/ 0 60000 65536"/>
                    <a:gd name="T19" fmla="*/ 0 60000 65536"/>
                    <a:gd name="T20" fmla="*/ 0 60000 65536"/>
                    <a:gd name="T21" fmla="*/ 0 w 5"/>
                    <a:gd name="T22" fmla="*/ 0 h 15"/>
                    <a:gd name="T23" fmla="*/ 5 w 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15">
                      <a:moveTo>
                        <a:pt x="0" y="0"/>
                      </a:moveTo>
                      <a:lnTo>
                        <a:pt x="2" y="0"/>
                      </a:lnTo>
                      <a:lnTo>
                        <a:pt x="4" y="0"/>
                      </a:lnTo>
                      <a:lnTo>
                        <a:pt x="5" y="11"/>
                      </a:lnTo>
                      <a:lnTo>
                        <a:pt x="2" y="15"/>
                      </a:lnTo>
                      <a:lnTo>
                        <a:pt x="1" y="12"/>
                      </a:lnTo>
                      <a:lnTo>
                        <a:pt x="0" y="0"/>
                      </a:lnTo>
                      <a:close/>
                    </a:path>
                  </a:pathLst>
                </a:custGeom>
                <a:noFill/>
                <a:ln w="9525">
                  <a:noFill/>
                  <a:round/>
                  <a:headEnd/>
                  <a:tailEnd/>
                </a:ln>
              </p:spPr>
              <p:txBody>
                <a:bodyPr/>
                <a:lstStyle/>
                <a:p>
                  <a:endParaRPr lang="en-US"/>
                </a:p>
              </p:txBody>
            </p:sp>
            <p:sp>
              <p:nvSpPr>
                <p:cNvPr id="6389" name="Freeform 433"/>
                <p:cNvSpPr>
                  <a:spLocks/>
                </p:cNvSpPr>
                <p:nvPr/>
              </p:nvSpPr>
              <p:spPr bwMode="auto">
                <a:xfrm>
                  <a:off x="3580" y="3083"/>
                  <a:ext cx="2" cy="2"/>
                </a:xfrm>
                <a:custGeom>
                  <a:avLst/>
                  <a:gdLst>
                    <a:gd name="T0" fmla="*/ 0 w 4"/>
                    <a:gd name="T1" fmla="*/ 2 h 5"/>
                    <a:gd name="T2" fmla="*/ 1 w 4"/>
                    <a:gd name="T3" fmla="*/ 0 h 5"/>
                    <a:gd name="T4" fmla="*/ 2 w 4"/>
                    <a:gd name="T5" fmla="*/ 0 h 5"/>
                    <a:gd name="T6" fmla="*/ 1 w 4"/>
                    <a:gd name="T7" fmla="*/ 2 h 5"/>
                    <a:gd name="T8" fmla="*/ 1 w 4"/>
                    <a:gd name="T9" fmla="*/ 2 h 5"/>
                    <a:gd name="T10" fmla="*/ 0 w 4"/>
                    <a:gd name="T11" fmla="*/ 2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0" y="4"/>
                      </a:moveTo>
                      <a:lnTo>
                        <a:pt x="3" y="0"/>
                      </a:lnTo>
                      <a:lnTo>
                        <a:pt x="4" y="0"/>
                      </a:lnTo>
                      <a:lnTo>
                        <a:pt x="3" y="5"/>
                      </a:lnTo>
                      <a:lnTo>
                        <a:pt x="2" y="5"/>
                      </a:lnTo>
                      <a:lnTo>
                        <a:pt x="0" y="4"/>
                      </a:lnTo>
                      <a:close/>
                    </a:path>
                  </a:pathLst>
                </a:custGeom>
                <a:noFill/>
                <a:ln w="9525">
                  <a:noFill/>
                  <a:round/>
                  <a:headEnd/>
                  <a:tailEnd/>
                </a:ln>
              </p:spPr>
              <p:txBody>
                <a:bodyPr/>
                <a:lstStyle/>
                <a:p>
                  <a:endParaRPr lang="en-US"/>
                </a:p>
              </p:txBody>
            </p:sp>
            <p:sp>
              <p:nvSpPr>
                <p:cNvPr id="6390" name="Freeform 434"/>
                <p:cNvSpPr>
                  <a:spLocks/>
                </p:cNvSpPr>
                <p:nvPr/>
              </p:nvSpPr>
              <p:spPr bwMode="auto">
                <a:xfrm>
                  <a:off x="3581" y="3083"/>
                  <a:ext cx="1" cy="2"/>
                </a:xfrm>
                <a:custGeom>
                  <a:avLst/>
                  <a:gdLst>
                    <a:gd name="T0" fmla="*/ 0 w 2"/>
                    <a:gd name="T1" fmla="*/ 2 h 5"/>
                    <a:gd name="T2" fmla="*/ 1 w 2"/>
                    <a:gd name="T3" fmla="*/ 0 h 5"/>
                    <a:gd name="T4" fmla="*/ 1 w 2"/>
                    <a:gd name="T5" fmla="*/ 0 h 5"/>
                    <a:gd name="T6" fmla="*/ 1 w 2"/>
                    <a:gd name="T7" fmla="*/ 0 h 5"/>
                    <a:gd name="T8" fmla="*/ 1 w 2"/>
                    <a:gd name="T9" fmla="*/ 2 h 5"/>
                    <a:gd name="T10" fmla="*/ 0 w 2"/>
                    <a:gd name="T11" fmla="*/ 2 h 5"/>
                    <a:gd name="T12" fmla="*/ 0 60000 65536"/>
                    <a:gd name="T13" fmla="*/ 0 60000 65536"/>
                    <a:gd name="T14" fmla="*/ 0 60000 65536"/>
                    <a:gd name="T15" fmla="*/ 0 60000 65536"/>
                    <a:gd name="T16" fmla="*/ 0 60000 65536"/>
                    <a:gd name="T17" fmla="*/ 0 60000 65536"/>
                    <a:gd name="T18" fmla="*/ 0 w 2"/>
                    <a:gd name="T19" fmla="*/ 0 h 5"/>
                    <a:gd name="T20" fmla="*/ 2 w 2"/>
                    <a:gd name="T21" fmla="*/ 5 h 5"/>
                  </a:gdLst>
                  <a:ahLst/>
                  <a:cxnLst>
                    <a:cxn ang="T12">
                      <a:pos x="T0" y="T1"/>
                    </a:cxn>
                    <a:cxn ang="T13">
                      <a:pos x="T2" y="T3"/>
                    </a:cxn>
                    <a:cxn ang="T14">
                      <a:pos x="T4" y="T5"/>
                    </a:cxn>
                    <a:cxn ang="T15">
                      <a:pos x="T6" y="T7"/>
                    </a:cxn>
                    <a:cxn ang="T16">
                      <a:pos x="T8" y="T9"/>
                    </a:cxn>
                    <a:cxn ang="T17">
                      <a:pos x="T10" y="T11"/>
                    </a:cxn>
                  </a:cxnLst>
                  <a:rect l="T18" t="T19" r="T20" b="T21"/>
                  <a:pathLst>
                    <a:path w="2" h="5">
                      <a:moveTo>
                        <a:pt x="0" y="5"/>
                      </a:moveTo>
                      <a:lnTo>
                        <a:pt x="1" y="0"/>
                      </a:lnTo>
                      <a:lnTo>
                        <a:pt x="2" y="0"/>
                      </a:lnTo>
                      <a:lnTo>
                        <a:pt x="2" y="5"/>
                      </a:lnTo>
                      <a:lnTo>
                        <a:pt x="0" y="5"/>
                      </a:lnTo>
                      <a:close/>
                    </a:path>
                  </a:pathLst>
                </a:custGeom>
                <a:noFill/>
                <a:ln w="9525">
                  <a:noFill/>
                  <a:round/>
                  <a:headEnd/>
                  <a:tailEnd/>
                </a:ln>
              </p:spPr>
              <p:txBody>
                <a:bodyPr/>
                <a:lstStyle/>
                <a:p>
                  <a:endParaRPr lang="en-US"/>
                </a:p>
              </p:txBody>
            </p:sp>
            <p:sp>
              <p:nvSpPr>
                <p:cNvPr id="6391" name="Freeform 435"/>
                <p:cNvSpPr>
                  <a:spLocks/>
                </p:cNvSpPr>
                <p:nvPr/>
              </p:nvSpPr>
              <p:spPr bwMode="auto">
                <a:xfrm>
                  <a:off x="3582" y="3083"/>
                  <a:ext cx="1" cy="2"/>
                </a:xfrm>
                <a:custGeom>
                  <a:avLst/>
                  <a:gdLst>
                    <a:gd name="T0" fmla="*/ 0 w 2"/>
                    <a:gd name="T1" fmla="*/ 2 h 5"/>
                    <a:gd name="T2" fmla="*/ 0 w 2"/>
                    <a:gd name="T3" fmla="*/ 0 h 5"/>
                    <a:gd name="T4" fmla="*/ 1 w 2"/>
                    <a:gd name="T5" fmla="*/ 0 h 5"/>
                    <a:gd name="T6" fmla="*/ 1 w 2"/>
                    <a:gd name="T7" fmla="*/ 0 h 5"/>
                    <a:gd name="T8" fmla="*/ 1 w 2"/>
                    <a:gd name="T9" fmla="*/ 2 h 5"/>
                    <a:gd name="T10" fmla="*/ 0 w 2"/>
                    <a:gd name="T11" fmla="*/ 2 h 5"/>
                    <a:gd name="T12" fmla="*/ 0 60000 65536"/>
                    <a:gd name="T13" fmla="*/ 0 60000 65536"/>
                    <a:gd name="T14" fmla="*/ 0 60000 65536"/>
                    <a:gd name="T15" fmla="*/ 0 60000 65536"/>
                    <a:gd name="T16" fmla="*/ 0 60000 65536"/>
                    <a:gd name="T17" fmla="*/ 0 60000 65536"/>
                    <a:gd name="T18" fmla="*/ 0 w 2"/>
                    <a:gd name="T19" fmla="*/ 0 h 5"/>
                    <a:gd name="T20" fmla="*/ 2 w 2"/>
                    <a:gd name="T21" fmla="*/ 5 h 5"/>
                  </a:gdLst>
                  <a:ahLst/>
                  <a:cxnLst>
                    <a:cxn ang="T12">
                      <a:pos x="T0" y="T1"/>
                    </a:cxn>
                    <a:cxn ang="T13">
                      <a:pos x="T2" y="T3"/>
                    </a:cxn>
                    <a:cxn ang="T14">
                      <a:pos x="T4" y="T5"/>
                    </a:cxn>
                    <a:cxn ang="T15">
                      <a:pos x="T6" y="T7"/>
                    </a:cxn>
                    <a:cxn ang="T16">
                      <a:pos x="T8" y="T9"/>
                    </a:cxn>
                    <a:cxn ang="T17">
                      <a:pos x="T10" y="T11"/>
                    </a:cxn>
                  </a:cxnLst>
                  <a:rect l="T18" t="T19" r="T20" b="T21"/>
                  <a:pathLst>
                    <a:path w="2" h="5">
                      <a:moveTo>
                        <a:pt x="0" y="5"/>
                      </a:moveTo>
                      <a:lnTo>
                        <a:pt x="0" y="0"/>
                      </a:lnTo>
                      <a:lnTo>
                        <a:pt x="2" y="0"/>
                      </a:lnTo>
                      <a:lnTo>
                        <a:pt x="2" y="5"/>
                      </a:lnTo>
                      <a:lnTo>
                        <a:pt x="0" y="5"/>
                      </a:lnTo>
                      <a:close/>
                    </a:path>
                  </a:pathLst>
                </a:custGeom>
                <a:noFill/>
                <a:ln w="9525">
                  <a:noFill/>
                  <a:round/>
                  <a:headEnd/>
                  <a:tailEnd/>
                </a:ln>
              </p:spPr>
              <p:txBody>
                <a:bodyPr/>
                <a:lstStyle/>
                <a:p>
                  <a:endParaRPr lang="en-US"/>
                </a:p>
              </p:txBody>
            </p:sp>
            <p:sp>
              <p:nvSpPr>
                <p:cNvPr id="6392" name="Freeform 436"/>
                <p:cNvSpPr>
                  <a:spLocks/>
                </p:cNvSpPr>
                <p:nvPr/>
              </p:nvSpPr>
              <p:spPr bwMode="auto">
                <a:xfrm>
                  <a:off x="3583" y="3083"/>
                  <a:ext cx="2" cy="2"/>
                </a:xfrm>
                <a:custGeom>
                  <a:avLst/>
                  <a:gdLst>
                    <a:gd name="T0" fmla="*/ 0 w 7"/>
                    <a:gd name="T1" fmla="*/ 2 h 5"/>
                    <a:gd name="T2" fmla="*/ 0 w 7"/>
                    <a:gd name="T3" fmla="*/ 0 h 5"/>
                    <a:gd name="T4" fmla="*/ 1 w 7"/>
                    <a:gd name="T5" fmla="*/ 0 h 5"/>
                    <a:gd name="T6" fmla="*/ 2 w 7"/>
                    <a:gd name="T7" fmla="*/ 1 h 5"/>
                    <a:gd name="T8" fmla="*/ 1 w 7"/>
                    <a:gd name="T9" fmla="*/ 2 h 5"/>
                    <a:gd name="T10" fmla="*/ 0 w 7"/>
                    <a:gd name="T11" fmla="*/ 2 h 5"/>
                    <a:gd name="T12" fmla="*/ 0 60000 65536"/>
                    <a:gd name="T13" fmla="*/ 0 60000 65536"/>
                    <a:gd name="T14" fmla="*/ 0 60000 65536"/>
                    <a:gd name="T15" fmla="*/ 0 60000 65536"/>
                    <a:gd name="T16" fmla="*/ 0 60000 65536"/>
                    <a:gd name="T17" fmla="*/ 0 60000 65536"/>
                    <a:gd name="T18" fmla="*/ 0 w 7"/>
                    <a:gd name="T19" fmla="*/ 0 h 5"/>
                    <a:gd name="T20" fmla="*/ 7 w 7"/>
                    <a:gd name="T21" fmla="*/ 5 h 5"/>
                  </a:gdLst>
                  <a:ahLst/>
                  <a:cxnLst>
                    <a:cxn ang="T12">
                      <a:pos x="T0" y="T1"/>
                    </a:cxn>
                    <a:cxn ang="T13">
                      <a:pos x="T2" y="T3"/>
                    </a:cxn>
                    <a:cxn ang="T14">
                      <a:pos x="T4" y="T5"/>
                    </a:cxn>
                    <a:cxn ang="T15">
                      <a:pos x="T6" y="T7"/>
                    </a:cxn>
                    <a:cxn ang="T16">
                      <a:pos x="T8" y="T9"/>
                    </a:cxn>
                    <a:cxn ang="T17">
                      <a:pos x="T10" y="T11"/>
                    </a:cxn>
                  </a:cxnLst>
                  <a:rect l="T18" t="T19" r="T20" b="T21"/>
                  <a:pathLst>
                    <a:path w="7" h="5">
                      <a:moveTo>
                        <a:pt x="0" y="5"/>
                      </a:moveTo>
                      <a:lnTo>
                        <a:pt x="0" y="0"/>
                      </a:lnTo>
                      <a:lnTo>
                        <a:pt x="5" y="0"/>
                      </a:lnTo>
                      <a:lnTo>
                        <a:pt x="7" y="2"/>
                      </a:lnTo>
                      <a:lnTo>
                        <a:pt x="3" y="5"/>
                      </a:lnTo>
                      <a:lnTo>
                        <a:pt x="0" y="5"/>
                      </a:lnTo>
                      <a:close/>
                    </a:path>
                  </a:pathLst>
                </a:custGeom>
                <a:noFill/>
                <a:ln w="9525">
                  <a:noFill/>
                  <a:round/>
                  <a:headEnd/>
                  <a:tailEnd/>
                </a:ln>
              </p:spPr>
              <p:txBody>
                <a:bodyPr/>
                <a:lstStyle/>
                <a:p>
                  <a:endParaRPr lang="en-US"/>
                </a:p>
              </p:txBody>
            </p:sp>
            <p:sp>
              <p:nvSpPr>
                <p:cNvPr id="6393" name="Freeform 437"/>
                <p:cNvSpPr>
                  <a:spLocks/>
                </p:cNvSpPr>
                <p:nvPr/>
              </p:nvSpPr>
              <p:spPr bwMode="auto">
                <a:xfrm>
                  <a:off x="3584" y="3084"/>
                  <a:ext cx="1" cy="16"/>
                </a:xfrm>
                <a:custGeom>
                  <a:avLst/>
                  <a:gdLst>
                    <a:gd name="T0" fmla="*/ 0 w 5"/>
                    <a:gd name="T1" fmla="*/ 1 h 63"/>
                    <a:gd name="T2" fmla="*/ 1 w 5"/>
                    <a:gd name="T3" fmla="*/ 0 h 63"/>
                    <a:gd name="T4" fmla="*/ 1 w 5"/>
                    <a:gd name="T5" fmla="*/ 16 h 63"/>
                    <a:gd name="T6" fmla="*/ 1 w 5"/>
                    <a:gd name="T7" fmla="*/ 16 h 63"/>
                    <a:gd name="T8" fmla="*/ 0 w 5"/>
                    <a:gd name="T9" fmla="*/ 16 h 63"/>
                    <a:gd name="T10" fmla="*/ 0 w 5"/>
                    <a:gd name="T11" fmla="*/ 1 h 63"/>
                    <a:gd name="T12" fmla="*/ 0 60000 65536"/>
                    <a:gd name="T13" fmla="*/ 0 60000 65536"/>
                    <a:gd name="T14" fmla="*/ 0 60000 65536"/>
                    <a:gd name="T15" fmla="*/ 0 60000 65536"/>
                    <a:gd name="T16" fmla="*/ 0 60000 65536"/>
                    <a:gd name="T17" fmla="*/ 0 60000 65536"/>
                    <a:gd name="T18" fmla="*/ 0 w 5"/>
                    <a:gd name="T19" fmla="*/ 0 h 63"/>
                    <a:gd name="T20" fmla="*/ 5 w 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5" h="63">
                      <a:moveTo>
                        <a:pt x="0" y="3"/>
                      </a:moveTo>
                      <a:lnTo>
                        <a:pt x="4" y="0"/>
                      </a:lnTo>
                      <a:lnTo>
                        <a:pt x="5" y="63"/>
                      </a:lnTo>
                      <a:lnTo>
                        <a:pt x="1" y="63"/>
                      </a:lnTo>
                      <a:lnTo>
                        <a:pt x="0" y="3"/>
                      </a:lnTo>
                      <a:close/>
                    </a:path>
                  </a:pathLst>
                </a:custGeom>
                <a:noFill/>
                <a:ln w="9525">
                  <a:noFill/>
                  <a:round/>
                  <a:headEnd/>
                  <a:tailEnd/>
                </a:ln>
              </p:spPr>
              <p:txBody>
                <a:bodyPr/>
                <a:lstStyle/>
                <a:p>
                  <a:endParaRPr lang="en-US"/>
                </a:p>
              </p:txBody>
            </p:sp>
            <p:sp>
              <p:nvSpPr>
                <p:cNvPr id="6394" name="Freeform 438"/>
                <p:cNvSpPr>
                  <a:spLocks/>
                </p:cNvSpPr>
                <p:nvPr/>
              </p:nvSpPr>
              <p:spPr bwMode="auto">
                <a:xfrm>
                  <a:off x="3584" y="3100"/>
                  <a:ext cx="1" cy="8"/>
                </a:xfrm>
                <a:custGeom>
                  <a:avLst/>
                  <a:gdLst>
                    <a:gd name="T0" fmla="*/ 0 w 4"/>
                    <a:gd name="T1" fmla="*/ 0 h 34"/>
                    <a:gd name="T2" fmla="*/ 1 w 4"/>
                    <a:gd name="T3" fmla="*/ 0 h 34"/>
                    <a:gd name="T4" fmla="*/ 1 w 4"/>
                    <a:gd name="T5" fmla="*/ 8 h 34"/>
                    <a:gd name="T6" fmla="*/ 0 w 4"/>
                    <a:gd name="T7" fmla="*/ 8 h 34"/>
                    <a:gd name="T8" fmla="*/ 0 w 4"/>
                    <a:gd name="T9" fmla="*/ 8 h 34"/>
                    <a:gd name="T10" fmla="*/ 0 w 4"/>
                    <a:gd name="T11" fmla="*/ 0 h 34"/>
                    <a:gd name="T12" fmla="*/ 0 60000 65536"/>
                    <a:gd name="T13" fmla="*/ 0 60000 65536"/>
                    <a:gd name="T14" fmla="*/ 0 60000 65536"/>
                    <a:gd name="T15" fmla="*/ 0 60000 65536"/>
                    <a:gd name="T16" fmla="*/ 0 60000 65536"/>
                    <a:gd name="T17" fmla="*/ 0 60000 65536"/>
                    <a:gd name="T18" fmla="*/ 0 w 4"/>
                    <a:gd name="T19" fmla="*/ 0 h 34"/>
                    <a:gd name="T20" fmla="*/ 4 w 4"/>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4" h="34">
                      <a:moveTo>
                        <a:pt x="0" y="0"/>
                      </a:moveTo>
                      <a:lnTo>
                        <a:pt x="4" y="0"/>
                      </a:lnTo>
                      <a:lnTo>
                        <a:pt x="4" y="34"/>
                      </a:lnTo>
                      <a:lnTo>
                        <a:pt x="0" y="34"/>
                      </a:lnTo>
                      <a:lnTo>
                        <a:pt x="0" y="0"/>
                      </a:lnTo>
                      <a:close/>
                    </a:path>
                  </a:pathLst>
                </a:custGeom>
                <a:noFill/>
                <a:ln w="9525">
                  <a:noFill/>
                  <a:round/>
                  <a:headEnd/>
                  <a:tailEnd/>
                </a:ln>
              </p:spPr>
              <p:txBody>
                <a:bodyPr/>
                <a:lstStyle/>
                <a:p>
                  <a:endParaRPr lang="en-US"/>
                </a:p>
              </p:txBody>
            </p:sp>
            <p:sp>
              <p:nvSpPr>
                <p:cNvPr id="6395" name="Freeform 439"/>
                <p:cNvSpPr>
                  <a:spLocks/>
                </p:cNvSpPr>
                <p:nvPr/>
              </p:nvSpPr>
              <p:spPr bwMode="auto">
                <a:xfrm>
                  <a:off x="3584" y="3108"/>
                  <a:ext cx="2" cy="9"/>
                </a:xfrm>
                <a:custGeom>
                  <a:avLst/>
                  <a:gdLst>
                    <a:gd name="T0" fmla="*/ 0 w 6"/>
                    <a:gd name="T1" fmla="*/ 0 h 35"/>
                    <a:gd name="T2" fmla="*/ 1 w 6"/>
                    <a:gd name="T3" fmla="*/ 0 h 35"/>
                    <a:gd name="T4" fmla="*/ 2 w 6"/>
                    <a:gd name="T5" fmla="*/ 9 h 35"/>
                    <a:gd name="T6" fmla="*/ 2 w 6"/>
                    <a:gd name="T7" fmla="*/ 9 h 35"/>
                    <a:gd name="T8" fmla="*/ 1 w 6"/>
                    <a:gd name="T9" fmla="*/ 9 h 35"/>
                    <a:gd name="T10" fmla="*/ 0 w 6"/>
                    <a:gd name="T11" fmla="*/ 0 h 35"/>
                    <a:gd name="T12" fmla="*/ 0 60000 65536"/>
                    <a:gd name="T13" fmla="*/ 0 60000 65536"/>
                    <a:gd name="T14" fmla="*/ 0 60000 65536"/>
                    <a:gd name="T15" fmla="*/ 0 60000 65536"/>
                    <a:gd name="T16" fmla="*/ 0 60000 65536"/>
                    <a:gd name="T17" fmla="*/ 0 60000 65536"/>
                    <a:gd name="T18" fmla="*/ 0 w 6"/>
                    <a:gd name="T19" fmla="*/ 0 h 35"/>
                    <a:gd name="T20" fmla="*/ 6 w 6"/>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6" h="35">
                      <a:moveTo>
                        <a:pt x="0" y="0"/>
                      </a:moveTo>
                      <a:lnTo>
                        <a:pt x="4" y="0"/>
                      </a:lnTo>
                      <a:lnTo>
                        <a:pt x="6" y="35"/>
                      </a:lnTo>
                      <a:lnTo>
                        <a:pt x="2" y="35"/>
                      </a:lnTo>
                      <a:lnTo>
                        <a:pt x="0" y="0"/>
                      </a:lnTo>
                      <a:close/>
                    </a:path>
                  </a:pathLst>
                </a:custGeom>
                <a:noFill/>
                <a:ln w="9525">
                  <a:noFill/>
                  <a:round/>
                  <a:headEnd/>
                  <a:tailEnd/>
                </a:ln>
              </p:spPr>
              <p:txBody>
                <a:bodyPr/>
                <a:lstStyle/>
                <a:p>
                  <a:endParaRPr lang="en-US"/>
                </a:p>
              </p:txBody>
            </p:sp>
            <p:sp>
              <p:nvSpPr>
                <p:cNvPr id="6396" name="Freeform 440"/>
                <p:cNvSpPr>
                  <a:spLocks/>
                </p:cNvSpPr>
                <p:nvPr/>
              </p:nvSpPr>
              <p:spPr bwMode="auto">
                <a:xfrm>
                  <a:off x="3585" y="3117"/>
                  <a:ext cx="1" cy="9"/>
                </a:xfrm>
                <a:custGeom>
                  <a:avLst/>
                  <a:gdLst>
                    <a:gd name="T0" fmla="*/ 0 w 5"/>
                    <a:gd name="T1" fmla="*/ 0 h 37"/>
                    <a:gd name="T2" fmla="*/ 1 w 5"/>
                    <a:gd name="T3" fmla="*/ 0 h 37"/>
                    <a:gd name="T4" fmla="*/ 1 w 5"/>
                    <a:gd name="T5" fmla="*/ 9 h 37"/>
                    <a:gd name="T6" fmla="*/ 0 w 5"/>
                    <a:gd name="T7" fmla="*/ 9 h 37"/>
                    <a:gd name="T8" fmla="*/ 0 w 5"/>
                    <a:gd name="T9" fmla="*/ 9 h 37"/>
                    <a:gd name="T10" fmla="*/ 0 w 5"/>
                    <a:gd name="T11" fmla="*/ 0 h 37"/>
                    <a:gd name="T12" fmla="*/ 0 60000 65536"/>
                    <a:gd name="T13" fmla="*/ 0 60000 65536"/>
                    <a:gd name="T14" fmla="*/ 0 60000 65536"/>
                    <a:gd name="T15" fmla="*/ 0 60000 65536"/>
                    <a:gd name="T16" fmla="*/ 0 60000 65536"/>
                    <a:gd name="T17" fmla="*/ 0 60000 65536"/>
                    <a:gd name="T18" fmla="*/ 0 w 5"/>
                    <a:gd name="T19" fmla="*/ 0 h 37"/>
                    <a:gd name="T20" fmla="*/ 5 w 5"/>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 h="37">
                      <a:moveTo>
                        <a:pt x="0" y="0"/>
                      </a:moveTo>
                      <a:lnTo>
                        <a:pt x="4" y="0"/>
                      </a:lnTo>
                      <a:lnTo>
                        <a:pt x="5" y="37"/>
                      </a:lnTo>
                      <a:lnTo>
                        <a:pt x="1" y="37"/>
                      </a:lnTo>
                      <a:lnTo>
                        <a:pt x="0" y="0"/>
                      </a:lnTo>
                      <a:close/>
                    </a:path>
                  </a:pathLst>
                </a:custGeom>
                <a:noFill/>
                <a:ln w="9525">
                  <a:noFill/>
                  <a:round/>
                  <a:headEnd/>
                  <a:tailEnd/>
                </a:ln>
              </p:spPr>
              <p:txBody>
                <a:bodyPr/>
                <a:lstStyle/>
                <a:p>
                  <a:endParaRPr lang="en-US"/>
                </a:p>
              </p:txBody>
            </p:sp>
            <p:sp>
              <p:nvSpPr>
                <p:cNvPr id="6397" name="Freeform 441"/>
                <p:cNvSpPr>
                  <a:spLocks/>
                </p:cNvSpPr>
                <p:nvPr/>
              </p:nvSpPr>
              <p:spPr bwMode="auto">
                <a:xfrm>
                  <a:off x="3585" y="3126"/>
                  <a:ext cx="2" cy="10"/>
                </a:xfrm>
                <a:custGeom>
                  <a:avLst/>
                  <a:gdLst>
                    <a:gd name="T0" fmla="*/ 0 w 6"/>
                    <a:gd name="T1" fmla="*/ 0 h 38"/>
                    <a:gd name="T2" fmla="*/ 1 w 6"/>
                    <a:gd name="T3" fmla="*/ 0 h 38"/>
                    <a:gd name="T4" fmla="*/ 2 w 6"/>
                    <a:gd name="T5" fmla="*/ 10 h 38"/>
                    <a:gd name="T6" fmla="*/ 2 w 6"/>
                    <a:gd name="T7" fmla="*/ 10 h 38"/>
                    <a:gd name="T8" fmla="*/ 1 w 6"/>
                    <a:gd name="T9" fmla="*/ 10 h 38"/>
                    <a:gd name="T10" fmla="*/ 0 w 6"/>
                    <a:gd name="T11" fmla="*/ 0 h 38"/>
                    <a:gd name="T12" fmla="*/ 0 60000 65536"/>
                    <a:gd name="T13" fmla="*/ 0 60000 65536"/>
                    <a:gd name="T14" fmla="*/ 0 60000 65536"/>
                    <a:gd name="T15" fmla="*/ 0 60000 65536"/>
                    <a:gd name="T16" fmla="*/ 0 60000 65536"/>
                    <a:gd name="T17" fmla="*/ 0 60000 65536"/>
                    <a:gd name="T18" fmla="*/ 0 w 6"/>
                    <a:gd name="T19" fmla="*/ 0 h 38"/>
                    <a:gd name="T20" fmla="*/ 6 w 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6" h="38">
                      <a:moveTo>
                        <a:pt x="0" y="0"/>
                      </a:moveTo>
                      <a:lnTo>
                        <a:pt x="4" y="0"/>
                      </a:lnTo>
                      <a:lnTo>
                        <a:pt x="6" y="38"/>
                      </a:lnTo>
                      <a:lnTo>
                        <a:pt x="2" y="38"/>
                      </a:lnTo>
                      <a:lnTo>
                        <a:pt x="0" y="0"/>
                      </a:lnTo>
                      <a:close/>
                    </a:path>
                  </a:pathLst>
                </a:custGeom>
                <a:noFill/>
                <a:ln w="9525">
                  <a:noFill/>
                  <a:round/>
                  <a:headEnd/>
                  <a:tailEnd/>
                </a:ln>
              </p:spPr>
              <p:txBody>
                <a:bodyPr/>
                <a:lstStyle/>
                <a:p>
                  <a:endParaRPr lang="en-US"/>
                </a:p>
              </p:txBody>
            </p:sp>
            <p:sp>
              <p:nvSpPr>
                <p:cNvPr id="6398" name="Freeform 442"/>
                <p:cNvSpPr>
                  <a:spLocks/>
                </p:cNvSpPr>
                <p:nvPr/>
              </p:nvSpPr>
              <p:spPr bwMode="auto">
                <a:xfrm>
                  <a:off x="3586" y="3136"/>
                  <a:ext cx="1" cy="9"/>
                </a:xfrm>
                <a:custGeom>
                  <a:avLst/>
                  <a:gdLst>
                    <a:gd name="T0" fmla="*/ 0 w 5"/>
                    <a:gd name="T1" fmla="*/ 0 h 39"/>
                    <a:gd name="T2" fmla="*/ 1 w 5"/>
                    <a:gd name="T3" fmla="*/ 0 h 39"/>
                    <a:gd name="T4" fmla="*/ 1 w 5"/>
                    <a:gd name="T5" fmla="*/ 9 h 39"/>
                    <a:gd name="T6" fmla="*/ 0 w 5"/>
                    <a:gd name="T7" fmla="*/ 9 h 39"/>
                    <a:gd name="T8" fmla="*/ 0 w 5"/>
                    <a:gd name="T9" fmla="*/ 9 h 39"/>
                    <a:gd name="T10" fmla="*/ 0 w 5"/>
                    <a:gd name="T11" fmla="*/ 0 h 39"/>
                    <a:gd name="T12" fmla="*/ 0 60000 65536"/>
                    <a:gd name="T13" fmla="*/ 0 60000 65536"/>
                    <a:gd name="T14" fmla="*/ 0 60000 65536"/>
                    <a:gd name="T15" fmla="*/ 0 60000 65536"/>
                    <a:gd name="T16" fmla="*/ 0 60000 65536"/>
                    <a:gd name="T17" fmla="*/ 0 60000 65536"/>
                    <a:gd name="T18" fmla="*/ 0 w 5"/>
                    <a:gd name="T19" fmla="*/ 0 h 39"/>
                    <a:gd name="T20" fmla="*/ 5 w 5"/>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5" h="39">
                      <a:moveTo>
                        <a:pt x="0" y="0"/>
                      </a:moveTo>
                      <a:lnTo>
                        <a:pt x="4" y="0"/>
                      </a:lnTo>
                      <a:lnTo>
                        <a:pt x="5" y="39"/>
                      </a:lnTo>
                      <a:lnTo>
                        <a:pt x="1" y="39"/>
                      </a:lnTo>
                      <a:lnTo>
                        <a:pt x="0" y="0"/>
                      </a:lnTo>
                      <a:close/>
                    </a:path>
                  </a:pathLst>
                </a:custGeom>
                <a:noFill/>
                <a:ln w="9525">
                  <a:noFill/>
                  <a:round/>
                  <a:headEnd/>
                  <a:tailEnd/>
                </a:ln>
              </p:spPr>
              <p:txBody>
                <a:bodyPr/>
                <a:lstStyle/>
                <a:p>
                  <a:endParaRPr lang="en-US"/>
                </a:p>
              </p:txBody>
            </p:sp>
            <p:sp>
              <p:nvSpPr>
                <p:cNvPr id="6399" name="Freeform 443"/>
                <p:cNvSpPr>
                  <a:spLocks/>
                </p:cNvSpPr>
                <p:nvPr/>
              </p:nvSpPr>
              <p:spPr bwMode="auto">
                <a:xfrm>
                  <a:off x="3586" y="3145"/>
                  <a:ext cx="2" cy="11"/>
                </a:xfrm>
                <a:custGeom>
                  <a:avLst/>
                  <a:gdLst>
                    <a:gd name="T0" fmla="*/ 0 w 6"/>
                    <a:gd name="T1" fmla="*/ 0 h 41"/>
                    <a:gd name="T2" fmla="*/ 1 w 6"/>
                    <a:gd name="T3" fmla="*/ 0 h 41"/>
                    <a:gd name="T4" fmla="*/ 2 w 6"/>
                    <a:gd name="T5" fmla="*/ 11 h 41"/>
                    <a:gd name="T6" fmla="*/ 2 w 6"/>
                    <a:gd name="T7" fmla="*/ 11 h 41"/>
                    <a:gd name="T8" fmla="*/ 1 w 6"/>
                    <a:gd name="T9" fmla="*/ 11 h 41"/>
                    <a:gd name="T10" fmla="*/ 0 w 6"/>
                    <a:gd name="T11" fmla="*/ 0 h 41"/>
                    <a:gd name="T12" fmla="*/ 0 60000 65536"/>
                    <a:gd name="T13" fmla="*/ 0 60000 65536"/>
                    <a:gd name="T14" fmla="*/ 0 60000 65536"/>
                    <a:gd name="T15" fmla="*/ 0 60000 65536"/>
                    <a:gd name="T16" fmla="*/ 0 60000 65536"/>
                    <a:gd name="T17" fmla="*/ 0 60000 65536"/>
                    <a:gd name="T18" fmla="*/ 0 w 6"/>
                    <a:gd name="T19" fmla="*/ 0 h 41"/>
                    <a:gd name="T20" fmla="*/ 6 w 6"/>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6" h="41">
                      <a:moveTo>
                        <a:pt x="0" y="0"/>
                      </a:moveTo>
                      <a:lnTo>
                        <a:pt x="4" y="0"/>
                      </a:lnTo>
                      <a:lnTo>
                        <a:pt x="6" y="41"/>
                      </a:lnTo>
                      <a:lnTo>
                        <a:pt x="2" y="41"/>
                      </a:lnTo>
                      <a:lnTo>
                        <a:pt x="0" y="0"/>
                      </a:lnTo>
                      <a:close/>
                    </a:path>
                  </a:pathLst>
                </a:custGeom>
                <a:noFill/>
                <a:ln w="9525">
                  <a:noFill/>
                  <a:round/>
                  <a:headEnd/>
                  <a:tailEnd/>
                </a:ln>
              </p:spPr>
              <p:txBody>
                <a:bodyPr/>
                <a:lstStyle/>
                <a:p>
                  <a:endParaRPr lang="en-US"/>
                </a:p>
              </p:txBody>
            </p:sp>
            <p:sp>
              <p:nvSpPr>
                <p:cNvPr id="6400" name="Freeform 444"/>
                <p:cNvSpPr>
                  <a:spLocks/>
                </p:cNvSpPr>
                <p:nvPr/>
              </p:nvSpPr>
              <p:spPr bwMode="auto">
                <a:xfrm>
                  <a:off x="3587" y="3156"/>
                  <a:ext cx="2" cy="21"/>
                </a:xfrm>
                <a:custGeom>
                  <a:avLst/>
                  <a:gdLst>
                    <a:gd name="T0" fmla="*/ 0 w 8"/>
                    <a:gd name="T1" fmla="*/ 0 h 84"/>
                    <a:gd name="T2" fmla="*/ 1 w 8"/>
                    <a:gd name="T3" fmla="*/ 0 h 84"/>
                    <a:gd name="T4" fmla="*/ 2 w 8"/>
                    <a:gd name="T5" fmla="*/ 21 h 84"/>
                    <a:gd name="T6" fmla="*/ 2 w 8"/>
                    <a:gd name="T7" fmla="*/ 21 h 84"/>
                    <a:gd name="T8" fmla="*/ 1 w 8"/>
                    <a:gd name="T9" fmla="*/ 21 h 84"/>
                    <a:gd name="T10" fmla="*/ 0 w 8"/>
                    <a:gd name="T11" fmla="*/ 0 h 84"/>
                    <a:gd name="T12" fmla="*/ 0 60000 65536"/>
                    <a:gd name="T13" fmla="*/ 0 60000 65536"/>
                    <a:gd name="T14" fmla="*/ 0 60000 65536"/>
                    <a:gd name="T15" fmla="*/ 0 60000 65536"/>
                    <a:gd name="T16" fmla="*/ 0 60000 65536"/>
                    <a:gd name="T17" fmla="*/ 0 60000 65536"/>
                    <a:gd name="T18" fmla="*/ 0 w 8"/>
                    <a:gd name="T19" fmla="*/ 0 h 84"/>
                    <a:gd name="T20" fmla="*/ 8 w 8"/>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8" h="84">
                      <a:moveTo>
                        <a:pt x="0" y="0"/>
                      </a:moveTo>
                      <a:lnTo>
                        <a:pt x="4" y="0"/>
                      </a:lnTo>
                      <a:lnTo>
                        <a:pt x="8" y="84"/>
                      </a:lnTo>
                      <a:lnTo>
                        <a:pt x="4" y="84"/>
                      </a:lnTo>
                      <a:lnTo>
                        <a:pt x="0" y="0"/>
                      </a:lnTo>
                      <a:close/>
                    </a:path>
                  </a:pathLst>
                </a:custGeom>
                <a:noFill/>
                <a:ln w="9525">
                  <a:noFill/>
                  <a:round/>
                  <a:headEnd/>
                  <a:tailEnd/>
                </a:ln>
              </p:spPr>
              <p:txBody>
                <a:bodyPr/>
                <a:lstStyle/>
                <a:p>
                  <a:endParaRPr lang="en-US"/>
                </a:p>
              </p:txBody>
            </p:sp>
            <p:sp>
              <p:nvSpPr>
                <p:cNvPr id="6401" name="Freeform 445"/>
                <p:cNvSpPr>
                  <a:spLocks/>
                </p:cNvSpPr>
                <p:nvPr/>
              </p:nvSpPr>
              <p:spPr bwMode="auto">
                <a:xfrm>
                  <a:off x="3588" y="3177"/>
                  <a:ext cx="2" cy="21"/>
                </a:xfrm>
                <a:custGeom>
                  <a:avLst/>
                  <a:gdLst>
                    <a:gd name="T0" fmla="*/ 0 w 7"/>
                    <a:gd name="T1" fmla="*/ 0 h 85"/>
                    <a:gd name="T2" fmla="*/ 1 w 7"/>
                    <a:gd name="T3" fmla="*/ 0 h 85"/>
                    <a:gd name="T4" fmla="*/ 2 w 7"/>
                    <a:gd name="T5" fmla="*/ 21 h 85"/>
                    <a:gd name="T6" fmla="*/ 2 w 7"/>
                    <a:gd name="T7" fmla="*/ 21 h 85"/>
                    <a:gd name="T8" fmla="*/ 1 w 7"/>
                    <a:gd name="T9" fmla="*/ 21 h 85"/>
                    <a:gd name="T10" fmla="*/ 0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0" y="0"/>
                      </a:moveTo>
                      <a:lnTo>
                        <a:pt x="4" y="0"/>
                      </a:lnTo>
                      <a:lnTo>
                        <a:pt x="7" y="85"/>
                      </a:lnTo>
                      <a:lnTo>
                        <a:pt x="3" y="85"/>
                      </a:lnTo>
                      <a:lnTo>
                        <a:pt x="0" y="0"/>
                      </a:lnTo>
                      <a:close/>
                    </a:path>
                  </a:pathLst>
                </a:custGeom>
                <a:noFill/>
                <a:ln w="9525">
                  <a:noFill/>
                  <a:round/>
                  <a:headEnd/>
                  <a:tailEnd/>
                </a:ln>
              </p:spPr>
              <p:txBody>
                <a:bodyPr/>
                <a:lstStyle/>
                <a:p>
                  <a:endParaRPr lang="en-US"/>
                </a:p>
              </p:txBody>
            </p:sp>
            <p:sp>
              <p:nvSpPr>
                <p:cNvPr id="6402" name="Freeform 446"/>
                <p:cNvSpPr>
                  <a:spLocks/>
                </p:cNvSpPr>
                <p:nvPr/>
              </p:nvSpPr>
              <p:spPr bwMode="auto">
                <a:xfrm>
                  <a:off x="3589" y="3198"/>
                  <a:ext cx="2" cy="22"/>
                </a:xfrm>
                <a:custGeom>
                  <a:avLst/>
                  <a:gdLst>
                    <a:gd name="T0" fmla="*/ 0 w 7"/>
                    <a:gd name="T1" fmla="*/ 0 h 89"/>
                    <a:gd name="T2" fmla="*/ 1 w 7"/>
                    <a:gd name="T3" fmla="*/ 0 h 89"/>
                    <a:gd name="T4" fmla="*/ 2 w 7"/>
                    <a:gd name="T5" fmla="*/ 22 h 89"/>
                    <a:gd name="T6" fmla="*/ 2 w 7"/>
                    <a:gd name="T7" fmla="*/ 22 h 89"/>
                    <a:gd name="T8" fmla="*/ 1 w 7"/>
                    <a:gd name="T9" fmla="*/ 22 h 89"/>
                    <a:gd name="T10" fmla="*/ 0 w 7"/>
                    <a:gd name="T11" fmla="*/ 0 h 89"/>
                    <a:gd name="T12" fmla="*/ 0 60000 65536"/>
                    <a:gd name="T13" fmla="*/ 0 60000 65536"/>
                    <a:gd name="T14" fmla="*/ 0 60000 65536"/>
                    <a:gd name="T15" fmla="*/ 0 60000 65536"/>
                    <a:gd name="T16" fmla="*/ 0 60000 65536"/>
                    <a:gd name="T17" fmla="*/ 0 60000 65536"/>
                    <a:gd name="T18" fmla="*/ 0 w 7"/>
                    <a:gd name="T19" fmla="*/ 0 h 89"/>
                    <a:gd name="T20" fmla="*/ 7 w 7"/>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7" h="89">
                      <a:moveTo>
                        <a:pt x="0" y="0"/>
                      </a:moveTo>
                      <a:lnTo>
                        <a:pt x="4" y="0"/>
                      </a:lnTo>
                      <a:lnTo>
                        <a:pt x="7" y="89"/>
                      </a:lnTo>
                      <a:lnTo>
                        <a:pt x="3" y="89"/>
                      </a:lnTo>
                      <a:lnTo>
                        <a:pt x="0" y="0"/>
                      </a:lnTo>
                      <a:close/>
                    </a:path>
                  </a:pathLst>
                </a:custGeom>
                <a:noFill/>
                <a:ln w="9525">
                  <a:noFill/>
                  <a:round/>
                  <a:headEnd/>
                  <a:tailEnd/>
                </a:ln>
              </p:spPr>
              <p:txBody>
                <a:bodyPr/>
                <a:lstStyle/>
                <a:p>
                  <a:endParaRPr lang="en-US"/>
                </a:p>
              </p:txBody>
            </p:sp>
          </p:grpSp>
          <p:sp>
            <p:nvSpPr>
              <p:cNvPr id="6165" name="Freeform 447"/>
              <p:cNvSpPr>
                <a:spLocks/>
              </p:cNvSpPr>
              <p:nvPr/>
            </p:nvSpPr>
            <p:spPr bwMode="auto">
              <a:xfrm>
                <a:off x="3585" y="3306"/>
                <a:ext cx="6" cy="18"/>
              </a:xfrm>
              <a:custGeom>
                <a:avLst/>
                <a:gdLst>
                  <a:gd name="T0" fmla="*/ 5 w 19"/>
                  <a:gd name="T1" fmla="*/ 0 h 72"/>
                  <a:gd name="T2" fmla="*/ 6 w 19"/>
                  <a:gd name="T3" fmla="*/ 0 h 72"/>
                  <a:gd name="T4" fmla="*/ 1 w 19"/>
                  <a:gd name="T5" fmla="*/ 18 h 72"/>
                  <a:gd name="T6" fmla="*/ 0 w 19"/>
                  <a:gd name="T7" fmla="*/ 18 h 72"/>
                  <a:gd name="T8" fmla="*/ 0 w 19"/>
                  <a:gd name="T9" fmla="*/ 18 h 72"/>
                  <a:gd name="T10" fmla="*/ 5 w 19"/>
                  <a:gd name="T11" fmla="*/ 0 h 72"/>
                  <a:gd name="T12" fmla="*/ 0 60000 65536"/>
                  <a:gd name="T13" fmla="*/ 0 60000 65536"/>
                  <a:gd name="T14" fmla="*/ 0 60000 65536"/>
                  <a:gd name="T15" fmla="*/ 0 60000 65536"/>
                  <a:gd name="T16" fmla="*/ 0 60000 65536"/>
                  <a:gd name="T17" fmla="*/ 0 60000 65536"/>
                  <a:gd name="T18" fmla="*/ 0 w 19"/>
                  <a:gd name="T19" fmla="*/ 0 h 72"/>
                  <a:gd name="T20" fmla="*/ 19 w 19"/>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19" h="72">
                    <a:moveTo>
                      <a:pt x="15" y="0"/>
                    </a:moveTo>
                    <a:lnTo>
                      <a:pt x="19" y="1"/>
                    </a:lnTo>
                    <a:lnTo>
                      <a:pt x="4" y="72"/>
                    </a:lnTo>
                    <a:lnTo>
                      <a:pt x="0" y="72"/>
                    </a:lnTo>
                    <a:lnTo>
                      <a:pt x="15" y="0"/>
                    </a:lnTo>
                    <a:close/>
                  </a:path>
                </a:pathLst>
              </a:custGeom>
              <a:noFill/>
              <a:ln w="9525">
                <a:noFill/>
                <a:round/>
                <a:headEnd/>
                <a:tailEnd/>
              </a:ln>
            </p:spPr>
            <p:txBody>
              <a:bodyPr/>
              <a:lstStyle/>
              <a:p>
                <a:endParaRPr lang="en-US"/>
              </a:p>
            </p:txBody>
          </p:sp>
          <p:sp>
            <p:nvSpPr>
              <p:cNvPr id="6166" name="Freeform 448"/>
              <p:cNvSpPr>
                <a:spLocks/>
              </p:cNvSpPr>
              <p:nvPr/>
            </p:nvSpPr>
            <p:spPr bwMode="auto">
              <a:xfrm>
                <a:off x="3570" y="3345"/>
                <a:ext cx="16" cy="21"/>
              </a:xfrm>
              <a:custGeom>
                <a:avLst/>
                <a:gdLst>
                  <a:gd name="T0" fmla="*/ 15 w 49"/>
                  <a:gd name="T1" fmla="*/ 0 h 84"/>
                  <a:gd name="T2" fmla="*/ 16 w 49"/>
                  <a:gd name="T3" fmla="*/ 1 h 84"/>
                  <a:gd name="T4" fmla="*/ 2 w 49"/>
                  <a:gd name="T5" fmla="*/ 21 h 84"/>
                  <a:gd name="T6" fmla="*/ 0 w 49"/>
                  <a:gd name="T7" fmla="*/ 21 h 84"/>
                  <a:gd name="T8" fmla="*/ 0 w 49"/>
                  <a:gd name="T9" fmla="*/ 20 h 84"/>
                  <a:gd name="T10" fmla="*/ 15 w 49"/>
                  <a:gd name="T11" fmla="*/ 0 h 84"/>
                  <a:gd name="T12" fmla="*/ 0 60000 65536"/>
                  <a:gd name="T13" fmla="*/ 0 60000 65536"/>
                  <a:gd name="T14" fmla="*/ 0 60000 65536"/>
                  <a:gd name="T15" fmla="*/ 0 60000 65536"/>
                  <a:gd name="T16" fmla="*/ 0 60000 65536"/>
                  <a:gd name="T17" fmla="*/ 0 60000 65536"/>
                  <a:gd name="T18" fmla="*/ 0 w 49"/>
                  <a:gd name="T19" fmla="*/ 0 h 84"/>
                  <a:gd name="T20" fmla="*/ 49 w 49"/>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49" h="84">
                    <a:moveTo>
                      <a:pt x="45" y="0"/>
                    </a:moveTo>
                    <a:lnTo>
                      <a:pt x="49" y="2"/>
                    </a:lnTo>
                    <a:lnTo>
                      <a:pt x="5" y="84"/>
                    </a:lnTo>
                    <a:lnTo>
                      <a:pt x="0" y="82"/>
                    </a:lnTo>
                    <a:lnTo>
                      <a:pt x="1" y="81"/>
                    </a:lnTo>
                    <a:lnTo>
                      <a:pt x="45" y="0"/>
                    </a:lnTo>
                    <a:close/>
                  </a:path>
                </a:pathLst>
              </a:custGeom>
              <a:noFill/>
              <a:ln w="9525">
                <a:noFill/>
                <a:round/>
                <a:headEnd/>
                <a:tailEnd/>
              </a:ln>
            </p:spPr>
            <p:txBody>
              <a:bodyPr/>
              <a:lstStyle/>
              <a:p>
                <a:endParaRPr lang="en-US"/>
              </a:p>
            </p:txBody>
          </p:sp>
          <p:sp>
            <p:nvSpPr>
              <p:cNvPr id="6167" name="Freeform 449"/>
              <p:cNvSpPr>
                <a:spLocks/>
              </p:cNvSpPr>
              <p:nvPr/>
            </p:nvSpPr>
            <p:spPr bwMode="auto">
              <a:xfrm>
                <a:off x="3568" y="3366"/>
                <a:ext cx="4" cy="27"/>
              </a:xfrm>
              <a:custGeom>
                <a:avLst/>
                <a:gdLst>
                  <a:gd name="T0" fmla="*/ 2 w 10"/>
                  <a:gd name="T1" fmla="*/ 0 h 109"/>
                  <a:gd name="T2" fmla="*/ 4 w 10"/>
                  <a:gd name="T3" fmla="*/ 0 h 109"/>
                  <a:gd name="T4" fmla="*/ 2 w 10"/>
                  <a:gd name="T5" fmla="*/ 27 h 109"/>
                  <a:gd name="T6" fmla="*/ 1 w 10"/>
                  <a:gd name="T7" fmla="*/ 27 h 109"/>
                  <a:gd name="T8" fmla="*/ 0 w 10"/>
                  <a:gd name="T9" fmla="*/ 27 h 109"/>
                  <a:gd name="T10" fmla="*/ 2 w 10"/>
                  <a:gd name="T11" fmla="*/ 0 h 109"/>
                  <a:gd name="T12" fmla="*/ 0 60000 65536"/>
                  <a:gd name="T13" fmla="*/ 0 60000 65536"/>
                  <a:gd name="T14" fmla="*/ 0 60000 65536"/>
                  <a:gd name="T15" fmla="*/ 0 60000 65536"/>
                  <a:gd name="T16" fmla="*/ 0 60000 65536"/>
                  <a:gd name="T17" fmla="*/ 0 60000 65536"/>
                  <a:gd name="T18" fmla="*/ 0 w 10"/>
                  <a:gd name="T19" fmla="*/ 0 h 109"/>
                  <a:gd name="T20" fmla="*/ 10 w 10"/>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10" h="109">
                    <a:moveTo>
                      <a:pt x="5" y="0"/>
                    </a:moveTo>
                    <a:lnTo>
                      <a:pt x="10" y="2"/>
                    </a:lnTo>
                    <a:lnTo>
                      <a:pt x="4" y="108"/>
                    </a:lnTo>
                    <a:lnTo>
                      <a:pt x="3" y="109"/>
                    </a:lnTo>
                    <a:lnTo>
                      <a:pt x="0" y="107"/>
                    </a:lnTo>
                    <a:lnTo>
                      <a:pt x="5" y="0"/>
                    </a:lnTo>
                    <a:close/>
                  </a:path>
                </a:pathLst>
              </a:custGeom>
              <a:noFill/>
              <a:ln w="9525">
                <a:noFill/>
                <a:round/>
                <a:headEnd/>
                <a:tailEnd/>
              </a:ln>
            </p:spPr>
            <p:txBody>
              <a:bodyPr/>
              <a:lstStyle/>
              <a:p>
                <a:endParaRPr lang="en-US"/>
              </a:p>
            </p:txBody>
          </p:sp>
          <p:sp>
            <p:nvSpPr>
              <p:cNvPr id="6168" name="Freeform 450"/>
              <p:cNvSpPr>
                <a:spLocks/>
              </p:cNvSpPr>
              <p:nvPr/>
            </p:nvSpPr>
            <p:spPr bwMode="auto">
              <a:xfrm>
                <a:off x="3560" y="3393"/>
                <a:ext cx="8" cy="8"/>
              </a:xfrm>
              <a:custGeom>
                <a:avLst/>
                <a:gdLst>
                  <a:gd name="T0" fmla="*/ 7 w 26"/>
                  <a:gd name="T1" fmla="*/ 0 h 29"/>
                  <a:gd name="T2" fmla="*/ 8 w 26"/>
                  <a:gd name="T3" fmla="*/ 1 h 29"/>
                  <a:gd name="T4" fmla="*/ 1 w 26"/>
                  <a:gd name="T5" fmla="*/ 8 h 29"/>
                  <a:gd name="T6" fmla="*/ 0 w 26"/>
                  <a:gd name="T7" fmla="*/ 7 h 29"/>
                  <a:gd name="T8" fmla="*/ 0 w 26"/>
                  <a:gd name="T9" fmla="*/ 7 h 29"/>
                  <a:gd name="T10" fmla="*/ 7 w 26"/>
                  <a:gd name="T11" fmla="*/ 0 h 29"/>
                  <a:gd name="T12" fmla="*/ 0 60000 65536"/>
                  <a:gd name="T13" fmla="*/ 0 60000 65536"/>
                  <a:gd name="T14" fmla="*/ 0 60000 65536"/>
                  <a:gd name="T15" fmla="*/ 0 60000 65536"/>
                  <a:gd name="T16" fmla="*/ 0 60000 65536"/>
                  <a:gd name="T17" fmla="*/ 0 60000 65536"/>
                  <a:gd name="T18" fmla="*/ 0 w 26"/>
                  <a:gd name="T19" fmla="*/ 0 h 29"/>
                  <a:gd name="T20" fmla="*/ 26 w 26"/>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6" h="29">
                    <a:moveTo>
                      <a:pt x="24" y="0"/>
                    </a:moveTo>
                    <a:lnTo>
                      <a:pt x="26" y="2"/>
                    </a:lnTo>
                    <a:lnTo>
                      <a:pt x="2" y="29"/>
                    </a:lnTo>
                    <a:lnTo>
                      <a:pt x="0" y="26"/>
                    </a:lnTo>
                    <a:lnTo>
                      <a:pt x="24" y="0"/>
                    </a:lnTo>
                    <a:close/>
                  </a:path>
                </a:pathLst>
              </a:custGeom>
              <a:noFill/>
              <a:ln w="9525">
                <a:noFill/>
                <a:round/>
                <a:headEnd/>
                <a:tailEnd/>
              </a:ln>
            </p:spPr>
            <p:txBody>
              <a:bodyPr/>
              <a:lstStyle/>
              <a:p>
                <a:endParaRPr lang="en-US"/>
              </a:p>
            </p:txBody>
          </p:sp>
          <p:sp>
            <p:nvSpPr>
              <p:cNvPr id="6169" name="Freeform 451"/>
              <p:cNvSpPr>
                <a:spLocks/>
              </p:cNvSpPr>
              <p:nvPr/>
            </p:nvSpPr>
            <p:spPr bwMode="auto">
              <a:xfrm>
                <a:off x="3551" y="3400"/>
                <a:ext cx="9" cy="14"/>
              </a:xfrm>
              <a:custGeom>
                <a:avLst/>
                <a:gdLst>
                  <a:gd name="T0" fmla="*/ 8 w 29"/>
                  <a:gd name="T1" fmla="*/ 0 h 55"/>
                  <a:gd name="T2" fmla="*/ 9 w 29"/>
                  <a:gd name="T3" fmla="*/ 1 h 55"/>
                  <a:gd name="T4" fmla="*/ 1 w 29"/>
                  <a:gd name="T5" fmla="*/ 13 h 55"/>
                  <a:gd name="T6" fmla="*/ 1 w 29"/>
                  <a:gd name="T7" fmla="*/ 14 h 55"/>
                  <a:gd name="T8" fmla="*/ 0 w 29"/>
                  <a:gd name="T9" fmla="*/ 13 h 55"/>
                  <a:gd name="T10" fmla="*/ 8 w 29"/>
                  <a:gd name="T11" fmla="*/ 0 h 55"/>
                  <a:gd name="T12" fmla="*/ 0 60000 65536"/>
                  <a:gd name="T13" fmla="*/ 0 60000 65536"/>
                  <a:gd name="T14" fmla="*/ 0 60000 65536"/>
                  <a:gd name="T15" fmla="*/ 0 60000 65536"/>
                  <a:gd name="T16" fmla="*/ 0 60000 65536"/>
                  <a:gd name="T17" fmla="*/ 0 60000 65536"/>
                  <a:gd name="T18" fmla="*/ 0 w 29"/>
                  <a:gd name="T19" fmla="*/ 0 h 55"/>
                  <a:gd name="T20" fmla="*/ 29 w 29"/>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29" h="55">
                    <a:moveTo>
                      <a:pt x="27" y="0"/>
                    </a:moveTo>
                    <a:lnTo>
                      <a:pt x="29" y="3"/>
                    </a:lnTo>
                    <a:lnTo>
                      <a:pt x="3" y="53"/>
                    </a:lnTo>
                    <a:lnTo>
                      <a:pt x="2" y="55"/>
                    </a:lnTo>
                    <a:lnTo>
                      <a:pt x="0" y="51"/>
                    </a:lnTo>
                    <a:lnTo>
                      <a:pt x="27" y="0"/>
                    </a:lnTo>
                    <a:close/>
                  </a:path>
                </a:pathLst>
              </a:custGeom>
              <a:noFill/>
              <a:ln w="9525">
                <a:noFill/>
                <a:round/>
                <a:headEnd/>
                <a:tailEnd/>
              </a:ln>
            </p:spPr>
            <p:txBody>
              <a:bodyPr/>
              <a:lstStyle/>
              <a:p>
                <a:endParaRPr lang="en-US"/>
              </a:p>
            </p:txBody>
          </p:sp>
          <p:sp>
            <p:nvSpPr>
              <p:cNvPr id="6170" name="Freeform 452"/>
              <p:cNvSpPr>
                <a:spLocks/>
              </p:cNvSpPr>
              <p:nvPr/>
            </p:nvSpPr>
            <p:spPr bwMode="auto">
              <a:xfrm>
                <a:off x="3544" y="3413"/>
                <a:ext cx="6" cy="11"/>
              </a:xfrm>
              <a:custGeom>
                <a:avLst/>
                <a:gdLst>
                  <a:gd name="T0" fmla="*/ 5 w 17"/>
                  <a:gd name="T1" fmla="*/ 0 h 42"/>
                  <a:gd name="T2" fmla="*/ 6 w 17"/>
                  <a:gd name="T3" fmla="*/ 1 h 42"/>
                  <a:gd name="T4" fmla="*/ 1 w 17"/>
                  <a:gd name="T5" fmla="*/ 10 h 42"/>
                  <a:gd name="T6" fmla="*/ 1 w 17"/>
                  <a:gd name="T7" fmla="*/ 11 h 42"/>
                  <a:gd name="T8" fmla="*/ 0 w 17"/>
                  <a:gd name="T9" fmla="*/ 10 h 42"/>
                  <a:gd name="T10" fmla="*/ 5 w 17"/>
                  <a:gd name="T11" fmla="*/ 0 h 42"/>
                  <a:gd name="T12" fmla="*/ 0 60000 65536"/>
                  <a:gd name="T13" fmla="*/ 0 60000 65536"/>
                  <a:gd name="T14" fmla="*/ 0 60000 65536"/>
                  <a:gd name="T15" fmla="*/ 0 60000 65536"/>
                  <a:gd name="T16" fmla="*/ 0 60000 65536"/>
                  <a:gd name="T17" fmla="*/ 0 60000 65536"/>
                  <a:gd name="T18" fmla="*/ 0 w 17"/>
                  <a:gd name="T19" fmla="*/ 0 h 42"/>
                  <a:gd name="T20" fmla="*/ 17 w 1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7" h="42">
                    <a:moveTo>
                      <a:pt x="15" y="0"/>
                    </a:moveTo>
                    <a:lnTo>
                      <a:pt x="17" y="3"/>
                    </a:lnTo>
                    <a:lnTo>
                      <a:pt x="3" y="40"/>
                    </a:lnTo>
                    <a:lnTo>
                      <a:pt x="2" y="42"/>
                    </a:lnTo>
                    <a:lnTo>
                      <a:pt x="0" y="38"/>
                    </a:lnTo>
                    <a:lnTo>
                      <a:pt x="15" y="0"/>
                    </a:lnTo>
                    <a:close/>
                  </a:path>
                </a:pathLst>
              </a:custGeom>
              <a:noFill/>
              <a:ln w="9525">
                <a:noFill/>
                <a:round/>
                <a:headEnd/>
                <a:tailEnd/>
              </a:ln>
            </p:spPr>
            <p:txBody>
              <a:bodyPr/>
              <a:lstStyle/>
              <a:p>
                <a:endParaRPr lang="en-US"/>
              </a:p>
            </p:txBody>
          </p:sp>
          <p:sp>
            <p:nvSpPr>
              <p:cNvPr id="6171" name="Freeform 453"/>
              <p:cNvSpPr>
                <a:spLocks/>
              </p:cNvSpPr>
              <p:nvPr/>
            </p:nvSpPr>
            <p:spPr bwMode="auto">
              <a:xfrm>
                <a:off x="3313" y="3024"/>
                <a:ext cx="114" cy="349"/>
              </a:xfrm>
              <a:custGeom>
                <a:avLst/>
                <a:gdLst>
                  <a:gd name="T0" fmla="*/ 55 w 342"/>
                  <a:gd name="T1" fmla="*/ 325 h 1397"/>
                  <a:gd name="T2" fmla="*/ 53 w 342"/>
                  <a:gd name="T3" fmla="*/ 263 h 1397"/>
                  <a:gd name="T4" fmla="*/ 64 w 342"/>
                  <a:gd name="T5" fmla="*/ 251 h 1397"/>
                  <a:gd name="T6" fmla="*/ 68 w 342"/>
                  <a:gd name="T7" fmla="*/ 246 h 1397"/>
                  <a:gd name="T8" fmla="*/ 61 w 342"/>
                  <a:gd name="T9" fmla="*/ 235 h 1397"/>
                  <a:gd name="T10" fmla="*/ 41 w 342"/>
                  <a:gd name="T11" fmla="*/ 213 h 1397"/>
                  <a:gd name="T12" fmla="*/ 39 w 342"/>
                  <a:gd name="T13" fmla="*/ 212 h 1397"/>
                  <a:gd name="T14" fmla="*/ 21 w 342"/>
                  <a:gd name="T15" fmla="*/ 178 h 1397"/>
                  <a:gd name="T16" fmla="*/ 17 w 342"/>
                  <a:gd name="T17" fmla="*/ 164 h 1397"/>
                  <a:gd name="T18" fmla="*/ 12 w 342"/>
                  <a:gd name="T19" fmla="*/ 134 h 1397"/>
                  <a:gd name="T20" fmla="*/ 10 w 342"/>
                  <a:gd name="T21" fmla="*/ 119 h 1397"/>
                  <a:gd name="T22" fmla="*/ 8 w 342"/>
                  <a:gd name="T23" fmla="*/ 106 h 1397"/>
                  <a:gd name="T24" fmla="*/ 7 w 342"/>
                  <a:gd name="T25" fmla="*/ 103 h 1397"/>
                  <a:gd name="T26" fmla="*/ 5 w 342"/>
                  <a:gd name="T27" fmla="*/ 93 h 1397"/>
                  <a:gd name="T28" fmla="*/ 3 w 342"/>
                  <a:gd name="T29" fmla="*/ 83 h 1397"/>
                  <a:gd name="T30" fmla="*/ 0 w 342"/>
                  <a:gd name="T31" fmla="*/ 59 h 1397"/>
                  <a:gd name="T32" fmla="*/ 4 w 342"/>
                  <a:gd name="T33" fmla="*/ 40 h 1397"/>
                  <a:gd name="T34" fmla="*/ 9 w 342"/>
                  <a:gd name="T35" fmla="*/ 35 h 1397"/>
                  <a:gd name="T36" fmla="*/ 13 w 342"/>
                  <a:gd name="T37" fmla="*/ 24 h 1397"/>
                  <a:gd name="T38" fmla="*/ 18 w 342"/>
                  <a:gd name="T39" fmla="*/ 18 h 1397"/>
                  <a:gd name="T40" fmla="*/ 25 w 342"/>
                  <a:gd name="T41" fmla="*/ 11 h 1397"/>
                  <a:gd name="T42" fmla="*/ 31 w 342"/>
                  <a:gd name="T43" fmla="*/ 1 h 1397"/>
                  <a:gd name="T44" fmla="*/ 36 w 342"/>
                  <a:gd name="T45" fmla="*/ 0 h 1397"/>
                  <a:gd name="T46" fmla="*/ 85 w 342"/>
                  <a:gd name="T47" fmla="*/ 26 h 1397"/>
                  <a:gd name="T48" fmla="*/ 91 w 342"/>
                  <a:gd name="T49" fmla="*/ 42 h 1397"/>
                  <a:gd name="T50" fmla="*/ 93 w 342"/>
                  <a:gd name="T51" fmla="*/ 53 h 1397"/>
                  <a:gd name="T52" fmla="*/ 110 w 342"/>
                  <a:gd name="T53" fmla="*/ 159 h 1397"/>
                  <a:gd name="T54" fmla="*/ 112 w 342"/>
                  <a:gd name="T55" fmla="*/ 176 h 1397"/>
                  <a:gd name="T56" fmla="*/ 114 w 342"/>
                  <a:gd name="T57" fmla="*/ 193 h 1397"/>
                  <a:gd name="T58" fmla="*/ 109 w 342"/>
                  <a:gd name="T59" fmla="*/ 205 h 1397"/>
                  <a:gd name="T60" fmla="*/ 108 w 342"/>
                  <a:gd name="T61" fmla="*/ 206 h 1397"/>
                  <a:gd name="T62" fmla="*/ 107 w 342"/>
                  <a:gd name="T63" fmla="*/ 207 h 1397"/>
                  <a:gd name="T64" fmla="*/ 96 w 342"/>
                  <a:gd name="T65" fmla="*/ 229 h 1397"/>
                  <a:gd name="T66" fmla="*/ 96 w 342"/>
                  <a:gd name="T67" fmla="*/ 241 h 1397"/>
                  <a:gd name="T68" fmla="*/ 104 w 342"/>
                  <a:gd name="T69" fmla="*/ 276 h 1397"/>
                  <a:gd name="T70" fmla="*/ 101 w 342"/>
                  <a:gd name="T71" fmla="*/ 322 h 1397"/>
                  <a:gd name="T72" fmla="*/ 96 w 342"/>
                  <a:gd name="T73" fmla="*/ 341 h 1397"/>
                  <a:gd name="T74" fmla="*/ 91 w 342"/>
                  <a:gd name="T75" fmla="*/ 343 h 1397"/>
                  <a:gd name="T76" fmla="*/ 89 w 342"/>
                  <a:gd name="T77" fmla="*/ 344 h 1397"/>
                  <a:gd name="T78" fmla="*/ 74 w 342"/>
                  <a:gd name="T79" fmla="*/ 349 h 1397"/>
                  <a:gd name="T80" fmla="*/ 57 w 342"/>
                  <a:gd name="T81" fmla="*/ 330 h 13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42"/>
                  <a:gd name="T124" fmla="*/ 0 h 1397"/>
                  <a:gd name="T125" fmla="*/ 342 w 342"/>
                  <a:gd name="T126" fmla="*/ 1397 h 13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42" h="1397">
                    <a:moveTo>
                      <a:pt x="170" y="1322"/>
                    </a:moveTo>
                    <a:lnTo>
                      <a:pt x="166" y="1302"/>
                    </a:lnTo>
                    <a:lnTo>
                      <a:pt x="140" y="1085"/>
                    </a:lnTo>
                    <a:lnTo>
                      <a:pt x="160" y="1052"/>
                    </a:lnTo>
                    <a:lnTo>
                      <a:pt x="178" y="1014"/>
                    </a:lnTo>
                    <a:lnTo>
                      <a:pt x="192" y="1006"/>
                    </a:lnTo>
                    <a:lnTo>
                      <a:pt x="205" y="988"/>
                    </a:lnTo>
                    <a:lnTo>
                      <a:pt x="204" y="984"/>
                    </a:lnTo>
                    <a:lnTo>
                      <a:pt x="203" y="978"/>
                    </a:lnTo>
                    <a:lnTo>
                      <a:pt x="184" y="941"/>
                    </a:lnTo>
                    <a:lnTo>
                      <a:pt x="147" y="887"/>
                    </a:lnTo>
                    <a:lnTo>
                      <a:pt x="122" y="854"/>
                    </a:lnTo>
                    <a:lnTo>
                      <a:pt x="120" y="852"/>
                    </a:lnTo>
                    <a:lnTo>
                      <a:pt x="118" y="848"/>
                    </a:lnTo>
                    <a:lnTo>
                      <a:pt x="86" y="790"/>
                    </a:lnTo>
                    <a:lnTo>
                      <a:pt x="64" y="713"/>
                    </a:lnTo>
                    <a:lnTo>
                      <a:pt x="58" y="684"/>
                    </a:lnTo>
                    <a:lnTo>
                      <a:pt x="52" y="655"/>
                    </a:lnTo>
                    <a:lnTo>
                      <a:pt x="43" y="595"/>
                    </a:lnTo>
                    <a:lnTo>
                      <a:pt x="36" y="535"/>
                    </a:lnTo>
                    <a:lnTo>
                      <a:pt x="33" y="506"/>
                    </a:lnTo>
                    <a:lnTo>
                      <a:pt x="30" y="478"/>
                    </a:lnTo>
                    <a:lnTo>
                      <a:pt x="27" y="451"/>
                    </a:lnTo>
                    <a:lnTo>
                      <a:pt x="23" y="424"/>
                    </a:lnTo>
                    <a:lnTo>
                      <a:pt x="23" y="420"/>
                    </a:lnTo>
                    <a:lnTo>
                      <a:pt x="22" y="414"/>
                    </a:lnTo>
                    <a:lnTo>
                      <a:pt x="20" y="400"/>
                    </a:lnTo>
                    <a:lnTo>
                      <a:pt x="15" y="373"/>
                    </a:lnTo>
                    <a:lnTo>
                      <a:pt x="12" y="353"/>
                    </a:lnTo>
                    <a:lnTo>
                      <a:pt x="9" y="331"/>
                    </a:lnTo>
                    <a:lnTo>
                      <a:pt x="1" y="259"/>
                    </a:lnTo>
                    <a:lnTo>
                      <a:pt x="0" y="236"/>
                    </a:lnTo>
                    <a:lnTo>
                      <a:pt x="5" y="174"/>
                    </a:lnTo>
                    <a:lnTo>
                      <a:pt x="13" y="161"/>
                    </a:lnTo>
                    <a:lnTo>
                      <a:pt x="22" y="158"/>
                    </a:lnTo>
                    <a:lnTo>
                      <a:pt x="28" y="141"/>
                    </a:lnTo>
                    <a:lnTo>
                      <a:pt x="30" y="138"/>
                    </a:lnTo>
                    <a:lnTo>
                      <a:pt x="39" y="97"/>
                    </a:lnTo>
                    <a:lnTo>
                      <a:pt x="50" y="76"/>
                    </a:lnTo>
                    <a:lnTo>
                      <a:pt x="53" y="74"/>
                    </a:lnTo>
                    <a:lnTo>
                      <a:pt x="65" y="61"/>
                    </a:lnTo>
                    <a:lnTo>
                      <a:pt x="75" y="46"/>
                    </a:lnTo>
                    <a:lnTo>
                      <a:pt x="75" y="33"/>
                    </a:lnTo>
                    <a:lnTo>
                      <a:pt x="92" y="4"/>
                    </a:lnTo>
                    <a:lnTo>
                      <a:pt x="97" y="0"/>
                    </a:lnTo>
                    <a:lnTo>
                      <a:pt x="108" y="0"/>
                    </a:lnTo>
                    <a:lnTo>
                      <a:pt x="232" y="73"/>
                    </a:lnTo>
                    <a:lnTo>
                      <a:pt x="256" y="106"/>
                    </a:lnTo>
                    <a:lnTo>
                      <a:pt x="261" y="125"/>
                    </a:lnTo>
                    <a:lnTo>
                      <a:pt x="272" y="169"/>
                    </a:lnTo>
                    <a:lnTo>
                      <a:pt x="274" y="179"/>
                    </a:lnTo>
                    <a:lnTo>
                      <a:pt x="279" y="211"/>
                    </a:lnTo>
                    <a:lnTo>
                      <a:pt x="280" y="254"/>
                    </a:lnTo>
                    <a:lnTo>
                      <a:pt x="329" y="636"/>
                    </a:lnTo>
                    <a:lnTo>
                      <a:pt x="333" y="670"/>
                    </a:lnTo>
                    <a:lnTo>
                      <a:pt x="337" y="706"/>
                    </a:lnTo>
                    <a:lnTo>
                      <a:pt x="340" y="741"/>
                    </a:lnTo>
                    <a:lnTo>
                      <a:pt x="342" y="774"/>
                    </a:lnTo>
                    <a:lnTo>
                      <a:pt x="332" y="811"/>
                    </a:lnTo>
                    <a:lnTo>
                      <a:pt x="326" y="822"/>
                    </a:lnTo>
                    <a:lnTo>
                      <a:pt x="324" y="822"/>
                    </a:lnTo>
                    <a:lnTo>
                      <a:pt x="323" y="823"/>
                    </a:lnTo>
                    <a:lnTo>
                      <a:pt x="322" y="824"/>
                    </a:lnTo>
                    <a:lnTo>
                      <a:pt x="322" y="827"/>
                    </a:lnTo>
                    <a:lnTo>
                      <a:pt x="295" y="859"/>
                    </a:lnTo>
                    <a:lnTo>
                      <a:pt x="288" y="915"/>
                    </a:lnTo>
                    <a:lnTo>
                      <a:pt x="288" y="940"/>
                    </a:lnTo>
                    <a:lnTo>
                      <a:pt x="289" y="964"/>
                    </a:lnTo>
                    <a:lnTo>
                      <a:pt x="312" y="1074"/>
                    </a:lnTo>
                    <a:lnTo>
                      <a:pt x="313" y="1106"/>
                    </a:lnTo>
                    <a:lnTo>
                      <a:pt x="312" y="1174"/>
                    </a:lnTo>
                    <a:lnTo>
                      <a:pt x="304" y="1289"/>
                    </a:lnTo>
                    <a:lnTo>
                      <a:pt x="289" y="1361"/>
                    </a:lnTo>
                    <a:lnTo>
                      <a:pt x="289" y="1366"/>
                    </a:lnTo>
                    <a:lnTo>
                      <a:pt x="288" y="1370"/>
                    </a:lnTo>
                    <a:lnTo>
                      <a:pt x="272" y="1374"/>
                    </a:lnTo>
                    <a:lnTo>
                      <a:pt x="269" y="1375"/>
                    </a:lnTo>
                    <a:lnTo>
                      <a:pt x="268" y="1378"/>
                    </a:lnTo>
                    <a:lnTo>
                      <a:pt x="268" y="1389"/>
                    </a:lnTo>
                    <a:lnTo>
                      <a:pt x="223" y="1397"/>
                    </a:lnTo>
                    <a:lnTo>
                      <a:pt x="219" y="1394"/>
                    </a:lnTo>
                    <a:lnTo>
                      <a:pt x="170" y="1322"/>
                    </a:lnTo>
                    <a:close/>
                  </a:path>
                </a:pathLst>
              </a:custGeom>
              <a:solidFill>
                <a:srgbClr val="000000"/>
              </a:solidFill>
              <a:ln w="9525">
                <a:noFill/>
                <a:round/>
                <a:headEnd/>
                <a:tailEnd/>
              </a:ln>
            </p:spPr>
            <p:txBody>
              <a:bodyPr/>
              <a:lstStyle/>
              <a:p>
                <a:endParaRPr lang="en-US"/>
              </a:p>
            </p:txBody>
          </p:sp>
          <p:sp>
            <p:nvSpPr>
              <p:cNvPr id="6172" name="Freeform 454"/>
              <p:cNvSpPr>
                <a:spLocks/>
              </p:cNvSpPr>
              <p:nvPr/>
            </p:nvSpPr>
            <p:spPr bwMode="auto">
              <a:xfrm>
                <a:off x="3359" y="3295"/>
                <a:ext cx="10" cy="55"/>
              </a:xfrm>
              <a:custGeom>
                <a:avLst/>
                <a:gdLst>
                  <a:gd name="T0" fmla="*/ 10 w 30"/>
                  <a:gd name="T1" fmla="*/ 55 h 219"/>
                  <a:gd name="T2" fmla="*/ 9 w 30"/>
                  <a:gd name="T3" fmla="*/ 55 h 219"/>
                  <a:gd name="T4" fmla="*/ 0 w 30"/>
                  <a:gd name="T5" fmla="*/ 1 h 219"/>
                  <a:gd name="T6" fmla="*/ 0 w 30"/>
                  <a:gd name="T7" fmla="*/ 0 h 219"/>
                  <a:gd name="T8" fmla="*/ 1 w 30"/>
                  <a:gd name="T9" fmla="*/ 1 h 219"/>
                  <a:gd name="T10" fmla="*/ 10 w 30"/>
                  <a:gd name="T11" fmla="*/ 55 h 219"/>
                  <a:gd name="T12" fmla="*/ 0 60000 65536"/>
                  <a:gd name="T13" fmla="*/ 0 60000 65536"/>
                  <a:gd name="T14" fmla="*/ 0 60000 65536"/>
                  <a:gd name="T15" fmla="*/ 0 60000 65536"/>
                  <a:gd name="T16" fmla="*/ 0 60000 65536"/>
                  <a:gd name="T17" fmla="*/ 0 60000 65536"/>
                  <a:gd name="T18" fmla="*/ 0 w 30"/>
                  <a:gd name="T19" fmla="*/ 0 h 219"/>
                  <a:gd name="T20" fmla="*/ 30 w 30"/>
                  <a:gd name="T21" fmla="*/ 219 h 219"/>
                </a:gdLst>
                <a:ahLst/>
                <a:cxnLst>
                  <a:cxn ang="T12">
                    <a:pos x="T0" y="T1"/>
                  </a:cxn>
                  <a:cxn ang="T13">
                    <a:pos x="T2" y="T3"/>
                  </a:cxn>
                  <a:cxn ang="T14">
                    <a:pos x="T4" y="T5"/>
                  </a:cxn>
                  <a:cxn ang="T15">
                    <a:pos x="T6" y="T7"/>
                  </a:cxn>
                  <a:cxn ang="T16">
                    <a:pos x="T8" y="T9"/>
                  </a:cxn>
                  <a:cxn ang="T17">
                    <a:pos x="T10" y="T11"/>
                  </a:cxn>
                </a:cxnLst>
                <a:rect l="T18" t="T19" r="T20" b="T21"/>
                <a:pathLst>
                  <a:path w="30" h="219">
                    <a:moveTo>
                      <a:pt x="30" y="219"/>
                    </a:moveTo>
                    <a:lnTo>
                      <a:pt x="26" y="219"/>
                    </a:lnTo>
                    <a:lnTo>
                      <a:pt x="0" y="2"/>
                    </a:lnTo>
                    <a:lnTo>
                      <a:pt x="1" y="0"/>
                    </a:lnTo>
                    <a:lnTo>
                      <a:pt x="4" y="3"/>
                    </a:lnTo>
                    <a:lnTo>
                      <a:pt x="30" y="219"/>
                    </a:lnTo>
                    <a:close/>
                  </a:path>
                </a:pathLst>
              </a:custGeom>
              <a:noFill/>
              <a:ln w="9525">
                <a:noFill/>
                <a:round/>
                <a:headEnd/>
                <a:tailEnd/>
              </a:ln>
            </p:spPr>
            <p:txBody>
              <a:bodyPr/>
              <a:lstStyle/>
              <a:p>
                <a:endParaRPr lang="en-US"/>
              </a:p>
            </p:txBody>
          </p:sp>
          <p:sp>
            <p:nvSpPr>
              <p:cNvPr id="6173" name="Freeform 455"/>
              <p:cNvSpPr>
                <a:spLocks/>
              </p:cNvSpPr>
              <p:nvPr/>
            </p:nvSpPr>
            <p:spPr bwMode="auto">
              <a:xfrm>
                <a:off x="3359" y="3287"/>
                <a:ext cx="8" cy="9"/>
              </a:xfrm>
              <a:custGeom>
                <a:avLst/>
                <a:gdLst>
                  <a:gd name="T0" fmla="*/ 1 w 23"/>
                  <a:gd name="T1" fmla="*/ 9 h 36"/>
                  <a:gd name="T2" fmla="*/ 0 w 23"/>
                  <a:gd name="T3" fmla="*/ 8 h 36"/>
                  <a:gd name="T4" fmla="*/ 7 w 23"/>
                  <a:gd name="T5" fmla="*/ 0 h 36"/>
                  <a:gd name="T6" fmla="*/ 8 w 23"/>
                  <a:gd name="T7" fmla="*/ 1 h 36"/>
                  <a:gd name="T8" fmla="*/ 8 w 23"/>
                  <a:gd name="T9" fmla="*/ 1 h 36"/>
                  <a:gd name="T10" fmla="*/ 1 w 23"/>
                  <a:gd name="T11" fmla="*/ 9 h 36"/>
                  <a:gd name="T12" fmla="*/ 0 60000 65536"/>
                  <a:gd name="T13" fmla="*/ 0 60000 65536"/>
                  <a:gd name="T14" fmla="*/ 0 60000 65536"/>
                  <a:gd name="T15" fmla="*/ 0 60000 65536"/>
                  <a:gd name="T16" fmla="*/ 0 60000 65536"/>
                  <a:gd name="T17" fmla="*/ 0 60000 65536"/>
                  <a:gd name="T18" fmla="*/ 0 w 23"/>
                  <a:gd name="T19" fmla="*/ 0 h 36"/>
                  <a:gd name="T20" fmla="*/ 23 w 23"/>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3" h="36">
                    <a:moveTo>
                      <a:pt x="3" y="36"/>
                    </a:moveTo>
                    <a:lnTo>
                      <a:pt x="0" y="33"/>
                    </a:lnTo>
                    <a:lnTo>
                      <a:pt x="20" y="0"/>
                    </a:lnTo>
                    <a:lnTo>
                      <a:pt x="23" y="3"/>
                    </a:lnTo>
                    <a:lnTo>
                      <a:pt x="22" y="3"/>
                    </a:lnTo>
                    <a:lnTo>
                      <a:pt x="3" y="36"/>
                    </a:lnTo>
                    <a:close/>
                  </a:path>
                </a:pathLst>
              </a:custGeom>
              <a:noFill/>
              <a:ln w="9525">
                <a:noFill/>
                <a:round/>
                <a:headEnd/>
                <a:tailEnd/>
              </a:ln>
            </p:spPr>
            <p:txBody>
              <a:bodyPr/>
              <a:lstStyle/>
              <a:p>
                <a:endParaRPr lang="en-US"/>
              </a:p>
            </p:txBody>
          </p:sp>
          <p:sp>
            <p:nvSpPr>
              <p:cNvPr id="6174" name="Freeform 456"/>
              <p:cNvSpPr>
                <a:spLocks/>
              </p:cNvSpPr>
              <p:nvPr/>
            </p:nvSpPr>
            <p:spPr bwMode="auto">
              <a:xfrm>
                <a:off x="3366" y="3277"/>
                <a:ext cx="6" cy="10"/>
              </a:xfrm>
              <a:custGeom>
                <a:avLst/>
                <a:gdLst>
                  <a:gd name="T0" fmla="*/ 1 w 20"/>
                  <a:gd name="T1" fmla="*/ 10 h 40"/>
                  <a:gd name="T2" fmla="*/ 0 w 20"/>
                  <a:gd name="T3" fmla="*/ 9 h 40"/>
                  <a:gd name="T4" fmla="*/ 5 w 20"/>
                  <a:gd name="T5" fmla="*/ 0 h 40"/>
                  <a:gd name="T6" fmla="*/ 5 w 20"/>
                  <a:gd name="T7" fmla="*/ 0 h 40"/>
                  <a:gd name="T8" fmla="*/ 6 w 20"/>
                  <a:gd name="T9" fmla="*/ 1 h 40"/>
                  <a:gd name="T10" fmla="*/ 1 w 20"/>
                  <a:gd name="T11" fmla="*/ 10 h 40"/>
                  <a:gd name="T12" fmla="*/ 0 60000 65536"/>
                  <a:gd name="T13" fmla="*/ 0 60000 65536"/>
                  <a:gd name="T14" fmla="*/ 0 60000 65536"/>
                  <a:gd name="T15" fmla="*/ 0 60000 65536"/>
                  <a:gd name="T16" fmla="*/ 0 60000 65536"/>
                  <a:gd name="T17" fmla="*/ 0 60000 65536"/>
                  <a:gd name="T18" fmla="*/ 0 w 20"/>
                  <a:gd name="T19" fmla="*/ 0 h 40"/>
                  <a:gd name="T20" fmla="*/ 20 w 2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20" h="40">
                    <a:moveTo>
                      <a:pt x="3" y="40"/>
                    </a:moveTo>
                    <a:lnTo>
                      <a:pt x="0" y="37"/>
                    </a:lnTo>
                    <a:lnTo>
                      <a:pt x="18" y="0"/>
                    </a:lnTo>
                    <a:lnTo>
                      <a:pt x="20" y="4"/>
                    </a:lnTo>
                    <a:lnTo>
                      <a:pt x="3" y="40"/>
                    </a:lnTo>
                    <a:close/>
                  </a:path>
                </a:pathLst>
              </a:custGeom>
              <a:noFill/>
              <a:ln w="9525">
                <a:noFill/>
                <a:round/>
                <a:headEnd/>
                <a:tailEnd/>
              </a:ln>
            </p:spPr>
            <p:txBody>
              <a:bodyPr/>
              <a:lstStyle/>
              <a:p>
                <a:endParaRPr lang="en-US"/>
              </a:p>
            </p:txBody>
          </p:sp>
          <p:sp>
            <p:nvSpPr>
              <p:cNvPr id="6175" name="Freeform 457"/>
              <p:cNvSpPr>
                <a:spLocks/>
              </p:cNvSpPr>
              <p:nvPr/>
            </p:nvSpPr>
            <p:spPr bwMode="auto">
              <a:xfrm>
                <a:off x="3376" y="3271"/>
                <a:ext cx="6" cy="5"/>
              </a:xfrm>
              <a:custGeom>
                <a:avLst/>
                <a:gdLst>
                  <a:gd name="T0" fmla="*/ 1 w 16"/>
                  <a:gd name="T1" fmla="*/ 5 h 20"/>
                  <a:gd name="T2" fmla="*/ 0 w 16"/>
                  <a:gd name="T3" fmla="*/ 4 h 20"/>
                  <a:gd name="T4" fmla="*/ 4 w 16"/>
                  <a:gd name="T5" fmla="*/ 0 h 20"/>
                  <a:gd name="T6" fmla="*/ 6 w 16"/>
                  <a:gd name="T7" fmla="*/ 0 h 20"/>
                  <a:gd name="T8" fmla="*/ 6 w 16"/>
                  <a:gd name="T9" fmla="*/ 0 h 20"/>
                  <a:gd name="T10" fmla="*/ 1 w 16"/>
                  <a:gd name="T11" fmla="*/ 5 h 20"/>
                  <a:gd name="T12" fmla="*/ 0 60000 65536"/>
                  <a:gd name="T13" fmla="*/ 0 60000 65536"/>
                  <a:gd name="T14" fmla="*/ 0 60000 65536"/>
                  <a:gd name="T15" fmla="*/ 0 60000 65536"/>
                  <a:gd name="T16" fmla="*/ 0 60000 65536"/>
                  <a:gd name="T17" fmla="*/ 0 60000 65536"/>
                  <a:gd name="T18" fmla="*/ 0 w 16"/>
                  <a:gd name="T19" fmla="*/ 0 h 20"/>
                  <a:gd name="T20" fmla="*/ 16 w 1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6" h="20">
                    <a:moveTo>
                      <a:pt x="2" y="20"/>
                    </a:moveTo>
                    <a:lnTo>
                      <a:pt x="0" y="17"/>
                    </a:lnTo>
                    <a:lnTo>
                      <a:pt x="12" y="0"/>
                    </a:lnTo>
                    <a:lnTo>
                      <a:pt x="16" y="0"/>
                    </a:lnTo>
                    <a:lnTo>
                      <a:pt x="15" y="1"/>
                    </a:lnTo>
                    <a:lnTo>
                      <a:pt x="2" y="20"/>
                    </a:lnTo>
                    <a:close/>
                  </a:path>
                </a:pathLst>
              </a:custGeom>
              <a:noFill/>
              <a:ln w="9525">
                <a:noFill/>
                <a:round/>
                <a:headEnd/>
                <a:tailEnd/>
              </a:ln>
            </p:spPr>
            <p:txBody>
              <a:bodyPr/>
              <a:lstStyle/>
              <a:p>
                <a:endParaRPr lang="en-US"/>
              </a:p>
            </p:txBody>
          </p:sp>
          <p:sp>
            <p:nvSpPr>
              <p:cNvPr id="6176" name="Freeform 458"/>
              <p:cNvSpPr>
                <a:spLocks/>
              </p:cNvSpPr>
              <p:nvPr/>
            </p:nvSpPr>
            <p:spPr bwMode="auto">
              <a:xfrm>
                <a:off x="3374" y="3259"/>
                <a:ext cx="7" cy="10"/>
              </a:xfrm>
              <a:custGeom>
                <a:avLst/>
                <a:gdLst>
                  <a:gd name="T0" fmla="*/ 7 w 22"/>
                  <a:gd name="T1" fmla="*/ 9 h 40"/>
                  <a:gd name="T2" fmla="*/ 6 w 22"/>
                  <a:gd name="T3" fmla="*/ 10 h 40"/>
                  <a:gd name="T4" fmla="*/ 0 w 22"/>
                  <a:gd name="T5" fmla="*/ 1 h 40"/>
                  <a:gd name="T6" fmla="*/ 1 w 22"/>
                  <a:gd name="T7" fmla="*/ 0 h 40"/>
                  <a:gd name="T8" fmla="*/ 1 w 22"/>
                  <a:gd name="T9" fmla="*/ 0 h 40"/>
                  <a:gd name="T10" fmla="*/ 7 w 22"/>
                  <a:gd name="T11" fmla="*/ 9 h 40"/>
                  <a:gd name="T12" fmla="*/ 0 60000 65536"/>
                  <a:gd name="T13" fmla="*/ 0 60000 65536"/>
                  <a:gd name="T14" fmla="*/ 0 60000 65536"/>
                  <a:gd name="T15" fmla="*/ 0 60000 65536"/>
                  <a:gd name="T16" fmla="*/ 0 60000 65536"/>
                  <a:gd name="T17" fmla="*/ 0 60000 65536"/>
                  <a:gd name="T18" fmla="*/ 0 w 22"/>
                  <a:gd name="T19" fmla="*/ 0 h 40"/>
                  <a:gd name="T20" fmla="*/ 22 w 2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22" h="40">
                    <a:moveTo>
                      <a:pt x="22" y="37"/>
                    </a:moveTo>
                    <a:lnTo>
                      <a:pt x="19" y="40"/>
                    </a:lnTo>
                    <a:lnTo>
                      <a:pt x="0" y="3"/>
                    </a:lnTo>
                    <a:lnTo>
                      <a:pt x="2" y="0"/>
                    </a:lnTo>
                    <a:lnTo>
                      <a:pt x="3" y="0"/>
                    </a:lnTo>
                    <a:lnTo>
                      <a:pt x="22" y="37"/>
                    </a:lnTo>
                    <a:close/>
                  </a:path>
                </a:pathLst>
              </a:custGeom>
              <a:noFill/>
              <a:ln w="9525">
                <a:noFill/>
                <a:round/>
                <a:headEnd/>
                <a:tailEnd/>
              </a:ln>
            </p:spPr>
            <p:txBody>
              <a:bodyPr/>
              <a:lstStyle/>
              <a:p>
                <a:endParaRPr lang="en-US"/>
              </a:p>
            </p:txBody>
          </p:sp>
          <p:sp>
            <p:nvSpPr>
              <p:cNvPr id="6177" name="Freeform 459"/>
              <p:cNvSpPr>
                <a:spLocks/>
              </p:cNvSpPr>
              <p:nvPr/>
            </p:nvSpPr>
            <p:spPr bwMode="auto">
              <a:xfrm>
                <a:off x="3361" y="3245"/>
                <a:ext cx="13" cy="15"/>
              </a:xfrm>
              <a:custGeom>
                <a:avLst/>
                <a:gdLst>
                  <a:gd name="T0" fmla="*/ 13 w 39"/>
                  <a:gd name="T1" fmla="*/ 14 h 57"/>
                  <a:gd name="T2" fmla="*/ 12 w 39"/>
                  <a:gd name="T3" fmla="*/ 15 h 57"/>
                  <a:gd name="T4" fmla="*/ 0 w 39"/>
                  <a:gd name="T5" fmla="*/ 1 h 57"/>
                  <a:gd name="T6" fmla="*/ 1 w 39"/>
                  <a:gd name="T7" fmla="*/ 0 h 57"/>
                  <a:gd name="T8" fmla="*/ 1 w 39"/>
                  <a:gd name="T9" fmla="*/ 0 h 57"/>
                  <a:gd name="T10" fmla="*/ 13 w 39"/>
                  <a:gd name="T11" fmla="*/ 14 h 57"/>
                  <a:gd name="T12" fmla="*/ 0 60000 65536"/>
                  <a:gd name="T13" fmla="*/ 0 60000 65536"/>
                  <a:gd name="T14" fmla="*/ 0 60000 65536"/>
                  <a:gd name="T15" fmla="*/ 0 60000 65536"/>
                  <a:gd name="T16" fmla="*/ 0 60000 65536"/>
                  <a:gd name="T17" fmla="*/ 0 60000 65536"/>
                  <a:gd name="T18" fmla="*/ 0 w 39"/>
                  <a:gd name="T19" fmla="*/ 0 h 57"/>
                  <a:gd name="T20" fmla="*/ 39 w 39"/>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9" h="57">
                    <a:moveTo>
                      <a:pt x="39" y="54"/>
                    </a:moveTo>
                    <a:lnTo>
                      <a:pt x="37" y="57"/>
                    </a:lnTo>
                    <a:lnTo>
                      <a:pt x="0" y="2"/>
                    </a:lnTo>
                    <a:lnTo>
                      <a:pt x="2" y="0"/>
                    </a:lnTo>
                    <a:lnTo>
                      <a:pt x="39" y="54"/>
                    </a:lnTo>
                    <a:close/>
                  </a:path>
                </a:pathLst>
              </a:custGeom>
              <a:noFill/>
              <a:ln w="9525">
                <a:noFill/>
                <a:round/>
                <a:headEnd/>
                <a:tailEnd/>
              </a:ln>
            </p:spPr>
            <p:txBody>
              <a:bodyPr/>
              <a:lstStyle/>
              <a:p>
                <a:endParaRPr lang="en-US"/>
              </a:p>
            </p:txBody>
          </p:sp>
          <p:sp>
            <p:nvSpPr>
              <p:cNvPr id="6178" name="Freeform 460"/>
              <p:cNvSpPr>
                <a:spLocks/>
              </p:cNvSpPr>
              <p:nvPr/>
            </p:nvSpPr>
            <p:spPr bwMode="auto">
              <a:xfrm>
                <a:off x="3353" y="3237"/>
                <a:ext cx="9" cy="9"/>
              </a:xfrm>
              <a:custGeom>
                <a:avLst/>
                <a:gdLst>
                  <a:gd name="T0" fmla="*/ 9 w 27"/>
                  <a:gd name="T1" fmla="*/ 9 h 36"/>
                  <a:gd name="T2" fmla="*/ 8 w 27"/>
                  <a:gd name="T3" fmla="*/ 9 h 36"/>
                  <a:gd name="T4" fmla="*/ 0 w 27"/>
                  <a:gd name="T5" fmla="*/ 1 h 36"/>
                  <a:gd name="T6" fmla="*/ 1 w 27"/>
                  <a:gd name="T7" fmla="*/ 0 h 36"/>
                  <a:gd name="T8" fmla="*/ 1 w 27"/>
                  <a:gd name="T9" fmla="*/ 0 h 36"/>
                  <a:gd name="T10" fmla="*/ 9 w 27"/>
                  <a:gd name="T11" fmla="*/ 9 h 36"/>
                  <a:gd name="T12" fmla="*/ 0 60000 65536"/>
                  <a:gd name="T13" fmla="*/ 0 60000 65536"/>
                  <a:gd name="T14" fmla="*/ 0 60000 65536"/>
                  <a:gd name="T15" fmla="*/ 0 60000 65536"/>
                  <a:gd name="T16" fmla="*/ 0 60000 65536"/>
                  <a:gd name="T17" fmla="*/ 0 60000 65536"/>
                  <a:gd name="T18" fmla="*/ 0 w 27"/>
                  <a:gd name="T19" fmla="*/ 0 h 36"/>
                  <a:gd name="T20" fmla="*/ 27 w 27"/>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7" h="36">
                    <a:moveTo>
                      <a:pt x="27" y="34"/>
                    </a:moveTo>
                    <a:lnTo>
                      <a:pt x="25" y="36"/>
                    </a:lnTo>
                    <a:lnTo>
                      <a:pt x="0" y="4"/>
                    </a:lnTo>
                    <a:lnTo>
                      <a:pt x="2" y="0"/>
                    </a:lnTo>
                    <a:lnTo>
                      <a:pt x="27" y="34"/>
                    </a:lnTo>
                    <a:close/>
                  </a:path>
                </a:pathLst>
              </a:custGeom>
              <a:noFill/>
              <a:ln w="9525">
                <a:noFill/>
                <a:round/>
                <a:headEnd/>
                <a:tailEnd/>
              </a:ln>
            </p:spPr>
            <p:txBody>
              <a:bodyPr/>
              <a:lstStyle/>
              <a:p>
                <a:endParaRPr lang="en-US"/>
              </a:p>
            </p:txBody>
          </p:sp>
          <p:sp>
            <p:nvSpPr>
              <p:cNvPr id="6179" name="Freeform 461"/>
              <p:cNvSpPr>
                <a:spLocks/>
              </p:cNvSpPr>
              <p:nvPr/>
            </p:nvSpPr>
            <p:spPr bwMode="auto">
              <a:xfrm>
                <a:off x="3341" y="3221"/>
                <a:ext cx="12" cy="15"/>
              </a:xfrm>
              <a:custGeom>
                <a:avLst/>
                <a:gdLst>
                  <a:gd name="T0" fmla="*/ 12 w 35"/>
                  <a:gd name="T1" fmla="*/ 14 h 61"/>
                  <a:gd name="T2" fmla="*/ 11 w 35"/>
                  <a:gd name="T3" fmla="*/ 15 h 61"/>
                  <a:gd name="T4" fmla="*/ 0 w 35"/>
                  <a:gd name="T5" fmla="*/ 0 h 61"/>
                  <a:gd name="T6" fmla="*/ 0 w 35"/>
                  <a:gd name="T7" fmla="*/ 0 h 61"/>
                  <a:gd name="T8" fmla="*/ 1 w 35"/>
                  <a:gd name="T9" fmla="*/ 0 h 61"/>
                  <a:gd name="T10" fmla="*/ 12 w 35"/>
                  <a:gd name="T11" fmla="*/ 14 h 61"/>
                  <a:gd name="T12" fmla="*/ 0 60000 65536"/>
                  <a:gd name="T13" fmla="*/ 0 60000 65536"/>
                  <a:gd name="T14" fmla="*/ 0 60000 65536"/>
                  <a:gd name="T15" fmla="*/ 0 60000 65536"/>
                  <a:gd name="T16" fmla="*/ 0 60000 65536"/>
                  <a:gd name="T17" fmla="*/ 0 60000 65536"/>
                  <a:gd name="T18" fmla="*/ 0 w 35"/>
                  <a:gd name="T19" fmla="*/ 0 h 61"/>
                  <a:gd name="T20" fmla="*/ 35 w 35"/>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35" h="61">
                    <a:moveTo>
                      <a:pt x="35" y="58"/>
                    </a:moveTo>
                    <a:lnTo>
                      <a:pt x="32" y="61"/>
                    </a:lnTo>
                    <a:lnTo>
                      <a:pt x="0" y="2"/>
                    </a:lnTo>
                    <a:lnTo>
                      <a:pt x="3" y="0"/>
                    </a:lnTo>
                    <a:lnTo>
                      <a:pt x="35" y="58"/>
                    </a:lnTo>
                    <a:close/>
                  </a:path>
                </a:pathLst>
              </a:custGeom>
              <a:noFill/>
              <a:ln w="9525">
                <a:noFill/>
                <a:round/>
                <a:headEnd/>
                <a:tailEnd/>
              </a:ln>
            </p:spPr>
            <p:txBody>
              <a:bodyPr/>
              <a:lstStyle/>
              <a:p>
                <a:endParaRPr lang="en-US"/>
              </a:p>
            </p:txBody>
          </p:sp>
          <p:sp>
            <p:nvSpPr>
              <p:cNvPr id="6180" name="Freeform 462"/>
              <p:cNvSpPr>
                <a:spLocks/>
              </p:cNvSpPr>
              <p:nvPr/>
            </p:nvSpPr>
            <p:spPr bwMode="auto">
              <a:xfrm>
                <a:off x="3333" y="3202"/>
                <a:ext cx="9" cy="20"/>
              </a:xfrm>
              <a:custGeom>
                <a:avLst/>
                <a:gdLst>
                  <a:gd name="T0" fmla="*/ 9 w 26"/>
                  <a:gd name="T1" fmla="*/ 19 h 78"/>
                  <a:gd name="T2" fmla="*/ 8 w 26"/>
                  <a:gd name="T3" fmla="*/ 20 h 78"/>
                  <a:gd name="T4" fmla="*/ 0 w 26"/>
                  <a:gd name="T5" fmla="*/ 0 h 78"/>
                  <a:gd name="T6" fmla="*/ 0 w 26"/>
                  <a:gd name="T7" fmla="*/ 0 h 78"/>
                  <a:gd name="T8" fmla="*/ 1 w 26"/>
                  <a:gd name="T9" fmla="*/ 0 h 78"/>
                  <a:gd name="T10" fmla="*/ 9 w 26"/>
                  <a:gd name="T11" fmla="*/ 19 h 78"/>
                  <a:gd name="T12" fmla="*/ 0 60000 65536"/>
                  <a:gd name="T13" fmla="*/ 0 60000 65536"/>
                  <a:gd name="T14" fmla="*/ 0 60000 65536"/>
                  <a:gd name="T15" fmla="*/ 0 60000 65536"/>
                  <a:gd name="T16" fmla="*/ 0 60000 65536"/>
                  <a:gd name="T17" fmla="*/ 0 60000 65536"/>
                  <a:gd name="T18" fmla="*/ 0 w 26"/>
                  <a:gd name="T19" fmla="*/ 0 h 78"/>
                  <a:gd name="T20" fmla="*/ 26 w 26"/>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6" h="78">
                    <a:moveTo>
                      <a:pt x="26" y="76"/>
                    </a:moveTo>
                    <a:lnTo>
                      <a:pt x="23" y="78"/>
                    </a:lnTo>
                    <a:lnTo>
                      <a:pt x="1" y="1"/>
                    </a:lnTo>
                    <a:lnTo>
                      <a:pt x="0" y="1"/>
                    </a:lnTo>
                    <a:lnTo>
                      <a:pt x="4" y="0"/>
                    </a:lnTo>
                    <a:lnTo>
                      <a:pt x="26" y="76"/>
                    </a:lnTo>
                    <a:close/>
                  </a:path>
                </a:pathLst>
              </a:custGeom>
              <a:noFill/>
              <a:ln w="9525">
                <a:noFill/>
                <a:round/>
                <a:headEnd/>
                <a:tailEnd/>
              </a:ln>
            </p:spPr>
            <p:txBody>
              <a:bodyPr/>
              <a:lstStyle/>
              <a:p>
                <a:endParaRPr lang="en-US"/>
              </a:p>
            </p:txBody>
          </p:sp>
          <p:sp>
            <p:nvSpPr>
              <p:cNvPr id="6181" name="Freeform 463"/>
              <p:cNvSpPr>
                <a:spLocks/>
              </p:cNvSpPr>
              <p:nvPr/>
            </p:nvSpPr>
            <p:spPr bwMode="auto">
              <a:xfrm>
                <a:off x="3331" y="3195"/>
                <a:ext cx="4" cy="8"/>
              </a:xfrm>
              <a:custGeom>
                <a:avLst/>
                <a:gdLst>
                  <a:gd name="T0" fmla="*/ 4 w 10"/>
                  <a:gd name="T1" fmla="*/ 8 h 30"/>
                  <a:gd name="T2" fmla="*/ 2 w 10"/>
                  <a:gd name="T3" fmla="*/ 8 h 30"/>
                  <a:gd name="T4" fmla="*/ 0 w 10"/>
                  <a:gd name="T5" fmla="*/ 0 h 30"/>
                  <a:gd name="T6" fmla="*/ 0 w 10"/>
                  <a:gd name="T7" fmla="*/ 0 h 30"/>
                  <a:gd name="T8" fmla="*/ 2 w 10"/>
                  <a:gd name="T9" fmla="*/ 0 h 30"/>
                  <a:gd name="T10" fmla="*/ 4 w 10"/>
                  <a:gd name="T11" fmla="*/ 8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4" y="0"/>
                    </a:lnTo>
                    <a:lnTo>
                      <a:pt x="10" y="29"/>
                    </a:lnTo>
                    <a:close/>
                  </a:path>
                </a:pathLst>
              </a:custGeom>
              <a:noFill/>
              <a:ln w="9525">
                <a:noFill/>
                <a:round/>
                <a:headEnd/>
                <a:tailEnd/>
              </a:ln>
            </p:spPr>
            <p:txBody>
              <a:bodyPr/>
              <a:lstStyle/>
              <a:p>
                <a:endParaRPr lang="en-US"/>
              </a:p>
            </p:txBody>
          </p:sp>
          <p:sp>
            <p:nvSpPr>
              <p:cNvPr id="6182" name="Freeform 464"/>
              <p:cNvSpPr>
                <a:spLocks/>
              </p:cNvSpPr>
              <p:nvPr/>
            </p:nvSpPr>
            <p:spPr bwMode="auto">
              <a:xfrm>
                <a:off x="3323" y="3150"/>
                <a:ext cx="2" cy="8"/>
              </a:xfrm>
              <a:custGeom>
                <a:avLst/>
                <a:gdLst>
                  <a:gd name="T0" fmla="*/ 2 w 7"/>
                  <a:gd name="T1" fmla="*/ 8 h 29"/>
                  <a:gd name="T2" fmla="*/ 1 w 7"/>
                  <a:gd name="T3" fmla="*/ 8 h 29"/>
                  <a:gd name="T4" fmla="*/ 0 w 7"/>
                  <a:gd name="T5" fmla="*/ 0 h 29"/>
                  <a:gd name="T6" fmla="*/ 1 w 7"/>
                  <a:gd name="T7" fmla="*/ 0 h 29"/>
                  <a:gd name="T8" fmla="*/ 1 w 7"/>
                  <a:gd name="T9" fmla="*/ 0 h 29"/>
                  <a:gd name="T10" fmla="*/ 2 w 7"/>
                  <a:gd name="T11" fmla="*/ 8 h 29"/>
                  <a:gd name="T12" fmla="*/ 0 60000 65536"/>
                  <a:gd name="T13" fmla="*/ 0 60000 65536"/>
                  <a:gd name="T14" fmla="*/ 0 60000 65536"/>
                  <a:gd name="T15" fmla="*/ 0 60000 65536"/>
                  <a:gd name="T16" fmla="*/ 0 60000 65536"/>
                  <a:gd name="T17" fmla="*/ 0 60000 65536"/>
                  <a:gd name="T18" fmla="*/ 0 w 7"/>
                  <a:gd name="T19" fmla="*/ 0 h 29"/>
                  <a:gd name="T20" fmla="*/ 7 w 7"/>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7" h="29">
                    <a:moveTo>
                      <a:pt x="7" y="29"/>
                    </a:moveTo>
                    <a:lnTo>
                      <a:pt x="3" y="29"/>
                    </a:lnTo>
                    <a:lnTo>
                      <a:pt x="0" y="0"/>
                    </a:lnTo>
                    <a:lnTo>
                      <a:pt x="4" y="0"/>
                    </a:lnTo>
                    <a:lnTo>
                      <a:pt x="7" y="29"/>
                    </a:lnTo>
                    <a:close/>
                  </a:path>
                </a:pathLst>
              </a:custGeom>
              <a:noFill/>
              <a:ln w="9525">
                <a:noFill/>
                <a:round/>
                <a:headEnd/>
                <a:tailEnd/>
              </a:ln>
            </p:spPr>
            <p:txBody>
              <a:bodyPr/>
              <a:lstStyle/>
              <a:p>
                <a:endParaRPr lang="en-US"/>
              </a:p>
            </p:txBody>
          </p:sp>
          <p:sp>
            <p:nvSpPr>
              <p:cNvPr id="6183" name="Freeform 465"/>
              <p:cNvSpPr>
                <a:spLocks/>
              </p:cNvSpPr>
              <p:nvPr/>
            </p:nvSpPr>
            <p:spPr bwMode="auto">
              <a:xfrm>
                <a:off x="3322" y="3143"/>
                <a:ext cx="2" cy="7"/>
              </a:xfrm>
              <a:custGeom>
                <a:avLst/>
                <a:gdLst>
                  <a:gd name="T0" fmla="*/ 2 w 7"/>
                  <a:gd name="T1" fmla="*/ 7 h 28"/>
                  <a:gd name="T2" fmla="*/ 1 w 7"/>
                  <a:gd name="T3" fmla="*/ 7 h 28"/>
                  <a:gd name="T4" fmla="*/ 0 w 7"/>
                  <a:gd name="T5" fmla="*/ 0 h 28"/>
                  <a:gd name="T6" fmla="*/ 1 w 7"/>
                  <a:gd name="T7" fmla="*/ 0 h 28"/>
                  <a:gd name="T8" fmla="*/ 1 w 7"/>
                  <a:gd name="T9" fmla="*/ 0 h 28"/>
                  <a:gd name="T10" fmla="*/ 2 w 7"/>
                  <a:gd name="T11" fmla="*/ 7 h 28"/>
                  <a:gd name="T12" fmla="*/ 0 60000 65536"/>
                  <a:gd name="T13" fmla="*/ 0 60000 65536"/>
                  <a:gd name="T14" fmla="*/ 0 60000 65536"/>
                  <a:gd name="T15" fmla="*/ 0 60000 65536"/>
                  <a:gd name="T16" fmla="*/ 0 60000 65536"/>
                  <a:gd name="T17" fmla="*/ 0 60000 65536"/>
                  <a:gd name="T18" fmla="*/ 0 w 7"/>
                  <a:gd name="T19" fmla="*/ 0 h 28"/>
                  <a:gd name="T20" fmla="*/ 7 w 7"/>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7" h="28">
                    <a:moveTo>
                      <a:pt x="7" y="28"/>
                    </a:moveTo>
                    <a:lnTo>
                      <a:pt x="3" y="28"/>
                    </a:lnTo>
                    <a:lnTo>
                      <a:pt x="0" y="0"/>
                    </a:lnTo>
                    <a:lnTo>
                      <a:pt x="4" y="0"/>
                    </a:lnTo>
                    <a:lnTo>
                      <a:pt x="7" y="28"/>
                    </a:lnTo>
                    <a:close/>
                  </a:path>
                </a:pathLst>
              </a:custGeom>
              <a:noFill/>
              <a:ln w="9525">
                <a:noFill/>
                <a:round/>
                <a:headEnd/>
                <a:tailEnd/>
              </a:ln>
            </p:spPr>
            <p:txBody>
              <a:bodyPr/>
              <a:lstStyle/>
              <a:p>
                <a:endParaRPr lang="en-US"/>
              </a:p>
            </p:txBody>
          </p:sp>
          <p:sp>
            <p:nvSpPr>
              <p:cNvPr id="6184" name="Freeform 466"/>
              <p:cNvSpPr>
                <a:spLocks/>
              </p:cNvSpPr>
              <p:nvPr/>
            </p:nvSpPr>
            <p:spPr bwMode="auto">
              <a:xfrm>
                <a:off x="3315" y="3107"/>
                <a:ext cx="2" cy="5"/>
              </a:xfrm>
              <a:custGeom>
                <a:avLst/>
                <a:gdLst>
                  <a:gd name="T0" fmla="*/ 2 w 7"/>
                  <a:gd name="T1" fmla="*/ 5 h 22"/>
                  <a:gd name="T2" fmla="*/ 1 w 7"/>
                  <a:gd name="T3" fmla="*/ 5 h 22"/>
                  <a:gd name="T4" fmla="*/ 0 w 7"/>
                  <a:gd name="T5" fmla="*/ 0 h 22"/>
                  <a:gd name="T6" fmla="*/ 0 w 7"/>
                  <a:gd name="T7" fmla="*/ 0 h 22"/>
                  <a:gd name="T8" fmla="*/ 1 w 7"/>
                  <a:gd name="T9" fmla="*/ 0 h 22"/>
                  <a:gd name="T10" fmla="*/ 2 w 7"/>
                  <a:gd name="T11" fmla="*/ 5 h 22"/>
                  <a:gd name="T12" fmla="*/ 0 60000 65536"/>
                  <a:gd name="T13" fmla="*/ 0 60000 65536"/>
                  <a:gd name="T14" fmla="*/ 0 60000 65536"/>
                  <a:gd name="T15" fmla="*/ 0 60000 65536"/>
                  <a:gd name="T16" fmla="*/ 0 60000 65536"/>
                  <a:gd name="T17" fmla="*/ 0 60000 65536"/>
                  <a:gd name="T18" fmla="*/ 0 w 7"/>
                  <a:gd name="T19" fmla="*/ 0 h 22"/>
                  <a:gd name="T20" fmla="*/ 7 w 7"/>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7" h="22">
                    <a:moveTo>
                      <a:pt x="7" y="22"/>
                    </a:moveTo>
                    <a:lnTo>
                      <a:pt x="3" y="22"/>
                    </a:lnTo>
                    <a:lnTo>
                      <a:pt x="0" y="0"/>
                    </a:lnTo>
                    <a:lnTo>
                      <a:pt x="4" y="0"/>
                    </a:lnTo>
                    <a:lnTo>
                      <a:pt x="7" y="22"/>
                    </a:lnTo>
                    <a:close/>
                  </a:path>
                </a:pathLst>
              </a:custGeom>
              <a:noFill/>
              <a:ln w="9525">
                <a:noFill/>
                <a:round/>
                <a:headEnd/>
                <a:tailEnd/>
              </a:ln>
            </p:spPr>
            <p:txBody>
              <a:bodyPr/>
              <a:lstStyle/>
              <a:p>
                <a:endParaRPr lang="en-US"/>
              </a:p>
            </p:txBody>
          </p:sp>
          <p:sp>
            <p:nvSpPr>
              <p:cNvPr id="6185" name="Freeform 467"/>
              <p:cNvSpPr>
                <a:spLocks/>
              </p:cNvSpPr>
              <p:nvPr/>
            </p:nvSpPr>
            <p:spPr bwMode="auto">
              <a:xfrm>
                <a:off x="3312" y="3089"/>
                <a:ext cx="4" cy="18"/>
              </a:xfrm>
              <a:custGeom>
                <a:avLst/>
                <a:gdLst>
                  <a:gd name="T0" fmla="*/ 4 w 12"/>
                  <a:gd name="T1" fmla="*/ 18 h 72"/>
                  <a:gd name="T2" fmla="*/ 3 w 12"/>
                  <a:gd name="T3" fmla="*/ 18 h 72"/>
                  <a:gd name="T4" fmla="*/ 0 w 12"/>
                  <a:gd name="T5" fmla="*/ 0 h 72"/>
                  <a:gd name="T6" fmla="*/ 0 w 12"/>
                  <a:gd name="T7" fmla="*/ 0 h 72"/>
                  <a:gd name="T8" fmla="*/ 1 w 12"/>
                  <a:gd name="T9" fmla="*/ 0 h 72"/>
                  <a:gd name="T10" fmla="*/ 4 w 12"/>
                  <a:gd name="T11" fmla="*/ 18 h 72"/>
                  <a:gd name="T12" fmla="*/ 0 60000 65536"/>
                  <a:gd name="T13" fmla="*/ 0 60000 65536"/>
                  <a:gd name="T14" fmla="*/ 0 60000 65536"/>
                  <a:gd name="T15" fmla="*/ 0 60000 65536"/>
                  <a:gd name="T16" fmla="*/ 0 60000 65536"/>
                  <a:gd name="T17" fmla="*/ 0 60000 65536"/>
                  <a:gd name="T18" fmla="*/ 0 w 12"/>
                  <a:gd name="T19" fmla="*/ 0 h 72"/>
                  <a:gd name="T20" fmla="*/ 12 w 12"/>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12" h="72">
                    <a:moveTo>
                      <a:pt x="12" y="72"/>
                    </a:moveTo>
                    <a:lnTo>
                      <a:pt x="8" y="72"/>
                    </a:lnTo>
                    <a:lnTo>
                      <a:pt x="0" y="0"/>
                    </a:lnTo>
                    <a:lnTo>
                      <a:pt x="4" y="0"/>
                    </a:lnTo>
                    <a:lnTo>
                      <a:pt x="12" y="72"/>
                    </a:lnTo>
                    <a:close/>
                  </a:path>
                </a:pathLst>
              </a:custGeom>
              <a:noFill/>
              <a:ln w="9525">
                <a:noFill/>
                <a:round/>
                <a:headEnd/>
                <a:tailEnd/>
              </a:ln>
            </p:spPr>
            <p:txBody>
              <a:bodyPr/>
              <a:lstStyle/>
              <a:p>
                <a:endParaRPr lang="en-US"/>
              </a:p>
            </p:txBody>
          </p:sp>
          <p:sp>
            <p:nvSpPr>
              <p:cNvPr id="6186" name="Freeform 468"/>
              <p:cNvSpPr>
                <a:spLocks/>
              </p:cNvSpPr>
              <p:nvPr/>
            </p:nvSpPr>
            <p:spPr bwMode="auto">
              <a:xfrm>
                <a:off x="3314" y="3063"/>
                <a:ext cx="3" cy="5"/>
              </a:xfrm>
              <a:custGeom>
                <a:avLst/>
                <a:gdLst>
                  <a:gd name="T0" fmla="*/ 1 w 10"/>
                  <a:gd name="T1" fmla="*/ 5 h 17"/>
                  <a:gd name="T2" fmla="*/ 0 w 10"/>
                  <a:gd name="T3" fmla="*/ 4 h 17"/>
                  <a:gd name="T4" fmla="*/ 2 w 10"/>
                  <a:gd name="T5" fmla="*/ 0 h 17"/>
                  <a:gd name="T6" fmla="*/ 3 w 10"/>
                  <a:gd name="T7" fmla="*/ 0 h 17"/>
                  <a:gd name="T8" fmla="*/ 3 w 10"/>
                  <a:gd name="T9" fmla="*/ 1 h 17"/>
                  <a:gd name="T10" fmla="*/ 1 w 10"/>
                  <a:gd name="T11" fmla="*/ 5 h 17"/>
                  <a:gd name="T12" fmla="*/ 0 60000 65536"/>
                  <a:gd name="T13" fmla="*/ 0 60000 65536"/>
                  <a:gd name="T14" fmla="*/ 0 60000 65536"/>
                  <a:gd name="T15" fmla="*/ 0 60000 65536"/>
                  <a:gd name="T16" fmla="*/ 0 60000 65536"/>
                  <a:gd name="T17" fmla="*/ 0 60000 65536"/>
                  <a:gd name="T18" fmla="*/ 0 w 10"/>
                  <a:gd name="T19" fmla="*/ 0 h 17"/>
                  <a:gd name="T20" fmla="*/ 10 w 1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0" h="17">
                    <a:moveTo>
                      <a:pt x="3" y="17"/>
                    </a:moveTo>
                    <a:lnTo>
                      <a:pt x="0" y="15"/>
                    </a:lnTo>
                    <a:lnTo>
                      <a:pt x="8" y="1"/>
                    </a:lnTo>
                    <a:lnTo>
                      <a:pt x="9" y="0"/>
                    </a:lnTo>
                    <a:lnTo>
                      <a:pt x="10" y="5"/>
                    </a:lnTo>
                    <a:lnTo>
                      <a:pt x="3" y="17"/>
                    </a:lnTo>
                    <a:close/>
                  </a:path>
                </a:pathLst>
              </a:custGeom>
              <a:noFill/>
              <a:ln w="9525">
                <a:noFill/>
                <a:round/>
                <a:headEnd/>
                <a:tailEnd/>
              </a:ln>
            </p:spPr>
            <p:txBody>
              <a:bodyPr/>
              <a:lstStyle/>
              <a:p>
                <a:endParaRPr lang="en-US"/>
              </a:p>
            </p:txBody>
          </p:sp>
          <p:sp>
            <p:nvSpPr>
              <p:cNvPr id="6187" name="Freeform 469"/>
              <p:cNvSpPr>
                <a:spLocks/>
              </p:cNvSpPr>
              <p:nvPr/>
            </p:nvSpPr>
            <p:spPr bwMode="auto">
              <a:xfrm>
                <a:off x="3322" y="3048"/>
                <a:ext cx="4" cy="11"/>
              </a:xfrm>
              <a:custGeom>
                <a:avLst/>
                <a:gdLst>
                  <a:gd name="T0" fmla="*/ 1 w 12"/>
                  <a:gd name="T1" fmla="*/ 11 h 43"/>
                  <a:gd name="T2" fmla="*/ 0 w 12"/>
                  <a:gd name="T3" fmla="*/ 10 h 43"/>
                  <a:gd name="T4" fmla="*/ 3 w 12"/>
                  <a:gd name="T5" fmla="*/ 0 h 43"/>
                  <a:gd name="T6" fmla="*/ 3 w 12"/>
                  <a:gd name="T7" fmla="*/ 0 h 43"/>
                  <a:gd name="T8" fmla="*/ 4 w 12"/>
                  <a:gd name="T9" fmla="*/ 1 h 43"/>
                  <a:gd name="T10" fmla="*/ 1 w 12"/>
                  <a:gd name="T11" fmla="*/ 11 h 43"/>
                  <a:gd name="T12" fmla="*/ 0 60000 65536"/>
                  <a:gd name="T13" fmla="*/ 0 60000 65536"/>
                  <a:gd name="T14" fmla="*/ 0 60000 65536"/>
                  <a:gd name="T15" fmla="*/ 0 60000 65536"/>
                  <a:gd name="T16" fmla="*/ 0 60000 65536"/>
                  <a:gd name="T17" fmla="*/ 0 60000 65536"/>
                  <a:gd name="T18" fmla="*/ 0 w 12"/>
                  <a:gd name="T19" fmla="*/ 0 h 43"/>
                  <a:gd name="T20" fmla="*/ 12 w 12"/>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2" h="43">
                    <a:moveTo>
                      <a:pt x="3" y="43"/>
                    </a:moveTo>
                    <a:lnTo>
                      <a:pt x="0" y="41"/>
                    </a:lnTo>
                    <a:lnTo>
                      <a:pt x="8" y="1"/>
                    </a:lnTo>
                    <a:lnTo>
                      <a:pt x="9" y="0"/>
                    </a:lnTo>
                    <a:lnTo>
                      <a:pt x="12" y="2"/>
                    </a:lnTo>
                    <a:lnTo>
                      <a:pt x="3" y="43"/>
                    </a:lnTo>
                    <a:close/>
                  </a:path>
                </a:pathLst>
              </a:custGeom>
              <a:noFill/>
              <a:ln w="9525">
                <a:noFill/>
                <a:round/>
                <a:headEnd/>
                <a:tailEnd/>
              </a:ln>
            </p:spPr>
            <p:txBody>
              <a:bodyPr/>
              <a:lstStyle/>
              <a:p>
                <a:endParaRPr lang="en-US"/>
              </a:p>
            </p:txBody>
          </p:sp>
          <p:sp>
            <p:nvSpPr>
              <p:cNvPr id="6188" name="Freeform 470"/>
              <p:cNvSpPr>
                <a:spLocks/>
              </p:cNvSpPr>
              <p:nvPr/>
            </p:nvSpPr>
            <p:spPr bwMode="auto">
              <a:xfrm>
                <a:off x="3337" y="3025"/>
                <a:ext cx="7" cy="8"/>
              </a:xfrm>
              <a:custGeom>
                <a:avLst/>
                <a:gdLst>
                  <a:gd name="T0" fmla="*/ 1 w 19"/>
                  <a:gd name="T1" fmla="*/ 8 h 32"/>
                  <a:gd name="T2" fmla="*/ 0 w 19"/>
                  <a:gd name="T3" fmla="*/ 7 h 32"/>
                  <a:gd name="T4" fmla="*/ 6 w 19"/>
                  <a:gd name="T5" fmla="*/ 0 h 32"/>
                  <a:gd name="T6" fmla="*/ 6 w 19"/>
                  <a:gd name="T7" fmla="*/ 0 h 32"/>
                  <a:gd name="T8" fmla="*/ 7 w 19"/>
                  <a:gd name="T9" fmla="*/ 1 h 32"/>
                  <a:gd name="T10" fmla="*/ 1 w 19"/>
                  <a:gd name="T11" fmla="*/ 8 h 32"/>
                  <a:gd name="T12" fmla="*/ 0 60000 65536"/>
                  <a:gd name="T13" fmla="*/ 0 60000 65536"/>
                  <a:gd name="T14" fmla="*/ 0 60000 65536"/>
                  <a:gd name="T15" fmla="*/ 0 60000 65536"/>
                  <a:gd name="T16" fmla="*/ 0 60000 65536"/>
                  <a:gd name="T17" fmla="*/ 0 60000 65536"/>
                  <a:gd name="T18" fmla="*/ 0 w 19"/>
                  <a:gd name="T19" fmla="*/ 0 h 32"/>
                  <a:gd name="T20" fmla="*/ 19 w 19"/>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9" h="32">
                    <a:moveTo>
                      <a:pt x="3" y="32"/>
                    </a:moveTo>
                    <a:lnTo>
                      <a:pt x="0" y="29"/>
                    </a:lnTo>
                    <a:lnTo>
                      <a:pt x="16" y="0"/>
                    </a:lnTo>
                    <a:lnTo>
                      <a:pt x="19" y="2"/>
                    </a:lnTo>
                    <a:lnTo>
                      <a:pt x="3" y="32"/>
                    </a:lnTo>
                    <a:close/>
                  </a:path>
                </a:pathLst>
              </a:custGeom>
              <a:noFill/>
              <a:ln w="9525">
                <a:noFill/>
                <a:round/>
                <a:headEnd/>
                <a:tailEnd/>
              </a:ln>
            </p:spPr>
            <p:txBody>
              <a:bodyPr/>
              <a:lstStyle/>
              <a:p>
                <a:endParaRPr lang="en-US"/>
              </a:p>
            </p:txBody>
          </p:sp>
          <p:sp>
            <p:nvSpPr>
              <p:cNvPr id="6189" name="Freeform 471"/>
              <p:cNvSpPr>
                <a:spLocks/>
              </p:cNvSpPr>
              <p:nvPr/>
            </p:nvSpPr>
            <p:spPr bwMode="auto">
              <a:xfrm>
                <a:off x="3349" y="3024"/>
                <a:ext cx="41" cy="19"/>
              </a:xfrm>
              <a:custGeom>
                <a:avLst/>
                <a:gdLst>
                  <a:gd name="T0" fmla="*/ 0 w 125"/>
                  <a:gd name="T1" fmla="*/ 1 h 77"/>
                  <a:gd name="T2" fmla="*/ 0 w 125"/>
                  <a:gd name="T3" fmla="*/ 0 h 77"/>
                  <a:gd name="T4" fmla="*/ 41 w 125"/>
                  <a:gd name="T5" fmla="*/ 18 h 77"/>
                  <a:gd name="T6" fmla="*/ 41 w 125"/>
                  <a:gd name="T7" fmla="*/ 18 h 77"/>
                  <a:gd name="T8" fmla="*/ 40 w 125"/>
                  <a:gd name="T9" fmla="*/ 19 h 77"/>
                  <a:gd name="T10" fmla="*/ 0 w 125"/>
                  <a:gd name="T11" fmla="*/ 1 h 77"/>
                  <a:gd name="T12" fmla="*/ 0 60000 65536"/>
                  <a:gd name="T13" fmla="*/ 0 60000 65536"/>
                  <a:gd name="T14" fmla="*/ 0 60000 65536"/>
                  <a:gd name="T15" fmla="*/ 0 60000 65536"/>
                  <a:gd name="T16" fmla="*/ 0 60000 65536"/>
                  <a:gd name="T17" fmla="*/ 0 60000 65536"/>
                  <a:gd name="T18" fmla="*/ 0 w 125"/>
                  <a:gd name="T19" fmla="*/ 0 h 77"/>
                  <a:gd name="T20" fmla="*/ 125 w 125"/>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125" h="77">
                    <a:moveTo>
                      <a:pt x="0" y="4"/>
                    </a:moveTo>
                    <a:lnTo>
                      <a:pt x="1" y="0"/>
                    </a:lnTo>
                    <a:lnTo>
                      <a:pt x="125" y="73"/>
                    </a:lnTo>
                    <a:lnTo>
                      <a:pt x="123" y="77"/>
                    </a:lnTo>
                    <a:lnTo>
                      <a:pt x="0" y="4"/>
                    </a:lnTo>
                    <a:close/>
                  </a:path>
                </a:pathLst>
              </a:custGeom>
              <a:noFill/>
              <a:ln w="9525">
                <a:noFill/>
                <a:round/>
                <a:headEnd/>
                <a:tailEnd/>
              </a:ln>
            </p:spPr>
            <p:txBody>
              <a:bodyPr/>
              <a:lstStyle/>
              <a:p>
                <a:endParaRPr lang="en-US"/>
              </a:p>
            </p:txBody>
          </p:sp>
          <p:sp>
            <p:nvSpPr>
              <p:cNvPr id="6190" name="Freeform 472"/>
              <p:cNvSpPr>
                <a:spLocks/>
              </p:cNvSpPr>
              <p:nvPr/>
            </p:nvSpPr>
            <p:spPr bwMode="auto">
              <a:xfrm>
                <a:off x="3390" y="3042"/>
                <a:ext cx="9" cy="9"/>
              </a:xfrm>
              <a:custGeom>
                <a:avLst/>
                <a:gdLst>
                  <a:gd name="T0" fmla="*/ 0 w 27"/>
                  <a:gd name="T1" fmla="*/ 1 h 36"/>
                  <a:gd name="T2" fmla="*/ 1 w 27"/>
                  <a:gd name="T3" fmla="*/ 0 h 36"/>
                  <a:gd name="T4" fmla="*/ 9 w 27"/>
                  <a:gd name="T5" fmla="*/ 8 h 36"/>
                  <a:gd name="T6" fmla="*/ 9 w 27"/>
                  <a:gd name="T7" fmla="*/ 9 h 36"/>
                  <a:gd name="T8" fmla="*/ 8 w 27"/>
                  <a:gd name="T9" fmla="*/ 9 h 36"/>
                  <a:gd name="T10" fmla="*/ 0 w 27"/>
                  <a:gd name="T11" fmla="*/ 1 h 36"/>
                  <a:gd name="T12" fmla="*/ 0 60000 65536"/>
                  <a:gd name="T13" fmla="*/ 0 60000 65536"/>
                  <a:gd name="T14" fmla="*/ 0 60000 65536"/>
                  <a:gd name="T15" fmla="*/ 0 60000 65536"/>
                  <a:gd name="T16" fmla="*/ 0 60000 65536"/>
                  <a:gd name="T17" fmla="*/ 0 60000 65536"/>
                  <a:gd name="T18" fmla="*/ 0 w 27"/>
                  <a:gd name="T19" fmla="*/ 0 h 36"/>
                  <a:gd name="T20" fmla="*/ 27 w 27"/>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7" h="36">
                    <a:moveTo>
                      <a:pt x="0" y="4"/>
                    </a:moveTo>
                    <a:lnTo>
                      <a:pt x="2" y="0"/>
                    </a:lnTo>
                    <a:lnTo>
                      <a:pt x="26" y="33"/>
                    </a:lnTo>
                    <a:lnTo>
                      <a:pt x="27" y="34"/>
                    </a:lnTo>
                    <a:lnTo>
                      <a:pt x="24" y="36"/>
                    </a:lnTo>
                    <a:lnTo>
                      <a:pt x="0" y="4"/>
                    </a:lnTo>
                    <a:close/>
                  </a:path>
                </a:pathLst>
              </a:custGeom>
              <a:noFill/>
              <a:ln w="9525">
                <a:noFill/>
                <a:round/>
                <a:headEnd/>
                <a:tailEnd/>
              </a:ln>
            </p:spPr>
            <p:txBody>
              <a:bodyPr/>
              <a:lstStyle/>
              <a:p>
                <a:endParaRPr lang="en-US"/>
              </a:p>
            </p:txBody>
          </p:sp>
          <p:sp>
            <p:nvSpPr>
              <p:cNvPr id="6191" name="Freeform 473"/>
              <p:cNvSpPr>
                <a:spLocks/>
              </p:cNvSpPr>
              <p:nvPr/>
            </p:nvSpPr>
            <p:spPr bwMode="auto">
              <a:xfrm>
                <a:off x="3399" y="3055"/>
                <a:ext cx="5" cy="11"/>
              </a:xfrm>
              <a:custGeom>
                <a:avLst/>
                <a:gdLst>
                  <a:gd name="T0" fmla="*/ 0 w 15"/>
                  <a:gd name="T1" fmla="*/ 0 h 45"/>
                  <a:gd name="T2" fmla="*/ 1 w 15"/>
                  <a:gd name="T3" fmla="*/ 0 h 45"/>
                  <a:gd name="T4" fmla="*/ 5 w 15"/>
                  <a:gd name="T5" fmla="*/ 11 h 45"/>
                  <a:gd name="T6" fmla="*/ 5 w 15"/>
                  <a:gd name="T7" fmla="*/ 11 h 45"/>
                  <a:gd name="T8" fmla="*/ 3 w 15"/>
                  <a:gd name="T9" fmla="*/ 11 h 45"/>
                  <a:gd name="T10" fmla="*/ 0 w 15"/>
                  <a:gd name="T11" fmla="*/ 0 h 45"/>
                  <a:gd name="T12" fmla="*/ 0 60000 65536"/>
                  <a:gd name="T13" fmla="*/ 0 60000 65536"/>
                  <a:gd name="T14" fmla="*/ 0 60000 65536"/>
                  <a:gd name="T15" fmla="*/ 0 60000 65536"/>
                  <a:gd name="T16" fmla="*/ 0 60000 65536"/>
                  <a:gd name="T17" fmla="*/ 0 60000 65536"/>
                  <a:gd name="T18" fmla="*/ 0 w 15"/>
                  <a:gd name="T19" fmla="*/ 0 h 45"/>
                  <a:gd name="T20" fmla="*/ 15 w 1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15" h="45">
                    <a:moveTo>
                      <a:pt x="0" y="1"/>
                    </a:moveTo>
                    <a:lnTo>
                      <a:pt x="4" y="0"/>
                    </a:lnTo>
                    <a:lnTo>
                      <a:pt x="15" y="44"/>
                    </a:lnTo>
                    <a:lnTo>
                      <a:pt x="10" y="45"/>
                    </a:lnTo>
                    <a:lnTo>
                      <a:pt x="0" y="1"/>
                    </a:lnTo>
                    <a:close/>
                  </a:path>
                </a:pathLst>
              </a:custGeom>
              <a:noFill/>
              <a:ln w="9525">
                <a:noFill/>
                <a:round/>
                <a:headEnd/>
                <a:tailEnd/>
              </a:ln>
            </p:spPr>
            <p:txBody>
              <a:bodyPr/>
              <a:lstStyle/>
              <a:p>
                <a:endParaRPr lang="en-US"/>
              </a:p>
            </p:txBody>
          </p:sp>
          <p:sp>
            <p:nvSpPr>
              <p:cNvPr id="6192" name="Freeform 474"/>
              <p:cNvSpPr>
                <a:spLocks/>
              </p:cNvSpPr>
              <p:nvPr/>
            </p:nvSpPr>
            <p:spPr bwMode="auto">
              <a:xfrm>
                <a:off x="3402" y="3066"/>
                <a:ext cx="3" cy="3"/>
              </a:xfrm>
              <a:custGeom>
                <a:avLst/>
                <a:gdLst>
                  <a:gd name="T0" fmla="*/ 0 w 7"/>
                  <a:gd name="T1" fmla="*/ 0 h 12"/>
                  <a:gd name="T2" fmla="*/ 2 w 7"/>
                  <a:gd name="T3" fmla="*/ 0 h 12"/>
                  <a:gd name="T4" fmla="*/ 3 w 7"/>
                  <a:gd name="T5" fmla="*/ 3 h 12"/>
                  <a:gd name="T6" fmla="*/ 3 w 7"/>
                  <a:gd name="T7" fmla="*/ 3 h 12"/>
                  <a:gd name="T8" fmla="*/ 1 w 7"/>
                  <a:gd name="T9" fmla="*/ 3 h 12"/>
                  <a:gd name="T10" fmla="*/ 0 w 7"/>
                  <a:gd name="T11" fmla="*/ 0 h 12"/>
                  <a:gd name="T12" fmla="*/ 0 60000 65536"/>
                  <a:gd name="T13" fmla="*/ 0 60000 65536"/>
                  <a:gd name="T14" fmla="*/ 0 60000 65536"/>
                  <a:gd name="T15" fmla="*/ 0 60000 65536"/>
                  <a:gd name="T16" fmla="*/ 0 60000 65536"/>
                  <a:gd name="T17" fmla="*/ 0 60000 65536"/>
                  <a:gd name="T18" fmla="*/ 0 w 7"/>
                  <a:gd name="T19" fmla="*/ 0 h 12"/>
                  <a:gd name="T20" fmla="*/ 7 w 7"/>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7" h="12">
                    <a:moveTo>
                      <a:pt x="0" y="1"/>
                    </a:moveTo>
                    <a:lnTo>
                      <a:pt x="5" y="0"/>
                    </a:lnTo>
                    <a:lnTo>
                      <a:pt x="7" y="10"/>
                    </a:lnTo>
                    <a:lnTo>
                      <a:pt x="3" y="12"/>
                    </a:lnTo>
                    <a:lnTo>
                      <a:pt x="0" y="1"/>
                    </a:lnTo>
                    <a:close/>
                  </a:path>
                </a:pathLst>
              </a:custGeom>
              <a:noFill/>
              <a:ln w="9525">
                <a:noFill/>
                <a:round/>
                <a:headEnd/>
                <a:tailEnd/>
              </a:ln>
            </p:spPr>
            <p:txBody>
              <a:bodyPr/>
              <a:lstStyle/>
              <a:p>
                <a:endParaRPr lang="en-US"/>
              </a:p>
            </p:txBody>
          </p:sp>
          <p:sp>
            <p:nvSpPr>
              <p:cNvPr id="6193" name="Freeform 475"/>
              <p:cNvSpPr>
                <a:spLocks/>
              </p:cNvSpPr>
              <p:nvPr/>
            </p:nvSpPr>
            <p:spPr bwMode="auto">
              <a:xfrm>
                <a:off x="3403" y="3069"/>
                <a:ext cx="3" cy="8"/>
              </a:xfrm>
              <a:custGeom>
                <a:avLst/>
                <a:gdLst>
                  <a:gd name="T0" fmla="*/ 0 w 9"/>
                  <a:gd name="T1" fmla="*/ 1 h 32"/>
                  <a:gd name="T2" fmla="*/ 1 w 9"/>
                  <a:gd name="T3" fmla="*/ 0 h 32"/>
                  <a:gd name="T4" fmla="*/ 3 w 9"/>
                  <a:gd name="T5" fmla="*/ 8 h 32"/>
                  <a:gd name="T6" fmla="*/ 3 w 9"/>
                  <a:gd name="T7" fmla="*/ 8 h 32"/>
                  <a:gd name="T8" fmla="*/ 2 w 9"/>
                  <a:gd name="T9" fmla="*/ 8 h 32"/>
                  <a:gd name="T10" fmla="*/ 0 w 9"/>
                  <a:gd name="T11" fmla="*/ 1 h 32"/>
                  <a:gd name="T12" fmla="*/ 0 60000 65536"/>
                  <a:gd name="T13" fmla="*/ 0 60000 65536"/>
                  <a:gd name="T14" fmla="*/ 0 60000 65536"/>
                  <a:gd name="T15" fmla="*/ 0 60000 65536"/>
                  <a:gd name="T16" fmla="*/ 0 60000 65536"/>
                  <a:gd name="T17" fmla="*/ 0 60000 65536"/>
                  <a:gd name="T18" fmla="*/ 0 w 9"/>
                  <a:gd name="T19" fmla="*/ 0 h 32"/>
                  <a:gd name="T20" fmla="*/ 9 w 9"/>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9" h="32">
                    <a:moveTo>
                      <a:pt x="0" y="2"/>
                    </a:moveTo>
                    <a:lnTo>
                      <a:pt x="4" y="0"/>
                    </a:lnTo>
                    <a:lnTo>
                      <a:pt x="9" y="32"/>
                    </a:lnTo>
                    <a:lnTo>
                      <a:pt x="5" y="32"/>
                    </a:lnTo>
                    <a:lnTo>
                      <a:pt x="0" y="2"/>
                    </a:lnTo>
                    <a:close/>
                  </a:path>
                </a:pathLst>
              </a:custGeom>
              <a:noFill/>
              <a:ln w="9525">
                <a:noFill/>
                <a:round/>
                <a:headEnd/>
                <a:tailEnd/>
              </a:ln>
            </p:spPr>
            <p:txBody>
              <a:bodyPr/>
              <a:lstStyle/>
              <a:p>
                <a:endParaRPr lang="en-US"/>
              </a:p>
            </p:txBody>
          </p:sp>
          <p:sp>
            <p:nvSpPr>
              <p:cNvPr id="6194" name="Freeform 476"/>
              <p:cNvSpPr>
                <a:spLocks/>
              </p:cNvSpPr>
              <p:nvPr/>
            </p:nvSpPr>
            <p:spPr bwMode="auto">
              <a:xfrm>
                <a:off x="3405" y="3087"/>
                <a:ext cx="18" cy="96"/>
              </a:xfrm>
              <a:custGeom>
                <a:avLst/>
                <a:gdLst>
                  <a:gd name="T0" fmla="*/ 0 w 53"/>
                  <a:gd name="T1" fmla="*/ 0 h 382"/>
                  <a:gd name="T2" fmla="*/ 1 w 53"/>
                  <a:gd name="T3" fmla="*/ 0 h 382"/>
                  <a:gd name="T4" fmla="*/ 18 w 53"/>
                  <a:gd name="T5" fmla="*/ 96 h 382"/>
                  <a:gd name="T6" fmla="*/ 18 w 53"/>
                  <a:gd name="T7" fmla="*/ 96 h 382"/>
                  <a:gd name="T8" fmla="*/ 17 w 53"/>
                  <a:gd name="T9" fmla="*/ 96 h 382"/>
                  <a:gd name="T10" fmla="*/ 0 w 53"/>
                  <a:gd name="T11" fmla="*/ 0 h 382"/>
                  <a:gd name="T12" fmla="*/ 0 60000 65536"/>
                  <a:gd name="T13" fmla="*/ 0 60000 65536"/>
                  <a:gd name="T14" fmla="*/ 0 60000 65536"/>
                  <a:gd name="T15" fmla="*/ 0 60000 65536"/>
                  <a:gd name="T16" fmla="*/ 0 60000 65536"/>
                  <a:gd name="T17" fmla="*/ 0 60000 65536"/>
                  <a:gd name="T18" fmla="*/ 0 w 53"/>
                  <a:gd name="T19" fmla="*/ 0 h 382"/>
                  <a:gd name="T20" fmla="*/ 53 w 53"/>
                  <a:gd name="T21" fmla="*/ 382 h 382"/>
                </a:gdLst>
                <a:ahLst/>
                <a:cxnLst>
                  <a:cxn ang="T12">
                    <a:pos x="T0" y="T1"/>
                  </a:cxn>
                  <a:cxn ang="T13">
                    <a:pos x="T2" y="T3"/>
                  </a:cxn>
                  <a:cxn ang="T14">
                    <a:pos x="T4" y="T5"/>
                  </a:cxn>
                  <a:cxn ang="T15">
                    <a:pos x="T6" y="T7"/>
                  </a:cxn>
                  <a:cxn ang="T16">
                    <a:pos x="T8" y="T9"/>
                  </a:cxn>
                  <a:cxn ang="T17">
                    <a:pos x="T10" y="T11"/>
                  </a:cxn>
                </a:cxnLst>
                <a:rect l="T18" t="T19" r="T20" b="T21"/>
                <a:pathLst>
                  <a:path w="53" h="382">
                    <a:moveTo>
                      <a:pt x="0" y="0"/>
                    </a:moveTo>
                    <a:lnTo>
                      <a:pt x="4" y="0"/>
                    </a:lnTo>
                    <a:lnTo>
                      <a:pt x="53" y="382"/>
                    </a:lnTo>
                    <a:lnTo>
                      <a:pt x="49" y="382"/>
                    </a:lnTo>
                    <a:lnTo>
                      <a:pt x="0" y="0"/>
                    </a:lnTo>
                    <a:close/>
                  </a:path>
                </a:pathLst>
              </a:custGeom>
              <a:noFill/>
              <a:ln w="9525">
                <a:noFill/>
                <a:round/>
                <a:headEnd/>
                <a:tailEnd/>
              </a:ln>
            </p:spPr>
            <p:txBody>
              <a:bodyPr/>
              <a:lstStyle/>
              <a:p>
                <a:endParaRPr lang="en-US"/>
              </a:p>
            </p:txBody>
          </p:sp>
          <p:sp>
            <p:nvSpPr>
              <p:cNvPr id="6195" name="Freeform 477"/>
              <p:cNvSpPr>
                <a:spLocks/>
              </p:cNvSpPr>
              <p:nvPr/>
            </p:nvSpPr>
            <p:spPr bwMode="auto">
              <a:xfrm>
                <a:off x="3425" y="3209"/>
                <a:ext cx="3" cy="9"/>
              </a:xfrm>
              <a:custGeom>
                <a:avLst/>
                <a:gdLst>
                  <a:gd name="T0" fmla="*/ 0 w 7"/>
                  <a:gd name="T1" fmla="*/ 0 h 34"/>
                  <a:gd name="T2" fmla="*/ 2 w 7"/>
                  <a:gd name="T3" fmla="*/ 0 h 34"/>
                  <a:gd name="T4" fmla="*/ 3 w 7"/>
                  <a:gd name="T5" fmla="*/ 9 h 34"/>
                  <a:gd name="T6" fmla="*/ 3 w 7"/>
                  <a:gd name="T7" fmla="*/ 9 h 34"/>
                  <a:gd name="T8" fmla="*/ 1 w 7"/>
                  <a:gd name="T9" fmla="*/ 9 h 34"/>
                  <a:gd name="T10" fmla="*/ 0 w 7"/>
                  <a:gd name="T11" fmla="*/ 0 h 34"/>
                  <a:gd name="T12" fmla="*/ 0 60000 65536"/>
                  <a:gd name="T13" fmla="*/ 0 60000 65536"/>
                  <a:gd name="T14" fmla="*/ 0 60000 65536"/>
                  <a:gd name="T15" fmla="*/ 0 60000 65536"/>
                  <a:gd name="T16" fmla="*/ 0 60000 65536"/>
                  <a:gd name="T17" fmla="*/ 0 60000 65536"/>
                  <a:gd name="T18" fmla="*/ 0 w 7"/>
                  <a:gd name="T19" fmla="*/ 0 h 34"/>
                  <a:gd name="T20" fmla="*/ 7 w 7"/>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7" h="34">
                    <a:moveTo>
                      <a:pt x="0" y="0"/>
                    </a:moveTo>
                    <a:lnTo>
                      <a:pt x="4" y="0"/>
                    </a:lnTo>
                    <a:lnTo>
                      <a:pt x="7" y="33"/>
                    </a:lnTo>
                    <a:lnTo>
                      <a:pt x="7" y="34"/>
                    </a:lnTo>
                    <a:lnTo>
                      <a:pt x="2" y="33"/>
                    </a:lnTo>
                    <a:lnTo>
                      <a:pt x="0" y="0"/>
                    </a:lnTo>
                    <a:close/>
                  </a:path>
                </a:pathLst>
              </a:custGeom>
              <a:noFill/>
              <a:ln w="9525">
                <a:noFill/>
                <a:round/>
                <a:headEnd/>
                <a:tailEnd/>
              </a:ln>
            </p:spPr>
            <p:txBody>
              <a:bodyPr/>
              <a:lstStyle/>
              <a:p>
                <a:endParaRPr lang="en-US"/>
              </a:p>
            </p:txBody>
          </p:sp>
          <p:sp>
            <p:nvSpPr>
              <p:cNvPr id="6196" name="Freeform 478"/>
              <p:cNvSpPr>
                <a:spLocks/>
              </p:cNvSpPr>
              <p:nvPr/>
            </p:nvSpPr>
            <p:spPr bwMode="auto">
              <a:xfrm>
                <a:off x="3423" y="3218"/>
                <a:ext cx="5" cy="9"/>
              </a:xfrm>
              <a:custGeom>
                <a:avLst/>
                <a:gdLst>
                  <a:gd name="T0" fmla="*/ 3 w 14"/>
                  <a:gd name="T1" fmla="*/ 0 h 39"/>
                  <a:gd name="T2" fmla="*/ 5 w 14"/>
                  <a:gd name="T3" fmla="*/ 0 h 39"/>
                  <a:gd name="T4" fmla="*/ 1 w 14"/>
                  <a:gd name="T5" fmla="*/ 9 h 39"/>
                  <a:gd name="T6" fmla="*/ 1 w 14"/>
                  <a:gd name="T7" fmla="*/ 9 h 39"/>
                  <a:gd name="T8" fmla="*/ 0 w 14"/>
                  <a:gd name="T9" fmla="*/ 8 h 39"/>
                  <a:gd name="T10" fmla="*/ 3 w 14"/>
                  <a:gd name="T11" fmla="*/ 0 h 39"/>
                  <a:gd name="T12" fmla="*/ 0 60000 65536"/>
                  <a:gd name="T13" fmla="*/ 0 60000 65536"/>
                  <a:gd name="T14" fmla="*/ 0 60000 65536"/>
                  <a:gd name="T15" fmla="*/ 0 60000 65536"/>
                  <a:gd name="T16" fmla="*/ 0 60000 65536"/>
                  <a:gd name="T17" fmla="*/ 0 60000 65536"/>
                  <a:gd name="T18" fmla="*/ 0 w 14"/>
                  <a:gd name="T19" fmla="*/ 0 h 39"/>
                  <a:gd name="T20" fmla="*/ 14 w 14"/>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14" h="39">
                    <a:moveTo>
                      <a:pt x="9" y="0"/>
                    </a:moveTo>
                    <a:lnTo>
                      <a:pt x="14" y="1"/>
                    </a:lnTo>
                    <a:lnTo>
                      <a:pt x="3" y="39"/>
                    </a:lnTo>
                    <a:lnTo>
                      <a:pt x="0" y="36"/>
                    </a:lnTo>
                    <a:lnTo>
                      <a:pt x="9" y="0"/>
                    </a:lnTo>
                    <a:close/>
                  </a:path>
                </a:pathLst>
              </a:custGeom>
              <a:noFill/>
              <a:ln w="9525">
                <a:noFill/>
                <a:round/>
                <a:headEnd/>
                <a:tailEnd/>
              </a:ln>
            </p:spPr>
            <p:txBody>
              <a:bodyPr/>
              <a:lstStyle/>
              <a:p>
                <a:endParaRPr lang="en-US"/>
              </a:p>
            </p:txBody>
          </p:sp>
          <p:sp>
            <p:nvSpPr>
              <p:cNvPr id="6197" name="Freeform 479"/>
              <p:cNvSpPr>
                <a:spLocks/>
              </p:cNvSpPr>
              <p:nvPr/>
            </p:nvSpPr>
            <p:spPr bwMode="auto">
              <a:xfrm>
                <a:off x="3410" y="3230"/>
                <a:ext cx="10" cy="9"/>
              </a:xfrm>
              <a:custGeom>
                <a:avLst/>
                <a:gdLst>
                  <a:gd name="T0" fmla="*/ 9 w 30"/>
                  <a:gd name="T1" fmla="*/ 0 h 34"/>
                  <a:gd name="T2" fmla="*/ 10 w 30"/>
                  <a:gd name="T3" fmla="*/ 1 h 34"/>
                  <a:gd name="T4" fmla="*/ 1 w 30"/>
                  <a:gd name="T5" fmla="*/ 9 h 34"/>
                  <a:gd name="T6" fmla="*/ 0 w 30"/>
                  <a:gd name="T7" fmla="*/ 9 h 34"/>
                  <a:gd name="T8" fmla="*/ 0 w 30"/>
                  <a:gd name="T9" fmla="*/ 8 h 34"/>
                  <a:gd name="T10" fmla="*/ 9 w 30"/>
                  <a:gd name="T11" fmla="*/ 0 h 34"/>
                  <a:gd name="T12" fmla="*/ 0 60000 65536"/>
                  <a:gd name="T13" fmla="*/ 0 60000 65536"/>
                  <a:gd name="T14" fmla="*/ 0 60000 65536"/>
                  <a:gd name="T15" fmla="*/ 0 60000 65536"/>
                  <a:gd name="T16" fmla="*/ 0 60000 65536"/>
                  <a:gd name="T17" fmla="*/ 0 60000 65536"/>
                  <a:gd name="T18" fmla="*/ 0 w 30"/>
                  <a:gd name="T19" fmla="*/ 0 h 34"/>
                  <a:gd name="T20" fmla="*/ 30 w 30"/>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0" h="34">
                    <a:moveTo>
                      <a:pt x="27" y="0"/>
                    </a:moveTo>
                    <a:lnTo>
                      <a:pt x="30" y="2"/>
                    </a:lnTo>
                    <a:lnTo>
                      <a:pt x="4" y="34"/>
                    </a:lnTo>
                    <a:lnTo>
                      <a:pt x="0" y="33"/>
                    </a:lnTo>
                    <a:lnTo>
                      <a:pt x="1" y="32"/>
                    </a:lnTo>
                    <a:lnTo>
                      <a:pt x="27" y="0"/>
                    </a:lnTo>
                    <a:close/>
                  </a:path>
                </a:pathLst>
              </a:custGeom>
              <a:noFill/>
              <a:ln w="9525">
                <a:noFill/>
                <a:round/>
                <a:headEnd/>
                <a:tailEnd/>
              </a:ln>
            </p:spPr>
            <p:txBody>
              <a:bodyPr/>
              <a:lstStyle/>
              <a:p>
                <a:endParaRPr lang="en-US"/>
              </a:p>
            </p:txBody>
          </p:sp>
          <p:sp>
            <p:nvSpPr>
              <p:cNvPr id="6198" name="Freeform 480"/>
              <p:cNvSpPr>
                <a:spLocks/>
              </p:cNvSpPr>
              <p:nvPr/>
            </p:nvSpPr>
            <p:spPr bwMode="auto">
              <a:xfrm>
                <a:off x="3408" y="3239"/>
                <a:ext cx="4" cy="14"/>
              </a:xfrm>
              <a:custGeom>
                <a:avLst/>
                <a:gdLst>
                  <a:gd name="T0" fmla="*/ 3 w 11"/>
                  <a:gd name="T1" fmla="*/ 0 h 56"/>
                  <a:gd name="T2" fmla="*/ 4 w 11"/>
                  <a:gd name="T3" fmla="*/ 0 h 56"/>
                  <a:gd name="T4" fmla="*/ 1 w 11"/>
                  <a:gd name="T5" fmla="*/ 14 h 56"/>
                  <a:gd name="T6" fmla="*/ 0 w 11"/>
                  <a:gd name="T7" fmla="*/ 14 h 56"/>
                  <a:gd name="T8" fmla="*/ 0 w 11"/>
                  <a:gd name="T9" fmla="*/ 14 h 56"/>
                  <a:gd name="T10" fmla="*/ 3 w 11"/>
                  <a:gd name="T11" fmla="*/ 0 h 56"/>
                  <a:gd name="T12" fmla="*/ 0 60000 65536"/>
                  <a:gd name="T13" fmla="*/ 0 60000 65536"/>
                  <a:gd name="T14" fmla="*/ 0 60000 65536"/>
                  <a:gd name="T15" fmla="*/ 0 60000 65536"/>
                  <a:gd name="T16" fmla="*/ 0 60000 65536"/>
                  <a:gd name="T17" fmla="*/ 0 60000 65536"/>
                  <a:gd name="T18" fmla="*/ 0 w 11"/>
                  <a:gd name="T19" fmla="*/ 0 h 56"/>
                  <a:gd name="T20" fmla="*/ 11 w 11"/>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1" h="56">
                    <a:moveTo>
                      <a:pt x="7" y="0"/>
                    </a:moveTo>
                    <a:lnTo>
                      <a:pt x="11" y="1"/>
                    </a:lnTo>
                    <a:lnTo>
                      <a:pt x="4" y="56"/>
                    </a:lnTo>
                    <a:lnTo>
                      <a:pt x="0" y="56"/>
                    </a:lnTo>
                    <a:lnTo>
                      <a:pt x="7" y="0"/>
                    </a:lnTo>
                    <a:close/>
                  </a:path>
                </a:pathLst>
              </a:custGeom>
              <a:noFill/>
              <a:ln w="9525">
                <a:noFill/>
                <a:round/>
                <a:headEnd/>
                <a:tailEnd/>
              </a:ln>
            </p:spPr>
            <p:txBody>
              <a:bodyPr/>
              <a:lstStyle/>
              <a:p>
                <a:endParaRPr lang="en-US"/>
              </a:p>
            </p:txBody>
          </p:sp>
          <p:sp>
            <p:nvSpPr>
              <p:cNvPr id="6199" name="Freeform 481"/>
              <p:cNvSpPr>
                <a:spLocks/>
              </p:cNvSpPr>
              <p:nvPr/>
            </p:nvSpPr>
            <p:spPr bwMode="auto">
              <a:xfrm>
                <a:off x="3408" y="3265"/>
                <a:ext cx="9" cy="28"/>
              </a:xfrm>
              <a:custGeom>
                <a:avLst/>
                <a:gdLst>
                  <a:gd name="T0" fmla="*/ 0 w 27"/>
                  <a:gd name="T1" fmla="*/ 0 h 110"/>
                  <a:gd name="T2" fmla="*/ 1 w 27"/>
                  <a:gd name="T3" fmla="*/ 0 h 110"/>
                  <a:gd name="T4" fmla="*/ 9 w 27"/>
                  <a:gd name="T5" fmla="*/ 28 h 110"/>
                  <a:gd name="T6" fmla="*/ 9 w 27"/>
                  <a:gd name="T7" fmla="*/ 28 h 110"/>
                  <a:gd name="T8" fmla="*/ 8 w 27"/>
                  <a:gd name="T9" fmla="*/ 28 h 110"/>
                  <a:gd name="T10" fmla="*/ 0 w 27"/>
                  <a:gd name="T11" fmla="*/ 0 h 110"/>
                  <a:gd name="T12" fmla="*/ 0 60000 65536"/>
                  <a:gd name="T13" fmla="*/ 0 60000 65536"/>
                  <a:gd name="T14" fmla="*/ 0 60000 65536"/>
                  <a:gd name="T15" fmla="*/ 0 60000 65536"/>
                  <a:gd name="T16" fmla="*/ 0 60000 65536"/>
                  <a:gd name="T17" fmla="*/ 0 60000 65536"/>
                  <a:gd name="T18" fmla="*/ 0 w 27"/>
                  <a:gd name="T19" fmla="*/ 0 h 110"/>
                  <a:gd name="T20" fmla="*/ 27 w 27"/>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27" h="110">
                    <a:moveTo>
                      <a:pt x="0" y="1"/>
                    </a:moveTo>
                    <a:lnTo>
                      <a:pt x="4" y="0"/>
                    </a:lnTo>
                    <a:lnTo>
                      <a:pt x="27" y="110"/>
                    </a:lnTo>
                    <a:lnTo>
                      <a:pt x="23" y="110"/>
                    </a:lnTo>
                    <a:lnTo>
                      <a:pt x="0" y="1"/>
                    </a:lnTo>
                    <a:close/>
                  </a:path>
                </a:pathLst>
              </a:custGeom>
              <a:noFill/>
              <a:ln w="9525">
                <a:noFill/>
                <a:round/>
                <a:headEnd/>
                <a:tailEnd/>
              </a:ln>
            </p:spPr>
            <p:txBody>
              <a:bodyPr/>
              <a:lstStyle/>
              <a:p>
                <a:endParaRPr lang="en-US"/>
              </a:p>
            </p:txBody>
          </p:sp>
          <p:sp>
            <p:nvSpPr>
              <p:cNvPr id="6200" name="Freeform 482"/>
              <p:cNvSpPr>
                <a:spLocks/>
              </p:cNvSpPr>
              <p:nvPr/>
            </p:nvSpPr>
            <p:spPr bwMode="auto">
              <a:xfrm>
                <a:off x="3408" y="3346"/>
                <a:ext cx="7" cy="18"/>
              </a:xfrm>
              <a:custGeom>
                <a:avLst/>
                <a:gdLst>
                  <a:gd name="T0" fmla="*/ 6 w 19"/>
                  <a:gd name="T1" fmla="*/ 0 h 72"/>
                  <a:gd name="T2" fmla="*/ 7 w 19"/>
                  <a:gd name="T3" fmla="*/ 0 h 72"/>
                  <a:gd name="T4" fmla="*/ 1 w 19"/>
                  <a:gd name="T5" fmla="*/ 18 h 72"/>
                  <a:gd name="T6" fmla="*/ 0 w 19"/>
                  <a:gd name="T7" fmla="*/ 18 h 72"/>
                  <a:gd name="T8" fmla="*/ 0 w 19"/>
                  <a:gd name="T9" fmla="*/ 18 h 72"/>
                  <a:gd name="T10" fmla="*/ 6 w 19"/>
                  <a:gd name="T11" fmla="*/ 0 h 72"/>
                  <a:gd name="T12" fmla="*/ 0 60000 65536"/>
                  <a:gd name="T13" fmla="*/ 0 60000 65536"/>
                  <a:gd name="T14" fmla="*/ 0 60000 65536"/>
                  <a:gd name="T15" fmla="*/ 0 60000 65536"/>
                  <a:gd name="T16" fmla="*/ 0 60000 65536"/>
                  <a:gd name="T17" fmla="*/ 0 60000 65536"/>
                  <a:gd name="T18" fmla="*/ 0 w 19"/>
                  <a:gd name="T19" fmla="*/ 0 h 72"/>
                  <a:gd name="T20" fmla="*/ 19 w 19"/>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19" h="72">
                    <a:moveTo>
                      <a:pt x="15" y="0"/>
                    </a:moveTo>
                    <a:lnTo>
                      <a:pt x="19" y="1"/>
                    </a:lnTo>
                    <a:lnTo>
                      <a:pt x="4" y="72"/>
                    </a:lnTo>
                    <a:lnTo>
                      <a:pt x="0" y="72"/>
                    </a:lnTo>
                    <a:lnTo>
                      <a:pt x="15" y="0"/>
                    </a:lnTo>
                    <a:close/>
                  </a:path>
                </a:pathLst>
              </a:custGeom>
              <a:noFill/>
              <a:ln w="9525">
                <a:noFill/>
                <a:round/>
                <a:headEnd/>
                <a:tailEnd/>
              </a:ln>
            </p:spPr>
            <p:txBody>
              <a:bodyPr/>
              <a:lstStyle/>
              <a:p>
                <a:endParaRPr lang="en-US"/>
              </a:p>
            </p:txBody>
          </p:sp>
          <p:sp>
            <p:nvSpPr>
              <p:cNvPr id="6201" name="Freeform 483"/>
              <p:cNvSpPr>
                <a:spLocks/>
              </p:cNvSpPr>
              <p:nvPr/>
            </p:nvSpPr>
            <p:spPr bwMode="auto">
              <a:xfrm>
                <a:off x="3387" y="3371"/>
                <a:ext cx="15" cy="3"/>
              </a:xfrm>
              <a:custGeom>
                <a:avLst/>
                <a:gdLst>
                  <a:gd name="T0" fmla="*/ 14 w 46"/>
                  <a:gd name="T1" fmla="*/ 0 h 12"/>
                  <a:gd name="T2" fmla="*/ 15 w 46"/>
                  <a:gd name="T3" fmla="*/ 1 h 12"/>
                  <a:gd name="T4" fmla="*/ 0 w 46"/>
                  <a:gd name="T5" fmla="*/ 3 h 12"/>
                  <a:gd name="T6" fmla="*/ 0 w 46"/>
                  <a:gd name="T7" fmla="*/ 3 h 12"/>
                  <a:gd name="T8" fmla="*/ 0 w 46"/>
                  <a:gd name="T9" fmla="*/ 2 h 12"/>
                  <a:gd name="T10" fmla="*/ 14 w 46"/>
                  <a:gd name="T11" fmla="*/ 0 h 12"/>
                  <a:gd name="T12" fmla="*/ 0 60000 65536"/>
                  <a:gd name="T13" fmla="*/ 0 60000 65536"/>
                  <a:gd name="T14" fmla="*/ 0 60000 65536"/>
                  <a:gd name="T15" fmla="*/ 0 60000 65536"/>
                  <a:gd name="T16" fmla="*/ 0 60000 65536"/>
                  <a:gd name="T17" fmla="*/ 0 60000 65536"/>
                  <a:gd name="T18" fmla="*/ 0 w 46"/>
                  <a:gd name="T19" fmla="*/ 0 h 12"/>
                  <a:gd name="T20" fmla="*/ 46 w 4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46" h="12">
                    <a:moveTo>
                      <a:pt x="44" y="0"/>
                    </a:moveTo>
                    <a:lnTo>
                      <a:pt x="46" y="4"/>
                    </a:lnTo>
                    <a:lnTo>
                      <a:pt x="1" y="12"/>
                    </a:lnTo>
                    <a:lnTo>
                      <a:pt x="0" y="12"/>
                    </a:lnTo>
                    <a:lnTo>
                      <a:pt x="1" y="7"/>
                    </a:lnTo>
                    <a:lnTo>
                      <a:pt x="44" y="0"/>
                    </a:lnTo>
                    <a:close/>
                  </a:path>
                </a:pathLst>
              </a:custGeom>
              <a:noFill/>
              <a:ln w="9525">
                <a:noFill/>
                <a:round/>
                <a:headEnd/>
                <a:tailEnd/>
              </a:ln>
            </p:spPr>
            <p:txBody>
              <a:bodyPr/>
              <a:lstStyle/>
              <a:p>
                <a:endParaRPr lang="en-US"/>
              </a:p>
            </p:txBody>
          </p:sp>
          <p:sp>
            <p:nvSpPr>
              <p:cNvPr id="6202" name="Freeform 484"/>
              <p:cNvSpPr>
                <a:spLocks/>
              </p:cNvSpPr>
              <p:nvPr/>
            </p:nvSpPr>
            <p:spPr bwMode="auto">
              <a:xfrm>
                <a:off x="3369" y="3354"/>
                <a:ext cx="17" cy="19"/>
              </a:xfrm>
              <a:custGeom>
                <a:avLst/>
                <a:gdLst>
                  <a:gd name="T0" fmla="*/ 17 w 52"/>
                  <a:gd name="T1" fmla="*/ 18 h 74"/>
                  <a:gd name="T2" fmla="*/ 16 w 52"/>
                  <a:gd name="T3" fmla="*/ 19 h 74"/>
                  <a:gd name="T4" fmla="*/ 0 w 52"/>
                  <a:gd name="T5" fmla="*/ 1 h 74"/>
                  <a:gd name="T6" fmla="*/ 0 w 52"/>
                  <a:gd name="T7" fmla="*/ 1 h 74"/>
                  <a:gd name="T8" fmla="*/ 1 w 52"/>
                  <a:gd name="T9" fmla="*/ 0 h 74"/>
                  <a:gd name="T10" fmla="*/ 17 w 52"/>
                  <a:gd name="T11" fmla="*/ 18 h 74"/>
                  <a:gd name="T12" fmla="*/ 0 60000 65536"/>
                  <a:gd name="T13" fmla="*/ 0 60000 65536"/>
                  <a:gd name="T14" fmla="*/ 0 60000 65536"/>
                  <a:gd name="T15" fmla="*/ 0 60000 65536"/>
                  <a:gd name="T16" fmla="*/ 0 60000 65536"/>
                  <a:gd name="T17" fmla="*/ 0 60000 65536"/>
                  <a:gd name="T18" fmla="*/ 0 w 52"/>
                  <a:gd name="T19" fmla="*/ 0 h 74"/>
                  <a:gd name="T20" fmla="*/ 52 w 52"/>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52" h="74">
                    <a:moveTo>
                      <a:pt x="52" y="72"/>
                    </a:moveTo>
                    <a:lnTo>
                      <a:pt x="50" y="74"/>
                    </a:lnTo>
                    <a:lnTo>
                      <a:pt x="1" y="3"/>
                    </a:lnTo>
                    <a:lnTo>
                      <a:pt x="0" y="3"/>
                    </a:lnTo>
                    <a:lnTo>
                      <a:pt x="4" y="0"/>
                    </a:lnTo>
                    <a:lnTo>
                      <a:pt x="52" y="72"/>
                    </a:lnTo>
                    <a:close/>
                  </a:path>
                </a:pathLst>
              </a:custGeom>
              <a:noFill/>
              <a:ln w="9525">
                <a:noFill/>
                <a:round/>
                <a:headEnd/>
                <a:tailEnd/>
              </a:ln>
            </p:spPr>
            <p:txBody>
              <a:bodyPr/>
              <a:lstStyle/>
              <a:p>
                <a:endParaRPr lang="en-US"/>
              </a:p>
            </p:txBody>
          </p:sp>
        </p:grpSp>
      </p:grpSp>
      <p:sp>
        <p:nvSpPr>
          <p:cNvPr id="485" name="Slide Number Placeholder 484"/>
          <p:cNvSpPr>
            <a:spLocks noGrp="1"/>
          </p:cNvSpPr>
          <p:nvPr>
            <p:ph type="sldNum" sz="quarter" idx="12"/>
          </p:nvPr>
        </p:nvSpPr>
        <p:spPr/>
        <p:txBody>
          <a:bodyPr/>
          <a:lstStyle/>
          <a:p>
            <a:fld id="{CDFE905B-5691-40DB-A071-292DDBFE9B80}" type="slidenum">
              <a:rPr lang="en-US" smtClean="0"/>
              <a:pPr/>
              <a:t>6</a:t>
            </a:fld>
            <a:endParaRPr lang="en-US"/>
          </a:p>
        </p:txBody>
      </p:sp>
      <p:sp>
        <p:nvSpPr>
          <p:cNvPr id="486" name="Footer Placeholder 485"/>
          <p:cNvSpPr>
            <a:spLocks noGrp="1"/>
          </p:cNvSpPr>
          <p:nvPr>
            <p:ph type="ftr" sz="quarter" idx="11"/>
          </p:nvPr>
        </p:nvSpPr>
        <p:spPr/>
        <p:txBody>
          <a:bodyPr/>
          <a:lstStyle/>
          <a:p>
            <a:r>
              <a:rPr lang="en-US" smtClean="0"/>
              <a:t>Digital Logic Design</a:t>
            </a:r>
            <a:endParaRPr lang="en-US"/>
          </a:p>
        </p:txBody>
      </p:sp>
      <p:sp>
        <p:nvSpPr>
          <p:cNvPr id="6" name="Date Placeholder 5"/>
          <p:cNvSpPr>
            <a:spLocks noGrp="1"/>
          </p:cNvSpPr>
          <p:nvPr>
            <p:ph type="dt" sz="half" idx="10"/>
          </p:nvPr>
        </p:nvSpPr>
        <p:spPr/>
        <p:txBody>
          <a:bodyPr/>
          <a:lstStyle/>
          <a:p>
            <a:fld id="{330F0BB2-FF2E-4946-AA0C-EF8F87DCF095}" type="datetime1">
              <a:rPr lang="en-US" smtClean="0"/>
              <a:t>2/21/2020</a:t>
            </a:fld>
            <a:endParaRPr lang="en-US"/>
          </a:p>
        </p:txBody>
      </p:sp>
    </p:spTree>
    <p:extLst>
      <p:ext uri="{BB962C8B-B14F-4D97-AF65-F5344CB8AC3E}">
        <p14:creationId xmlns:p14="http://schemas.microsoft.com/office/powerpoint/2010/main" val="131619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1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983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 fill="hold"/>
                                        <p:tgtEl>
                                          <p:spTgt spid="5"/>
                                        </p:tgtEl>
                                        <p:attrNameLst>
                                          <p:attrName>ppt_x</p:attrName>
                                        </p:attrNameLst>
                                      </p:cBhvr>
                                      <p:tavLst>
                                        <p:tav tm="0">
                                          <p:val>
                                            <p:strVal val="1+#ppt_w/2"/>
                                          </p:val>
                                        </p:tav>
                                        <p:tav tm="100000">
                                          <p:val>
                                            <p:strVal val="#ppt_x"/>
                                          </p:val>
                                        </p:tav>
                                      </p:tavLst>
                                    </p:anim>
                                    <p:anim calcmode="lin" valueType="num">
                                      <p:cBhvr additive="base">
                                        <p:cTn id="12" dur="1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8307">
                                            <p:txEl>
                                              <p:pRg st="1" end="1"/>
                                            </p:txEl>
                                          </p:spTgt>
                                        </p:tgtEl>
                                        <p:attrNameLst>
                                          <p:attrName>style.visibility</p:attrName>
                                        </p:attrNameLst>
                                      </p:cBhvr>
                                      <p:to>
                                        <p:strVal val="visible"/>
                                      </p:to>
                                    </p:set>
                                    <p:anim calcmode="lin" valueType="num">
                                      <p:cBhvr additive="base">
                                        <p:cTn id="17" dur="1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8" dur="1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8307">
                                            <p:txEl>
                                              <p:pRg st="2" end="2"/>
                                            </p:txEl>
                                          </p:spTgt>
                                        </p:tgtEl>
                                        <p:attrNameLst>
                                          <p:attrName>style.visibility</p:attrName>
                                        </p:attrNameLst>
                                      </p:cBhvr>
                                      <p:to>
                                        <p:strVal val="visible"/>
                                      </p:to>
                                    </p:set>
                                    <p:anim calcmode="lin" valueType="num">
                                      <p:cBhvr additive="base">
                                        <p:cTn id="23" dur="1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4" dur="100" fill="hold"/>
                                        <p:tgtEl>
                                          <p:spTgt spid="983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8" fill="hold" nodeType="withEffect">
                                  <p:stCondLst>
                                    <p:cond delay="0"/>
                                  </p:stCondLst>
                                  <p:childTnLst>
                                    <p:set>
                                      <p:cBhvr>
                                        <p:cTn id="26" dur="1" fill="hold">
                                          <p:stCondLst>
                                            <p:cond delay="0"/>
                                          </p:stCondLst>
                                        </p:cTn>
                                        <p:tgtEl>
                                          <p:spTgt spid="98307">
                                            <p:txEl>
                                              <p:pRg st="3" end="3"/>
                                            </p:txEl>
                                          </p:spTgt>
                                        </p:tgtEl>
                                        <p:attrNameLst>
                                          <p:attrName>style.visibility</p:attrName>
                                        </p:attrNameLst>
                                      </p:cBhvr>
                                      <p:to>
                                        <p:strVal val="visible"/>
                                      </p:to>
                                    </p:set>
                                    <p:anim calcmode="lin" valueType="num">
                                      <p:cBhvr additive="base">
                                        <p:cTn id="27" dur="100" fill="hold"/>
                                        <p:tgtEl>
                                          <p:spTgt spid="98307">
                                            <p:txEl>
                                              <p:pRg st="3" end="3"/>
                                            </p:txEl>
                                          </p:spTgt>
                                        </p:tgtEl>
                                        <p:attrNameLst>
                                          <p:attrName>ppt_x</p:attrName>
                                        </p:attrNameLst>
                                      </p:cBhvr>
                                      <p:tavLst>
                                        <p:tav tm="0">
                                          <p:val>
                                            <p:strVal val="0-#ppt_w/2"/>
                                          </p:val>
                                        </p:tav>
                                        <p:tav tm="100000">
                                          <p:val>
                                            <p:strVal val="#ppt_x"/>
                                          </p:val>
                                        </p:tav>
                                      </p:tavLst>
                                    </p:anim>
                                    <p:anim calcmode="lin" valueType="num">
                                      <p:cBhvr additive="base">
                                        <p:cTn id="28" dur="100" fill="hold"/>
                                        <p:tgtEl>
                                          <p:spTgt spid="98307">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98321"/>
                                        </p:tgtEl>
                                        <p:attrNameLst>
                                          <p:attrName>style.visibility</p:attrName>
                                        </p:attrNameLst>
                                      </p:cBhvr>
                                      <p:to>
                                        <p:strVal val="visible"/>
                                      </p:to>
                                    </p:set>
                                    <p:anim calcmode="lin" valueType="num">
                                      <p:cBhvr additive="base">
                                        <p:cTn id="35" dur="500" fill="hold"/>
                                        <p:tgtEl>
                                          <p:spTgt spid="98321"/>
                                        </p:tgtEl>
                                        <p:attrNameLst>
                                          <p:attrName>ppt_x</p:attrName>
                                        </p:attrNameLst>
                                      </p:cBhvr>
                                      <p:tavLst>
                                        <p:tav tm="0">
                                          <p:val>
                                            <p:strVal val="#ppt_x"/>
                                          </p:val>
                                        </p:tav>
                                        <p:tav tm="100000">
                                          <p:val>
                                            <p:strVal val="#ppt_x"/>
                                          </p:val>
                                        </p:tav>
                                      </p:tavLst>
                                    </p:anim>
                                    <p:anim calcmode="lin" valueType="num">
                                      <p:cBhvr additive="base">
                                        <p:cTn id="36" dur="500" fill="hold"/>
                                        <p:tgtEl>
                                          <p:spTgt spid="983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98322"/>
                                        </p:tgtEl>
                                        <p:attrNameLst>
                                          <p:attrName>style.visibility</p:attrName>
                                        </p:attrNameLst>
                                      </p:cBhvr>
                                      <p:to>
                                        <p:strVal val="visible"/>
                                      </p:to>
                                    </p:set>
                                    <p:anim calcmode="lin" valueType="num">
                                      <p:cBhvr additive="base">
                                        <p:cTn id="39" dur="500" fill="hold"/>
                                        <p:tgtEl>
                                          <p:spTgt spid="98322"/>
                                        </p:tgtEl>
                                        <p:attrNameLst>
                                          <p:attrName>ppt_x</p:attrName>
                                        </p:attrNameLst>
                                      </p:cBhvr>
                                      <p:tavLst>
                                        <p:tav tm="0">
                                          <p:val>
                                            <p:strVal val="#ppt_x"/>
                                          </p:val>
                                        </p:tav>
                                        <p:tav tm="100000">
                                          <p:val>
                                            <p:strVal val="#ppt_x"/>
                                          </p:val>
                                        </p:tav>
                                      </p:tavLst>
                                    </p:anim>
                                    <p:anim calcmode="lin" valueType="num">
                                      <p:cBhvr additive="base">
                                        <p:cTn id="40" dur="500" fill="hold"/>
                                        <p:tgtEl>
                                          <p:spTgt spid="9832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500"/>
                                  </p:stCondLst>
                                  <p:childTnLst>
                                    <p:set>
                                      <p:cBhvr>
                                        <p:cTn id="42" dur="1" fill="hold">
                                          <p:stCondLst>
                                            <p:cond delay="0"/>
                                          </p:stCondLst>
                                        </p:cTn>
                                        <p:tgtEl>
                                          <p:spTgt spid="98323"/>
                                        </p:tgtEl>
                                        <p:attrNameLst>
                                          <p:attrName>style.visibility</p:attrName>
                                        </p:attrNameLst>
                                      </p:cBhvr>
                                      <p:to>
                                        <p:strVal val="visible"/>
                                      </p:to>
                                    </p:set>
                                    <p:anim calcmode="lin" valueType="num">
                                      <p:cBhvr additive="base">
                                        <p:cTn id="43" dur="500" fill="hold"/>
                                        <p:tgtEl>
                                          <p:spTgt spid="98323"/>
                                        </p:tgtEl>
                                        <p:attrNameLst>
                                          <p:attrName>ppt_x</p:attrName>
                                        </p:attrNameLst>
                                      </p:cBhvr>
                                      <p:tavLst>
                                        <p:tav tm="0">
                                          <p:val>
                                            <p:strVal val="#ppt_x"/>
                                          </p:val>
                                        </p:tav>
                                        <p:tav tm="100000">
                                          <p:val>
                                            <p:strVal val="#ppt_x"/>
                                          </p:val>
                                        </p:tav>
                                      </p:tavLst>
                                    </p:anim>
                                    <p:anim calcmode="lin" valueType="num">
                                      <p:cBhvr additive="base">
                                        <p:cTn id="44" dur="500" fill="hold"/>
                                        <p:tgtEl>
                                          <p:spTgt spid="983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500"/>
                                  </p:stCondLst>
                                  <p:childTnLst>
                                    <p:set>
                                      <p:cBhvr>
                                        <p:cTn id="46" dur="1" fill="hold">
                                          <p:stCondLst>
                                            <p:cond delay="0"/>
                                          </p:stCondLst>
                                        </p:cTn>
                                        <p:tgtEl>
                                          <p:spTgt spid="98324"/>
                                        </p:tgtEl>
                                        <p:attrNameLst>
                                          <p:attrName>style.visibility</p:attrName>
                                        </p:attrNameLst>
                                      </p:cBhvr>
                                      <p:to>
                                        <p:strVal val="visible"/>
                                      </p:to>
                                    </p:set>
                                    <p:anim calcmode="lin" valueType="num">
                                      <p:cBhvr additive="base">
                                        <p:cTn id="47" dur="500" fill="hold"/>
                                        <p:tgtEl>
                                          <p:spTgt spid="98324"/>
                                        </p:tgtEl>
                                        <p:attrNameLst>
                                          <p:attrName>ppt_x</p:attrName>
                                        </p:attrNameLst>
                                      </p:cBhvr>
                                      <p:tavLst>
                                        <p:tav tm="0">
                                          <p:val>
                                            <p:strVal val="#ppt_x"/>
                                          </p:val>
                                        </p:tav>
                                        <p:tav tm="100000">
                                          <p:val>
                                            <p:strVal val="#ppt_x"/>
                                          </p:val>
                                        </p:tav>
                                      </p:tavLst>
                                    </p:anim>
                                    <p:anim calcmode="lin" valueType="num">
                                      <p:cBhvr additive="base">
                                        <p:cTn id="48" dur="500" fill="hold"/>
                                        <p:tgtEl>
                                          <p:spTgt spid="983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500"/>
                                  </p:stCondLst>
                                  <p:childTnLst>
                                    <p:set>
                                      <p:cBhvr>
                                        <p:cTn id="50" dur="1" fill="hold">
                                          <p:stCondLst>
                                            <p:cond delay="0"/>
                                          </p:stCondLst>
                                        </p:cTn>
                                        <p:tgtEl>
                                          <p:spTgt spid="98325"/>
                                        </p:tgtEl>
                                        <p:attrNameLst>
                                          <p:attrName>style.visibility</p:attrName>
                                        </p:attrNameLst>
                                      </p:cBhvr>
                                      <p:to>
                                        <p:strVal val="visible"/>
                                      </p:to>
                                    </p:set>
                                    <p:anim calcmode="lin" valueType="num">
                                      <p:cBhvr additive="base">
                                        <p:cTn id="51" dur="500" fill="hold"/>
                                        <p:tgtEl>
                                          <p:spTgt spid="98325"/>
                                        </p:tgtEl>
                                        <p:attrNameLst>
                                          <p:attrName>ppt_x</p:attrName>
                                        </p:attrNameLst>
                                      </p:cBhvr>
                                      <p:tavLst>
                                        <p:tav tm="0">
                                          <p:val>
                                            <p:strVal val="#ppt_x"/>
                                          </p:val>
                                        </p:tav>
                                        <p:tav tm="100000">
                                          <p:val>
                                            <p:strVal val="#ppt_x"/>
                                          </p:val>
                                        </p:tav>
                                      </p:tavLst>
                                    </p:anim>
                                    <p:anim calcmode="lin" valueType="num">
                                      <p:cBhvr additive="base">
                                        <p:cTn id="52" dur="500" fill="hold"/>
                                        <p:tgtEl>
                                          <p:spTgt spid="9832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98307">
                                            <p:txEl>
                                              <p:pRg st="4" end="4"/>
                                            </p:txEl>
                                          </p:spTgt>
                                        </p:tgtEl>
                                        <p:attrNameLst>
                                          <p:attrName>style.visibility</p:attrName>
                                        </p:attrNameLst>
                                      </p:cBhvr>
                                      <p:to>
                                        <p:strVal val="visible"/>
                                      </p:to>
                                    </p:set>
                                    <p:anim calcmode="lin" valueType="num">
                                      <p:cBhvr additive="base">
                                        <p:cTn id="57" dur="100" fill="hold"/>
                                        <p:tgtEl>
                                          <p:spTgt spid="98307">
                                            <p:txEl>
                                              <p:pRg st="4" end="4"/>
                                            </p:txEl>
                                          </p:spTgt>
                                        </p:tgtEl>
                                        <p:attrNameLst>
                                          <p:attrName>ppt_x</p:attrName>
                                        </p:attrNameLst>
                                      </p:cBhvr>
                                      <p:tavLst>
                                        <p:tav tm="0">
                                          <p:val>
                                            <p:strVal val="0-#ppt_w/2"/>
                                          </p:val>
                                        </p:tav>
                                        <p:tav tm="100000">
                                          <p:val>
                                            <p:strVal val="#ppt_x"/>
                                          </p:val>
                                        </p:tav>
                                      </p:tavLst>
                                    </p:anim>
                                    <p:anim calcmode="lin" valueType="num">
                                      <p:cBhvr additive="base">
                                        <p:cTn id="58" dur="100" fill="hold"/>
                                        <p:tgtEl>
                                          <p:spTgt spid="983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par>
                                <p:cTn id="59" presetID="2" presetClass="entr" presetSubtype="8" fill="hold" nodeType="withEffect">
                                  <p:stCondLst>
                                    <p:cond delay="0"/>
                                  </p:stCondLst>
                                  <p:childTnLst>
                                    <p:set>
                                      <p:cBhvr>
                                        <p:cTn id="60" dur="1" fill="hold">
                                          <p:stCondLst>
                                            <p:cond delay="0"/>
                                          </p:stCondLst>
                                        </p:cTn>
                                        <p:tgtEl>
                                          <p:spTgt spid="98307">
                                            <p:txEl>
                                              <p:pRg st="5" end="5"/>
                                            </p:txEl>
                                          </p:spTgt>
                                        </p:tgtEl>
                                        <p:attrNameLst>
                                          <p:attrName>style.visibility</p:attrName>
                                        </p:attrNameLst>
                                      </p:cBhvr>
                                      <p:to>
                                        <p:strVal val="visible"/>
                                      </p:to>
                                    </p:set>
                                    <p:anim calcmode="lin" valueType="num">
                                      <p:cBhvr additive="base">
                                        <p:cTn id="61" dur="100" fill="hold"/>
                                        <p:tgtEl>
                                          <p:spTgt spid="98307">
                                            <p:txEl>
                                              <p:pRg st="5" end="5"/>
                                            </p:txEl>
                                          </p:spTgt>
                                        </p:tgtEl>
                                        <p:attrNameLst>
                                          <p:attrName>ppt_x</p:attrName>
                                        </p:attrNameLst>
                                      </p:cBhvr>
                                      <p:tavLst>
                                        <p:tav tm="0">
                                          <p:val>
                                            <p:strVal val="0-#ppt_w/2"/>
                                          </p:val>
                                        </p:tav>
                                        <p:tav tm="100000">
                                          <p:val>
                                            <p:strVal val="#ppt_x"/>
                                          </p:val>
                                        </p:tav>
                                      </p:tavLst>
                                    </p:anim>
                                    <p:anim calcmode="lin" valueType="num">
                                      <p:cBhvr additive="base">
                                        <p:cTn id="62" dur="100" fill="hold"/>
                                        <p:tgtEl>
                                          <p:spTgt spid="98307">
                                            <p:txEl>
                                              <p:pRg st="5" end="5"/>
                                            </p:txEl>
                                          </p:spTgt>
                                        </p:tgtEl>
                                        <p:attrNameLst>
                                          <p:attrName>ppt_y</p:attrName>
                                        </p:attrNameLst>
                                      </p:cBhvr>
                                      <p:tavLst>
                                        <p:tav tm="0">
                                          <p:val>
                                            <p:strVal val="#ppt_y"/>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additive="base">
                                        <p:cTn id="65" dur="500" fill="hold"/>
                                        <p:tgtEl>
                                          <p:spTgt spid="3"/>
                                        </p:tgtEl>
                                        <p:attrNameLst>
                                          <p:attrName>ppt_x</p:attrName>
                                        </p:attrNameLst>
                                      </p:cBhvr>
                                      <p:tavLst>
                                        <p:tav tm="0">
                                          <p:val>
                                            <p:strVal val="#ppt_x"/>
                                          </p:val>
                                        </p:tav>
                                        <p:tav tm="100000">
                                          <p:val>
                                            <p:strVal val="#ppt_x"/>
                                          </p:val>
                                        </p:tav>
                                      </p:tavLst>
                                    </p:anim>
                                    <p:anim calcmode="lin" valueType="num">
                                      <p:cBhvr additive="base">
                                        <p:cTn id="6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98307">
                                            <p:txEl>
                                              <p:pRg st="6" end="6"/>
                                            </p:txEl>
                                          </p:spTgt>
                                        </p:tgtEl>
                                        <p:attrNameLst>
                                          <p:attrName>style.visibility</p:attrName>
                                        </p:attrNameLst>
                                      </p:cBhvr>
                                      <p:to>
                                        <p:strVal val="visible"/>
                                      </p:to>
                                    </p:set>
                                    <p:anim calcmode="lin" valueType="num">
                                      <p:cBhvr additive="base">
                                        <p:cTn id="71" dur="100" fill="hold"/>
                                        <p:tgtEl>
                                          <p:spTgt spid="98307">
                                            <p:txEl>
                                              <p:pRg st="6" end="6"/>
                                            </p:txEl>
                                          </p:spTgt>
                                        </p:tgtEl>
                                        <p:attrNameLst>
                                          <p:attrName>ppt_x</p:attrName>
                                        </p:attrNameLst>
                                      </p:cBhvr>
                                      <p:tavLst>
                                        <p:tav tm="0">
                                          <p:val>
                                            <p:strVal val="0-#ppt_w/2"/>
                                          </p:val>
                                        </p:tav>
                                        <p:tav tm="100000">
                                          <p:val>
                                            <p:strVal val="#ppt_x"/>
                                          </p:val>
                                        </p:tav>
                                      </p:tavLst>
                                    </p:anim>
                                    <p:anim calcmode="lin" valueType="num">
                                      <p:cBhvr additive="base">
                                        <p:cTn id="72" dur="100" fill="hold"/>
                                        <p:tgtEl>
                                          <p:spTgt spid="983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par>
                                <p:cTn id="73" presetID="2" presetClass="entr" presetSubtype="8" fill="hold" nodeType="withEffect">
                                  <p:stCondLst>
                                    <p:cond delay="0"/>
                                  </p:stCondLst>
                                  <p:childTnLst>
                                    <p:set>
                                      <p:cBhvr>
                                        <p:cTn id="74" dur="1" fill="hold">
                                          <p:stCondLst>
                                            <p:cond delay="0"/>
                                          </p:stCondLst>
                                        </p:cTn>
                                        <p:tgtEl>
                                          <p:spTgt spid="98307">
                                            <p:txEl>
                                              <p:pRg st="7" end="7"/>
                                            </p:txEl>
                                          </p:spTgt>
                                        </p:tgtEl>
                                        <p:attrNameLst>
                                          <p:attrName>style.visibility</p:attrName>
                                        </p:attrNameLst>
                                      </p:cBhvr>
                                      <p:to>
                                        <p:strVal val="visible"/>
                                      </p:to>
                                    </p:set>
                                    <p:anim calcmode="lin" valueType="num">
                                      <p:cBhvr additive="base">
                                        <p:cTn id="75" dur="100" fill="hold"/>
                                        <p:tgtEl>
                                          <p:spTgt spid="98307">
                                            <p:txEl>
                                              <p:pRg st="7" end="7"/>
                                            </p:txEl>
                                          </p:spTgt>
                                        </p:tgtEl>
                                        <p:attrNameLst>
                                          <p:attrName>ppt_x</p:attrName>
                                        </p:attrNameLst>
                                      </p:cBhvr>
                                      <p:tavLst>
                                        <p:tav tm="0">
                                          <p:val>
                                            <p:strVal val="0-#ppt_w/2"/>
                                          </p:val>
                                        </p:tav>
                                        <p:tav tm="100000">
                                          <p:val>
                                            <p:strVal val="#ppt_x"/>
                                          </p:val>
                                        </p:tav>
                                      </p:tavLst>
                                    </p:anim>
                                    <p:anim calcmode="lin" valueType="num">
                                      <p:cBhvr additive="base">
                                        <p:cTn id="76" dur="100" fill="hold"/>
                                        <p:tgtEl>
                                          <p:spTgt spid="98307">
                                            <p:txEl>
                                              <p:pRg st="7" end="7"/>
                                            </p:txEl>
                                          </p:spTgt>
                                        </p:tgtEl>
                                        <p:attrNameLst>
                                          <p:attrName>ppt_y</p:attrName>
                                        </p:attrNameLst>
                                      </p:cBhvr>
                                      <p:tavLst>
                                        <p:tav tm="0">
                                          <p:val>
                                            <p:strVal val="#ppt_y"/>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8344"/>
                                        </p:tgtEl>
                                        <p:attrNameLst>
                                          <p:attrName>style.visibility</p:attrName>
                                        </p:attrNameLst>
                                      </p:cBhvr>
                                      <p:to>
                                        <p:strVal val="visible"/>
                                      </p:to>
                                    </p:set>
                                    <p:anim calcmode="lin" valueType="num">
                                      <p:cBhvr additive="base">
                                        <p:cTn id="83" dur="500" fill="hold"/>
                                        <p:tgtEl>
                                          <p:spTgt spid="98344"/>
                                        </p:tgtEl>
                                        <p:attrNameLst>
                                          <p:attrName>ppt_x</p:attrName>
                                        </p:attrNameLst>
                                      </p:cBhvr>
                                      <p:tavLst>
                                        <p:tav tm="0">
                                          <p:val>
                                            <p:strVal val="#ppt_x"/>
                                          </p:val>
                                        </p:tav>
                                        <p:tav tm="100000">
                                          <p:val>
                                            <p:strVal val="#ppt_x"/>
                                          </p:val>
                                        </p:tav>
                                      </p:tavLst>
                                    </p:anim>
                                    <p:anim calcmode="lin" valueType="num">
                                      <p:cBhvr additive="base">
                                        <p:cTn id="84" dur="500" fill="hold"/>
                                        <p:tgtEl>
                                          <p:spTgt spid="9834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98307">
                                            <p:txEl>
                                              <p:pRg st="8" end="8"/>
                                            </p:txEl>
                                          </p:spTgt>
                                        </p:tgtEl>
                                        <p:attrNameLst>
                                          <p:attrName>style.visibility</p:attrName>
                                        </p:attrNameLst>
                                      </p:cBhvr>
                                      <p:to>
                                        <p:strVal val="visible"/>
                                      </p:to>
                                    </p:set>
                                    <p:anim calcmode="lin" valueType="num">
                                      <p:cBhvr additive="base">
                                        <p:cTn id="89" dur="100" fill="hold"/>
                                        <p:tgtEl>
                                          <p:spTgt spid="98307">
                                            <p:txEl>
                                              <p:pRg st="8" end="8"/>
                                            </p:txEl>
                                          </p:spTgt>
                                        </p:tgtEl>
                                        <p:attrNameLst>
                                          <p:attrName>ppt_x</p:attrName>
                                        </p:attrNameLst>
                                      </p:cBhvr>
                                      <p:tavLst>
                                        <p:tav tm="0">
                                          <p:val>
                                            <p:strVal val="0-#ppt_w/2"/>
                                          </p:val>
                                        </p:tav>
                                        <p:tav tm="100000">
                                          <p:val>
                                            <p:strVal val="#ppt_x"/>
                                          </p:val>
                                        </p:tav>
                                      </p:tavLst>
                                    </p:anim>
                                    <p:anim calcmode="lin" valueType="num">
                                      <p:cBhvr additive="base">
                                        <p:cTn id="90" dur="100" fill="hold"/>
                                        <p:tgtEl>
                                          <p:spTgt spid="98307">
                                            <p:txEl>
                                              <p:pRg st="8" end="8"/>
                                            </p:txEl>
                                          </p:spTgt>
                                        </p:tgtEl>
                                        <p:attrNameLst>
                                          <p:attrName>ppt_y</p:attrName>
                                        </p:attrNameLst>
                                      </p:cBhvr>
                                      <p:tavLst>
                                        <p:tav tm="0">
                                          <p:val>
                                            <p:strVal val="#ppt_y"/>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8345"/>
                                        </p:tgtEl>
                                        <p:attrNameLst>
                                          <p:attrName>style.visibility</p:attrName>
                                        </p:attrNameLst>
                                      </p:cBhvr>
                                      <p:to>
                                        <p:strVal val="visible"/>
                                      </p:to>
                                    </p:set>
                                    <p:anim calcmode="lin" valueType="num">
                                      <p:cBhvr additive="base">
                                        <p:cTn id="93" dur="100" fill="hold"/>
                                        <p:tgtEl>
                                          <p:spTgt spid="98345"/>
                                        </p:tgtEl>
                                        <p:attrNameLst>
                                          <p:attrName>ppt_x</p:attrName>
                                        </p:attrNameLst>
                                      </p:cBhvr>
                                      <p:tavLst>
                                        <p:tav tm="0">
                                          <p:val>
                                            <p:strVal val="#ppt_x"/>
                                          </p:val>
                                        </p:tav>
                                        <p:tav tm="100000">
                                          <p:val>
                                            <p:strVal val="#ppt_x"/>
                                          </p:val>
                                        </p:tav>
                                      </p:tavLst>
                                    </p:anim>
                                    <p:anim calcmode="lin" valueType="num">
                                      <p:cBhvr additive="base">
                                        <p:cTn id="94" dur="100" fill="hold"/>
                                        <p:tgtEl>
                                          <p:spTgt spid="98345"/>
                                        </p:tgtEl>
                                        <p:attrNameLst>
                                          <p:attrName>ppt_y</p:attrName>
                                        </p:attrNameLst>
                                      </p:cBhvr>
                                      <p:tavLst>
                                        <p:tav tm="0">
                                          <p:val>
                                            <p:strVal val="1+#ppt_h/2"/>
                                          </p:val>
                                        </p:tav>
                                        <p:tav tm="100000">
                                          <p:val>
                                            <p:strVal val="#ppt_y"/>
                                          </p:val>
                                        </p:tav>
                                      </p:tavLst>
                                    </p:anim>
                                  </p:childTnLst>
                                </p:cTn>
                              </p:par>
                              <p:par>
                                <p:cTn id="95" presetID="1" presetClass="entr" presetSubtype="0" fill="hold" grpId="0" nodeType="withEffect">
                                  <p:stCondLst>
                                    <p:cond delay="0"/>
                                  </p:stCondLst>
                                  <p:childTnLst>
                                    <p:set>
                                      <p:cBhvr>
                                        <p:cTn id="96"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p:bldP spid="98321" grpId="0" animBg="1"/>
      <p:bldP spid="98322" grpId="0" animBg="1"/>
      <p:bldP spid="98323" grpId="0" animBg="1"/>
      <p:bldP spid="98324" grpId="0" animBg="1"/>
      <p:bldP spid="98325" grpId="0" animBg="1"/>
      <p:bldP spid="98344" grpId="0"/>
      <p:bldP spid="983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28600" y="456406"/>
            <a:ext cx="4811766"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smtClean="0">
                <a:solidFill>
                  <a:sysClr val="windowText" lastClr="000000"/>
                </a:solidFill>
              </a:rPr>
              <a:t>Example : Decimal Number system</a:t>
            </a:r>
            <a:endParaRPr lang="en-US" sz="2000" dirty="0">
              <a:solidFill>
                <a:schemeClr val="bg1"/>
              </a:solidFill>
            </a:endParaRPr>
          </a:p>
        </p:txBody>
      </p:sp>
      <p:sp>
        <p:nvSpPr>
          <p:cNvPr id="1075203" name="Rectangle 3"/>
          <p:cNvSpPr>
            <a:spLocks noChangeArrowheads="1"/>
          </p:cNvSpPr>
          <p:nvPr/>
        </p:nvSpPr>
        <p:spPr bwMode="auto">
          <a:xfrm>
            <a:off x="86810" y="1246187"/>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b="0" i="0" dirty="0">
                <a:effectLst>
                  <a:outerShdw blurRad="38100" dist="38100" dir="2700000" algn="tl">
                    <a:srgbClr val="C0C0C0"/>
                  </a:outerShdw>
                </a:effectLst>
              </a:rPr>
              <a:t>The following shows the place values for the decimal number −7508. We have used 1, 10, 100, and 1000 instead of powers of 10.</a:t>
            </a:r>
          </a:p>
        </p:txBody>
      </p:sp>
      <p:sp>
        <p:nvSpPr>
          <p:cNvPr id="1075204" name="Rectangle 4"/>
          <p:cNvSpPr>
            <a:spLocks noChangeArrowheads="1"/>
          </p:cNvSpPr>
          <p:nvPr/>
        </p:nvSpPr>
        <p:spPr bwMode="auto">
          <a:xfrm>
            <a:off x="228600" y="4724400"/>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Note that the digit 2 in position 1 has the value 20, but the same digit in position 2 has the value 200. Also note that we normally drop the plus sign, but it is implicit.</a:t>
            </a:r>
          </a:p>
        </p:txBody>
      </p:sp>
      <p:grpSp>
        <p:nvGrpSpPr>
          <p:cNvPr id="7174" name="Group 15"/>
          <p:cNvGrpSpPr>
            <a:grpSpLocks/>
          </p:cNvGrpSpPr>
          <p:nvPr/>
        </p:nvGrpSpPr>
        <p:grpSpPr bwMode="auto">
          <a:xfrm>
            <a:off x="304800" y="2590800"/>
            <a:ext cx="8226425" cy="1468438"/>
            <a:chOff x="192" y="1632"/>
            <a:chExt cx="5182" cy="925"/>
          </a:xfrm>
        </p:grpSpPr>
        <p:pic>
          <p:nvPicPr>
            <p:cNvPr id="71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32"/>
              <a:ext cx="5182" cy="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9"/>
            <p:cNvSpPr txBox="1">
              <a:spLocks noChangeArrowheads="1"/>
            </p:cNvSpPr>
            <p:nvPr/>
          </p:nvSpPr>
          <p:spPr bwMode="auto">
            <a:xfrm>
              <a:off x="892" y="2208"/>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a:t>(</a:t>
              </a:r>
            </a:p>
          </p:txBody>
        </p:sp>
        <p:sp>
          <p:nvSpPr>
            <p:cNvPr id="7177" name="Text Box 11"/>
            <p:cNvSpPr txBox="1">
              <a:spLocks noChangeArrowheads="1"/>
            </p:cNvSpPr>
            <p:nvPr/>
          </p:nvSpPr>
          <p:spPr bwMode="auto">
            <a:xfrm>
              <a:off x="4396" y="2208"/>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a:t>)</a:t>
              </a:r>
            </a:p>
          </p:txBody>
        </p:sp>
        <p:sp>
          <p:nvSpPr>
            <p:cNvPr id="7178" name="Text Box 14"/>
            <p:cNvSpPr txBox="1">
              <a:spLocks noChangeArrowheads="1"/>
            </p:cNvSpPr>
            <p:nvPr/>
          </p:nvSpPr>
          <p:spPr bwMode="auto">
            <a:xfrm>
              <a:off x="4512" y="2208"/>
              <a:ext cx="82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000" i="0"/>
                <a:t>Values</a:t>
              </a:r>
            </a:p>
          </p:txBody>
        </p:sp>
      </p:grpSp>
      <p:sp>
        <p:nvSpPr>
          <p:cNvPr id="11" name="Footer Placeholder 10"/>
          <p:cNvSpPr>
            <a:spLocks noGrp="1"/>
          </p:cNvSpPr>
          <p:nvPr>
            <p:ph type="ftr" sz="quarter" idx="11"/>
          </p:nvPr>
        </p:nvSpPr>
        <p:spPr/>
        <p:txBody>
          <a:bodyPr/>
          <a:lstStyle/>
          <a:p>
            <a:r>
              <a:rPr lang="en-US" smtClean="0"/>
              <a:t>Digital Logic Design</a:t>
            </a:r>
            <a:endParaRPr lang="en-US"/>
          </a:p>
        </p:txBody>
      </p:sp>
      <p:sp>
        <p:nvSpPr>
          <p:cNvPr id="12" name="Slide Number Placeholder 11"/>
          <p:cNvSpPr>
            <a:spLocks noGrp="1"/>
          </p:cNvSpPr>
          <p:nvPr>
            <p:ph type="sldNum" sz="quarter" idx="12"/>
          </p:nvPr>
        </p:nvSpPr>
        <p:spPr/>
        <p:txBody>
          <a:bodyPr/>
          <a:lstStyle/>
          <a:p>
            <a:fld id="{CDFE905B-5691-40DB-A071-292DDBFE9B80}" type="slidenum">
              <a:rPr lang="en-US" smtClean="0"/>
              <a:pPr/>
              <a:t>7</a:t>
            </a:fld>
            <a:endParaRPr lang="en-US"/>
          </a:p>
        </p:txBody>
      </p:sp>
      <p:sp>
        <p:nvSpPr>
          <p:cNvPr id="2" name="Date Placeholder 1"/>
          <p:cNvSpPr>
            <a:spLocks noGrp="1"/>
          </p:cNvSpPr>
          <p:nvPr>
            <p:ph type="dt" sz="half" idx="10"/>
          </p:nvPr>
        </p:nvSpPr>
        <p:spPr/>
        <p:txBody>
          <a:bodyPr/>
          <a:lstStyle/>
          <a:p>
            <a:fld id="{5E924C22-2EA2-4AED-AE59-29FFC4500ABB}" type="datetime1">
              <a:rPr lang="en-US" smtClean="0"/>
              <a:t>2/21/2020</a:t>
            </a:fld>
            <a:endParaRPr lang="en-US"/>
          </a:p>
        </p:txBody>
      </p:sp>
    </p:spTree>
    <p:extLst>
      <p:ext uri="{BB962C8B-B14F-4D97-AF65-F5344CB8AC3E}">
        <p14:creationId xmlns:p14="http://schemas.microsoft.com/office/powerpoint/2010/main" val="1670310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ChangeArrowheads="1"/>
          </p:cNvSpPr>
          <p:nvPr/>
        </p:nvSpPr>
        <p:spPr bwMode="auto">
          <a:xfrm>
            <a:off x="2895600" y="166688"/>
            <a:ext cx="3505200" cy="76944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4400" i="0" dirty="0" smtClean="0">
                <a:solidFill>
                  <a:srgbClr val="0070C0"/>
                </a:solidFill>
              </a:rPr>
              <a:t>Real Number</a:t>
            </a:r>
            <a:endParaRPr lang="en-US" sz="4400" i="0" dirty="0">
              <a:solidFill>
                <a:srgbClr val="0070C0"/>
              </a:solidFill>
            </a:endParaRPr>
          </a:p>
        </p:txBody>
      </p:sp>
      <p:pic>
        <p:nvPicPr>
          <p:cNvPr id="81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1143000"/>
            <a:ext cx="854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7"/>
          <p:cNvSpPr txBox="1">
            <a:spLocks noChangeArrowheads="1"/>
          </p:cNvSpPr>
          <p:nvPr/>
        </p:nvSpPr>
        <p:spPr bwMode="auto">
          <a:xfrm>
            <a:off x="265112" y="2667000"/>
            <a:ext cx="1423788"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sz="2400" i="0" dirty="0">
                <a:solidFill>
                  <a:sysClr val="windowText" lastClr="000000"/>
                </a:solidFill>
              </a:rPr>
              <a:t>Example </a:t>
            </a:r>
            <a:endParaRPr lang="en-US" sz="2000" dirty="0">
              <a:solidFill>
                <a:sysClr val="windowText" lastClr="000000"/>
              </a:solidFill>
            </a:endParaRPr>
          </a:p>
        </p:txBody>
      </p:sp>
      <p:sp>
        <p:nvSpPr>
          <p:cNvPr id="1077256" name="Rectangle 8"/>
          <p:cNvSpPr>
            <a:spLocks noChangeArrowheads="1"/>
          </p:cNvSpPr>
          <p:nvPr/>
        </p:nvSpPr>
        <p:spPr bwMode="auto">
          <a:xfrm>
            <a:off x="76200" y="3352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a:effectLst>
                  <a:outerShdw blurRad="38100" dist="38100" dir="2700000" algn="tl">
                    <a:srgbClr val="C0C0C0"/>
                  </a:outerShdw>
                </a:effectLst>
              </a:rPr>
              <a:t>The following shows the place values for the real number +24.13.</a:t>
            </a:r>
          </a:p>
        </p:txBody>
      </p:sp>
      <p:pic>
        <p:nvPicPr>
          <p:cNvPr id="819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19600"/>
            <a:ext cx="837247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Digital Logic Design</a:t>
            </a:r>
            <a:endParaRPr lang="en-US"/>
          </a:p>
        </p:txBody>
      </p:sp>
      <p:sp>
        <p:nvSpPr>
          <p:cNvPr id="9" name="Slide Number Placeholder 8"/>
          <p:cNvSpPr>
            <a:spLocks noGrp="1"/>
          </p:cNvSpPr>
          <p:nvPr>
            <p:ph type="sldNum" sz="quarter" idx="12"/>
          </p:nvPr>
        </p:nvSpPr>
        <p:spPr/>
        <p:txBody>
          <a:bodyPr/>
          <a:lstStyle/>
          <a:p>
            <a:fld id="{CDFE905B-5691-40DB-A071-292DDBFE9B80}" type="slidenum">
              <a:rPr lang="en-US" smtClean="0"/>
              <a:pPr/>
              <a:t>8</a:t>
            </a:fld>
            <a:endParaRPr lang="en-US"/>
          </a:p>
        </p:txBody>
      </p:sp>
      <p:sp>
        <p:nvSpPr>
          <p:cNvPr id="2" name="Date Placeholder 1"/>
          <p:cNvSpPr>
            <a:spLocks noGrp="1"/>
          </p:cNvSpPr>
          <p:nvPr>
            <p:ph type="dt" sz="half" idx="10"/>
          </p:nvPr>
        </p:nvSpPr>
        <p:spPr/>
        <p:txBody>
          <a:bodyPr/>
          <a:lstStyle/>
          <a:p>
            <a:fld id="{AB187811-64BA-46A9-A826-04FF5C78A484}" type="datetime1">
              <a:rPr lang="en-US" smtClean="0"/>
              <a:t>2/21/2020</a:t>
            </a:fld>
            <a:endParaRPr lang="en-US"/>
          </a:p>
        </p:txBody>
      </p:sp>
    </p:spTree>
    <p:extLst>
      <p:ext uri="{BB962C8B-B14F-4D97-AF65-F5344CB8AC3E}">
        <p14:creationId xmlns:p14="http://schemas.microsoft.com/office/powerpoint/2010/main" val="2606158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381000" y="1217613"/>
            <a:ext cx="86106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dirty="0"/>
              <a:t>The word binary is derived from the Latin root </a:t>
            </a:r>
            <a:r>
              <a:rPr lang="en-US" sz="2800" i="0" dirty="0" err="1">
                <a:solidFill>
                  <a:srgbClr val="0070C0"/>
                </a:solidFill>
              </a:rPr>
              <a:t>bini</a:t>
            </a:r>
            <a:r>
              <a:rPr lang="en-US" sz="2800" b="0" i="0" dirty="0">
                <a:solidFill>
                  <a:srgbClr val="0070C0"/>
                </a:solidFill>
              </a:rPr>
              <a:t> </a:t>
            </a:r>
            <a:r>
              <a:rPr lang="en-US" sz="2800" b="0" i="0" dirty="0"/>
              <a:t>(or two by two). In this system the </a:t>
            </a:r>
            <a:r>
              <a:rPr lang="en-US" sz="2800" i="0" dirty="0">
                <a:solidFill>
                  <a:srgbClr val="0070C0"/>
                </a:solidFill>
              </a:rPr>
              <a:t>base b = 2</a:t>
            </a:r>
            <a:r>
              <a:rPr lang="en-US" sz="2800" b="0" i="0" dirty="0">
                <a:solidFill>
                  <a:srgbClr val="0070C0"/>
                </a:solidFill>
              </a:rPr>
              <a:t> </a:t>
            </a:r>
            <a:r>
              <a:rPr lang="en-US" sz="2800" b="0" i="0" dirty="0"/>
              <a:t>and we use only two symbols, </a:t>
            </a:r>
          </a:p>
        </p:txBody>
      </p:sp>
      <p:sp>
        <p:nvSpPr>
          <p:cNvPr id="1060867" name="Text Box 3"/>
          <p:cNvSpPr txBox="1">
            <a:spLocks noChangeArrowheads="1"/>
          </p:cNvSpPr>
          <p:nvPr/>
        </p:nvSpPr>
        <p:spPr bwMode="auto">
          <a:xfrm>
            <a:off x="1600200" y="258763"/>
            <a:ext cx="6172200" cy="5794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3200" i="0" dirty="0">
                <a:solidFill>
                  <a:srgbClr val="0070C0"/>
                </a:solidFill>
              </a:rPr>
              <a:t>The binary system (base 2)</a:t>
            </a:r>
          </a:p>
        </p:txBody>
      </p:sp>
      <p:sp>
        <p:nvSpPr>
          <p:cNvPr id="9221" name="Rectangle 5"/>
          <p:cNvSpPr>
            <a:spLocks noChangeArrowheads="1"/>
          </p:cNvSpPr>
          <p:nvPr/>
        </p:nvSpPr>
        <p:spPr bwMode="auto">
          <a:xfrm>
            <a:off x="3733800" y="2681288"/>
            <a:ext cx="2057400" cy="547687"/>
          </a:xfrm>
          <a:prstGeom prst="rect">
            <a:avLst/>
          </a:prstGeom>
          <a:solidFill>
            <a:schemeClr val="bg1"/>
          </a:solidFill>
          <a:ln w="28575">
            <a:solidFill>
              <a:schemeClr val="hlink"/>
            </a:solidFill>
            <a:miter lim="800000"/>
            <a:headEnd/>
            <a:tailEnd/>
          </a:ln>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i="0"/>
              <a:t>S = {0, 1}</a:t>
            </a:r>
          </a:p>
        </p:txBody>
      </p:sp>
      <p:sp>
        <p:nvSpPr>
          <p:cNvPr id="9222" name="Rectangle 6"/>
          <p:cNvSpPr>
            <a:spLocks noChangeArrowheads="1"/>
          </p:cNvSpPr>
          <p:nvPr/>
        </p:nvSpPr>
        <p:spPr bwMode="auto">
          <a:xfrm>
            <a:off x="152400" y="3930650"/>
            <a:ext cx="8915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sz="2800" b="0" i="0" dirty="0"/>
              <a:t>The symbols in this system are often referred to as </a:t>
            </a:r>
            <a:r>
              <a:rPr lang="en-US" sz="2800" i="0" dirty="0">
                <a:solidFill>
                  <a:srgbClr val="0070C0"/>
                </a:solidFill>
              </a:rPr>
              <a:t>binary</a:t>
            </a:r>
            <a:r>
              <a:rPr lang="en-US" sz="2800" b="0" i="0" dirty="0">
                <a:solidFill>
                  <a:srgbClr val="0070C0"/>
                </a:solidFill>
              </a:rPr>
              <a:t> </a:t>
            </a:r>
            <a:r>
              <a:rPr lang="en-US" sz="2800" i="0" dirty="0">
                <a:solidFill>
                  <a:srgbClr val="0070C0"/>
                </a:solidFill>
              </a:rPr>
              <a:t>digits</a:t>
            </a:r>
            <a:r>
              <a:rPr lang="en-US" sz="2800" b="0" i="0" dirty="0">
                <a:solidFill>
                  <a:srgbClr val="0070C0"/>
                </a:solidFill>
              </a:rPr>
              <a:t> </a:t>
            </a:r>
            <a:r>
              <a:rPr lang="en-US" sz="2800" b="0" i="0" dirty="0"/>
              <a:t>or </a:t>
            </a:r>
            <a:r>
              <a:rPr lang="en-US" sz="2800" i="0" dirty="0">
                <a:solidFill>
                  <a:srgbClr val="0070C0"/>
                </a:solidFill>
              </a:rPr>
              <a:t>bits</a:t>
            </a:r>
            <a:r>
              <a:rPr lang="en-US" sz="2800" b="0" i="0" dirty="0">
                <a:solidFill>
                  <a:srgbClr val="0070C0"/>
                </a:solidFill>
              </a:rPr>
              <a:t> </a:t>
            </a:r>
            <a:r>
              <a:rPr lang="en-US" sz="2800" b="0" i="0" dirty="0"/>
              <a:t>(binary digit). </a:t>
            </a:r>
          </a:p>
        </p:txBody>
      </p:sp>
      <p:sp>
        <p:nvSpPr>
          <p:cNvPr id="7" name="Footer Placeholder 6"/>
          <p:cNvSpPr>
            <a:spLocks noGrp="1"/>
          </p:cNvSpPr>
          <p:nvPr>
            <p:ph type="ftr" sz="quarter" idx="11"/>
          </p:nvPr>
        </p:nvSpPr>
        <p:spPr/>
        <p:txBody>
          <a:bodyPr/>
          <a:lstStyle/>
          <a:p>
            <a:r>
              <a:rPr lang="en-US" smtClean="0"/>
              <a:t>Digital Logic Design</a:t>
            </a:r>
            <a:endParaRPr lang="en-US"/>
          </a:p>
        </p:txBody>
      </p:sp>
      <p:sp>
        <p:nvSpPr>
          <p:cNvPr id="8" name="Slide Number Placeholder 7"/>
          <p:cNvSpPr>
            <a:spLocks noGrp="1"/>
          </p:cNvSpPr>
          <p:nvPr>
            <p:ph type="sldNum" sz="quarter" idx="12"/>
          </p:nvPr>
        </p:nvSpPr>
        <p:spPr/>
        <p:txBody>
          <a:bodyPr/>
          <a:lstStyle/>
          <a:p>
            <a:fld id="{CDFE905B-5691-40DB-A071-292DDBFE9B80}" type="slidenum">
              <a:rPr lang="en-US" smtClean="0"/>
              <a:pPr/>
              <a:t>9</a:t>
            </a:fld>
            <a:endParaRPr lang="en-US"/>
          </a:p>
        </p:txBody>
      </p:sp>
      <p:sp>
        <p:nvSpPr>
          <p:cNvPr id="2" name="Date Placeholder 1"/>
          <p:cNvSpPr>
            <a:spLocks noGrp="1"/>
          </p:cNvSpPr>
          <p:nvPr>
            <p:ph type="dt" sz="half" idx="10"/>
          </p:nvPr>
        </p:nvSpPr>
        <p:spPr/>
        <p:txBody>
          <a:bodyPr/>
          <a:lstStyle/>
          <a:p>
            <a:fld id="{AFE5C478-7C90-46CF-AE77-033BD2413CB0}" type="datetime1">
              <a:rPr lang="en-US" smtClean="0"/>
              <a:t>2/21/2020</a:t>
            </a:fld>
            <a:endParaRPr lang="en-US"/>
          </a:p>
        </p:txBody>
      </p:sp>
    </p:spTree>
    <p:extLst>
      <p:ext uri="{BB962C8B-B14F-4D97-AF65-F5344CB8AC3E}">
        <p14:creationId xmlns:p14="http://schemas.microsoft.com/office/powerpoint/2010/main" val="3713599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mplet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t2</Template>
  <TotalTime>357</TotalTime>
  <Words>2787</Words>
  <Application>Microsoft Office PowerPoint</Application>
  <PresentationFormat>On-screen Show (4:3)</PresentationFormat>
  <Paragraphs>570</Paragraphs>
  <Slides>47</Slides>
  <Notes>34</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47</vt:i4>
      </vt:variant>
    </vt:vector>
  </HeadingPairs>
  <TitlesOfParts>
    <vt:vector size="68" baseType="lpstr">
      <vt:lpstr>微軟正黑體</vt:lpstr>
      <vt:lpstr>新細明體</vt:lpstr>
      <vt:lpstr>Algerian</vt:lpstr>
      <vt:lpstr>Arial</vt:lpstr>
      <vt:lpstr>Arial Black</vt:lpstr>
      <vt:lpstr>Bookman Old Style</vt:lpstr>
      <vt:lpstr>Calibri</vt:lpstr>
      <vt:lpstr>Calibri Light</vt:lpstr>
      <vt:lpstr>Constantia</vt:lpstr>
      <vt:lpstr>Courier New</vt:lpstr>
      <vt:lpstr>Franklin Gothic Demi Cond</vt:lpstr>
      <vt:lpstr>Garamond</vt:lpstr>
      <vt:lpstr>Helvetica</vt:lpstr>
      <vt:lpstr>McGrawHill-Italic</vt:lpstr>
      <vt:lpstr>Times</vt:lpstr>
      <vt:lpstr>Times New Roman</vt:lpstr>
      <vt:lpstr>Wingdings</vt:lpstr>
      <vt:lpstr>Wingdings 2</vt:lpstr>
      <vt:lpstr>Wingdings 3</vt:lpstr>
      <vt:lpstr>Tamplete</vt:lpstr>
      <vt:lpstr>Office Theme</vt:lpstr>
      <vt:lpstr>PowerPoint Presentation</vt:lpstr>
      <vt:lpstr>Analog and Digital System, concept of number systems, non-positional and positional number,  systems, decimal, binary, hexadecimal and octal system, Conversion, </vt:lpstr>
      <vt:lpstr>Analog and Digital Signal</vt:lpstr>
      <vt:lpstr>PowerPoint Presentation</vt:lpstr>
      <vt:lpstr>PowerPoint Presentation</vt:lpstr>
      <vt:lpstr>Decimal Number System</vt:lpstr>
      <vt:lpstr>PowerPoint Presentation</vt:lpstr>
      <vt:lpstr>PowerPoint Presentation</vt:lpstr>
      <vt:lpstr>PowerPoint Presentation</vt:lpstr>
      <vt:lpstr>Binary Number System</vt:lpstr>
      <vt:lpstr>PowerPoint Presentation</vt:lpstr>
      <vt:lpstr>PowerPoint Presentation</vt:lpstr>
      <vt:lpstr>PowerPoint Presentation</vt:lpstr>
      <vt:lpstr>Octal Number System</vt:lpstr>
      <vt:lpstr>PowerPoint Presentation</vt:lpstr>
      <vt:lpstr>PowerPoint Presentation</vt:lpstr>
      <vt:lpstr>Hexadecimal Number System</vt:lpstr>
      <vt:lpstr>PowerPoint Presentation</vt:lpstr>
      <vt:lpstr>PowerPoint Presentation</vt:lpstr>
      <vt:lpstr>PowerPoint Presentation</vt:lpstr>
      <vt:lpstr>PowerPoint Presentation</vt:lpstr>
      <vt:lpstr>Number Base Conversions</vt:lpstr>
      <vt:lpstr>Decimal (Integer) to Binary Conversion</vt:lpstr>
      <vt:lpstr>Decimal (Fraction) to Binary Conversion</vt:lpstr>
      <vt:lpstr>Decimal to Octal Conversion</vt:lpstr>
      <vt:lpstr>Binary − Octal Conversion</vt:lpstr>
      <vt:lpstr>Binary − Hexadecimal Conversion</vt:lpstr>
      <vt:lpstr>Octal − Hexadecimal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AL-IMTIAZ</dc:creator>
  <cp:lastModifiedBy>Ahad</cp:lastModifiedBy>
  <cp:revision>17</cp:revision>
  <dcterms:created xsi:type="dcterms:W3CDTF">2013-06-20T06:21:54Z</dcterms:created>
  <dcterms:modified xsi:type="dcterms:W3CDTF">2020-02-21T08:15:44Z</dcterms:modified>
</cp:coreProperties>
</file>