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6" r:id="rId8"/>
    <p:sldId id="267" r:id="rId9"/>
    <p:sldId id="260" r:id="rId10"/>
    <p:sldId id="261" r:id="rId11"/>
    <p:sldId id="263" r:id="rId12"/>
    <p:sldId id="268" r:id="rId13"/>
    <p:sldId id="271" r:id="rId14"/>
    <p:sldId id="270" r:id="rId15"/>
    <p:sldId id="275" r:id="rId16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5" d="100"/>
          <a:sy n="55" d="100"/>
        </p:scale>
        <p:origin x="2685" y="2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 snapToObjects="1">
      <p:cViewPr>
        <p:scale>
          <a:sx n="55" d="100"/>
          <a:sy n="55" d="100"/>
        </p:scale>
        <p:origin x="2685" y="21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A5F3BB6-F887-0ACD-C9E7-0E9875A93F5B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FCEA22E-60A2-9B54-EC76-9601EC381AC3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28D4BD-F3B1-7D22-FF90-05779ADE0950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350B29B-D5FE-0544-B0E8-2311FCA64676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B85A6FB-B5B6-D050-F83D-4305E8730E16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E1451F8-B6B3-41A7-FDAC-40F21FE20B15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941A50A-4484-1453-CAF9-B206EBB73CE7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738E2BC-F28A-6D14-C480-0441ACCE3251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/>
          <a:lstStyle>
            <a:lvl1pPr algn="l">
              <a:defRPr lang="en-US" sz="4000" b="1" cap="all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/>
          <a:lstStyle>
            <a:lvl1pPr marL="0" indent="0">
              <a:buNone/>
              <a:defRPr lang="en-US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760345-0BD2-23F5-9CCE-FDA04D806AA8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F9D960D-43A2-C860-EC25-B535D86B1AE0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 cap="none"/>
            </a:lvl1pPr>
            <a:lvl2pPr>
              <a:defRPr lang="en-US" sz="2400" cap="none"/>
            </a:lvl2pPr>
            <a:lvl3pPr>
              <a:defRPr lang="en-US" sz="2000" cap="none"/>
            </a:lvl3pPr>
            <a:lvl4pPr>
              <a:defRPr lang="en-US" sz="1800" cap="none"/>
            </a:lvl4pPr>
            <a:lvl5pPr>
              <a:defRPr lang="en-US" sz="1800" cap="none"/>
            </a:lvl5pPr>
            <a:lvl6pPr>
              <a:defRPr lang="en-US" sz="1800" cap="none"/>
            </a:lvl6pPr>
            <a:lvl7pPr>
              <a:defRPr lang="en-US" sz="1800" cap="none"/>
            </a:lvl7pPr>
            <a:lvl8pPr>
              <a:defRPr lang="en-US" sz="1800" cap="none"/>
            </a:lvl8pPr>
            <a:lvl9pPr>
              <a:defRPr lang="en-US" sz="18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B550DFC-B296-00FB-D8ED-44AE43A32E11}" type="datetime1">
              <a:rPr/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CA450EC-A291-F1A6-DF1C-54F31E522901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/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/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 cap="none"/>
            </a:lvl1pPr>
            <a:lvl2pPr>
              <a:defRPr lang="en-US" sz="2000" cap="none"/>
            </a:lvl2pPr>
            <a:lvl3pPr>
              <a:defRPr lang="en-US" sz="1800" cap="none"/>
            </a:lvl3pPr>
            <a:lvl4pPr>
              <a:defRPr lang="en-US" sz="1600" cap="none"/>
            </a:lvl4pPr>
            <a:lvl5pPr>
              <a:defRPr lang="en-US" sz="1600" cap="none"/>
            </a:lvl5pPr>
            <a:lvl6pPr>
              <a:defRPr lang="en-US" sz="1600" cap="none"/>
            </a:lvl6pPr>
            <a:lvl7pPr>
              <a:defRPr lang="en-US" sz="1600" cap="none"/>
            </a:lvl7pPr>
            <a:lvl8pPr>
              <a:defRPr lang="en-US" sz="1600" cap="none"/>
            </a:lvl8pPr>
            <a:lvl9pPr>
              <a:defRPr lang="en-US" sz="16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CDE236A-24A1-8BD5-EF66-D2806D281987}" type="datetime1">
              <a:rPr/>
            </a:fld>
            <a:endParaRPr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69948CD-838B-CCBE-C521-75EB066F3320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93558F8-B6B4-60AE-FA8D-40FB16C30C15}" type="datetime1">
              <a:rPr/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DAC6C30-7E90-F99A-DE14-88CF225A28DD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FADE77E-30D2-F811-9C15-C644A95B6A93}" type="datetime1">
              <a:rPr/>
            </a:fld>
            <a:endParaRPr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81C8366-28A5-4975-EBA4-DE20CDEA1D8B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/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9059A30-7ED4-506C-9ABD-8839D4F36CDD}" type="datetime1">
              <a:rPr/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794AD84-CA9A-C15B-D42C-3C0EE3622269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/>
          <a:lstStyle>
            <a:lvl1pPr algn="l">
              <a:defRPr lang="en-US" sz="2000" b="1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</a:p>
        </p:txBody>
      </p:sp>
      <p:sp>
        <p:nvSpPr>
          <p:cNvPr id="4" name="Text Placeholder 3"/>
          <p:cNvSpPr>
            <a:spLocks noGrp="1" noChangeArrowheads="1"/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97C83C6-88A4-2975-EAC4-7E20CD8A1C2B}" type="datetime1">
              <a:rPr/>
            </a:fld>
            <a:endParaRPr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D19F1A1-EFB0-4C07-FEA1-1952BFEF084C}" type="slidenum">
              <a:rPr/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1044452-1CFC-51B2-B2BC-EAE70AF244BF}" type="datetime1">
              <a:rPr/>
            </a:fld>
            <a:endParaRPr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/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2A6AD4D2-9CC7-3F22-89D2-6A779A9C7F3F}" type="slidenum">
              <a:rPr/>
            </a:fld>
            <a:endParaRPr/>
          </a:p>
        </p:txBody>
      </p:sp>
      <p:pic>
        <p:nvPicPr>
          <p:cNvPr id="7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287135"/>
            <a:ext cx="9144000" cy="5499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90204" pitchFamily="34" charset="0"/>
        <a:buChar char="•"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90204" pitchFamily="34" charset="0"/>
        <a:buChar char="–"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90204" pitchFamily="34" charset="0"/>
        <a:buChar char="•"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90204" pitchFamily="34" charset="0"/>
        <a:buChar char="–"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90204" pitchFamily="34" charset="0"/>
        <a:buChar char="»"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90204" pitchFamily="34" charset="0"/>
        <a:buChar char="•"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90204" pitchFamily="34" charset="0"/>
        <a:buChar char="•"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90204" pitchFamily="34" charset="0"/>
        <a:buChar char="•"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90204" pitchFamily="34" charset="0"/>
        <a:buChar char="•"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spcCol="215900" anchor="ctr"/>
          <a:lstStyle/>
          <a:p>
            <a:pPr>
              <a:spcBef>
                <a:spcPts val="0"/>
              </a:spcBef>
              <a:defRPr lang="en-US" sz="3960" cap="none"/>
            </a:pPr>
            <a:r>
              <a:t>Πολιτική και Μεθοδολογία Διαχείρισης Κινδύνων της ΑΒΑΞ Α.Ε.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4823460" y="5580380"/>
            <a:ext cx="3889375" cy="385445"/>
          </a:xfrm>
        </p:spPr>
        <p:txBody>
          <a:bodyPr/>
          <a:lstStyle/>
          <a:p>
            <a:pPr algn="r">
              <a:defRPr lang="en-US"/>
            </a:pPr>
            <a:r>
              <a:rPr lang="en-US" cap="none"/>
              <a:t>Οκτώβριος 2024 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 sz="3200" b="1" cap="none"/>
            </a:pPr>
            <a:r>
              <a:t>7. Εργαλεία και Διαδικασίες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80000"/>
              </a:lnSpc>
              <a:spcBef>
                <a:spcPts val="570"/>
              </a:spcBef>
              <a:defRPr lang="en-US" sz="1260" b="1" cap="none"/>
            </a:pPr>
            <a:r>
              <a:rPr lang="en-US" sz="2380" cap="none"/>
              <a:t>Κύκλοι Αυτοαξιολόγησης Κινδύνων (RCSA):</a:t>
            </a:r>
            <a:endParaRPr lang="en-US" sz="2380" cap="none"/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cap="none"/>
            </a:pPr>
            <a:r>
              <a:t>Ομαδικές και ατομικές συναντήσεις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cap="none"/>
            </a:pPr>
            <a:r>
              <a:t>Δημιουργία και συντήρηση Μητρώου Κινδύνων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cap="none"/>
            </a:pPr>
            <a:r>
              <a:t>Συχνότητα: Τουλάχιστον ετήσια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b="1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b="1" cap="none"/>
            </a:pPr>
            <a:r>
              <a:t>Μητρώο Κινδύνων: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cap="none"/>
            </a:pPr>
            <a:r>
              <a:t>Περιγραφή και κατηγοριοποίηση κινδύνων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cap="none"/>
            </a:pPr>
            <a:r>
              <a:t>Μέτρηση κινδύνων (πιθανότητα και επίδραση)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cap="none"/>
            </a:pPr>
            <a:r>
              <a:t>Σχέδια δράσης και δείκτες απόδοσης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b="1" cap="none"/>
            </a:pPr>
            <a:r>
              <a:t>Περιοδικές Αναφορές: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cap="none"/>
            </a:pPr>
            <a:r>
              <a:t>Συχνότητα: Εξαμηνιαία ή έκτακτες αναφορές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en-US" sz="2240" cap="none"/>
            </a:pPr>
            <a:r>
              <a:t>Περιεχόμενο: Ενημέρωση για πρόοδο και εξέλιξη κινδύνων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en-US" sz="3200" b="1" cap="none"/>
            </a:pPr>
            <a:r>
              <a:t>8. Status October 2024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/>
          <a:lstStyle/>
          <a:p>
            <a:pPr>
              <a:defRPr lang="en-US" sz="1800" cap="none"/>
            </a:pPr>
            <a:r>
              <a:rPr lang="en-US" sz="3400" cap="none"/>
              <a:t>Initial Risk Register approved by BOD</a:t>
            </a:r>
            <a:endParaRPr lang="en-US" sz="3400" cap="none"/>
          </a:p>
          <a:p>
            <a:pPr>
              <a:defRPr lang="en-US" sz="1800" cap="none"/>
            </a:pPr>
            <a:r>
              <a:rPr lang="en-US" sz="3400" cap="none"/>
              <a:t>First ever RCSA to be completed by end of September 24 (Amid):</a:t>
            </a:r>
            <a:endParaRPr lang="en-US" sz="3400" cap="none"/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t>Timeline and Milestones</a:t>
            </a:r>
          </a:p>
        </p:txBody>
      </p:sp>
      <p:sp>
        <p:nvSpPr>
          <p:cNvPr id="3" name="TextBox 3"/>
          <p:cNvSpPr/>
          <p:nvPr/>
        </p:nvSpPr>
        <p:spPr>
          <a:xfrm>
            <a:off x="457835" y="1371600"/>
            <a:ext cx="8188960" cy="4772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</a:p>
          <a:p>
            <a:pPr>
              <a:defRPr lang="en-US"/>
            </a:pPr>
            <a:br/>
            <a:r>
              <a:t>Detailed Timeline</a:t>
            </a:r>
            <a:br/>
            <a:r>
              <a:t>- Month 1: Define objectives and secure executive support.</a:t>
            </a:r>
            <a:br/>
            <a:r>
              <a:t>- Month 2: Establish policy and set up committee.</a:t>
            </a:r>
            <a:br/>
            <a:r>
              <a:rPr lang="en-US" cap="none">
                <a:solidFill>
                  <a:srgbClr val="FF0000"/>
                </a:solidFill>
              </a:rPr>
              <a:t>- Month 3-4: Develop risk register and identify risks.</a:t>
            </a:r>
            <a:br>
              <a:rPr lang="en-US" cap="none">
                <a:solidFill>
                  <a:srgbClr val="FF0000"/>
                </a:solidFill>
              </a:rPr>
            </a:br>
            <a:r>
              <a:t>- Month 4-5: Define criteria and assess risks.</a:t>
            </a:r>
            <a:br/>
            <a:r>
              <a:t>- Month 6: Develop and implement response strategies.</a:t>
            </a:r>
            <a:br/>
            <a:r>
              <a:t>- Month 7-8: Set up monitoring mechanisms.</a:t>
            </a:r>
            <a:br/>
            <a:r>
              <a:t>- Ongoing: Regular reporting, training, and culture promotion.</a:t>
            </a:r>
            <a:b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en-US"/>
            </a:pPr>
            <a:r>
              <a:t>ermapp.avax.gr</a:t>
            </a: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type="clipArt" idx="1"/>
          </p:nvPr>
        </p:nvPicPr>
        <p:blipFill>
          <a:blip r:embed="rId1"/>
          <a:stretch>
            <a:fillRect/>
          </a:stretch>
        </p:blipFill>
        <p:spPr>
          <a:xfrm>
            <a:off x="979805" y="1600200"/>
            <a:ext cx="7185025" cy="45262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74955"/>
            <a:ext cx="8229600" cy="646430"/>
          </a:xfrm>
        </p:spPr>
        <p:txBody>
          <a:bodyPr/>
          <a:p>
            <a:r>
              <a:rPr lang="en-US"/>
              <a:t>metabase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 lang="en-US"/>
            </a:pPr>
            <a:fld id="{6738E2BC-F28A-6D14-C480-0441ACCE3251}" type="slidenum">
              <a:rPr/>
            </a:fld>
            <a:endParaRPr/>
          </a:p>
        </p:txBody>
      </p:sp>
      <p:pic>
        <p:nvPicPr>
          <p:cNvPr id="8" name="Content Placeholder 7" descr="Screen Shot 2024-09-26 at 9.16.38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2445" y="921385"/>
            <a:ext cx="7949565" cy="5309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 sz="3200" b="1" cap="none"/>
            </a:pPr>
            <a:r>
              <a:t>1. Εισαγωγή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/>
          <a:lstStyle/>
          <a:p>
            <a:pPr>
              <a:defRPr lang="en-US" sz="1800" cap="none"/>
            </a:pPr>
            <a:r>
              <a:rPr lang="en-US" sz="3600" cap="none"/>
              <a:t>Έγκριση Πολιτικής: Νοέμβριος 2023</a:t>
            </a:r>
            <a:endParaRPr lang="en-US" sz="3600" cap="none"/>
          </a:p>
          <a:p>
            <a:pPr>
              <a:defRPr lang="en-US"/>
            </a:pPr>
            <a:r>
              <a:t>Στόχος: Διαχείριση κινδύνων στο Σύστημα Εσωτερικού Ελέγχου (ΣΕΕ) της ΑΒΑΞ Α.Ε.</a:t>
            </a:r>
          </a:p>
          <a:p>
            <a:pPr>
              <a:defRPr lang="en-US"/>
            </a:pPr>
            <a:r>
              <a:t>Διεθνές Πλαίσιο: COSO ERM - Integrated Framework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 sz="3200" b="1" cap="none"/>
            </a:pPr>
            <a:r>
              <a:t>2. Κύρια Χαρακτηριστικά Διαδικασίας Διαχείρισης Κινδύνων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lang="en-US" sz="1800" cap="none"/>
            </a:pPr>
            <a:r>
              <a:rPr lang="en-US" sz="3600" u="sng" cap="none"/>
              <a:t>Αναγνώριση Κινδύνων</a:t>
            </a:r>
            <a:endParaRPr lang="en-US" sz="3600" u="sng" cap="none"/>
          </a:p>
          <a:p>
            <a:pPr marL="0" indent="0">
              <a:buNone/>
              <a:defRPr lang="en-US" sz="1800" cap="none"/>
            </a:pPr>
            <a:endParaRPr lang="en-US" sz="3600" cap="none"/>
          </a:p>
          <a:p>
            <a:pPr>
              <a:defRPr lang="en-US"/>
            </a:pPr>
            <a:r>
              <a:t>Πηγές Κινδύνων: </a:t>
            </a:r>
            <a:r>
              <a:t>Εξωγενείς και ενδογενείς</a:t>
            </a:r>
          </a:p>
          <a:p>
            <a:pPr>
              <a:defRPr lang="en-US"/>
            </a:pPr>
          </a:p>
          <a:p>
            <a:pPr>
              <a:defRPr lang="en-US"/>
            </a:pPr>
            <a:r>
              <a:t>Φύση Κινδύνων: Στρατηγικοί, Λειτουργικοί, Κανονιστικής συμμόρφωσης, Αναφοράς</a:t>
            </a:r>
          </a:p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/>
          <a:lstStyle/>
          <a:p>
            <a:pPr>
              <a:spcBef>
                <a:spcPts val="0"/>
              </a:spcBef>
              <a:defRPr lang="en-US" sz="2880" b="1" cap="none"/>
            </a:pPr>
            <a:r>
              <a:rPr lang="en-US" sz="2000" cap="none"/>
              <a:t>Σημαντικές υποκατηγορίες κινδύνων είναι </a:t>
            </a:r>
            <a:br>
              <a:rPr lang="en-US" sz="2000" cap="none"/>
            </a:br>
            <a:r>
              <a:rPr lang="en-US" sz="2000" cap="none"/>
              <a:t>(ενδεικτικά και όχι περιοριστικά): </a:t>
            </a:r>
            <a:br>
              <a:rPr lang="en-US" sz="2000" cap="none"/>
            </a:br>
            <a:endParaRPr lang="en-US" sz="2000" cap="none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/>
          <a:lstStyle/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περιβαλλοντικοί κίνδυνοι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σχετιζόμενοι με την υγεία και ασφάλεια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σχετιζόμενοι με την κλιματική αλλαγή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χρηματοοικονομικοί κίνδυνοι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γεωπολιτικοί κίνδυνοι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αγοράς και ανταγωνισμού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φήμης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</a:t>
            </a:r>
            <a:r>
              <a:rPr lang="en-US" sz="1530" cap="none">
                <a:highlight>
                  <a:srgbClr val="FFFF00"/>
                </a:highlight>
              </a:rPr>
              <a:t>πληροφοριακών</a:t>
            </a:r>
            <a:r>
              <a:rPr lang="en-US" sz="1530" cap="none"/>
              <a:t> συστημάτων, 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σχετιζόμενοι με την κυβερνοασφάλεια, 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που έχουν σχέση με το ανθρώπινο κεφάλαιο (εύρεση, διατήρηση, εκπαίδευση, διαχείριση προσωπικού)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Λοιποί κίνδυνοι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διαχείρισης έργου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Χρονικοί κίνδυνοι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ποιότητας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Κίνδυνοι ενδιαφερόμενων μερών</a:t>
            </a:r>
            <a:endParaRPr lang="en-US" sz="1530" cap="none"/>
          </a:p>
          <a:p>
            <a:pPr marL="342900" indent="-342900" algn="just">
              <a:lnSpc>
                <a:spcPct val="95000"/>
              </a:lnSpc>
              <a:spcBef>
                <a:spcPts val="365"/>
              </a:spcBef>
              <a:buFontTx/>
              <a:buAutoNum type="arabicPlain"/>
              <a:defRPr lang="en-US" sz="2720" cap="none"/>
            </a:pPr>
            <a:r>
              <a:rPr lang="en-US" sz="1530" cap="none"/>
              <a:t>πιστωτικό κίνδυνο</a:t>
            </a:r>
            <a:endParaRPr lang="en-US" sz="1530" cap="none"/>
          </a:p>
          <a:p>
            <a:pPr>
              <a:lnSpc>
                <a:spcPct val="80000"/>
              </a:lnSpc>
              <a:spcBef>
                <a:spcPts val="650"/>
              </a:spcBef>
              <a:defRPr lang="en-US" sz="272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 sz="3200" b="1" cap="none"/>
            </a:pPr>
            <a:r>
              <a:t>3. Εκτίμηση Κινδύνων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/>
          <a:lstStyle/>
          <a:p>
            <a:pPr>
              <a:lnSpc>
                <a:spcPct val="80000"/>
              </a:lnSpc>
              <a:spcBef>
                <a:spcPts val="570"/>
              </a:spcBef>
              <a:defRPr lang="en-US" sz="1385" cap="none"/>
            </a:pPr>
            <a:r>
              <a:rPr lang="en-US" sz="2385" cap="none"/>
              <a:t>Κλίμακα Πιθανότητας:</a:t>
            </a:r>
            <a:endParaRPr lang="en-US" sz="2385" cap="none"/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5: Σχεδόν βέβαιο</a:t>
            </a:r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4: Πολύ πιθανό (&gt;50%)</a:t>
            </a:r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3: Μέτρια πιθανότητα (20%-50%)</a:t>
            </a:r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2: Χαμηλή πιθανότητα (10%-20%)</a:t>
            </a:r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1: Πολύ χαμηλή πιθανότητα (&lt;10%)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en-US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en-US" sz="2465" cap="none"/>
            </a:pPr>
            <a:r>
              <a:t>Κλίμακα Επίδρασης:</a:t>
            </a:r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5: Πολύ κρίσιμη</a:t>
            </a:r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4: Κρίσιμη</a:t>
            </a:r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3: Μέτρια</a:t>
            </a:r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2: Μικρή</a:t>
            </a:r>
          </a:p>
          <a:p>
            <a:pPr marL="400050" lvl="1" indent="0">
              <a:lnSpc>
                <a:spcPct val="80000"/>
              </a:lnSpc>
              <a:spcBef>
                <a:spcPts val="515"/>
              </a:spcBef>
              <a:buNone/>
              <a:defRPr lang="en-US" sz="2155" cap="none"/>
            </a:pPr>
            <a:r>
              <a:t>1: Ελάχιστη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 sz="3200" b="1" cap="none"/>
            </a:pPr>
            <a:r>
              <a:rPr lang="en-US" cap="none"/>
              <a:t>Προτεινόμενα αντικειμενικά κριτήρια για της </a:t>
            </a:r>
            <a:r>
              <a:t>AVAX </a:t>
            </a:r>
            <a:r>
              <a:rPr lang="en-US" cap="none"/>
              <a:t>βάση οικονομικών μεγεθών</a:t>
            </a:r>
            <a:endParaRPr lang="en-US" cap="none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00200"/>
          <a:ext cx="8229600" cy="1457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0655"/>
                <a:gridCol w="2785745"/>
                <a:gridCol w="2743200"/>
              </a:tblGrid>
              <a:tr h="28575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t>2023 (m)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t>2022 (m)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575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cap="none"/>
                        <a:t>Σύνολο Ενεργητικού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8E8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t>1.202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8E8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t>1.076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8E8"/>
                    </a:solidFill>
                  </a:tcPr>
                </a:tc>
              </a:tr>
              <a:tr h="28575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cap="none"/>
                        <a:t>Σύνολο ιδίων κεφαλαίων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t>159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t>154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28575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cap="none"/>
                        <a:t>Κύκλος εργασιών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8E8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t>453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8E8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t>402</a:t>
                      </a:r>
                      <a:endParaRPr lang="en-US" cap="none"/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 sz="3200" b="1" cap="none"/>
            </a:pPr>
            <a:r>
              <a:rPr lang="en-US" cap="none"/>
              <a:t>Προτεινόμενα αντικειμενικά κριτήρια για της </a:t>
            </a:r>
            <a:r>
              <a:t>AVAX </a:t>
            </a:r>
            <a:r>
              <a:rPr lang="en-US" cap="none"/>
              <a:t>βάση οικονομικών μεγεθών</a:t>
            </a:r>
            <a:endParaRPr lang="en-US" cap="none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3410" y="1737995"/>
          <a:ext cx="7889875" cy="439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3925"/>
                <a:gridCol w="2174240"/>
                <a:gridCol w="3521710"/>
              </a:tblGrid>
              <a:tr h="151130">
                <a:tc gridSpan="3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FFFFFF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Impact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51130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Level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Descriptor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Example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1130">
                <a:tc rowSpan="5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1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 rowSpan="5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Insignificant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 &lt; EURO 5.000 impact on profitability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No injuries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Insignificant impact on internal business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No potential impact on market share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No impact on brand value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rowSpan="5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2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DDBD"/>
                    </a:solidFill>
                  </a:tcPr>
                </a:tc>
                <a:tc rowSpan="5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Minor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EURO 5.000 - EURO 100.000 loss in profitability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First aid treatment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Impact on internal business only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There is a minor potential impact on market share and brand values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Issues will be delegated to middle management for resolution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rowSpan="4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3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F"/>
                    </a:solidFill>
                  </a:tcPr>
                </a:tc>
                <a:tc rowSpan="4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Moderate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EURO 100.000 - EURO 1.000.000 impact on profitability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Medical treatment required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Significant impact on the business – would affect customers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Market share and/or brand value will be affected in the short-term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rowSpan="6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4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B3B5"/>
                    </a:solidFill>
                  </a:tcPr>
                </a:tc>
                <a:tc rowSpan="6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Major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FF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EURO 1.000.000 - EURO 30.000.000 impact </a:t>
                      </a: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on profitability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Extensive injuries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Major impact on business – serious damage to organization’s ability to service customers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Serious diminution in brand value and market share with adverse publicity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Events and problems will require Board and senior management attention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Key alliances are threatened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rowSpan="7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5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696B"/>
                    </a:solidFill>
                  </a:tcPr>
                </a:tc>
                <a:tc rowSpan="7"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b="1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Catastrophic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&gt;</a:t>
                      </a:r>
                      <a:r>
                        <a:rPr lang="en-US" sz="600" cap="none">
                          <a:solidFill>
                            <a:srgbClr val="FF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EURO 30.000.000 </a:t>
                      </a: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impact on profitability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Life threatening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Organization would likely not survive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Sustained, serious loss in market share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Loss of brand value where that the cost of future brand investment outweighs the recovery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Ongoing crises management and direction by the Board and senior management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560">
                <a:tc vMerge="1">
                  <a:tcPr/>
                </a:tc>
                <a:tc vMerge="1"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7000"/>
                        </a:lnSpc>
                        <a:buNone/>
                        <a:defRPr lang="en-US"/>
                      </a:pPr>
                      <a:r>
                        <a:rPr lang="en-US" sz="600" cap="none">
                          <a:solidFill>
                            <a:srgbClr val="000000"/>
                          </a:solidFill>
                          <a:latin typeface="Century Gothic" charset="0"/>
                          <a:ea typeface="Times New Roman" panose="02020503050405090304" pitchFamily="1" charset="0"/>
                          <a:cs typeface="Arial" panose="020B0604020202090204" pitchFamily="34" charset="0"/>
                        </a:rPr>
                        <a:t>Loss of key alliances</a:t>
                      </a:r>
                      <a:endParaRPr lang="en-US" sz="600" cap="none">
                        <a:latin typeface="Times New Roman" panose="02020503050405090304" pitchFamily="1" charset="0"/>
                        <a:ea typeface="Times New Roman" panose="02020503050405090304" pitchFamily="1" charset="0"/>
                        <a:cs typeface="Arial" panose="020B0604020202090204" pitchFamily="34" charset="0"/>
                      </a:endParaRPr>
                    </a:p>
                  </a:txBody>
                  <a:tcPr marL="36830" marR="0" marT="36830" marB="0" vert="horz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 sz="3200" b="1" cap="none"/>
            </a:pPr>
            <a:r>
              <a:t>4. Διαχείριση Κινδύνων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ct val="80000"/>
              </a:lnSpc>
              <a:spcBef>
                <a:spcPts val="775"/>
              </a:spcBef>
              <a:buNone/>
              <a:defRPr lang="en-US" sz="1530" cap="none"/>
            </a:pPr>
            <a:r>
              <a:rPr lang="en-US" sz="3230" u="sng" cap="none"/>
              <a:t>Τρόποι Αντιμετώπισης:</a:t>
            </a:r>
            <a:endParaRPr lang="en-US" sz="3230" u="sng" cap="none"/>
          </a:p>
          <a:p>
            <a:pPr marL="514350" indent="-514350">
              <a:lnSpc>
                <a:spcPct val="80000"/>
              </a:lnSpc>
              <a:spcBef>
                <a:spcPts val="650"/>
              </a:spcBef>
              <a:buFontTx/>
              <a:buAutoNum type="arabicPlain"/>
              <a:defRPr lang="en-US" sz="2720" cap="none"/>
            </a:pPr>
            <a:r>
              <a:t>Αποδοχή (Risk Acceptance)</a:t>
            </a:r>
          </a:p>
          <a:p>
            <a:pPr marL="514350" indent="-514350">
              <a:lnSpc>
                <a:spcPct val="80000"/>
              </a:lnSpc>
              <a:spcBef>
                <a:spcPts val="650"/>
              </a:spcBef>
              <a:buFontTx/>
              <a:buAutoNum type="arabicPlain"/>
              <a:defRPr lang="en-US" sz="2720" cap="none"/>
            </a:pPr>
            <a:r>
              <a:t>Περιορισμός (Risk Mitigation)</a:t>
            </a:r>
          </a:p>
          <a:p>
            <a:pPr marL="514350" indent="-514350">
              <a:lnSpc>
                <a:spcPct val="80000"/>
              </a:lnSpc>
              <a:spcBef>
                <a:spcPts val="650"/>
              </a:spcBef>
              <a:buFontTx/>
              <a:buAutoNum type="arabicPlain"/>
              <a:defRPr lang="en-US" sz="2720" cap="none"/>
            </a:pPr>
            <a:r>
              <a:t>Μεταφορά (Risk Transfer)</a:t>
            </a:r>
          </a:p>
          <a:p>
            <a:pPr marL="514350" indent="-514350">
              <a:lnSpc>
                <a:spcPct val="80000"/>
              </a:lnSpc>
              <a:spcBef>
                <a:spcPts val="650"/>
              </a:spcBef>
              <a:buFontTx/>
              <a:buAutoNum type="arabicPlain"/>
              <a:defRPr lang="en-US" sz="2720" cap="none"/>
            </a:pPr>
            <a:r>
              <a:t>Απόρριψη (Risk Avoidance)</a:t>
            </a:r>
          </a:p>
          <a:p>
            <a:pPr>
              <a:lnSpc>
                <a:spcPct val="80000"/>
              </a:lnSpc>
              <a:spcBef>
                <a:spcPts val="650"/>
              </a:spcBef>
              <a:defRPr lang="en-US" sz="272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 lang="en-US" sz="3200" b="1" cap="none"/>
            </a:pPr>
            <a:r>
              <a:t>5. Παρακολούθηση Κινδύνων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lang="en-US" sz="1800" cap="none"/>
            </a:pPr>
            <a:r>
              <a:rPr lang="en-US" sz="3600" u="sng" cap="none"/>
              <a:t>Συνεχής Αξιολόγηση:</a:t>
            </a:r>
            <a:endParaRPr lang="en-US" sz="3600" u="sng" cap="none"/>
          </a:p>
          <a:p>
            <a:pPr>
              <a:defRPr lang="en-US"/>
            </a:pPr>
            <a:r>
              <a:t>Ενημέρωση για εξέλιξη και νέους κινδύνους</a:t>
            </a:r>
          </a:p>
          <a:p>
            <a:pPr>
              <a:defRPr lang="en-US"/>
            </a:pPr>
            <a:r>
              <a:t>Περιοδικές αναφορές (τουλάχιστον εξαμηνιαία)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4288</Words>
  <Application>WPS Writer</Application>
  <PresentationFormat/>
  <Paragraphs>302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Helvetica Neue</vt:lpstr>
      <vt:lpstr>Century Gothic</vt:lpstr>
      <vt:lpstr>苹方-简</vt:lpstr>
      <vt:lpstr>Times New Roman</vt:lpstr>
      <vt:lpstr>Microsoft YaHei</vt:lpstr>
      <vt:lpstr>汉仪旗黑</vt:lpstr>
      <vt:lpstr>Arial Unicode MS</vt:lpstr>
      <vt:lpstr>宋体-简</vt:lpstr>
      <vt:lpstr>Presentation</vt:lpstr>
      <vt:lpstr>Πολιτική και Μεθοδολογία Διαχείρισης Κινδύνων της ΑΒΑΞ Α.Ε.</vt:lpstr>
      <vt:lpstr>1. Εισαγωγή</vt:lpstr>
      <vt:lpstr>2. Κύρια Χαρακτηριστικά Διαδικασίας Διαχείρισης Κινδύνων</vt:lpstr>
      <vt:lpstr>Σημαντικές υποκατηγορίες κινδύνων είναι  (ενδεικτικά και όχι περιοριστικά):  </vt:lpstr>
      <vt:lpstr>3. Εκτίμηση Κινδύνων</vt:lpstr>
      <vt:lpstr>Προτεινόμενα αντικειμενικά κριτήρια για της AVAX βάση οικονομικών μεγεθών</vt:lpstr>
      <vt:lpstr>Προτεινόμενα αντικειμενικά κριτήρια για της AVAX βάση οικονομικών μεγεθών</vt:lpstr>
      <vt:lpstr>4. Διαχείριση Κινδύνων</vt:lpstr>
      <vt:lpstr>5. Παρακολούθηση Κινδύνων</vt:lpstr>
      <vt:lpstr>7. Εργαλεία και Διαδικασίες</vt:lpstr>
      <vt:lpstr>8. Status October 2024</vt:lpstr>
      <vt:lpstr>Timeline and Milestones</vt:lpstr>
      <vt:lpstr>ermapp</vt:lpstr>
      <vt:lpstr>metabase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Alexis Hadjipanayis</cp:lastModifiedBy>
  <cp:revision>3</cp:revision>
  <dcterms:created xsi:type="dcterms:W3CDTF">2024-10-24T07:38:15Z</dcterms:created>
  <dcterms:modified xsi:type="dcterms:W3CDTF">2024-10-24T07:38:15Z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BF0E5FDA35438E5295FCF4667E041A44_43</vt:lpwstr>
  </property>
  <property fmtid="{D5CDD505-2E9C-101B-9397-08002B2CF9AE}" pid="3" name="KSOProductBuildVer">
    <vt:lpwstr>1033-6.10.1.8197</vt:lpwstr>
  </property>
</Properties>
</file>