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2" r:id="rId4"/>
    <p:sldId id="283" r:id="rId5"/>
    <p:sldId id="257" r:id="rId6"/>
    <p:sldId id="258" r:id="rId7"/>
    <p:sldId id="269" r:id="rId8"/>
    <p:sldId id="280" r:id="rId9"/>
    <p:sldId id="270" r:id="rId10"/>
    <p:sldId id="260" r:id="rId11"/>
    <p:sldId id="272" r:id="rId12"/>
    <p:sldId id="273" r:id="rId13"/>
    <p:sldId id="274" r:id="rId14"/>
    <p:sldId id="275" r:id="rId15"/>
    <p:sldId id="276" r:id="rId16"/>
    <p:sldId id="277" r:id="rId17"/>
    <p:sldId id="261" r:id="rId18"/>
    <p:sldId id="262" r:id="rId19"/>
    <p:sldId id="263" r:id="rId20"/>
    <p:sldId id="265" r:id="rId21"/>
    <p:sldId id="266" r:id="rId22"/>
    <p:sldId id="267" r:id="rId23"/>
    <p:sldId id="268" r:id="rId24"/>
    <p:sldId id="285" r:id="rId25"/>
    <p:sldId id="286" r:id="rId26"/>
    <p:sldId id="288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02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3669" autoAdjust="0"/>
  </p:normalViewPr>
  <p:slideViewPr>
    <p:cSldViewPr showGuides="1">
      <p:cViewPr varScale="1">
        <p:scale>
          <a:sx n="88" d="100"/>
          <a:sy n="88" d="100"/>
        </p:scale>
        <p:origin x="-108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1C5-84F5-40F5-891E-5A5B21437EAA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00-6CB2-47F0-8286-119E70952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1C5-84F5-40F5-891E-5A5B21437EAA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00-6CB2-47F0-8286-119E70952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1C5-84F5-40F5-891E-5A5B21437EAA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00-6CB2-47F0-8286-119E70952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1C5-84F5-40F5-891E-5A5B21437EAA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00-6CB2-47F0-8286-119E70952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1C5-84F5-40F5-891E-5A5B21437EAA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00-6CB2-47F0-8286-119E70952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1C5-84F5-40F5-891E-5A5B21437EAA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00-6CB2-47F0-8286-119E70952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1C5-84F5-40F5-891E-5A5B21437EAA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00-6CB2-47F0-8286-119E70952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1C5-84F5-40F5-891E-5A5B21437EAA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00-6CB2-47F0-8286-119E70952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1C5-84F5-40F5-891E-5A5B21437EAA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00-6CB2-47F0-8286-119E70952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1C5-84F5-40F5-891E-5A5B21437EAA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00-6CB2-47F0-8286-119E70952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1C5-84F5-40F5-891E-5A5B21437EAA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00-6CB2-47F0-8286-119E70952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61C5-84F5-40F5-891E-5A5B21437EAA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A900-6CB2-47F0-8286-119E70952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Sugar to </a:t>
            </a:r>
            <a:r>
              <a:rPr lang="en-US" dirty="0" err="1" smtClean="0"/>
              <a:t>SugarCube</a:t>
            </a:r>
            <a:r>
              <a:rPr lang="en-US" dirty="0" smtClean="0"/>
              <a:t> to GDSII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905000" y="1"/>
            <a:ext cx="5334000" cy="74083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SugarCube</a:t>
            </a:r>
            <a:r>
              <a:rPr lang="en-US" sz="3200" dirty="0" smtClean="0"/>
              <a:t> Interface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85800"/>
            <a:ext cx="6096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905000" y="1"/>
            <a:ext cx="533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Static analysis - I</a:t>
            </a:r>
            <a:endParaRPr lang="en-US" sz="3200" dirty="0"/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752" y="707136"/>
            <a:ext cx="6099048" cy="576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730044"/>
            <a:ext cx="3048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Analysis is performed using </a:t>
            </a:r>
          </a:p>
          <a:p>
            <a:r>
              <a:rPr lang="en-US" dirty="0" smtClean="0"/>
              <a:t>  a single initial value for all </a:t>
            </a:r>
          </a:p>
          <a:p>
            <a:r>
              <a:rPr lang="en-US" dirty="0" smtClean="0"/>
              <a:t>  the parameters </a:t>
            </a:r>
          </a:p>
          <a:p>
            <a:endParaRPr lang="en-US" dirty="0" smtClean="0"/>
          </a:p>
          <a:p>
            <a:r>
              <a:rPr lang="en-US" b="1" dirty="0" smtClean="0"/>
              <a:t>Procedure: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Enter the desired values for </a:t>
            </a:r>
          </a:p>
          <a:p>
            <a:r>
              <a:rPr lang="en-US" dirty="0" smtClean="0"/>
              <a:t>  each parameter (single value)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Select the </a:t>
            </a:r>
            <a:r>
              <a:rPr lang="en-US" i="1" dirty="0" smtClean="0"/>
              <a:t>Node</a:t>
            </a:r>
            <a:r>
              <a:rPr lang="en-US" dirty="0" smtClean="0"/>
              <a:t> and </a:t>
            </a:r>
          </a:p>
          <a:p>
            <a:r>
              <a:rPr lang="en-US" dirty="0" smtClean="0"/>
              <a:t>  </a:t>
            </a:r>
            <a:r>
              <a:rPr lang="en-US" i="1" dirty="0" smtClean="0"/>
              <a:t>Coordinate</a:t>
            </a:r>
            <a:r>
              <a:rPr lang="en-US" dirty="0" smtClean="0"/>
              <a:t> at which the </a:t>
            </a:r>
          </a:p>
          <a:p>
            <a:r>
              <a:rPr lang="en-US" dirty="0" smtClean="0"/>
              <a:t>  performance has to be </a:t>
            </a:r>
          </a:p>
          <a:p>
            <a:r>
              <a:rPr lang="en-US" dirty="0" smtClean="0"/>
              <a:t>  tracked using the pull-down </a:t>
            </a:r>
          </a:p>
          <a:p>
            <a:r>
              <a:rPr lang="en-US" dirty="0" smtClean="0"/>
              <a:t>  menus located at the bottom </a:t>
            </a:r>
          </a:p>
          <a:p>
            <a:r>
              <a:rPr lang="en-US" dirty="0" smtClean="0"/>
              <a:t>  of </a:t>
            </a:r>
            <a:r>
              <a:rPr lang="en-US" i="1" dirty="0" smtClean="0"/>
              <a:t>Parameterization</a:t>
            </a:r>
            <a:r>
              <a:rPr lang="en-US" dirty="0" smtClean="0"/>
              <a:t> window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Click on </a:t>
            </a:r>
            <a:r>
              <a:rPr lang="en-US" i="1" dirty="0" smtClean="0"/>
              <a:t>Static</a:t>
            </a:r>
            <a:r>
              <a:rPr lang="en-US" dirty="0" smtClean="0"/>
              <a:t> button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displacement is shown in </a:t>
            </a:r>
          </a:p>
          <a:p>
            <a:r>
              <a:rPr lang="en-US" dirty="0" smtClean="0"/>
              <a:t>  </a:t>
            </a:r>
            <a:r>
              <a:rPr lang="en-US" i="1" dirty="0" smtClean="0"/>
              <a:t>Plot </a:t>
            </a:r>
            <a:r>
              <a:rPr lang="en-US" dirty="0" smtClean="0"/>
              <a:t>window (see right)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0400" y="5365956"/>
            <a:ext cx="1905000" cy="410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48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9104" y="5437236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9504" y="571746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39896" y="5791200"/>
            <a:ext cx="640080" cy="274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905000" y="1"/>
            <a:ext cx="533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Static analysis - II</a:t>
            </a:r>
            <a:endParaRPr lang="en-US" sz="3200" dirty="0"/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752" y="707136"/>
            <a:ext cx="6099048" cy="576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730044"/>
            <a:ext cx="3048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Analysis is performed over </a:t>
            </a:r>
          </a:p>
          <a:p>
            <a:r>
              <a:rPr lang="en-US" dirty="0" smtClean="0"/>
              <a:t>  a range of values for a single</a:t>
            </a:r>
          </a:p>
          <a:p>
            <a:r>
              <a:rPr lang="en-US" dirty="0" smtClean="0"/>
              <a:t>  parameter</a:t>
            </a:r>
          </a:p>
          <a:p>
            <a:endParaRPr lang="en-US" dirty="0" smtClean="0"/>
          </a:p>
          <a:p>
            <a:r>
              <a:rPr lang="en-US" b="1" dirty="0" smtClean="0"/>
              <a:t>Procedure: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Enter the desired values for </a:t>
            </a:r>
          </a:p>
          <a:p>
            <a:r>
              <a:rPr lang="en-US" dirty="0" smtClean="0"/>
              <a:t>  each parameter. In addition, </a:t>
            </a:r>
          </a:p>
          <a:p>
            <a:r>
              <a:rPr lang="en-US" dirty="0" smtClean="0"/>
              <a:t>  enter the range of values for  </a:t>
            </a:r>
          </a:p>
          <a:p>
            <a:r>
              <a:rPr lang="en-US" dirty="0" smtClean="0"/>
              <a:t>  one desired parameter (In </a:t>
            </a:r>
          </a:p>
          <a:p>
            <a:r>
              <a:rPr lang="en-US" dirty="0" smtClean="0"/>
              <a:t>  the example here, this </a:t>
            </a:r>
          </a:p>
          <a:p>
            <a:r>
              <a:rPr lang="en-US" dirty="0" smtClean="0"/>
              <a:t>  parameter is Voltage)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Select the </a:t>
            </a:r>
            <a:r>
              <a:rPr lang="en-US" i="1" dirty="0" smtClean="0"/>
              <a:t>Node</a:t>
            </a:r>
            <a:r>
              <a:rPr lang="en-US" dirty="0" smtClean="0"/>
              <a:t> and </a:t>
            </a:r>
          </a:p>
          <a:p>
            <a:r>
              <a:rPr lang="en-US" dirty="0" smtClean="0"/>
              <a:t>  </a:t>
            </a:r>
            <a:r>
              <a:rPr lang="en-US" i="1" dirty="0" smtClean="0"/>
              <a:t>Coordinate</a:t>
            </a:r>
            <a:r>
              <a:rPr lang="en-US" dirty="0" smtClean="0"/>
              <a:t> as explained </a:t>
            </a:r>
          </a:p>
          <a:p>
            <a:r>
              <a:rPr lang="en-US" dirty="0" smtClean="0"/>
              <a:t>  above and click on </a:t>
            </a:r>
            <a:r>
              <a:rPr lang="en-US" i="1" dirty="0" smtClean="0"/>
              <a:t>Static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button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2D displacement plot is </a:t>
            </a:r>
          </a:p>
          <a:p>
            <a:r>
              <a:rPr lang="en-US" dirty="0" smtClean="0"/>
              <a:t>  shown in </a:t>
            </a:r>
            <a:r>
              <a:rPr lang="en-US" i="1" dirty="0" smtClean="0"/>
              <a:t>Plot </a:t>
            </a:r>
            <a:r>
              <a:rPr lang="en-US" dirty="0" smtClean="0"/>
              <a:t>window (see </a:t>
            </a:r>
          </a:p>
          <a:p>
            <a:r>
              <a:rPr lang="en-US" dirty="0" smtClean="0"/>
              <a:t>   right)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39896" y="1600200"/>
            <a:ext cx="19050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905000" y="1"/>
            <a:ext cx="533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Static analysis - III</a:t>
            </a:r>
            <a:endParaRPr lang="en-US" sz="3200" dirty="0"/>
          </a:p>
        </p:txBody>
      </p:sp>
      <p:pic>
        <p:nvPicPr>
          <p:cNvPr id="819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752" y="707136"/>
            <a:ext cx="6099048" cy="576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30044"/>
            <a:ext cx="3048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Analysis is performed over </a:t>
            </a:r>
          </a:p>
          <a:p>
            <a:r>
              <a:rPr lang="en-US" dirty="0" smtClean="0"/>
              <a:t>  a range of values for a two </a:t>
            </a:r>
          </a:p>
          <a:p>
            <a:r>
              <a:rPr lang="en-US" dirty="0" smtClean="0"/>
              <a:t>  parameters</a:t>
            </a:r>
          </a:p>
          <a:p>
            <a:endParaRPr lang="en-US" dirty="0" smtClean="0"/>
          </a:p>
          <a:p>
            <a:r>
              <a:rPr lang="en-US" b="1" dirty="0" smtClean="0"/>
              <a:t>Procedure: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Enter the desired values for </a:t>
            </a:r>
          </a:p>
          <a:p>
            <a:r>
              <a:rPr lang="en-US" dirty="0" smtClean="0"/>
              <a:t>  each parameter. In addition, </a:t>
            </a:r>
          </a:p>
          <a:p>
            <a:r>
              <a:rPr lang="en-US" dirty="0" smtClean="0"/>
              <a:t>  enter the range of values for  </a:t>
            </a:r>
          </a:p>
          <a:p>
            <a:r>
              <a:rPr lang="en-US" dirty="0" smtClean="0"/>
              <a:t>  two desired parameters (In </a:t>
            </a:r>
          </a:p>
          <a:p>
            <a:r>
              <a:rPr lang="en-US" dirty="0" smtClean="0"/>
              <a:t>  the example here, these </a:t>
            </a:r>
          </a:p>
          <a:p>
            <a:r>
              <a:rPr lang="en-US" dirty="0" smtClean="0"/>
              <a:t>  parameters are Voltage and </a:t>
            </a:r>
          </a:p>
          <a:p>
            <a:r>
              <a:rPr lang="en-US" dirty="0" smtClean="0"/>
              <a:t>  Angle)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Select the </a:t>
            </a:r>
            <a:r>
              <a:rPr lang="en-US" i="1" dirty="0" smtClean="0"/>
              <a:t>Node</a:t>
            </a:r>
            <a:r>
              <a:rPr lang="en-US" dirty="0" smtClean="0"/>
              <a:t> and </a:t>
            </a:r>
          </a:p>
          <a:p>
            <a:r>
              <a:rPr lang="en-US" dirty="0" smtClean="0"/>
              <a:t>  </a:t>
            </a:r>
            <a:r>
              <a:rPr lang="en-US" i="1" dirty="0" smtClean="0"/>
              <a:t>Coordinate</a:t>
            </a:r>
            <a:r>
              <a:rPr lang="en-US" dirty="0" smtClean="0"/>
              <a:t> as explained </a:t>
            </a:r>
          </a:p>
          <a:p>
            <a:r>
              <a:rPr lang="en-US" dirty="0" smtClean="0"/>
              <a:t>  above and click on </a:t>
            </a:r>
            <a:r>
              <a:rPr lang="en-US" i="1" dirty="0" smtClean="0"/>
              <a:t>Static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button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3D </a:t>
            </a:r>
            <a:r>
              <a:rPr lang="en-US" dirty="0" err="1" smtClean="0"/>
              <a:t>SurfacePlot</a:t>
            </a:r>
            <a:r>
              <a:rPr lang="en-US" dirty="0" smtClean="0"/>
              <a:t> is </a:t>
            </a:r>
          </a:p>
          <a:p>
            <a:r>
              <a:rPr lang="en-US" dirty="0" smtClean="0"/>
              <a:t>  shown in </a:t>
            </a:r>
            <a:r>
              <a:rPr lang="en-US" i="1" dirty="0" smtClean="0"/>
              <a:t>Plot </a:t>
            </a:r>
            <a:r>
              <a:rPr lang="en-US" dirty="0" smtClean="0"/>
              <a:t>window (see </a:t>
            </a:r>
          </a:p>
          <a:p>
            <a:r>
              <a:rPr lang="en-US" dirty="0" smtClean="0"/>
              <a:t>  right)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39896" y="1600200"/>
            <a:ext cx="19050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039896" y="2499852"/>
            <a:ext cx="19050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762000"/>
            <a:ext cx="6099048" cy="576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905000" y="1"/>
            <a:ext cx="533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Sinusoidal analysis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3048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This analysis is performed to </a:t>
            </a:r>
          </a:p>
          <a:p>
            <a:r>
              <a:rPr lang="en-US" dirty="0" smtClean="0"/>
              <a:t>   find the </a:t>
            </a:r>
            <a:r>
              <a:rPr lang="en-US" dirty="0" err="1" smtClean="0"/>
              <a:t>eigen</a:t>
            </a:r>
            <a:r>
              <a:rPr lang="en-US" dirty="0" smtClean="0"/>
              <a:t> frequencies </a:t>
            </a:r>
          </a:p>
          <a:p>
            <a:r>
              <a:rPr lang="en-US" dirty="0" smtClean="0"/>
              <a:t>   and shapes of various modes </a:t>
            </a:r>
          </a:p>
          <a:p>
            <a:r>
              <a:rPr lang="en-US" dirty="0" smtClean="0"/>
              <a:t>   of a device</a:t>
            </a:r>
          </a:p>
          <a:p>
            <a:endParaRPr lang="en-US" dirty="0" smtClean="0"/>
          </a:p>
          <a:p>
            <a:r>
              <a:rPr lang="en-US" b="1" dirty="0" smtClean="0"/>
              <a:t>Procedure: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Click on Sinusoidal button. A </a:t>
            </a:r>
          </a:p>
          <a:p>
            <a:r>
              <a:rPr lang="en-US" dirty="0" smtClean="0"/>
              <a:t>  window pops up asking for </a:t>
            </a:r>
          </a:p>
          <a:p>
            <a:r>
              <a:rPr lang="en-US" dirty="0" smtClean="0"/>
              <a:t>  no. of modes required. Enter </a:t>
            </a:r>
          </a:p>
          <a:p>
            <a:r>
              <a:rPr lang="en-US" dirty="0" smtClean="0"/>
              <a:t>  a value for this and click OK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SugarCube computes the </a:t>
            </a:r>
          </a:p>
          <a:p>
            <a:r>
              <a:rPr lang="en-US" dirty="0" smtClean="0"/>
              <a:t>  entered number of modes </a:t>
            </a:r>
          </a:p>
          <a:p>
            <a:r>
              <a:rPr lang="en-US" dirty="0" smtClean="0"/>
              <a:t>  and displays a pull-down </a:t>
            </a:r>
          </a:p>
          <a:p>
            <a:r>
              <a:rPr lang="en-US" dirty="0" smtClean="0"/>
              <a:t>  menu in Plot window which </a:t>
            </a:r>
          </a:p>
          <a:p>
            <a:r>
              <a:rPr lang="en-US" dirty="0" smtClean="0"/>
              <a:t>  has all the modes.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Go to the pull-down menu </a:t>
            </a:r>
          </a:p>
          <a:p>
            <a:r>
              <a:rPr lang="en-US" dirty="0" smtClean="0"/>
              <a:t>  and select the desired mode </a:t>
            </a:r>
          </a:p>
          <a:p>
            <a:r>
              <a:rPr lang="en-US" dirty="0" smtClean="0"/>
              <a:t>  to display the shape and </a:t>
            </a:r>
          </a:p>
          <a:p>
            <a:r>
              <a:rPr lang="en-US" dirty="0" smtClean="0"/>
              <a:t>  corresponding frequency of </a:t>
            </a:r>
          </a:p>
          <a:p>
            <a:r>
              <a:rPr lang="en-US" dirty="0" smtClean="0"/>
              <a:t>  that mode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24250" y="3786250"/>
            <a:ext cx="914400" cy="228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905000" y="1"/>
            <a:ext cx="533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Steady-state analysis</a:t>
            </a:r>
            <a:endParaRPr lang="en-US" sz="3200" dirty="0"/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752" y="707136"/>
            <a:ext cx="6099048" cy="576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609600"/>
            <a:ext cx="304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This analysis is performed to </a:t>
            </a:r>
          </a:p>
          <a:p>
            <a:r>
              <a:rPr lang="en-US" dirty="0" smtClean="0"/>
              <a:t>   compute the frequency </a:t>
            </a:r>
          </a:p>
          <a:p>
            <a:r>
              <a:rPr lang="en-US" dirty="0" smtClean="0"/>
              <a:t>   response of the device</a:t>
            </a:r>
          </a:p>
          <a:p>
            <a:endParaRPr lang="en-US" dirty="0" smtClean="0"/>
          </a:p>
          <a:p>
            <a:r>
              <a:rPr lang="en-US" b="1" dirty="0" smtClean="0"/>
              <a:t>Procedure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Select the desired </a:t>
            </a:r>
            <a:r>
              <a:rPr lang="en-US" i="1" dirty="0" smtClean="0"/>
              <a:t>Node</a:t>
            </a:r>
            <a:r>
              <a:rPr lang="en-US" dirty="0" smtClean="0"/>
              <a:t> and </a:t>
            </a:r>
          </a:p>
          <a:p>
            <a:r>
              <a:rPr lang="en-US" i="1" dirty="0" smtClean="0"/>
              <a:t>  Coordinate</a:t>
            </a:r>
            <a:r>
              <a:rPr lang="en-US" dirty="0" smtClean="0"/>
              <a:t> form the pull-</a:t>
            </a:r>
          </a:p>
          <a:p>
            <a:r>
              <a:rPr lang="en-US" dirty="0" smtClean="0"/>
              <a:t>  down menus and click on </a:t>
            </a:r>
          </a:p>
          <a:p>
            <a:r>
              <a:rPr lang="en-US" i="1" dirty="0" smtClean="0"/>
              <a:t>  Steady State</a:t>
            </a:r>
            <a:r>
              <a:rPr lang="en-US" dirty="0" smtClean="0"/>
              <a:t> button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window pops-up asking for </a:t>
            </a:r>
          </a:p>
          <a:p>
            <a:r>
              <a:rPr lang="en-US" dirty="0" smtClean="0"/>
              <a:t>  initial frequency, final </a:t>
            </a:r>
          </a:p>
          <a:p>
            <a:r>
              <a:rPr lang="en-US" dirty="0" smtClean="0"/>
              <a:t>  frequency, and the number </a:t>
            </a:r>
          </a:p>
          <a:p>
            <a:r>
              <a:rPr lang="en-US" dirty="0" smtClean="0"/>
              <a:t>  of steps between initial and </a:t>
            </a:r>
          </a:p>
          <a:p>
            <a:r>
              <a:rPr lang="en-US" dirty="0" smtClean="0"/>
              <a:t>  final frequency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Enter the desired values and </a:t>
            </a:r>
          </a:p>
          <a:p>
            <a:r>
              <a:rPr lang="en-US" dirty="0" smtClean="0"/>
              <a:t>  click OK. A bode plot is </a:t>
            </a:r>
          </a:p>
          <a:p>
            <a:r>
              <a:rPr lang="en-US" dirty="0" smtClean="0"/>
              <a:t>  generated in Plot window </a:t>
            </a:r>
          </a:p>
          <a:p>
            <a:r>
              <a:rPr lang="en-US" dirty="0" smtClean="0"/>
              <a:t>  (see right)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73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SugarCube</a:t>
            </a:r>
            <a:r>
              <a:rPr lang="en-US" sz="4000" b="1" dirty="0" smtClean="0"/>
              <a:t> to GDSII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90600"/>
            <a:ext cx="567842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Generating layout for a single device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135189" y="1601890"/>
            <a:ext cx="618146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22098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SugarCube</a:t>
            </a:r>
            <a:r>
              <a:rPr lang="en-US" dirty="0" smtClean="0"/>
              <a:t> automatically generates tracers for </a:t>
            </a:r>
            <a:r>
              <a:rPr lang="en-US" dirty="0" err="1" smtClean="0"/>
              <a:t>wirebonding</a:t>
            </a:r>
            <a:r>
              <a:rPr lang="en-US" dirty="0" smtClean="0"/>
              <a:t>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0800000" flipV="1">
            <a:off x="1905000" y="1"/>
            <a:ext cx="533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GDSII layout for a single device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538" y="1301750"/>
            <a:ext cx="7145337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248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The layer on the bottom of the device is poly0(yellow). It is not showed in </a:t>
            </a:r>
            <a:r>
              <a:rPr lang="en-US" sz="1600" dirty="0" err="1" smtClean="0"/>
              <a:t>SugarCube</a:t>
            </a:r>
            <a:r>
              <a:rPr lang="en-US" sz="1600" dirty="0" smtClean="0"/>
              <a:t> display window to avoid confusion that might occur due to overlapping of layers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2120" y="990600"/>
            <a:ext cx="566928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Generating layout for a row of devices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5410200" y="3161211"/>
            <a:ext cx="1905000" cy="381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Table of 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								              </a:t>
            </a:r>
            <a:r>
              <a:rPr lang="en-US" sz="1600" dirty="0" smtClean="0"/>
              <a:t>Page No.</a:t>
            </a:r>
            <a:endParaRPr lang="en-US" sz="1800" dirty="0" smtClean="0"/>
          </a:p>
          <a:p>
            <a:pPr>
              <a:buAutoNum type="arabicPeriod"/>
            </a:pPr>
            <a:r>
              <a:rPr lang="en-US" sz="1800" dirty="0" smtClean="0"/>
              <a:t>Sugar to </a:t>
            </a:r>
            <a:r>
              <a:rPr lang="en-US" sz="1800" dirty="0" err="1" smtClean="0"/>
              <a:t>SugarCube</a:t>
            </a:r>
            <a:r>
              <a:rPr lang="en-US" sz="1800" dirty="0" smtClean="0"/>
              <a:t>				</a:t>
            </a:r>
          </a:p>
          <a:p>
            <a:pPr lvl="1">
              <a:buAutoNum type="arabicPeriod"/>
            </a:pPr>
            <a:r>
              <a:rPr lang="en-US" sz="1400" dirty="0" smtClean="0"/>
              <a:t>Create a MEMS in Sugar						4</a:t>
            </a:r>
          </a:p>
          <a:p>
            <a:pPr lvl="1">
              <a:buAutoNum type="arabicPeriod"/>
            </a:pPr>
            <a:r>
              <a:rPr lang="en-US" sz="1400" dirty="0" smtClean="0"/>
              <a:t>Sample Sugar </a:t>
            </a:r>
            <a:r>
              <a:rPr lang="en-US" sz="1400" dirty="0" err="1" smtClean="0"/>
              <a:t>netlist</a:t>
            </a:r>
            <a:r>
              <a:rPr lang="en-US" sz="1400" dirty="0" smtClean="0"/>
              <a:t>						5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Transfer </a:t>
            </a:r>
            <a:r>
              <a:rPr lang="en-US" sz="1400" dirty="0" err="1" smtClean="0"/>
              <a:t>netlist</a:t>
            </a:r>
            <a:r>
              <a:rPr lang="en-US" sz="1400" dirty="0" smtClean="0"/>
              <a:t> to </a:t>
            </a:r>
            <a:r>
              <a:rPr lang="en-US" sz="1400" dirty="0" err="1" smtClean="0"/>
              <a:t>SugarCube</a:t>
            </a:r>
            <a:r>
              <a:rPr lang="en-US" sz="1400" dirty="0" smtClean="0"/>
              <a:t>					6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Load the model in </a:t>
            </a:r>
            <a:r>
              <a:rPr lang="en-US" sz="1400" dirty="0" err="1" smtClean="0"/>
              <a:t>SugarCube</a:t>
            </a:r>
            <a:r>
              <a:rPr lang="en-US" sz="1400" dirty="0" smtClean="0"/>
              <a:t>					9</a:t>
            </a:r>
          </a:p>
          <a:p>
            <a:pPr lvl="1">
              <a:buAutoNum type="arabicPeriod"/>
            </a:pPr>
            <a:r>
              <a:rPr lang="en-US" sz="1400" dirty="0" err="1" smtClean="0"/>
              <a:t>SugarCube</a:t>
            </a:r>
            <a:r>
              <a:rPr lang="en-US" sz="1400" dirty="0" smtClean="0"/>
              <a:t> Interface						10</a:t>
            </a:r>
          </a:p>
          <a:p>
            <a:pPr lvl="1">
              <a:buAutoNum type="arabicPeriod"/>
            </a:pPr>
            <a:r>
              <a:rPr lang="en-US" sz="1400" dirty="0" smtClean="0"/>
              <a:t>Static analysis-I						11</a:t>
            </a:r>
          </a:p>
          <a:p>
            <a:pPr lvl="1">
              <a:buAutoNum type="arabicPeriod"/>
            </a:pPr>
            <a:r>
              <a:rPr lang="en-US" sz="1400" dirty="0" smtClean="0"/>
              <a:t>Static analysis-II						12</a:t>
            </a:r>
          </a:p>
          <a:p>
            <a:pPr lvl="1">
              <a:buAutoNum type="arabicPeriod"/>
            </a:pPr>
            <a:r>
              <a:rPr lang="en-US" sz="1400" dirty="0" smtClean="0"/>
              <a:t>Static analysis-III						13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Sinusoidal analysis						14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1400" dirty="0" smtClean="0"/>
              <a:t>Steady-state analysis 						15</a:t>
            </a:r>
          </a:p>
          <a:p>
            <a:pPr marL="461963" lvl="1" indent="-461963">
              <a:buAutoNum type="arabicPeriod" startAt="2"/>
            </a:pPr>
            <a:r>
              <a:rPr lang="en-US" sz="1800" dirty="0" err="1" smtClean="0"/>
              <a:t>SugarCube</a:t>
            </a:r>
            <a:r>
              <a:rPr lang="en-US" sz="1800" dirty="0" smtClean="0"/>
              <a:t> to GDSII</a:t>
            </a:r>
          </a:p>
          <a:p>
            <a:pPr marL="804863" lvl="2" indent="-342900">
              <a:buAutoNum type="arabicPeriod"/>
            </a:pPr>
            <a:r>
              <a:rPr lang="en-US" sz="1400" dirty="0" smtClean="0"/>
              <a:t>Generating layout for a single device					17</a:t>
            </a:r>
          </a:p>
          <a:p>
            <a:pPr marL="804863" lvl="2" indent="-342900">
              <a:buAutoNum type="arabicPeriod"/>
            </a:pPr>
            <a:r>
              <a:rPr lang="en-US" sz="1400" dirty="0" smtClean="0"/>
              <a:t>GDSII layout for a single device					18</a:t>
            </a:r>
          </a:p>
          <a:p>
            <a:pPr marL="804863" lvl="2" indent="-342900">
              <a:buAutoNum type="arabicPeriod"/>
            </a:pPr>
            <a:r>
              <a:rPr lang="en-US" sz="1400" dirty="0" smtClean="0"/>
              <a:t>Generating layout for a row of devices					19</a:t>
            </a:r>
          </a:p>
          <a:p>
            <a:pPr marL="804863" lvl="2" indent="-342900">
              <a:buAutoNum type="arabicPeriod"/>
            </a:pPr>
            <a:r>
              <a:rPr lang="en-US" sz="1400" dirty="0" smtClean="0"/>
              <a:t>GDSII layout for a row of devices					20</a:t>
            </a:r>
          </a:p>
          <a:p>
            <a:pPr marL="804863" lvl="2" indent="-342900">
              <a:buAutoNum type="arabicPeriod"/>
            </a:pPr>
            <a:r>
              <a:rPr lang="en-US" sz="1400" dirty="0" smtClean="0"/>
              <a:t>Generating layout for an array of devices (3x5)				21</a:t>
            </a:r>
          </a:p>
          <a:p>
            <a:pPr marL="804863" lvl="2" indent="-342900">
              <a:buAutoNum type="arabicPeriod"/>
            </a:pPr>
            <a:r>
              <a:rPr lang="en-US" sz="1400" dirty="0" smtClean="0"/>
              <a:t>GDSII layout for an array of devices (3x5)				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GDSII layout for a row of devices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2749550"/>
            <a:ext cx="7954963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90600"/>
            <a:ext cx="566928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Generating layout for an array of devices (3x5)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5397137" y="2719252"/>
            <a:ext cx="1905000" cy="8556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GDSII layout for an array of devices (3x5)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675" y="1792288"/>
            <a:ext cx="799306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GDSII layout for an array of devices (3x5)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57275"/>
            <a:ext cx="7961313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Notes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8305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layout that is automatically generated by Sugar2GDSII adheres to a set of design </a:t>
            </a:r>
          </a:p>
          <a:p>
            <a:r>
              <a:rPr lang="en-US" dirty="0" smtClean="0"/>
              <a:t>   rules that are given as input in a process file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The rules that are currently used are called enclosure rules. Enclosure rules define the  </a:t>
            </a:r>
          </a:p>
          <a:p>
            <a:r>
              <a:rPr lang="en-US" dirty="0" smtClean="0"/>
              <a:t>   minimum distance to be maintained from layer to layer that enclose each other. We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currently follow design rules defined by a standard </a:t>
            </a:r>
            <a:r>
              <a:rPr lang="en-US" dirty="0" err="1" smtClean="0"/>
              <a:t>PolyMUMPS</a:t>
            </a:r>
            <a:r>
              <a:rPr lang="en-US" dirty="0" smtClean="0"/>
              <a:t> process*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These rules can be edited if the user wants to use this tool for a customized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fabrication process.  This can be done by editing the parameters in the process file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 standard process file used by Sugar2GDSII is shown in slides 25, 26 followed by </a:t>
            </a:r>
          </a:p>
          <a:p>
            <a:r>
              <a:rPr lang="en-US" dirty="0" smtClean="0"/>
              <a:t>   graphical explanation of design rule parameters in slide 27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structures in different layers of the device (like poly0,poly1,poly2,metal, etc.) can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be specified by using the corresponding layer names provided by Sugar (like p0, p1,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p2, met, etc.)</a:t>
            </a:r>
          </a:p>
          <a:p>
            <a:r>
              <a:rPr lang="en-US" sz="1400" dirty="0" smtClean="0"/>
              <a:t>   		Ex: anchor p1 [a] [l=10u w=10u oz=pi]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		      beam3d p1 [a b] [l=100u w=4u oz=0]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		      beam3d p0 [b c] [l=30u w=2u oz=pi/2] %tracer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Allen</a:t>
            </a:r>
            <a:r>
              <a:rPr lang="en-US" sz="1200" dirty="0" smtClean="0"/>
              <a:t>, C., Greg, H., </a:t>
            </a:r>
            <a:r>
              <a:rPr lang="en-US" sz="1200" dirty="0" err="1" smtClean="0"/>
              <a:t>DeMaul</a:t>
            </a:r>
            <a:r>
              <a:rPr lang="en-US" sz="1200" dirty="0" smtClean="0"/>
              <a:t>, M., Steve, W., and </a:t>
            </a:r>
            <a:r>
              <a:rPr lang="en-US" sz="1200" dirty="0" err="1" smtClean="0"/>
              <a:t>Busbee</a:t>
            </a:r>
            <a:r>
              <a:rPr lang="en-US" sz="1200" dirty="0" smtClean="0"/>
              <a:t>, H., 2005, "</a:t>
            </a:r>
            <a:r>
              <a:rPr lang="en-US" sz="1200" dirty="0" err="1" smtClean="0"/>
              <a:t>PolyMUMPS</a:t>
            </a:r>
            <a:r>
              <a:rPr lang="en-US" sz="1200" dirty="0" smtClean="0"/>
              <a:t> Design  </a:t>
            </a:r>
            <a:r>
              <a:rPr lang="en-US" sz="1200" dirty="0" smtClean="0"/>
              <a:t>Handbook</a:t>
            </a:r>
            <a:r>
              <a:rPr lang="en-US" sz="1200" dirty="0" smtClean="0"/>
              <a:t>, a MUMPS process."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Sugar2GDSII process file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38201"/>
            <a:ext cx="8305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 poly = [ </a:t>
            </a:r>
          </a:p>
          <a:p>
            <a:r>
              <a:rPr lang="fi-FI" sz="1400" dirty="0" smtClean="0"/>
              <a:t>    Poisson = 0.3		%Poisson's Ratio = 0.3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thermcond</a:t>
            </a:r>
            <a:r>
              <a:rPr lang="en-US" sz="1400" dirty="0" smtClean="0"/>
              <a:t> = 2.33		%Thermal conductivity Si = 2.33e-6/C</a:t>
            </a:r>
          </a:p>
          <a:p>
            <a:r>
              <a:rPr lang="en-US" sz="1400" dirty="0" smtClean="0"/>
              <a:t>    viscosity = 1.78e-5		%Viscosity (of air) = 1.78e-5</a:t>
            </a:r>
          </a:p>
          <a:p>
            <a:r>
              <a:rPr lang="en-US" sz="1400" dirty="0" smtClean="0"/>
              <a:t>    fluid = 2e-6		% Between the device and the substrate.</a:t>
            </a:r>
          </a:p>
          <a:p>
            <a:r>
              <a:rPr lang="en-US" sz="1400" dirty="0" smtClean="0"/>
              <a:t>    density = 2300		%Material density = 2300 kg/m^3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Youngsmodulus</a:t>
            </a:r>
            <a:r>
              <a:rPr lang="en-US" sz="1400" dirty="0" smtClean="0"/>
              <a:t> = 165e9	%Young's modulus = 1.65e11 N/m^2</a:t>
            </a:r>
          </a:p>
          <a:p>
            <a:r>
              <a:rPr lang="en-US" sz="1400" dirty="0" smtClean="0"/>
              <a:t>    permittivity = 8.854e-12	%permittivity: C^2/(uN.um^2)=(C.s)^2/kg.um^3;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sheetresistance</a:t>
            </a:r>
            <a:r>
              <a:rPr lang="en-US" sz="1400" dirty="0" smtClean="0"/>
              <a:t> = 20	</a:t>
            </a:r>
            <a:r>
              <a:rPr lang="en-US" sz="1400" dirty="0" smtClean="0"/>
              <a:t>	%</a:t>
            </a:r>
            <a:r>
              <a:rPr lang="en-US" sz="1400" dirty="0" smtClean="0"/>
              <a:t>Poly-Si sheet resistance [ohm/square]</a:t>
            </a:r>
          </a:p>
          <a:p>
            <a:r>
              <a:rPr lang="en-US" sz="1400" dirty="0" smtClean="0"/>
              <a:t>    stress = 0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straingradient</a:t>
            </a:r>
            <a:r>
              <a:rPr lang="en-US" sz="1400" dirty="0" smtClean="0"/>
              <a:t>=0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thermalexpansion</a:t>
            </a:r>
            <a:r>
              <a:rPr lang="en-US" sz="1400" dirty="0" smtClean="0"/>
              <a:t>=2.6e-6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ambienttemperature</a:t>
            </a:r>
            <a:r>
              <a:rPr lang="en-US" sz="1400" dirty="0" smtClean="0"/>
              <a:t>=0</a:t>
            </a:r>
          </a:p>
          <a:p>
            <a:endParaRPr lang="en-US" sz="1400" dirty="0" smtClean="0"/>
          </a:p>
          <a:p>
            <a:r>
              <a:rPr lang="en-US" sz="1400" dirty="0" smtClean="0"/>
              <a:t>    %Enclosure design Rules</a:t>
            </a:r>
            <a:endParaRPr lang="en-US" sz="1400" dirty="0" smtClean="0"/>
          </a:p>
          <a:p>
            <a:r>
              <a:rPr lang="en-US" sz="1400" dirty="0" smtClean="0"/>
              <a:t>    p0ep1=-4e-6 </a:t>
            </a:r>
            <a:r>
              <a:rPr lang="en-US" sz="1400" dirty="0" smtClean="0"/>
              <a:t>		%minimum distance between layer p0 enclosing layer p1 = 4e-6[m]</a:t>
            </a:r>
            <a:endParaRPr lang="en-US" sz="1400" dirty="0" smtClean="0"/>
          </a:p>
          <a:p>
            <a:r>
              <a:rPr lang="pt-BR" sz="1400" dirty="0" smtClean="0"/>
              <a:t>    p0ea2=-5e-6 </a:t>
            </a:r>
            <a:r>
              <a:rPr lang="pt-BR" sz="1400" dirty="0" smtClean="0"/>
              <a:t>		%</a:t>
            </a:r>
            <a:r>
              <a:rPr lang="en-US" sz="1400" dirty="0" smtClean="0"/>
              <a:t> minimum distance between layer p0 enclosing layer </a:t>
            </a:r>
            <a:r>
              <a:rPr lang="en-US" sz="1400" dirty="0" smtClean="0"/>
              <a:t>anchor2 </a:t>
            </a:r>
            <a:r>
              <a:rPr lang="en-US" sz="1400" dirty="0" smtClean="0"/>
              <a:t>= </a:t>
            </a:r>
            <a:r>
              <a:rPr lang="en-US" sz="1400" dirty="0" smtClean="0"/>
              <a:t>5e-6[m</a:t>
            </a:r>
            <a:r>
              <a:rPr lang="en-US" sz="1400" dirty="0" smtClean="0"/>
              <a:t>]</a:t>
            </a:r>
            <a:endParaRPr lang="pt-BR" sz="1400" dirty="0" smtClean="0"/>
          </a:p>
          <a:p>
            <a:r>
              <a:rPr lang="pt-BR" sz="1400" dirty="0" smtClean="0"/>
              <a:t>    p0ep2=-5e-6 </a:t>
            </a:r>
            <a:r>
              <a:rPr lang="pt-BR" sz="1400" dirty="0" smtClean="0"/>
              <a:t>		%</a:t>
            </a:r>
            <a:r>
              <a:rPr lang="en-US" sz="1400" dirty="0" smtClean="0"/>
              <a:t> minimum distance between layer p0 enclosing layer </a:t>
            </a:r>
            <a:r>
              <a:rPr lang="en-US" sz="1400" dirty="0" smtClean="0"/>
              <a:t>p2 </a:t>
            </a:r>
            <a:r>
              <a:rPr lang="en-US" sz="1400" dirty="0" smtClean="0"/>
              <a:t>= </a:t>
            </a:r>
            <a:r>
              <a:rPr lang="en-US" sz="1400" dirty="0" smtClean="0"/>
              <a:t>5e-6[m</a:t>
            </a:r>
            <a:r>
              <a:rPr lang="en-US" sz="1400" dirty="0" smtClean="0"/>
              <a:t>]</a:t>
            </a:r>
            <a:endParaRPr lang="pt-BR" sz="1400" dirty="0" smtClean="0"/>
          </a:p>
          <a:p>
            <a:r>
              <a:rPr lang="en-US" sz="1400" dirty="0" smtClean="0"/>
              <a:t>    p1ea1=-4e-6 </a:t>
            </a:r>
            <a:r>
              <a:rPr lang="en-US" sz="1400" dirty="0" smtClean="0"/>
              <a:t>		%</a:t>
            </a:r>
            <a:r>
              <a:rPr lang="en-US" sz="1400" dirty="0" smtClean="0"/>
              <a:t> minimum distance between layer </a:t>
            </a:r>
            <a:r>
              <a:rPr lang="en-US" sz="1400" dirty="0" smtClean="0"/>
              <a:t>p1 </a:t>
            </a:r>
            <a:r>
              <a:rPr lang="en-US" sz="1400" dirty="0" smtClean="0"/>
              <a:t>enclosing layer </a:t>
            </a:r>
            <a:r>
              <a:rPr lang="en-US" sz="1400" dirty="0" smtClean="0"/>
              <a:t>anchor1 </a:t>
            </a:r>
            <a:r>
              <a:rPr lang="en-US" sz="1400" dirty="0" smtClean="0"/>
              <a:t>= 4e-6[m]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smtClean="0"/>
              <a:t>   </a:t>
            </a:r>
            <a:r>
              <a:rPr lang="pt-BR" sz="1400" dirty="0" smtClean="0"/>
              <a:t>p2em</a:t>
            </a:r>
            <a:r>
              <a:rPr lang="pt-BR" sz="1400" dirty="0" smtClean="0"/>
              <a:t>=-</a:t>
            </a:r>
            <a:r>
              <a:rPr lang="pt-BR" sz="1400" dirty="0" smtClean="0"/>
              <a:t>3e-6		 %</a:t>
            </a:r>
            <a:r>
              <a:rPr lang="en-US" sz="1400" dirty="0" smtClean="0"/>
              <a:t> minimum distance between layer </a:t>
            </a:r>
            <a:r>
              <a:rPr lang="en-US" sz="1400" dirty="0" smtClean="0"/>
              <a:t>p2 </a:t>
            </a:r>
            <a:r>
              <a:rPr lang="en-US" sz="1400" dirty="0" smtClean="0"/>
              <a:t>enclosing </a:t>
            </a:r>
            <a:r>
              <a:rPr lang="en-US" sz="1400" dirty="0" smtClean="0"/>
              <a:t>metal layer </a:t>
            </a:r>
            <a:r>
              <a:rPr lang="en-US" sz="1400" dirty="0" smtClean="0"/>
              <a:t>= </a:t>
            </a:r>
            <a:r>
              <a:rPr lang="en-US" sz="1400" dirty="0" smtClean="0"/>
              <a:t>3e-6[m</a:t>
            </a:r>
            <a:r>
              <a:rPr lang="en-US" sz="1400" dirty="0" smtClean="0"/>
              <a:t>]</a:t>
            </a:r>
            <a:endParaRPr lang="pt-BR" sz="1400" dirty="0" smtClean="0"/>
          </a:p>
          <a:p>
            <a:r>
              <a:rPr lang="pt-BR" sz="1400" dirty="0" smtClean="0"/>
              <a:t>    a1ea2=-</a:t>
            </a:r>
            <a:r>
              <a:rPr lang="pt-BR" sz="1400" dirty="0" smtClean="0"/>
              <a:t>0e-6		 %</a:t>
            </a:r>
            <a:r>
              <a:rPr lang="en-US" sz="1400" dirty="0" smtClean="0"/>
              <a:t> minimum distance between </a:t>
            </a:r>
            <a:r>
              <a:rPr lang="en-US" sz="1400" dirty="0" smtClean="0"/>
              <a:t>anchor1 layer enclosing anchor2 layer </a:t>
            </a:r>
            <a:r>
              <a:rPr lang="en-US" sz="1400" dirty="0" smtClean="0"/>
              <a:t>= </a:t>
            </a:r>
            <a:r>
              <a:rPr lang="en-US" sz="1400" dirty="0" smtClean="0"/>
              <a:t>0</a:t>
            </a:r>
            <a:endParaRPr lang="pt-BR" sz="1400" dirty="0" smtClean="0"/>
          </a:p>
          <a:p>
            <a:r>
              <a:rPr lang="pt-BR" sz="1400" dirty="0" smtClean="0"/>
              <a:t>    a2em=-4e-6  </a:t>
            </a:r>
            <a:r>
              <a:rPr lang="pt-BR" sz="1400" dirty="0" smtClean="0"/>
              <a:t>		% </a:t>
            </a:r>
            <a:r>
              <a:rPr lang="en-US" sz="1400" dirty="0" smtClean="0"/>
              <a:t>minimum distance between </a:t>
            </a:r>
            <a:r>
              <a:rPr lang="en-US" sz="1400" dirty="0" smtClean="0"/>
              <a:t> anchor2 layer enclosing metal = </a:t>
            </a:r>
            <a:r>
              <a:rPr lang="en-US" sz="1400" dirty="0" smtClean="0"/>
              <a:t>4e-6[m]</a:t>
            </a:r>
            <a:endParaRPr lang="pt-BR" sz="1400" dirty="0" smtClean="0"/>
          </a:p>
          <a:p>
            <a:endParaRPr lang="pt-BR" sz="1400" dirty="0" smtClean="0"/>
          </a:p>
          <a:p>
            <a:r>
              <a:rPr lang="en-US" sz="1400" dirty="0" smtClean="0"/>
              <a:t>    poly1_wid=100e-6 </a:t>
            </a:r>
            <a:r>
              <a:rPr lang="en-US" sz="1400" dirty="0" smtClean="0"/>
              <a:t>		%</a:t>
            </a:r>
            <a:r>
              <a:rPr lang="en-US" sz="1400" dirty="0" smtClean="0"/>
              <a:t>Dimensions of poly1 </a:t>
            </a:r>
            <a:r>
              <a:rPr lang="en-US" sz="1400" dirty="0" err="1" smtClean="0"/>
              <a:t>bondpad</a:t>
            </a:r>
            <a:r>
              <a:rPr lang="en-US" sz="1400" dirty="0" smtClean="0"/>
              <a:t> (for common ground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]</a:t>
            </a:r>
            <a:endParaRPr lang="en-US" sz="9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8486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915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p0 : poly = [ </a:t>
            </a:r>
          </a:p>
          <a:p>
            <a:r>
              <a:rPr lang="en-US" sz="1200" dirty="0" smtClean="0"/>
              <a:t>    h = 0.5e-6			</a:t>
            </a:r>
            <a:r>
              <a:rPr lang="en-US" sz="1200" dirty="0" smtClean="0"/>
              <a:t>%poly0 layer – generally used for electrodes and tracers</a:t>
            </a:r>
            <a:endParaRPr lang="en-US" sz="1200" dirty="0" smtClean="0"/>
          </a:p>
          <a:p>
            <a:r>
              <a:rPr lang="en-US" sz="1200" dirty="0" smtClean="0"/>
              <a:t>    layer='p0'</a:t>
            </a:r>
          </a:p>
          <a:p>
            <a:r>
              <a:rPr lang="en-US" sz="1200" dirty="0" smtClean="0"/>
              <a:t>]</a:t>
            </a:r>
          </a:p>
          <a:p>
            <a:endParaRPr lang="en-US" sz="1200" dirty="0" smtClean="0"/>
          </a:p>
          <a:p>
            <a:r>
              <a:rPr lang="en-US" sz="1200" dirty="0" smtClean="0"/>
              <a:t>process p1 : poly = [ </a:t>
            </a:r>
          </a:p>
          <a:p>
            <a:r>
              <a:rPr lang="en-US" sz="1200" dirty="0" smtClean="0"/>
              <a:t>    h = 2e-6			</a:t>
            </a:r>
            <a:r>
              <a:rPr lang="en-US" sz="1200" dirty="0" smtClean="0"/>
              <a:t>%poly1 layer – mostly this is the device layer</a:t>
            </a:r>
            <a:endParaRPr lang="en-US" sz="1200" dirty="0" smtClean="0"/>
          </a:p>
          <a:p>
            <a:r>
              <a:rPr lang="en-US" sz="1200" dirty="0" smtClean="0"/>
              <a:t>    layer='p1'</a:t>
            </a:r>
          </a:p>
          <a:p>
            <a:r>
              <a:rPr lang="en-US" sz="1200" dirty="0" smtClean="0"/>
              <a:t>]</a:t>
            </a:r>
          </a:p>
          <a:p>
            <a:endParaRPr lang="en-US" sz="1200" dirty="0" smtClean="0"/>
          </a:p>
          <a:p>
            <a:r>
              <a:rPr lang="en-US" sz="1200" dirty="0" smtClean="0"/>
              <a:t>process p2 : poly = [</a:t>
            </a:r>
          </a:p>
          <a:p>
            <a:r>
              <a:rPr lang="en-US" sz="1200" dirty="0" smtClean="0"/>
              <a:t>    h = 1.5e-6			</a:t>
            </a:r>
            <a:r>
              <a:rPr lang="en-US" sz="1200" dirty="0" smtClean="0"/>
              <a:t>%poly2 layer – this also acts like a device layer. Sometimes, this is combined with poly1</a:t>
            </a:r>
            <a:endParaRPr lang="en-US" sz="1200" dirty="0" smtClean="0"/>
          </a:p>
          <a:p>
            <a:r>
              <a:rPr lang="en-US" sz="1200" dirty="0" smtClean="0"/>
              <a:t>    layer='p2'</a:t>
            </a:r>
          </a:p>
          <a:p>
            <a:r>
              <a:rPr lang="en-US" sz="1200" dirty="0" smtClean="0"/>
              <a:t>]</a:t>
            </a:r>
          </a:p>
          <a:p>
            <a:endParaRPr lang="en-US" sz="1200" dirty="0" smtClean="0"/>
          </a:p>
          <a:p>
            <a:r>
              <a:rPr lang="en-US" sz="1200" dirty="0" smtClean="0"/>
              <a:t>process met : poly = </a:t>
            </a:r>
            <a:r>
              <a:rPr lang="en-US" sz="1200" dirty="0" smtClean="0"/>
              <a:t>[		%metal layer –Used for depositing metal on the </a:t>
            </a:r>
            <a:r>
              <a:rPr lang="en-US" sz="1200" dirty="0" err="1" smtClean="0"/>
              <a:t>bondpads</a:t>
            </a:r>
            <a:endParaRPr lang="en-US" sz="1200" dirty="0" smtClean="0"/>
          </a:p>
          <a:p>
            <a:r>
              <a:rPr lang="en-US" sz="1200" dirty="0" smtClean="0"/>
              <a:t>    h = 1.5e-6			</a:t>
            </a:r>
          </a:p>
          <a:p>
            <a:r>
              <a:rPr lang="en-US" sz="1200" dirty="0" smtClean="0"/>
              <a:t>    layer='met'</a:t>
            </a:r>
          </a:p>
          <a:p>
            <a:r>
              <a:rPr lang="en-US" sz="1200" dirty="0" smtClean="0"/>
              <a:t>]</a:t>
            </a:r>
          </a:p>
          <a:p>
            <a:endParaRPr lang="en-US" sz="1200" dirty="0" smtClean="0"/>
          </a:p>
          <a:p>
            <a:r>
              <a:rPr lang="en-US" sz="1200" dirty="0" smtClean="0"/>
              <a:t>process o1 : poly = </a:t>
            </a:r>
            <a:r>
              <a:rPr lang="en-US" sz="1200" dirty="0" smtClean="0"/>
              <a:t>[		%oxide1 layer (called as anchor1 in Sugar2GDSII). This layer is used to etch oxide1 </a:t>
            </a:r>
            <a:endParaRPr lang="en-US" sz="1200" dirty="0" smtClean="0"/>
          </a:p>
          <a:p>
            <a:r>
              <a:rPr lang="en-US" sz="1200" dirty="0" smtClean="0"/>
              <a:t>    h = 1.5e-6			</a:t>
            </a:r>
          </a:p>
          <a:p>
            <a:r>
              <a:rPr lang="en-US" sz="1200" dirty="0" smtClean="0"/>
              <a:t>    layer='o1'</a:t>
            </a:r>
          </a:p>
          <a:p>
            <a:r>
              <a:rPr lang="en-US" sz="1200" dirty="0" smtClean="0"/>
              <a:t>]</a:t>
            </a:r>
          </a:p>
          <a:p>
            <a:endParaRPr lang="en-US" sz="1200" dirty="0" smtClean="0"/>
          </a:p>
          <a:p>
            <a:r>
              <a:rPr lang="en-US" sz="1200" dirty="0" smtClean="0"/>
              <a:t>process o2 : poly = </a:t>
            </a:r>
            <a:r>
              <a:rPr lang="en-US" sz="1200" dirty="0" smtClean="0"/>
              <a:t>[		</a:t>
            </a:r>
            <a:r>
              <a:rPr lang="en-US" sz="1200" dirty="0" smtClean="0"/>
              <a:t> %oxide1 layer (called as </a:t>
            </a:r>
            <a:r>
              <a:rPr lang="en-US" sz="1200" dirty="0" smtClean="0"/>
              <a:t>anchor2 </a:t>
            </a:r>
            <a:r>
              <a:rPr lang="en-US" sz="1200" dirty="0" smtClean="0"/>
              <a:t>in Sugar2GDSII). This layer is used to etch </a:t>
            </a:r>
            <a:r>
              <a:rPr lang="en-US" sz="1200" dirty="0" smtClean="0"/>
              <a:t>oxide2, oxide1 </a:t>
            </a:r>
            <a:endParaRPr lang="en-US" sz="1200" dirty="0" smtClean="0"/>
          </a:p>
          <a:p>
            <a:r>
              <a:rPr lang="en-US" sz="1200" dirty="0" smtClean="0"/>
              <a:t>    h = 1.5e-6			</a:t>
            </a:r>
          </a:p>
          <a:p>
            <a:r>
              <a:rPr lang="en-US" sz="1200" dirty="0" smtClean="0"/>
              <a:t>    layer='o2'</a:t>
            </a:r>
          </a:p>
          <a:p>
            <a:r>
              <a:rPr lang="en-US" sz="1200" dirty="0" smtClean="0"/>
              <a:t>]</a:t>
            </a:r>
          </a:p>
          <a:p>
            <a:endParaRPr lang="en-US" sz="1200" dirty="0" smtClean="0"/>
          </a:p>
          <a:p>
            <a:r>
              <a:rPr lang="en-US" sz="1200" dirty="0" smtClean="0"/>
              <a:t>process o12 : poly = </a:t>
            </a:r>
            <a:r>
              <a:rPr lang="en-US" sz="1200" dirty="0" smtClean="0"/>
              <a:t>[		%poly1poly2via. This layer is used to connect structures in poly1 layer to poly2 layer</a:t>
            </a:r>
            <a:endParaRPr lang="en-US" sz="1200" dirty="0" smtClean="0"/>
          </a:p>
          <a:p>
            <a:r>
              <a:rPr lang="en-US" sz="1200" dirty="0" smtClean="0"/>
              <a:t>    h = 1.5e-6			</a:t>
            </a:r>
          </a:p>
          <a:p>
            <a:r>
              <a:rPr lang="en-US" sz="1200" dirty="0" smtClean="0"/>
              <a:t>    layer='o12'</a:t>
            </a:r>
          </a:p>
          <a:p>
            <a:r>
              <a:rPr lang="en-US" sz="1200" dirty="0" smtClean="0"/>
              <a:t>]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78" y="609600"/>
            <a:ext cx="8820432" cy="564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>
            <a:off x="2781300" y="8001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2939066" y="997932"/>
            <a:ext cx="219456" cy="158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086894" y="1207294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684014"/>
            <a:ext cx="457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p0ep1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891540"/>
            <a:ext cx="457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p1ea1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1110734"/>
            <a:ext cx="457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a1em</a:t>
            </a:r>
            <a:endParaRPr lang="en-US" sz="12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609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Enclosure design rules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0741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Sugar to </a:t>
            </a:r>
            <a:r>
              <a:rPr lang="en-US" sz="4000" b="1" dirty="0" err="1" smtClean="0"/>
              <a:t>SugarCube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MEMS </a:t>
            </a:r>
            <a:r>
              <a:rPr lang="en-US" sz="3200" dirty="0" err="1" smtClean="0"/>
              <a:t>netlist</a:t>
            </a:r>
            <a:r>
              <a:rPr lang="en-US" sz="3200" dirty="0" smtClean="0"/>
              <a:t> in Sugar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83820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See the tutorial on how configure MEMS in Sugar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Save </a:t>
            </a:r>
            <a:r>
              <a:rPr lang="en-US" dirty="0" err="1" smtClean="0"/>
              <a:t>netlist</a:t>
            </a:r>
            <a:r>
              <a:rPr lang="en-US" dirty="0" smtClean="0"/>
              <a:t>, as say, ‘</a:t>
            </a:r>
            <a:r>
              <a:rPr lang="en-US" dirty="0"/>
              <a:t>NL_nanosonics_tutorial_1.m</a:t>
            </a:r>
            <a:r>
              <a:rPr lang="en-US" dirty="0" smtClean="0"/>
              <a:t>’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To load, simulate, and display the </a:t>
            </a:r>
            <a:r>
              <a:rPr lang="en-US" dirty="0" err="1" smtClean="0"/>
              <a:t>netlist</a:t>
            </a:r>
            <a:r>
              <a:rPr lang="en-US" dirty="0" smtClean="0"/>
              <a:t>, the commands are</a:t>
            </a:r>
          </a:p>
          <a:p>
            <a:endParaRPr lang="en-US" dirty="0" smtClean="0"/>
          </a:p>
          <a:p>
            <a:r>
              <a:rPr lang="en-US" dirty="0" smtClean="0"/>
              <a:t>   net=</a:t>
            </a:r>
            <a:r>
              <a:rPr lang="en-US" dirty="0" err="1" smtClean="0"/>
              <a:t>cho_load</a:t>
            </a:r>
            <a:r>
              <a:rPr lang="en-US" dirty="0"/>
              <a:t>('NL_nanosonics_tutorial_1.m'); figure(1); q=</a:t>
            </a:r>
            <a:r>
              <a:rPr lang="en-US" dirty="0" err="1"/>
              <a:t>cho_dc</a:t>
            </a:r>
            <a:r>
              <a:rPr lang="en-US" dirty="0"/>
              <a:t>(net); </a:t>
            </a:r>
            <a:r>
              <a:rPr lang="en-US" dirty="0" err="1"/>
              <a:t>cho_display</a:t>
            </a:r>
            <a:r>
              <a:rPr lang="en-US" dirty="0"/>
              <a:t>(</a:t>
            </a:r>
            <a:r>
              <a:rPr lang="en-US" dirty="0" err="1"/>
              <a:t>net,q</a:t>
            </a:r>
            <a:r>
              <a:rPr lang="en-US" dirty="0"/>
              <a:t>);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sample </a:t>
            </a:r>
            <a:r>
              <a:rPr lang="en-US" dirty="0" err="1" smtClean="0"/>
              <a:t>netlist</a:t>
            </a:r>
            <a:r>
              <a:rPr lang="en-US" dirty="0" smtClean="0"/>
              <a:t> and image are shown in the following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09600"/>
            <a:ext cx="7772400" cy="624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uses mumps.net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%Ambient temperature is 300 Kelvin.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uses subnet_comb_drive_3.net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param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V = 10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param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w = 2u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param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angle = 10 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angle = angle * pi/180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param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L = 200u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param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dT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= 0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T = 300+dT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param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gap = 2u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param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h = 2u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param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nf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= 10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wp1 = 2u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wp0 = 0.5u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wsupport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= 10u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OL = 5u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Lbackbone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= 20u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lf = 20u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%Backbone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beam3d  p1 [middle up][l=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Lbackbone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w=10u h=h+1n  oz=pi/2]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beam3d  p1 [middle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dn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][l=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Lbackbone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w=10u h=h+1n  oz=-pi/2]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%Flexures 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anchorsize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= 20u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beam3d  p1 [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left_anchor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middle][l=L w=w h=h  oz=angle T=T]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bondingpad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 p1 [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right_anchor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][l=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anchorsize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w=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anchorsize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h=4u oz=0]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beam3d  p1 [middle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right_anchor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][l=L w=w h=h  oz=-angle T=T]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bondingpad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 p1 [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left_anchor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][l=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anchorsize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w=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anchorsize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h=4u oz=pi]</a:t>
            </a:r>
          </a:p>
          <a:p>
            <a:endParaRPr lang="en-US" sz="750" b="1" dirty="0" smtClean="0">
              <a:latin typeface="Courant" pitchFamily="49" charset="0"/>
              <a:cs typeface="Courier New" pitchFamily="49" charset="0"/>
            </a:endParaRP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%Comb drives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subnet_comb_drive_3 p1 [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dn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B][ V=V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Nf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nf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gapf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=gap Lf=lf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Wf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=w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Hf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=h overlap=OL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W_support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wsupport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 ] 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subnet_comb_drive_3 p1 [up C][ oz=pi V=V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Nf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nf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gapf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=gap Lf=lf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Wf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=w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Hf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=h overlap=OL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W_support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wsupport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 ] 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%Bond pads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bondsize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= 100u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bondingpad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 p1 [B][l=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bondsize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w=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bondsize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h=1.9u oz=-pi/2]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bondingpad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 p1 [C][l=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bondsize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w=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bondsize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h=1.9u oz=pi/2]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%Oxide</a:t>
            </a:r>
          </a:p>
          <a:p>
            <a:r>
              <a:rPr lang="pl-PL" sz="750" b="1" dirty="0" smtClean="0">
                <a:latin typeface="Courant" pitchFamily="49" charset="0"/>
                <a:cs typeface="Courier New" pitchFamily="49" charset="0"/>
              </a:rPr>
              <a:t>beam3d  p1 [B sb] [h=10u l=2u+wp1/2+wp0/2 w=10u oy=pi/2]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%P0 ground layer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Len2 =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wsupport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/2 + (lf-OL*2)/2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Len = (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wsupport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/2 + lf-OL*2 + lf +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wsupport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+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Lbackbone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)*2 - Len2*2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% beam3dlink  p0 [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sb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sm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] [h=0.5u l=Len w=L*2+anchorsize*2 oz=pi/2 L1=Len2 L2=Len2]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%To tracer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Len3 = (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wsupport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/2 + lf-OL*2 + lf +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wsupport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+ 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Lbackbone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)</a:t>
            </a:r>
          </a:p>
          <a:p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commonground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 p1 [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right_anchor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tracer] [h=0.5u l=Len3-L*sin(angle)+bondsize+10u w=2u oz=-pi/2]</a:t>
            </a:r>
          </a:p>
          <a:p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% anchor  p1 [tracer][l=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anchorsize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w=</a:t>
            </a:r>
            <a:r>
              <a:rPr lang="en-US" sz="750" b="1" dirty="0" err="1" smtClean="0">
                <a:latin typeface="Courant" pitchFamily="49" charset="0"/>
                <a:cs typeface="Courier New" pitchFamily="49" charset="0"/>
              </a:rPr>
              <a:t>anchorsize</a:t>
            </a:r>
            <a:r>
              <a:rPr lang="en-US" sz="750" b="1" dirty="0" smtClean="0">
                <a:latin typeface="Courant" pitchFamily="49" charset="0"/>
                <a:cs typeface="Courier New" pitchFamily="49" charset="0"/>
              </a:rPr>
              <a:t> h=4u oz=-pi/2]</a:t>
            </a:r>
            <a:endParaRPr lang="en-US" sz="750" b="1" dirty="0">
              <a:latin typeface="Courant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Sugar </a:t>
            </a:r>
            <a:r>
              <a:rPr lang="en-US" sz="3200" dirty="0" err="1" smtClean="0"/>
              <a:t>netlist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00" y="487680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70C0"/>
                </a:solidFill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</a:rPr>
              <a:t>bondingpad</a:t>
            </a:r>
            <a:r>
              <a:rPr lang="en-US" sz="1600" dirty="0" smtClean="0">
                <a:solidFill>
                  <a:srgbClr val="0070C0"/>
                </a:solidFill>
              </a:rPr>
              <a:t>  is used to automatically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generate a bonding pad that has all the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layers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70C0"/>
                </a:solidFill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</a:rPr>
              <a:t>commonground</a:t>
            </a:r>
            <a:r>
              <a:rPr lang="en-US" sz="1600" dirty="0" smtClean="0">
                <a:solidFill>
                  <a:srgbClr val="0070C0"/>
                </a:solidFill>
              </a:rPr>
              <a:t>  is used to automatically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generate tracers that connect to a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common ground with all layers</a:t>
            </a:r>
            <a:endParaRPr 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438" y="3967162"/>
            <a:ext cx="609600" cy="1333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1438" y="4198147"/>
            <a:ext cx="609600" cy="1333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1438" y="5007770"/>
            <a:ext cx="609600" cy="24050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0325" y="6483350"/>
            <a:ext cx="762000" cy="1333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85800"/>
            <a:ext cx="4368586" cy="360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Making a </a:t>
            </a:r>
            <a:r>
              <a:rPr lang="en-US" sz="3200" dirty="0" err="1" smtClean="0"/>
              <a:t>netlist</a:t>
            </a:r>
            <a:r>
              <a:rPr lang="en-US" sz="3200" dirty="0" smtClean="0"/>
              <a:t> readable by </a:t>
            </a:r>
            <a:r>
              <a:rPr lang="en-US" sz="3200" dirty="0" err="1" smtClean="0"/>
              <a:t>SugarCube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906229"/>
            <a:ext cx="9144000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50" dirty="0" smtClean="0"/>
              <a:t>Identify key parameters that you would like to be </a:t>
            </a:r>
            <a:r>
              <a:rPr lang="en-US" sz="1350" dirty="0" err="1" smtClean="0"/>
              <a:t>parameterizable</a:t>
            </a:r>
            <a:r>
              <a:rPr lang="en-US" sz="1350" dirty="0" smtClean="0"/>
              <a:t> within the </a:t>
            </a:r>
            <a:r>
              <a:rPr lang="en-US" sz="1350" dirty="0" err="1" smtClean="0"/>
              <a:t>SugarCube</a:t>
            </a:r>
            <a:r>
              <a:rPr lang="en-US" sz="1350" dirty="0" smtClean="0"/>
              <a:t> GUI.</a:t>
            </a:r>
          </a:p>
          <a:p>
            <a:pPr marL="342900" indent="-342900"/>
            <a:r>
              <a:rPr lang="en-US" sz="1350" dirty="0" smtClean="0"/>
              <a:t>	For example: Voltage; flexure width, angle, or length; temperature change; comb drive gap or number of fingers.</a:t>
            </a:r>
          </a:p>
          <a:p>
            <a:pPr marL="342900" indent="-342900"/>
            <a:endParaRPr lang="en-US" sz="1350" dirty="0" smtClean="0"/>
          </a:p>
          <a:p>
            <a:pPr marL="342900" indent="-342900">
              <a:buAutoNum type="arabicPeriod" startAt="2"/>
            </a:pPr>
            <a:r>
              <a:rPr lang="en-US" sz="1350" dirty="0" smtClean="0"/>
              <a:t>Identify node(s) where performance output is to be analyzed.</a:t>
            </a:r>
          </a:p>
          <a:p>
            <a:pPr marL="342900" indent="-342900"/>
            <a:r>
              <a:rPr lang="en-US" sz="1350" dirty="0" smtClean="0"/>
              <a:t>         For example: Node ‘up’ is a node on the comb drive that may be of interest.</a:t>
            </a:r>
          </a:p>
          <a:p>
            <a:pPr marL="342900" indent="-342900">
              <a:buAutoNum type="arabicPeriod" startAt="2"/>
            </a:pPr>
            <a:endParaRPr lang="en-US" sz="1350" dirty="0" smtClean="0"/>
          </a:p>
          <a:p>
            <a:pPr marL="342900" indent="-342900">
              <a:buAutoNum type="arabicPeriod" startAt="3"/>
            </a:pPr>
            <a:r>
              <a:rPr lang="en-US" sz="1350" dirty="0" smtClean="0"/>
              <a:t>Specify such parameter(s) and node(s) in the </a:t>
            </a:r>
            <a:r>
              <a:rPr lang="en-US" sz="1350" dirty="0" err="1" smtClean="0"/>
              <a:t>netlist</a:t>
            </a:r>
            <a:r>
              <a:rPr lang="en-US" sz="1350" dirty="0" smtClean="0"/>
              <a:t> using the ‘</a:t>
            </a:r>
            <a:r>
              <a:rPr lang="en-US" sz="1350" dirty="0" err="1" smtClean="0"/>
              <a:t>sugarcube</a:t>
            </a:r>
            <a:r>
              <a:rPr lang="en-US" sz="1350" dirty="0" smtClean="0"/>
              <a:t>’ model. </a:t>
            </a:r>
          </a:p>
          <a:p>
            <a:pPr marL="342900" indent="-342900"/>
            <a:r>
              <a:rPr lang="en-US" sz="1350" dirty="0" smtClean="0"/>
              <a:t>	Syntax for the </a:t>
            </a:r>
            <a:r>
              <a:rPr lang="en-US" sz="1350" dirty="0" err="1" smtClean="0"/>
              <a:t>sugarcube</a:t>
            </a:r>
            <a:r>
              <a:rPr lang="en-US" sz="1350" dirty="0" smtClean="0"/>
              <a:t> model is:</a:t>
            </a:r>
          </a:p>
          <a:p>
            <a:pPr marL="342900" indent="-342900"/>
            <a:endParaRPr lang="en-US" sz="1350" dirty="0" smtClean="0"/>
          </a:p>
          <a:p>
            <a:pPr marL="342900" indent="-342900"/>
            <a:r>
              <a:rPr lang="en-US" sz="1350" dirty="0" smtClean="0"/>
              <a:t>		         </a:t>
            </a:r>
            <a:r>
              <a:rPr lang="en-US" sz="1350" dirty="0" err="1" smtClean="0"/>
              <a:t>sugarcube</a:t>
            </a:r>
            <a:r>
              <a:rPr lang="en-US" sz="1350" dirty="0" smtClean="0"/>
              <a:t>  *  [ ]   [	Param1 = ‘Name, Unit, Default value, Min, Max’ </a:t>
            </a:r>
          </a:p>
          <a:p>
            <a:pPr marL="342900" indent="-342900"/>
            <a:r>
              <a:rPr lang="en-US" sz="1350" dirty="0"/>
              <a:t>	 		        	</a:t>
            </a:r>
            <a:r>
              <a:rPr lang="en-US" sz="1350" dirty="0" smtClean="0"/>
              <a:t>Param2 </a:t>
            </a:r>
            <a:r>
              <a:rPr lang="en-US" sz="1350" dirty="0"/>
              <a:t>= ‘Name, Unit, Default value, Min, Max</a:t>
            </a:r>
            <a:r>
              <a:rPr lang="en-US" sz="1350" dirty="0" smtClean="0"/>
              <a:t>’</a:t>
            </a:r>
            <a:endParaRPr lang="en-US" sz="1350" dirty="0"/>
          </a:p>
          <a:p>
            <a:pPr marL="342900" indent="-342900"/>
            <a:r>
              <a:rPr lang="en-US" sz="1350" dirty="0"/>
              <a:t>	 		        	</a:t>
            </a:r>
            <a:r>
              <a:rPr lang="en-US" sz="1350" dirty="0" smtClean="0"/>
              <a:t>:</a:t>
            </a:r>
            <a:endParaRPr lang="en-US" sz="1350" dirty="0"/>
          </a:p>
          <a:p>
            <a:pPr marL="342900" indent="-342900"/>
            <a:r>
              <a:rPr lang="en-US" sz="1350" dirty="0"/>
              <a:t>	 		        	</a:t>
            </a:r>
            <a:r>
              <a:rPr lang="en-US" sz="1350" dirty="0" smtClean="0"/>
              <a:t>Param9 </a:t>
            </a:r>
            <a:r>
              <a:rPr lang="en-US" sz="1350" dirty="0"/>
              <a:t>= ‘Name, Unit, Default value, </a:t>
            </a:r>
            <a:r>
              <a:rPr lang="en-US" sz="1350" dirty="0" smtClean="0"/>
              <a:t>Min, Max’</a:t>
            </a:r>
            <a:endParaRPr lang="en-US" sz="1350" dirty="0"/>
          </a:p>
          <a:p>
            <a:pPr marL="342900" indent="-342900"/>
            <a:r>
              <a:rPr lang="en-US" sz="1350" dirty="0"/>
              <a:t>	 		        	</a:t>
            </a:r>
            <a:r>
              <a:rPr lang="en-US" sz="1350" dirty="0" smtClean="0"/>
              <a:t>nodes </a:t>
            </a:r>
            <a:r>
              <a:rPr lang="en-US" sz="1350" dirty="0"/>
              <a:t>= </a:t>
            </a:r>
            <a:r>
              <a:rPr lang="en-US" sz="1350" dirty="0" smtClean="0"/>
              <a:t>‘Node1, Node2, Node2, Node4, Node5’      ]					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416385"/>
            <a:ext cx="9144000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For example</a:t>
            </a:r>
            <a:r>
              <a:rPr lang="en-US" sz="1350" dirty="0" smtClean="0"/>
              <a:t>, to make the example </a:t>
            </a:r>
            <a:r>
              <a:rPr lang="en-US" sz="1350" dirty="0" err="1" smtClean="0"/>
              <a:t>netlist</a:t>
            </a:r>
            <a:r>
              <a:rPr lang="en-US" sz="1350" dirty="0" smtClean="0"/>
              <a:t> readable by </a:t>
            </a:r>
            <a:r>
              <a:rPr lang="en-US" sz="1350" dirty="0" err="1" smtClean="0"/>
              <a:t>SugarCube</a:t>
            </a:r>
            <a:r>
              <a:rPr lang="en-US" sz="1350" dirty="0" smtClean="0"/>
              <a:t>, add the following </a:t>
            </a:r>
            <a:r>
              <a:rPr lang="en-US" sz="1350" dirty="0" err="1" smtClean="0"/>
              <a:t>sugarcube</a:t>
            </a:r>
            <a:r>
              <a:rPr lang="en-US" sz="1350" dirty="0" smtClean="0"/>
              <a:t> model to the </a:t>
            </a:r>
            <a:r>
              <a:rPr lang="en-US" sz="1350" dirty="0" err="1" smtClean="0"/>
              <a:t>netlist</a:t>
            </a:r>
            <a:endParaRPr lang="en-US" sz="1350" dirty="0" smtClean="0"/>
          </a:p>
          <a:p>
            <a:endParaRPr lang="en-US" sz="1600" dirty="0" smtClean="0"/>
          </a:p>
          <a:p>
            <a:r>
              <a:rPr lang="en-US" sz="1100" b="1" dirty="0" smtClean="0">
                <a:latin typeface="Courant" pitchFamily="49" charset="0"/>
              </a:rPr>
              <a:t>	</a:t>
            </a:r>
            <a:r>
              <a:rPr lang="en-US" sz="1100" b="1" dirty="0">
                <a:latin typeface="Courant" pitchFamily="49" charset="0"/>
              </a:rPr>
              <a:t> </a:t>
            </a:r>
            <a:r>
              <a:rPr lang="en-US" sz="1100" b="1" dirty="0" smtClean="0">
                <a:latin typeface="Courant" pitchFamily="49" charset="0"/>
              </a:rPr>
              <a:t>  </a:t>
            </a:r>
            <a:r>
              <a:rPr lang="en-US" sz="1100" b="1" dirty="0" err="1" smtClean="0">
                <a:latin typeface="Courant" pitchFamily="49" charset="0"/>
              </a:rPr>
              <a:t>sugarcube</a:t>
            </a:r>
            <a:r>
              <a:rPr lang="en-US" sz="1100" b="1" dirty="0" smtClean="0">
                <a:latin typeface="Courant" pitchFamily="49" charset="0"/>
              </a:rPr>
              <a:t> * [] [	V = 'Voltage, V, 10, 0, 20' </a:t>
            </a:r>
          </a:p>
          <a:p>
            <a:r>
              <a:rPr lang="en-US" sz="1100" b="1" dirty="0" smtClean="0">
                <a:latin typeface="Courant" pitchFamily="49" charset="0"/>
              </a:rPr>
              <a:t>             	     	w = 'Flexure Width, m, 2e-6, 1e-6, 3e-6' </a:t>
            </a:r>
          </a:p>
          <a:p>
            <a:r>
              <a:rPr lang="en-US" sz="1100" b="1" dirty="0" smtClean="0">
                <a:latin typeface="Courant" pitchFamily="49" charset="0"/>
              </a:rPr>
              <a:t>                	     	angle = 'Angle, </a:t>
            </a:r>
            <a:r>
              <a:rPr lang="en-US" sz="1100" b="1" dirty="0" err="1" smtClean="0">
                <a:latin typeface="Courant" pitchFamily="49" charset="0"/>
              </a:rPr>
              <a:t>deg</a:t>
            </a:r>
            <a:r>
              <a:rPr lang="en-US" sz="1100" b="1" dirty="0" smtClean="0">
                <a:latin typeface="Courant" pitchFamily="49" charset="0"/>
              </a:rPr>
              <a:t>, 10, 0, 30' </a:t>
            </a:r>
          </a:p>
          <a:p>
            <a:r>
              <a:rPr lang="en-US" sz="1100" b="1" dirty="0" smtClean="0">
                <a:latin typeface="Courant" pitchFamily="49" charset="0"/>
              </a:rPr>
              <a:t>               	     	L = 'Flexure Length, m, 200e-6, 50e-6, 250e-6' </a:t>
            </a:r>
          </a:p>
          <a:p>
            <a:r>
              <a:rPr lang="en-US" sz="1100" b="1" dirty="0" smtClean="0">
                <a:latin typeface="Courant" pitchFamily="49" charset="0"/>
              </a:rPr>
              <a:t>               	     	</a:t>
            </a:r>
            <a:r>
              <a:rPr lang="en-US" sz="1100" b="1" dirty="0" err="1" smtClean="0">
                <a:latin typeface="Courant" pitchFamily="49" charset="0"/>
              </a:rPr>
              <a:t>dT</a:t>
            </a:r>
            <a:r>
              <a:rPr lang="en-US" sz="1100" b="1" dirty="0" smtClean="0">
                <a:latin typeface="Courant" pitchFamily="49" charset="0"/>
              </a:rPr>
              <a:t> = 'Temp. increase, K, 0, 0, 10' </a:t>
            </a:r>
          </a:p>
          <a:p>
            <a:r>
              <a:rPr lang="en-US" sz="1100" b="1" dirty="0" smtClean="0">
                <a:latin typeface="Courant" pitchFamily="49" charset="0"/>
              </a:rPr>
              <a:t>               	     	gap = 'Gap between fingers, m, 2e-6, 0, 3e-6' </a:t>
            </a:r>
          </a:p>
          <a:p>
            <a:r>
              <a:rPr lang="en-US" sz="1100" b="1" dirty="0" smtClean="0">
                <a:latin typeface="Courant" pitchFamily="49" charset="0"/>
              </a:rPr>
              <a:t>                	     	</a:t>
            </a:r>
            <a:r>
              <a:rPr lang="en-US" sz="1100" b="1" dirty="0" err="1" smtClean="0">
                <a:latin typeface="Courant" pitchFamily="49" charset="0"/>
              </a:rPr>
              <a:t>nf</a:t>
            </a:r>
            <a:r>
              <a:rPr lang="en-US" sz="1100" b="1" dirty="0" smtClean="0">
                <a:latin typeface="Courant" pitchFamily="49" charset="0"/>
              </a:rPr>
              <a:t> = 'Number of fingers, N, 10, 0, 20' </a:t>
            </a:r>
          </a:p>
          <a:p>
            <a:r>
              <a:rPr lang="en-US" sz="1100" b="1" dirty="0" smtClean="0">
                <a:latin typeface="Courant" pitchFamily="49" charset="0"/>
              </a:rPr>
              <a:t>                	     	nodes = 'up'  ]</a:t>
            </a:r>
          </a:p>
          <a:p>
            <a:endParaRPr lang="en-US" sz="1100" b="1" dirty="0" smtClean="0">
              <a:latin typeface="Courant" pitchFamily="49" charset="0"/>
            </a:endParaRPr>
          </a:p>
          <a:p>
            <a:r>
              <a:rPr lang="en-US" sz="1100" b="1" dirty="0" smtClean="0">
                <a:latin typeface="Courant" pitchFamily="49" charset="0"/>
              </a:rPr>
              <a:t>where these parameters override the corresponding parameters within the </a:t>
            </a:r>
            <a:r>
              <a:rPr lang="en-US" sz="1100" b="1" dirty="0" err="1" smtClean="0">
                <a:latin typeface="Courant" pitchFamily="49" charset="0"/>
              </a:rPr>
              <a:t>netlist</a:t>
            </a:r>
            <a:r>
              <a:rPr lang="en-US" sz="1100" b="1" dirty="0" smtClean="0">
                <a:latin typeface="Courant" pitchFamily="49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4300" y="4191000"/>
            <a:ext cx="895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File issues to make </a:t>
            </a:r>
            <a:r>
              <a:rPr lang="en-US" sz="3200" dirty="0" err="1" smtClean="0"/>
              <a:t>netlists</a:t>
            </a:r>
            <a:r>
              <a:rPr lang="en-US" sz="3200" dirty="0" smtClean="0"/>
              <a:t> </a:t>
            </a:r>
            <a:r>
              <a:rPr lang="en-US" sz="3200" dirty="0"/>
              <a:t>readable by </a:t>
            </a:r>
            <a:r>
              <a:rPr lang="en-US" sz="3200" dirty="0" err="1"/>
              <a:t>SugarCube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31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b="1" dirty="0" smtClean="0"/>
              <a:t>File extension:</a:t>
            </a:r>
            <a:r>
              <a:rPr lang="en-US" sz="1400" dirty="0" smtClean="0"/>
              <a:t> Save the </a:t>
            </a:r>
            <a:r>
              <a:rPr lang="en-US" sz="1400" dirty="0" smtClean="0"/>
              <a:t>netlist </a:t>
            </a:r>
            <a:r>
              <a:rPr lang="en-US" sz="1400" dirty="0" smtClean="0"/>
              <a:t>with </a:t>
            </a:r>
            <a:r>
              <a:rPr lang="en-US" sz="1400" dirty="0" smtClean="0"/>
              <a:t>*.m </a:t>
            </a:r>
            <a:r>
              <a:rPr lang="en-US" sz="1400" dirty="0" smtClean="0"/>
              <a:t>extension so that SugarCube may identify it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b="1" dirty="0" smtClean="0"/>
              <a:t>Folder:</a:t>
            </a:r>
            <a:r>
              <a:rPr lang="en-US" sz="1400" dirty="0" smtClean="0"/>
              <a:t> The </a:t>
            </a:r>
            <a:r>
              <a:rPr lang="en-US" sz="1400" dirty="0" err="1" smtClean="0"/>
              <a:t>netlist</a:t>
            </a:r>
            <a:r>
              <a:rPr lang="en-US" sz="1400" dirty="0" smtClean="0"/>
              <a:t> needs to be placed in folder, i.e. </a:t>
            </a:r>
            <a:r>
              <a:rPr lang="en-US" sz="1400" dirty="0" err="1" smtClean="0"/>
              <a:t>SugarCube</a:t>
            </a:r>
            <a:r>
              <a:rPr lang="en-US" sz="1400" dirty="0" smtClean="0"/>
              <a:t>/Models/Category</a:t>
            </a:r>
          </a:p>
          <a:p>
            <a:endParaRPr lang="en-US" sz="1400" dirty="0" smtClean="0"/>
          </a:p>
          <a:p>
            <a:r>
              <a:rPr lang="en-US" sz="1400" dirty="0" smtClean="0"/>
              <a:t>   where ‘Category ‘ is the name of a particular sub-category for the </a:t>
            </a:r>
            <a:r>
              <a:rPr lang="en-US" sz="1400" dirty="0" err="1" smtClean="0"/>
              <a:t>SugarCube</a:t>
            </a:r>
            <a:r>
              <a:rPr lang="en-US" sz="1400" dirty="0" smtClean="0"/>
              <a:t> library GUI.</a:t>
            </a:r>
          </a:p>
          <a:p>
            <a:pPr marL="461963" indent="-461963"/>
            <a:r>
              <a:rPr lang="en-US" sz="1400" dirty="0" smtClean="0"/>
              <a:t>   E.g., a resonator should be saved to the directory /</a:t>
            </a:r>
            <a:r>
              <a:rPr lang="en-US" sz="1400" dirty="0" err="1" smtClean="0"/>
              <a:t>SugarCube</a:t>
            </a:r>
            <a:r>
              <a:rPr lang="en-US" sz="1400" dirty="0" smtClean="0"/>
              <a:t>/Models/Resonators</a:t>
            </a:r>
            <a:r>
              <a:rPr lang="en-US" sz="1400" dirty="0"/>
              <a:t>/</a:t>
            </a:r>
          </a:p>
          <a:p>
            <a:pPr marL="461963" indent="-461963"/>
            <a:r>
              <a:rPr lang="en-US" sz="1400" dirty="0" smtClean="0"/>
              <a:t>	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b="1" dirty="0" smtClean="0"/>
              <a:t>Supporting files:</a:t>
            </a:r>
            <a:r>
              <a:rPr lang="en-US" sz="1400" dirty="0" smtClean="0"/>
              <a:t> Additional supporting files, like </a:t>
            </a:r>
            <a:r>
              <a:rPr lang="en-US" sz="1400" dirty="0" err="1" smtClean="0"/>
              <a:t>subnets,can</a:t>
            </a:r>
            <a:r>
              <a:rPr lang="en-US" sz="1400" dirty="0" smtClean="0"/>
              <a:t> be placed in the root directory of SugarCube i.e</a:t>
            </a:r>
            <a:r>
              <a:rPr lang="en-US" sz="1400" dirty="0" smtClean="0"/>
              <a:t>. /SugarCube/</a:t>
            </a:r>
            <a:endParaRPr lang="en-US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76" t="457"/>
          <a:stretch>
            <a:fillRect/>
          </a:stretch>
        </p:blipFill>
        <p:spPr bwMode="auto">
          <a:xfrm>
            <a:off x="2286000" y="2464713"/>
            <a:ext cx="5617714" cy="43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590202"/>
            <a:ext cx="173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SugarCube</a:t>
            </a:r>
            <a:r>
              <a:rPr lang="en-US" sz="1200" b="1" dirty="0" smtClean="0"/>
              <a:t> library GUI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"/>
            <a:ext cx="914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Optional: Image preview for library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85800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previewing an image and description in the library GUI of </a:t>
            </a:r>
            <a:r>
              <a:rPr lang="en-US" sz="1400" dirty="0" err="1" smtClean="0"/>
              <a:t>SugarCube</a:t>
            </a:r>
            <a:r>
              <a:rPr lang="en-US" sz="1400" dirty="0" smtClean="0"/>
              <a:t>, do the following: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</a:t>
            </a:r>
            <a:r>
              <a:rPr lang="en-US" sz="1400" b="1" dirty="0" smtClean="0"/>
              <a:t>Image:</a:t>
            </a:r>
            <a:r>
              <a:rPr lang="en-US" sz="1400" dirty="0" smtClean="0"/>
              <a:t> Save an image of the device with the same file name but with extension *.TIF, and place it in the same file.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</a:t>
            </a:r>
            <a:r>
              <a:rPr lang="en-US" sz="1400" b="1" dirty="0" smtClean="0"/>
              <a:t>Caption:</a:t>
            </a:r>
            <a:r>
              <a:rPr lang="en-US" sz="1400" dirty="0" smtClean="0"/>
              <a:t> Enter a commented description at the top of the </a:t>
            </a:r>
            <a:r>
              <a:rPr lang="en-US" sz="1400" dirty="0" err="1" smtClean="0"/>
              <a:t>netlist</a:t>
            </a:r>
            <a:r>
              <a:rPr lang="en-US" sz="1400" dirty="0" smtClean="0"/>
              <a:t>, by using ‘%’.</a:t>
            </a:r>
          </a:p>
          <a:p>
            <a:endParaRPr lang="en-US" sz="1400" dirty="0"/>
          </a:p>
          <a:p>
            <a:r>
              <a:rPr lang="en-US" sz="1400" b="1" dirty="0" smtClean="0"/>
              <a:t>Example</a:t>
            </a:r>
            <a:r>
              <a:rPr lang="en-US" sz="1400" b="1" dirty="0"/>
              <a:t>:</a:t>
            </a:r>
            <a:r>
              <a:rPr lang="en-US" sz="1400" dirty="0"/>
              <a:t> The figure shows a preview image and description</a:t>
            </a:r>
            <a:endParaRPr lang="en-US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362200"/>
            <a:ext cx="5486400" cy="420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596390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/>
              <a:t>If the above two steps are not performed, the preview and description will be blank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905000" y="1"/>
            <a:ext cx="5334000" cy="7408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Loading MEMS into </a:t>
            </a:r>
            <a:r>
              <a:rPr lang="en-US" sz="3200" dirty="0" err="1" smtClean="0"/>
              <a:t>SugarCube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71749" y="1752600"/>
            <a:ext cx="3429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Follow these steps to load a MEMS into SugarCube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Click on </a:t>
            </a:r>
            <a:r>
              <a:rPr lang="en-US" sz="1400" i="1" dirty="0" smtClean="0"/>
              <a:t>Load</a:t>
            </a:r>
            <a:r>
              <a:rPr lang="en-US" sz="1400" dirty="0" smtClean="0"/>
              <a:t> button (1) on     </a:t>
            </a:r>
          </a:p>
          <a:p>
            <a:r>
              <a:rPr lang="en-US" sz="1400" dirty="0" smtClean="0"/>
              <a:t>   Parameterization window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A load window appears showing the </a:t>
            </a:r>
          </a:p>
          <a:p>
            <a:r>
              <a:rPr lang="en-US" sz="1400" dirty="0" smtClean="0"/>
              <a:t>   root directory of models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Double-click on it to display the tree of all </a:t>
            </a:r>
          </a:p>
          <a:p>
            <a:r>
              <a:rPr lang="en-US" sz="1400" dirty="0" smtClean="0"/>
              <a:t>  categories (see figure)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Now expand the desired category to see </a:t>
            </a:r>
          </a:p>
          <a:p>
            <a:r>
              <a:rPr lang="en-US" sz="1400" dirty="0" smtClean="0"/>
              <a:t>   the </a:t>
            </a:r>
            <a:r>
              <a:rPr lang="en-US" sz="1400" dirty="0" err="1" smtClean="0"/>
              <a:t>netlists</a:t>
            </a:r>
            <a:endParaRPr lang="en-US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Single click on the </a:t>
            </a:r>
            <a:r>
              <a:rPr lang="en-US" sz="1400" dirty="0" err="1" smtClean="0"/>
              <a:t>netlist</a:t>
            </a:r>
            <a:r>
              <a:rPr lang="en-US" sz="1400" dirty="0" smtClean="0"/>
              <a:t> to see the review </a:t>
            </a:r>
          </a:p>
          <a:p>
            <a:r>
              <a:rPr lang="en-US" sz="1400" dirty="0" smtClean="0"/>
              <a:t>   image and description 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Once the desired </a:t>
            </a:r>
            <a:r>
              <a:rPr lang="en-US" sz="1400" dirty="0" err="1" smtClean="0"/>
              <a:t>netlist</a:t>
            </a:r>
            <a:r>
              <a:rPr lang="en-US" sz="1400" dirty="0" smtClean="0"/>
              <a:t> is selected, click </a:t>
            </a:r>
          </a:p>
          <a:p>
            <a:r>
              <a:rPr lang="en-US" sz="1400" dirty="0" smtClean="0"/>
              <a:t>   on </a:t>
            </a:r>
            <a:r>
              <a:rPr lang="en-US" sz="1400" i="1" dirty="0" smtClean="0"/>
              <a:t>Load</a:t>
            </a:r>
            <a:r>
              <a:rPr lang="en-US" sz="1400" dirty="0" smtClean="0"/>
              <a:t> button (2) of this window to load </a:t>
            </a:r>
          </a:p>
          <a:p>
            <a:r>
              <a:rPr lang="en-US" sz="1400" dirty="0" smtClean="0"/>
              <a:t>   it into </a:t>
            </a:r>
            <a:r>
              <a:rPr lang="en-US" sz="1400" dirty="0" err="1" smtClean="0"/>
              <a:t>SugarCube</a:t>
            </a:r>
            <a:endParaRPr lang="en-US" sz="14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646" y="685800"/>
            <a:ext cx="5108754" cy="599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ounded Rectangle 10"/>
          <p:cNvSpPr/>
          <p:nvPr/>
        </p:nvSpPr>
        <p:spPr>
          <a:xfrm>
            <a:off x="7197546" y="931958"/>
            <a:ext cx="533400" cy="3048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21371" y="90487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0" y="3962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6400" y="3951383"/>
            <a:ext cx="685800" cy="3048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2300" y="914400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 SugarCube by typing the following command in command window</a:t>
            </a:r>
            <a:endParaRPr lang="en-US" sz="1400" dirty="0" smtClean="0"/>
          </a:p>
          <a:p>
            <a:r>
              <a:rPr lang="en-US" sz="1400" dirty="0" smtClean="0"/>
              <a:t>&gt; </a:t>
            </a:r>
            <a:r>
              <a:rPr lang="en-US" sz="1400" i="1" dirty="0" smtClean="0"/>
              <a:t>SugarCube 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1556</Words>
  <Application>Microsoft Office PowerPoint</Application>
  <PresentationFormat>On-screen Show (4:3)</PresentationFormat>
  <Paragraphs>370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Sugar to SugarCube to GDSII</vt:lpstr>
      <vt:lpstr>Table of contents</vt:lpstr>
      <vt:lpstr>Slide 3</vt:lpstr>
      <vt:lpstr>Create a MEMS netlist in Sugar</vt:lpstr>
      <vt:lpstr>Example Sugar netlist</vt:lpstr>
      <vt:lpstr>Making a netlist readable by SugarCube</vt:lpstr>
      <vt:lpstr>File issues to make netlists readable by SugarCube</vt:lpstr>
      <vt:lpstr>Optional: Image preview for library</vt:lpstr>
      <vt:lpstr>Loading MEMS into SugarCube</vt:lpstr>
      <vt:lpstr>SugarCube Interface</vt:lpstr>
      <vt:lpstr>Static analysis - I</vt:lpstr>
      <vt:lpstr>Static analysis - II</vt:lpstr>
      <vt:lpstr>Static analysis - III</vt:lpstr>
      <vt:lpstr>Sinusoidal analysis</vt:lpstr>
      <vt:lpstr>Steady-state analysis</vt:lpstr>
      <vt:lpstr>Slide 16</vt:lpstr>
      <vt:lpstr>Generating layout for a single device</vt:lpstr>
      <vt:lpstr>GDSII layout for a single device</vt:lpstr>
      <vt:lpstr>Generating layout for a row of devices</vt:lpstr>
      <vt:lpstr>GDSII layout for a row of devices</vt:lpstr>
      <vt:lpstr>Generating layout for an array of devices (3x5)</vt:lpstr>
      <vt:lpstr>GDSII layout for an array of devices (3x5)</vt:lpstr>
      <vt:lpstr>GDSII layout for an array of devices (3x5)</vt:lpstr>
      <vt:lpstr>Notes</vt:lpstr>
      <vt:lpstr>Sugar2GDSII process file</vt:lpstr>
      <vt:lpstr>Slide 26</vt:lpstr>
      <vt:lpstr>Enclosure design rules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to GDSII</dc:title>
  <dc:creator>person</dc:creator>
  <cp:lastModifiedBy>pmarepal</cp:lastModifiedBy>
  <cp:revision>560</cp:revision>
  <dcterms:created xsi:type="dcterms:W3CDTF">2011-03-03T20:43:35Z</dcterms:created>
  <dcterms:modified xsi:type="dcterms:W3CDTF">2011-03-29T15:02:01Z</dcterms:modified>
</cp:coreProperties>
</file>