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2A6C5-01E6-456A-B523-5F2D3B3C1207}" v="85" dt="2022-01-20T19:18:42.627"/>
    <p1510:client id="{633BEC85-D908-4E09-9066-66A7F9AE3B31}" v="53" dt="2022-01-20T19:15:11.431"/>
    <p1510:client id="{AA7ECE40-11A3-44A6-911C-097AB4B12FB6}" v="959" dt="2022-01-20T21:02:27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9CD26-BE89-407F-8AFE-61CCCF5B132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F1434-211E-4222-B904-93DBE42EC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Mainly the purpose of this project was to implement our understanding of assembly language. It could perform multiple scientific calculator's operation related to equations.</a:t>
          </a:r>
        </a:p>
      </dgm:t>
    </dgm:pt>
    <dgm:pt modelId="{90906A3E-A990-497B-B0C6-FFAD9736B05C}" type="parTrans" cxnId="{F24A6E28-96EC-4A41-972C-2C3CF48A09ED}">
      <dgm:prSet/>
      <dgm:spPr/>
      <dgm:t>
        <a:bodyPr/>
        <a:lstStyle/>
        <a:p>
          <a:endParaRPr lang="en-US"/>
        </a:p>
      </dgm:t>
    </dgm:pt>
    <dgm:pt modelId="{BAF95E52-D898-4027-BC7C-81C6058F1672}" type="sibTrans" cxnId="{F24A6E28-96EC-4A41-972C-2C3CF48A09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E4BA35-C3B3-4632-BE6C-9CB045B02A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Such as, operations on Simultaneous linear equations and quadratic equations.</a:t>
          </a:r>
        </a:p>
      </dgm:t>
    </dgm:pt>
    <dgm:pt modelId="{B6951CDA-B97B-486B-A96D-2850B3615633}" type="parTrans" cxnId="{6E23AA25-B74D-4BDE-954C-9AE57FAE4EE1}">
      <dgm:prSet/>
      <dgm:spPr/>
      <dgm:t>
        <a:bodyPr/>
        <a:lstStyle/>
        <a:p>
          <a:endParaRPr lang="en-US"/>
        </a:p>
      </dgm:t>
    </dgm:pt>
    <dgm:pt modelId="{1A0EFD3E-C7C0-4123-8B28-00F7F810B5A4}" type="sibTrans" cxnId="{6E23AA25-B74D-4BDE-954C-9AE57FAE4EE1}">
      <dgm:prSet/>
      <dgm:spPr/>
      <dgm:t>
        <a:bodyPr/>
        <a:lstStyle/>
        <a:p>
          <a:endParaRPr lang="en-US"/>
        </a:p>
      </dgm:t>
    </dgm:pt>
    <dgm:pt modelId="{C5EF4D5C-F8D1-4C0D-9EDB-58F8489E8490}" type="pres">
      <dgm:prSet presAssocID="{B689CD26-BE89-407F-8AFE-61CCCF5B132E}" presName="root" presStyleCnt="0">
        <dgm:presLayoutVars>
          <dgm:dir/>
          <dgm:resizeHandles val="exact"/>
        </dgm:presLayoutVars>
      </dgm:prSet>
      <dgm:spPr/>
    </dgm:pt>
    <dgm:pt modelId="{0FA41646-E12B-4125-979E-10DF30D68D80}" type="pres">
      <dgm:prSet presAssocID="{B689CD26-BE89-407F-8AFE-61CCCF5B132E}" presName="container" presStyleCnt="0">
        <dgm:presLayoutVars>
          <dgm:dir/>
          <dgm:resizeHandles val="exact"/>
        </dgm:presLayoutVars>
      </dgm:prSet>
      <dgm:spPr/>
    </dgm:pt>
    <dgm:pt modelId="{80DCF2B4-491D-483E-9232-C7E3D674881C}" type="pres">
      <dgm:prSet presAssocID="{7A8F1434-211E-4222-B904-93DBE42EC8E1}" presName="compNode" presStyleCnt="0"/>
      <dgm:spPr/>
    </dgm:pt>
    <dgm:pt modelId="{64306E78-6E67-4BBE-A350-672452993C42}" type="pres">
      <dgm:prSet presAssocID="{7A8F1434-211E-4222-B904-93DBE42EC8E1}" presName="iconBgRect" presStyleLbl="bgShp" presStyleIdx="0" presStyleCnt="2"/>
      <dgm:spPr/>
    </dgm:pt>
    <dgm:pt modelId="{21192B2B-23E6-471B-B3CC-BBD6DA2316F3}" type="pres">
      <dgm:prSet presAssocID="{7A8F1434-211E-4222-B904-93DBE42EC8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48A42F9-8387-4F18-9947-B40D7A120F43}" type="pres">
      <dgm:prSet presAssocID="{7A8F1434-211E-4222-B904-93DBE42EC8E1}" presName="spaceRect" presStyleCnt="0"/>
      <dgm:spPr/>
    </dgm:pt>
    <dgm:pt modelId="{8FFC14F5-6432-49A1-90CF-71B37EA3ECA3}" type="pres">
      <dgm:prSet presAssocID="{7A8F1434-211E-4222-B904-93DBE42EC8E1}" presName="textRect" presStyleLbl="revTx" presStyleIdx="0" presStyleCnt="2">
        <dgm:presLayoutVars>
          <dgm:chMax val="1"/>
          <dgm:chPref val="1"/>
        </dgm:presLayoutVars>
      </dgm:prSet>
      <dgm:spPr/>
    </dgm:pt>
    <dgm:pt modelId="{57B7F616-A3AE-4E92-8093-5BFE1B085B2C}" type="pres">
      <dgm:prSet presAssocID="{BAF95E52-D898-4027-BC7C-81C6058F1672}" presName="sibTrans" presStyleLbl="sibTrans2D1" presStyleIdx="0" presStyleCnt="0"/>
      <dgm:spPr/>
    </dgm:pt>
    <dgm:pt modelId="{D6E20C14-2683-4E4B-A55B-81CDEEA0DAFA}" type="pres">
      <dgm:prSet presAssocID="{3CE4BA35-C3B3-4632-BE6C-9CB045B02A82}" presName="compNode" presStyleCnt="0"/>
      <dgm:spPr/>
    </dgm:pt>
    <dgm:pt modelId="{E46CCDCD-5CBF-49F0-976A-DCE2C6F60DA4}" type="pres">
      <dgm:prSet presAssocID="{3CE4BA35-C3B3-4632-BE6C-9CB045B02A82}" presName="iconBgRect" presStyleLbl="bgShp" presStyleIdx="1" presStyleCnt="2"/>
      <dgm:spPr/>
    </dgm:pt>
    <dgm:pt modelId="{A54D2CB0-DA87-4DF6-A4FB-7B3C184C00B8}" type="pres">
      <dgm:prSet presAssocID="{3CE4BA35-C3B3-4632-BE6C-9CB045B02A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5E8A186-6CC2-4B71-9149-473F4DEFE568}" type="pres">
      <dgm:prSet presAssocID="{3CE4BA35-C3B3-4632-BE6C-9CB045B02A82}" presName="spaceRect" presStyleCnt="0"/>
      <dgm:spPr/>
    </dgm:pt>
    <dgm:pt modelId="{D25C453F-745A-493D-BC5D-E4625B60880C}" type="pres">
      <dgm:prSet presAssocID="{3CE4BA35-C3B3-4632-BE6C-9CB045B02A8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419815-4B2C-4537-B079-FA61507CE291}" type="presOf" srcId="{BAF95E52-D898-4027-BC7C-81C6058F1672}" destId="{57B7F616-A3AE-4E92-8093-5BFE1B085B2C}" srcOrd="0" destOrd="0" presId="urn:microsoft.com/office/officeart/2018/2/layout/IconCircleList"/>
    <dgm:cxn modelId="{6C77FF1B-189A-4400-8A86-A7C6782298F2}" type="presOf" srcId="{7A8F1434-211E-4222-B904-93DBE42EC8E1}" destId="{8FFC14F5-6432-49A1-90CF-71B37EA3ECA3}" srcOrd="0" destOrd="0" presId="urn:microsoft.com/office/officeart/2018/2/layout/IconCircleList"/>
    <dgm:cxn modelId="{6E23AA25-B74D-4BDE-954C-9AE57FAE4EE1}" srcId="{B689CD26-BE89-407F-8AFE-61CCCF5B132E}" destId="{3CE4BA35-C3B3-4632-BE6C-9CB045B02A82}" srcOrd="1" destOrd="0" parTransId="{B6951CDA-B97B-486B-A96D-2850B3615633}" sibTransId="{1A0EFD3E-C7C0-4123-8B28-00F7F810B5A4}"/>
    <dgm:cxn modelId="{F24A6E28-96EC-4A41-972C-2C3CF48A09ED}" srcId="{B689CD26-BE89-407F-8AFE-61CCCF5B132E}" destId="{7A8F1434-211E-4222-B904-93DBE42EC8E1}" srcOrd="0" destOrd="0" parTransId="{90906A3E-A990-497B-B0C6-FFAD9736B05C}" sibTransId="{BAF95E52-D898-4027-BC7C-81C6058F1672}"/>
    <dgm:cxn modelId="{6C970155-5C3F-4312-98FE-79B446D67BD8}" type="presOf" srcId="{3CE4BA35-C3B3-4632-BE6C-9CB045B02A82}" destId="{D25C453F-745A-493D-BC5D-E4625B60880C}" srcOrd="0" destOrd="0" presId="urn:microsoft.com/office/officeart/2018/2/layout/IconCircleList"/>
    <dgm:cxn modelId="{5E576BE6-530D-42E0-9A32-3B8535F141E3}" type="presOf" srcId="{B689CD26-BE89-407F-8AFE-61CCCF5B132E}" destId="{C5EF4D5C-F8D1-4C0D-9EDB-58F8489E8490}" srcOrd="0" destOrd="0" presId="urn:microsoft.com/office/officeart/2018/2/layout/IconCircleList"/>
    <dgm:cxn modelId="{5E416054-2000-4CF3-A8AB-BB26585E9C07}" type="presParOf" srcId="{C5EF4D5C-F8D1-4C0D-9EDB-58F8489E8490}" destId="{0FA41646-E12B-4125-979E-10DF30D68D80}" srcOrd="0" destOrd="0" presId="urn:microsoft.com/office/officeart/2018/2/layout/IconCircleList"/>
    <dgm:cxn modelId="{58368A2D-56F1-43A1-AAA5-0E5D86B32063}" type="presParOf" srcId="{0FA41646-E12B-4125-979E-10DF30D68D80}" destId="{80DCF2B4-491D-483E-9232-C7E3D674881C}" srcOrd="0" destOrd="0" presId="urn:microsoft.com/office/officeart/2018/2/layout/IconCircleList"/>
    <dgm:cxn modelId="{12C54E62-B635-4CAB-A912-86E90AC58CC5}" type="presParOf" srcId="{80DCF2B4-491D-483E-9232-C7E3D674881C}" destId="{64306E78-6E67-4BBE-A350-672452993C42}" srcOrd="0" destOrd="0" presId="urn:microsoft.com/office/officeart/2018/2/layout/IconCircleList"/>
    <dgm:cxn modelId="{A236EC04-FA4F-482F-8480-ED7B7DFBAB01}" type="presParOf" srcId="{80DCF2B4-491D-483E-9232-C7E3D674881C}" destId="{21192B2B-23E6-471B-B3CC-BBD6DA2316F3}" srcOrd="1" destOrd="0" presId="urn:microsoft.com/office/officeart/2018/2/layout/IconCircleList"/>
    <dgm:cxn modelId="{3A2C1317-BED3-4AA6-93C8-C77CDEA41432}" type="presParOf" srcId="{80DCF2B4-491D-483E-9232-C7E3D674881C}" destId="{548A42F9-8387-4F18-9947-B40D7A120F43}" srcOrd="2" destOrd="0" presId="urn:microsoft.com/office/officeart/2018/2/layout/IconCircleList"/>
    <dgm:cxn modelId="{AD4E35D5-5341-4FB6-ACCD-28F8CF1A7522}" type="presParOf" srcId="{80DCF2B4-491D-483E-9232-C7E3D674881C}" destId="{8FFC14F5-6432-49A1-90CF-71B37EA3ECA3}" srcOrd="3" destOrd="0" presId="urn:microsoft.com/office/officeart/2018/2/layout/IconCircleList"/>
    <dgm:cxn modelId="{A8A1A336-9ACC-4ECE-A4A0-2026D0FE73C1}" type="presParOf" srcId="{0FA41646-E12B-4125-979E-10DF30D68D80}" destId="{57B7F616-A3AE-4E92-8093-5BFE1B085B2C}" srcOrd="1" destOrd="0" presId="urn:microsoft.com/office/officeart/2018/2/layout/IconCircleList"/>
    <dgm:cxn modelId="{83598F36-5632-48C0-962E-8FCD429A015B}" type="presParOf" srcId="{0FA41646-E12B-4125-979E-10DF30D68D80}" destId="{D6E20C14-2683-4E4B-A55B-81CDEEA0DAFA}" srcOrd="2" destOrd="0" presId="urn:microsoft.com/office/officeart/2018/2/layout/IconCircleList"/>
    <dgm:cxn modelId="{1AA88841-D7E5-494A-BE58-182EFA4FEF9D}" type="presParOf" srcId="{D6E20C14-2683-4E4B-A55B-81CDEEA0DAFA}" destId="{E46CCDCD-5CBF-49F0-976A-DCE2C6F60DA4}" srcOrd="0" destOrd="0" presId="urn:microsoft.com/office/officeart/2018/2/layout/IconCircleList"/>
    <dgm:cxn modelId="{51B7EB36-3423-459F-A1BF-CE233AE4CBA8}" type="presParOf" srcId="{D6E20C14-2683-4E4B-A55B-81CDEEA0DAFA}" destId="{A54D2CB0-DA87-4DF6-A4FB-7B3C184C00B8}" srcOrd="1" destOrd="0" presId="urn:microsoft.com/office/officeart/2018/2/layout/IconCircleList"/>
    <dgm:cxn modelId="{3387AEF0-7873-46AE-8CEE-0E9215B36E7A}" type="presParOf" srcId="{D6E20C14-2683-4E4B-A55B-81CDEEA0DAFA}" destId="{65E8A186-6CC2-4B71-9149-473F4DEFE568}" srcOrd="2" destOrd="0" presId="urn:microsoft.com/office/officeart/2018/2/layout/IconCircleList"/>
    <dgm:cxn modelId="{19BA7027-388B-49FF-8010-3000A22B583D}" type="presParOf" srcId="{D6E20C14-2683-4E4B-A55B-81CDEEA0DAFA}" destId="{D25C453F-745A-493D-BC5D-E4625B6088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06E78-6E67-4BBE-A350-672452993C42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92B2B-23E6-471B-B3CC-BBD6DA2316F3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C14F5-6432-49A1-90CF-71B37EA3ECA3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Mainly the purpose of this project was to implement our understanding of assembly language. It could perform multiple scientific calculator's operation related to equations.</a:t>
          </a:r>
        </a:p>
      </dsp:txBody>
      <dsp:txXfrm>
        <a:off x="1738691" y="1194332"/>
        <a:ext cx="3077276" cy="1305511"/>
      </dsp:txXfrm>
    </dsp:sp>
    <dsp:sp modelId="{E46CCDCD-5CBF-49F0-976A-DCE2C6F60DA4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D2CB0-DA87-4DF6-A4FB-7B3C184C00B8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C453F-745A-493D-BC5D-E4625B60880C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Such as, operations on Simultaneous linear equations and quadratic equations.</a:t>
          </a:r>
        </a:p>
      </dsp:txBody>
      <dsp:txXfrm>
        <a:off x="6937423" y="1194332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4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53" r:id="rId6"/>
    <p:sldLayoutId id="2147483849" r:id="rId7"/>
    <p:sldLayoutId id="2147483850" r:id="rId8"/>
    <p:sldLayoutId id="2147483851" r:id="rId9"/>
    <p:sldLayoutId id="2147483852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Electronic circuit board">
            <a:extLst>
              <a:ext uri="{FF2B5EF4-FFF2-40B4-BE49-F238E27FC236}">
                <a16:creationId xmlns:a16="http://schemas.microsoft.com/office/drawing/2014/main" id="{596398F6-9C3B-4B06-A754-50764D04D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4" r="-3" b="-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85F1-DBDB-45B7-9526-2991F5AC2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2600" dirty="0">
                <a:cs typeface="Calibri Light"/>
              </a:rPr>
              <a:t>COAL(COMPUTER ORGANIZATION AND ASSEMBLY LANGUAGE)PROJECT</a:t>
            </a: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A36FB-C408-4A21-90E7-095E704F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MADE BY:</a:t>
            </a:r>
            <a:br>
              <a:rPr lang="en-US" sz="2000" dirty="0">
                <a:cs typeface="Calibri"/>
              </a:rPr>
            </a:br>
            <a:r>
              <a:rPr lang="en-US" sz="2000" dirty="0">
                <a:cs typeface="Calibri"/>
              </a:rPr>
              <a:t>Syed Ali Jodat ( 20K0155 )</a:t>
            </a:r>
          </a:p>
          <a:p>
            <a:r>
              <a:rPr lang="en-US" sz="2000" dirty="0">
                <a:cs typeface="Calibri"/>
              </a:rPr>
              <a:t>Abdul Ahad Sheikh ( 20K0319 )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96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3A1F-1B90-44DD-AA0F-8C9239BB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C52009-3329-477F-A0D6-F4EB55DE9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070247"/>
              </p:ext>
            </p:extLst>
          </p:nvPr>
        </p:nvGraphicFramePr>
        <p:xfrm>
          <a:off x="1011185" y="2217066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60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A541D-C873-4057-B324-E610999F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MAIN DISPLAY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CE084E3-ACDD-43A4-9373-9DD97146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22852"/>
            <a:ext cx="6846363" cy="40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6E11-0798-461B-98C7-A39E569C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OPERATIONS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CE22-0E86-482F-A164-5DEACBB4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ON QUADRATIC EQUATION:</a:t>
            </a:r>
          </a:p>
          <a:p>
            <a:endParaRPr lang="en-US" sz="17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31A116C-7FDA-4EE7-AE67-982E4883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241983"/>
            <a:ext cx="6922008" cy="24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B81FB-BEDD-40A3-93CA-E47F47AF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OPEARTIONS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9CA7-F724-4E90-8500-9C82D050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ON SIMULTANEOUS EQUATION:</a:t>
            </a:r>
          </a:p>
          <a:p>
            <a:endParaRPr lang="en-US" sz="17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6FEC118-8789-4ED7-9F8E-DA03EED0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135608"/>
            <a:ext cx="6922008" cy="26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8665-DEC1-492E-91CE-F227B1B3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QUADRATIC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8B15-EA5E-49D3-B251-268E40A3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Entering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Turning point of an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571F478-E85F-401C-B7DC-8DD3A68F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36" y="2656302"/>
            <a:ext cx="4838700" cy="183674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B89FF9F-1C1D-4FD3-83A0-CDD71CD5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59" y="5252444"/>
            <a:ext cx="6273052" cy="14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9260-DD49-4BB5-AD81-FB21AEA1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OPERATIONS ON QUADRATIC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4584-40FC-413A-9E6A-70AA67AD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 value of Y for certain value of 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Roots of Equation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Text, logo&#10;&#10;Description automatically generated">
            <a:extLst>
              <a:ext uri="{FF2B5EF4-FFF2-40B4-BE49-F238E27FC236}">
                <a16:creationId xmlns:a16="http://schemas.microsoft.com/office/drawing/2014/main" id="{3863C839-B38F-443C-B9CF-23974E53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5" y="2880971"/>
            <a:ext cx="5432611" cy="101761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A6FA881-65E6-4E7D-B98D-A5D89694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665" y="4575077"/>
            <a:ext cx="5555876" cy="15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A244-E5F0-4067-9EC8-23A80068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03" y="369346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OPERATIONS ON SIMULTANEOUS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189-21F1-4531-9F62-1FB657996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88377"/>
            <a:ext cx="10168128" cy="3783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Entering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04D8BC-EF10-4DE7-9E6A-DBA8D08F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95" y="3234484"/>
            <a:ext cx="4390464" cy="233885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248D1F-040D-4E9A-8433-18D9E182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24" y="3235364"/>
            <a:ext cx="4412875" cy="23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DE65-AAAC-426F-9C20-2AD11F5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OPERATIONS ON SIMULTANEOUS EQUATION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C051-CEAF-4F90-A078-95AD0C08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4613"/>
            <a:ext cx="10168128" cy="4097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Variable by variable addition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Multiplication of equation coefficients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35A274C-EB7C-4E07-A084-67ED2F4E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53" y="4225773"/>
            <a:ext cx="5578287" cy="130877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9F3C5E7-2378-4328-B138-7A9A4CB3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53" y="2565358"/>
            <a:ext cx="5578288" cy="12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63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2C6"/>
      </a:accent1>
      <a:accent2>
        <a:srgbClr val="7FA6BA"/>
      </a:accent2>
      <a:accent3>
        <a:srgbClr val="82ACA8"/>
      </a:accent3>
      <a:accent4>
        <a:srgbClr val="77AE92"/>
      </a:accent4>
      <a:accent5>
        <a:srgbClr val="83AF87"/>
      </a:accent5>
      <a:accent6>
        <a:srgbClr val="8AAF77"/>
      </a:accent6>
      <a:hlink>
        <a:srgbClr val="90825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COAL(COMPUTER ORGANIZATION AND ASSEMBLY LANGUAGE)PROJECT</vt:lpstr>
      <vt:lpstr>OBJECTIVE</vt:lpstr>
      <vt:lpstr>MAIN DISPLAY</vt:lpstr>
      <vt:lpstr>OPERATIONS </vt:lpstr>
      <vt:lpstr>OPEARTIONS</vt:lpstr>
      <vt:lpstr>OPERATIONS ON QUADRATIC EQUATION</vt:lpstr>
      <vt:lpstr>OPERATIONS ON QUADRATIC EQUATION</vt:lpstr>
      <vt:lpstr>OPERATIONS ON SIMULTANEOUS EQUATION</vt:lpstr>
      <vt:lpstr>OPERATIONS ON SIMULTANEOUS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286</cp:revision>
  <dcterms:created xsi:type="dcterms:W3CDTF">2019-10-16T03:03:10Z</dcterms:created>
  <dcterms:modified xsi:type="dcterms:W3CDTF">2022-01-20T21:03:13Z</dcterms:modified>
</cp:coreProperties>
</file>