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256" r:id="rId2"/>
    <p:sldId id="260" r:id="rId3"/>
    <p:sldId id="259" r:id="rId4"/>
    <p:sldId id="257" r:id="rId5"/>
    <p:sldId id="261" r:id="rId6"/>
    <p:sldId id="258"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83"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1" r:id="rId54"/>
    <p:sldId id="310" r:id="rId55"/>
    <p:sldId id="312" r:id="rId56"/>
    <p:sldId id="313" r:id="rId57"/>
    <p:sldId id="314" r:id="rId58"/>
    <p:sldId id="315" r:id="rId59"/>
    <p:sldId id="398" r:id="rId60"/>
    <p:sldId id="399" r:id="rId61"/>
    <p:sldId id="400" r:id="rId62"/>
    <p:sldId id="401" r:id="rId63"/>
    <p:sldId id="402" r:id="rId64"/>
    <p:sldId id="403" r:id="rId65"/>
    <p:sldId id="322" r:id="rId66"/>
    <p:sldId id="323" r:id="rId67"/>
    <p:sldId id="324" r:id="rId68"/>
    <p:sldId id="325" r:id="rId69"/>
    <p:sldId id="326" r:id="rId70"/>
    <p:sldId id="327"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139C8-124C-4B8E-93CF-63A265E09DAE}"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872DC-6C66-4A0E-9E02-A6667B4F10FF}" type="slidenum">
              <a:rPr lang="en-US" smtClean="0"/>
              <a:t>‹#›</a:t>
            </a:fld>
            <a:endParaRPr lang="en-US"/>
          </a:p>
        </p:txBody>
      </p:sp>
    </p:spTree>
    <p:extLst>
      <p:ext uri="{BB962C8B-B14F-4D97-AF65-F5344CB8AC3E}">
        <p14:creationId xmlns:p14="http://schemas.microsoft.com/office/powerpoint/2010/main" val="392313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2B2B3F9-497B-4EEB-B547-737DCA588F4B}" type="slidenum">
              <a:rPr lang="en-US" b="0">
                <a:latin typeface="Times New Roman" panose="02020603050405020304" pitchFamily="18" charset="0"/>
              </a:rPr>
              <a:pPr/>
              <a:t>59</a:t>
            </a:fld>
            <a:endParaRPr lang="en-US" b="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009175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D2BD3CF-08EE-42A4-9DE1-ED991196BEEC}" type="slidenum">
              <a:rPr lang="en-US" b="0">
                <a:latin typeface="Times New Roman" panose="02020603050405020304" pitchFamily="18" charset="0"/>
              </a:rPr>
              <a:pPr/>
              <a:t>69</a:t>
            </a:fld>
            <a:endParaRPr lang="en-US" b="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426622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69620DD-671E-4ACC-B02D-1A60E0878998}" type="slidenum">
              <a:rPr lang="en-US" b="0">
                <a:latin typeface="Times New Roman" panose="02020603050405020304" pitchFamily="18" charset="0"/>
              </a:rPr>
              <a:pPr/>
              <a:t>70</a:t>
            </a:fld>
            <a:endParaRPr lang="en-US" b="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4371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BE8A50E-66B2-4B96-B930-A3E704AB56AD}" type="slidenum">
              <a:rPr lang="en-US" b="0">
                <a:latin typeface="Times New Roman" panose="02020603050405020304" pitchFamily="18" charset="0"/>
              </a:rPr>
              <a:pPr/>
              <a:t>71</a:t>
            </a:fld>
            <a:endParaRPr lang="en-US" b="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884270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0D4352C-D0B3-4653-93C2-ECF75BEF05E3}" type="slidenum">
              <a:rPr lang="en-US" b="0">
                <a:latin typeface="Times New Roman" panose="02020603050405020304" pitchFamily="18" charset="0"/>
              </a:rPr>
              <a:pPr/>
              <a:t>72</a:t>
            </a:fld>
            <a:endParaRPr lang="en-US" b="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51323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C7BDF4B-9253-448D-838E-37B8CE048318}" type="slidenum">
              <a:rPr lang="en-US" b="0">
                <a:latin typeface="Times New Roman" panose="02020603050405020304" pitchFamily="18" charset="0"/>
              </a:rPr>
              <a:pPr/>
              <a:t>73</a:t>
            </a:fld>
            <a:endParaRPr lang="en-US" b="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09437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84CA183-D8BD-4C03-9C39-FE47FCB14358}" type="slidenum">
              <a:rPr lang="en-US" b="0">
                <a:latin typeface="Times New Roman" panose="02020603050405020304" pitchFamily="18" charset="0"/>
              </a:rPr>
              <a:pPr/>
              <a:t>74</a:t>
            </a:fld>
            <a:endParaRPr lang="en-US" b="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29709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91638B8-8DAF-4055-8864-D1C01D0D4D92}" type="slidenum">
              <a:rPr lang="en-US" b="0">
                <a:latin typeface="Times New Roman" panose="02020603050405020304" pitchFamily="18" charset="0"/>
              </a:rPr>
              <a:pPr/>
              <a:t>76</a:t>
            </a:fld>
            <a:endParaRPr lang="en-US" b="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41985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203816D-70C8-4C93-BCCB-8865DA0EF472}" type="slidenum">
              <a:rPr lang="en-US" b="0">
                <a:latin typeface="Times New Roman" panose="02020603050405020304" pitchFamily="18" charset="0"/>
              </a:rPr>
              <a:pPr/>
              <a:t>78</a:t>
            </a:fld>
            <a:endParaRPr lang="en-US" b="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047531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F13F42C-5FAA-4EF7-87FF-EBCE9CA631CC}" type="slidenum">
              <a:rPr lang="en-US" b="0">
                <a:latin typeface="Times New Roman" panose="02020603050405020304" pitchFamily="18" charset="0"/>
              </a:rPr>
              <a:pPr/>
              <a:t>79</a:t>
            </a:fld>
            <a:endParaRPr lang="en-US" b="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15056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1DF28B0-FA22-400A-A8E8-64883F333952}" type="slidenum">
              <a:rPr lang="en-US" b="0">
                <a:latin typeface="Times New Roman" panose="02020603050405020304" pitchFamily="18" charset="0"/>
              </a:rPr>
              <a:pPr/>
              <a:t>80</a:t>
            </a:fld>
            <a:endParaRPr lang="en-US" b="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51204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EC38804-623E-49A2-930E-0853755C3B54}" type="slidenum">
              <a:rPr lang="en-US" b="0">
                <a:latin typeface="Times New Roman" panose="02020603050405020304" pitchFamily="18" charset="0"/>
              </a:rPr>
              <a:pPr/>
              <a:t>60</a:t>
            </a:fld>
            <a:endParaRPr lang="en-US" b="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77717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9BF92E7-8F16-4DFA-A2EF-E2F740AE17D8}" type="slidenum">
              <a:rPr lang="en-US" b="0">
                <a:latin typeface="Times New Roman" panose="02020603050405020304" pitchFamily="18" charset="0"/>
              </a:rPr>
              <a:pPr/>
              <a:t>81</a:t>
            </a:fld>
            <a:endParaRPr lang="en-US" b="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39344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E3A798F-C867-47B8-B72C-BB5885801AE6}" type="slidenum">
              <a:rPr lang="en-US" b="0">
                <a:latin typeface="Times New Roman" panose="02020603050405020304" pitchFamily="18" charset="0"/>
              </a:rPr>
              <a:pPr/>
              <a:t>82</a:t>
            </a:fld>
            <a:endParaRPr lang="en-US" b="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921188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FC6B0A7-FC90-4341-99DC-F11D5138D283}" type="slidenum">
              <a:rPr lang="en-US" b="0">
                <a:latin typeface="Times New Roman" panose="02020603050405020304" pitchFamily="18" charset="0"/>
              </a:rPr>
              <a:pPr/>
              <a:t>83</a:t>
            </a:fld>
            <a:endParaRPr lang="en-US" b="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498032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C87555C-55E8-4D66-95E3-2FDA1B971CA8}" type="slidenum">
              <a:rPr lang="en-US" b="0">
                <a:latin typeface="Times New Roman" panose="02020603050405020304" pitchFamily="18" charset="0"/>
              </a:rPr>
              <a:pPr/>
              <a:t>84</a:t>
            </a:fld>
            <a:endParaRPr lang="en-US" b="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783676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9049DF9-AC1A-434A-A622-4A4566A17D23}" type="slidenum">
              <a:rPr lang="en-US" b="0">
                <a:latin typeface="Times New Roman" panose="02020603050405020304" pitchFamily="18" charset="0"/>
              </a:rPr>
              <a:pPr/>
              <a:t>85</a:t>
            </a:fld>
            <a:endParaRPr lang="en-US" b="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204147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DE01FC8-0C8B-4E5B-86A9-81902C53C054}" type="slidenum">
              <a:rPr lang="en-US" b="0">
                <a:latin typeface="Times New Roman" panose="02020603050405020304" pitchFamily="18" charset="0"/>
              </a:rPr>
              <a:pPr/>
              <a:t>88</a:t>
            </a:fld>
            <a:endParaRPr lang="en-US" b="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155914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0EA27F8-EFAA-4706-9137-226ABB11A6F1}" type="slidenum">
              <a:rPr lang="en-US" b="0">
                <a:latin typeface="Times New Roman" panose="02020603050405020304" pitchFamily="18" charset="0"/>
              </a:rPr>
              <a:pPr/>
              <a:t>89</a:t>
            </a:fld>
            <a:endParaRPr lang="en-US" b="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355916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987D9D5-8DB3-46FA-9B87-1CAA407B7667}" type="slidenum">
              <a:rPr lang="en-US" b="0">
                <a:latin typeface="Times New Roman" panose="02020603050405020304" pitchFamily="18" charset="0"/>
              </a:rPr>
              <a:pPr/>
              <a:t>90</a:t>
            </a:fld>
            <a:endParaRPr lang="en-US" b="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741602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E4FE5F6-99C1-4761-8F55-B155CA06467A}" type="slidenum">
              <a:rPr lang="en-US" b="0">
                <a:latin typeface="Times New Roman" panose="02020603050405020304" pitchFamily="18" charset="0"/>
              </a:rPr>
              <a:pPr/>
              <a:t>91</a:t>
            </a:fld>
            <a:endParaRPr lang="en-US" b="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981982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8A08FDA-4522-4C22-AB92-E9B8212CDE04}" type="slidenum">
              <a:rPr lang="en-US" b="0">
                <a:latin typeface="Times New Roman" panose="02020603050405020304" pitchFamily="18" charset="0"/>
              </a:rPr>
              <a:pPr/>
              <a:t>92</a:t>
            </a:fld>
            <a:endParaRPr lang="en-US" b="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27100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0B78255-8128-403D-8C77-19C20F5A8FC6}" type="slidenum">
              <a:rPr lang="en-US" b="0">
                <a:latin typeface="Times New Roman" panose="02020603050405020304" pitchFamily="18" charset="0"/>
              </a:rPr>
              <a:pPr/>
              <a:t>61</a:t>
            </a:fld>
            <a:endParaRPr lang="en-US" b="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93498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AF2A88D-43E4-4923-892E-AEBF6D1B073B}" type="slidenum">
              <a:rPr lang="en-US" b="0">
                <a:latin typeface="Times New Roman" panose="02020603050405020304" pitchFamily="18" charset="0"/>
              </a:rPr>
              <a:pPr/>
              <a:t>93</a:t>
            </a:fld>
            <a:endParaRPr lang="en-US" b="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343716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AEC3F77-B589-4409-B424-FF85CA0035E9}" type="slidenum">
              <a:rPr lang="en-US" b="0">
                <a:latin typeface="Times New Roman" panose="02020603050405020304" pitchFamily="18" charset="0"/>
              </a:rPr>
              <a:pPr/>
              <a:t>94</a:t>
            </a:fld>
            <a:endParaRPr lang="en-US" b="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796430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E74FCB8-F166-4375-9777-408D242AE4EE}" type="slidenum">
              <a:rPr lang="en-US" b="0">
                <a:latin typeface="Times New Roman" panose="02020603050405020304" pitchFamily="18" charset="0"/>
              </a:rPr>
              <a:pPr/>
              <a:t>95</a:t>
            </a:fld>
            <a:endParaRPr lang="en-US" b="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866584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BE9FEDC-F868-443F-837A-39E81D00A502}" type="slidenum">
              <a:rPr lang="en-US" b="0">
                <a:latin typeface="Times New Roman" panose="02020603050405020304" pitchFamily="18" charset="0"/>
              </a:rPr>
              <a:pPr/>
              <a:t>96</a:t>
            </a:fld>
            <a:endParaRPr lang="en-US" b="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262933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1B082D0-A13D-4775-ACB6-AA3A8A6DA60E}" type="slidenum">
              <a:rPr lang="en-US" b="0">
                <a:latin typeface="Times New Roman" panose="02020603050405020304" pitchFamily="18" charset="0"/>
              </a:rPr>
              <a:pPr/>
              <a:t>97</a:t>
            </a:fld>
            <a:endParaRPr lang="en-US" b="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019919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74EC1E5-3ED3-4C7F-BF88-F1DD0D038819}" type="slidenum">
              <a:rPr lang="en-US" b="0">
                <a:latin typeface="Times New Roman" panose="02020603050405020304" pitchFamily="18" charset="0"/>
              </a:rPr>
              <a:pPr/>
              <a:t>98</a:t>
            </a:fld>
            <a:endParaRPr lang="en-US" b="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797526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B7563CB-9A1C-494A-90B8-C7A4F23D5DAA}" type="slidenum">
              <a:rPr lang="en-US" b="0">
                <a:latin typeface="Times New Roman" panose="02020603050405020304" pitchFamily="18" charset="0"/>
              </a:rPr>
              <a:pPr/>
              <a:t>99</a:t>
            </a:fld>
            <a:endParaRPr lang="en-US" b="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107974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F15F2A9-0E80-4747-A5C7-5B986BA9613D}" type="slidenum">
              <a:rPr lang="en-US" b="0">
                <a:latin typeface="Times New Roman" panose="02020603050405020304" pitchFamily="18" charset="0"/>
              </a:rPr>
              <a:pPr/>
              <a:t>100</a:t>
            </a:fld>
            <a:endParaRPr lang="en-US" b="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402071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99AB2E9-98EA-41B5-B37A-F5568E1F0F34}" type="slidenum">
              <a:rPr lang="en-US" b="0">
                <a:latin typeface="Times New Roman" panose="02020603050405020304" pitchFamily="18" charset="0"/>
              </a:rPr>
              <a:pPr/>
              <a:t>101</a:t>
            </a:fld>
            <a:endParaRPr lang="en-US" b="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052275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529327D-DC9E-454F-BBE6-7D2DAA6A33C2}" type="slidenum">
              <a:rPr lang="en-US" b="0">
                <a:latin typeface="Times New Roman" panose="02020603050405020304" pitchFamily="18" charset="0"/>
              </a:rPr>
              <a:pPr/>
              <a:t>102</a:t>
            </a:fld>
            <a:endParaRPr lang="en-US" b="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0483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8794340-6F33-4260-81E0-0774B76075A1}" type="slidenum">
              <a:rPr lang="en-US" b="0">
                <a:latin typeface="Times New Roman" panose="02020603050405020304" pitchFamily="18" charset="0"/>
              </a:rPr>
              <a:pPr/>
              <a:t>62</a:t>
            </a:fld>
            <a:endParaRPr lang="en-US" b="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66639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C116FD5-42EA-4E67-A520-BE4B17C29F62}" type="slidenum">
              <a:rPr lang="en-US" b="0">
                <a:latin typeface="Times New Roman" panose="02020603050405020304" pitchFamily="18" charset="0"/>
              </a:rPr>
              <a:pPr/>
              <a:t>103</a:t>
            </a:fld>
            <a:endParaRPr lang="en-US" b="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225097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6BFF8BB-24C9-4336-8E3C-CF56BA975888}" type="slidenum">
              <a:rPr lang="en-US" b="0">
                <a:latin typeface="Times New Roman" panose="02020603050405020304" pitchFamily="18" charset="0"/>
              </a:rPr>
              <a:pPr/>
              <a:t>104</a:t>
            </a:fld>
            <a:endParaRPr lang="en-US" b="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289048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1AC4CEB-50BE-4A88-B99E-3E44DC426172}" type="slidenum">
              <a:rPr lang="en-US" b="0">
                <a:latin typeface="Times New Roman" panose="02020603050405020304" pitchFamily="18" charset="0"/>
              </a:rPr>
              <a:pPr/>
              <a:t>105</a:t>
            </a:fld>
            <a:endParaRPr lang="en-US" b="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7344000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EFE3713-762F-4E2C-B85B-E36F8DDD92DE}" type="slidenum">
              <a:rPr lang="en-US" b="0">
                <a:latin typeface="Times New Roman" panose="02020603050405020304" pitchFamily="18" charset="0"/>
              </a:rPr>
              <a:pPr/>
              <a:t>106</a:t>
            </a:fld>
            <a:endParaRPr lang="en-US" b="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241031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0FCFBD4-978F-403F-A71B-C2DAD5FCA83C}" type="slidenum">
              <a:rPr lang="en-US" b="0">
                <a:latin typeface="Times New Roman" panose="02020603050405020304" pitchFamily="18" charset="0"/>
              </a:rPr>
              <a:pPr/>
              <a:t>107</a:t>
            </a:fld>
            <a:endParaRPr lang="en-US"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692823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DB97515-AB22-4A39-AA50-7CD96BCCF3E5}" type="slidenum">
              <a:rPr lang="en-US" b="0">
                <a:latin typeface="Times New Roman" panose="02020603050405020304" pitchFamily="18" charset="0"/>
              </a:rPr>
              <a:pPr/>
              <a:t>108</a:t>
            </a:fld>
            <a:endParaRPr lang="en-US" b="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1624226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8874558-3F14-4BDC-8841-26AF5A77D9DA}" type="slidenum">
              <a:rPr lang="en-US" b="0">
                <a:latin typeface="Times New Roman" panose="02020603050405020304" pitchFamily="18" charset="0"/>
              </a:rPr>
              <a:pPr/>
              <a:t>109</a:t>
            </a:fld>
            <a:endParaRPr lang="en-US" b="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31640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3D49F44-C612-4E63-990F-5E16C3FCDBAA}" type="slidenum">
              <a:rPr lang="en-US" b="0">
                <a:latin typeface="Times New Roman" panose="02020603050405020304" pitchFamily="18" charset="0"/>
              </a:rPr>
              <a:pPr/>
              <a:t>110</a:t>
            </a:fld>
            <a:endParaRPr lang="en-US" b="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754218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3C78F07-3176-4963-AAA0-F64A71B967DE}" type="slidenum">
              <a:rPr lang="en-US" b="0">
                <a:latin typeface="Times New Roman" panose="02020603050405020304" pitchFamily="18" charset="0"/>
              </a:rPr>
              <a:pPr/>
              <a:t>111</a:t>
            </a:fld>
            <a:endParaRPr lang="en-US" b="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740300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97CC479-D2A1-4548-AA30-FCA8A64C2C95}" type="slidenum">
              <a:rPr lang="en-US" b="0">
                <a:latin typeface="Times New Roman" panose="02020603050405020304" pitchFamily="18" charset="0"/>
              </a:rPr>
              <a:pPr/>
              <a:t>112</a:t>
            </a:fld>
            <a:endParaRPr lang="en-US" b="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2651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2F5A87C-31B6-40FA-ACD9-0A950135A619}" type="slidenum">
              <a:rPr lang="en-US" b="0">
                <a:latin typeface="Times New Roman" panose="02020603050405020304" pitchFamily="18" charset="0"/>
              </a:rPr>
              <a:pPr/>
              <a:t>63</a:t>
            </a:fld>
            <a:endParaRPr lang="en-US" b="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102196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7833317-5014-43A1-A5C0-BFD31CE913C0}" type="slidenum">
              <a:rPr lang="en-US" b="0">
                <a:latin typeface="Times New Roman" panose="02020603050405020304" pitchFamily="18" charset="0"/>
              </a:rPr>
              <a:pPr/>
              <a:t>113</a:t>
            </a:fld>
            <a:endParaRPr lang="en-US" b="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6244632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FEC140C-CBB0-40C6-8DCA-9ED36E29C2E2}" type="slidenum">
              <a:rPr lang="en-US" b="0">
                <a:latin typeface="Times New Roman" panose="02020603050405020304" pitchFamily="18" charset="0"/>
              </a:rPr>
              <a:pPr/>
              <a:t>114</a:t>
            </a:fld>
            <a:endParaRPr lang="en-US" b="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1488966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BDE7B80-20A9-4A66-AB08-D0767440CDF0}" type="slidenum">
              <a:rPr lang="en-US" b="0">
                <a:latin typeface="Times New Roman" panose="02020603050405020304" pitchFamily="18" charset="0"/>
              </a:rPr>
              <a:pPr/>
              <a:t>115</a:t>
            </a:fld>
            <a:endParaRPr lang="en-US"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519901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5C766B1-123F-44AB-A9B6-4FBB17200CAE}" type="slidenum">
              <a:rPr lang="en-US" b="0">
                <a:latin typeface="Times New Roman" panose="02020603050405020304" pitchFamily="18" charset="0"/>
              </a:rPr>
              <a:pPr/>
              <a:t>119</a:t>
            </a:fld>
            <a:endParaRPr lang="en-US" b="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738163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BF40461-81B9-47B7-A229-DF7D15204947}" type="slidenum">
              <a:rPr lang="en-US" b="0">
                <a:latin typeface="Times New Roman" panose="02020603050405020304" pitchFamily="18" charset="0"/>
              </a:rPr>
              <a:pPr/>
              <a:t>120</a:t>
            </a:fld>
            <a:endParaRPr lang="en-US" b="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622797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9F8BE35-B3FF-4438-A660-46BB309955FD}" type="slidenum">
              <a:rPr lang="en-US" b="0">
                <a:latin typeface="Times New Roman" panose="02020603050405020304" pitchFamily="18" charset="0"/>
              </a:rPr>
              <a:pPr/>
              <a:t>121</a:t>
            </a:fld>
            <a:endParaRPr lang="en-US" b="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9545412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42C5787-F4EF-49D7-ADA0-00D16A4C47F6}" type="slidenum">
              <a:rPr lang="en-US" b="0">
                <a:latin typeface="Times New Roman" panose="02020603050405020304" pitchFamily="18" charset="0"/>
              </a:rPr>
              <a:pPr/>
              <a:t>122</a:t>
            </a:fld>
            <a:endParaRPr lang="en-US" b="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1900596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026E37D-12C3-444A-80AD-24087CABB368}" type="slidenum">
              <a:rPr lang="en-US" b="0">
                <a:latin typeface="Times New Roman" panose="02020603050405020304" pitchFamily="18" charset="0"/>
              </a:rPr>
              <a:pPr/>
              <a:t>123</a:t>
            </a:fld>
            <a:endParaRPr lang="en-US" b="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642144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2542A21-C48C-43E6-8BBC-92A130724CB1}" type="slidenum">
              <a:rPr lang="en-US" b="0">
                <a:latin typeface="Times New Roman" panose="02020603050405020304" pitchFamily="18" charset="0"/>
              </a:rPr>
              <a:pPr/>
              <a:t>124</a:t>
            </a:fld>
            <a:endParaRPr lang="en-US" b="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6847282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B3EF6E1-596D-4005-9DFB-D6B4A2FB0369}" type="slidenum">
              <a:rPr lang="en-US" b="0">
                <a:latin typeface="Times New Roman" panose="02020603050405020304" pitchFamily="18" charset="0"/>
              </a:rPr>
              <a:pPr/>
              <a:t>125</a:t>
            </a:fld>
            <a:endParaRPr lang="en-US" b="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18187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837FD0F-F078-4937-A0A2-1041FE19220E}" type="slidenum">
              <a:rPr lang="en-US" b="0">
                <a:latin typeface="Times New Roman" panose="02020603050405020304" pitchFamily="18" charset="0"/>
              </a:rPr>
              <a:pPr/>
              <a:t>64</a:t>
            </a:fld>
            <a:endParaRPr lang="en-US" b="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219575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1A0DB2E-3A8D-43D1-9BDA-8B35E2C61245}" type="slidenum">
              <a:rPr lang="en-US" b="0">
                <a:latin typeface="Times New Roman" panose="02020603050405020304" pitchFamily="18" charset="0"/>
              </a:rPr>
              <a:pPr/>
              <a:t>126</a:t>
            </a:fld>
            <a:endParaRPr lang="en-US" b="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3266204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2FA2F6B-28AE-40A9-8C28-9888CDF76679}" type="slidenum">
              <a:rPr lang="en-US" b="0">
                <a:latin typeface="Times New Roman" panose="02020603050405020304" pitchFamily="18" charset="0"/>
              </a:rPr>
              <a:pPr/>
              <a:t>127</a:t>
            </a:fld>
            <a:endParaRPr lang="en-US" b="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0007807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9F00B5F-8E99-4AD5-BA96-F48695E69B99}" type="slidenum">
              <a:rPr lang="en-US" b="0">
                <a:latin typeface="Times New Roman" panose="02020603050405020304" pitchFamily="18" charset="0"/>
              </a:rPr>
              <a:pPr/>
              <a:t>128</a:t>
            </a:fld>
            <a:endParaRPr lang="en-US" b="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183388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444D259-20A3-45C7-9B40-FC7BF8884C56}" type="slidenum">
              <a:rPr lang="en-US" b="0">
                <a:latin typeface="Times New Roman" panose="02020603050405020304" pitchFamily="18" charset="0"/>
              </a:rPr>
              <a:pPr/>
              <a:t>129</a:t>
            </a:fld>
            <a:endParaRPr lang="en-US" b="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36272645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40F41E7-15E3-4999-9BDB-9D74302AD956}" type="slidenum">
              <a:rPr lang="en-US" b="0">
                <a:latin typeface="Times New Roman" panose="02020603050405020304" pitchFamily="18" charset="0"/>
              </a:rPr>
              <a:pPr/>
              <a:t>130</a:t>
            </a:fld>
            <a:endParaRPr lang="en-US" b="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365197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664BF70-A29B-462E-8209-7C8E5C21EF4C}" type="slidenum">
              <a:rPr lang="en-US" b="0">
                <a:latin typeface="Times New Roman" panose="02020603050405020304" pitchFamily="18" charset="0"/>
              </a:rPr>
              <a:pPr/>
              <a:t>131</a:t>
            </a:fld>
            <a:endParaRPr lang="en-US" b="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9603869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783E444-C3A3-4D66-9615-9CA9406E1738}" type="slidenum">
              <a:rPr lang="en-US" b="0">
                <a:latin typeface="Times New Roman" panose="02020603050405020304" pitchFamily="18" charset="0"/>
              </a:rPr>
              <a:pPr/>
              <a:t>132</a:t>
            </a:fld>
            <a:endParaRPr lang="en-US" b="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0292313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37FB8F9-01FF-4E77-ADC8-C08C2CA07ACC}" type="slidenum">
              <a:rPr lang="en-US" b="0">
                <a:latin typeface="Times New Roman" panose="02020603050405020304" pitchFamily="18" charset="0"/>
              </a:rPr>
              <a:pPr/>
              <a:t>133</a:t>
            </a:fld>
            <a:endParaRPr lang="en-US" b="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7215658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BE119F3-F1E8-4039-BBA6-7D4D96CA7D31}" type="slidenum">
              <a:rPr lang="en-US" b="0">
                <a:latin typeface="Times New Roman" panose="02020603050405020304" pitchFamily="18" charset="0"/>
              </a:rPr>
              <a:pPr/>
              <a:t>136</a:t>
            </a:fld>
            <a:endParaRPr lang="en-US" b="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3702745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3D8F522-460A-4DD3-AF46-5E0284CE87C7}" type="slidenum">
              <a:rPr lang="en-US" b="0">
                <a:latin typeface="Times New Roman" panose="02020603050405020304" pitchFamily="18" charset="0"/>
              </a:rPr>
              <a:pPr/>
              <a:t>137</a:t>
            </a:fld>
            <a:endParaRPr lang="en-US" b="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2998153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BDFA9D2-1235-4D22-B807-F584AD11A6FD}" type="slidenum">
              <a:rPr lang="en-US" b="0">
                <a:latin typeface="Times New Roman" panose="02020603050405020304" pitchFamily="18" charset="0"/>
              </a:rPr>
              <a:pPr/>
              <a:t>66</a:t>
            </a:fld>
            <a:endParaRPr lang="en-US" b="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0089643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4DA7B06-E0B9-45C2-9F65-B804FE41C2FE}" type="slidenum">
              <a:rPr lang="en-US" b="0">
                <a:latin typeface="Times New Roman" panose="02020603050405020304" pitchFamily="18" charset="0"/>
              </a:rPr>
              <a:pPr/>
              <a:t>138</a:t>
            </a:fld>
            <a:endParaRPr lang="en-US" b="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82844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AD7D543-CE85-4980-81E8-FF10E830AC24}" type="slidenum">
              <a:rPr lang="en-US" b="0">
                <a:latin typeface="Times New Roman" panose="02020603050405020304" pitchFamily="18" charset="0"/>
              </a:rPr>
              <a:pPr/>
              <a:t>67</a:t>
            </a:fld>
            <a:endParaRPr lang="en-US" b="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45519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47058A9-32E0-43DF-B7F2-00AD24711A38}" type="slidenum">
              <a:rPr lang="en-US" b="0">
                <a:latin typeface="Times New Roman" panose="02020603050405020304" pitchFamily="18" charset="0"/>
              </a:rPr>
              <a:pPr/>
              <a:t>68</a:t>
            </a:fld>
            <a:endParaRPr lang="en-US" b="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tr-TR" smtClean="0"/>
          </a:p>
        </p:txBody>
      </p:sp>
    </p:spTree>
    <p:extLst>
      <p:ext uri="{BB962C8B-B14F-4D97-AF65-F5344CB8AC3E}">
        <p14:creationId xmlns:p14="http://schemas.microsoft.com/office/powerpoint/2010/main" val="19322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F0456D-27EE-45A3-BD29-EFD6485C277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343820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0456D-27EE-45A3-BD29-EFD6485C277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362166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0456D-27EE-45A3-BD29-EFD6485C277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377016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158750"/>
            <a:ext cx="11328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1800" y="1557339"/>
            <a:ext cx="113284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1800" y="3973514"/>
            <a:ext cx="113284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5583AF40-C7D2-4297-98B6-ADC35A28B87E}" type="slidenum">
              <a:rPr lang="en-US"/>
              <a:pPr/>
              <a:t>‹#›</a:t>
            </a:fld>
            <a:endParaRPr lang="en-US"/>
          </a:p>
        </p:txBody>
      </p:sp>
    </p:spTree>
    <p:extLst>
      <p:ext uri="{BB962C8B-B14F-4D97-AF65-F5344CB8AC3E}">
        <p14:creationId xmlns:p14="http://schemas.microsoft.com/office/powerpoint/2010/main" val="4254823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31800" y="158750"/>
            <a:ext cx="11328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31800" y="1557339"/>
            <a:ext cx="5562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557339"/>
            <a:ext cx="5562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1800" y="3973514"/>
            <a:ext cx="5562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973514"/>
            <a:ext cx="55626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9B0B6AC2-E64D-46CD-9C2D-710DABC00C92}" type="slidenum">
              <a:rPr lang="en-US"/>
              <a:pPr/>
              <a:t>‹#›</a:t>
            </a:fld>
            <a:endParaRPr lang="en-US"/>
          </a:p>
        </p:txBody>
      </p:sp>
    </p:spTree>
    <p:extLst>
      <p:ext uri="{BB962C8B-B14F-4D97-AF65-F5344CB8AC3E}">
        <p14:creationId xmlns:p14="http://schemas.microsoft.com/office/powerpoint/2010/main" val="3272150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31800" y="158750"/>
            <a:ext cx="11328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557339"/>
            <a:ext cx="113284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31800" y="3973514"/>
            <a:ext cx="113284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26604A01-FA0E-4938-BD7C-EF201E0D4C8D}" type="slidenum">
              <a:rPr lang="en-US"/>
              <a:pPr/>
              <a:t>‹#›</a:t>
            </a:fld>
            <a:endParaRPr lang="en-US"/>
          </a:p>
        </p:txBody>
      </p:sp>
    </p:spTree>
    <p:extLst>
      <p:ext uri="{BB962C8B-B14F-4D97-AF65-F5344CB8AC3E}">
        <p14:creationId xmlns:p14="http://schemas.microsoft.com/office/powerpoint/2010/main" val="242461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0456D-27EE-45A3-BD29-EFD6485C277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55469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0456D-27EE-45A3-BD29-EFD6485C277E}"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42281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0456D-27EE-45A3-BD29-EFD6485C277E}"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134198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F0456D-27EE-45A3-BD29-EFD6485C277E}"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100010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F0456D-27EE-45A3-BD29-EFD6485C277E}"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383630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0456D-27EE-45A3-BD29-EFD6485C277E}"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411878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0456D-27EE-45A3-BD29-EFD6485C277E}"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413037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0456D-27EE-45A3-BD29-EFD6485C277E}"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73B76-EC0C-4DF1-B63D-303D407A1404}" type="slidenum">
              <a:rPr lang="en-US" smtClean="0"/>
              <a:t>‹#›</a:t>
            </a:fld>
            <a:endParaRPr lang="en-US"/>
          </a:p>
        </p:txBody>
      </p:sp>
    </p:spTree>
    <p:extLst>
      <p:ext uri="{BB962C8B-B14F-4D97-AF65-F5344CB8AC3E}">
        <p14:creationId xmlns:p14="http://schemas.microsoft.com/office/powerpoint/2010/main" val="401403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0456D-27EE-45A3-BD29-EFD6485C277E}"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73B76-EC0C-4DF1-B63D-303D407A1404}" type="slidenum">
              <a:rPr lang="en-US" smtClean="0"/>
              <a:t>‹#›</a:t>
            </a:fld>
            <a:endParaRPr lang="en-US"/>
          </a:p>
        </p:txBody>
      </p:sp>
    </p:spTree>
    <p:extLst>
      <p:ext uri="{BB962C8B-B14F-4D97-AF65-F5344CB8AC3E}">
        <p14:creationId xmlns:p14="http://schemas.microsoft.com/office/powerpoint/2010/main" val="410278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13: Processes, Context Switching, Threads</a:t>
            </a:r>
            <a:endParaRPr lang="en-US" dirty="0"/>
          </a:p>
        </p:txBody>
      </p:sp>
      <p:sp>
        <p:nvSpPr>
          <p:cNvPr id="3" name="Subtitle 2"/>
          <p:cNvSpPr>
            <a:spLocks noGrp="1"/>
          </p:cNvSpPr>
          <p:nvPr>
            <p:ph type="subTitle" idx="1"/>
          </p:nvPr>
        </p:nvSpPr>
        <p:spPr/>
        <p:txBody>
          <a:bodyPr/>
          <a:lstStyle/>
          <a:p>
            <a:r>
              <a:rPr lang="en-US" dirty="0" smtClean="0"/>
              <a:t>BHOS C Programming, Ahad Suleymanli</a:t>
            </a:r>
            <a:endParaRPr lang="en-US" dirty="0"/>
          </a:p>
        </p:txBody>
      </p:sp>
    </p:spTree>
    <p:extLst>
      <p:ext uri="{BB962C8B-B14F-4D97-AF65-F5344CB8AC3E}">
        <p14:creationId xmlns:p14="http://schemas.microsoft.com/office/powerpoint/2010/main" val="422212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A23BF93-F4B9-4E1B-A389-EC1A595AFF3A}" type="slidenum">
              <a:rPr lang="en-US"/>
              <a:pPr eaLnBrk="1" hangingPunct="1"/>
              <a:t>10</a:t>
            </a:fld>
            <a:endParaRPr lang="en-US"/>
          </a:p>
        </p:txBody>
      </p:sp>
      <p:sp>
        <p:nvSpPr>
          <p:cNvPr id="5" name="Rectangle 2"/>
          <p:cNvSpPr>
            <a:spLocks noGrp="1" noChangeArrowheads="1"/>
          </p:cNvSpPr>
          <p:nvPr>
            <p:ph type="title"/>
          </p:nvPr>
        </p:nvSpPr>
        <p:spPr>
          <a:xfrm>
            <a:off x="323850" y="146393"/>
            <a:ext cx="8496300" cy="1143000"/>
          </a:xfrm>
        </p:spPr>
        <p:txBody>
          <a:bodyPr/>
          <a:lstStyle/>
          <a:p>
            <a:pPr eaLnBrk="1" hangingPunct="1"/>
            <a:r>
              <a:rPr lang="en-US" smtClean="0"/>
              <a:t>Process State</a:t>
            </a:r>
          </a:p>
        </p:txBody>
      </p:sp>
      <p:sp>
        <p:nvSpPr>
          <p:cNvPr id="6" name="Rectangle 3"/>
          <p:cNvSpPr txBox="1">
            <a:spLocks noChangeArrowheads="1"/>
          </p:cNvSpPr>
          <p:nvPr/>
        </p:nvSpPr>
        <p:spPr>
          <a:xfrm>
            <a:off x="323850" y="1557338"/>
            <a:ext cx="8496300" cy="4679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 a process executes, it changes </a:t>
            </a:r>
            <a:r>
              <a:rPr lang="en-US" i="1" dirty="0" smtClean="0"/>
              <a:t>state</a:t>
            </a:r>
            <a:endParaRPr lang="en-US" dirty="0" smtClean="0"/>
          </a:p>
          <a:p>
            <a:pPr lvl="1"/>
            <a:r>
              <a:rPr lang="en-US" dirty="0" smtClean="0"/>
              <a:t>new:  The process is being created</a:t>
            </a:r>
          </a:p>
          <a:p>
            <a:pPr lvl="1"/>
            <a:r>
              <a:rPr lang="en-US" b="1" dirty="0" smtClean="0"/>
              <a:t>running</a:t>
            </a:r>
            <a:r>
              <a:rPr lang="en-US" dirty="0" smtClean="0"/>
              <a:t>:  Instructions are being executed</a:t>
            </a:r>
          </a:p>
          <a:p>
            <a:pPr lvl="1"/>
            <a:r>
              <a:rPr lang="en-US" b="1" dirty="0" smtClean="0"/>
              <a:t>waiting</a:t>
            </a:r>
            <a:r>
              <a:rPr lang="en-US" dirty="0" smtClean="0"/>
              <a:t>:  The process is waiting for some event to occur</a:t>
            </a:r>
          </a:p>
          <a:p>
            <a:pPr lvl="1"/>
            <a:r>
              <a:rPr lang="en-US" b="1" dirty="0" smtClean="0"/>
              <a:t>ready</a:t>
            </a:r>
            <a:r>
              <a:rPr lang="en-US" dirty="0" smtClean="0"/>
              <a:t>:  The process is waiting to be assigned to a processor</a:t>
            </a:r>
          </a:p>
          <a:p>
            <a:pPr lvl="1"/>
            <a:r>
              <a:rPr lang="en-US" dirty="0" smtClean="0"/>
              <a:t>terminated:  The process has finished execution</a:t>
            </a:r>
            <a:endParaRPr lang="en-US" dirty="0"/>
          </a:p>
        </p:txBody>
      </p:sp>
      <p:sp>
        <p:nvSpPr>
          <p:cNvPr id="7" name="Text Box 8"/>
          <p:cNvSpPr txBox="1">
            <a:spLocks noChangeArrowheads="1"/>
          </p:cNvSpPr>
          <p:nvPr/>
        </p:nvSpPr>
        <p:spPr bwMode="auto">
          <a:xfrm>
            <a:off x="390525" y="4797425"/>
            <a:ext cx="8429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a:t>In a single-CPU system, only one process may be in running state; many </a:t>
            </a:r>
            <a:br>
              <a:rPr lang="en-US" sz="2000"/>
            </a:br>
            <a:r>
              <a:rPr lang="en-US" sz="2000"/>
              <a:t>processes may be in ready and waiting states. </a:t>
            </a:r>
          </a:p>
        </p:txBody>
      </p:sp>
    </p:spTree>
    <p:extLst>
      <p:ext uri="{BB962C8B-B14F-4D97-AF65-F5344CB8AC3E}">
        <p14:creationId xmlns:p14="http://schemas.microsoft.com/office/powerpoint/2010/main" val="39168616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CABBCA2-521A-4B6D-A369-3CD28E2961BC}" type="slidenum">
              <a:rPr lang="en-US" b="0"/>
              <a:pPr eaLnBrk="1" hangingPunct="1"/>
              <a:t>100</a:t>
            </a:fld>
            <a:endParaRPr lang="en-US" b="0"/>
          </a:p>
        </p:txBody>
      </p:sp>
      <p:sp>
        <p:nvSpPr>
          <p:cNvPr id="49155" name="Rectangle 2"/>
          <p:cNvSpPr>
            <a:spLocks noGrp="1" noChangeArrowheads="1"/>
          </p:cNvSpPr>
          <p:nvPr>
            <p:ph type="title"/>
          </p:nvPr>
        </p:nvSpPr>
        <p:spPr/>
        <p:txBody>
          <a:bodyPr/>
          <a:lstStyle/>
          <a:p>
            <a:pPr eaLnBrk="1" hangingPunct="1"/>
            <a:r>
              <a:rPr lang="en-US" smtClean="0"/>
              <a:t>Deadlock and Starvation</a:t>
            </a:r>
          </a:p>
        </p:txBody>
      </p:sp>
      <p:sp>
        <p:nvSpPr>
          <p:cNvPr id="49156" name="Rectangle 3"/>
          <p:cNvSpPr>
            <a:spLocks noGrp="1" noChangeArrowheads="1"/>
          </p:cNvSpPr>
          <p:nvPr>
            <p:ph type="body" idx="1"/>
          </p:nvPr>
        </p:nvSpPr>
        <p:spPr/>
        <p:txBody>
          <a:bodyPr>
            <a:normAutofit fontScale="92500" lnSpcReduction="10000"/>
          </a:bodyPr>
          <a:lstStyle/>
          <a:p>
            <a:pPr eaLnBrk="1" hangingPunct="1"/>
            <a:r>
              <a:rPr lang="en-US" sz="1800" b="1"/>
              <a:t>Deadlock</a:t>
            </a:r>
            <a:r>
              <a:rPr lang="en-US" sz="1800"/>
              <a:t> – two or more processes are waiting indefinitely for an event that can be caused by only one of the waiting processes</a:t>
            </a:r>
          </a:p>
          <a:p>
            <a:pPr eaLnBrk="1" hangingPunct="1"/>
            <a:r>
              <a:rPr lang="en-US" sz="1800"/>
              <a:t>Let </a:t>
            </a:r>
            <a:r>
              <a:rPr lang="en-US" sz="1600"/>
              <a:t>S</a:t>
            </a:r>
            <a:r>
              <a:rPr lang="en-US" sz="1800"/>
              <a:t> and </a:t>
            </a:r>
            <a:r>
              <a:rPr lang="en-US" sz="1600"/>
              <a:t>Q</a:t>
            </a:r>
            <a:r>
              <a:rPr lang="en-US" sz="1800"/>
              <a:t> be two semaphores initialized to 1</a:t>
            </a:r>
          </a:p>
          <a:p>
            <a:pPr eaLnBrk="1" hangingPunct="1">
              <a:buFontTx/>
              <a:buNone/>
            </a:pPr>
            <a:r>
              <a:rPr lang="en-US" sz="1800" i="1"/>
              <a:t>		        P</a:t>
            </a:r>
            <a:r>
              <a:rPr lang="en-US" sz="1800" baseline="-25000"/>
              <a:t>0</a:t>
            </a:r>
            <a:r>
              <a:rPr lang="en-US" sz="1800"/>
              <a:t>	                            </a:t>
            </a:r>
            <a:r>
              <a:rPr lang="en-US" sz="1800" i="1"/>
              <a:t>P</a:t>
            </a:r>
            <a:r>
              <a:rPr lang="en-US" sz="1800" baseline="-25000"/>
              <a:t>1</a:t>
            </a:r>
          </a:p>
          <a:p>
            <a:pPr eaLnBrk="1" hangingPunct="1">
              <a:buFontTx/>
              <a:buNone/>
            </a:pPr>
            <a:r>
              <a:rPr lang="en-US" sz="1800"/>
              <a:t>		     </a:t>
            </a:r>
            <a:r>
              <a:rPr lang="en-US" sz="1600"/>
              <a:t>wait (S); 	                                   wait (Q);</a:t>
            </a:r>
          </a:p>
          <a:p>
            <a:pPr eaLnBrk="1" hangingPunct="1">
              <a:buFontTx/>
              <a:buNone/>
            </a:pPr>
            <a:r>
              <a:rPr lang="en-US" sz="1600"/>
              <a:t>		      wait (Q); 	                                     wait (S);</a:t>
            </a:r>
          </a:p>
          <a:p>
            <a:pPr eaLnBrk="1" hangingPunct="1">
              <a:buFontTx/>
              <a:buNone/>
            </a:pPr>
            <a:r>
              <a:rPr lang="en-US" sz="1600"/>
              <a:t>		. 		.</a:t>
            </a:r>
          </a:p>
          <a:p>
            <a:pPr eaLnBrk="1" hangingPunct="1">
              <a:buFontTx/>
              <a:buNone/>
            </a:pPr>
            <a:r>
              <a:rPr lang="en-US" sz="1600"/>
              <a:t>		. 		.</a:t>
            </a:r>
          </a:p>
          <a:p>
            <a:pPr eaLnBrk="1" hangingPunct="1">
              <a:buFontTx/>
              <a:buNone/>
            </a:pPr>
            <a:r>
              <a:rPr lang="en-US" sz="1600"/>
              <a:t>		. 		.</a:t>
            </a:r>
          </a:p>
          <a:p>
            <a:pPr eaLnBrk="1" hangingPunct="1">
              <a:buFontTx/>
              <a:buNone/>
            </a:pPr>
            <a:r>
              <a:rPr lang="en-US" sz="1600"/>
              <a:t>		      signal  (S); 	                                  signal (Q);</a:t>
            </a:r>
          </a:p>
          <a:p>
            <a:pPr eaLnBrk="1" hangingPunct="1">
              <a:buFontTx/>
              <a:buNone/>
            </a:pPr>
            <a:r>
              <a:rPr lang="en-US" sz="1600"/>
              <a:t>		      signal (Q); 	                                   signal (S);</a:t>
            </a:r>
          </a:p>
          <a:p>
            <a:pPr eaLnBrk="1" hangingPunct="1"/>
            <a:r>
              <a:rPr lang="en-US" sz="1800" b="1">
                <a:sym typeface="MT Extra" panose="05050102010205020202" pitchFamily="18" charset="2"/>
              </a:rPr>
              <a:t>Starvation</a:t>
            </a:r>
            <a:r>
              <a:rPr lang="en-US" sz="1800">
                <a:sym typeface="MT Extra" panose="05050102010205020202" pitchFamily="18" charset="2"/>
              </a:rPr>
              <a:t> </a:t>
            </a:r>
            <a:r>
              <a:rPr lang="en-US" sz="1800"/>
              <a:t> – indefinite blocking.  A process may never be removed from the semaphore queue in which it is suspended</a:t>
            </a:r>
          </a:p>
          <a:p>
            <a:pPr eaLnBrk="1" hangingPunct="1"/>
            <a:r>
              <a:rPr lang="en-US" sz="1800" b="1"/>
              <a:t>Priority Inversion</a:t>
            </a:r>
            <a:r>
              <a:rPr lang="en-US" sz="1800"/>
              <a:t>  - Scheduling problem when lower-priority process holds a lock needed by higher-priority process</a:t>
            </a:r>
          </a:p>
          <a:p>
            <a:pPr eaLnBrk="1" hangingPunct="1"/>
            <a:endParaRPr lang="en-US" sz="1800"/>
          </a:p>
        </p:txBody>
      </p:sp>
    </p:spTree>
    <p:extLst>
      <p:ext uri="{BB962C8B-B14F-4D97-AF65-F5344CB8AC3E}">
        <p14:creationId xmlns:p14="http://schemas.microsoft.com/office/powerpoint/2010/main" val="4799109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C6E5EB2-24D1-4823-947A-821D530C2CF2}" type="slidenum">
              <a:rPr lang="en-US" b="0"/>
              <a:pPr eaLnBrk="1" hangingPunct="1"/>
              <a:t>101</a:t>
            </a:fld>
            <a:endParaRPr lang="en-US" b="0"/>
          </a:p>
        </p:txBody>
      </p:sp>
      <p:sp>
        <p:nvSpPr>
          <p:cNvPr id="50179" name="Rectangle 2"/>
          <p:cNvSpPr>
            <a:spLocks noGrp="1" noChangeArrowheads="1"/>
          </p:cNvSpPr>
          <p:nvPr>
            <p:ph type="title"/>
          </p:nvPr>
        </p:nvSpPr>
        <p:spPr/>
        <p:txBody>
          <a:bodyPr/>
          <a:lstStyle/>
          <a:p>
            <a:pPr eaLnBrk="1" hangingPunct="1"/>
            <a:r>
              <a:rPr lang="en-US" smtClean="0"/>
              <a:t>Classical Problems of Synchronization</a:t>
            </a:r>
          </a:p>
        </p:txBody>
      </p:sp>
      <p:sp>
        <p:nvSpPr>
          <p:cNvPr id="50180" name="Rectangle 3"/>
          <p:cNvSpPr>
            <a:spLocks noGrp="1" noChangeArrowheads="1"/>
          </p:cNvSpPr>
          <p:nvPr>
            <p:ph type="body" idx="1"/>
          </p:nvPr>
        </p:nvSpPr>
        <p:spPr/>
        <p:txBody>
          <a:bodyPr/>
          <a:lstStyle/>
          <a:p>
            <a:pPr eaLnBrk="1" hangingPunct="1"/>
            <a:r>
              <a:rPr lang="en-US" smtClean="0"/>
              <a:t>Bounded-Buffer Problem</a:t>
            </a:r>
          </a:p>
          <a:p>
            <a:pPr eaLnBrk="1" hangingPunct="1"/>
            <a:r>
              <a:rPr lang="en-US" smtClean="0"/>
              <a:t>Readers and Writers Problem</a:t>
            </a:r>
          </a:p>
          <a:p>
            <a:pPr eaLnBrk="1" hangingPunct="1"/>
            <a:r>
              <a:rPr lang="en-US" smtClean="0"/>
              <a:t>Dining-Philosophers Problem</a:t>
            </a:r>
          </a:p>
          <a:p>
            <a:pPr eaLnBrk="1" hangingPunct="1"/>
            <a:endParaRPr lang="en-US" smtClean="0"/>
          </a:p>
        </p:txBody>
      </p:sp>
    </p:spTree>
    <p:extLst>
      <p:ext uri="{BB962C8B-B14F-4D97-AF65-F5344CB8AC3E}">
        <p14:creationId xmlns:p14="http://schemas.microsoft.com/office/powerpoint/2010/main" val="16647935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19AD80E-1B85-44A3-96BC-B1390CB0C81F}" type="slidenum">
              <a:rPr lang="en-US" b="0"/>
              <a:pPr eaLnBrk="1" hangingPunct="1"/>
              <a:t>102</a:t>
            </a:fld>
            <a:endParaRPr lang="en-US" b="0"/>
          </a:p>
        </p:txBody>
      </p:sp>
      <p:sp>
        <p:nvSpPr>
          <p:cNvPr id="51203" name="Rectangle 2"/>
          <p:cNvSpPr>
            <a:spLocks noGrp="1" noChangeArrowheads="1"/>
          </p:cNvSpPr>
          <p:nvPr>
            <p:ph type="title"/>
          </p:nvPr>
        </p:nvSpPr>
        <p:spPr/>
        <p:txBody>
          <a:bodyPr/>
          <a:lstStyle/>
          <a:p>
            <a:pPr eaLnBrk="1" hangingPunct="1"/>
            <a:r>
              <a:rPr lang="en-US" smtClean="0"/>
              <a:t>Bounded Buffer Problem</a:t>
            </a:r>
          </a:p>
        </p:txBody>
      </p:sp>
      <p:sp>
        <p:nvSpPr>
          <p:cNvPr id="51204" name="Rectangle 3"/>
          <p:cNvSpPr>
            <a:spLocks noGrp="1" noChangeArrowheads="1"/>
          </p:cNvSpPr>
          <p:nvPr>
            <p:ph type="body" idx="1"/>
          </p:nvPr>
        </p:nvSpPr>
        <p:spPr/>
        <p:txBody>
          <a:bodyPr/>
          <a:lstStyle/>
          <a:p>
            <a:pPr eaLnBrk="1" hangingPunct="1"/>
            <a:r>
              <a:rPr lang="en-US" i="1" smtClean="0"/>
              <a:t>N</a:t>
            </a:r>
            <a:r>
              <a:rPr lang="en-US" smtClean="0"/>
              <a:t> buffers, each can hold one item</a:t>
            </a:r>
          </a:p>
          <a:p>
            <a:pPr eaLnBrk="1" hangingPunct="1"/>
            <a:r>
              <a:rPr lang="en-US" smtClean="0"/>
              <a:t>Semaphore </a:t>
            </a:r>
            <a:r>
              <a:rPr lang="en-US" b="1" smtClean="0"/>
              <a:t>mutex</a:t>
            </a:r>
            <a:r>
              <a:rPr lang="en-US" smtClean="0"/>
              <a:t> initialized to the value 1</a:t>
            </a:r>
          </a:p>
          <a:p>
            <a:pPr eaLnBrk="1" hangingPunct="1"/>
            <a:r>
              <a:rPr lang="en-US" smtClean="0"/>
              <a:t>Semaphore </a:t>
            </a:r>
            <a:r>
              <a:rPr lang="en-US" b="1" smtClean="0"/>
              <a:t>full</a:t>
            </a:r>
            <a:r>
              <a:rPr lang="en-US" smtClean="0"/>
              <a:t> initialized to the value 0</a:t>
            </a:r>
          </a:p>
          <a:p>
            <a:pPr eaLnBrk="1" hangingPunct="1"/>
            <a:r>
              <a:rPr lang="en-US" smtClean="0"/>
              <a:t>Semaphore </a:t>
            </a:r>
            <a:r>
              <a:rPr lang="en-US" b="1" smtClean="0"/>
              <a:t>empty</a:t>
            </a:r>
            <a:r>
              <a:rPr lang="en-US" smtClean="0"/>
              <a:t> initialized to the value N.</a:t>
            </a:r>
          </a:p>
        </p:txBody>
      </p:sp>
      <p:sp>
        <p:nvSpPr>
          <p:cNvPr id="51205" name="Rectangle 4"/>
          <p:cNvSpPr>
            <a:spLocks noChangeArrowheads="1"/>
          </p:cNvSpPr>
          <p:nvPr/>
        </p:nvSpPr>
        <p:spPr bwMode="auto">
          <a:xfrm>
            <a:off x="4872039"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06" name="Rectangle 5"/>
          <p:cNvSpPr>
            <a:spLocks noChangeArrowheads="1"/>
          </p:cNvSpPr>
          <p:nvPr/>
        </p:nvSpPr>
        <p:spPr bwMode="auto">
          <a:xfrm>
            <a:off x="5087939"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07" name="Rectangle 6"/>
          <p:cNvSpPr>
            <a:spLocks noChangeArrowheads="1"/>
          </p:cNvSpPr>
          <p:nvPr/>
        </p:nvSpPr>
        <p:spPr bwMode="auto">
          <a:xfrm>
            <a:off x="5303839"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08" name="Rectangle 7"/>
          <p:cNvSpPr>
            <a:spLocks noChangeArrowheads="1"/>
          </p:cNvSpPr>
          <p:nvPr/>
        </p:nvSpPr>
        <p:spPr bwMode="auto">
          <a:xfrm>
            <a:off x="5519739"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09" name="Rectangle 8"/>
          <p:cNvSpPr>
            <a:spLocks noChangeArrowheads="1"/>
          </p:cNvSpPr>
          <p:nvPr/>
        </p:nvSpPr>
        <p:spPr bwMode="auto">
          <a:xfrm>
            <a:off x="5735639"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10" name="Rectangle 9"/>
          <p:cNvSpPr>
            <a:spLocks noChangeArrowheads="1"/>
          </p:cNvSpPr>
          <p:nvPr/>
        </p:nvSpPr>
        <p:spPr bwMode="auto">
          <a:xfrm>
            <a:off x="5951539"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11" name="Rectangle 10"/>
          <p:cNvSpPr>
            <a:spLocks noChangeArrowheads="1"/>
          </p:cNvSpPr>
          <p:nvPr/>
        </p:nvSpPr>
        <p:spPr bwMode="auto">
          <a:xfrm>
            <a:off x="6167439"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12" name="Rectangle 11"/>
          <p:cNvSpPr>
            <a:spLocks noChangeArrowheads="1"/>
          </p:cNvSpPr>
          <p:nvPr/>
        </p:nvSpPr>
        <p:spPr bwMode="auto">
          <a:xfrm>
            <a:off x="6383339"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13" name="Rectangle 12"/>
          <p:cNvSpPr>
            <a:spLocks noChangeArrowheads="1"/>
          </p:cNvSpPr>
          <p:nvPr/>
        </p:nvSpPr>
        <p:spPr bwMode="auto">
          <a:xfrm>
            <a:off x="6599239"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14" name="Rectangle 13"/>
          <p:cNvSpPr>
            <a:spLocks noChangeArrowheads="1"/>
          </p:cNvSpPr>
          <p:nvPr/>
        </p:nvSpPr>
        <p:spPr bwMode="auto">
          <a:xfrm>
            <a:off x="6815139"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15" name="Text Box 14"/>
          <p:cNvSpPr txBox="1">
            <a:spLocks noChangeArrowheads="1"/>
          </p:cNvSpPr>
          <p:nvPr/>
        </p:nvSpPr>
        <p:spPr bwMode="auto">
          <a:xfrm>
            <a:off x="5331854" y="4941888"/>
            <a:ext cx="1201268"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full = 4</a:t>
            </a:r>
          </a:p>
          <a:p>
            <a:pPr algn="ctr" eaLnBrk="1" hangingPunct="1"/>
            <a:r>
              <a:rPr lang="en-US" b="0"/>
              <a:t>empty = 6</a:t>
            </a:r>
          </a:p>
        </p:txBody>
      </p:sp>
      <p:sp>
        <p:nvSpPr>
          <p:cNvPr id="51216" name="Text Box 15"/>
          <p:cNvSpPr txBox="1">
            <a:spLocks noChangeArrowheads="1"/>
          </p:cNvSpPr>
          <p:nvPr/>
        </p:nvSpPr>
        <p:spPr bwMode="auto">
          <a:xfrm>
            <a:off x="5502275" y="4078289"/>
            <a:ext cx="76749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buffer</a:t>
            </a:r>
          </a:p>
        </p:txBody>
      </p:sp>
      <p:sp>
        <p:nvSpPr>
          <p:cNvPr id="51217" name="Oval 17"/>
          <p:cNvSpPr>
            <a:spLocks noChangeArrowheads="1"/>
          </p:cNvSpPr>
          <p:nvPr/>
        </p:nvSpPr>
        <p:spPr bwMode="auto">
          <a:xfrm>
            <a:off x="3863976" y="3789364"/>
            <a:ext cx="720725" cy="17287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prod</a:t>
            </a:r>
          </a:p>
        </p:txBody>
      </p:sp>
      <p:sp>
        <p:nvSpPr>
          <p:cNvPr id="51218" name="Oval 18"/>
          <p:cNvSpPr>
            <a:spLocks noChangeArrowheads="1"/>
          </p:cNvSpPr>
          <p:nvPr/>
        </p:nvSpPr>
        <p:spPr bwMode="auto">
          <a:xfrm>
            <a:off x="7392989" y="3789364"/>
            <a:ext cx="720725" cy="17287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cons</a:t>
            </a:r>
          </a:p>
        </p:txBody>
      </p:sp>
      <p:sp>
        <p:nvSpPr>
          <p:cNvPr id="51219" name="Line 19"/>
          <p:cNvSpPr>
            <a:spLocks noChangeShapeType="1"/>
          </p:cNvSpPr>
          <p:nvPr/>
        </p:nvSpPr>
        <p:spPr bwMode="auto">
          <a:xfrm>
            <a:off x="4584700" y="4654550"/>
            <a:ext cx="287338"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1220" name="Line 20"/>
          <p:cNvSpPr>
            <a:spLocks noChangeShapeType="1"/>
          </p:cNvSpPr>
          <p:nvPr/>
        </p:nvSpPr>
        <p:spPr bwMode="auto">
          <a:xfrm>
            <a:off x="7032626" y="4654550"/>
            <a:ext cx="360363"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extLst>
      <p:ext uri="{BB962C8B-B14F-4D97-AF65-F5344CB8AC3E}">
        <p14:creationId xmlns:p14="http://schemas.microsoft.com/office/powerpoint/2010/main" val="24694723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4F10628-76CD-4A93-971A-59D238D02192}" type="slidenum">
              <a:rPr lang="en-US" b="0"/>
              <a:pPr eaLnBrk="1" hangingPunct="1"/>
              <a:t>103</a:t>
            </a:fld>
            <a:endParaRPr lang="en-US" b="0"/>
          </a:p>
        </p:txBody>
      </p:sp>
      <p:sp>
        <p:nvSpPr>
          <p:cNvPr id="52227" name="Rectangle 4"/>
          <p:cNvSpPr>
            <a:spLocks noGrp="1" noChangeArrowheads="1"/>
          </p:cNvSpPr>
          <p:nvPr>
            <p:ph type="title"/>
          </p:nvPr>
        </p:nvSpPr>
        <p:spPr/>
        <p:txBody>
          <a:bodyPr/>
          <a:lstStyle/>
          <a:p>
            <a:pPr eaLnBrk="1" hangingPunct="1"/>
            <a:r>
              <a:rPr lang="en-US" smtClean="0"/>
              <a:t>Bounded Buffer Problem</a:t>
            </a:r>
          </a:p>
        </p:txBody>
      </p:sp>
      <p:sp>
        <p:nvSpPr>
          <p:cNvPr id="52228" name="Rectangle 5"/>
          <p:cNvSpPr>
            <a:spLocks noChangeArrowheads="1"/>
          </p:cNvSpPr>
          <p:nvPr/>
        </p:nvSpPr>
        <p:spPr bwMode="auto">
          <a:xfrm>
            <a:off x="1774825" y="1968500"/>
            <a:ext cx="4033838" cy="33909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do  {</a:t>
            </a:r>
          </a:p>
          <a:p>
            <a:pPr eaLnBrk="1" hangingPunct="1"/>
            <a:r>
              <a:rPr kumimoji="1" lang="en-US" b="0"/>
              <a:t>	//   produce an item in nextp</a:t>
            </a:r>
          </a:p>
          <a:p>
            <a:pPr eaLnBrk="1" hangingPunct="1"/>
            <a:endParaRPr kumimoji="1" lang="en-US" b="0"/>
          </a:p>
          <a:p>
            <a:pPr eaLnBrk="1" hangingPunct="1"/>
            <a:r>
              <a:rPr kumimoji="1" lang="en-US" b="0"/>
              <a:t>               wait (empty);</a:t>
            </a:r>
          </a:p>
          <a:p>
            <a:pPr eaLnBrk="1" hangingPunct="1"/>
            <a:r>
              <a:rPr kumimoji="1" lang="en-US" b="0"/>
              <a:t>               wait (mutex);</a:t>
            </a:r>
          </a:p>
          <a:p>
            <a:pPr eaLnBrk="1" hangingPunct="1"/>
            <a:endParaRPr kumimoji="1" lang="en-US" b="0"/>
          </a:p>
          <a:p>
            <a:pPr eaLnBrk="1" hangingPunct="1"/>
            <a:r>
              <a:rPr kumimoji="1" lang="en-US" b="0"/>
              <a:t>               //  add the item to the  buffer</a:t>
            </a:r>
          </a:p>
          <a:p>
            <a:pPr eaLnBrk="1" hangingPunct="1"/>
            <a:endParaRPr kumimoji="1" lang="en-US" b="0"/>
          </a:p>
          <a:p>
            <a:pPr eaLnBrk="1" hangingPunct="1"/>
            <a:r>
              <a:rPr kumimoji="1" lang="en-US" b="0"/>
              <a:t>               signal (mutex);</a:t>
            </a:r>
          </a:p>
          <a:p>
            <a:pPr eaLnBrk="1" hangingPunct="1"/>
            <a:r>
              <a:rPr kumimoji="1" lang="en-US" b="0"/>
              <a:t>               signal (full);</a:t>
            </a:r>
          </a:p>
          <a:p>
            <a:pPr eaLnBrk="1" hangingPunct="1"/>
            <a:endParaRPr kumimoji="1" lang="en-US" b="0"/>
          </a:p>
          <a:p>
            <a:pPr eaLnBrk="1" hangingPunct="1"/>
            <a:r>
              <a:rPr kumimoji="1" lang="en-US" b="0"/>
              <a:t>} while (TRUE);</a:t>
            </a:r>
          </a:p>
        </p:txBody>
      </p:sp>
      <p:sp>
        <p:nvSpPr>
          <p:cNvPr id="52229" name="Text Box 6"/>
          <p:cNvSpPr txBox="1">
            <a:spLocks noChangeArrowheads="1"/>
          </p:cNvSpPr>
          <p:nvPr/>
        </p:nvSpPr>
        <p:spPr bwMode="auto">
          <a:xfrm>
            <a:off x="1774826" y="1601789"/>
            <a:ext cx="411873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The structure of the </a:t>
            </a:r>
            <a:r>
              <a:rPr kumimoji="1" lang="en-US"/>
              <a:t>producer</a:t>
            </a:r>
            <a:r>
              <a:rPr kumimoji="1" lang="en-US" b="0"/>
              <a:t> process</a:t>
            </a:r>
          </a:p>
        </p:txBody>
      </p:sp>
      <p:sp>
        <p:nvSpPr>
          <p:cNvPr id="52230" name="Rectangle 7"/>
          <p:cNvSpPr>
            <a:spLocks noChangeArrowheads="1"/>
          </p:cNvSpPr>
          <p:nvPr/>
        </p:nvSpPr>
        <p:spPr bwMode="auto">
          <a:xfrm>
            <a:off x="6167438" y="1982788"/>
            <a:ext cx="4176712" cy="33909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do {                   </a:t>
            </a:r>
          </a:p>
          <a:p>
            <a:pPr eaLnBrk="1" hangingPunct="1"/>
            <a:r>
              <a:rPr kumimoji="1" lang="en-US" b="0"/>
              <a:t>	 wait (full);</a:t>
            </a:r>
          </a:p>
          <a:p>
            <a:pPr eaLnBrk="1" hangingPunct="1"/>
            <a:r>
              <a:rPr kumimoji="1" lang="en-US" b="0"/>
              <a:t>               wait (mutex);</a:t>
            </a:r>
          </a:p>
          <a:p>
            <a:pPr eaLnBrk="1" hangingPunct="1"/>
            <a:r>
              <a:rPr kumimoji="1" lang="en-US" b="0"/>
              <a:t>                            </a:t>
            </a:r>
          </a:p>
          <a:p>
            <a:pPr eaLnBrk="1" hangingPunct="1"/>
            <a:r>
              <a:rPr kumimoji="1" lang="en-US" b="0"/>
              <a:t>	//  remove an item from  </a:t>
            </a:r>
            <a:br>
              <a:rPr kumimoji="1" lang="en-US" b="0"/>
            </a:br>
            <a:r>
              <a:rPr kumimoji="1" lang="en-US" b="0"/>
              <a:t>              //  buffer to nextc</a:t>
            </a:r>
          </a:p>
          <a:p>
            <a:pPr eaLnBrk="1" hangingPunct="1"/>
            <a:endParaRPr kumimoji="1" lang="en-US" b="0"/>
          </a:p>
          <a:p>
            <a:pPr eaLnBrk="1" hangingPunct="1"/>
            <a:r>
              <a:rPr kumimoji="1" lang="en-US" b="0"/>
              <a:t>              signal (mutex);</a:t>
            </a:r>
          </a:p>
          <a:p>
            <a:pPr eaLnBrk="1" hangingPunct="1"/>
            <a:r>
              <a:rPr kumimoji="1" lang="en-US" b="0"/>
              <a:t>              signal (empty);</a:t>
            </a:r>
          </a:p>
          <a:p>
            <a:pPr eaLnBrk="1" hangingPunct="1"/>
            <a:r>
              <a:rPr kumimoji="1" lang="en-US" b="0"/>
              <a:t>             </a:t>
            </a:r>
          </a:p>
          <a:p>
            <a:pPr eaLnBrk="1" hangingPunct="1"/>
            <a:r>
              <a:rPr kumimoji="1" lang="en-US" b="0"/>
              <a:t>              //  consume the item in nextc           </a:t>
            </a:r>
          </a:p>
          <a:p>
            <a:pPr eaLnBrk="1" hangingPunct="1"/>
            <a:r>
              <a:rPr kumimoji="1" lang="en-US" b="0"/>
              <a:t>} while (TRUE);</a:t>
            </a:r>
          </a:p>
        </p:txBody>
      </p:sp>
      <p:sp>
        <p:nvSpPr>
          <p:cNvPr id="52231" name="Text Box 8"/>
          <p:cNvSpPr txBox="1">
            <a:spLocks noChangeArrowheads="1"/>
          </p:cNvSpPr>
          <p:nvPr/>
        </p:nvSpPr>
        <p:spPr bwMode="auto">
          <a:xfrm>
            <a:off x="6238876" y="1630363"/>
            <a:ext cx="4221325"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35000"/>
              </a:spcBef>
              <a:buClr>
                <a:srgbClr val="993300"/>
              </a:buClr>
              <a:buSzPct val="90000"/>
              <a:buFont typeface="Monotype Sorts" charset="2"/>
              <a:buNone/>
            </a:pPr>
            <a:r>
              <a:rPr kumimoji="1" lang="en-US" b="0"/>
              <a:t>The structure of the </a:t>
            </a:r>
            <a:r>
              <a:rPr kumimoji="1" lang="en-US"/>
              <a:t>consumer</a:t>
            </a:r>
            <a:r>
              <a:rPr kumimoji="1" lang="en-US" b="0"/>
              <a:t> process</a:t>
            </a:r>
          </a:p>
          <a:p>
            <a:pPr eaLnBrk="1" hangingPunct="1"/>
            <a:endParaRPr lang="en-US" b="0"/>
          </a:p>
        </p:txBody>
      </p:sp>
    </p:spTree>
    <p:extLst>
      <p:ext uri="{BB962C8B-B14F-4D97-AF65-F5344CB8AC3E}">
        <p14:creationId xmlns:p14="http://schemas.microsoft.com/office/powerpoint/2010/main" val="38758015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087CD0E-3231-48BA-B713-A2075B1B90C5}" type="slidenum">
              <a:rPr lang="en-US" b="0"/>
              <a:pPr eaLnBrk="1" hangingPunct="1"/>
              <a:t>104</a:t>
            </a:fld>
            <a:endParaRPr lang="en-US" b="0"/>
          </a:p>
        </p:txBody>
      </p:sp>
      <p:sp>
        <p:nvSpPr>
          <p:cNvPr id="53251" name="Rectangle 3"/>
          <p:cNvSpPr>
            <a:spLocks noGrp="1" noChangeArrowheads="1"/>
          </p:cNvSpPr>
          <p:nvPr>
            <p:ph type="body" idx="1"/>
          </p:nvPr>
        </p:nvSpPr>
        <p:spPr>
          <a:xfrm>
            <a:off x="1774825" y="1484314"/>
            <a:ext cx="8496300" cy="2016125"/>
          </a:xfrm>
        </p:spPr>
        <p:txBody>
          <a:bodyPr/>
          <a:lstStyle/>
          <a:p>
            <a:pPr eaLnBrk="1" hangingPunct="1"/>
            <a:r>
              <a:rPr lang="en-US" sz="1800"/>
              <a:t>A data set is shared among a number of concurrent processes</a:t>
            </a:r>
          </a:p>
          <a:p>
            <a:pPr lvl="1" eaLnBrk="1" hangingPunct="1"/>
            <a:r>
              <a:rPr lang="en-US" sz="1800"/>
              <a:t>Readers – only read the data set; they do </a:t>
            </a:r>
            <a:r>
              <a:rPr lang="en-US" sz="1800" b="1"/>
              <a:t>not </a:t>
            </a:r>
            <a:r>
              <a:rPr lang="en-US" sz="1800"/>
              <a:t>perform any updates</a:t>
            </a:r>
          </a:p>
          <a:p>
            <a:pPr lvl="1" eaLnBrk="1" hangingPunct="1"/>
            <a:r>
              <a:rPr lang="en-US" sz="1800"/>
              <a:t>Writers   – can both read and write</a:t>
            </a:r>
            <a:br>
              <a:rPr lang="en-US" sz="1800"/>
            </a:br>
            <a:endParaRPr lang="en-US" sz="1800"/>
          </a:p>
          <a:p>
            <a:pPr eaLnBrk="1" hangingPunct="1"/>
            <a:r>
              <a:rPr lang="en-US" sz="1800"/>
              <a:t>Problem – allow multiple readers to read at the same time.  Only one single writer can access the shared data at the same time</a:t>
            </a:r>
          </a:p>
          <a:p>
            <a:pPr eaLnBrk="1" hangingPunct="1"/>
            <a:endParaRPr lang="en-US" sz="1800"/>
          </a:p>
          <a:p>
            <a:pPr eaLnBrk="1" hangingPunct="1"/>
            <a:endParaRPr lang="en-US" sz="1800"/>
          </a:p>
        </p:txBody>
      </p:sp>
      <p:sp>
        <p:nvSpPr>
          <p:cNvPr id="53252" name="Rectangle 2"/>
          <p:cNvSpPr>
            <a:spLocks noGrp="1" noChangeArrowheads="1"/>
          </p:cNvSpPr>
          <p:nvPr>
            <p:ph type="title"/>
          </p:nvPr>
        </p:nvSpPr>
        <p:spPr/>
        <p:txBody>
          <a:bodyPr/>
          <a:lstStyle/>
          <a:p>
            <a:pPr eaLnBrk="1" hangingPunct="1"/>
            <a:r>
              <a:rPr lang="en-US" smtClean="0"/>
              <a:t>Readers-Writers Problem</a:t>
            </a:r>
          </a:p>
        </p:txBody>
      </p:sp>
      <p:sp>
        <p:nvSpPr>
          <p:cNvPr id="53253" name="Rectangle 4"/>
          <p:cNvSpPr>
            <a:spLocks noChangeArrowheads="1"/>
          </p:cNvSpPr>
          <p:nvPr/>
        </p:nvSpPr>
        <p:spPr bwMode="auto">
          <a:xfrm>
            <a:off x="5016500" y="4652963"/>
            <a:ext cx="1295400" cy="6477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Data Set</a:t>
            </a:r>
          </a:p>
        </p:txBody>
      </p:sp>
      <p:sp>
        <p:nvSpPr>
          <p:cNvPr id="53254" name="Oval 5"/>
          <p:cNvSpPr>
            <a:spLocks noChangeArrowheads="1"/>
          </p:cNvSpPr>
          <p:nvPr/>
        </p:nvSpPr>
        <p:spPr bwMode="auto">
          <a:xfrm>
            <a:off x="3792539" y="4076700"/>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reader</a:t>
            </a:r>
          </a:p>
        </p:txBody>
      </p:sp>
      <p:sp>
        <p:nvSpPr>
          <p:cNvPr id="53255" name="Oval 6"/>
          <p:cNvSpPr>
            <a:spLocks noChangeArrowheads="1"/>
          </p:cNvSpPr>
          <p:nvPr/>
        </p:nvSpPr>
        <p:spPr bwMode="auto">
          <a:xfrm>
            <a:off x="3863976" y="515778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writer</a:t>
            </a:r>
          </a:p>
        </p:txBody>
      </p:sp>
      <p:sp>
        <p:nvSpPr>
          <p:cNvPr id="53256" name="Oval 7"/>
          <p:cNvSpPr>
            <a:spLocks noChangeArrowheads="1"/>
          </p:cNvSpPr>
          <p:nvPr/>
        </p:nvSpPr>
        <p:spPr bwMode="auto">
          <a:xfrm>
            <a:off x="5016501" y="5445125"/>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writer</a:t>
            </a:r>
          </a:p>
        </p:txBody>
      </p:sp>
      <p:sp>
        <p:nvSpPr>
          <p:cNvPr id="53257" name="Oval 8"/>
          <p:cNvSpPr>
            <a:spLocks noChangeArrowheads="1"/>
          </p:cNvSpPr>
          <p:nvPr/>
        </p:nvSpPr>
        <p:spPr bwMode="auto">
          <a:xfrm>
            <a:off x="6167439" y="537368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reader</a:t>
            </a:r>
          </a:p>
        </p:txBody>
      </p:sp>
      <p:sp>
        <p:nvSpPr>
          <p:cNvPr id="53258" name="Oval 9"/>
          <p:cNvSpPr>
            <a:spLocks noChangeArrowheads="1"/>
          </p:cNvSpPr>
          <p:nvPr/>
        </p:nvSpPr>
        <p:spPr bwMode="auto">
          <a:xfrm>
            <a:off x="7032626" y="479583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reader</a:t>
            </a:r>
          </a:p>
        </p:txBody>
      </p:sp>
      <p:sp>
        <p:nvSpPr>
          <p:cNvPr id="53259" name="Oval 10"/>
          <p:cNvSpPr>
            <a:spLocks noChangeArrowheads="1"/>
          </p:cNvSpPr>
          <p:nvPr/>
        </p:nvSpPr>
        <p:spPr bwMode="auto">
          <a:xfrm>
            <a:off x="6527801" y="3787775"/>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writer</a:t>
            </a:r>
          </a:p>
        </p:txBody>
      </p:sp>
      <p:sp>
        <p:nvSpPr>
          <p:cNvPr id="53260" name="Oval 11"/>
          <p:cNvSpPr>
            <a:spLocks noChangeArrowheads="1"/>
          </p:cNvSpPr>
          <p:nvPr/>
        </p:nvSpPr>
        <p:spPr bwMode="auto">
          <a:xfrm>
            <a:off x="5232401" y="350043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reader</a:t>
            </a:r>
          </a:p>
        </p:txBody>
      </p:sp>
    </p:spTree>
    <p:extLst>
      <p:ext uri="{BB962C8B-B14F-4D97-AF65-F5344CB8AC3E}">
        <p14:creationId xmlns:p14="http://schemas.microsoft.com/office/powerpoint/2010/main" val="9145006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CA5D063B-9DE2-496C-B103-ABC44ADEC37A}" type="slidenum">
              <a:rPr lang="en-US" b="0"/>
              <a:pPr eaLnBrk="1" hangingPunct="1"/>
              <a:t>105</a:t>
            </a:fld>
            <a:endParaRPr lang="en-US" b="0"/>
          </a:p>
        </p:txBody>
      </p:sp>
      <p:sp>
        <p:nvSpPr>
          <p:cNvPr id="54275" name="Rectangle 4"/>
          <p:cNvSpPr>
            <a:spLocks noGrp="1" noChangeArrowheads="1"/>
          </p:cNvSpPr>
          <p:nvPr>
            <p:ph type="title"/>
          </p:nvPr>
        </p:nvSpPr>
        <p:spPr/>
        <p:txBody>
          <a:bodyPr/>
          <a:lstStyle/>
          <a:p>
            <a:pPr eaLnBrk="1" hangingPunct="1"/>
            <a:r>
              <a:rPr lang="en-US" smtClean="0"/>
              <a:t>Readers-Writers Problem</a:t>
            </a:r>
          </a:p>
        </p:txBody>
      </p:sp>
      <p:sp>
        <p:nvSpPr>
          <p:cNvPr id="54276" name="Rectangle 6"/>
          <p:cNvSpPr>
            <a:spLocks noGrp="1" noChangeArrowheads="1"/>
          </p:cNvSpPr>
          <p:nvPr>
            <p:ph type="body" idx="1"/>
          </p:nvPr>
        </p:nvSpPr>
        <p:spPr>
          <a:xfrm>
            <a:off x="1847850" y="1557338"/>
            <a:ext cx="8496300" cy="3816350"/>
          </a:xfrm>
        </p:spPr>
        <p:txBody>
          <a:bodyPr/>
          <a:lstStyle/>
          <a:p>
            <a:pPr eaLnBrk="1" hangingPunct="1"/>
            <a:r>
              <a:rPr lang="en-US" u="sng" smtClean="0"/>
              <a:t>Shared Data</a:t>
            </a:r>
          </a:p>
          <a:p>
            <a:pPr lvl="1" eaLnBrk="1" hangingPunct="1"/>
            <a:r>
              <a:rPr lang="en-US" smtClean="0"/>
              <a:t>Data set</a:t>
            </a:r>
          </a:p>
          <a:p>
            <a:pPr lvl="1" eaLnBrk="1" hangingPunct="1"/>
            <a:r>
              <a:rPr lang="en-US" smtClean="0"/>
              <a:t>Integer </a:t>
            </a:r>
            <a:r>
              <a:rPr lang="en-US" b="1" smtClean="0"/>
              <a:t>readcount</a:t>
            </a:r>
            <a:r>
              <a:rPr lang="en-US" smtClean="0"/>
              <a:t> initialized to 0</a:t>
            </a:r>
          </a:p>
          <a:p>
            <a:pPr lvl="2" eaLnBrk="1" hangingPunct="1"/>
            <a:r>
              <a:rPr lang="en-US" smtClean="0"/>
              <a:t>Number of readers reading the data at the moment</a:t>
            </a:r>
          </a:p>
          <a:p>
            <a:pPr lvl="1" eaLnBrk="1" hangingPunct="1"/>
            <a:r>
              <a:rPr lang="en-US" smtClean="0"/>
              <a:t>Semaphore </a:t>
            </a:r>
            <a:r>
              <a:rPr lang="en-US" b="1" smtClean="0"/>
              <a:t>mutex</a:t>
            </a:r>
            <a:r>
              <a:rPr lang="en-US" smtClean="0"/>
              <a:t> initialized to 1</a:t>
            </a:r>
          </a:p>
          <a:p>
            <a:pPr lvl="2" eaLnBrk="1" hangingPunct="1"/>
            <a:r>
              <a:rPr lang="en-US" smtClean="0"/>
              <a:t>Protects the readcount variable </a:t>
            </a:r>
            <a:br>
              <a:rPr lang="en-US" smtClean="0"/>
            </a:br>
            <a:r>
              <a:rPr lang="en-US" smtClean="0"/>
              <a:t>(multiple readers may try to modify it)</a:t>
            </a:r>
          </a:p>
          <a:p>
            <a:pPr lvl="1" eaLnBrk="1" hangingPunct="1"/>
            <a:r>
              <a:rPr lang="en-US" smtClean="0"/>
              <a:t>Semaphore </a:t>
            </a:r>
            <a:r>
              <a:rPr lang="en-US" b="1" smtClean="0"/>
              <a:t>wrt</a:t>
            </a:r>
            <a:r>
              <a:rPr lang="en-US" smtClean="0"/>
              <a:t> initialized to 1</a:t>
            </a:r>
          </a:p>
          <a:p>
            <a:pPr lvl="2" eaLnBrk="1" hangingPunct="1"/>
            <a:r>
              <a:rPr lang="en-US" smtClean="0"/>
              <a:t>Protects the data set </a:t>
            </a:r>
            <a:br>
              <a:rPr lang="en-US" smtClean="0"/>
            </a:br>
            <a:r>
              <a:rPr lang="en-US" smtClean="0"/>
              <a:t>(either writer or reader(s) should access data at a time)</a:t>
            </a:r>
          </a:p>
          <a:p>
            <a:pPr eaLnBrk="1" hangingPunct="1"/>
            <a:endParaRPr lang="en-US" smtClean="0"/>
          </a:p>
        </p:txBody>
      </p:sp>
    </p:spTree>
    <p:extLst>
      <p:ext uri="{BB962C8B-B14F-4D97-AF65-F5344CB8AC3E}">
        <p14:creationId xmlns:p14="http://schemas.microsoft.com/office/powerpoint/2010/main" val="16488440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BC4A8C8-44C7-4BB2-A3DD-684DE0A16B60}" type="slidenum">
              <a:rPr lang="en-US" b="0"/>
              <a:pPr eaLnBrk="1" hangingPunct="1"/>
              <a:t>106</a:t>
            </a:fld>
            <a:endParaRPr lang="en-US" b="0"/>
          </a:p>
        </p:txBody>
      </p:sp>
      <p:sp>
        <p:nvSpPr>
          <p:cNvPr id="55299" name="Rectangle 4"/>
          <p:cNvSpPr>
            <a:spLocks noGrp="1" noChangeArrowheads="1"/>
          </p:cNvSpPr>
          <p:nvPr>
            <p:ph type="title"/>
          </p:nvPr>
        </p:nvSpPr>
        <p:spPr/>
        <p:txBody>
          <a:bodyPr/>
          <a:lstStyle/>
          <a:p>
            <a:pPr eaLnBrk="1" hangingPunct="1"/>
            <a:r>
              <a:rPr lang="en-US" smtClean="0"/>
              <a:t>Readers-Writers Problem (Cont.)</a:t>
            </a:r>
          </a:p>
        </p:txBody>
      </p:sp>
      <p:sp>
        <p:nvSpPr>
          <p:cNvPr id="55300" name="Text Box 8"/>
          <p:cNvSpPr txBox="1">
            <a:spLocks noChangeArrowheads="1"/>
          </p:cNvSpPr>
          <p:nvPr/>
        </p:nvSpPr>
        <p:spPr bwMode="auto">
          <a:xfrm>
            <a:off x="6281738" y="1412875"/>
            <a:ext cx="3592948" cy="59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80000"/>
              </a:lnSpc>
              <a:spcBef>
                <a:spcPct val="35000"/>
              </a:spcBef>
              <a:buClr>
                <a:srgbClr val="993300"/>
              </a:buClr>
              <a:buSzPct val="90000"/>
              <a:buFont typeface="Monotype Sorts" charset="2"/>
              <a:buNone/>
            </a:pPr>
            <a:r>
              <a:rPr kumimoji="1" lang="en-US" b="0"/>
              <a:t>The structure of a reader process</a:t>
            </a:r>
          </a:p>
          <a:p>
            <a:pPr eaLnBrk="1" hangingPunct="1"/>
            <a:endParaRPr lang="en-US" b="0"/>
          </a:p>
        </p:txBody>
      </p:sp>
      <p:sp>
        <p:nvSpPr>
          <p:cNvPr id="55301" name="Text Box 11"/>
          <p:cNvSpPr txBox="1">
            <a:spLocks noChangeArrowheads="1"/>
          </p:cNvSpPr>
          <p:nvPr/>
        </p:nvSpPr>
        <p:spPr bwMode="auto">
          <a:xfrm>
            <a:off x="5735638" y="1633539"/>
            <a:ext cx="4710112"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do {                       </a:t>
            </a:r>
          </a:p>
          <a:p>
            <a:pPr eaLnBrk="1" hangingPunct="1"/>
            <a:r>
              <a:rPr kumimoji="1" lang="en-US" b="0"/>
              <a:t>	wait (mutex) ;                       </a:t>
            </a:r>
          </a:p>
          <a:p>
            <a:pPr eaLnBrk="1" hangingPunct="1"/>
            <a:r>
              <a:rPr kumimoji="1" lang="en-US" b="0"/>
              <a:t>	readcount ++ ;	                  </a:t>
            </a:r>
          </a:p>
          <a:p>
            <a:pPr eaLnBrk="1" hangingPunct="1"/>
            <a:r>
              <a:rPr kumimoji="1" lang="en-US" b="0"/>
              <a:t>	if (readcount == 1)  	      </a:t>
            </a:r>
          </a:p>
          <a:p>
            <a:pPr eaLnBrk="1" hangingPunct="1"/>
            <a:r>
              <a:rPr kumimoji="1" lang="en-US" b="0"/>
              <a:t>	   	wait (wrt) ;            </a:t>
            </a:r>
          </a:p>
          <a:p>
            <a:pPr eaLnBrk="1" hangingPunct="1"/>
            <a:r>
              <a:rPr kumimoji="1" lang="en-US" b="0"/>
              <a:t>	signal (mutex);</a:t>
            </a:r>
          </a:p>
          <a:p>
            <a:pPr eaLnBrk="1" hangingPunct="1"/>
            <a:r>
              <a:rPr kumimoji="1" lang="en-US" b="0"/>
              <a:t>           </a:t>
            </a:r>
          </a:p>
          <a:p>
            <a:pPr eaLnBrk="1" hangingPunct="1"/>
            <a:r>
              <a:rPr kumimoji="1" lang="en-US" b="0"/>
              <a:t>	// reading is performed</a:t>
            </a:r>
          </a:p>
          <a:p>
            <a:pPr eaLnBrk="1" hangingPunct="1"/>
            <a:r>
              <a:rPr kumimoji="1" lang="en-US" b="0"/>
              <a:t>                        	</a:t>
            </a:r>
          </a:p>
          <a:p>
            <a:pPr eaLnBrk="1" hangingPunct="1"/>
            <a:r>
              <a:rPr kumimoji="1" lang="en-US" b="0"/>
              <a:t>	wait (mutex) ;                        </a:t>
            </a:r>
          </a:p>
          <a:p>
            <a:pPr eaLnBrk="1" hangingPunct="1"/>
            <a:r>
              <a:rPr kumimoji="1" lang="en-US" b="0"/>
              <a:t>	readcount  - - ;                       </a:t>
            </a:r>
          </a:p>
          <a:p>
            <a:pPr eaLnBrk="1" hangingPunct="1"/>
            <a:r>
              <a:rPr kumimoji="1" lang="en-US" b="0"/>
              <a:t>	if (readcount  == 0)  			signal (wrt) ;</a:t>
            </a:r>
          </a:p>
          <a:p>
            <a:pPr eaLnBrk="1" hangingPunct="1"/>
            <a:r>
              <a:rPr kumimoji="1" lang="en-US" b="0"/>
              <a:t>               signal (mutex) ;              </a:t>
            </a:r>
          </a:p>
          <a:p>
            <a:pPr eaLnBrk="1" hangingPunct="1"/>
            <a:r>
              <a:rPr kumimoji="1" lang="en-US" b="0"/>
              <a:t>} while (TRUE);</a:t>
            </a:r>
          </a:p>
          <a:p>
            <a:pPr eaLnBrk="1" hangingPunct="1"/>
            <a:endParaRPr lang="en-US" b="0"/>
          </a:p>
        </p:txBody>
      </p:sp>
      <p:sp>
        <p:nvSpPr>
          <p:cNvPr id="55302" name="Rectangle 12"/>
          <p:cNvSpPr>
            <a:spLocks noChangeArrowheads="1"/>
          </p:cNvSpPr>
          <p:nvPr/>
        </p:nvSpPr>
        <p:spPr bwMode="auto">
          <a:xfrm>
            <a:off x="5664200" y="1700214"/>
            <a:ext cx="4464050" cy="468153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5303" name="Rectangle 13"/>
          <p:cNvSpPr>
            <a:spLocks noChangeArrowheads="1"/>
          </p:cNvSpPr>
          <p:nvPr/>
        </p:nvSpPr>
        <p:spPr bwMode="auto">
          <a:xfrm>
            <a:off x="1774825" y="2781300"/>
            <a:ext cx="3798888" cy="20208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b="0"/>
              <a:t> do {                        </a:t>
            </a:r>
          </a:p>
          <a:p>
            <a:pPr eaLnBrk="1" hangingPunct="1">
              <a:spcBef>
                <a:spcPct val="50000"/>
              </a:spcBef>
            </a:pPr>
            <a:r>
              <a:rPr lang="en-US" b="0"/>
              <a:t>	wait (wrt) ;                              </a:t>
            </a:r>
          </a:p>
          <a:p>
            <a:pPr eaLnBrk="1" hangingPunct="1">
              <a:spcBef>
                <a:spcPct val="50000"/>
              </a:spcBef>
            </a:pPr>
            <a:r>
              <a:rPr lang="en-US" b="0"/>
              <a:t>	//    writing is performed</a:t>
            </a:r>
          </a:p>
          <a:p>
            <a:pPr eaLnBrk="1" hangingPunct="1">
              <a:spcBef>
                <a:spcPct val="50000"/>
              </a:spcBef>
            </a:pPr>
            <a:r>
              <a:rPr lang="en-US" b="0"/>
              <a:t>              signal (wrt) ;             </a:t>
            </a:r>
          </a:p>
          <a:p>
            <a:pPr eaLnBrk="1" hangingPunct="1">
              <a:spcBef>
                <a:spcPct val="50000"/>
              </a:spcBef>
            </a:pPr>
            <a:r>
              <a:rPr lang="en-US" b="0"/>
              <a:t>} while (TRUE);</a:t>
            </a:r>
          </a:p>
        </p:txBody>
      </p:sp>
      <p:sp>
        <p:nvSpPr>
          <p:cNvPr id="55304" name="Text Box 14"/>
          <p:cNvSpPr txBox="1">
            <a:spLocks noChangeArrowheads="1"/>
          </p:cNvSpPr>
          <p:nvPr/>
        </p:nvSpPr>
        <p:spPr bwMode="auto">
          <a:xfrm>
            <a:off x="1989138" y="2349500"/>
            <a:ext cx="349035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35000"/>
              </a:spcBef>
              <a:buClr>
                <a:srgbClr val="993300"/>
              </a:buClr>
              <a:buSzPct val="90000"/>
              <a:buFont typeface="Monotype Sorts" charset="2"/>
              <a:buNone/>
            </a:pPr>
            <a:r>
              <a:rPr kumimoji="1" lang="en-US" b="0"/>
              <a:t>The structure of a writer process</a:t>
            </a:r>
          </a:p>
          <a:p>
            <a:pPr eaLnBrk="1" hangingPunct="1"/>
            <a:endParaRPr lang="en-US" b="0"/>
          </a:p>
        </p:txBody>
      </p:sp>
    </p:spTree>
    <p:extLst>
      <p:ext uri="{BB962C8B-B14F-4D97-AF65-F5344CB8AC3E}">
        <p14:creationId xmlns:p14="http://schemas.microsoft.com/office/powerpoint/2010/main" val="961844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ADE657FD-97C9-4747-8F9B-629E3FB652B6}" type="slidenum">
              <a:rPr lang="en-US" b="0"/>
              <a:pPr eaLnBrk="1" hangingPunct="1"/>
              <a:t>107</a:t>
            </a:fld>
            <a:endParaRPr lang="en-US" b="0"/>
          </a:p>
        </p:txBody>
      </p:sp>
      <p:sp>
        <p:nvSpPr>
          <p:cNvPr id="56323" name="Rectangle 4"/>
          <p:cNvSpPr>
            <a:spLocks noGrp="1" noChangeArrowheads="1"/>
          </p:cNvSpPr>
          <p:nvPr>
            <p:ph type="title"/>
          </p:nvPr>
        </p:nvSpPr>
        <p:spPr/>
        <p:txBody>
          <a:bodyPr/>
          <a:lstStyle/>
          <a:p>
            <a:pPr eaLnBrk="1" hangingPunct="1"/>
            <a:r>
              <a:rPr lang="en-US" smtClean="0"/>
              <a:t>Dining-Philosophers Problem</a:t>
            </a:r>
          </a:p>
        </p:txBody>
      </p:sp>
      <p:pic>
        <p:nvPicPr>
          <p:cNvPr id="563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9" y="1668463"/>
            <a:ext cx="3489325"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Freeform 7"/>
          <p:cNvSpPr>
            <a:spLocks/>
          </p:cNvSpPr>
          <p:nvPr/>
        </p:nvSpPr>
        <p:spPr bwMode="auto">
          <a:xfrm>
            <a:off x="7319964" y="2949576"/>
            <a:ext cx="1512887" cy="550863"/>
          </a:xfrm>
          <a:custGeom>
            <a:avLst/>
            <a:gdLst>
              <a:gd name="T0" fmla="*/ 0 w 953"/>
              <a:gd name="T1" fmla="*/ 550863 h 347"/>
              <a:gd name="T2" fmla="*/ 504825 w 953"/>
              <a:gd name="T3" fmla="*/ 47625 h 347"/>
              <a:gd name="T4" fmla="*/ 1008062 w 953"/>
              <a:gd name="T5" fmla="*/ 263525 h 347"/>
              <a:gd name="T6" fmla="*/ 1512887 w 953"/>
              <a:gd name="T7" fmla="*/ 47625 h 3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3" h="347">
                <a:moveTo>
                  <a:pt x="0" y="347"/>
                </a:moveTo>
                <a:cubicBezTo>
                  <a:pt x="106" y="203"/>
                  <a:pt x="212" y="60"/>
                  <a:pt x="318" y="30"/>
                </a:cubicBezTo>
                <a:cubicBezTo>
                  <a:pt x="424" y="0"/>
                  <a:pt x="529" y="166"/>
                  <a:pt x="635" y="166"/>
                </a:cubicBezTo>
                <a:cubicBezTo>
                  <a:pt x="741" y="166"/>
                  <a:pt x="847" y="98"/>
                  <a:pt x="953" y="30"/>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6326" name="Text Box 8"/>
          <p:cNvSpPr txBox="1">
            <a:spLocks noChangeArrowheads="1"/>
          </p:cNvSpPr>
          <p:nvPr/>
        </p:nvSpPr>
        <p:spPr bwMode="auto">
          <a:xfrm>
            <a:off x="8832850" y="2781301"/>
            <a:ext cx="118203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 process</a:t>
            </a:r>
          </a:p>
        </p:txBody>
      </p:sp>
      <p:sp>
        <p:nvSpPr>
          <p:cNvPr id="56327" name="Freeform 9"/>
          <p:cNvSpPr>
            <a:spLocks/>
          </p:cNvSpPr>
          <p:nvPr/>
        </p:nvSpPr>
        <p:spPr bwMode="auto">
          <a:xfrm>
            <a:off x="6816725" y="2265363"/>
            <a:ext cx="1943100" cy="658812"/>
          </a:xfrm>
          <a:custGeom>
            <a:avLst/>
            <a:gdLst>
              <a:gd name="T0" fmla="*/ 0 w 1224"/>
              <a:gd name="T1" fmla="*/ 658812 h 415"/>
              <a:gd name="T2" fmla="*/ 647700 w 1224"/>
              <a:gd name="T3" fmla="*/ 84137 h 415"/>
              <a:gd name="T4" fmla="*/ 1079500 w 1224"/>
              <a:gd name="T5" fmla="*/ 155575 h 415"/>
              <a:gd name="T6" fmla="*/ 1439863 w 1224"/>
              <a:gd name="T7" fmla="*/ 227012 h 415"/>
              <a:gd name="T8" fmla="*/ 1943100 w 1224"/>
              <a:gd name="T9" fmla="*/ 84137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4" h="415">
                <a:moveTo>
                  <a:pt x="0" y="415"/>
                </a:moveTo>
                <a:cubicBezTo>
                  <a:pt x="147" y="260"/>
                  <a:pt x="295" y="106"/>
                  <a:pt x="408" y="53"/>
                </a:cubicBezTo>
                <a:cubicBezTo>
                  <a:pt x="521" y="0"/>
                  <a:pt x="597" y="83"/>
                  <a:pt x="680" y="98"/>
                </a:cubicBezTo>
                <a:cubicBezTo>
                  <a:pt x="763" y="113"/>
                  <a:pt x="816" y="151"/>
                  <a:pt x="907" y="143"/>
                </a:cubicBezTo>
                <a:cubicBezTo>
                  <a:pt x="998" y="135"/>
                  <a:pt x="1111" y="94"/>
                  <a:pt x="1224" y="53"/>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6328" name="Text Box 10"/>
          <p:cNvSpPr txBox="1">
            <a:spLocks noChangeArrowheads="1"/>
          </p:cNvSpPr>
          <p:nvPr/>
        </p:nvSpPr>
        <p:spPr bwMode="auto">
          <a:xfrm>
            <a:off x="8759825" y="2205039"/>
            <a:ext cx="12718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 resource</a:t>
            </a:r>
          </a:p>
        </p:txBody>
      </p:sp>
      <p:sp>
        <p:nvSpPr>
          <p:cNvPr id="56329" name="Text Box 11"/>
          <p:cNvSpPr txBox="1">
            <a:spLocks noChangeArrowheads="1"/>
          </p:cNvSpPr>
          <p:nvPr/>
        </p:nvSpPr>
        <p:spPr bwMode="auto">
          <a:xfrm>
            <a:off x="2117726" y="5013325"/>
            <a:ext cx="7440155"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Assume a philosopher needs two forks to eat. Forks are like resources.</a:t>
            </a:r>
          </a:p>
          <a:p>
            <a:pPr eaLnBrk="1" hangingPunct="1"/>
            <a:r>
              <a:rPr lang="en-US" b="0"/>
              <a:t>While a philosopher  is holding a fork, another one can not have it. </a:t>
            </a:r>
          </a:p>
        </p:txBody>
      </p:sp>
    </p:spTree>
    <p:extLst>
      <p:ext uri="{BB962C8B-B14F-4D97-AF65-F5344CB8AC3E}">
        <p14:creationId xmlns:p14="http://schemas.microsoft.com/office/powerpoint/2010/main" val="4759374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EB77868-1CF4-42B9-AF67-68D006A3AEEB}" type="slidenum">
              <a:rPr lang="en-US" b="0"/>
              <a:pPr eaLnBrk="1" hangingPunct="1"/>
              <a:t>108</a:t>
            </a:fld>
            <a:endParaRPr lang="en-US" b="0"/>
          </a:p>
        </p:txBody>
      </p:sp>
      <p:sp>
        <p:nvSpPr>
          <p:cNvPr id="57347" name="Rectangle 2"/>
          <p:cNvSpPr>
            <a:spLocks noGrp="1" noChangeArrowheads="1"/>
          </p:cNvSpPr>
          <p:nvPr>
            <p:ph type="title"/>
          </p:nvPr>
        </p:nvSpPr>
        <p:spPr/>
        <p:txBody>
          <a:bodyPr/>
          <a:lstStyle/>
          <a:p>
            <a:pPr eaLnBrk="1" hangingPunct="1"/>
            <a:r>
              <a:rPr lang="en-US" smtClean="0"/>
              <a:t>Dining-Philosophers Problem</a:t>
            </a:r>
          </a:p>
        </p:txBody>
      </p:sp>
      <p:sp>
        <p:nvSpPr>
          <p:cNvPr id="57348"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smtClean="0"/>
              <a:t>Is not a real problem</a:t>
            </a:r>
          </a:p>
          <a:p>
            <a:pPr eaLnBrk="1" hangingPunct="1">
              <a:lnSpc>
                <a:spcPct val="90000"/>
              </a:lnSpc>
            </a:pPr>
            <a:endParaRPr lang="en-US" smtClean="0"/>
          </a:p>
          <a:p>
            <a:pPr eaLnBrk="1" hangingPunct="1">
              <a:lnSpc>
                <a:spcPct val="90000"/>
              </a:lnSpc>
            </a:pPr>
            <a:r>
              <a:rPr lang="en-US" smtClean="0"/>
              <a:t>But lots of real resource allocation problems look like this. If we can solve this problem effectively and efficiently, we can also solve the real problems. </a:t>
            </a:r>
          </a:p>
          <a:p>
            <a:pPr eaLnBrk="1" hangingPunct="1">
              <a:lnSpc>
                <a:spcPct val="90000"/>
              </a:lnSpc>
            </a:pPr>
            <a:endParaRPr lang="en-US" smtClean="0"/>
          </a:p>
          <a:p>
            <a:pPr eaLnBrk="1" hangingPunct="1">
              <a:lnSpc>
                <a:spcPct val="90000"/>
              </a:lnSpc>
            </a:pPr>
            <a:r>
              <a:rPr lang="en-US" smtClean="0"/>
              <a:t>From a satisfactory solution: </a:t>
            </a:r>
          </a:p>
          <a:p>
            <a:pPr eaLnBrk="1" hangingPunct="1">
              <a:lnSpc>
                <a:spcPct val="90000"/>
              </a:lnSpc>
            </a:pPr>
            <a:endParaRPr lang="en-US" smtClean="0"/>
          </a:p>
          <a:p>
            <a:pPr lvl="1" eaLnBrk="1" hangingPunct="1">
              <a:lnSpc>
                <a:spcPct val="90000"/>
              </a:lnSpc>
            </a:pPr>
            <a:r>
              <a:rPr lang="en-US" smtClean="0"/>
              <a:t>We want to have concurrency: two philosophers that are not sitting next to each other on the table should be able to eat concurrently. </a:t>
            </a:r>
          </a:p>
          <a:p>
            <a:pPr lvl="1" eaLnBrk="1" hangingPunct="1">
              <a:lnSpc>
                <a:spcPct val="90000"/>
              </a:lnSpc>
            </a:pPr>
            <a:endParaRPr lang="en-US" smtClean="0"/>
          </a:p>
          <a:p>
            <a:pPr lvl="1" eaLnBrk="1" hangingPunct="1">
              <a:lnSpc>
                <a:spcPct val="90000"/>
              </a:lnSpc>
            </a:pPr>
            <a:r>
              <a:rPr lang="en-US" smtClean="0"/>
              <a:t>We don’t want deadlock: waiting for each other indefinitely. </a:t>
            </a:r>
          </a:p>
          <a:p>
            <a:pPr lvl="1" eaLnBrk="1" hangingPunct="1">
              <a:lnSpc>
                <a:spcPct val="90000"/>
              </a:lnSpc>
            </a:pPr>
            <a:endParaRPr lang="en-US" smtClean="0"/>
          </a:p>
          <a:p>
            <a:pPr lvl="1" eaLnBrk="1" hangingPunct="1">
              <a:lnSpc>
                <a:spcPct val="90000"/>
              </a:lnSpc>
            </a:pPr>
            <a:r>
              <a:rPr lang="en-US" smtClean="0"/>
              <a:t>We don’t want starvation: no philosopher waits forever. </a:t>
            </a:r>
          </a:p>
        </p:txBody>
      </p:sp>
    </p:spTree>
    <p:extLst>
      <p:ext uri="{BB962C8B-B14F-4D97-AF65-F5344CB8AC3E}">
        <p14:creationId xmlns:p14="http://schemas.microsoft.com/office/powerpoint/2010/main" val="3713254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71EAB3C-9E06-42E7-9963-59D158234F83}" type="slidenum">
              <a:rPr lang="en-US" b="0"/>
              <a:pPr eaLnBrk="1" hangingPunct="1"/>
              <a:t>109</a:t>
            </a:fld>
            <a:endParaRPr lang="en-US" b="0"/>
          </a:p>
        </p:txBody>
      </p:sp>
      <p:sp>
        <p:nvSpPr>
          <p:cNvPr id="58371" name="Rectangle 4"/>
          <p:cNvSpPr>
            <a:spLocks noGrp="1" noChangeArrowheads="1"/>
          </p:cNvSpPr>
          <p:nvPr>
            <p:ph type="title"/>
          </p:nvPr>
        </p:nvSpPr>
        <p:spPr/>
        <p:txBody>
          <a:bodyPr/>
          <a:lstStyle/>
          <a:p>
            <a:pPr eaLnBrk="1" hangingPunct="1"/>
            <a:r>
              <a:rPr lang="en-US" smtClean="0"/>
              <a:t>Dining-Philosophers Problem (Cont.)</a:t>
            </a:r>
          </a:p>
        </p:txBody>
      </p:sp>
      <p:sp>
        <p:nvSpPr>
          <p:cNvPr id="58372" name="Rectangle 5"/>
          <p:cNvSpPr>
            <a:spLocks noChangeArrowheads="1"/>
          </p:cNvSpPr>
          <p:nvPr/>
        </p:nvSpPr>
        <p:spPr bwMode="auto">
          <a:xfrm>
            <a:off x="3522664" y="2332039"/>
            <a:ext cx="5526087"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2" eaLnBrk="1" hangingPunct="1"/>
            <a:r>
              <a:rPr kumimoji="1" lang="en-US" b="0"/>
              <a:t>do  {           </a:t>
            </a:r>
          </a:p>
          <a:p>
            <a:pPr lvl="2" eaLnBrk="1" hangingPunct="1"/>
            <a:r>
              <a:rPr kumimoji="1" lang="en-US" b="0"/>
              <a:t>	wait ( chopstick[i] );</a:t>
            </a:r>
          </a:p>
          <a:p>
            <a:pPr lvl="2" eaLnBrk="1" hangingPunct="1"/>
            <a:r>
              <a:rPr kumimoji="1" lang="en-US" b="0"/>
              <a:t>	wait ( chopStick[ (i + 1) % 5] );</a:t>
            </a:r>
          </a:p>
          <a:p>
            <a:pPr lvl="2" eaLnBrk="1" hangingPunct="1"/>
            <a:endParaRPr kumimoji="1" lang="en-US" b="0"/>
          </a:p>
          <a:p>
            <a:pPr lvl="2" eaLnBrk="1" hangingPunct="1"/>
            <a:r>
              <a:rPr kumimoji="1" lang="en-US" b="0"/>
              <a:t>               //  eat</a:t>
            </a:r>
          </a:p>
          <a:p>
            <a:pPr lvl="2" eaLnBrk="1" hangingPunct="1"/>
            <a:endParaRPr kumimoji="1" lang="en-US" b="0"/>
          </a:p>
          <a:p>
            <a:pPr lvl="2" eaLnBrk="1" hangingPunct="1"/>
            <a:r>
              <a:rPr kumimoji="1" lang="en-US" b="0"/>
              <a:t>	signal ( chopstick[i] );</a:t>
            </a:r>
          </a:p>
          <a:p>
            <a:pPr lvl="2" eaLnBrk="1" hangingPunct="1"/>
            <a:r>
              <a:rPr kumimoji="1" lang="en-US" b="0"/>
              <a:t>	signal (chopstick[ (i + 1) % 5] );</a:t>
            </a:r>
          </a:p>
          <a:p>
            <a:pPr lvl="2" eaLnBrk="1" hangingPunct="1"/>
            <a:r>
              <a:rPr kumimoji="1" lang="en-US" b="0"/>
              <a:t>	</a:t>
            </a:r>
          </a:p>
          <a:p>
            <a:pPr lvl="2" eaLnBrk="1" hangingPunct="1"/>
            <a:r>
              <a:rPr kumimoji="1" lang="en-US" b="0"/>
              <a:t>              //  think</a:t>
            </a:r>
          </a:p>
          <a:p>
            <a:pPr lvl="2" eaLnBrk="1" hangingPunct="1"/>
            <a:r>
              <a:rPr kumimoji="1" lang="en-US" b="0"/>
              <a:t>} while (TRUE);</a:t>
            </a:r>
          </a:p>
        </p:txBody>
      </p:sp>
      <p:sp>
        <p:nvSpPr>
          <p:cNvPr id="58373" name="Text Box 6"/>
          <p:cNvSpPr txBox="1">
            <a:spLocks noChangeArrowheads="1"/>
          </p:cNvSpPr>
          <p:nvPr/>
        </p:nvSpPr>
        <p:spPr bwMode="auto">
          <a:xfrm>
            <a:off x="2640013" y="5876926"/>
            <a:ext cx="660659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This solution provides concurrency but may result in deadlock. </a:t>
            </a:r>
          </a:p>
        </p:txBody>
      </p:sp>
      <p:sp>
        <p:nvSpPr>
          <p:cNvPr id="58374" name="Rectangle 7"/>
          <p:cNvSpPr>
            <a:spLocks noChangeArrowheads="1"/>
          </p:cNvSpPr>
          <p:nvPr/>
        </p:nvSpPr>
        <p:spPr bwMode="auto">
          <a:xfrm>
            <a:off x="1774825" y="1412876"/>
            <a:ext cx="478558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kumimoji="1" lang="en-US" b="0"/>
              <a:t>Semaphore </a:t>
            </a:r>
            <a:r>
              <a:rPr kumimoji="1" lang="en-US"/>
              <a:t>chopstick [5]</a:t>
            </a:r>
            <a:r>
              <a:rPr kumimoji="1" lang="en-US" b="0"/>
              <a:t> initialized to 1</a:t>
            </a:r>
          </a:p>
        </p:txBody>
      </p:sp>
    </p:spTree>
    <p:extLst>
      <p:ext uri="{BB962C8B-B14F-4D97-AF65-F5344CB8AC3E}">
        <p14:creationId xmlns:p14="http://schemas.microsoft.com/office/powerpoint/2010/main" val="319228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323850" y="158750"/>
            <a:ext cx="8496300" cy="1143000"/>
          </a:xfrm>
        </p:spPr>
        <p:txBody>
          <a:bodyPr/>
          <a:lstStyle/>
          <a:p>
            <a:pPr eaLnBrk="1" hangingPunct="1"/>
            <a:r>
              <a:rPr lang="en-US" smtClean="0"/>
              <a:t>Diagram of Process State</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3850" y="2203450"/>
            <a:ext cx="8496300" cy="3386138"/>
          </a:xfrm>
          <a:prstGeom prst="rect">
            <a:avLst/>
          </a:prstGeom>
          <a:noFill/>
        </p:spPr>
      </p:pic>
    </p:spTree>
    <p:extLst>
      <p:ext uri="{BB962C8B-B14F-4D97-AF65-F5344CB8AC3E}">
        <p14:creationId xmlns:p14="http://schemas.microsoft.com/office/powerpoint/2010/main" val="4168851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34DBD99-562E-47B7-AFB8-62879F71F4C0}" type="slidenum">
              <a:rPr lang="en-US" b="0"/>
              <a:pPr eaLnBrk="1" hangingPunct="1"/>
              <a:t>110</a:t>
            </a:fld>
            <a:endParaRPr lang="en-US" b="0"/>
          </a:p>
        </p:txBody>
      </p:sp>
      <p:sp>
        <p:nvSpPr>
          <p:cNvPr id="59395" name="Rectangle 4"/>
          <p:cNvSpPr>
            <a:spLocks noGrp="1" noChangeArrowheads="1"/>
          </p:cNvSpPr>
          <p:nvPr>
            <p:ph type="title"/>
          </p:nvPr>
        </p:nvSpPr>
        <p:spPr/>
        <p:txBody>
          <a:bodyPr/>
          <a:lstStyle/>
          <a:p>
            <a:pPr eaLnBrk="1" hangingPunct="1"/>
            <a:r>
              <a:rPr lang="en-US" smtClean="0"/>
              <a:t>Problems with Semaphores</a:t>
            </a:r>
          </a:p>
        </p:txBody>
      </p:sp>
      <p:sp>
        <p:nvSpPr>
          <p:cNvPr id="59396" name="Text Box 6"/>
          <p:cNvSpPr txBox="1">
            <a:spLocks noChangeArrowheads="1"/>
          </p:cNvSpPr>
          <p:nvPr/>
        </p:nvSpPr>
        <p:spPr bwMode="auto">
          <a:xfrm>
            <a:off x="3052764" y="2224089"/>
            <a:ext cx="62642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Incorrect use of semaphore operations:</a:t>
            </a:r>
            <a:br>
              <a:rPr kumimoji="1" lang="en-US" b="0"/>
            </a:br>
            <a:endParaRPr kumimoji="1" lang="en-US" b="0"/>
          </a:p>
          <a:p>
            <a:pPr lvl="1" eaLnBrk="1" hangingPunct="1"/>
            <a:r>
              <a:rPr kumimoji="1" lang="en-US" b="0"/>
              <a:t> 	signal (mutex)  ….  wait (mutex)</a:t>
            </a:r>
            <a:br>
              <a:rPr kumimoji="1" lang="en-US" b="0"/>
            </a:br>
            <a:endParaRPr kumimoji="1" lang="en-US" b="0"/>
          </a:p>
          <a:p>
            <a:pPr lvl="1" eaLnBrk="1" hangingPunct="1"/>
            <a:r>
              <a:rPr kumimoji="1" lang="en-US" b="0"/>
              <a:t> 	wait (mutex)  …  wait (mutex)</a:t>
            </a:r>
          </a:p>
          <a:p>
            <a:pPr lvl="1" eaLnBrk="1" hangingPunct="1"/>
            <a:endParaRPr kumimoji="1" lang="en-US" b="0"/>
          </a:p>
          <a:p>
            <a:pPr lvl="1" eaLnBrk="1" hangingPunct="1"/>
            <a:r>
              <a:rPr kumimoji="1" lang="en-US" b="0"/>
              <a:t> 	Omitting  of wait (mutex) or signal (mutex) (or both)</a:t>
            </a:r>
          </a:p>
          <a:p>
            <a:pPr eaLnBrk="1" hangingPunct="1"/>
            <a:endParaRPr lang="en-US" b="0"/>
          </a:p>
        </p:txBody>
      </p:sp>
    </p:spTree>
    <p:extLst>
      <p:ext uri="{BB962C8B-B14F-4D97-AF65-F5344CB8AC3E}">
        <p14:creationId xmlns:p14="http://schemas.microsoft.com/office/powerpoint/2010/main" val="37239583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C546326-6044-468C-9CE9-CF5CF1A206F1}" type="slidenum">
              <a:rPr lang="en-US" b="0"/>
              <a:pPr eaLnBrk="1" hangingPunct="1"/>
              <a:t>111</a:t>
            </a:fld>
            <a:endParaRPr lang="en-US" b="0"/>
          </a:p>
        </p:txBody>
      </p:sp>
      <p:sp>
        <p:nvSpPr>
          <p:cNvPr id="60419" name="Rectangle 4"/>
          <p:cNvSpPr>
            <a:spLocks noGrp="1" noChangeArrowheads="1"/>
          </p:cNvSpPr>
          <p:nvPr>
            <p:ph type="title"/>
          </p:nvPr>
        </p:nvSpPr>
        <p:spPr/>
        <p:txBody>
          <a:bodyPr/>
          <a:lstStyle/>
          <a:p>
            <a:pPr eaLnBrk="1" hangingPunct="1"/>
            <a:r>
              <a:rPr lang="en-US" smtClean="0"/>
              <a:t>Monitors</a:t>
            </a:r>
          </a:p>
        </p:txBody>
      </p:sp>
      <p:sp>
        <p:nvSpPr>
          <p:cNvPr id="60420" name="Rectangle 6"/>
          <p:cNvSpPr>
            <a:spLocks noGrp="1" noChangeArrowheads="1"/>
          </p:cNvSpPr>
          <p:nvPr>
            <p:ph type="body" idx="1"/>
          </p:nvPr>
        </p:nvSpPr>
        <p:spPr>
          <a:xfrm>
            <a:off x="1847850" y="1557339"/>
            <a:ext cx="8496300" cy="1366837"/>
          </a:xfrm>
        </p:spPr>
        <p:txBody>
          <a:bodyPr/>
          <a:lstStyle/>
          <a:p>
            <a:pPr eaLnBrk="1" hangingPunct="1"/>
            <a:r>
              <a:rPr lang="en-US" sz="1800"/>
              <a:t>A high-level abstraction that provides a convenient and effective mechanism for process synchronization</a:t>
            </a:r>
          </a:p>
          <a:p>
            <a:pPr eaLnBrk="1" hangingPunct="1"/>
            <a:r>
              <a:rPr lang="en-US" sz="1800"/>
              <a:t>Only one process may be active within the monitor at a time</a:t>
            </a:r>
          </a:p>
          <a:p>
            <a:pPr eaLnBrk="1" hangingPunct="1"/>
            <a:endParaRPr lang="en-US" sz="1800"/>
          </a:p>
        </p:txBody>
      </p:sp>
      <p:sp>
        <p:nvSpPr>
          <p:cNvPr id="60421" name="Text Box 5"/>
          <p:cNvSpPr txBox="1">
            <a:spLocks noChangeArrowheads="1"/>
          </p:cNvSpPr>
          <p:nvPr/>
        </p:nvSpPr>
        <p:spPr bwMode="auto">
          <a:xfrm>
            <a:off x="4079876" y="2708276"/>
            <a:ext cx="505777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2" eaLnBrk="1" hangingPunct="1"/>
            <a:r>
              <a:rPr kumimoji="1" lang="en-US" b="0"/>
              <a:t>monitor monitor-name</a:t>
            </a:r>
          </a:p>
          <a:p>
            <a:pPr lvl="2" eaLnBrk="1" hangingPunct="1"/>
            <a:r>
              <a:rPr kumimoji="1" lang="en-US" b="0"/>
              <a:t>{</a:t>
            </a:r>
          </a:p>
          <a:p>
            <a:pPr lvl="2" eaLnBrk="1" hangingPunct="1"/>
            <a:r>
              <a:rPr kumimoji="1" lang="en-US" b="0"/>
              <a:t>	// shared variable declarations</a:t>
            </a:r>
          </a:p>
          <a:p>
            <a:pPr lvl="2" eaLnBrk="1" hangingPunct="1"/>
            <a:endParaRPr kumimoji="1" lang="en-US" b="0"/>
          </a:p>
          <a:p>
            <a:pPr lvl="2" eaLnBrk="1" hangingPunct="1"/>
            <a:r>
              <a:rPr kumimoji="1" lang="en-US" b="0"/>
              <a:t>	procedure P1 (…) { …. }</a:t>
            </a:r>
          </a:p>
          <a:p>
            <a:pPr lvl="2" eaLnBrk="1" hangingPunct="1"/>
            <a:r>
              <a:rPr kumimoji="1" lang="en-US" b="0"/>
              <a:t>		…</a:t>
            </a:r>
          </a:p>
          <a:p>
            <a:pPr lvl="2" eaLnBrk="1" hangingPunct="1"/>
            <a:r>
              <a:rPr kumimoji="1" lang="en-US" b="0"/>
              <a:t>	procedure Pn (…) {……}</a:t>
            </a:r>
          </a:p>
          <a:p>
            <a:pPr lvl="2" eaLnBrk="1" hangingPunct="1"/>
            <a:endParaRPr kumimoji="1" lang="en-US" b="0"/>
          </a:p>
          <a:p>
            <a:pPr lvl="2" eaLnBrk="1" hangingPunct="1"/>
            <a:r>
              <a:rPr kumimoji="1" lang="en-US" b="0"/>
              <a:t>    	Initialization code ( ….) { … }</a:t>
            </a:r>
          </a:p>
          <a:p>
            <a:pPr lvl="2" eaLnBrk="1" hangingPunct="1"/>
            <a:r>
              <a:rPr kumimoji="1" lang="en-US" b="0"/>
              <a:t>		…</a:t>
            </a:r>
          </a:p>
          <a:p>
            <a:pPr lvl="2" eaLnBrk="1" hangingPunct="1"/>
            <a:r>
              <a:rPr kumimoji="1" lang="en-US" b="0"/>
              <a:t>	</a:t>
            </a:r>
          </a:p>
          <a:p>
            <a:pPr lvl="2" eaLnBrk="1" hangingPunct="1"/>
            <a:r>
              <a:rPr kumimoji="1" lang="en-US" b="0"/>
              <a:t>}</a:t>
            </a:r>
            <a:endParaRPr lang="en-US" b="0"/>
          </a:p>
        </p:txBody>
      </p:sp>
    </p:spTree>
    <p:extLst>
      <p:ext uri="{BB962C8B-B14F-4D97-AF65-F5344CB8AC3E}">
        <p14:creationId xmlns:p14="http://schemas.microsoft.com/office/powerpoint/2010/main" val="31257830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9505FCF-D314-442C-8B6E-8102F9740A28}" type="slidenum">
              <a:rPr lang="en-US" b="0"/>
              <a:pPr eaLnBrk="1" hangingPunct="1"/>
              <a:t>112</a:t>
            </a:fld>
            <a:endParaRPr lang="en-US" b="0"/>
          </a:p>
        </p:txBody>
      </p:sp>
      <p:sp>
        <p:nvSpPr>
          <p:cNvPr id="61443" name="Rectangle 4"/>
          <p:cNvSpPr>
            <a:spLocks noGrp="1" noChangeArrowheads="1"/>
          </p:cNvSpPr>
          <p:nvPr>
            <p:ph type="title"/>
          </p:nvPr>
        </p:nvSpPr>
        <p:spPr/>
        <p:txBody>
          <a:bodyPr/>
          <a:lstStyle/>
          <a:p>
            <a:pPr eaLnBrk="1" hangingPunct="1"/>
            <a:r>
              <a:rPr lang="en-US" smtClean="0"/>
              <a:t>Schematic view of a Monitor</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1603376"/>
            <a:ext cx="4770438"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4215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D3CE440-99CC-4E3C-B3B5-2066E04242F8}" type="slidenum">
              <a:rPr lang="en-US" b="0"/>
              <a:pPr eaLnBrk="1" hangingPunct="1"/>
              <a:t>113</a:t>
            </a:fld>
            <a:endParaRPr lang="en-US" b="0"/>
          </a:p>
        </p:txBody>
      </p:sp>
      <p:sp>
        <p:nvSpPr>
          <p:cNvPr id="62467" name="Rectangle 4"/>
          <p:cNvSpPr>
            <a:spLocks noGrp="1" noChangeArrowheads="1"/>
          </p:cNvSpPr>
          <p:nvPr>
            <p:ph type="title"/>
          </p:nvPr>
        </p:nvSpPr>
        <p:spPr/>
        <p:txBody>
          <a:bodyPr/>
          <a:lstStyle/>
          <a:p>
            <a:pPr eaLnBrk="1" hangingPunct="1"/>
            <a:r>
              <a:rPr lang="en-US" smtClean="0"/>
              <a:t>Condition Variables</a:t>
            </a:r>
          </a:p>
        </p:txBody>
      </p:sp>
      <p:sp>
        <p:nvSpPr>
          <p:cNvPr id="62468" name="Rectangle 6"/>
          <p:cNvSpPr>
            <a:spLocks noGrp="1" noChangeArrowheads="1"/>
          </p:cNvSpPr>
          <p:nvPr>
            <p:ph type="body" idx="1"/>
          </p:nvPr>
        </p:nvSpPr>
        <p:spPr/>
        <p:txBody>
          <a:bodyPr/>
          <a:lstStyle/>
          <a:p>
            <a:pPr eaLnBrk="1" hangingPunct="1"/>
            <a:r>
              <a:rPr kumimoji="1" lang="en-US" b="1" smtClean="0"/>
              <a:t>condition x, y;</a:t>
            </a:r>
          </a:p>
          <a:p>
            <a:pPr eaLnBrk="1" hangingPunct="1"/>
            <a:endParaRPr kumimoji="1" lang="en-US" b="1" smtClean="0"/>
          </a:p>
          <a:p>
            <a:pPr eaLnBrk="1" hangingPunct="1"/>
            <a:r>
              <a:rPr kumimoji="1" lang="en-US" smtClean="0"/>
              <a:t>Two operations on a condition variable:</a:t>
            </a:r>
          </a:p>
          <a:p>
            <a:pPr lvl="1" eaLnBrk="1" hangingPunct="1"/>
            <a:r>
              <a:rPr kumimoji="1" lang="en-US" b="1" smtClean="0"/>
              <a:t>x.wait ()</a:t>
            </a:r>
            <a:r>
              <a:rPr kumimoji="1" lang="en-US" smtClean="0">
                <a:solidFill>
                  <a:srgbClr val="0000FF"/>
                </a:solidFill>
              </a:rPr>
              <a:t> </a:t>
            </a:r>
            <a:r>
              <a:rPr kumimoji="1" lang="en-US" smtClean="0"/>
              <a:t> – a process that invokes the operation is  suspended.</a:t>
            </a:r>
          </a:p>
          <a:p>
            <a:pPr lvl="1" eaLnBrk="1" hangingPunct="1"/>
            <a:r>
              <a:rPr kumimoji="1" lang="en-US" b="1" smtClean="0"/>
              <a:t>x.signal ()</a:t>
            </a:r>
            <a:r>
              <a:rPr kumimoji="1" lang="en-US" smtClean="0">
                <a:solidFill>
                  <a:srgbClr val="0000FF"/>
                </a:solidFill>
              </a:rPr>
              <a:t> </a:t>
            </a:r>
            <a:r>
              <a:rPr kumimoji="1" lang="en-US" smtClean="0"/>
              <a:t>–</a:t>
            </a:r>
            <a:r>
              <a:rPr kumimoji="1" lang="en-US" smtClean="0">
                <a:solidFill>
                  <a:srgbClr val="0000FF"/>
                </a:solidFill>
              </a:rPr>
              <a:t> </a:t>
            </a:r>
            <a:r>
              <a:rPr kumimoji="1" lang="en-US" smtClean="0"/>
              <a:t>resumes one of processes</a:t>
            </a:r>
            <a:r>
              <a:rPr kumimoji="1" lang="en-US" smtClean="0">
                <a:solidFill>
                  <a:srgbClr val="0000FF"/>
                </a:solidFill>
              </a:rPr>
              <a:t> </a:t>
            </a:r>
            <a:r>
              <a:rPr kumimoji="1" lang="en-US" smtClean="0"/>
              <a:t>(if any)</a:t>
            </a:r>
            <a:r>
              <a:rPr kumimoji="1" lang="en-US" smtClean="0">
                <a:solidFill>
                  <a:srgbClr val="0000FF"/>
                </a:solidFill>
              </a:rPr>
              <a:t> </a:t>
            </a:r>
            <a:r>
              <a:rPr kumimoji="1" lang="en-US" smtClean="0"/>
              <a:t>that</a:t>
            </a:r>
          </a:p>
          <a:p>
            <a:pPr lvl="2" eaLnBrk="1" hangingPunct="1">
              <a:buFontTx/>
              <a:buNone/>
            </a:pPr>
            <a:r>
              <a:rPr kumimoji="1" lang="en-US" smtClean="0"/>
              <a:t>	               invoked</a:t>
            </a:r>
            <a:r>
              <a:rPr kumimoji="1" lang="en-US" smtClean="0">
                <a:solidFill>
                  <a:srgbClr val="0000FF"/>
                </a:solidFill>
              </a:rPr>
              <a:t> </a:t>
            </a:r>
            <a:r>
              <a:rPr kumimoji="1" lang="en-US" b="1" smtClean="0"/>
              <a:t>x.wait ()</a:t>
            </a:r>
          </a:p>
          <a:p>
            <a:pPr eaLnBrk="1" hangingPunct="1"/>
            <a:endParaRPr lang="en-US" b="1" smtClean="0"/>
          </a:p>
        </p:txBody>
      </p:sp>
    </p:spTree>
    <p:extLst>
      <p:ext uri="{BB962C8B-B14F-4D97-AF65-F5344CB8AC3E}">
        <p14:creationId xmlns:p14="http://schemas.microsoft.com/office/powerpoint/2010/main" val="5518801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735D0225-AF31-40F4-8A4B-B156B7E03102}" type="slidenum">
              <a:rPr lang="en-US" b="0"/>
              <a:pPr eaLnBrk="1" hangingPunct="1"/>
              <a:t>114</a:t>
            </a:fld>
            <a:endParaRPr lang="en-US" b="0"/>
          </a:p>
        </p:txBody>
      </p:sp>
      <p:sp>
        <p:nvSpPr>
          <p:cNvPr id="63491" name="Rectangle 4"/>
          <p:cNvSpPr>
            <a:spLocks noGrp="1" noChangeArrowheads="1"/>
          </p:cNvSpPr>
          <p:nvPr>
            <p:ph type="title"/>
          </p:nvPr>
        </p:nvSpPr>
        <p:spPr/>
        <p:txBody>
          <a:bodyPr/>
          <a:lstStyle/>
          <a:p>
            <a:pPr eaLnBrk="1" hangingPunct="1"/>
            <a:r>
              <a:rPr lang="en-US" smtClean="0"/>
              <a:t> Monitor with Condition Variables</a:t>
            </a:r>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1773238"/>
            <a:ext cx="5935662"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45767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6778CD3-F693-4625-99F4-3D0107BD19DC}" type="slidenum">
              <a:rPr lang="en-US" b="0"/>
              <a:pPr eaLnBrk="1" hangingPunct="1"/>
              <a:t>115</a:t>
            </a:fld>
            <a:endParaRPr lang="en-US" b="0"/>
          </a:p>
        </p:txBody>
      </p:sp>
      <p:sp>
        <p:nvSpPr>
          <p:cNvPr id="64515" name="Rectangle 2"/>
          <p:cNvSpPr>
            <a:spLocks noGrp="1" noChangeArrowheads="1"/>
          </p:cNvSpPr>
          <p:nvPr>
            <p:ph type="title"/>
          </p:nvPr>
        </p:nvSpPr>
        <p:spPr/>
        <p:txBody>
          <a:bodyPr/>
          <a:lstStyle/>
          <a:p>
            <a:pPr eaLnBrk="1" hangingPunct="1"/>
            <a:r>
              <a:rPr lang="en-US" smtClean="0"/>
              <a:t>Condition Variables</a:t>
            </a:r>
          </a:p>
        </p:txBody>
      </p:sp>
      <p:sp>
        <p:nvSpPr>
          <p:cNvPr id="64516" name="Rectangle 3"/>
          <p:cNvSpPr>
            <a:spLocks noGrp="1" noChangeArrowheads="1"/>
          </p:cNvSpPr>
          <p:nvPr>
            <p:ph type="body" idx="1"/>
          </p:nvPr>
        </p:nvSpPr>
        <p:spPr/>
        <p:txBody>
          <a:bodyPr/>
          <a:lstStyle/>
          <a:p>
            <a:pPr eaLnBrk="1" hangingPunct="1"/>
            <a:r>
              <a:rPr lang="en-US" sz="1800"/>
              <a:t>Condition variables are not semaphores. They are different even though they look similar. </a:t>
            </a:r>
          </a:p>
          <a:p>
            <a:pPr eaLnBrk="1" hangingPunct="1"/>
            <a:endParaRPr lang="en-US" sz="1800"/>
          </a:p>
          <a:p>
            <a:pPr lvl="1" eaLnBrk="1" hangingPunct="1"/>
            <a:r>
              <a:rPr lang="en-US" sz="1800"/>
              <a:t>A condition variable does not count: have no associated integer. </a:t>
            </a:r>
          </a:p>
          <a:p>
            <a:pPr lvl="1" eaLnBrk="1" hangingPunct="1"/>
            <a:endParaRPr lang="en-US" sz="1800"/>
          </a:p>
          <a:p>
            <a:pPr lvl="1" eaLnBrk="1" hangingPunct="1"/>
            <a:r>
              <a:rPr lang="en-US" sz="1800"/>
              <a:t>A signal on a condition variable x is lost (not saved for future use) if there is no process waiting (blocked) on the condition variable x. </a:t>
            </a:r>
          </a:p>
          <a:p>
            <a:pPr lvl="1" eaLnBrk="1" hangingPunct="1"/>
            <a:endParaRPr lang="en-US" sz="1800"/>
          </a:p>
          <a:p>
            <a:pPr lvl="1" eaLnBrk="1" hangingPunct="1"/>
            <a:r>
              <a:rPr lang="en-US" sz="1800"/>
              <a:t>The </a:t>
            </a:r>
            <a:r>
              <a:rPr lang="en-US" sz="1800" b="1"/>
              <a:t>wait</a:t>
            </a:r>
            <a:r>
              <a:rPr lang="en-US" sz="1800"/>
              <a:t>() operation on a condition variable x will always cause the caller of wait to block. </a:t>
            </a:r>
          </a:p>
          <a:p>
            <a:pPr lvl="1" eaLnBrk="1" hangingPunct="1"/>
            <a:r>
              <a:rPr lang="en-US" sz="1800"/>
              <a:t>The </a:t>
            </a:r>
            <a:r>
              <a:rPr lang="en-US" sz="1800" b="1"/>
              <a:t>signal</a:t>
            </a:r>
            <a:r>
              <a:rPr lang="en-US" sz="1800"/>
              <a:t>() operation on a condition variable will wake up a sleeping process on the condition variable, if any.  It has no effect if there is nobody sleeping. </a:t>
            </a:r>
          </a:p>
        </p:txBody>
      </p:sp>
    </p:spTree>
    <p:extLst>
      <p:ext uri="{BB962C8B-B14F-4D97-AF65-F5344CB8AC3E}">
        <p14:creationId xmlns:p14="http://schemas.microsoft.com/office/powerpoint/2010/main" val="196219316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B68CA8C-E82B-474C-9EDC-8BFE61319C0E}" type="slidenum">
              <a:rPr lang="en-US" b="0"/>
              <a:pPr eaLnBrk="1" hangingPunct="1"/>
              <a:t>116</a:t>
            </a:fld>
            <a:endParaRPr lang="en-US" b="0"/>
          </a:p>
        </p:txBody>
      </p:sp>
      <p:sp>
        <p:nvSpPr>
          <p:cNvPr id="65539" name="Rectangle 2"/>
          <p:cNvSpPr>
            <a:spLocks noGrp="1" noChangeArrowheads="1"/>
          </p:cNvSpPr>
          <p:nvPr>
            <p:ph type="title"/>
          </p:nvPr>
        </p:nvSpPr>
        <p:spPr/>
        <p:txBody>
          <a:bodyPr/>
          <a:lstStyle/>
          <a:p>
            <a:pPr eaLnBrk="1" hangingPunct="1"/>
            <a:r>
              <a:rPr lang="en-US" smtClean="0"/>
              <a:t>Condition variables: example</a:t>
            </a:r>
          </a:p>
        </p:txBody>
      </p:sp>
      <p:sp>
        <p:nvSpPr>
          <p:cNvPr id="65540" name="Rectangle 3"/>
          <p:cNvSpPr>
            <a:spLocks noGrp="1" noChangeArrowheads="1"/>
          </p:cNvSpPr>
          <p:nvPr>
            <p:ph type="body" idx="1"/>
          </p:nvPr>
        </p:nvSpPr>
        <p:spPr/>
        <p:txBody>
          <a:bodyPr/>
          <a:lstStyle/>
          <a:p>
            <a:pPr eaLnBrk="1" hangingPunct="1"/>
            <a:r>
              <a:rPr lang="en-US" smtClean="0"/>
              <a:t>Lets us do an example.</a:t>
            </a:r>
          </a:p>
          <a:p>
            <a:pPr eaLnBrk="1" hangingPunct="1"/>
            <a:endParaRPr lang="en-US" smtClean="0"/>
          </a:p>
          <a:p>
            <a:pPr eaLnBrk="1" hangingPunct="1"/>
            <a:r>
              <a:rPr lang="en-US" smtClean="0"/>
              <a:t>Assume we have a resource to be accessed by many processes. Assume we have 5 instanced of the resource.  5 processes can use the resource simultaneously. </a:t>
            </a:r>
          </a:p>
          <a:p>
            <a:pPr eaLnBrk="1" hangingPunct="1"/>
            <a:endParaRPr lang="en-US" smtClean="0"/>
          </a:p>
          <a:p>
            <a:pPr eaLnBrk="1" hangingPunct="1"/>
            <a:r>
              <a:rPr lang="en-US" smtClean="0"/>
              <a:t>We want to implement a monitor that will implement two functions: acquire() and release() that can be called by a process before and after using a resource. </a:t>
            </a:r>
          </a:p>
        </p:txBody>
      </p:sp>
    </p:spTree>
    <p:extLst>
      <p:ext uri="{BB962C8B-B14F-4D97-AF65-F5344CB8AC3E}">
        <p14:creationId xmlns:p14="http://schemas.microsoft.com/office/powerpoint/2010/main" val="537042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9CD5F7B-0A3B-4553-BB4A-73904128D9A2}" type="slidenum">
              <a:rPr lang="en-US" b="0"/>
              <a:pPr eaLnBrk="1" hangingPunct="1"/>
              <a:t>117</a:t>
            </a:fld>
            <a:endParaRPr lang="en-US" b="0"/>
          </a:p>
        </p:txBody>
      </p:sp>
      <p:sp>
        <p:nvSpPr>
          <p:cNvPr id="66563" name="Rectangle 4"/>
          <p:cNvSpPr>
            <a:spLocks noGrp="1" noChangeArrowheads="1"/>
          </p:cNvSpPr>
          <p:nvPr>
            <p:ph type="title"/>
          </p:nvPr>
        </p:nvSpPr>
        <p:spPr/>
        <p:txBody>
          <a:bodyPr/>
          <a:lstStyle/>
          <a:p>
            <a:pPr eaLnBrk="1" hangingPunct="1"/>
            <a:r>
              <a:rPr lang="en-US" smtClean="0"/>
              <a:t>Condition variables: example</a:t>
            </a:r>
          </a:p>
        </p:txBody>
      </p:sp>
      <p:sp>
        <p:nvSpPr>
          <p:cNvPr id="66564" name="Rectangle 5"/>
          <p:cNvSpPr>
            <a:spLocks noChangeArrowheads="1"/>
          </p:cNvSpPr>
          <p:nvPr/>
        </p:nvSpPr>
        <p:spPr bwMode="auto">
          <a:xfrm>
            <a:off x="2208214" y="1628776"/>
            <a:ext cx="8135937"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monitor</a:t>
            </a:r>
            <a:r>
              <a:rPr lang="en-US" b="0"/>
              <a:t> Allocate</a:t>
            </a:r>
            <a:br>
              <a:rPr lang="en-US" b="0"/>
            </a:br>
            <a:r>
              <a:rPr lang="en-US" b="0"/>
              <a:t>{</a:t>
            </a:r>
          </a:p>
          <a:p>
            <a:pPr eaLnBrk="1" hangingPunct="1"/>
            <a:r>
              <a:rPr lang="en-US" b="0"/>
              <a:t>	int count = 5;  // we initialize count to 5.</a:t>
            </a:r>
          </a:p>
          <a:p>
            <a:pPr eaLnBrk="1" hangingPunct="1"/>
            <a:r>
              <a:rPr lang="en-US" b="0"/>
              <a:t>	condition c; </a:t>
            </a:r>
          </a:p>
          <a:p>
            <a:pPr eaLnBrk="1" hangingPunct="1"/>
            <a:endParaRPr lang="en-US" b="0"/>
          </a:p>
          <a:p>
            <a:pPr eaLnBrk="1" hangingPunct="1"/>
            <a:r>
              <a:rPr lang="en-US" b="0"/>
              <a:t>	void acquire () {</a:t>
            </a:r>
          </a:p>
          <a:p>
            <a:pPr eaLnBrk="1" hangingPunct="1"/>
            <a:r>
              <a:rPr lang="en-US" b="0"/>
              <a:t>		if (count == 0) 	</a:t>
            </a:r>
          </a:p>
          <a:p>
            <a:pPr eaLnBrk="1" hangingPunct="1"/>
            <a:r>
              <a:rPr lang="en-US" b="0"/>
              <a:t>			c.wait(); 	</a:t>
            </a:r>
          </a:p>
          <a:p>
            <a:pPr eaLnBrk="1" hangingPunct="1"/>
            <a:r>
              <a:rPr lang="en-US" b="0"/>
              <a:t>		count--; </a:t>
            </a:r>
          </a:p>
          <a:p>
            <a:pPr eaLnBrk="1" hangingPunct="1"/>
            <a:r>
              <a:rPr lang="en-US" b="0"/>
              <a:t>	}</a:t>
            </a:r>
          </a:p>
          <a:p>
            <a:pPr eaLnBrk="1" hangingPunct="1"/>
            <a:endParaRPr lang="en-US" b="0"/>
          </a:p>
          <a:p>
            <a:pPr eaLnBrk="1" hangingPunct="1"/>
            <a:r>
              <a:rPr lang="en-US" b="0"/>
              <a:t>	void release () {</a:t>
            </a:r>
          </a:p>
          <a:p>
            <a:pPr eaLnBrk="1" hangingPunct="1"/>
            <a:r>
              <a:rPr lang="en-US" b="0"/>
              <a:t>		count++; </a:t>
            </a:r>
          </a:p>
          <a:p>
            <a:pPr eaLnBrk="1" hangingPunct="1"/>
            <a:r>
              <a:rPr lang="en-US" b="0"/>
              <a:t>		c.signal(); 	</a:t>
            </a:r>
          </a:p>
          <a:p>
            <a:pPr eaLnBrk="1" hangingPunct="1"/>
            <a:r>
              <a:rPr lang="en-US" b="0"/>
              <a:t>	}</a:t>
            </a:r>
          </a:p>
          <a:p>
            <a:pPr eaLnBrk="1" hangingPunct="1"/>
            <a:r>
              <a:rPr lang="en-US" b="0"/>
              <a:t>}</a:t>
            </a:r>
          </a:p>
        </p:txBody>
      </p:sp>
    </p:spTree>
    <p:extLst>
      <p:ext uri="{BB962C8B-B14F-4D97-AF65-F5344CB8AC3E}">
        <p14:creationId xmlns:p14="http://schemas.microsoft.com/office/powerpoint/2010/main" val="41966018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891929A-0842-4A74-895C-4B8EAACF1F7E}" type="slidenum">
              <a:rPr lang="en-US" b="0"/>
              <a:pPr eaLnBrk="1" hangingPunct="1"/>
              <a:t>118</a:t>
            </a:fld>
            <a:endParaRPr lang="en-US" b="0"/>
          </a:p>
        </p:txBody>
      </p:sp>
      <p:sp>
        <p:nvSpPr>
          <p:cNvPr id="67587" name="Rectangle 5"/>
          <p:cNvSpPr>
            <a:spLocks noGrp="1" noChangeArrowheads="1"/>
          </p:cNvSpPr>
          <p:nvPr>
            <p:ph type="title"/>
          </p:nvPr>
        </p:nvSpPr>
        <p:spPr/>
        <p:txBody>
          <a:bodyPr/>
          <a:lstStyle/>
          <a:p>
            <a:pPr eaLnBrk="1" hangingPunct="1"/>
            <a:r>
              <a:rPr lang="en-US" smtClean="0"/>
              <a:t>Condition variables: example</a:t>
            </a:r>
          </a:p>
        </p:txBody>
      </p:sp>
      <p:sp>
        <p:nvSpPr>
          <p:cNvPr id="67588" name="Rectangle 6"/>
          <p:cNvSpPr>
            <a:spLocks noChangeArrowheads="1"/>
          </p:cNvSpPr>
          <p:nvPr/>
        </p:nvSpPr>
        <p:spPr bwMode="auto">
          <a:xfrm>
            <a:off x="2208214" y="1628776"/>
            <a:ext cx="8135937"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A process will be coded like the following: </a:t>
            </a:r>
          </a:p>
          <a:p>
            <a:pPr eaLnBrk="1" hangingPunct="1"/>
            <a:endParaRPr lang="en-US" b="0"/>
          </a:p>
          <a:p>
            <a:pPr eaLnBrk="1" hangingPunct="1"/>
            <a:endParaRPr lang="en-US" b="0"/>
          </a:p>
          <a:p>
            <a:pPr eaLnBrk="1" hangingPunct="1"/>
            <a:r>
              <a:rPr lang="en-US" b="0"/>
              <a:t>Allocate MA; // resource allocation monitor</a:t>
            </a:r>
          </a:p>
          <a:p>
            <a:pPr eaLnBrk="1" hangingPunct="1"/>
            <a:endParaRPr lang="en-US" b="0"/>
          </a:p>
          <a:p>
            <a:pPr eaLnBrk="1" hangingPunct="1"/>
            <a:r>
              <a:rPr lang="en-US" b="0"/>
              <a:t>….</a:t>
            </a:r>
          </a:p>
          <a:p>
            <a:pPr eaLnBrk="1" hangingPunct="1"/>
            <a:r>
              <a:rPr lang="en-US" b="0"/>
              <a:t>MA.acquire(); </a:t>
            </a:r>
          </a:p>
          <a:p>
            <a:pPr eaLnBrk="1" hangingPunct="1"/>
            <a:endParaRPr lang="en-US" b="0"/>
          </a:p>
          <a:p>
            <a:pPr eaLnBrk="1" hangingPunct="1"/>
            <a:r>
              <a:rPr lang="en-US" b="0"/>
              <a:t>// ….use the resource …</a:t>
            </a:r>
          </a:p>
          <a:p>
            <a:pPr eaLnBrk="1" hangingPunct="1"/>
            <a:endParaRPr lang="en-US" b="0"/>
          </a:p>
          <a:p>
            <a:pPr eaLnBrk="1" hangingPunct="1"/>
            <a:r>
              <a:rPr lang="en-US" b="0"/>
              <a:t>MA.release(); </a:t>
            </a:r>
          </a:p>
          <a:p>
            <a:pPr eaLnBrk="1" hangingPunct="1"/>
            <a:endParaRPr lang="en-US" b="0"/>
          </a:p>
          <a:p>
            <a:pPr eaLnBrk="1" hangingPunct="1"/>
            <a:r>
              <a:rPr lang="en-US" b="0"/>
              <a:t>….</a:t>
            </a:r>
          </a:p>
        </p:txBody>
      </p:sp>
    </p:spTree>
    <p:extLst>
      <p:ext uri="{BB962C8B-B14F-4D97-AF65-F5344CB8AC3E}">
        <p14:creationId xmlns:p14="http://schemas.microsoft.com/office/powerpoint/2010/main" val="3543777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7AB39CDF-6DE3-4003-A3B6-5958EE6F64EB}" type="slidenum">
              <a:rPr lang="en-US" b="0"/>
              <a:pPr eaLnBrk="1" hangingPunct="1"/>
              <a:t>119</a:t>
            </a:fld>
            <a:endParaRPr lang="en-US" b="0"/>
          </a:p>
        </p:txBody>
      </p:sp>
      <p:sp>
        <p:nvSpPr>
          <p:cNvPr id="68611" name="Rectangle 4"/>
          <p:cNvSpPr>
            <a:spLocks noGrp="1" noChangeArrowheads="1"/>
          </p:cNvSpPr>
          <p:nvPr>
            <p:ph type="title"/>
          </p:nvPr>
        </p:nvSpPr>
        <p:spPr/>
        <p:txBody>
          <a:bodyPr/>
          <a:lstStyle/>
          <a:p>
            <a:pPr eaLnBrk="1" hangingPunct="1"/>
            <a:r>
              <a:rPr lang="en-US" smtClean="0"/>
              <a:t>Monitor Solution to Dining Philosophers</a:t>
            </a:r>
          </a:p>
        </p:txBody>
      </p:sp>
      <p:sp>
        <p:nvSpPr>
          <p:cNvPr id="68612" name="Rectangle 5"/>
          <p:cNvSpPr>
            <a:spLocks noChangeArrowheads="1"/>
          </p:cNvSpPr>
          <p:nvPr/>
        </p:nvSpPr>
        <p:spPr bwMode="auto">
          <a:xfrm>
            <a:off x="1703389" y="1484313"/>
            <a:ext cx="4968875"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a:t>monitor DP { </a:t>
            </a:r>
            <a:r>
              <a:rPr kumimoji="1" lang="en-US" b="0"/>
              <a:t>	</a:t>
            </a:r>
          </a:p>
          <a:p>
            <a:pPr eaLnBrk="1" hangingPunct="1"/>
            <a:r>
              <a:rPr kumimoji="1" lang="en-US" b="0"/>
              <a:t>    enum { THINKING; </a:t>
            </a:r>
            <a:br>
              <a:rPr kumimoji="1" lang="en-US" b="0"/>
            </a:br>
            <a:r>
              <a:rPr kumimoji="1" lang="en-US" b="0"/>
              <a:t>                 HUNGRY, EATING) state [5] ;</a:t>
            </a:r>
          </a:p>
          <a:p>
            <a:pPr eaLnBrk="1" hangingPunct="1"/>
            <a:r>
              <a:rPr kumimoji="1" lang="en-US" b="0"/>
              <a:t>    condition  cond [5];</a:t>
            </a:r>
          </a:p>
          <a:p>
            <a:pPr eaLnBrk="1" hangingPunct="1"/>
            <a:endParaRPr kumimoji="1" lang="en-US" b="0"/>
          </a:p>
          <a:p>
            <a:pPr eaLnBrk="1" hangingPunct="1"/>
            <a:r>
              <a:rPr kumimoji="1" lang="en-US" b="0"/>
              <a:t>    void pickup (int i) { 	       </a:t>
            </a:r>
          </a:p>
          <a:p>
            <a:pPr eaLnBrk="1" hangingPunct="1"/>
            <a:r>
              <a:rPr kumimoji="1" lang="en-US" b="0"/>
              <a:t>        state[i] = HUNGRY;</a:t>
            </a:r>
          </a:p>
          <a:p>
            <a:pPr eaLnBrk="1" hangingPunct="1"/>
            <a:r>
              <a:rPr kumimoji="1" lang="en-US" b="0"/>
              <a:t>        test(i);	 </a:t>
            </a:r>
          </a:p>
          <a:p>
            <a:pPr eaLnBrk="1" hangingPunct="1"/>
            <a:r>
              <a:rPr kumimoji="1" lang="en-US" b="0"/>
              <a:t>        if (state[i] != EATING) </a:t>
            </a:r>
          </a:p>
          <a:p>
            <a:pPr eaLnBrk="1" hangingPunct="1"/>
            <a:r>
              <a:rPr kumimoji="1" lang="en-US" b="0"/>
              <a:t>	</a:t>
            </a:r>
            <a:r>
              <a:rPr kumimoji="1" lang="en-US"/>
              <a:t>cond[i].wait;</a:t>
            </a:r>
          </a:p>
          <a:p>
            <a:pPr eaLnBrk="1" hangingPunct="1"/>
            <a:r>
              <a:rPr kumimoji="1" lang="en-US" b="0"/>
              <a:t>    }        	</a:t>
            </a:r>
          </a:p>
          <a:p>
            <a:pPr eaLnBrk="1" hangingPunct="1"/>
            <a:r>
              <a:rPr kumimoji="1" lang="en-US" b="0"/>
              <a:t>    void putdown (int i) { 	       </a:t>
            </a:r>
          </a:p>
          <a:p>
            <a:pPr eaLnBrk="1" hangingPunct="1"/>
            <a:r>
              <a:rPr kumimoji="1" lang="en-US" b="0"/>
              <a:t>        state[i] = THINKING;             </a:t>
            </a:r>
          </a:p>
          <a:p>
            <a:pPr eaLnBrk="1" hangingPunct="1"/>
            <a:r>
              <a:rPr kumimoji="1" lang="en-US" b="0"/>
              <a:t>        // test left and right neighbors</a:t>
            </a:r>
          </a:p>
          <a:p>
            <a:pPr eaLnBrk="1" hangingPunct="1"/>
            <a:r>
              <a:rPr kumimoji="1" lang="en-US" b="0"/>
              <a:t>       test((i + 4) % 5)</a:t>
            </a:r>
          </a:p>
          <a:p>
            <a:pPr eaLnBrk="1" hangingPunct="1"/>
            <a:r>
              <a:rPr kumimoji="1" lang="en-US" b="0"/>
              <a:t>       test((i + 1) % 5);</a:t>
            </a:r>
          </a:p>
          <a:p>
            <a:pPr eaLnBrk="1" hangingPunct="1"/>
            <a:r>
              <a:rPr kumimoji="1" lang="en-US" b="0"/>
              <a:t>    } </a:t>
            </a:r>
          </a:p>
        </p:txBody>
      </p:sp>
      <p:sp>
        <p:nvSpPr>
          <p:cNvPr id="68613" name="Rectangle 6"/>
          <p:cNvSpPr>
            <a:spLocks noChangeArrowheads="1"/>
          </p:cNvSpPr>
          <p:nvPr/>
        </p:nvSpPr>
        <p:spPr bwMode="auto">
          <a:xfrm>
            <a:off x="6061075" y="2155825"/>
            <a:ext cx="4859338"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    void test (int i) { 	        </a:t>
            </a:r>
          </a:p>
          <a:p>
            <a:pPr eaLnBrk="1" hangingPunct="1"/>
            <a:r>
              <a:rPr kumimoji="1" lang="en-US" b="0"/>
              <a:t>         if ( (state[(i + 4) % 5] != EATING) &amp;&amp;</a:t>
            </a:r>
          </a:p>
          <a:p>
            <a:pPr eaLnBrk="1" hangingPunct="1"/>
            <a:r>
              <a:rPr kumimoji="1" lang="en-US" b="0"/>
              <a:t>               (state[(i + 1) % 5] != EATING) &amp;&amp;</a:t>
            </a:r>
          </a:p>
          <a:p>
            <a:pPr eaLnBrk="1" hangingPunct="1"/>
            <a:r>
              <a:rPr kumimoji="1" lang="en-US" b="0"/>
              <a:t>               (state[i] == HUNGRY)) { 	</a:t>
            </a:r>
          </a:p>
          <a:p>
            <a:pPr eaLnBrk="1" hangingPunct="1"/>
            <a:r>
              <a:rPr kumimoji="1" lang="en-US" b="0"/>
              <a:t>                    state[i] = EATING ;</a:t>
            </a:r>
          </a:p>
          <a:p>
            <a:pPr eaLnBrk="1" hangingPunct="1"/>
            <a:r>
              <a:rPr kumimoji="1" lang="en-US" b="0"/>
              <a:t>	      </a:t>
            </a:r>
            <a:r>
              <a:rPr kumimoji="1" lang="en-US"/>
              <a:t>cond[i].signal ()</a:t>
            </a:r>
            <a:r>
              <a:rPr kumimoji="1" lang="en-US" b="0"/>
              <a:t>;</a:t>
            </a:r>
          </a:p>
          <a:p>
            <a:pPr eaLnBrk="1" hangingPunct="1"/>
            <a:r>
              <a:rPr kumimoji="1" lang="en-US" b="0"/>
              <a:t>         }</a:t>
            </a:r>
          </a:p>
          <a:p>
            <a:pPr eaLnBrk="1" hangingPunct="1"/>
            <a:r>
              <a:rPr kumimoji="1" lang="en-US" b="0"/>
              <a:t>     }</a:t>
            </a:r>
          </a:p>
          <a:p>
            <a:pPr eaLnBrk="1" hangingPunct="1"/>
            <a:endParaRPr kumimoji="1" lang="en-US" b="0"/>
          </a:p>
          <a:p>
            <a:pPr eaLnBrk="1" hangingPunct="1"/>
            <a:r>
              <a:rPr kumimoji="1" lang="en-US" b="0"/>
              <a:t>     initialization_code() {	</a:t>
            </a:r>
          </a:p>
          <a:p>
            <a:pPr eaLnBrk="1" hangingPunct="1"/>
            <a:r>
              <a:rPr kumimoji="1" lang="en-US" b="0"/>
              <a:t>         for (int i = 0; i &lt; 5; i++)	      </a:t>
            </a:r>
          </a:p>
          <a:p>
            <a:pPr eaLnBrk="1" hangingPunct="1"/>
            <a:r>
              <a:rPr kumimoji="1" lang="en-US" b="0"/>
              <a:t>              state[i] = THINKING;</a:t>
            </a:r>
          </a:p>
          <a:p>
            <a:pPr eaLnBrk="1" hangingPunct="1"/>
            <a:r>
              <a:rPr kumimoji="1" lang="en-US" b="0"/>
              <a:t>     }</a:t>
            </a:r>
          </a:p>
          <a:p>
            <a:pPr eaLnBrk="1" hangingPunct="1"/>
            <a:endParaRPr kumimoji="1" lang="en-US" b="0"/>
          </a:p>
          <a:p>
            <a:pPr eaLnBrk="1" hangingPunct="1"/>
            <a:r>
              <a:rPr kumimoji="1" lang="en-US"/>
              <a:t>} /* end of monitor */</a:t>
            </a:r>
          </a:p>
        </p:txBody>
      </p:sp>
    </p:spTree>
    <p:extLst>
      <p:ext uri="{BB962C8B-B14F-4D97-AF65-F5344CB8AC3E}">
        <p14:creationId xmlns:p14="http://schemas.microsoft.com/office/powerpoint/2010/main" val="3190355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06C5E89-88CB-4D51-A404-841F8BDFD5FF}" type="slidenum">
              <a:rPr lang="en-US"/>
              <a:pPr eaLnBrk="1" hangingPunct="1"/>
              <a:t>12</a:t>
            </a:fld>
            <a:endParaRPr lang="en-US"/>
          </a:p>
        </p:txBody>
      </p:sp>
      <p:sp>
        <p:nvSpPr>
          <p:cNvPr id="5" name="Rectangle 2"/>
          <p:cNvSpPr>
            <a:spLocks noGrp="1" noChangeArrowheads="1"/>
          </p:cNvSpPr>
          <p:nvPr>
            <p:ph type="title"/>
          </p:nvPr>
        </p:nvSpPr>
        <p:spPr>
          <a:xfrm>
            <a:off x="323850" y="146393"/>
            <a:ext cx="8496300" cy="1143000"/>
          </a:xfrm>
        </p:spPr>
        <p:txBody>
          <a:bodyPr/>
          <a:lstStyle/>
          <a:p>
            <a:pPr eaLnBrk="1" hangingPunct="1"/>
            <a:r>
              <a:rPr lang="en-US" dirty="0" smtClean="0"/>
              <a:t>Process Control Block</a:t>
            </a:r>
          </a:p>
        </p:txBody>
      </p:sp>
      <p:sp>
        <p:nvSpPr>
          <p:cNvPr id="6" name="Rectangle 3"/>
          <p:cNvSpPr txBox="1">
            <a:spLocks noChangeArrowheads="1"/>
          </p:cNvSpPr>
          <p:nvPr/>
        </p:nvSpPr>
        <p:spPr>
          <a:xfrm>
            <a:off x="323850" y="1557338"/>
            <a:ext cx="8496300" cy="46799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dirty="0" smtClean="0"/>
              <a:t>Information associated with each process</a:t>
            </a:r>
          </a:p>
          <a:p>
            <a:r>
              <a:rPr lang="en-US" dirty="0" smtClean="0"/>
              <a:t>Process state (ready, running, waiting, </a:t>
            </a:r>
            <a:r>
              <a:rPr lang="en-US" dirty="0" err="1" smtClean="0"/>
              <a:t>etc</a:t>
            </a:r>
            <a:r>
              <a:rPr lang="en-US" dirty="0" smtClean="0"/>
              <a:t>)</a:t>
            </a:r>
          </a:p>
          <a:p>
            <a:r>
              <a:rPr lang="en-US" dirty="0" smtClean="0"/>
              <a:t>Program counter (PC)</a:t>
            </a:r>
          </a:p>
          <a:p>
            <a:r>
              <a:rPr lang="en-US" dirty="0" smtClean="0">
                <a:solidFill>
                  <a:schemeClr val="accent1"/>
                </a:solidFill>
              </a:rPr>
              <a:t>CPU registers</a:t>
            </a:r>
          </a:p>
          <a:p>
            <a:r>
              <a:rPr lang="en-US" dirty="0" smtClean="0">
                <a:solidFill>
                  <a:schemeClr val="accent1"/>
                </a:solidFill>
              </a:rPr>
              <a:t>CPU scheduling information</a:t>
            </a:r>
          </a:p>
          <a:p>
            <a:pPr lvl="1"/>
            <a:r>
              <a:rPr lang="en-US" sz="1800" dirty="0" smtClean="0">
                <a:solidFill>
                  <a:schemeClr val="accent1"/>
                </a:solidFill>
              </a:rPr>
              <a:t>Priority of the process, etc.</a:t>
            </a:r>
          </a:p>
          <a:p>
            <a:r>
              <a:rPr lang="en-US" dirty="0" smtClean="0">
                <a:solidFill>
                  <a:schemeClr val="accent1"/>
                </a:solidFill>
              </a:rPr>
              <a:t>Memory-management information</a:t>
            </a:r>
          </a:p>
          <a:p>
            <a:pPr lvl="1"/>
            <a:r>
              <a:rPr lang="en-US" sz="1800" dirty="0" smtClean="0">
                <a:solidFill>
                  <a:schemeClr val="accent1"/>
                </a:solidFill>
              </a:rPr>
              <a:t>text/data/stack section pointers, sizes, etc. </a:t>
            </a:r>
          </a:p>
          <a:p>
            <a:pPr lvl="1"/>
            <a:r>
              <a:rPr lang="en-US" sz="1800" dirty="0" smtClean="0">
                <a:solidFill>
                  <a:schemeClr val="accent1"/>
                </a:solidFill>
              </a:rPr>
              <a:t>pointer to page table, etc. </a:t>
            </a:r>
          </a:p>
          <a:p>
            <a:r>
              <a:rPr lang="en-US" dirty="0" smtClean="0">
                <a:solidFill>
                  <a:schemeClr val="accent1"/>
                </a:solidFill>
              </a:rPr>
              <a:t>Accounting information</a:t>
            </a:r>
          </a:p>
          <a:p>
            <a:pPr lvl="1"/>
            <a:r>
              <a:rPr lang="en-US" sz="1800" dirty="0" smtClean="0">
                <a:solidFill>
                  <a:schemeClr val="accent1"/>
                </a:solidFill>
              </a:rPr>
              <a:t>CPU usage, clock time so far, …</a:t>
            </a:r>
          </a:p>
          <a:p>
            <a:r>
              <a:rPr lang="en-US" dirty="0" smtClean="0">
                <a:solidFill>
                  <a:schemeClr val="accent1"/>
                </a:solidFill>
              </a:rPr>
              <a:t>I/O status information</a:t>
            </a:r>
          </a:p>
          <a:p>
            <a:pPr lvl="1"/>
            <a:r>
              <a:rPr lang="en-US" sz="1800" dirty="0" smtClean="0">
                <a:solidFill>
                  <a:schemeClr val="accent1"/>
                </a:solidFill>
              </a:rPr>
              <a:t>List of I/O devices allocated to the process, a list of open files, etc.</a:t>
            </a:r>
          </a:p>
          <a:p>
            <a:endParaRPr lang="en-US" sz="1800" dirty="0"/>
          </a:p>
        </p:txBody>
      </p:sp>
    </p:spTree>
    <p:extLst>
      <p:ext uri="{BB962C8B-B14F-4D97-AF65-F5344CB8AC3E}">
        <p14:creationId xmlns:p14="http://schemas.microsoft.com/office/powerpoint/2010/main" val="12731910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0069FFF-2421-4A03-AABD-9091EDE728DE}" type="slidenum">
              <a:rPr lang="en-US" b="0"/>
              <a:pPr eaLnBrk="1" hangingPunct="1"/>
              <a:t>120</a:t>
            </a:fld>
            <a:endParaRPr lang="en-US" b="0"/>
          </a:p>
        </p:txBody>
      </p:sp>
      <p:sp>
        <p:nvSpPr>
          <p:cNvPr id="69635" name="Rectangle 7"/>
          <p:cNvSpPr>
            <a:spLocks noGrp="1" noChangeArrowheads="1"/>
          </p:cNvSpPr>
          <p:nvPr>
            <p:ph type="title"/>
          </p:nvPr>
        </p:nvSpPr>
        <p:spPr/>
        <p:txBody>
          <a:bodyPr/>
          <a:lstStyle/>
          <a:p>
            <a:pPr eaLnBrk="1" hangingPunct="1"/>
            <a:r>
              <a:rPr lang="en-US" smtClean="0"/>
              <a:t>Solution to Dining Philosophers (cont)</a:t>
            </a:r>
          </a:p>
        </p:txBody>
      </p:sp>
      <p:sp>
        <p:nvSpPr>
          <p:cNvPr id="69636" name="Rectangle 8"/>
          <p:cNvSpPr>
            <a:spLocks noGrp="1" noChangeArrowheads="1"/>
          </p:cNvSpPr>
          <p:nvPr>
            <p:ph type="body" idx="1"/>
          </p:nvPr>
        </p:nvSpPr>
        <p:spPr/>
        <p:txBody>
          <a:bodyPr/>
          <a:lstStyle/>
          <a:p>
            <a:pPr eaLnBrk="1" hangingPunct="1"/>
            <a:r>
              <a:rPr lang="en-US" sz="1800"/>
              <a:t>Each philosopher </a:t>
            </a:r>
            <a:r>
              <a:rPr lang="en-US" sz="1800" i="1"/>
              <a:t> </a:t>
            </a:r>
            <a:r>
              <a:rPr lang="en-US" sz="1800"/>
              <a:t>invokes the</a:t>
            </a:r>
            <a:r>
              <a:rPr lang="en-US" sz="1800" i="1"/>
              <a:t> </a:t>
            </a:r>
            <a:r>
              <a:rPr lang="en-US" sz="1800"/>
              <a:t>operations pickup() and putdown() in the following sequence:</a:t>
            </a:r>
          </a:p>
          <a:p>
            <a:pPr eaLnBrk="1" hangingPunct="1"/>
            <a:endParaRPr lang="en-US" sz="1800"/>
          </a:p>
        </p:txBody>
      </p:sp>
      <p:sp>
        <p:nvSpPr>
          <p:cNvPr id="69637" name="Text Box 5"/>
          <p:cNvSpPr txBox="1">
            <a:spLocks noChangeArrowheads="1"/>
          </p:cNvSpPr>
          <p:nvPr/>
        </p:nvSpPr>
        <p:spPr bwMode="auto">
          <a:xfrm>
            <a:off x="4724400" y="2349501"/>
            <a:ext cx="4324350" cy="394017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a:t>
            </a:r>
          </a:p>
          <a:p>
            <a:pPr eaLnBrk="1" hangingPunct="1"/>
            <a:r>
              <a:rPr kumimoji="1" lang="en-US" b="0"/>
              <a:t>DP DiningPhilosophers; </a:t>
            </a:r>
          </a:p>
          <a:p>
            <a:pPr eaLnBrk="1" hangingPunct="1"/>
            <a:r>
              <a:rPr kumimoji="1" lang="en-US" b="0"/>
              <a:t>….</a:t>
            </a:r>
          </a:p>
          <a:p>
            <a:pPr eaLnBrk="1" hangingPunct="1"/>
            <a:r>
              <a:rPr kumimoji="1" lang="en-US" b="0"/>
              <a:t>while (1)	</a:t>
            </a:r>
          </a:p>
          <a:p>
            <a:pPr eaLnBrk="1" hangingPunct="1"/>
            <a:r>
              <a:rPr kumimoji="1" lang="en-US" b="0"/>
              <a:t>	THINK…</a:t>
            </a:r>
          </a:p>
          <a:p>
            <a:pPr eaLnBrk="1" hangingPunct="1"/>
            <a:endParaRPr kumimoji="1" lang="en-US" b="0"/>
          </a:p>
          <a:p>
            <a:pPr eaLnBrk="1" hangingPunct="1"/>
            <a:r>
              <a:rPr kumimoji="1" lang="en-US" b="0"/>
              <a:t>	DiningPhilosophters.pickup (i);</a:t>
            </a:r>
          </a:p>
          <a:p>
            <a:pPr eaLnBrk="1" hangingPunct="1"/>
            <a:r>
              <a:rPr kumimoji="1" lang="en-US" b="0"/>
              <a:t>                   </a:t>
            </a:r>
          </a:p>
          <a:p>
            <a:pPr eaLnBrk="1" hangingPunct="1"/>
            <a:r>
              <a:rPr kumimoji="1" lang="en-US" b="0"/>
              <a:t>	EAT /* use resource(s) */</a:t>
            </a:r>
          </a:p>
          <a:p>
            <a:pPr eaLnBrk="1" hangingPunct="1"/>
            <a:r>
              <a:rPr kumimoji="1" lang="en-US" b="0"/>
              <a:t>               </a:t>
            </a:r>
          </a:p>
          <a:p>
            <a:pPr eaLnBrk="1" hangingPunct="1"/>
            <a:r>
              <a:rPr kumimoji="1" lang="en-US" b="0"/>
              <a:t>	DiningPhilosophers.putdown (i);</a:t>
            </a:r>
          </a:p>
          <a:p>
            <a:pPr eaLnBrk="1" hangingPunct="1"/>
            <a:endParaRPr kumimoji="1" lang="en-US" b="0"/>
          </a:p>
          <a:p>
            <a:pPr eaLnBrk="1" hangingPunct="1"/>
            <a:r>
              <a:rPr kumimoji="1" lang="en-US" b="0"/>
              <a:t>	THINK…</a:t>
            </a:r>
          </a:p>
          <a:p>
            <a:pPr eaLnBrk="1" hangingPunct="1"/>
            <a:r>
              <a:rPr kumimoji="1" lang="en-US" b="0"/>
              <a:t>}</a:t>
            </a:r>
            <a:endParaRPr lang="en-US" b="0"/>
          </a:p>
        </p:txBody>
      </p:sp>
      <p:sp>
        <p:nvSpPr>
          <p:cNvPr id="69638" name="Text Box 9"/>
          <p:cNvSpPr txBox="1">
            <a:spLocks noChangeArrowheads="1"/>
          </p:cNvSpPr>
          <p:nvPr/>
        </p:nvSpPr>
        <p:spPr bwMode="auto">
          <a:xfrm>
            <a:off x="6092825" y="2024064"/>
            <a:ext cx="18056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000"/>
              <a:t>Philosopher i</a:t>
            </a:r>
          </a:p>
        </p:txBody>
      </p:sp>
    </p:spTree>
    <p:extLst>
      <p:ext uri="{BB962C8B-B14F-4D97-AF65-F5344CB8AC3E}">
        <p14:creationId xmlns:p14="http://schemas.microsoft.com/office/powerpoint/2010/main" val="42533579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BBD1EBA-92F9-461C-BBBD-E94374834AEA}" type="slidenum">
              <a:rPr lang="en-US" b="0"/>
              <a:pPr eaLnBrk="1" hangingPunct="1"/>
              <a:t>121</a:t>
            </a:fld>
            <a:endParaRPr lang="en-US" b="0"/>
          </a:p>
        </p:txBody>
      </p:sp>
      <p:sp>
        <p:nvSpPr>
          <p:cNvPr id="70659" name="Rectangle 2"/>
          <p:cNvSpPr>
            <a:spLocks noGrp="1" noChangeArrowheads="1"/>
          </p:cNvSpPr>
          <p:nvPr>
            <p:ph type="title"/>
          </p:nvPr>
        </p:nvSpPr>
        <p:spPr/>
        <p:txBody>
          <a:bodyPr/>
          <a:lstStyle/>
          <a:p>
            <a:pPr eaLnBrk="1" hangingPunct="1"/>
            <a:r>
              <a:rPr lang="en-US" smtClean="0"/>
              <a:t>Monitor Solution to Dining Philosophers</a:t>
            </a:r>
          </a:p>
        </p:txBody>
      </p:sp>
      <p:sp>
        <p:nvSpPr>
          <p:cNvPr id="70660" name="Oval 4"/>
          <p:cNvSpPr>
            <a:spLocks noChangeArrowheads="1"/>
          </p:cNvSpPr>
          <p:nvPr/>
        </p:nvSpPr>
        <p:spPr bwMode="auto">
          <a:xfrm>
            <a:off x="5181601" y="3427413"/>
            <a:ext cx="1655763" cy="792162"/>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Process</a:t>
            </a:r>
            <a:br>
              <a:rPr lang="en-US" b="0"/>
            </a:br>
            <a:r>
              <a:rPr lang="en-US" b="0"/>
              <a:t>i</a:t>
            </a:r>
          </a:p>
        </p:txBody>
      </p:sp>
      <p:sp>
        <p:nvSpPr>
          <p:cNvPr id="70661" name="Oval 8"/>
          <p:cNvSpPr>
            <a:spLocks noChangeArrowheads="1"/>
          </p:cNvSpPr>
          <p:nvPr/>
        </p:nvSpPr>
        <p:spPr bwMode="auto">
          <a:xfrm>
            <a:off x="7702551" y="3427413"/>
            <a:ext cx="1655763" cy="792162"/>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Process</a:t>
            </a:r>
            <a:br>
              <a:rPr lang="en-US" b="0"/>
            </a:br>
            <a:r>
              <a:rPr lang="en-US" b="0"/>
              <a:t>(i+1) % 5</a:t>
            </a:r>
          </a:p>
        </p:txBody>
      </p:sp>
      <p:sp>
        <p:nvSpPr>
          <p:cNvPr id="70662" name="Oval 9"/>
          <p:cNvSpPr>
            <a:spLocks noChangeArrowheads="1"/>
          </p:cNvSpPr>
          <p:nvPr/>
        </p:nvSpPr>
        <p:spPr bwMode="auto">
          <a:xfrm>
            <a:off x="2662238" y="3355976"/>
            <a:ext cx="1655762" cy="792163"/>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Process</a:t>
            </a:r>
            <a:br>
              <a:rPr lang="en-US" b="0"/>
            </a:br>
            <a:r>
              <a:rPr lang="en-US" b="0"/>
              <a:t>(i+4) % 5</a:t>
            </a:r>
          </a:p>
        </p:txBody>
      </p:sp>
      <p:sp>
        <p:nvSpPr>
          <p:cNvPr id="70663" name="Rectangle 12"/>
          <p:cNvSpPr>
            <a:spLocks noChangeArrowheads="1"/>
          </p:cNvSpPr>
          <p:nvPr/>
        </p:nvSpPr>
        <p:spPr bwMode="auto">
          <a:xfrm>
            <a:off x="4605338" y="3355976"/>
            <a:ext cx="215900" cy="792163"/>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0664" name="Rectangle 14"/>
          <p:cNvSpPr>
            <a:spLocks noChangeArrowheads="1"/>
          </p:cNvSpPr>
          <p:nvPr/>
        </p:nvSpPr>
        <p:spPr bwMode="auto">
          <a:xfrm>
            <a:off x="7197725" y="3355976"/>
            <a:ext cx="215900" cy="792163"/>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0665" name="Text Box 15"/>
          <p:cNvSpPr txBox="1">
            <a:spLocks noChangeArrowheads="1"/>
          </p:cNvSpPr>
          <p:nvPr/>
        </p:nvSpPr>
        <p:spPr bwMode="auto">
          <a:xfrm>
            <a:off x="5667375" y="4383089"/>
            <a:ext cx="8102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Test(i)</a:t>
            </a:r>
          </a:p>
        </p:txBody>
      </p:sp>
      <p:sp>
        <p:nvSpPr>
          <p:cNvPr id="70666" name="Rectangle 16"/>
          <p:cNvSpPr>
            <a:spLocks noChangeArrowheads="1"/>
          </p:cNvSpPr>
          <p:nvPr/>
        </p:nvSpPr>
        <p:spPr bwMode="auto">
          <a:xfrm>
            <a:off x="2228850" y="3355976"/>
            <a:ext cx="215900" cy="792163"/>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0667" name="Rectangle 17"/>
          <p:cNvSpPr>
            <a:spLocks noChangeArrowheads="1"/>
          </p:cNvSpPr>
          <p:nvPr/>
        </p:nvSpPr>
        <p:spPr bwMode="auto">
          <a:xfrm>
            <a:off x="9645650" y="3427413"/>
            <a:ext cx="215900" cy="7921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0668" name="Text Box 18"/>
          <p:cNvSpPr txBox="1">
            <a:spLocks noChangeArrowheads="1"/>
          </p:cNvSpPr>
          <p:nvPr/>
        </p:nvSpPr>
        <p:spPr bwMode="auto">
          <a:xfrm>
            <a:off x="1725613" y="3571876"/>
            <a:ext cx="41259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p:txBody>
      </p:sp>
      <p:sp>
        <p:nvSpPr>
          <p:cNvPr id="70669" name="Text Box 19"/>
          <p:cNvSpPr txBox="1">
            <a:spLocks noChangeArrowheads="1"/>
          </p:cNvSpPr>
          <p:nvPr/>
        </p:nvSpPr>
        <p:spPr bwMode="auto">
          <a:xfrm>
            <a:off x="9934575" y="3571876"/>
            <a:ext cx="41259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p:txBody>
      </p:sp>
      <p:sp>
        <p:nvSpPr>
          <p:cNvPr id="70670" name="Text Box 20"/>
          <p:cNvSpPr txBox="1">
            <a:spLocks noChangeArrowheads="1"/>
          </p:cNvSpPr>
          <p:nvPr/>
        </p:nvSpPr>
        <p:spPr bwMode="auto">
          <a:xfrm>
            <a:off x="8278814" y="4579939"/>
            <a:ext cx="147063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Test(i+1 %5)</a:t>
            </a:r>
          </a:p>
        </p:txBody>
      </p:sp>
      <p:sp>
        <p:nvSpPr>
          <p:cNvPr id="70671" name="Text Box 21"/>
          <p:cNvSpPr txBox="1">
            <a:spLocks noChangeArrowheads="1"/>
          </p:cNvSpPr>
          <p:nvPr/>
        </p:nvSpPr>
        <p:spPr bwMode="auto">
          <a:xfrm>
            <a:off x="2805114" y="4508501"/>
            <a:ext cx="147063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Test(i+4 %5)</a:t>
            </a:r>
          </a:p>
        </p:txBody>
      </p:sp>
      <p:sp>
        <p:nvSpPr>
          <p:cNvPr id="70672" name="Text Box 22"/>
          <p:cNvSpPr txBox="1">
            <a:spLocks noChangeArrowheads="1"/>
          </p:cNvSpPr>
          <p:nvPr/>
        </p:nvSpPr>
        <p:spPr bwMode="auto">
          <a:xfrm>
            <a:off x="2878139" y="2924176"/>
            <a:ext cx="176552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state[LEFT] = ?</a:t>
            </a:r>
          </a:p>
        </p:txBody>
      </p:sp>
      <p:sp>
        <p:nvSpPr>
          <p:cNvPr id="70673" name="Text Box 23"/>
          <p:cNvSpPr txBox="1">
            <a:spLocks noChangeArrowheads="1"/>
          </p:cNvSpPr>
          <p:nvPr/>
        </p:nvSpPr>
        <p:spPr bwMode="auto">
          <a:xfrm>
            <a:off x="7918451" y="2924176"/>
            <a:ext cx="191941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state[RIGHT] = ?</a:t>
            </a:r>
          </a:p>
        </p:txBody>
      </p:sp>
      <p:sp>
        <p:nvSpPr>
          <p:cNvPr id="70674" name="Text Box 24"/>
          <p:cNvSpPr txBox="1">
            <a:spLocks noChangeArrowheads="1"/>
          </p:cNvSpPr>
          <p:nvPr/>
        </p:nvSpPr>
        <p:spPr bwMode="auto">
          <a:xfrm>
            <a:off x="5397500" y="2924176"/>
            <a:ext cx="125256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state[i] = ?</a:t>
            </a:r>
          </a:p>
        </p:txBody>
      </p:sp>
      <p:sp>
        <p:nvSpPr>
          <p:cNvPr id="70675" name="Text Box 25"/>
          <p:cNvSpPr txBox="1">
            <a:spLocks noChangeArrowheads="1"/>
          </p:cNvSpPr>
          <p:nvPr/>
        </p:nvSpPr>
        <p:spPr bwMode="auto">
          <a:xfrm>
            <a:off x="1871664" y="1700214"/>
            <a:ext cx="242820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#define LEFT (i+4)%5</a:t>
            </a:r>
          </a:p>
        </p:txBody>
      </p:sp>
      <p:sp>
        <p:nvSpPr>
          <p:cNvPr id="70676" name="Text Box 26"/>
          <p:cNvSpPr txBox="1">
            <a:spLocks noChangeArrowheads="1"/>
          </p:cNvSpPr>
          <p:nvPr/>
        </p:nvSpPr>
        <p:spPr bwMode="auto">
          <a:xfrm>
            <a:off x="1847851" y="2033589"/>
            <a:ext cx="258209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#define RIGHT (i+1)%5</a:t>
            </a:r>
          </a:p>
        </p:txBody>
      </p:sp>
      <p:sp>
        <p:nvSpPr>
          <p:cNvPr id="70677" name="Text Box 27"/>
          <p:cNvSpPr txBox="1">
            <a:spLocks noChangeArrowheads="1"/>
          </p:cNvSpPr>
          <p:nvPr/>
        </p:nvSpPr>
        <p:spPr bwMode="auto">
          <a:xfrm>
            <a:off x="5303838" y="1773239"/>
            <a:ext cx="1412864"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THINKING?</a:t>
            </a:r>
          </a:p>
          <a:p>
            <a:pPr eaLnBrk="1" hangingPunct="1"/>
            <a:r>
              <a:rPr lang="en-US" b="0"/>
              <a:t>HUNGRY?</a:t>
            </a:r>
          </a:p>
          <a:p>
            <a:pPr eaLnBrk="1" hangingPunct="1"/>
            <a:r>
              <a:rPr lang="en-US" b="0"/>
              <a:t>EATING?</a:t>
            </a:r>
          </a:p>
        </p:txBody>
      </p:sp>
    </p:spTree>
    <p:extLst>
      <p:ext uri="{BB962C8B-B14F-4D97-AF65-F5344CB8AC3E}">
        <p14:creationId xmlns:p14="http://schemas.microsoft.com/office/powerpoint/2010/main" val="22815355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AD9CD39-B30B-4309-895D-A174712C7F7A}" type="slidenum">
              <a:rPr lang="en-US" b="0"/>
              <a:pPr eaLnBrk="1" hangingPunct="1"/>
              <a:t>122</a:t>
            </a:fld>
            <a:endParaRPr lang="en-US" b="0"/>
          </a:p>
        </p:txBody>
      </p:sp>
      <p:sp>
        <p:nvSpPr>
          <p:cNvPr id="71683" name="Rectangle 2"/>
          <p:cNvSpPr>
            <a:spLocks noGrp="1" noChangeArrowheads="1"/>
          </p:cNvSpPr>
          <p:nvPr>
            <p:ph type="title"/>
          </p:nvPr>
        </p:nvSpPr>
        <p:spPr/>
        <p:txBody>
          <a:bodyPr/>
          <a:lstStyle/>
          <a:p>
            <a:pPr eaLnBrk="1" hangingPunct="1"/>
            <a:r>
              <a:rPr lang="en-US" smtClean="0"/>
              <a:t>A Monitor to Allocate Single Resource</a:t>
            </a:r>
          </a:p>
        </p:txBody>
      </p:sp>
      <p:sp>
        <p:nvSpPr>
          <p:cNvPr id="71684" name="Rectangle 3"/>
          <p:cNvSpPr>
            <a:spLocks noGrp="1" noChangeArrowheads="1"/>
          </p:cNvSpPr>
          <p:nvPr>
            <p:ph type="body" idx="1"/>
          </p:nvPr>
        </p:nvSpPr>
        <p:spPr/>
        <p:txBody>
          <a:bodyPr/>
          <a:lstStyle/>
          <a:p>
            <a:pPr eaLnBrk="1" hangingPunct="1"/>
            <a:endParaRPr lang="en-US" sz="1800"/>
          </a:p>
          <a:p>
            <a:pPr eaLnBrk="1" hangingPunct="1"/>
            <a:r>
              <a:rPr lang="en-US" sz="1800"/>
              <a:t>We would like to apply a priority based allocation. The process that will use the resource for the shortest amount of time will get the resource first if there are other processes that want the resource. </a:t>
            </a:r>
          </a:p>
          <a:p>
            <a:pPr eaLnBrk="1" hangingPunct="1"/>
            <a:endParaRPr lang="en-US" sz="1800"/>
          </a:p>
          <a:p>
            <a:pPr eaLnBrk="1" hangingPunct="1"/>
            <a:endParaRPr lang="en-US" smtClean="0"/>
          </a:p>
        </p:txBody>
      </p:sp>
      <p:sp>
        <p:nvSpPr>
          <p:cNvPr id="71685" name="Rectangle 4"/>
          <p:cNvSpPr>
            <a:spLocks noChangeArrowheads="1"/>
          </p:cNvSpPr>
          <p:nvPr/>
        </p:nvSpPr>
        <p:spPr bwMode="auto">
          <a:xfrm>
            <a:off x="4295776" y="5661026"/>
            <a:ext cx="1439863" cy="576263"/>
          </a:xfrm>
          <a:prstGeom prst="rect">
            <a:avLst/>
          </a:prstGeom>
          <a:solidFill>
            <a:srgbClr val="C0C0C0"/>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Resource</a:t>
            </a:r>
          </a:p>
        </p:txBody>
      </p:sp>
      <p:sp>
        <p:nvSpPr>
          <p:cNvPr id="71686" name="Oval 10"/>
          <p:cNvSpPr>
            <a:spLocks noChangeArrowheads="1"/>
          </p:cNvSpPr>
          <p:nvPr/>
        </p:nvSpPr>
        <p:spPr bwMode="auto">
          <a:xfrm>
            <a:off x="3575051" y="4005264"/>
            <a:ext cx="504825" cy="12969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1687" name="Oval 11"/>
          <p:cNvSpPr>
            <a:spLocks noChangeArrowheads="1"/>
          </p:cNvSpPr>
          <p:nvPr/>
        </p:nvSpPr>
        <p:spPr bwMode="auto">
          <a:xfrm>
            <a:off x="4294189" y="4005264"/>
            <a:ext cx="504825" cy="12969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1688" name="Oval 12"/>
          <p:cNvSpPr>
            <a:spLocks noChangeArrowheads="1"/>
          </p:cNvSpPr>
          <p:nvPr/>
        </p:nvSpPr>
        <p:spPr bwMode="auto">
          <a:xfrm>
            <a:off x="5014914" y="4005264"/>
            <a:ext cx="504825" cy="12969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1689" name="Oval 13"/>
          <p:cNvSpPr>
            <a:spLocks noChangeArrowheads="1"/>
          </p:cNvSpPr>
          <p:nvPr/>
        </p:nvSpPr>
        <p:spPr bwMode="auto">
          <a:xfrm>
            <a:off x="6454776" y="4078289"/>
            <a:ext cx="504825" cy="12969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1690" name="Text Box 14"/>
          <p:cNvSpPr txBox="1">
            <a:spLocks noChangeArrowheads="1"/>
          </p:cNvSpPr>
          <p:nvPr/>
        </p:nvSpPr>
        <p:spPr bwMode="auto">
          <a:xfrm>
            <a:off x="5735638" y="4510089"/>
            <a:ext cx="47671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p:txBody>
      </p:sp>
      <p:sp>
        <p:nvSpPr>
          <p:cNvPr id="71691" name="Text Box 15"/>
          <p:cNvSpPr txBox="1">
            <a:spLocks noChangeArrowheads="1"/>
          </p:cNvSpPr>
          <p:nvPr/>
        </p:nvSpPr>
        <p:spPr bwMode="auto">
          <a:xfrm>
            <a:off x="6944823" y="4294188"/>
            <a:ext cx="3156931"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Processes or Threads </a:t>
            </a:r>
            <a:br>
              <a:rPr lang="en-US" b="0"/>
            </a:br>
            <a:r>
              <a:rPr lang="en-US" b="0"/>
              <a:t>that want to use the resource</a:t>
            </a:r>
          </a:p>
        </p:txBody>
      </p:sp>
    </p:spTree>
    <p:extLst>
      <p:ext uri="{BB962C8B-B14F-4D97-AF65-F5344CB8AC3E}">
        <p14:creationId xmlns:p14="http://schemas.microsoft.com/office/powerpoint/2010/main" val="27045879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518786AE-5E32-4D89-B03F-B25856C54FAF}" type="slidenum">
              <a:rPr lang="en-US" b="0"/>
              <a:pPr eaLnBrk="1" hangingPunct="1"/>
              <a:t>123</a:t>
            </a:fld>
            <a:endParaRPr lang="en-US" b="0"/>
          </a:p>
        </p:txBody>
      </p:sp>
      <p:sp>
        <p:nvSpPr>
          <p:cNvPr id="72707" name="Rectangle 2"/>
          <p:cNvSpPr>
            <a:spLocks noGrp="1" noChangeArrowheads="1"/>
          </p:cNvSpPr>
          <p:nvPr>
            <p:ph type="title"/>
          </p:nvPr>
        </p:nvSpPr>
        <p:spPr/>
        <p:txBody>
          <a:bodyPr/>
          <a:lstStyle/>
          <a:p>
            <a:pPr eaLnBrk="1" hangingPunct="1"/>
            <a:r>
              <a:rPr lang="en-US" smtClean="0"/>
              <a:t>A Monitor to Allocate Single Resource</a:t>
            </a:r>
          </a:p>
        </p:txBody>
      </p:sp>
      <p:sp>
        <p:nvSpPr>
          <p:cNvPr id="72708" name="Rectangle 3"/>
          <p:cNvSpPr>
            <a:spLocks noGrp="1" noChangeArrowheads="1"/>
          </p:cNvSpPr>
          <p:nvPr>
            <p:ph type="body" idx="1"/>
          </p:nvPr>
        </p:nvSpPr>
        <p:spPr/>
        <p:txBody>
          <a:bodyPr/>
          <a:lstStyle/>
          <a:p>
            <a:pPr eaLnBrk="1" hangingPunct="1"/>
            <a:r>
              <a:rPr lang="en-US" sz="1800"/>
              <a:t>Assume we have </a:t>
            </a:r>
            <a:r>
              <a:rPr lang="en-US" sz="1800" b="1"/>
              <a:t>condition variable implementation</a:t>
            </a:r>
            <a:r>
              <a:rPr lang="en-US" sz="1800"/>
              <a:t> that can enqueue sleeping processes with respect to a priority specified as a parameter to wait() call. </a:t>
            </a:r>
          </a:p>
          <a:p>
            <a:pPr lvl="1" eaLnBrk="1" hangingPunct="1"/>
            <a:r>
              <a:rPr lang="en-US" sz="1800"/>
              <a:t>cond x; </a:t>
            </a:r>
          </a:p>
          <a:p>
            <a:pPr lvl="1" eaLnBrk="1" hangingPunct="1"/>
            <a:r>
              <a:rPr lang="en-US" sz="1800"/>
              <a:t>…</a:t>
            </a:r>
          </a:p>
          <a:p>
            <a:pPr lvl="1" eaLnBrk="1" hangingPunct="1"/>
            <a:r>
              <a:rPr lang="en-US" sz="1800"/>
              <a:t>x.wait (priority);</a:t>
            </a:r>
          </a:p>
          <a:p>
            <a:pPr eaLnBrk="1" hangingPunct="1"/>
            <a:endParaRPr lang="en-US" sz="1800"/>
          </a:p>
          <a:p>
            <a:pPr eaLnBrk="1" hangingPunct="1"/>
            <a:endParaRPr lang="en-US" smtClean="0"/>
          </a:p>
        </p:txBody>
      </p:sp>
      <p:sp>
        <p:nvSpPr>
          <p:cNvPr id="72709" name="Rectangle 11"/>
          <p:cNvSpPr>
            <a:spLocks noChangeArrowheads="1"/>
          </p:cNvSpPr>
          <p:nvPr/>
        </p:nvSpPr>
        <p:spPr bwMode="auto">
          <a:xfrm>
            <a:off x="4224338" y="4581525"/>
            <a:ext cx="431800" cy="7191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10</a:t>
            </a:r>
          </a:p>
        </p:txBody>
      </p:sp>
      <p:sp>
        <p:nvSpPr>
          <p:cNvPr id="72710" name="Rectangle 12"/>
          <p:cNvSpPr>
            <a:spLocks noChangeArrowheads="1"/>
          </p:cNvSpPr>
          <p:nvPr/>
        </p:nvSpPr>
        <p:spPr bwMode="auto">
          <a:xfrm>
            <a:off x="4943475" y="4581525"/>
            <a:ext cx="431800" cy="7191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20</a:t>
            </a:r>
          </a:p>
        </p:txBody>
      </p:sp>
      <p:sp>
        <p:nvSpPr>
          <p:cNvPr id="72711" name="Rectangle 13"/>
          <p:cNvSpPr>
            <a:spLocks noChangeArrowheads="1"/>
          </p:cNvSpPr>
          <p:nvPr/>
        </p:nvSpPr>
        <p:spPr bwMode="auto">
          <a:xfrm>
            <a:off x="5665788" y="4581525"/>
            <a:ext cx="431800" cy="7191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45</a:t>
            </a:r>
          </a:p>
        </p:txBody>
      </p:sp>
      <p:sp>
        <p:nvSpPr>
          <p:cNvPr id="72712" name="Rectangle 14"/>
          <p:cNvSpPr>
            <a:spLocks noChangeArrowheads="1"/>
          </p:cNvSpPr>
          <p:nvPr/>
        </p:nvSpPr>
        <p:spPr bwMode="auto">
          <a:xfrm>
            <a:off x="6383338" y="4581525"/>
            <a:ext cx="431800" cy="7191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70</a:t>
            </a:r>
          </a:p>
        </p:txBody>
      </p:sp>
      <p:sp>
        <p:nvSpPr>
          <p:cNvPr id="72713" name="Text Box 15"/>
          <p:cNvSpPr txBox="1">
            <a:spLocks noChangeArrowheads="1"/>
          </p:cNvSpPr>
          <p:nvPr/>
        </p:nvSpPr>
        <p:spPr bwMode="auto">
          <a:xfrm>
            <a:off x="3432176" y="4076701"/>
            <a:ext cx="543960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Queue of sleeping processes waiting on condition x</a:t>
            </a:r>
          </a:p>
        </p:txBody>
      </p:sp>
      <p:sp>
        <p:nvSpPr>
          <p:cNvPr id="72714" name="Rectangle 16"/>
          <p:cNvSpPr>
            <a:spLocks noChangeArrowheads="1"/>
          </p:cNvSpPr>
          <p:nvPr/>
        </p:nvSpPr>
        <p:spPr bwMode="auto">
          <a:xfrm>
            <a:off x="2208213" y="4508501"/>
            <a:ext cx="576262" cy="2889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X</a:t>
            </a:r>
          </a:p>
        </p:txBody>
      </p:sp>
      <p:sp>
        <p:nvSpPr>
          <p:cNvPr id="72715" name="Freeform 17"/>
          <p:cNvSpPr>
            <a:spLocks/>
          </p:cNvSpPr>
          <p:nvPr/>
        </p:nvSpPr>
        <p:spPr bwMode="auto">
          <a:xfrm>
            <a:off x="2855914" y="4652964"/>
            <a:ext cx="1368425" cy="325437"/>
          </a:xfrm>
          <a:custGeom>
            <a:avLst/>
            <a:gdLst>
              <a:gd name="T0" fmla="*/ 0 w 862"/>
              <a:gd name="T1" fmla="*/ 0 h 205"/>
              <a:gd name="T2" fmla="*/ 504825 w 862"/>
              <a:gd name="T3" fmla="*/ 71437 h 205"/>
              <a:gd name="T4" fmla="*/ 431800 w 862"/>
              <a:gd name="T5" fmla="*/ 288925 h 205"/>
              <a:gd name="T6" fmla="*/ 1368425 w 862"/>
              <a:gd name="T7" fmla="*/ 288925 h 2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2" h="205">
                <a:moveTo>
                  <a:pt x="0" y="0"/>
                </a:moveTo>
                <a:cubicBezTo>
                  <a:pt x="136" y="7"/>
                  <a:pt x="273" y="15"/>
                  <a:pt x="318" y="45"/>
                </a:cubicBezTo>
                <a:cubicBezTo>
                  <a:pt x="363" y="75"/>
                  <a:pt x="181" y="159"/>
                  <a:pt x="272" y="182"/>
                </a:cubicBezTo>
                <a:cubicBezTo>
                  <a:pt x="363" y="205"/>
                  <a:pt x="612" y="193"/>
                  <a:pt x="862" y="182"/>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2716" name="Line 18"/>
          <p:cNvSpPr>
            <a:spLocks noChangeShapeType="1"/>
          </p:cNvSpPr>
          <p:nvPr/>
        </p:nvSpPr>
        <p:spPr bwMode="auto">
          <a:xfrm>
            <a:off x="4656139" y="4941888"/>
            <a:ext cx="288925"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2717" name="Line 19"/>
          <p:cNvSpPr>
            <a:spLocks noChangeShapeType="1"/>
          </p:cNvSpPr>
          <p:nvPr/>
        </p:nvSpPr>
        <p:spPr bwMode="auto">
          <a:xfrm>
            <a:off x="5375276" y="4941888"/>
            <a:ext cx="288925"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2718" name="Line 20"/>
          <p:cNvSpPr>
            <a:spLocks noChangeShapeType="1"/>
          </p:cNvSpPr>
          <p:nvPr/>
        </p:nvSpPr>
        <p:spPr bwMode="auto">
          <a:xfrm>
            <a:off x="6096001" y="4941888"/>
            <a:ext cx="288925"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2719" name="Text Box 21"/>
          <p:cNvSpPr txBox="1">
            <a:spLocks noChangeArrowheads="1"/>
          </p:cNvSpPr>
          <p:nvPr/>
        </p:nvSpPr>
        <p:spPr bwMode="auto">
          <a:xfrm>
            <a:off x="2909888" y="5681664"/>
            <a:ext cx="564479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priority could be the time-duration to use the resource</a:t>
            </a:r>
          </a:p>
        </p:txBody>
      </p:sp>
    </p:spTree>
    <p:extLst>
      <p:ext uri="{BB962C8B-B14F-4D97-AF65-F5344CB8AC3E}">
        <p14:creationId xmlns:p14="http://schemas.microsoft.com/office/powerpoint/2010/main" val="135431483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4EA67D4-D28A-447E-AC32-26F40D1616C4}" type="slidenum">
              <a:rPr lang="en-US" b="0"/>
              <a:pPr eaLnBrk="1" hangingPunct="1"/>
              <a:t>124</a:t>
            </a:fld>
            <a:endParaRPr lang="en-US" b="0"/>
          </a:p>
        </p:txBody>
      </p:sp>
      <p:sp>
        <p:nvSpPr>
          <p:cNvPr id="73731" name="Rectangle 4"/>
          <p:cNvSpPr>
            <a:spLocks noGrp="1" noChangeArrowheads="1"/>
          </p:cNvSpPr>
          <p:nvPr>
            <p:ph type="title"/>
          </p:nvPr>
        </p:nvSpPr>
        <p:spPr/>
        <p:txBody>
          <a:bodyPr/>
          <a:lstStyle/>
          <a:p>
            <a:pPr eaLnBrk="1" hangingPunct="1"/>
            <a:r>
              <a:rPr lang="en-US" smtClean="0"/>
              <a:t>A Monitor to Allocate Single Resource</a:t>
            </a:r>
          </a:p>
        </p:txBody>
      </p:sp>
      <p:sp>
        <p:nvSpPr>
          <p:cNvPr id="73732" name="Rectangle 5"/>
          <p:cNvSpPr>
            <a:spLocks noChangeArrowheads="1"/>
          </p:cNvSpPr>
          <p:nvPr/>
        </p:nvSpPr>
        <p:spPr bwMode="auto">
          <a:xfrm>
            <a:off x="3810000" y="1341438"/>
            <a:ext cx="45720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monitor ResourceAllocator </a:t>
            </a:r>
          </a:p>
          <a:p>
            <a:pPr eaLnBrk="1" hangingPunct="1"/>
            <a:r>
              <a:rPr kumimoji="1" lang="en-US" b="0"/>
              <a:t>{ </a:t>
            </a:r>
          </a:p>
          <a:p>
            <a:pPr eaLnBrk="1" hangingPunct="1"/>
            <a:r>
              <a:rPr kumimoji="1" lang="en-US" b="0"/>
              <a:t>	boolean busy; </a:t>
            </a:r>
          </a:p>
          <a:p>
            <a:pPr eaLnBrk="1" hangingPunct="1"/>
            <a:r>
              <a:rPr kumimoji="1" lang="en-US" b="0"/>
              <a:t>	condition x; </a:t>
            </a:r>
          </a:p>
          <a:p>
            <a:pPr eaLnBrk="1" hangingPunct="1"/>
            <a:endParaRPr kumimoji="1" lang="en-US" b="0"/>
          </a:p>
          <a:p>
            <a:pPr eaLnBrk="1" hangingPunct="1"/>
            <a:r>
              <a:rPr kumimoji="1" lang="en-US" b="0"/>
              <a:t>	void acquire(int time) { </a:t>
            </a:r>
          </a:p>
          <a:p>
            <a:pPr eaLnBrk="1" hangingPunct="1"/>
            <a:r>
              <a:rPr kumimoji="1" lang="en-US" b="0"/>
              <a:t>		if (busy) </a:t>
            </a:r>
          </a:p>
          <a:p>
            <a:pPr eaLnBrk="1" hangingPunct="1"/>
            <a:r>
              <a:rPr kumimoji="1" lang="en-US" b="0"/>
              <a:t>			x.wait(time); </a:t>
            </a:r>
          </a:p>
          <a:p>
            <a:pPr eaLnBrk="1" hangingPunct="1"/>
            <a:r>
              <a:rPr kumimoji="1" lang="en-US" b="0"/>
              <a:t>		busy = TRUE; </a:t>
            </a:r>
          </a:p>
          <a:p>
            <a:pPr eaLnBrk="1" hangingPunct="1"/>
            <a:r>
              <a:rPr kumimoji="1" lang="en-US" b="0"/>
              <a:t>	} </a:t>
            </a:r>
          </a:p>
          <a:p>
            <a:pPr eaLnBrk="1" hangingPunct="1"/>
            <a:r>
              <a:rPr kumimoji="1" lang="en-US" b="0"/>
              <a:t>	void release() { </a:t>
            </a:r>
          </a:p>
          <a:p>
            <a:pPr eaLnBrk="1" hangingPunct="1"/>
            <a:r>
              <a:rPr kumimoji="1" lang="en-US" b="0"/>
              <a:t>		busy = FALSE; </a:t>
            </a:r>
          </a:p>
          <a:p>
            <a:pPr eaLnBrk="1" hangingPunct="1"/>
            <a:r>
              <a:rPr kumimoji="1" lang="en-US" b="0"/>
              <a:t>		x.signal(); </a:t>
            </a:r>
          </a:p>
          <a:p>
            <a:pPr eaLnBrk="1" hangingPunct="1"/>
            <a:r>
              <a:rPr kumimoji="1" lang="en-US" b="0"/>
              <a:t>	} </a:t>
            </a:r>
          </a:p>
          <a:p>
            <a:pPr eaLnBrk="1" hangingPunct="1"/>
            <a:r>
              <a:rPr kumimoji="1" lang="en-US" b="0"/>
              <a:t>	initialization_code() {</a:t>
            </a:r>
          </a:p>
          <a:p>
            <a:pPr eaLnBrk="1" hangingPunct="1"/>
            <a:r>
              <a:rPr kumimoji="1" lang="en-US" b="0"/>
              <a:t>		 busy = FALSE; </a:t>
            </a:r>
          </a:p>
          <a:p>
            <a:pPr eaLnBrk="1" hangingPunct="1"/>
            <a:r>
              <a:rPr kumimoji="1" lang="en-US" b="0"/>
              <a:t>	}</a:t>
            </a:r>
          </a:p>
          <a:p>
            <a:pPr eaLnBrk="1" hangingPunct="1"/>
            <a:r>
              <a:rPr kumimoji="1" lang="en-US" b="0"/>
              <a:t>}</a:t>
            </a:r>
            <a:r>
              <a:rPr kumimoji="1" lang="en-US"/>
              <a:t>	</a:t>
            </a:r>
          </a:p>
        </p:txBody>
      </p:sp>
    </p:spTree>
    <p:extLst>
      <p:ext uri="{BB962C8B-B14F-4D97-AF65-F5344CB8AC3E}">
        <p14:creationId xmlns:p14="http://schemas.microsoft.com/office/powerpoint/2010/main" val="6036638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91694C0-E03C-4FC7-84D2-8DC620E95C3B}" type="slidenum">
              <a:rPr lang="en-US" b="0"/>
              <a:pPr eaLnBrk="1" hangingPunct="1"/>
              <a:t>125</a:t>
            </a:fld>
            <a:endParaRPr lang="en-US" b="0"/>
          </a:p>
        </p:txBody>
      </p:sp>
      <p:sp>
        <p:nvSpPr>
          <p:cNvPr id="74755" name="Rectangle 2"/>
          <p:cNvSpPr>
            <a:spLocks noGrp="1" noChangeArrowheads="1"/>
          </p:cNvSpPr>
          <p:nvPr>
            <p:ph type="title"/>
          </p:nvPr>
        </p:nvSpPr>
        <p:spPr/>
        <p:txBody>
          <a:bodyPr/>
          <a:lstStyle/>
          <a:p>
            <a:pPr eaLnBrk="1" hangingPunct="1"/>
            <a:r>
              <a:rPr lang="en-US" smtClean="0"/>
              <a:t>A Monitor to Allocate Single Resource</a:t>
            </a:r>
          </a:p>
        </p:txBody>
      </p:sp>
      <p:sp>
        <p:nvSpPr>
          <p:cNvPr id="74756" name="Text Box 4"/>
          <p:cNvSpPr txBox="1">
            <a:spLocks noChangeArrowheads="1"/>
          </p:cNvSpPr>
          <p:nvPr/>
        </p:nvSpPr>
        <p:spPr bwMode="auto">
          <a:xfrm>
            <a:off x="1919288" y="2406651"/>
            <a:ext cx="2559050" cy="28416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ResourceAllocator RA; </a:t>
            </a:r>
          </a:p>
          <a:p>
            <a:pPr eaLnBrk="1" hangingPunct="1"/>
            <a:endParaRPr lang="en-US" b="0"/>
          </a:p>
          <a:p>
            <a:pPr eaLnBrk="1" hangingPunct="1"/>
            <a:endParaRPr lang="en-US" b="0"/>
          </a:p>
          <a:p>
            <a:pPr eaLnBrk="1" hangingPunct="1"/>
            <a:r>
              <a:rPr lang="en-US" b="0"/>
              <a:t>RA.acquire(10); </a:t>
            </a:r>
          </a:p>
          <a:p>
            <a:pPr eaLnBrk="1" hangingPunct="1"/>
            <a:r>
              <a:rPr lang="en-US" b="0"/>
              <a:t>…</a:t>
            </a:r>
          </a:p>
          <a:p>
            <a:pPr eaLnBrk="1" hangingPunct="1"/>
            <a:r>
              <a:rPr lang="en-US" b="0"/>
              <a:t>….use resource…</a:t>
            </a:r>
          </a:p>
          <a:p>
            <a:pPr eaLnBrk="1" hangingPunct="1"/>
            <a:r>
              <a:rPr lang="en-US" b="0"/>
              <a:t>….</a:t>
            </a:r>
          </a:p>
          <a:p>
            <a:pPr eaLnBrk="1" hangingPunct="1"/>
            <a:r>
              <a:rPr lang="en-US" b="0"/>
              <a:t>RA.release(); </a:t>
            </a:r>
          </a:p>
          <a:p>
            <a:pPr eaLnBrk="1" hangingPunct="1"/>
            <a:endParaRPr lang="en-US" b="0"/>
          </a:p>
          <a:p>
            <a:pPr eaLnBrk="1" hangingPunct="1"/>
            <a:endParaRPr lang="en-US" b="0"/>
          </a:p>
        </p:txBody>
      </p:sp>
      <p:sp>
        <p:nvSpPr>
          <p:cNvPr id="74757" name="Text Box 5"/>
          <p:cNvSpPr txBox="1">
            <a:spLocks noChangeArrowheads="1"/>
          </p:cNvSpPr>
          <p:nvPr/>
        </p:nvSpPr>
        <p:spPr bwMode="auto">
          <a:xfrm>
            <a:off x="4713288" y="2387601"/>
            <a:ext cx="2559050" cy="28416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ResourceAllocator RA; </a:t>
            </a:r>
          </a:p>
          <a:p>
            <a:pPr eaLnBrk="1" hangingPunct="1"/>
            <a:endParaRPr lang="en-US" b="0"/>
          </a:p>
          <a:p>
            <a:pPr eaLnBrk="1" hangingPunct="1"/>
            <a:endParaRPr lang="en-US" b="0"/>
          </a:p>
          <a:p>
            <a:pPr eaLnBrk="1" hangingPunct="1"/>
            <a:r>
              <a:rPr lang="en-US" b="0"/>
              <a:t>RA.acquire(30); </a:t>
            </a:r>
          </a:p>
          <a:p>
            <a:pPr eaLnBrk="1" hangingPunct="1"/>
            <a:r>
              <a:rPr lang="en-US" b="0"/>
              <a:t>…</a:t>
            </a:r>
          </a:p>
          <a:p>
            <a:pPr eaLnBrk="1" hangingPunct="1"/>
            <a:r>
              <a:rPr lang="en-US" b="0"/>
              <a:t>….use resource…</a:t>
            </a:r>
          </a:p>
          <a:p>
            <a:pPr eaLnBrk="1" hangingPunct="1"/>
            <a:r>
              <a:rPr lang="en-US" b="0"/>
              <a:t>….</a:t>
            </a:r>
          </a:p>
          <a:p>
            <a:pPr eaLnBrk="1" hangingPunct="1"/>
            <a:r>
              <a:rPr lang="en-US" b="0"/>
              <a:t>RA.release(); </a:t>
            </a:r>
          </a:p>
          <a:p>
            <a:pPr eaLnBrk="1" hangingPunct="1"/>
            <a:endParaRPr lang="en-US" b="0"/>
          </a:p>
          <a:p>
            <a:pPr eaLnBrk="1" hangingPunct="1"/>
            <a:endParaRPr lang="en-US" b="0"/>
          </a:p>
        </p:txBody>
      </p:sp>
      <p:sp>
        <p:nvSpPr>
          <p:cNvPr id="74758" name="Text Box 6"/>
          <p:cNvSpPr txBox="1">
            <a:spLocks noChangeArrowheads="1"/>
          </p:cNvSpPr>
          <p:nvPr/>
        </p:nvSpPr>
        <p:spPr bwMode="auto">
          <a:xfrm>
            <a:off x="2552700" y="1989139"/>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1</a:t>
            </a:r>
          </a:p>
        </p:txBody>
      </p:sp>
      <p:sp>
        <p:nvSpPr>
          <p:cNvPr id="74759" name="Text Box 7"/>
          <p:cNvSpPr txBox="1">
            <a:spLocks noChangeArrowheads="1"/>
          </p:cNvSpPr>
          <p:nvPr/>
        </p:nvSpPr>
        <p:spPr bwMode="auto">
          <a:xfrm>
            <a:off x="5472113" y="1989139"/>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2</a:t>
            </a:r>
          </a:p>
        </p:txBody>
      </p:sp>
      <p:sp>
        <p:nvSpPr>
          <p:cNvPr id="74760" name="Text Box 8"/>
          <p:cNvSpPr txBox="1">
            <a:spLocks noChangeArrowheads="1"/>
          </p:cNvSpPr>
          <p:nvPr/>
        </p:nvSpPr>
        <p:spPr bwMode="auto">
          <a:xfrm>
            <a:off x="7608888" y="2387601"/>
            <a:ext cx="2559050" cy="28416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ResourceAllocator RA; </a:t>
            </a:r>
          </a:p>
          <a:p>
            <a:pPr eaLnBrk="1" hangingPunct="1"/>
            <a:endParaRPr lang="en-US" b="0"/>
          </a:p>
          <a:p>
            <a:pPr eaLnBrk="1" hangingPunct="1"/>
            <a:endParaRPr lang="en-US" b="0"/>
          </a:p>
          <a:p>
            <a:pPr eaLnBrk="1" hangingPunct="1"/>
            <a:r>
              <a:rPr lang="en-US" b="0"/>
              <a:t>RA.acquire(25); </a:t>
            </a:r>
          </a:p>
          <a:p>
            <a:pPr eaLnBrk="1" hangingPunct="1"/>
            <a:r>
              <a:rPr lang="en-US" b="0"/>
              <a:t>…</a:t>
            </a:r>
          </a:p>
          <a:p>
            <a:pPr eaLnBrk="1" hangingPunct="1"/>
            <a:r>
              <a:rPr lang="en-US" b="0"/>
              <a:t>….use resource…</a:t>
            </a:r>
          </a:p>
          <a:p>
            <a:pPr eaLnBrk="1" hangingPunct="1"/>
            <a:r>
              <a:rPr lang="en-US" b="0"/>
              <a:t>….</a:t>
            </a:r>
          </a:p>
          <a:p>
            <a:pPr eaLnBrk="1" hangingPunct="1"/>
            <a:r>
              <a:rPr lang="en-US" b="0"/>
              <a:t>RA.release(); </a:t>
            </a:r>
          </a:p>
          <a:p>
            <a:pPr eaLnBrk="1" hangingPunct="1"/>
            <a:endParaRPr lang="en-US" b="0"/>
          </a:p>
          <a:p>
            <a:pPr eaLnBrk="1" hangingPunct="1"/>
            <a:endParaRPr lang="en-US" b="0"/>
          </a:p>
        </p:txBody>
      </p:sp>
      <p:sp>
        <p:nvSpPr>
          <p:cNvPr id="74761" name="Text Box 9"/>
          <p:cNvSpPr txBox="1">
            <a:spLocks noChangeArrowheads="1"/>
          </p:cNvSpPr>
          <p:nvPr/>
        </p:nvSpPr>
        <p:spPr bwMode="auto">
          <a:xfrm>
            <a:off x="8367713" y="1989139"/>
            <a:ext cx="12461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N</a:t>
            </a:r>
          </a:p>
        </p:txBody>
      </p:sp>
      <p:sp>
        <p:nvSpPr>
          <p:cNvPr id="74762" name="Text Box 10"/>
          <p:cNvSpPr txBox="1">
            <a:spLocks noChangeArrowheads="1"/>
          </p:cNvSpPr>
          <p:nvPr/>
        </p:nvSpPr>
        <p:spPr bwMode="auto">
          <a:xfrm>
            <a:off x="7212013" y="3716339"/>
            <a:ext cx="41259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p:txBody>
      </p:sp>
      <p:sp>
        <p:nvSpPr>
          <p:cNvPr id="74763" name="Text Box 11"/>
          <p:cNvSpPr txBox="1">
            <a:spLocks noChangeArrowheads="1"/>
          </p:cNvSpPr>
          <p:nvPr/>
        </p:nvSpPr>
        <p:spPr bwMode="auto">
          <a:xfrm>
            <a:off x="2195514" y="5726114"/>
            <a:ext cx="764533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Each process should use resource between acquire() and release() calls.</a:t>
            </a:r>
          </a:p>
        </p:txBody>
      </p:sp>
    </p:spTree>
    <p:extLst>
      <p:ext uri="{BB962C8B-B14F-4D97-AF65-F5344CB8AC3E}">
        <p14:creationId xmlns:p14="http://schemas.microsoft.com/office/powerpoint/2010/main" val="3805572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368A637-7319-4D6A-92A6-1B7E1788116B}" type="slidenum">
              <a:rPr lang="en-US" b="0"/>
              <a:pPr eaLnBrk="1" hangingPunct="1"/>
              <a:t>126</a:t>
            </a:fld>
            <a:endParaRPr lang="en-US" b="0"/>
          </a:p>
        </p:txBody>
      </p:sp>
      <p:sp>
        <p:nvSpPr>
          <p:cNvPr id="75779" name="Rectangle 2"/>
          <p:cNvSpPr>
            <a:spLocks noGrp="1" noChangeArrowheads="1"/>
          </p:cNvSpPr>
          <p:nvPr>
            <p:ph type="title"/>
          </p:nvPr>
        </p:nvSpPr>
        <p:spPr/>
        <p:txBody>
          <a:bodyPr/>
          <a:lstStyle/>
          <a:p>
            <a:pPr eaLnBrk="1" hangingPunct="1"/>
            <a:r>
              <a:rPr lang="en-US" smtClean="0"/>
              <a:t>Spin Locks</a:t>
            </a:r>
          </a:p>
        </p:txBody>
      </p:sp>
      <p:sp>
        <p:nvSpPr>
          <p:cNvPr id="75780" name="Rectangle 3"/>
          <p:cNvSpPr>
            <a:spLocks noGrp="1" noChangeArrowheads="1"/>
          </p:cNvSpPr>
          <p:nvPr>
            <p:ph type="body" idx="1"/>
          </p:nvPr>
        </p:nvSpPr>
        <p:spPr/>
        <p:txBody>
          <a:bodyPr/>
          <a:lstStyle/>
          <a:p>
            <a:pPr eaLnBrk="1" hangingPunct="1">
              <a:lnSpc>
                <a:spcPct val="90000"/>
              </a:lnSpc>
            </a:pPr>
            <a:r>
              <a:rPr lang="en-US" sz="1800"/>
              <a:t>Kernel uses to protect </a:t>
            </a:r>
            <a:r>
              <a:rPr lang="en-US" sz="1800" i="1"/>
              <a:t>short</a:t>
            </a:r>
            <a:r>
              <a:rPr lang="en-US" sz="1800"/>
              <a:t> critical regions (a few instructions) on multi-processor systems. </a:t>
            </a:r>
          </a:p>
          <a:p>
            <a:pPr eaLnBrk="1" hangingPunct="1">
              <a:lnSpc>
                <a:spcPct val="90000"/>
              </a:lnSpc>
            </a:pPr>
            <a:endParaRPr lang="en-US" sz="1800"/>
          </a:p>
          <a:p>
            <a:pPr eaLnBrk="1" hangingPunct="1">
              <a:lnSpc>
                <a:spcPct val="90000"/>
              </a:lnSpc>
            </a:pPr>
            <a:r>
              <a:rPr lang="en-US" sz="1800"/>
              <a:t>Assume we have a process  A running in CPU 1 and holding a spin lock and executing the critical region touching to some shared data. </a:t>
            </a:r>
          </a:p>
          <a:p>
            <a:pPr eaLnBrk="1" hangingPunct="1">
              <a:lnSpc>
                <a:spcPct val="90000"/>
              </a:lnSpc>
            </a:pPr>
            <a:r>
              <a:rPr lang="en-US" sz="1800"/>
              <a:t>Assume at the same, another process B running in CPU 2 would like run a critical region touching to the same shared data. </a:t>
            </a:r>
          </a:p>
          <a:p>
            <a:pPr eaLnBrk="1" hangingPunct="1">
              <a:lnSpc>
                <a:spcPct val="90000"/>
              </a:lnSpc>
            </a:pPr>
            <a:endParaRPr lang="en-US" sz="1800"/>
          </a:p>
          <a:p>
            <a:pPr eaLnBrk="1" hangingPunct="1">
              <a:lnSpc>
                <a:spcPct val="90000"/>
              </a:lnSpc>
            </a:pPr>
            <a:r>
              <a:rPr lang="en-US" sz="1800"/>
              <a:t>B can wait on a semaphore, but this will cause B to sleep (a context switch is needed; costly operation). However, critical section of A is short; It would be better if B would busy wait for a while; then the lock would be available. </a:t>
            </a:r>
          </a:p>
          <a:p>
            <a:pPr eaLnBrk="1" hangingPunct="1">
              <a:lnSpc>
                <a:spcPct val="90000"/>
              </a:lnSpc>
            </a:pPr>
            <a:endParaRPr lang="en-US" sz="1800"/>
          </a:p>
          <a:p>
            <a:pPr eaLnBrk="1" hangingPunct="1">
              <a:lnSpc>
                <a:spcPct val="90000"/>
              </a:lnSpc>
            </a:pPr>
            <a:r>
              <a:rPr lang="en-US" sz="1800"/>
              <a:t>Spin Locks are doing this. B can use a Spin Lock to wait (busy wait) until A will leave the critical region and releases the Spin Lock. Since critical region is short, B will not wait much. </a:t>
            </a:r>
          </a:p>
        </p:txBody>
      </p:sp>
    </p:spTree>
    <p:extLst>
      <p:ext uri="{BB962C8B-B14F-4D97-AF65-F5344CB8AC3E}">
        <p14:creationId xmlns:p14="http://schemas.microsoft.com/office/powerpoint/2010/main" val="34138961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4AD1FBB-6A1B-44AA-BA54-69C130006C7D}" type="slidenum">
              <a:rPr lang="en-US" b="0"/>
              <a:pPr eaLnBrk="1" hangingPunct="1"/>
              <a:t>127</a:t>
            </a:fld>
            <a:endParaRPr lang="en-US" b="0"/>
          </a:p>
        </p:txBody>
      </p:sp>
      <p:sp>
        <p:nvSpPr>
          <p:cNvPr id="76803" name="Line 18"/>
          <p:cNvSpPr>
            <a:spLocks noChangeShapeType="1"/>
          </p:cNvSpPr>
          <p:nvPr/>
        </p:nvSpPr>
        <p:spPr bwMode="auto">
          <a:xfrm>
            <a:off x="3937000" y="4725989"/>
            <a:ext cx="0" cy="288925"/>
          </a:xfrm>
          <a:prstGeom prst="line">
            <a:avLst/>
          </a:prstGeom>
          <a:noFill/>
          <a:ln w="31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6804" name="Line 19"/>
          <p:cNvSpPr>
            <a:spLocks noChangeShapeType="1"/>
          </p:cNvSpPr>
          <p:nvPr/>
        </p:nvSpPr>
        <p:spPr bwMode="auto">
          <a:xfrm>
            <a:off x="7967663" y="4724401"/>
            <a:ext cx="0" cy="288925"/>
          </a:xfrm>
          <a:prstGeom prst="line">
            <a:avLst/>
          </a:prstGeom>
          <a:noFill/>
          <a:ln w="31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6805" name="Rectangle 17"/>
          <p:cNvSpPr>
            <a:spLocks noChangeArrowheads="1"/>
          </p:cNvSpPr>
          <p:nvPr/>
        </p:nvSpPr>
        <p:spPr bwMode="auto">
          <a:xfrm>
            <a:off x="3000375" y="4868864"/>
            <a:ext cx="6337300" cy="1368425"/>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b="0"/>
          </a:p>
        </p:txBody>
      </p:sp>
      <p:sp>
        <p:nvSpPr>
          <p:cNvPr id="76806" name="Rectangle 16"/>
          <p:cNvSpPr>
            <a:spLocks noChangeArrowheads="1"/>
          </p:cNvSpPr>
          <p:nvPr/>
        </p:nvSpPr>
        <p:spPr bwMode="auto">
          <a:xfrm>
            <a:off x="6745289" y="4149726"/>
            <a:ext cx="3095625" cy="576263"/>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CPU 2</a:t>
            </a:r>
          </a:p>
        </p:txBody>
      </p:sp>
      <p:sp>
        <p:nvSpPr>
          <p:cNvPr id="76807" name="Rectangle 15"/>
          <p:cNvSpPr>
            <a:spLocks noChangeArrowheads="1"/>
          </p:cNvSpPr>
          <p:nvPr/>
        </p:nvSpPr>
        <p:spPr bwMode="auto">
          <a:xfrm>
            <a:off x="2208214" y="4149726"/>
            <a:ext cx="3095625" cy="576263"/>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CPU 1</a:t>
            </a:r>
          </a:p>
        </p:txBody>
      </p:sp>
      <p:sp>
        <p:nvSpPr>
          <p:cNvPr id="76808" name="Rectangle 4"/>
          <p:cNvSpPr>
            <a:spLocks noGrp="1" noChangeArrowheads="1"/>
          </p:cNvSpPr>
          <p:nvPr>
            <p:ph type="title"/>
          </p:nvPr>
        </p:nvSpPr>
        <p:spPr/>
        <p:txBody>
          <a:bodyPr/>
          <a:lstStyle/>
          <a:p>
            <a:pPr eaLnBrk="1" hangingPunct="1"/>
            <a:r>
              <a:rPr lang="en-US" smtClean="0"/>
              <a:t>Spin Locks</a:t>
            </a:r>
          </a:p>
        </p:txBody>
      </p:sp>
      <p:sp>
        <p:nvSpPr>
          <p:cNvPr id="76809" name="Text Box 5"/>
          <p:cNvSpPr txBox="1">
            <a:spLocks noChangeArrowheads="1"/>
          </p:cNvSpPr>
          <p:nvPr/>
        </p:nvSpPr>
        <p:spPr bwMode="auto">
          <a:xfrm>
            <a:off x="2260601" y="2155825"/>
            <a:ext cx="3216275"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f1() {…</a:t>
            </a:r>
          </a:p>
          <a:p>
            <a:pPr eaLnBrk="1" hangingPunct="1"/>
            <a:r>
              <a:rPr lang="en-US" b="0"/>
              <a:t>  acquire_spin_lock_(X);</a:t>
            </a:r>
          </a:p>
          <a:p>
            <a:pPr eaLnBrk="1" hangingPunct="1"/>
            <a:r>
              <a:rPr lang="en-US" b="0"/>
              <a:t>  …//critical region….</a:t>
            </a:r>
          </a:p>
          <a:p>
            <a:pPr eaLnBrk="1" hangingPunct="1"/>
            <a:r>
              <a:rPr lang="en-US" b="0"/>
              <a:t>  …touch to SD (shared data);</a:t>
            </a:r>
          </a:p>
          <a:p>
            <a:pPr eaLnBrk="1" hangingPunct="1"/>
            <a:r>
              <a:rPr lang="en-US" b="0"/>
              <a:t>  release_spin_lock(X); </a:t>
            </a:r>
          </a:p>
          <a:p>
            <a:pPr eaLnBrk="1" hangingPunct="1"/>
            <a:r>
              <a:rPr lang="en-US" b="0"/>
              <a:t>}</a:t>
            </a:r>
          </a:p>
          <a:p>
            <a:pPr eaLnBrk="1" hangingPunct="1"/>
            <a:endParaRPr lang="en-US" b="0"/>
          </a:p>
        </p:txBody>
      </p:sp>
      <p:sp>
        <p:nvSpPr>
          <p:cNvPr id="76810" name="Rectangle 6"/>
          <p:cNvSpPr>
            <a:spLocks noChangeArrowheads="1"/>
          </p:cNvSpPr>
          <p:nvPr/>
        </p:nvSpPr>
        <p:spPr bwMode="auto">
          <a:xfrm>
            <a:off x="1992314" y="2063750"/>
            <a:ext cx="3527425" cy="19431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6811" name="Text Box 7"/>
          <p:cNvSpPr txBox="1">
            <a:spLocks noChangeArrowheads="1"/>
          </p:cNvSpPr>
          <p:nvPr/>
        </p:nvSpPr>
        <p:spPr bwMode="auto">
          <a:xfrm>
            <a:off x="6869114" y="2155825"/>
            <a:ext cx="32162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f2() {…</a:t>
            </a:r>
          </a:p>
          <a:p>
            <a:pPr eaLnBrk="1" hangingPunct="1"/>
            <a:r>
              <a:rPr lang="en-US" b="0"/>
              <a:t>  acquire_spin_lock_(X);</a:t>
            </a:r>
          </a:p>
          <a:p>
            <a:pPr eaLnBrk="1" hangingPunct="1"/>
            <a:r>
              <a:rPr lang="en-US" b="0"/>
              <a:t>  …//critical region….</a:t>
            </a:r>
          </a:p>
          <a:p>
            <a:pPr eaLnBrk="1" hangingPunct="1"/>
            <a:r>
              <a:rPr lang="en-US" b="0"/>
              <a:t>  …touch to SD (shared data);</a:t>
            </a:r>
          </a:p>
          <a:p>
            <a:pPr eaLnBrk="1" hangingPunct="1"/>
            <a:r>
              <a:rPr lang="en-US" b="0"/>
              <a:t>  release_spin_lock(X); …</a:t>
            </a:r>
          </a:p>
          <a:p>
            <a:pPr eaLnBrk="1" hangingPunct="1"/>
            <a:r>
              <a:rPr lang="en-US" b="0"/>
              <a:t>}</a:t>
            </a:r>
          </a:p>
        </p:txBody>
      </p:sp>
      <p:sp>
        <p:nvSpPr>
          <p:cNvPr id="76812" name="Rectangle 8"/>
          <p:cNvSpPr>
            <a:spLocks noChangeArrowheads="1"/>
          </p:cNvSpPr>
          <p:nvPr/>
        </p:nvSpPr>
        <p:spPr bwMode="auto">
          <a:xfrm>
            <a:off x="6600826" y="2063750"/>
            <a:ext cx="3527425" cy="19431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6813" name="Text Box 10"/>
          <p:cNvSpPr txBox="1">
            <a:spLocks noChangeArrowheads="1"/>
          </p:cNvSpPr>
          <p:nvPr/>
        </p:nvSpPr>
        <p:spPr bwMode="auto">
          <a:xfrm>
            <a:off x="1992313" y="1422400"/>
            <a:ext cx="374683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A running in kernel mode</a:t>
            </a:r>
            <a:br>
              <a:rPr lang="en-US" b="0"/>
            </a:br>
            <a:r>
              <a:rPr lang="en-US" b="0"/>
              <a:t>(i.e. executing kernel code shown) </a:t>
            </a:r>
          </a:p>
        </p:txBody>
      </p:sp>
      <p:sp>
        <p:nvSpPr>
          <p:cNvPr id="76814" name="Text Box 11"/>
          <p:cNvSpPr txBox="1">
            <a:spLocks noChangeArrowheads="1"/>
          </p:cNvSpPr>
          <p:nvPr/>
        </p:nvSpPr>
        <p:spPr bwMode="auto">
          <a:xfrm>
            <a:off x="6561138" y="1416050"/>
            <a:ext cx="374683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B running in kernel mode</a:t>
            </a:r>
            <a:br>
              <a:rPr lang="en-US" b="0"/>
            </a:br>
            <a:r>
              <a:rPr lang="en-US" b="0"/>
              <a:t>(i.e. executing kernel code shown) </a:t>
            </a:r>
          </a:p>
        </p:txBody>
      </p:sp>
      <p:sp>
        <p:nvSpPr>
          <p:cNvPr id="76815" name="Freeform 13"/>
          <p:cNvSpPr>
            <a:spLocks/>
          </p:cNvSpPr>
          <p:nvPr/>
        </p:nvSpPr>
        <p:spPr bwMode="auto">
          <a:xfrm>
            <a:off x="9337675" y="2422526"/>
            <a:ext cx="369888" cy="384175"/>
          </a:xfrm>
          <a:custGeom>
            <a:avLst/>
            <a:gdLst>
              <a:gd name="T0" fmla="*/ 0 w 233"/>
              <a:gd name="T1" fmla="*/ 144463 h 242"/>
              <a:gd name="T2" fmla="*/ 215900 w 233"/>
              <a:gd name="T3" fmla="*/ 0 h 242"/>
              <a:gd name="T4" fmla="*/ 358775 w 233"/>
              <a:gd name="T5" fmla="*/ 144463 h 242"/>
              <a:gd name="T6" fmla="*/ 287338 w 233"/>
              <a:gd name="T7" fmla="*/ 360363 h 242"/>
              <a:gd name="T8" fmla="*/ 71438 w 233"/>
              <a:gd name="T9" fmla="*/ 28892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242">
                <a:moveTo>
                  <a:pt x="0" y="91"/>
                </a:moveTo>
                <a:cubicBezTo>
                  <a:pt x="49" y="45"/>
                  <a:pt x="98" y="0"/>
                  <a:pt x="136" y="0"/>
                </a:cubicBezTo>
                <a:cubicBezTo>
                  <a:pt x="174" y="0"/>
                  <a:pt x="219" y="53"/>
                  <a:pt x="226" y="91"/>
                </a:cubicBezTo>
                <a:cubicBezTo>
                  <a:pt x="233" y="129"/>
                  <a:pt x="211" y="212"/>
                  <a:pt x="181" y="227"/>
                </a:cubicBezTo>
                <a:cubicBezTo>
                  <a:pt x="151" y="242"/>
                  <a:pt x="98" y="212"/>
                  <a:pt x="45" y="182"/>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76816" name="Rectangle 20"/>
          <p:cNvSpPr>
            <a:spLocks noChangeArrowheads="1"/>
          </p:cNvSpPr>
          <p:nvPr/>
        </p:nvSpPr>
        <p:spPr bwMode="auto">
          <a:xfrm>
            <a:off x="5303839" y="5662613"/>
            <a:ext cx="1152525" cy="3603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SD</a:t>
            </a:r>
          </a:p>
        </p:txBody>
      </p:sp>
      <p:sp>
        <p:nvSpPr>
          <p:cNvPr id="76817" name="Rectangle 21"/>
          <p:cNvSpPr>
            <a:spLocks noChangeArrowheads="1"/>
          </p:cNvSpPr>
          <p:nvPr/>
        </p:nvSpPr>
        <p:spPr bwMode="auto">
          <a:xfrm>
            <a:off x="5589588" y="5157789"/>
            <a:ext cx="647700" cy="2889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X</a:t>
            </a:r>
          </a:p>
        </p:txBody>
      </p:sp>
      <p:sp>
        <p:nvSpPr>
          <p:cNvPr id="76818" name="Text Box 23"/>
          <p:cNvSpPr txBox="1">
            <a:spLocks noChangeArrowheads="1"/>
          </p:cNvSpPr>
          <p:nvPr/>
        </p:nvSpPr>
        <p:spPr bwMode="auto">
          <a:xfrm>
            <a:off x="6456363" y="5661026"/>
            <a:ext cx="140004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shared data</a:t>
            </a:r>
          </a:p>
        </p:txBody>
      </p:sp>
      <p:sp>
        <p:nvSpPr>
          <p:cNvPr id="76819" name="Text Box 24"/>
          <p:cNvSpPr txBox="1">
            <a:spLocks noChangeArrowheads="1"/>
          </p:cNvSpPr>
          <p:nvPr/>
        </p:nvSpPr>
        <p:spPr bwMode="auto">
          <a:xfrm>
            <a:off x="6186488" y="5099051"/>
            <a:ext cx="374683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lock variable (accessed atomically)</a:t>
            </a:r>
          </a:p>
        </p:txBody>
      </p:sp>
      <p:sp>
        <p:nvSpPr>
          <p:cNvPr id="76820" name="Text Box 25"/>
          <p:cNvSpPr txBox="1">
            <a:spLocks noChangeArrowheads="1"/>
          </p:cNvSpPr>
          <p:nvPr/>
        </p:nvSpPr>
        <p:spPr bwMode="auto">
          <a:xfrm>
            <a:off x="1989479" y="5300663"/>
            <a:ext cx="1015319"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Main</a:t>
            </a:r>
          </a:p>
          <a:p>
            <a:pPr algn="ctr" eaLnBrk="1" hangingPunct="1"/>
            <a:r>
              <a:rPr lang="en-US" b="0"/>
              <a:t>Memory</a:t>
            </a:r>
          </a:p>
        </p:txBody>
      </p:sp>
      <p:sp>
        <p:nvSpPr>
          <p:cNvPr id="76821" name="Text Box 27"/>
          <p:cNvSpPr txBox="1">
            <a:spLocks noChangeArrowheads="1"/>
          </p:cNvSpPr>
          <p:nvPr/>
        </p:nvSpPr>
        <p:spPr bwMode="auto">
          <a:xfrm>
            <a:off x="4264026" y="5229226"/>
            <a:ext cx="97684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f1() {…}</a:t>
            </a:r>
          </a:p>
        </p:txBody>
      </p:sp>
      <p:sp>
        <p:nvSpPr>
          <p:cNvPr id="76822" name="Text Box 28"/>
          <p:cNvSpPr txBox="1">
            <a:spLocks noChangeArrowheads="1"/>
          </p:cNvSpPr>
          <p:nvPr/>
        </p:nvSpPr>
        <p:spPr bwMode="auto">
          <a:xfrm>
            <a:off x="4264026" y="5661026"/>
            <a:ext cx="97684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f2() {…}</a:t>
            </a:r>
          </a:p>
        </p:txBody>
      </p:sp>
      <p:sp>
        <p:nvSpPr>
          <p:cNvPr id="76823" name="Rectangle 29"/>
          <p:cNvSpPr>
            <a:spLocks noChangeArrowheads="1"/>
          </p:cNvSpPr>
          <p:nvPr/>
        </p:nvSpPr>
        <p:spPr bwMode="auto">
          <a:xfrm>
            <a:off x="3575050" y="5084764"/>
            <a:ext cx="4826000" cy="10810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76824" name="Text Box 30"/>
          <p:cNvSpPr txBox="1">
            <a:spLocks noChangeArrowheads="1"/>
          </p:cNvSpPr>
          <p:nvPr/>
        </p:nvSpPr>
        <p:spPr bwMode="auto">
          <a:xfrm>
            <a:off x="3503614" y="5084764"/>
            <a:ext cx="84860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Kernel</a:t>
            </a:r>
          </a:p>
        </p:txBody>
      </p:sp>
    </p:spTree>
    <p:extLst>
      <p:ext uri="{BB962C8B-B14F-4D97-AF65-F5344CB8AC3E}">
        <p14:creationId xmlns:p14="http://schemas.microsoft.com/office/powerpoint/2010/main" val="36434431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A3D398A-CD96-49FF-9F30-2E696676A5BE}" type="slidenum">
              <a:rPr lang="en-US" b="0"/>
              <a:pPr eaLnBrk="1" hangingPunct="1"/>
              <a:t>128</a:t>
            </a:fld>
            <a:endParaRPr lang="en-US" b="0"/>
          </a:p>
        </p:txBody>
      </p:sp>
      <p:sp>
        <p:nvSpPr>
          <p:cNvPr id="77827" name="Rectangle 2"/>
          <p:cNvSpPr>
            <a:spLocks noGrp="1" noChangeArrowheads="1"/>
          </p:cNvSpPr>
          <p:nvPr>
            <p:ph type="title"/>
          </p:nvPr>
        </p:nvSpPr>
        <p:spPr/>
        <p:txBody>
          <a:bodyPr/>
          <a:lstStyle/>
          <a:p>
            <a:pPr eaLnBrk="1" hangingPunct="1"/>
            <a:r>
              <a:rPr lang="en-US" smtClean="0"/>
              <a:t>Spin Locks</a:t>
            </a:r>
          </a:p>
        </p:txBody>
      </p:sp>
      <p:sp>
        <p:nvSpPr>
          <p:cNvPr id="77828" name="Rectangle 3"/>
          <p:cNvSpPr>
            <a:spLocks noGrp="1" noChangeArrowheads="1"/>
          </p:cNvSpPr>
          <p:nvPr>
            <p:ph type="body" idx="1"/>
          </p:nvPr>
        </p:nvSpPr>
        <p:spPr/>
        <p:txBody>
          <a:bodyPr/>
          <a:lstStyle/>
          <a:p>
            <a:pPr eaLnBrk="1" hangingPunct="1"/>
            <a:r>
              <a:rPr lang="en-US" sz="1800"/>
              <a:t>a spin lock can be acquired after busy waiting. </a:t>
            </a:r>
          </a:p>
          <a:p>
            <a:pPr eaLnBrk="1" hangingPunct="1"/>
            <a:endParaRPr lang="en-US" sz="1800"/>
          </a:p>
          <a:p>
            <a:pPr eaLnBrk="1" hangingPunct="1"/>
            <a:r>
              <a:rPr lang="en-US" sz="1800"/>
              <a:t>Remember the TestAndSet or Swap hardware instructions that are atomic even on multi-processor systems. They can be used to implement the busy-wait acquisition code of spin locks. </a:t>
            </a:r>
          </a:p>
          <a:p>
            <a:pPr eaLnBrk="1" hangingPunct="1"/>
            <a:endParaRPr lang="en-US" sz="1800"/>
          </a:p>
          <a:p>
            <a:pPr eaLnBrk="1" hangingPunct="1"/>
            <a:r>
              <a:rPr lang="en-US" sz="1800"/>
              <a:t>While process A is in the critical region, executing on CPU  1 and having the lock (X set to 1), process A may be spinning on a while loop on CPU 2, waiting for the lock to be become available (i.e. waiting X to  become 0). As soon as process A releases the lock (sets X to 0), process B can get the lock (test and set X), and enter the critical region. </a:t>
            </a:r>
          </a:p>
        </p:txBody>
      </p:sp>
    </p:spTree>
    <p:extLst>
      <p:ext uri="{BB962C8B-B14F-4D97-AF65-F5344CB8AC3E}">
        <p14:creationId xmlns:p14="http://schemas.microsoft.com/office/powerpoint/2010/main" val="38842936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8416088-F949-4149-89E9-60A93F2A35B9}" type="slidenum">
              <a:rPr lang="en-US" b="0"/>
              <a:pPr eaLnBrk="1" hangingPunct="1"/>
              <a:t>129</a:t>
            </a:fld>
            <a:endParaRPr lang="en-US" b="0"/>
          </a:p>
        </p:txBody>
      </p:sp>
      <p:sp>
        <p:nvSpPr>
          <p:cNvPr id="78851" name="Rectangle 2"/>
          <p:cNvSpPr>
            <a:spLocks noGrp="1" noChangeArrowheads="1"/>
          </p:cNvSpPr>
          <p:nvPr>
            <p:ph type="title"/>
          </p:nvPr>
        </p:nvSpPr>
        <p:spPr/>
        <p:txBody>
          <a:bodyPr/>
          <a:lstStyle/>
          <a:p>
            <a:pPr eaLnBrk="1" hangingPunct="1"/>
            <a:r>
              <a:rPr lang="en-US" smtClean="0"/>
              <a:t>Synchronization Examples</a:t>
            </a:r>
          </a:p>
        </p:txBody>
      </p:sp>
      <p:sp>
        <p:nvSpPr>
          <p:cNvPr id="78852" name="Rectangle 3"/>
          <p:cNvSpPr>
            <a:spLocks noGrp="1" noChangeArrowheads="1"/>
          </p:cNvSpPr>
          <p:nvPr>
            <p:ph type="body" idx="1"/>
          </p:nvPr>
        </p:nvSpPr>
        <p:spPr/>
        <p:txBody>
          <a:bodyPr/>
          <a:lstStyle/>
          <a:p>
            <a:pPr eaLnBrk="1" hangingPunct="1"/>
            <a:r>
              <a:rPr lang="en-US" smtClean="0"/>
              <a:t>Solaris</a:t>
            </a:r>
          </a:p>
          <a:p>
            <a:pPr eaLnBrk="1" hangingPunct="1"/>
            <a:r>
              <a:rPr lang="en-US" smtClean="0"/>
              <a:t>Windows XP</a:t>
            </a:r>
          </a:p>
          <a:p>
            <a:pPr eaLnBrk="1" hangingPunct="1"/>
            <a:r>
              <a:rPr lang="en-US" smtClean="0"/>
              <a:t>Linux</a:t>
            </a:r>
          </a:p>
          <a:p>
            <a:pPr eaLnBrk="1" hangingPunct="1"/>
            <a:r>
              <a:rPr lang="en-US" smtClean="0"/>
              <a:t>Pthreads</a:t>
            </a:r>
          </a:p>
          <a:p>
            <a:pPr eaLnBrk="1" hangingPunct="1"/>
            <a:endParaRPr lang="en-US" smtClean="0"/>
          </a:p>
        </p:txBody>
      </p:sp>
    </p:spTree>
    <p:extLst>
      <p:ext uri="{BB962C8B-B14F-4D97-AF65-F5344CB8AC3E}">
        <p14:creationId xmlns:p14="http://schemas.microsoft.com/office/powerpoint/2010/main" val="71101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A6375F0-04C6-4374-8902-BBA26EDEF606}" type="slidenum">
              <a:rPr lang="en-US"/>
              <a:pPr eaLnBrk="1" hangingPunct="1"/>
              <a:t>13</a:t>
            </a:fld>
            <a:endParaRPr lang="en-US"/>
          </a:p>
        </p:txBody>
      </p:sp>
      <p:sp>
        <p:nvSpPr>
          <p:cNvPr id="5" name="Rectangle 2"/>
          <p:cNvSpPr>
            <a:spLocks noGrp="1" noChangeArrowheads="1"/>
          </p:cNvSpPr>
          <p:nvPr>
            <p:ph type="title"/>
          </p:nvPr>
        </p:nvSpPr>
        <p:spPr>
          <a:xfrm>
            <a:off x="323850" y="158750"/>
            <a:ext cx="8496300" cy="1143000"/>
          </a:xfrm>
        </p:spPr>
        <p:txBody>
          <a:bodyPr/>
          <a:lstStyle/>
          <a:p>
            <a:pPr eaLnBrk="1" hangingPunct="1"/>
            <a:r>
              <a:rPr lang="en-US" smtClean="0"/>
              <a:t>Process Representation in Linux</a:t>
            </a:r>
          </a:p>
        </p:txBody>
      </p:sp>
      <p:sp>
        <p:nvSpPr>
          <p:cNvPr id="6" name="Text Box 4"/>
          <p:cNvSpPr txBox="1">
            <a:spLocks noChangeArrowheads="1"/>
          </p:cNvSpPr>
          <p:nvPr/>
        </p:nvSpPr>
        <p:spPr bwMode="auto">
          <a:xfrm>
            <a:off x="468313" y="2413000"/>
            <a:ext cx="8281987" cy="3752850"/>
          </a:xfrm>
          <a:prstGeom prst="rect">
            <a:avLst/>
          </a:prstGeom>
          <a:noFill/>
          <a:ln w="317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dirty="0" err="1">
                <a:latin typeface="Arial Narrow" panose="020B0606020202030204" pitchFamily="34" charset="0"/>
              </a:rPr>
              <a:t>struct</a:t>
            </a:r>
            <a:r>
              <a:rPr lang="en-US" sz="2000" dirty="0">
                <a:latin typeface="Arial Narrow" panose="020B0606020202030204" pitchFamily="34" charset="0"/>
              </a:rPr>
              <a:t> </a:t>
            </a:r>
            <a:r>
              <a:rPr lang="en-US" sz="2000" dirty="0" err="1">
                <a:latin typeface="Arial Narrow" panose="020B0606020202030204" pitchFamily="34" charset="0"/>
              </a:rPr>
              <a:t>task_struct</a:t>
            </a:r>
            <a:r>
              <a:rPr lang="en-US" sz="2000" dirty="0">
                <a:latin typeface="Arial Narrow" panose="020B0606020202030204" pitchFamily="34" charset="0"/>
              </a:rPr>
              <a:t> {</a:t>
            </a:r>
          </a:p>
          <a:p>
            <a:pPr eaLnBrk="1" hangingPunct="1"/>
            <a:r>
              <a:rPr lang="en-US" sz="2000" dirty="0">
                <a:latin typeface="Arial Narrow" panose="020B0606020202030204" pitchFamily="34" charset="0"/>
              </a:rPr>
              <a:t>	long state;                        /* state of the process */</a:t>
            </a:r>
          </a:p>
          <a:p>
            <a:pPr eaLnBrk="1" hangingPunct="1"/>
            <a:r>
              <a:rPr lang="en-US" sz="2000" dirty="0">
                <a:latin typeface="Arial Narrow" panose="020B0606020202030204" pitchFamily="34" charset="0"/>
              </a:rPr>
              <a:t>	….</a:t>
            </a:r>
          </a:p>
          <a:p>
            <a:pPr eaLnBrk="1" hangingPunct="1"/>
            <a:r>
              <a:rPr lang="en-US" sz="2000" dirty="0">
                <a:latin typeface="Arial Narrow" panose="020B0606020202030204" pitchFamily="34" charset="0"/>
              </a:rPr>
              <a:t>	</a:t>
            </a:r>
            <a:r>
              <a:rPr lang="en-US" sz="2000" dirty="0" err="1" smtClean="0">
                <a:latin typeface="Arial Narrow" panose="020B0606020202030204" pitchFamily="34" charset="0"/>
              </a:rPr>
              <a:t>pid_t</a:t>
            </a:r>
            <a:r>
              <a:rPr lang="en-US" sz="2000" dirty="0" smtClean="0">
                <a:latin typeface="Arial Narrow" panose="020B0606020202030204" pitchFamily="34" charset="0"/>
              </a:rPr>
              <a:t>; </a:t>
            </a:r>
            <a:r>
              <a:rPr lang="en-US" sz="2000" dirty="0" err="1" smtClean="0">
                <a:latin typeface="Arial Narrow" panose="020B0606020202030204" pitchFamily="34" charset="0"/>
              </a:rPr>
              <a:t>pid</a:t>
            </a:r>
            <a:r>
              <a:rPr lang="en-US" sz="2000" dirty="0" smtClean="0">
                <a:latin typeface="Arial Narrow" panose="020B0606020202030204" pitchFamily="34" charset="0"/>
              </a:rPr>
              <a:t>                          </a:t>
            </a:r>
            <a:r>
              <a:rPr lang="en-US" sz="2000" dirty="0">
                <a:latin typeface="Arial Narrow" panose="020B0606020202030204" pitchFamily="34" charset="0"/>
              </a:rPr>
              <a:t>/* identifier of the process */</a:t>
            </a:r>
          </a:p>
          <a:p>
            <a:pPr eaLnBrk="1" hangingPunct="1"/>
            <a:r>
              <a:rPr lang="en-US" sz="2000" dirty="0">
                <a:latin typeface="Arial Narrow" panose="020B0606020202030204" pitchFamily="34" charset="0"/>
              </a:rPr>
              <a:t>	…</a:t>
            </a:r>
          </a:p>
          <a:p>
            <a:pPr eaLnBrk="1" hangingPunct="1"/>
            <a:r>
              <a:rPr lang="en-US" sz="2000" dirty="0">
                <a:latin typeface="Arial Narrow" panose="020B0606020202030204" pitchFamily="34" charset="0"/>
              </a:rPr>
              <a:t>	</a:t>
            </a:r>
            <a:r>
              <a:rPr lang="en-US" sz="2000" dirty="0" err="1">
                <a:latin typeface="Arial Narrow" panose="020B0606020202030204" pitchFamily="34" charset="0"/>
              </a:rPr>
              <a:t>unisgned</a:t>
            </a:r>
            <a:r>
              <a:rPr lang="en-US" sz="2000" dirty="0">
                <a:latin typeface="Arial Narrow" panose="020B0606020202030204" pitchFamily="34" charset="0"/>
              </a:rPr>
              <a:t> </a:t>
            </a:r>
            <a:r>
              <a:rPr lang="en-US" sz="2000" dirty="0" err="1">
                <a:latin typeface="Arial Narrow" panose="020B0606020202030204" pitchFamily="34" charset="0"/>
              </a:rPr>
              <a:t>int</a:t>
            </a:r>
            <a:r>
              <a:rPr lang="en-US" sz="2000" dirty="0">
                <a:latin typeface="Arial Narrow" panose="020B0606020202030204" pitchFamily="34" charset="0"/>
              </a:rPr>
              <a:t> </a:t>
            </a:r>
            <a:r>
              <a:rPr lang="en-US" sz="2000" dirty="0" err="1">
                <a:latin typeface="Arial Narrow" panose="020B0606020202030204" pitchFamily="34" charset="0"/>
              </a:rPr>
              <a:t>time_slice</a:t>
            </a:r>
            <a:r>
              <a:rPr lang="en-US" sz="2000" dirty="0">
                <a:latin typeface="Arial Narrow" panose="020B0606020202030204" pitchFamily="34" charset="0"/>
              </a:rPr>
              <a:t>;    /* scheduling info */</a:t>
            </a:r>
          </a:p>
          <a:p>
            <a:pPr eaLnBrk="1" hangingPunct="1"/>
            <a:r>
              <a:rPr lang="en-US" sz="2000" dirty="0">
                <a:latin typeface="Arial Narrow" panose="020B0606020202030204" pitchFamily="34" charset="0"/>
              </a:rPr>
              <a:t>	…</a:t>
            </a:r>
          </a:p>
          <a:p>
            <a:pPr eaLnBrk="1" hangingPunct="1"/>
            <a:r>
              <a:rPr lang="en-US" sz="2000" dirty="0">
                <a:latin typeface="Arial Narrow" panose="020B0606020202030204" pitchFamily="34" charset="0"/>
              </a:rPr>
              <a:t>	</a:t>
            </a:r>
            <a:r>
              <a:rPr lang="en-US" sz="2000" dirty="0" err="1">
                <a:latin typeface="Arial Narrow" panose="020B0606020202030204" pitchFamily="34" charset="0"/>
              </a:rPr>
              <a:t>struct</a:t>
            </a:r>
            <a:r>
              <a:rPr lang="en-US" sz="2000" dirty="0">
                <a:latin typeface="Arial Narrow" panose="020B0606020202030204" pitchFamily="34" charset="0"/>
              </a:rPr>
              <a:t> </a:t>
            </a:r>
            <a:r>
              <a:rPr lang="en-US" sz="2000" dirty="0" err="1">
                <a:latin typeface="Arial Narrow" panose="020B0606020202030204" pitchFamily="34" charset="0"/>
              </a:rPr>
              <a:t>files_struct</a:t>
            </a:r>
            <a:r>
              <a:rPr lang="en-US" sz="2000" dirty="0">
                <a:latin typeface="Arial Narrow" panose="020B0606020202030204" pitchFamily="34" charset="0"/>
              </a:rPr>
              <a:t> *files;     /* info about open files */</a:t>
            </a:r>
          </a:p>
          <a:p>
            <a:pPr eaLnBrk="1" hangingPunct="1"/>
            <a:r>
              <a:rPr lang="en-US" sz="2000" dirty="0">
                <a:latin typeface="Arial Narrow" panose="020B0606020202030204" pitchFamily="34" charset="0"/>
              </a:rPr>
              <a:t>	….</a:t>
            </a:r>
          </a:p>
          <a:p>
            <a:pPr eaLnBrk="1" hangingPunct="1"/>
            <a:r>
              <a:rPr lang="en-US" sz="2000" dirty="0">
                <a:latin typeface="Arial Narrow" panose="020B0606020202030204" pitchFamily="34" charset="0"/>
              </a:rPr>
              <a:t>	</a:t>
            </a:r>
            <a:r>
              <a:rPr lang="en-US" sz="2000" dirty="0" err="1">
                <a:latin typeface="Arial Narrow" panose="020B0606020202030204" pitchFamily="34" charset="0"/>
              </a:rPr>
              <a:t>struct</a:t>
            </a:r>
            <a:r>
              <a:rPr lang="en-US" sz="2000" dirty="0">
                <a:latin typeface="Arial Narrow" panose="020B0606020202030204" pitchFamily="34" charset="0"/>
              </a:rPr>
              <a:t> </a:t>
            </a:r>
            <a:r>
              <a:rPr lang="en-US" sz="2000" dirty="0" err="1">
                <a:latin typeface="Arial Narrow" panose="020B0606020202030204" pitchFamily="34" charset="0"/>
              </a:rPr>
              <a:t>mm_struct</a:t>
            </a:r>
            <a:r>
              <a:rPr lang="en-US" sz="2000" dirty="0">
                <a:latin typeface="Arial Narrow" panose="020B0606020202030204" pitchFamily="34" charset="0"/>
              </a:rPr>
              <a:t> *mm;     /* info about the address space of this process */</a:t>
            </a:r>
          </a:p>
          <a:p>
            <a:pPr eaLnBrk="1" hangingPunct="1"/>
            <a:r>
              <a:rPr lang="en-US" sz="2000" dirty="0">
                <a:latin typeface="Arial Narrow" panose="020B0606020202030204" pitchFamily="34" charset="0"/>
              </a:rPr>
              <a:t>	…</a:t>
            </a:r>
          </a:p>
          <a:p>
            <a:pPr eaLnBrk="1" hangingPunct="1"/>
            <a:r>
              <a:rPr lang="en-US" sz="2000" dirty="0">
                <a:latin typeface="Arial Narrow" panose="020B0606020202030204" pitchFamily="34" charset="0"/>
              </a:rPr>
              <a:t>}</a:t>
            </a:r>
          </a:p>
        </p:txBody>
      </p:sp>
      <p:sp>
        <p:nvSpPr>
          <p:cNvPr id="7" name="Text Box 6"/>
          <p:cNvSpPr txBox="1">
            <a:spLocks noChangeArrowheads="1"/>
          </p:cNvSpPr>
          <p:nvPr/>
        </p:nvSpPr>
        <p:spPr bwMode="auto">
          <a:xfrm>
            <a:off x="277813" y="1538288"/>
            <a:ext cx="86153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a:t>In Linux kernel source tree, the file </a:t>
            </a:r>
            <a:r>
              <a:rPr lang="en-US" sz="2000" b="1"/>
              <a:t>include/linux/sched.h</a:t>
            </a:r>
            <a:r>
              <a:rPr lang="en-US" sz="2000"/>
              <a:t> contains</a:t>
            </a:r>
          </a:p>
          <a:p>
            <a:pPr eaLnBrk="1" hangingPunct="1"/>
            <a:r>
              <a:rPr lang="en-US" sz="2000"/>
              <a:t>the definition of the structure </a:t>
            </a:r>
            <a:r>
              <a:rPr lang="en-US" sz="2000" b="1"/>
              <a:t>task_struct</a:t>
            </a:r>
            <a:r>
              <a:rPr lang="en-US" sz="2000">
                <a:latin typeface="Courier New" panose="02070309020205020404" pitchFamily="49" charset="0"/>
              </a:rPr>
              <a:t>,</a:t>
            </a:r>
            <a:r>
              <a:rPr lang="en-US" sz="2000"/>
              <a:t> which is the PCB for a process.</a:t>
            </a:r>
            <a:r>
              <a:rPr lang="en-US"/>
              <a:t> </a:t>
            </a:r>
          </a:p>
        </p:txBody>
      </p:sp>
    </p:spTree>
    <p:extLst>
      <p:ext uri="{BB962C8B-B14F-4D97-AF65-F5344CB8AC3E}">
        <p14:creationId xmlns:p14="http://schemas.microsoft.com/office/powerpoint/2010/main" val="18701729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6764F2B-F84A-4C17-9110-78A6BE36D71C}" type="slidenum">
              <a:rPr lang="en-US" b="0"/>
              <a:pPr eaLnBrk="1" hangingPunct="1"/>
              <a:t>130</a:t>
            </a:fld>
            <a:endParaRPr lang="en-US" b="0"/>
          </a:p>
        </p:txBody>
      </p:sp>
      <p:sp>
        <p:nvSpPr>
          <p:cNvPr id="79875" name="Rectangle 2"/>
          <p:cNvSpPr>
            <a:spLocks noGrp="1" noChangeArrowheads="1"/>
          </p:cNvSpPr>
          <p:nvPr>
            <p:ph type="title"/>
          </p:nvPr>
        </p:nvSpPr>
        <p:spPr/>
        <p:txBody>
          <a:bodyPr/>
          <a:lstStyle/>
          <a:p>
            <a:pPr eaLnBrk="1" hangingPunct="1"/>
            <a:r>
              <a:rPr lang="en-US" smtClean="0"/>
              <a:t>Solaris Synchronization</a:t>
            </a:r>
          </a:p>
        </p:txBody>
      </p:sp>
      <p:sp>
        <p:nvSpPr>
          <p:cNvPr id="79876" name="Rectangle 3"/>
          <p:cNvSpPr>
            <a:spLocks noGrp="1" noChangeArrowheads="1"/>
          </p:cNvSpPr>
          <p:nvPr>
            <p:ph type="body" idx="1"/>
          </p:nvPr>
        </p:nvSpPr>
        <p:spPr/>
        <p:txBody>
          <a:bodyPr/>
          <a:lstStyle/>
          <a:p>
            <a:pPr eaLnBrk="1" hangingPunct="1"/>
            <a:r>
              <a:rPr lang="en-US" smtClean="0"/>
              <a:t>Implements a variety of locks to support multitasking, multithreading (including real-time threads), and multiprocessing</a:t>
            </a:r>
          </a:p>
          <a:p>
            <a:pPr eaLnBrk="1" hangingPunct="1"/>
            <a:r>
              <a:rPr lang="en-US" smtClean="0"/>
              <a:t>Uses adaptive mutexes for efficiency when protecting data from short code segments</a:t>
            </a:r>
          </a:p>
          <a:p>
            <a:pPr eaLnBrk="1" hangingPunct="1"/>
            <a:r>
              <a:rPr lang="en-US" smtClean="0"/>
              <a:t>Uses condition variables and readers-writers locks when longer sections of code need access to data</a:t>
            </a:r>
          </a:p>
          <a:p>
            <a:pPr eaLnBrk="1" hangingPunct="1"/>
            <a:r>
              <a:rPr lang="en-US" smtClean="0"/>
              <a:t>Uses turnstiles to order the list of threads waiting to acquire either an adaptive mutex or reader-writer lock</a:t>
            </a:r>
          </a:p>
          <a:p>
            <a:pPr eaLnBrk="1" hangingPunct="1"/>
            <a:endParaRPr lang="en-US" smtClean="0"/>
          </a:p>
        </p:txBody>
      </p:sp>
    </p:spTree>
    <p:extLst>
      <p:ext uri="{BB962C8B-B14F-4D97-AF65-F5344CB8AC3E}">
        <p14:creationId xmlns:p14="http://schemas.microsoft.com/office/powerpoint/2010/main" val="25820278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955521A-C5CC-489D-ADA5-E6FC67CB63D7}" type="slidenum">
              <a:rPr lang="en-US" b="0"/>
              <a:pPr eaLnBrk="1" hangingPunct="1"/>
              <a:t>131</a:t>
            </a:fld>
            <a:endParaRPr lang="en-US" b="0"/>
          </a:p>
        </p:txBody>
      </p:sp>
      <p:sp>
        <p:nvSpPr>
          <p:cNvPr id="80899" name="Rectangle 2"/>
          <p:cNvSpPr>
            <a:spLocks noGrp="1" noChangeArrowheads="1"/>
          </p:cNvSpPr>
          <p:nvPr>
            <p:ph type="title"/>
          </p:nvPr>
        </p:nvSpPr>
        <p:spPr/>
        <p:txBody>
          <a:bodyPr/>
          <a:lstStyle/>
          <a:p>
            <a:pPr eaLnBrk="1" hangingPunct="1"/>
            <a:r>
              <a:rPr lang="en-US" smtClean="0"/>
              <a:t>Windows XP Synchronization</a:t>
            </a:r>
          </a:p>
        </p:txBody>
      </p:sp>
      <p:sp>
        <p:nvSpPr>
          <p:cNvPr id="80900" name="Rectangle 3"/>
          <p:cNvSpPr>
            <a:spLocks noGrp="1" noChangeArrowheads="1"/>
          </p:cNvSpPr>
          <p:nvPr>
            <p:ph type="body" idx="1"/>
          </p:nvPr>
        </p:nvSpPr>
        <p:spPr/>
        <p:txBody>
          <a:bodyPr/>
          <a:lstStyle/>
          <a:p>
            <a:pPr eaLnBrk="1" hangingPunct="1"/>
            <a:r>
              <a:rPr lang="en-US" smtClean="0"/>
              <a:t>Uses interrupt masks to protect access to global resources on uniprocessor systems</a:t>
            </a:r>
          </a:p>
          <a:p>
            <a:pPr eaLnBrk="1" hangingPunct="1"/>
            <a:r>
              <a:rPr lang="en-US" smtClean="0"/>
              <a:t>Uses spinlocks on multiprocessor systems</a:t>
            </a:r>
          </a:p>
          <a:p>
            <a:pPr eaLnBrk="1" hangingPunct="1"/>
            <a:r>
              <a:rPr lang="en-US" smtClean="0"/>
              <a:t>Also provides dispatcher objects which may act as either mutexes and semaphores</a:t>
            </a:r>
          </a:p>
          <a:p>
            <a:pPr eaLnBrk="1" hangingPunct="1"/>
            <a:r>
              <a:rPr lang="en-US" smtClean="0"/>
              <a:t>Dispatcher objects may also provide events</a:t>
            </a:r>
          </a:p>
          <a:p>
            <a:pPr lvl="1" eaLnBrk="1" hangingPunct="1"/>
            <a:r>
              <a:rPr lang="en-US" smtClean="0"/>
              <a:t>An event acts much like a condition variable</a:t>
            </a:r>
          </a:p>
        </p:txBody>
      </p:sp>
    </p:spTree>
    <p:extLst>
      <p:ext uri="{BB962C8B-B14F-4D97-AF65-F5344CB8AC3E}">
        <p14:creationId xmlns:p14="http://schemas.microsoft.com/office/powerpoint/2010/main" val="9783698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600C526-B2D9-4D60-BF8D-F3C89B1961D6}" type="slidenum">
              <a:rPr lang="en-US" b="0"/>
              <a:pPr eaLnBrk="1" hangingPunct="1"/>
              <a:t>132</a:t>
            </a:fld>
            <a:endParaRPr lang="en-US" b="0"/>
          </a:p>
        </p:txBody>
      </p:sp>
      <p:sp>
        <p:nvSpPr>
          <p:cNvPr id="81923" name="Rectangle 2"/>
          <p:cNvSpPr>
            <a:spLocks noGrp="1" noChangeArrowheads="1"/>
          </p:cNvSpPr>
          <p:nvPr>
            <p:ph type="title"/>
          </p:nvPr>
        </p:nvSpPr>
        <p:spPr/>
        <p:txBody>
          <a:bodyPr/>
          <a:lstStyle/>
          <a:p>
            <a:pPr eaLnBrk="1" hangingPunct="1"/>
            <a:r>
              <a:rPr lang="en-US" smtClean="0"/>
              <a:t>Linux Synchronization</a:t>
            </a:r>
          </a:p>
        </p:txBody>
      </p:sp>
      <p:sp>
        <p:nvSpPr>
          <p:cNvPr id="81924" name="Rectangle 3"/>
          <p:cNvSpPr>
            <a:spLocks noGrp="1" noChangeArrowheads="1"/>
          </p:cNvSpPr>
          <p:nvPr>
            <p:ph type="body" idx="1"/>
          </p:nvPr>
        </p:nvSpPr>
        <p:spPr/>
        <p:txBody>
          <a:bodyPr/>
          <a:lstStyle/>
          <a:p>
            <a:pPr eaLnBrk="1" hangingPunct="1"/>
            <a:r>
              <a:rPr lang="en-US" smtClean="0"/>
              <a:t>Linux:</a:t>
            </a:r>
          </a:p>
          <a:p>
            <a:pPr lvl="1" eaLnBrk="1" hangingPunct="1"/>
            <a:r>
              <a:rPr lang="en-US" smtClean="0"/>
              <a:t>Prior to kernel Version 2.6, disables interrupts to implement short critical sections</a:t>
            </a:r>
          </a:p>
          <a:p>
            <a:pPr lvl="1" eaLnBrk="1" hangingPunct="1"/>
            <a:r>
              <a:rPr lang="en-US" smtClean="0"/>
              <a:t>Version 2.6 and later, fully preemptive</a:t>
            </a:r>
          </a:p>
          <a:p>
            <a:pPr eaLnBrk="1" hangingPunct="1"/>
            <a:endParaRPr lang="en-US" smtClean="0"/>
          </a:p>
          <a:p>
            <a:pPr eaLnBrk="1" hangingPunct="1"/>
            <a:r>
              <a:rPr lang="en-US" smtClean="0"/>
              <a:t>Linux provides:</a:t>
            </a:r>
          </a:p>
          <a:p>
            <a:pPr lvl="1" eaLnBrk="1" hangingPunct="1"/>
            <a:r>
              <a:rPr lang="en-US" smtClean="0"/>
              <a:t>semaphores</a:t>
            </a:r>
          </a:p>
          <a:p>
            <a:pPr lvl="1" eaLnBrk="1" hangingPunct="1"/>
            <a:r>
              <a:rPr lang="en-US" smtClean="0"/>
              <a:t>spin locks</a:t>
            </a:r>
          </a:p>
          <a:p>
            <a:pPr eaLnBrk="1" hangingPunct="1"/>
            <a:endParaRPr lang="en-US" smtClean="0"/>
          </a:p>
        </p:txBody>
      </p:sp>
    </p:spTree>
    <p:extLst>
      <p:ext uri="{BB962C8B-B14F-4D97-AF65-F5344CB8AC3E}">
        <p14:creationId xmlns:p14="http://schemas.microsoft.com/office/powerpoint/2010/main" val="35932294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0E7F266-48E8-4C46-AFD6-4DD81FEE99A1}" type="slidenum">
              <a:rPr lang="en-US" b="0"/>
              <a:pPr eaLnBrk="1" hangingPunct="1"/>
              <a:t>133</a:t>
            </a:fld>
            <a:endParaRPr lang="en-US" b="0"/>
          </a:p>
        </p:txBody>
      </p:sp>
      <p:sp>
        <p:nvSpPr>
          <p:cNvPr id="82947" name="Rectangle 2"/>
          <p:cNvSpPr>
            <a:spLocks noGrp="1" noChangeArrowheads="1"/>
          </p:cNvSpPr>
          <p:nvPr>
            <p:ph type="title"/>
          </p:nvPr>
        </p:nvSpPr>
        <p:spPr/>
        <p:txBody>
          <a:bodyPr/>
          <a:lstStyle/>
          <a:p>
            <a:pPr eaLnBrk="1" hangingPunct="1"/>
            <a:r>
              <a:rPr lang="en-US" smtClean="0"/>
              <a:t>Pthreads Synchronization</a:t>
            </a:r>
          </a:p>
        </p:txBody>
      </p:sp>
      <p:sp>
        <p:nvSpPr>
          <p:cNvPr id="82948" name="Rectangle 3"/>
          <p:cNvSpPr>
            <a:spLocks noGrp="1" noChangeArrowheads="1"/>
          </p:cNvSpPr>
          <p:nvPr>
            <p:ph type="body" idx="1"/>
          </p:nvPr>
        </p:nvSpPr>
        <p:spPr/>
        <p:txBody>
          <a:bodyPr/>
          <a:lstStyle/>
          <a:p>
            <a:pPr eaLnBrk="1" hangingPunct="1"/>
            <a:r>
              <a:rPr lang="en-US" smtClean="0"/>
              <a:t>Pthreads API is OS-independent</a:t>
            </a:r>
          </a:p>
          <a:p>
            <a:pPr eaLnBrk="1" hangingPunct="1"/>
            <a:r>
              <a:rPr lang="en-US" smtClean="0"/>
              <a:t>It provides:</a:t>
            </a:r>
          </a:p>
          <a:p>
            <a:pPr lvl="1" eaLnBrk="1" hangingPunct="1"/>
            <a:r>
              <a:rPr lang="en-US" smtClean="0"/>
              <a:t>mutex locks</a:t>
            </a:r>
          </a:p>
          <a:p>
            <a:pPr lvl="1" eaLnBrk="1" hangingPunct="1"/>
            <a:r>
              <a:rPr lang="en-US" smtClean="0"/>
              <a:t>condition variables</a:t>
            </a:r>
            <a:br>
              <a:rPr lang="en-US" smtClean="0"/>
            </a:br>
            <a:endParaRPr lang="en-US" smtClean="0"/>
          </a:p>
          <a:p>
            <a:pPr eaLnBrk="1" hangingPunct="1"/>
            <a:r>
              <a:rPr lang="en-US" smtClean="0"/>
              <a:t>Non-portable extensions include:</a:t>
            </a:r>
          </a:p>
          <a:p>
            <a:pPr lvl="1" eaLnBrk="1" hangingPunct="1"/>
            <a:r>
              <a:rPr lang="en-US" smtClean="0"/>
              <a:t>read-write locks</a:t>
            </a:r>
          </a:p>
          <a:p>
            <a:pPr lvl="1" eaLnBrk="1" hangingPunct="1"/>
            <a:r>
              <a:rPr lang="en-US" smtClean="0"/>
              <a:t>spin locks</a:t>
            </a:r>
          </a:p>
          <a:p>
            <a:pPr eaLnBrk="1" hangingPunct="1"/>
            <a:endParaRPr lang="en-US" smtClean="0"/>
          </a:p>
        </p:txBody>
      </p:sp>
    </p:spTree>
    <p:extLst>
      <p:ext uri="{BB962C8B-B14F-4D97-AF65-F5344CB8AC3E}">
        <p14:creationId xmlns:p14="http://schemas.microsoft.com/office/powerpoint/2010/main" val="11414073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CE0E8F57-DE17-4316-BAEA-167852D25471}" type="slidenum">
              <a:rPr lang="en-US" b="0"/>
              <a:pPr eaLnBrk="1" hangingPunct="1"/>
              <a:t>134</a:t>
            </a:fld>
            <a:endParaRPr lang="en-US" b="0"/>
          </a:p>
        </p:txBody>
      </p:sp>
      <p:sp>
        <p:nvSpPr>
          <p:cNvPr id="83971" name="Rectangle 2"/>
          <p:cNvSpPr>
            <a:spLocks noGrp="1" noChangeArrowheads="1"/>
          </p:cNvSpPr>
          <p:nvPr>
            <p:ph type="title"/>
          </p:nvPr>
        </p:nvSpPr>
        <p:spPr/>
        <p:txBody>
          <a:bodyPr/>
          <a:lstStyle/>
          <a:p>
            <a:pPr eaLnBrk="1" hangingPunct="1"/>
            <a:r>
              <a:rPr lang="en-US" smtClean="0"/>
              <a:t>References</a:t>
            </a:r>
          </a:p>
        </p:txBody>
      </p:sp>
      <p:sp>
        <p:nvSpPr>
          <p:cNvPr id="83972" name="Rectangle 3"/>
          <p:cNvSpPr>
            <a:spLocks noGrp="1" noChangeArrowheads="1"/>
          </p:cNvSpPr>
          <p:nvPr>
            <p:ph type="body" idx="1"/>
          </p:nvPr>
        </p:nvSpPr>
        <p:spPr/>
        <p:txBody>
          <a:bodyPr/>
          <a:lstStyle/>
          <a:p>
            <a:pPr eaLnBrk="1" hangingPunct="1"/>
            <a:r>
              <a:rPr lang="en-US" smtClean="0"/>
              <a:t>The slides here are adapted/modified from the textbook and its slides: Operating System Concepts, Silberschatz  et al., 7th &amp; 8th editions,  Wiley. </a:t>
            </a:r>
          </a:p>
          <a:p>
            <a:pPr eaLnBrk="1" hangingPunct="1"/>
            <a:r>
              <a:rPr lang="en-US" smtClean="0"/>
              <a:t>Operating System Concepts, 7</a:t>
            </a:r>
            <a:r>
              <a:rPr lang="en-US" baseline="30000" smtClean="0"/>
              <a:t>th</a:t>
            </a:r>
            <a:r>
              <a:rPr lang="en-US" smtClean="0"/>
              <a:t> and 8</a:t>
            </a:r>
            <a:r>
              <a:rPr lang="en-US" baseline="30000" smtClean="0"/>
              <a:t>th</a:t>
            </a:r>
            <a:r>
              <a:rPr lang="en-US" smtClean="0"/>
              <a:t> editions, Silberschatz et al. Wiley. </a:t>
            </a:r>
          </a:p>
          <a:p>
            <a:pPr eaLnBrk="1" hangingPunct="1"/>
            <a:r>
              <a:rPr lang="en-US" smtClean="0"/>
              <a:t>Modern Operating Systems, Andrew S. Tanenbaum, 3</a:t>
            </a:r>
            <a:r>
              <a:rPr lang="en-US" baseline="30000" smtClean="0"/>
              <a:t>rd</a:t>
            </a:r>
            <a:r>
              <a:rPr lang="en-US" smtClean="0"/>
              <a:t> edition, 2009.</a:t>
            </a:r>
          </a:p>
        </p:txBody>
      </p:sp>
    </p:spTree>
    <p:extLst>
      <p:ext uri="{BB962C8B-B14F-4D97-AF65-F5344CB8AC3E}">
        <p14:creationId xmlns:p14="http://schemas.microsoft.com/office/powerpoint/2010/main" val="41029534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AD6F360A-B1BD-4781-A0BC-E4EA486E019B}" type="slidenum">
              <a:rPr lang="en-US" b="0"/>
              <a:pPr eaLnBrk="1" hangingPunct="1"/>
              <a:t>135</a:t>
            </a:fld>
            <a:endParaRPr lang="en-US" b="0"/>
          </a:p>
        </p:txBody>
      </p:sp>
      <p:sp>
        <p:nvSpPr>
          <p:cNvPr id="84995" name="Rectangle 2"/>
          <p:cNvSpPr>
            <a:spLocks noGrp="1" noChangeArrowheads="1"/>
          </p:cNvSpPr>
          <p:nvPr>
            <p:ph type="ctrTitle"/>
          </p:nvPr>
        </p:nvSpPr>
        <p:spPr/>
        <p:txBody>
          <a:bodyPr/>
          <a:lstStyle/>
          <a:p>
            <a:pPr eaLnBrk="1" hangingPunct="1"/>
            <a:r>
              <a:rPr lang="en-US" smtClean="0"/>
              <a:t>Additional Study Material</a:t>
            </a:r>
          </a:p>
        </p:txBody>
      </p:sp>
      <p:sp>
        <p:nvSpPr>
          <p:cNvPr id="84996" name="Rectangle 4"/>
          <p:cNvSpPr>
            <a:spLocks noGrp="1" noChangeArrowheads="1"/>
          </p:cNvSpPr>
          <p:nvPr>
            <p:ph type="subTitle" idx="1"/>
          </p:nvPr>
        </p:nvSpPr>
        <p:spPr/>
        <p:txBody>
          <a:bodyPr/>
          <a:lstStyle/>
          <a:p>
            <a:pPr eaLnBrk="1" hangingPunct="1"/>
            <a:endParaRPr lang="tr-TR" smtClean="0"/>
          </a:p>
        </p:txBody>
      </p:sp>
    </p:spTree>
    <p:extLst>
      <p:ext uri="{BB962C8B-B14F-4D97-AF65-F5344CB8AC3E}">
        <p14:creationId xmlns:p14="http://schemas.microsoft.com/office/powerpoint/2010/main" val="8210375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E09DE46-6B8F-44C9-980B-6F350D7E346B}" type="slidenum">
              <a:rPr lang="en-US" b="0"/>
              <a:pPr eaLnBrk="1" hangingPunct="1"/>
              <a:t>136</a:t>
            </a:fld>
            <a:endParaRPr lang="en-US" b="0"/>
          </a:p>
        </p:txBody>
      </p:sp>
      <p:sp>
        <p:nvSpPr>
          <p:cNvPr id="86019" name="Rectangle 2"/>
          <p:cNvSpPr>
            <a:spLocks noGrp="1" noChangeArrowheads="1"/>
          </p:cNvSpPr>
          <p:nvPr>
            <p:ph type="title"/>
          </p:nvPr>
        </p:nvSpPr>
        <p:spPr/>
        <p:txBody>
          <a:bodyPr/>
          <a:lstStyle/>
          <a:p>
            <a:pPr eaLnBrk="1" hangingPunct="1"/>
            <a:r>
              <a:rPr lang="en-US" smtClean="0"/>
              <a:t>Monitor Implementation Using Semaphores</a:t>
            </a:r>
          </a:p>
        </p:txBody>
      </p:sp>
      <p:sp>
        <p:nvSpPr>
          <p:cNvPr id="86020" name="Rectangle 3"/>
          <p:cNvSpPr>
            <a:spLocks noGrp="1" noChangeArrowheads="1"/>
          </p:cNvSpPr>
          <p:nvPr>
            <p:ph type="body" idx="1"/>
          </p:nvPr>
        </p:nvSpPr>
        <p:spPr>
          <a:xfrm>
            <a:off x="1847850" y="1628775"/>
            <a:ext cx="8496300" cy="4679950"/>
          </a:xfrm>
        </p:spPr>
        <p:txBody>
          <a:bodyPr/>
          <a:lstStyle/>
          <a:p>
            <a:pPr eaLnBrk="1" hangingPunct="1">
              <a:lnSpc>
                <a:spcPct val="90000"/>
              </a:lnSpc>
            </a:pPr>
            <a:r>
              <a:rPr lang="en-US" sz="1800"/>
              <a:t>Variables </a:t>
            </a:r>
          </a:p>
          <a:p>
            <a:pPr eaLnBrk="1" hangingPunct="1">
              <a:lnSpc>
                <a:spcPct val="90000"/>
              </a:lnSpc>
              <a:spcBef>
                <a:spcPct val="15000"/>
              </a:spcBef>
              <a:buFontTx/>
              <a:buNone/>
            </a:pPr>
            <a:r>
              <a:rPr lang="en-US" sz="1800"/>
              <a:t>		semaphore mutex;  // (initially  = 1); allows only one process to be active</a:t>
            </a:r>
          </a:p>
          <a:p>
            <a:pPr eaLnBrk="1" hangingPunct="1">
              <a:lnSpc>
                <a:spcPct val="90000"/>
              </a:lnSpc>
              <a:spcBef>
                <a:spcPct val="15000"/>
              </a:spcBef>
              <a:buFontTx/>
              <a:buNone/>
            </a:pPr>
            <a:r>
              <a:rPr lang="en-US" sz="1800"/>
              <a:t>		semaphore next;     // (initially  = 0);  causes signaler to sleep</a:t>
            </a:r>
          </a:p>
          <a:p>
            <a:pPr eaLnBrk="1" hangingPunct="1">
              <a:lnSpc>
                <a:spcPct val="90000"/>
              </a:lnSpc>
              <a:spcBef>
                <a:spcPct val="15000"/>
              </a:spcBef>
              <a:buFontTx/>
              <a:buNone/>
            </a:pPr>
            <a:r>
              <a:rPr lang="en-US" sz="1800"/>
              <a:t>		int next-count = 0;      /* num sleepers since they signalled */</a:t>
            </a:r>
            <a:br>
              <a:rPr lang="en-US" sz="1800"/>
            </a:br>
            <a:r>
              <a:rPr lang="en-US" sz="1800"/>
              <a:t>    </a:t>
            </a:r>
          </a:p>
          <a:p>
            <a:pPr eaLnBrk="1" hangingPunct="1">
              <a:lnSpc>
                <a:spcPct val="90000"/>
              </a:lnSpc>
            </a:pPr>
            <a:r>
              <a:rPr lang="en-US" sz="1800"/>
              <a:t>Each procedure </a:t>
            </a:r>
            <a:r>
              <a:rPr lang="en-US" sz="1800" b="1" i="1"/>
              <a:t>F</a:t>
            </a:r>
            <a:r>
              <a:rPr lang="en-US" sz="1800"/>
              <a:t>  will be replaced by</a:t>
            </a:r>
          </a:p>
          <a:p>
            <a:pPr eaLnBrk="1" hangingPunct="1">
              <a:lnSpc>
                <a:spcPct val="90000"/>
              </a:lnSpc>
              <a:spcBef>
                <a:spcPct val="15000"/>
              </a:spcBef>
              <a:buFontTx/>
              <a:buNone/>
            </a:pPr>
            <a:r>
              <a:rPr lang="en-US" sz="1800"/>
              <a:t>			wait(mutex);</a:t>
            </a:r>
          </a:p>
          <a:p>
            <a:pPr eaLnBrk="1" hangingPunct="1">
              <a:lnSpc>
                <a:spcPct val="90000"/>
              </a:lnSpc>
              <a:spcBef>
                <a:spcPct val="15000"/>
              </a:spcBef>
              <a:buFontTx/>
              <a:buNone/>
            </a:pPr>
            <a:r>
              <a:rPr lang="en-US" sz="1800"/>
              <a:t>			     …			 </a:t>
            </a:r>
          </a:p>
          <a:p>
            <a:pPr eaLnBrk="1" hangingPunct="1">
              <a:lnSpc>
                <a:spcPct val="90000"/>
              </a:lnSpc>
              <a:spcBef>
                <a:spcPct val="15000"/>
              </a:spcBef>
              <a:buFontTx/>
              <a:buNone/>
            </a:pPr>
            <a:r>
              <a:rPr lang="en-US" sz="1800"/>
              <a:t>                                 body of </a:t>
            </a:r>
            <a:r>
              <a:rPr lang="en-US" sz="1800" i="1"/>
              <a:t>F</a:t>
            </a:r>
            <a:r>
              <a:rPr lang="en-US" sz="1800"/>
              <a:t>;</a:t>
            </a:r>
          </a:p>
          <a:p>
            <a:pPr eaLnBrk="1" hangingPunct="1">
              <a:lnSpc>
                <a:spcPct val="90000"/>
              </a:lnSpc>
              <a:spcBef>
                <a:spcPct val="15000"/>
              </a:spcBef>
              <a:buFontTx/>
              <a:buNone/>
            </a:pPr>
            <a:r>
              <a:rPr lang="en-US" sz="1800"/>
              <a:t>			     …</a:t>
            </a:r>
          </a:p>
          <a:p>
            <a:pPr eaLnBrk="1" hangingPunct="1">
              <a:lnSpc>
                <a:spcPct val="90000"/>
              </a:lnSpc>
              <a:spcBef>
                <a:spcPct val="15000"/>
              </a:spcBef>
              <a:buFontTx/>
              <a:buNone/>
            </a:pPr>
            <a:r>
              <a:rPr lang="en-US" sz="1800"/>
              <a:t>			if (next_count &gt; 0)</a:t>
            </a:r>
          </a:p>
          <a:p>
            <a:pPr eaLnBrk="1" hangingPunct="1">
              <a:lnSpc>
                <a:spcPct val="90000"/>
              </a:lnSpc>
              <a:spcBef>
                <a:spcPct val="15000"/>
              </a:spcBef>
              <a:buFontTx/>
              <a:buNone/>
            </a:pPr>
            <a:r>
              <a:rPr lang="en-US" sz="1800"/>
              <a:t>				signal(next)</a:t>
            </a:r>
          </a:p>
          <a:p>
            <a:pPr eaLnBrk="1" hangingPunct="1">
              <a:lnSpc>
                <a:spcPct val="90000"/>
              </a:lnSpc>
              <a:spcBef>
                <a:spcPct val="15000"/>
              </a:spcBef>
              <a:buFontTx/>
              <a:buNone/>
            </a:pPr>
            <a:r>
              <a:rPr lang="en-US" sz="1800"/>
              <a:t>			else </a:t>
            </a:r>
          </a:p>
          <a:p>
            <a:pPr eaLnBrk="1" hangingPunct="1">
              <a:lnSpc>
                <a:spcPct val="90000"/>
              </a:lnSpc>
              <a:spcBef>
                <a:spcPct val="15000"/>
              </a:spcBef>
              <a:buFontTx/>
              <a:buNone/>
            </a:pPr>
            <a:r>
              <a:rPr lang="en-US" sz="1800"/>
              <a:t>				signal(mutex);</a:t>
            </a:r>
          </a:p>
          <a:p>
            <a:pPr eaLnBrk="1" hangingPunct="1">
              <a:lnSpc>
                <a:spcPct val="90000"/>
              </a:lnSpc>
            </a:pPr>
            <a:r>
              <a:rPr lang="en-US" sz="1800"/>
              <a:t>Mutual exclusion within a monitor is ensured.</a:t>
            </a:r>
          </a:p>
          <a:p>
            <a:pPr eaLnBrk="1" hangingPunct="1">
              <a:lnSpc>
                <a:spcPct val="90000"/>
              </a:lnSpc>
            </a:pPr>
            <a:endParaRPr lang="en-US" sz="1800"/>
          </a:p>
        </p:txBody>
      </p:sp>
    </p:spTree>
    <p:extLst>
      <p:ext uri="{BB962C8B-B14F-4D97-AF65-F5344CB8AC3E}">
        <p14:creationId xmlns:p14="http://schemas.microsoft.com/office/powerpoint/2010/main" val="381228026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B5C1CE3-035A-47D6-9555-6EDCA262621C}" type="slidenum">
              <a:rPr lang="en-US" b="0"/>
              <a:pPr eaLnBrk="1" hangingPunct="1"/>
              <a:t>137</a:t>
            </a:fld>
            <a:endParaRPr lang="en-US" b="0"/>
          </a:p>
        </p:txBody>
      </p:sp>
      <p:sp>
        <p:nvSpPr>
          <p:cNvPr id="87043" name="Rectangle 2"/>
          <p:cNvSpPr>
            <a:spLocks noGrp="1" noChangeArrowheads="1"/>
          </p:cNvSpPr>
          <p:nvPr>
            <p:ph type="title"/>
          </p:nvPr>
        </p:nvSpPr>
        <p:spPr/>
        <p:txBody>
          <a:bodyPr/>
          <a:lstStyle/>
          <a:p>
            <a:pPr eaLnBrk="1" hangingPunct="1"/>
            <a:r>
              <a:rPr lang="en-US" smtClean="0"/>
              <a:t>Monitor Implementation Using Semaphores</a:t>
            </a:r>
          </a:p>
        </p:txBody>
      </p:sp>
      <p:sp>
        <p:nvSpPr>
          <p:cNvPr id="87044" name="Rectangle 3"/>
          <p:cNvSpPr>
            <a:spLocks noGrp="1" noChangeArrowheads="1"/>
          </p:cNvSpPr>
          <p:nvPr>
            <p:ph type="body" idx="1"/>
          </p:nvPr>
        </p:nvSpPr>
        <p:spPr/>
        <p:txBody>
          <a:bodyPr/>
          <a:lstStyle/>
          <a:p>
            <a:pPr eaLnBrk="1" hangingPunct="1"/>
            <a:r>
              <a:rPr lang="en-US" sz="1800"/>
              <a:t>Condition  variables: how do we implement them? </a:t>
            </a:r>
          </a:p>
          <a:p>
            <a:pPr eaLnBrk="1" hangingPunct="1"/>
            <a:endParaRPr lang="en-US" sz="1800"/>
          </a:p>
          <a:p>
            <a:pPr eaLnBrk="1" hangingPunct="1"/>
            <a:r>
              <a:rPr lang="en-US" sz="1800"/>
              <a:t>Assume the following strategy is implemented regarding who will run after a signal()  is issued on a condition variable: </a:t>
            </a:r>
          </a:p>
          <a:p>
            <a:pPr lvl="1" eaLnBrk="1" hangingPunct="1"/>
            <a:r>
              <a:rPr lang="en-US" sz="1800"/>
              <a:t>“The process that calls signal() on a condition variable is blocked. It can not be waken up if there is somebody running inside the monitor”.  </a:t>
            </a:r>
          </a:p>
          <a:p>
            <a:pPr lvl="1" eaLnBrk="1" hangingPunct="1"/>
            <a:endParaRPr lang="en-US" sz="1800"/>
          </a:p>
          <a:p>
            <a:pPr eaLnBrk="1" hangingPunct="1"/>
            <a:r>
              <a:rPr lang="en-US" sz="1800"/>
              <a:t>Some programming languages require the process calling signal to quit monitor by having the signal() call as the last statement of a monitor procedure. </a:t>
            </a:r>
          </a:p>
          <a:p>
            <a:pPr lvl="1" eaLnBrk="1" hangingPunct="1"/>
            <a:r>
              <a:rPr lang="en-US" sz="1800"/>
              <a:t>Such a strategy can be implemented in a more easy way.</a:t>
            </a:r>
            <a:r>
              <a:rPr lang="en-US" smtClean="0"/>
              <a:t> </a:t>
            </a:r>
          </a:p>
        </p:txBody>
      </p:sp>
    </p:spTree>
    <p:extLst>
      <p:ext uri="{BB962C8B-B14F-4D97-AF65-F5344CB8AC3E}">
        <p14:creationId xmlns:p14="http://schemas.microsoft.com/office/powerpoint/2010/main" val="370588457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35A9C99-74CB-49DF-84F2-859CE466C192}" type="slidenum">
              <a:rPr lang="en-US" b="0"/>
              <a:pPr eaLnBrk="1" hangingPunct="1"/>
              <a:t>138</a:t>
            </a:fld>
            <a:endParaRPr lang="en-US" b="0"/>
          </a:p>
        </p:txBody>
      </p:sp>
      <p:sp>
        <p:nvSpPr>
          <p:cNvPr id="88067" name="Rectangle 2"/>
          <p:cNvSpPr>
            <a:spLocks noGrp="1" noChangeArrowheads="1"/>
          </p:cNvSpPr>
          <p:nvPr>
            <p:ph type="title"/>
          </p:nvPr>
        </p:nvSpPr>
        <p:spPr/>
        <p:txBody>
          <a:bodyPr/>
          <a:lstStyle/>
          <a:p>
            <a:pPr eaLnBrk="1" hangingPunct="1"/>
            <a:r>
              <a:rPr lang="en-US" smtClean="0"/>
              <a:t>Monitor Implementation Using Semaphores</a:t>
            </a:r>
          </a:p>
        </p:txBody>
      </p:sp>
      <p:sp>
        <p:nvSpPr>
          <p:cNvPr id="88068" name="Rectangle 3"/>
          <p:cNvSpPr>
            <a:spLocks noGrp="1" noChangeArrowheads="1"/>
          </p:cNvSpPr>
          <p:nvPr>
            <p:ph type="body" idx="1"/>
          </p:nvPr>
        </p:nvSpPr>
        <p:spPr>
          <a:xfrm>
            <a:off x="1847850" y="1557338"/>
            <a:ext cx="8496300" cy="1511300"/>
          </a:xfrm>
        </p:spPr>
        <p:txBody>
          <a:bodyPr/>
          <a:lstStyle/>
          <a:p>
            <a:pPr eaLnBrk="1" hangingPunct="1">
              <a:spcBef>
                <a:spcPct val="15000"/>
              </a:spcBef>
            </a:pPr>
            <a:r>
              <a:rPr lang="en-US" sz="1800"/>
              <a:t>For each condition variable </a:t>
            </a:r>
            <a:r>
              <a:rPr lang="en-US" sz="1800" b="1">
                <a:solidFill>
                  <a:srgbClr val="FF9900"/>
                </a:solidFill>
              </a:rPr>
              <a:t>x</a:t>
            </a:r>
            <a:r>
              <a:rPr lang="en-US" sz="1800"/>
              <a:t>, we  have:</a:t>
            </a:r>
          </a:p>
          <a:p>
            <a:pPr eaLnBrk="1" hangingPunct="1">
              <a:spcBef>
                <a:spcPct val="15000"/>
              </a:spcBef>
              <a:buFontTx/>
              <a:buNone/>
            </a:pPr>
            <a:r>
              <a:rPr lang="en-US" sz="1800"/>
              <a:t>		semaphore x_sem; // (initially  = 0);  causes caller of wait to sleep</a:t>
            </a:r>
          </a:p>
          <a:p>
            <a:pPr eaLnBrk="1" hangingPunct="1">
              <a:spcBef>
                <a:spcPct val="15000"/>
              </a:spcBef>
              <a:buFontTx/>
              <a:buNone/>
            </a:pPr>
            <a:r>
              <a:rPr lang="en-US" sz="1800"/>
              <a:t>		int x-count = 0; // number of sleepers on condition</a:t>
            </a:r>
          </a:p>
        </p:txBody>
      </p:sp>
      <p:sp>
        <p:nvSpPr>
          <p:cNvPr id="88069" name="Text Box 4"/>
          <p:cNvSpPr txBox="1">
            <a:spLocks noChangeArrowheads="1"/>
          </p:cNvSpPr>
          <p:nvPr/>
        </p:nvSpPr>
        <p:spPr bwMode="auto">
          <a:xfrm>
            <a:off x="2135188" y="2852738"/>
            <a:ext cx="3529012" cy="311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The operation x.wait</a:t>
            </a:r>
            <a:r>
              <a:rPr lang="en-US"/>
              <a:t> </a:t>
            </a:r>
            <a:r>
              <a:rPr lang="en-US" b="0"/>
              <a:t>can be </a:t>
            </a:r>
            <a:br>
              <a:rPr lang="en-US" b="0"/>
            </a:br>
            <a:r>
              <a:rPr lang="en-US" b="0"/>
              <a:t>implemented as:</a:t>
            </a:r>
          </a:p>
          <a:p>
            <a:pPr eaLnBrk="1" hangingPunct="1"/>
            <a:r>
              <a:rPr lang="en-US" b="0"/>
              <a:t>		</a:t>
            </a:r>
          </a:p>
          <a:p>
            <a:pPr eaLnBrk="1" hangingPunct="1"/>
            <a:r>
              <a:rPr lang="en-US" b="0"/>
              <a:t>x-count++;</a:t>
            </a:r>
          </a:p>
          <a:p>
            <a:pPr eaLnBrk="1" hangingPunct="1"/>
            <a:r>
              <a:rPr lang="en-US" b="0"/>
              <a:t>if (next_count &gt; 0)</a:t>
            </a:r>
          </a:p>
          <a:p>
            <a:pPr eaLnBrk="1" hangingPunct="1"/>
            <a:r>
              <a:rPr lang="en-US" b="0"/>
              <a:t>	signal(next);</a:t>
            </a:r>
          </a:p>
          <a:p>
            <a:pPr eaLnBrk="1" hangingPunct="1"/>
            <a:r>
              <a:rPr lang="en-US" b="0"/>
              <a:t>else</a:t>
            </a:r>
          </a:p>
          <a:p>
            <a:pPr eaLnBrk="1" hangingPunct="1"/>
            <a:r>
              <a:rPr lang="en-US" b="0"/>
              <a:t>	signal(mutex);</a:t>
            </a:r>
          </a:p>
          <a:p>
            <a:pPr eaLnBrk="1" hangingPunct="1"/>
            <a:r>
              <a:rPr lang="en-US" b="0"/>
              <a:t>wait(x_sem);</a:t>
            </a:r>
          </a:p>
          <a:p>
            <a:pPr eaLnBrk="1" hangingPunct="1"/>
            <a:r>
              <a:rPr lang="en-US" b="0"/>
              <a:t>x-count--;</a:t>
            </a:r>
          </a:p>
          <a:p>
            <a:pPr eaLnBrk="1" hangingPunct="1"/>
            <a:endParaRPr lang="en-US" b="0"/>
          </a:p>
        </p:txBody>
      </p:sp>
      <p:sp>
        <p:nvSpPr>
          <p:cNvPr id="88070" name="Rectangle 5"/>
          <p:cNvSpPr>
            <a:spLocks noChangeArrowheads="1"/>
          </p:cNvSpPr>
          <p:nvPr/>
        </p:nvSpPr>
        <p:spPr bwMode="auto">
          <a:xfrm>
            <a:off x="6527800" y="2852738"/>
            <a:ext cx="3671888" cy="311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The operation x.signal can be </a:t>
            </a:r>
            <a:br>
              <a:rPr kumimoji="1" lang="en-US" b="0"/>
            </a:br>
            <a:r>
              <a:rPr kumimoji="1" lang="en-US" b="0"/>
              <a:t>implemented as:</a:t>
            </a:r>
            <a:br>
              <a:rPr kumimoji="1" lang="en-US" b="0"/>
            </a:br>
            <a:r>
              <a:rPr kumimoji="1" lang="en-US" b="0"/>
              <a:t>	</a:t>
            </a:r>
          </a:p>
          <a:p>
            <a:pPr eaLnBrk="1" hangingPunct="1"/>
            <a:r>
              <a:rPr kumimoji="1" lang="en-US" b="0"/>
              <a:t>if (x-count &gt; 0) {</a:t>
            </a:r>
          </a:p>
          <a:p>
            <a:pPr eaLnBrk="1" hangingPunct="1"/>
            <a:r>
              <a:rPr kumimoji="1" lang="en-US" b="0"/>
              <a:t>	next_count++;</a:t>
            </a:r>
          </a:p>
          <a:p>
            <a:pPr eaLnBrk="1" hangingPunct="1"/>
            <a:r>
              <a:rPr kumimoji="1" lang="en-US" b="0"/>
              <a:t>	signal(x_sem);</a:t>
            </a:r>
          </a:p>
          <a:p>
            <a:pPr eaLnBrk="1" hangingPunct="1"/>
            <a:r>
              <a:rPr kumimoji="1" lang="en-US" b="0"/>
              <a:t>	wait(next);		next_count--;</a:t>
            </a:r>
          </a:p>
          <a:p>
            <a:pPr eaLnBrk="1" hangingPunct="1"/>
            <a:r>
              <a:rPr kumimoji="1" lang="en-US" b="0"/>
              <a:t>}</a:t>
            </a:r>
          </a:p>
          <a:p>
            <a:pPr eaLnBrk="1" hangingPunct="1"/>
            <a:endParaRPr kumimoji="1" lang="en-US" b="0"/>
          </a:p>
          <a:p>
            <a:pPr eaLnBrk="1" hangingPunct="1"/>
            <a:endParaRPr kumimoji="1" lang="en-US" b="0">
              <a:solidFill>
                <a:srgbClr val="FF9900"/>
              </a:solidFill>
            </a:endParaRPr>
          </a:p>
        </p:txBody>
      </p:sp>
    </p:spTree>
    <p:extLst>
      <p:ext uri="{BB962C8B-B14F-4D97-AF65-F5344CB8AC3E}">
        <p14:creationId xmlns:p14="http://schemas.microsoft.com/office/powerpoint/2010/main" val="1546922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2"/>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2CF3E03-848E-4657-9625-7C2E8020C67F}" type="slidenum">
              <a:rPr lang="en-US"/>
              <a:pPr eaLnBrk="1" hangingPunct="1"/>
              <a:t>14</a:t>
            </a:fld>
            <a:endParaRPr lang="en-US"/>
          </a:p>
        </p:txBody>
      </p:sp>
      <p:sp>
        <p:nvSpPr>
          <p:cNvPr id="51" name="AutoShape 48"/>
          <p:cNvSpPr>
            <a:spLocks noChangeArrowheads="1"/>
          </p:cNvSpPr>
          <p:nvPr/>
        </p:nvSpPr>
        <p:spPr bwMode="auto">
          <a:xfrm>
            <a:off x="3524250" y="1844675"/>
            <a:ext cx="1296988" cy="1584325"/>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2" name="AutoShape 47"/>
          <p:cNvSpPr>
            <a:spLocks noChangeArrowheads="1"/>
          </p:cNvSpPr>
          <p:nvPr/>
        </p:nvSpPr>
        <p:spPr bwMode="auto">
          <a:xfrm>
            <a:off x="2147888" y="1844675"/>
            <a:ext cx="1296987" cy="1584325"/>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3" name="AutoShape 46"/>
          <p:cNvSpPr>
            <a:spLocks noChangeArrowheads="1"/>
          </p:cNvSpPr>
          <p:nvPr/>
        </p:nvSpPr>
        <p:spPr bwMode="auto">
          <a:xfrm>
            <a:off x="781050" y="1844675"/>
            <a:ext cx="1296988" cy="1584325"/>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4" name="Rectangle 22"/>
          <p:cNvSpPr>
            <a:spLocks noChangeArrowheads="1"/>
          </p:cNvSpPr>
          <p:nvPr/>
        </p:nvSpPr>
        <p:spPr bwMode="auto">
          <a:xfrm>
            <a:off x="611188" y="3644900"/>
            <a:ext cx="7777162" cy="223361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5" name="Rectangle 2"/>
          <p:cNvSpPr>
            <a:spLocks noGrp="1" noChangeArrowheads="1"/>
          </p:cNvSpPr>
          <p:nvPr>
            <p:ph type="title"/>
          </p:nvPr>
        </p:nvSpPr>
        <p:spPr>
          <a:xfrm>
            <a:off x="323850" y="158750"/>
            <a:ext cx="8496300" cy="1143000"/>
          </a:xfrm>
        </p:spPr>
        <p:txBody>
          <a:bodyPr/>
          <a:lstStyle/>
          <a:p>
            <a:pPr eaLnBrk="1" hangingPunct="1"/>
            <a:r>
              <a:rPr lang="en-US" dirty="0" smtClean="0"/>
              <a:t>PCBs </a:t>
            </a:r>
          </a:p>
        </p:txBody>
      </p:sp>
      <p:sp>
        <p:nvSpPr>
          <p:cNvPr id="56" name="AutoShape 4"/>
          <p:cNvSpPr>
            <a:spLocks noChangeArrowheads="1"/>
          </p:cNvSpPr>
          <p:nvPr/>
        </p:nvSpPr>
        <p:spPr bwMode="auto">
          <a:xfrm>
            <a:off x="1331913" y="3933825"/>
            <a:ext cx="719137"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7" name="Text Box 5"/>
          <p:cNvSpPr txBox="1">
            <a:spLocks noChangeArrowheads="1"/>
          </p:cNvSpPr>
          <p:nvPr/>
        </p:nvSpPr>
        <p:spPr bwMode="auto">
          <a:xfrm>
            <a:off x="1328738"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p>
          <a:p>
            <a:pPr algn="ctr" eaLnBrk="1" hangingPunct="1"/>
            <a:r>
              <a:rPr lang="en-US"/>
              <a:t>1</a:t>
            </a:r>
          </a:p>
        </p:txBody>
      </p:sp>
      <p:sp>
        <p:nvSpPr>
          <p:cNvPr id="58" name="AutoShape 6"/>
          <p:cNvSpPr>
            <a:spLocks noChangeArrowheads="1"/>
          </p:cNvSpPr>
          <p:nvPr/>
        </p:nvSpPr>
        <p:spPr bwMode="auto">
          <a:xfrm>
            <a:off x="2411413" y="3933825"/>
            <a:ext cx="719137"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9" name="Text Box 7"/>
          <p:cNvSpPr txBox="1">
            <a:spLocks noChangeArrowheads="1"/>
          </p:cNvSpPr>
          <p:nvPr/>
        </p:nvSpPr>
        <p:spPr bwMode="auto">
          <a:xfrm>
            <a:off x="2408238"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p>
          <a:p>
            <a:pPr algn="ctr" eaLnBrk="1" hangingPunct="1"/>
            <a:r>
              <a:rPr lang="en-US"/>
              <a:t>2</a:t>
            </a:r>
          </a:p>
        </p:txBody>
      </p:sp>
      <p:sp>
        <p:nvSpPr>
          <p:cNvPr id="60" name="AutoShape 8"/>
          <p:cNvSpPr>
            <a:spLocks noChangeArrowheads="1"/>
          </p:cNvSpPr>
          <p:nvPr/>
        </p:nvSpPr>
        <p:spPr bwMode="auto">
          <a:xfrm>
            <a:off x="3492500" y="3933825"/>
            <a:ext cx="719138"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61" name="Text Box 9"/>
          <p:cNvSpPr txBox="1">
            <a:spLocks noChangeArrowheads="1"/>
          </p:cNvSpPr>
          <p:nvPr/>
        </p:nvSpPr>
        <p:spPr bwMode="auto">
          <a:xfrm>
            <a:off x="3489325"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p>
          <a:p>
            <a:pPr algn="ctr" eaLnBrk="1" hangingPunct="1"/>
            <a:r>
              <a:rPr lang="en-US"/>
              <a:t>3</a:t>
            </a:r>
          </a:p>
        </p:txBody>
      </p:sp>
      <p:sp>
        <p:nvSpPr>
          <p:cNvPr id="62" name="AutoShape 10"/>
          <p:cNvSpPr>
            <a:spLocks noChangeArrowheads="1"/>
          </p:cNvSpPr>
          <p:nvPr/>
        </p:nvSpPr>
        <p:spPr bwMode="auto">
          <a:xfrm>
            <a:off x="6156325" y="3933825"/>
            <a:ext cx="719138"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63" name="Text Box 11"/>
          <p:cNvSpPr txBox="1">
            <a:spLocks noChangeArrowheads="1"/>
          </p:cNvSpPr>
          <p:nvPr/>
        </p:nvSpPr>
        <p:spPr bwMode="auto">
          <a:xfrm>
            <a:off x="6153150"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br>
              <a:rPr lang="en-US"/>
            </a:br>
            <a:r>
              <a:rPr lang="en-US"/>
              <a:t>N</a:t>
            </a:r>
          </a:p>
        </p:txBody>
      </p:sp>
      <p:sp>
        <p:nvSpPr>
          <p:cNvPr id="64" name="Line 12"/>
          <p:cNvSpPr>
            <a:spLocks noChangeShapeType="1"/>
          </p:cNvSpPr>
          <p:nvPr/>
        </p:nvSpPr>
        <p:spPr bwMode="auto">
          <a:xfrm>
            <a:off x="1835150"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5" name="Line 13"/>
          <p:cNvSpPr>
            <a:spLocks noChangeShapeType="1"/>
          </p:cNvSpPr>
          <p:nvPr/>
        </p:nvSpPr>
        <p:spPr bwMode="auto">
          <a:xfrm>
            <a:off x="2987675"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6" name="Line 14"/>
          <p:cNvSpPr>
            <a:spLocks noChangeShapeType="1"/>
          </p:cNvSpPr>
          <p:nvPr/>
        </p:nvSpPr>
        <p:spPr bwMode="auto">
          <a:xfrm>
            <a:off x="4067175"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7" name="Line 17"/>
          <p:cNvSpPr>
            <a:spLocks noChangeShapeType="1"/>
          </p:cNvSpPr>
          <p:nvPr/>
        </p:nvSpPr>
        <p:spPr bwMode="auto">
          <a:xfrm flipH="1">
            <a:off x="1835150" y="451008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8" name="Line 18"/>
          <p:cNvSpPr>
            <a:spLocks noChangeShapeType="1"/>
          </p:cNvSpPr>
          <p:nvPr/>
        </p:nvSpPr>
        <p:spPr bwMode="auto">
          <a:xfrm flipH="1">
            <a:off x="2986088" y="4510088"/>
            <a:ext cx="649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9" name="Line 19"/>
          <p:cNvSpPr>
            <a:spLocks noChangeShapeType="1"/>
          </p:cNvSpPr>
          <p:nvPr/>
        </p:nvSpPr>
        <p:spPr bwMode="auto">
          <a:xfrm flipH="1">
            <a:off x="4067175" y="451008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70" name="Line 20"/>
          <p:cNvSpPr>
            <a:spLocks noChangeShapeType="1"/>
          </p:cNvSpPr>
          <p:nvPr/>
        </p:nvSpPr>
        <p:spPr bwMode="auto">
          <a:xfrm flipH="1">
            <a:off x="5651500" y="451008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71" name="Line 21"/>
          <p:cNvSpPr>
            <a:spLocks noChangeShapeType="1"/>
          </p:cNvSpPr>
          <p:nvPr/>
        </p:nvSpPr>
        <p:spPr bwMode="auto">
          <a:xfrm>
            <a:off x="5651500"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72" name="Text Box 23"/>
          <p:cNvSpPr txBox="1">
            <a:spLocks noChangeArrowheads="1"/>
          </p:cNvSpPr>
          <p:nvPr/>
        </p:nvSpPr>
        <p:spPr bwMode="auto">
          <a:xfrm>
            <a:off x="684213" y="5445125"/>
            <a:ext cx="1730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Kernel Memory</a:t>
            </a:r>
          </a:p>
        </p:txBody>
      </p:sp>
      <p:sp>
        <p:nvSpPr>
          <p:cNvPr id="73" name="Text Box 24"/>
          <p:cNvSpPr txBox="1">
            <a:spLocks noChangeArrowheads="1"/>
          </p:cNvSpPr>
          <p:nvPr/>
        </p:nvSpPr>
        <p:spPr bwMode="auto">
          <a:xfrm>
            <a:off x="127000" y="5949950"/>
            <a:ext cx="8982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Kernel mains a PCB for each process. They can be linked together in various queues.  </a:t>
            </a:r>
          </a:p>
        </p:txBody>
      </p:sp>
      <p:sp>
        <p:nvSpPr>
          <p:cNvPr id="74" name="Rectangle 25"/>
          <p:cNvSpPr>
            <a:spLocks noChangeArrowheads="1"/>
          </p:cNvSpPr>
          <p:nvPr/>
        </p:nvSpPr>
        <p:spPr bwMode="auto">
          <a:xfrm>
            <a:off x="971550" y="1912938"/>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dirty="0"/>
              <a:t>stack</a:t>
            </a:r>
          </a:p>
        </p:txBody>
      </p:sp>
      <p:sp>
        <p:nvSpPr>
          <p:cNvPr id="75" name="Rectangle 26"/>
          <p:cNvSpPr>
            <a:spLocks noChangeArrowheads="1"/>
          </p:cNvSpPr>
          <p:nvPr/>
        </p:nvSpPr>
        <p:spPr bwMode="auto">
          <a:xfrm>
            <a:off x="971550" y="2633663"/>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76" name="Rectangle 27"/>
          <p:cNvSpPr>
            <a:spLocks noChangeArrowheads="1"/>
          </p:cNvSpPr>
          <p:nvPr/>
        </p:nvSpPr>
        <p:spPr bwMode="auto">
          <a:xfrm>
            <a:off x="971550" y="2994025"/>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77" name="Rectangle 28"/>
          <p:cNvSpPr>
            <a:spLocks noChangeArrowheads="1"/>
          </p:cNvSpPr>
          <p:nvPr/>
        </p:nvSpPr>
        <p:spPr bwMode="auto">
          <a:xfrm>
            <a:off x="971550" y="2273300"/>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78" name="Rectangle 29"/>
          <p:cNvSpPr>
            <a:spLocks noChangeArrowheads="1"/>
          </p:cNvSpPr>
          <p:nvPr/>
        </p:nvSpPr>
        <p:spPr bwMode="auto">
          <a:xfrm>
            <a:off x="2338388" y="1914525"/>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79" name="Rectangle 30"/>
          <p:cNvSpPr>
            <a:spLocks noChangeArrowheads="1"/>
          </p:cNvSpPr>
          <p:nvPr/>
        </p:nvSpPr>
        <p:spPr bwMode="auto">
          <a:xfrm>
            <a:off x="2338388" y="2635250"/>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80" name="Rectangle 31"/>
          <p:cNvSpPr>
            <a:spLocks noChangeArrowheads="1"/>
          </p:cNvSpPr>
          <p:nvPr/>
        </p:nvSpPr>
        <p:spPr bwMode="auto">
          <a:xfrm>
            <a:off x="2338388" y="2995613"/>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81" name="Rectangle 32"/>
          <p:cNvSpPr>
            <a:spLocks noChangeArrowheads="1"/>
          </p:cNvSpPr>
          <p:nvPr/>
        </p:nvSpPr>
        <p:spPr bwMode="auto">
          <a:xfrm>
            <a:off x="2338388" y="2274888"/>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82" name="Rectangle 33"/>
          <p:cNvSpPr>
            <a:spLocks noChangeArrowheads="1"/>
          </p:cNvSpPr>
          <p:nvPr/>
        </p:nvSpPr>
        <p:spPr bwMode="auto">
          <a:xfrm>
            <a:off x="3708400" y="1914525"/>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83" name="Rectangle 34"/>
          <p:cNvSpPr>
            <a:spLocks noChangeArrowheads="1"/>
          </p:cNvSpPr>
          <p:nvPr/>
        </p:nvSpPr>
        <p:spPr bwMode="auto">
          <a:xfrm>
            <a:off x="3708400" y="2635250"/>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84" name="Rectangle 35"/>
          <p:cNvSpPr>
            <a:spLocks noChangeArrowheads="1"/>
          </p:cNvSpPr>
          <p:nvPr/>
        </p:nvSpPr>
        <p:spPr bwMode="auto">
          <a:xfrm>
            <a:off x="3708400" y="2995613"/>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85" name="Rectangle 36"/>
          <p:cNvSpPr>
            <a:spLocks noChangeArrowheads="1"/>
          </p:cNvSpPr>
          <p:nvPr/>
        </p:nvSpPr>
        <p:spPr bwMode="auto">
          <a:xfrm>
            <a:off x="3708400" y="2274888"/>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86" name="Rectangle 37"/>
          <p:cNvSpPr>
            <a:spLocks noChangeArrowheads="1"/>
          </p:cNvSpPr>
          <p:nvPr/>
        </p:nvSpPr>
        <p:spPr bwMode="auto">
          <a:xfrm>
            <a:off x="6084888" y="1914525"/>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87" name="Rectangle 38"/>
          <p:cNvSpPr>
            <a:spLocks noChangeArrowheads="1"/>
          </p:cNvSpPr>
          <p:nvPr/>
        </p:nvSpPr>
        <p:spPr bwMode="auto">
          <a:xfrm>
            <a:off x="6084888" y="2635250"/>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88" name="Rectangle 39"/>
          <p:cNvSpPr>
            <a:spLocks noChangeArrowheads="1"/>
          </p:cNvSpPr>
          <p:nvPr/>
        </p:nvSpPr>
        <p:spPr bwMode="auto">
          <a:xfrm>
            <a:off x="6084888" y="2995613"/>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89" name="Rectangle 40"/>
          <p:cNvSpPr>
            <a:spLocks noChangeArrowheads="1"/>
          </p:cNvSpPr>
          <p:nvPr/>
        </p:nvSpPr>
        <p:spPr bwMode="auto">
          <a:xfrm>
            <a:off x="6084888" y="2274888"/>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90" name="Line 41"/>
          <p:cNvSpPr>
            <a:spLocks noChangeShapeType="1"/>
          </p:cNvSpPr>
          <p:nvPr/>
        </p:nvSpPr>
        <p:spPr bwMode="auto">
          <a:xfrm>
            <a:off x="7164388" y="1914525"/>
            <a:ext cx="0" cy="14414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1" name="Text Box 42"/>
          <p:cNvSpPr txBox="1">
            <a:spLocks noChangeArrowheads="1"/>
          </p:cNvSpPr>
          <p:nvPr/>
        </p:nvSpPr>
        <p:spPr bwMode="auto">
          <a:xfrm rot="16200000">
            <a:off x="6586537" y="2284413"/>
            <a:ext cx="166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process </a:t>
            </a:r>
          </a:p>
          <a:p>
            <a:pPr algn="ctr" eaLnBrk="1" hangingPunct="1"/>
            <a:r>
              <a:rPr lang="en-US"/>
              <a:t>address space</a:t>
            </a:r>
          </a:p>
        </p:txBody>
      </p:sp>
      <p:sp>
        <p:nvSpPr>
          <p:cNvPr id="92" name="Text Box 43"/>
          <p:cNvSpPr txBox="1">
            <a:spLocks noChangeArrowheads="1"/>
          </p:cNvSpPr>
          <p:nvPr/>
        </p:nvSpPr>
        <p:spPr bwMode="auto">
          <a:xfrm>
            <a:off x="853491" y="1468439"/>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dirty="0"/>
              <a:t>Process 1</a:t>
            </a:r>
          </a:p>
        </p:txBody>
      </p:sp>
      <p:sp>
        <p:nvSpPr>
          <p:cNvPr id="93" name="Text Box 44"/>
          <p:cNvSpPr txBox="1">
            <a:spLocks noChangeArrowheads="1"/>
          </p:cNvSpPr>
          <p:nvPr/>
        </p:nvSpPr>
        <p:spPr bwMode="auto">
          <a:xfrm>
            <a:off x="2195513" y="14843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2</a:t>
            </a:r>
          </a:p>
        </p:txBody>
      </p:sp>
      <p:sp>
        <p:nvSpPr>
          <p:cNvPr id="94" name="Text Box 45"/>
          <p:cNvSpPr txBox="1">
            <a:spLocks noChangeArrowheads="1"/>
          </p:cNvSpPr>
          <p:nvPr/>
        </p:nvSpPr>
        <p:spPr bwMode="auto">
          <a:xfrm>
            <a:off x="5940425" y="1555750"/>
            <a:ext cx="1235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N</a:t>
            </a:r>
          </a:p>
        </p:txBody>
      </p:sp>
      <p:sp>
        <p:nvSpPr>
          <p:cNvPr id="95" name="Text Box 49"/>
          <p:cNvSpPr txBox="1">
            <a:spLocks noChangeArrowheads="1"/>
          </p:cNvSpPr>
          <p:nvPr/>
        </p:nvSpPr>
        <p:spPr bwMode="auto">
          <a:xfrm>
            <a:off x="3563938" y="14843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3</a:t>
            </a:r>
          </a:p>
        </p:txBody>
      </p:sp>
    </p:spTree>
    <p:extLst>
      <p:ext uri="{BB962C8B-B14F-4D97-AF65-F5344CB8AC3E}">
        <p14:creationId xmlns:p14="http://schemas.microsoft.com/office/powerpoint/2010/main" val="235879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7BD0AC3-1E75-4C53-859F-60A3546B70AB}" type="slidenum">
              <a:rPr lang="en-US"/>
              <a:pPr eaLnBrk="1" hangingPunct="1"/>
              <a:t>15</a:t>
            </a:fld>
            <a:endParaRPr lang="en-US"/>
          </a:p>
        </p:txBody>
      </p:sp>
      <p:sp>
        <p:nvSpPr>
          <p:cNvPr id="5" name="Rectangle 2"/>
          <p:cNvSpPr>
            <a:spLocks noGrp="1" noChangeArrowheads="1"/>
          </p:cNvSpPr>
          <p:nvPr>
            <p:ph type="title"/>
          </p:nvPr>
        </p:nvSpPr>
        <p:spPr>
          <a:xfrm>
            <a:off x="323850" y="158750"/>
            <a:ext cx="8496300" cy="1143000"/>
          </a:xfrm>
        </p:spPr>
        <p:txBody>
          <a:bodyPr/>
          <a:lstStyle/>
          <a:p>
            <a:pPr eaLnBrk="1" hangingPunct="1"/>
            <a:r>
              <a:rPr lang="en-US" smtClean="0"/>
              <a:t>CPU Switch from Process to Process</a:t>
            </a: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557338"/>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28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4FA00B6-CC4E-4278-A634-17492054182C}" type="slidenum">
              <a:rPr lang="en-US"/>
              <a:pPr eaLnBrk="1" hangingPunct="1"/>
              <a:t>16</a:t>
            </a:fld>
            <a:endParaRPr lang="en-US"/>
          </a:p>
        </p:txBody>
      </p:sp>
      <p:sp>
        <p:nvSpPr>
          <p:cNvPr id="5" name="Rectangle 2"/>
          <p:cNvSpPr>
            <a:spLocks noGrp="1" noChangeArrowheads="1"/>
          </p:cNvSpPr>
          <p:nvPr>
            <p:ph type="title"/>
          </p:nvPr>
        </p:nvSpPr>
        <p:spPr>
          <a:xfrm>
            <a:off x="323850" y="158750"/>
            <a:ext cx="8496300" cy="1143000"/>
          </a:xfrm>
        </p:spPr>
        <p:txBody>
          <a:bodyPr/>
          <a:lstStyle/>
          <a:p>
            <a:pPr eaLnBrk="1" hangingPunct="1"/>
            <a:r>
              <a:rPr lang="en-US" smtClean="0"/>
              <a:t>Process Behavior</a:t>
            </a:r>
          </a:p>
        </p:txBody>
      </p:sp>
      <p:sp>
        <p:nvSpPr>
          <p:cNvPr id="6" name="Rectangle 3"/>
          <p:cNvSpPr txBox="1">
            <a:spLocks noChangeArrowheads="1"/>
          </p:cNvSpPr>
          <p:nvPr/>
        </p:nvSpPr>
        <p:spPr>
          <a:xfrm>
            <a:off x="323850" y="1557338"/>
            <a:ext cx="8496300" cy="4679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sym typeface="Symbol" panose="05050102010706020507" pitchFamily="18" charset="2"/>
              </a:rPr>
              <a:t>Processes can be described as either:</a:t>
            </a:r>
          </a:p>
          <a:p>
            <a:pPr lvl="1"/>
            <a:r>
              <a:rPr lang="en-US" b="1" smtClean="0">
                <a:solidFill>
                  <a:schemeClr val="hlink"/>
                </a:solidFill>
                <a:sym typeface="Symbol" panose="05050102010706020507" pitchFamily="18" charset="2"/>
              </a:rPr>
              <a:t>I/O-bound process</a:t>
            </a:r>
            <a:r>
              <a:rPr lang="en-US" smtClean="0">
                <a:solidFill>
                  <a:srgbClr val="000000"/>
                </a:solidFill>
                <a:sym typeface="Symbol" panose="05050102010706020507" pitchFamily="18" charset="2"/>
              </a:rPr>
              <a:t> </a:t>
            </a:r>
            <a:r>
              <a:rPr lang="en-US" smtClean="0">
                <a:sym typeface="Symbol" panose="05050102010706020507" pitchFamily="18" charset="2"/>
              </a:rPr>
              <a:t>– spends more time doing I/O than computations, many short CPU bursts</a:t>
            </a:r>
          </a:p>
          <a:p>
            <a:pPr lvl="1"/>
            <a:r>
              <a:rPr lang="en-US" b="1" smtClean="0">
                <a:solidFill>
                  <a:schemeClr val="hlink"/>
                </a:solidFill>
                <a:sym typeface="Symbol" panose="05050102010706020507" pitchFamily="18" charset="2"/>
              </a:rPr>
              <a:t>CPU-bound process</a:t>
            </a:r>
            <a:r>
              <a:rPr lang="en-US" smtClean="0">
                <a:solidFill>
                  <a:srgbClr val="000000"/>
                </a:solidFill>
                <a:sym typeface="Symbol" panose="05050102010706020507" pitchFamily="18" charset="2"/>
              </a:rPr>
              <a:t> </a:t>
            </a:r>
            <a:r>
              <a:rPr lang="en-US" smtClean="0">
                <a:sym typeface="Symbol" panose="05050102010706020507" pitchFamily="18" charset="2"/>
              </a:rPr>
              <a:t>– spends more time doing computations; few very long CPU bursts</a:t>
            </a:r>
          </a:p>
          <a:p>
            <a:pPr lvl="1"/>
            <a:endParaRPr lang="en-US" smtClean="0"/>
          </a:p>
          <a:p>
            <a:pPr lvl="2"/>
            <a:r>
              <a:rPr lang="en-US" b="1" u="sng" smtClean="0"/>
              <a:t>CPU burst</a:t>
            </a:r>
            <a:r>
              <a:rPr lang="en-US" smtClean="0"/>
              <a:t>: the execution of the program in CPU between two I/O requests (i.e. time period during which the process wants to  </a:t>
            </a:r>
            <a:br>
              <a:rPr lang="en-US" smtClean="0"/>
            </a:br>
            <a:r>
              <a:rPr lang="en-US" smtClean="0"/>
              <a:t>continuously run in the CPU without making I/O)</a:t>
            </a:r>
          </a:p>
          <a:p>
            <a:pPr lvl="3"/>
            <a:r>
              <a:rPr lang="en-US" smtClean="0"/>
              <a:t>We may have a </a:t>
            </a:r>
            <a:r>
              <a:rPr lang="en-US" u="sng" smtClean="0"/>
              <a:t>short</a:t>
            </a:r>
            <a:r>
              <a:rPr lang="en-US" smtClean="0"/>
              <a:t> or </a:t>
            </a:r>
            <a:r>
              <a:rPr lang="en-US" u="sng" smtClean="0"/>
              <a:t>long</a:t>
            </a:r>
            <a:r>
              <a:rPr lang="en-US" smtClean="0"/>
              <a:t> CPU burst. </a:t>
            </a:r>
          </a:p>
          <a:p>
            <a:endParaRPr lang="en-US"/>
          </a:p>
        </p:txBody>
      </p:sp>
      <p:sp>
        <p:nvSpPr>
          <p:cNvPr id="7" name="Line 4"/>
          <p:cNvSpPr>
            <a:spLocks noChangeShapeType="1"/>
          </p:cNvSpPr>
          <p:nvPr/>
        </p:nvSpPr>
        <p:spPr bwMode="auto">
          <a:xfrm>
            <a:off x="4140200" y="5013325"/>
            <a:ext cx="0" cy="215900"/>
          </a:xfrm>
          <a:prstGeom prst="line">
            <a:avLst/>
          </a:prstGeom>
          <a:noFill/>
          <a:ln w="317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 name="Line 5"/>
          <p:cNvSpPr>
            <a:spLocks noChangeShapeType="1"/>
          </p:cNvSpPr>
          <p:nvPr/>
        </p:nvSpPr>
        <p:spPr bwMode="auto">
          <a:xfrm>
            <a:off x="5070475" y="5013325"/>
            <a:ext cx="6350" cy="215900"/>
          </a:xfrm>
          <a:prstGeom prst="line">
            <a:avLst/>
          </a:prstGeom>
          <a:noFill/>
          <a:ln w="317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 name="Text Box 6"/>
          <p:cNvSpPr txBox="1">
            <a:spLocks noChangeArrowheads="1"/>
          </p:cNvSpPr>
          <p:nvPr/>
        </p:nvSpPr>
        <p:spPr bwMode="auto">
          <a:xfrm>
            <a:off x="3459163" y="5157788"/>
            <a:ext cx="1184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I/O bound</a:t>
            </a:r>
          </a:p>
        </p:txBody>
      </p:sp>
      <p:sp>
        <p:nvSpPr>
          <p:cNvPr id="10" name="Text Box 7"/>
          <p:cNvSpPr txBox="1">
            <a:spLocks noChangeArrowheads="1"/>
          </p:cNvSpPr>
          <p:nvPr/>
        </p:nvSpPr>
        <p:spPr bwMode="auto">
          <a:xfrm>
            <a:off x="4572000" y="5157788"/>
            <a:ext cx="1362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CPU bound</a:t>
            </a:r>
          </a:p>
        </p:txBody>
      </p:sp>
      <p:sp>
        <p:nvSpPr>
          <p:cNvPr id="11" name="Line 8"/>
          <p:cNvSpPr>
            <a:spLocks noChangeShapeType="1"/>
          </p:cNvSpPr>
          <p:nvPr/>
        </p:nvSpPr>
        <p:spPr bwMode="auto">
          <a:xfrm>
            <a:off x="1187450" y="5734050"/>
            <a:ext cx="504825" cy="0"/>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 name="Line 9"/>
          <p:cNvSpPr>
            <a:spLocks noChangeShapeType="1"/>
          </p:cNvSpPr>
          <p:nvPr/>
        </p:nvSpPr>
        <p:spPr bwMode="auto">
          <a:xfrm>
            <a:off x="1692275" y="5734050"/>
            <a:ext cx="0" cy="503238"/>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3" name="Line 10"/>
          <p:cNvSpPr>
            <a:spLocks noChangeShapeType="1"/>
          </p:cNvSpPr>
          <p:nvPr/>
        </p:nvSpPr>
        <p:spPr bwMode="auto">
          <a:xfrm>
            <a:off x="1692275" y="6237288"/>
            <a:ext cx="1800225" cy="0"/>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4" name="Line 11"/>
          <p:cNvSpPr>
            <a:spLocks noChangeShapeType="1"/>
          </p:cNvSpPr>
          <p:nvPr/>
        </p:nvSpPr>
        <p:spPr bwMode="auto">
          <a:xfrm flipV="1">
            <a:off x="3492500" y="5734050"/>
            <a:ext cx="0" cy="503238"/>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5" name="Line 12"/>
          <p:cNvSpPr>
            <a:spLocks noChangeShapeType="1"/>
          </p:cNvSpPr>
          <p:nvPr/>
        </p:nvSpPr>
        <p:spPr bwMode="auto">
          <a:xfrm>
            <a:off x="3490913" y="5734050"/>
            <a:ext cx="1081087" cy="0"/>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 name="Line 14"/>
          <p:cNvSpPr>
            <a:spLocks noChangeShapeType="1"/>
          </p:cNvSpPr>
          <p:nvPr/>
        </p:nvSpPr>
        <p:spPr bwMode="auto">
          <a:xfrm>
            <a:off x="4572000" y="5734050"/>
            <a:ext cx="0" cy="503238"/>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7" name="Line 15"/>
          <p:cNvSpPr>
            <a:spLocks noChangeShapeType="1"/>
          </p:cNvSpPr>
          <p:nvPr/>
        </p:nvSpPr>
        <p:spPr bwMode="auto">
          <a:xfrm>
            <a:off x="4572000" y="6237288"/>
            <a:ext cx="2376488" cy="0"/>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8" name="Line 16"/>
          <p:cNvSpPr>
            <a:spLocks noChangeShapeType="1"/>
          </p:cNvSpPr>
          <p:nvPr/>
        </p:nvSpPr>
        <p:spPr bwMode="auto">
          <a:xfrm flipV="1">
            <a:off x="6948488" y="5734050"/>
            <a:ext cx="0" cy="503238"/>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 name="Line 17"/>
          <p:cNvSpPr>
            <a:spLocks noChangeShapeType="1"/>
          </p:cNvSpPr>
          <p:nvPr/>
        </p:nvSpPr>
        <p:spPr bwMode="auto">
          <a:xfrm>
            <a:off x="7524750" y="5734050"/>
            <a:ext cx="0" cy="503238"/>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0" name="Line 18"/>
          <p:cNvSpPr>
            <a:spLocks noChangeShapeType="1"/>
          </p:cNvSpPr>
          <p:nvPr/>
        </p:nvSpPr>
        <p:spPr bwMode="auto">
          <a:xfrm>
            <a:off x="6948488" y="5734050"/>
            <a:ext cx="576262" cy="0"/>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1" name="Line 19"/>
          <p:cNvSpPr>
            <a:spLocks noChangeShapeType="1"/>
          </p:cNvSpPr>
          <p:nvPr/>
        </p:nvSpPr>
        <p:spPr bwMode="auto">
          <a:xfrm>
            <a:off x="7524750" y="6237288"/>
            <a:ext cx="1008063" cy="0"/>
          </a:xfrm>
          <a:prstGeom prst="line">
            <a:avLst/>
          </a:prstGeom>
          <a:noFill/>
          <a:ln w="317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 name="Text Box 20"/>
          <p:cNvSpPr txBox="1">
            <a:spLocks noChangeArrowheads="1"/>
          </p:cNvSpPr>
          <p:nvPr/>
        </p:nvSpPr>
        <p:spPr bwMode="auto">
          <a:xfrm>
            <a:off x="2178050" y="5897563"/>
            <a:ext cx="892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waiting</a:t>
            </a:r>
          </a:p>
        </p:txBody>
      </p:sp>
      <p:sp>
        <p:nvSpPr>
          <p:cNvPr id="23" name="Text Box 21"/>
          <p:cNvSpPr txBox="1">
            <a:spLocks noChangeArrowheads="1"/>
          </p:cNvSpPr>
          <p:nvPr/>
        </p:nvSpPr>
        <p:spPr bwMode="auto">
          <a:xfrm>
            <a:off x="5435600" y="5876925"/>
            <a:ext cx="892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waiting</a:t>
            </a:r>
          </a:p>
        </p:txBody>
      </p:sp>
    </p:spTree>
    <p:extLst>
      <p:ext uri="{BB962C8B-B14F-4D97-AF65-F5344CB8AC3E}">
        <p14:creationId xmlns:p14="http://schemas.microsoft.com/office/powerpoint/2010/main" val="39014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56550" y="6381750"/>
            <a:ext cx="954088" cy="30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8667956-636C-4BCC-86E4-891A430031DB}" type="slidenum">
              <a:rPr lang="en-US"/>
              <a:pPr eaLnBrk="1" hangingPunct="1"/>
              <a:t>17</a:t>
            </a:fld>
            <a:endParaRPr lang="en-US"/>
          </a:p>
        </p:txBody>
      </p:sp>
      <p:sp>
        <p:nvSpPr>
          <p:cNvPr id="5" name="Rectangle 2"/>
          <p:cNvSpPr>
            <a:spLocks noGrp="1" noChangeArrowheads="1"/>
          </p:cNvSpPr>
          <p:nvPr>
            <p:ph type="title"/>
          </p:nvPr>
        </p:nvSpPr>
        <p:spPr>
          <a:xfrm>
            <a:off x="323850" y="158750"/>
            <a:ext cx="8496300" cy="1143000"/>
          </a:xfrm>
        </p:spPr>
        <p:txBody>
          <a:bodyPr/>
          <a:lstStyle/>
          <a:p>
            <a:pPr eaLnBrk="1" hangingPunct="1"/>
            <a:r>
              <a:rPr lang="en-US" smtClean="0"/>
              <a:t>Context Switch</a:t>
            </a:r>
          </a:p>
        </p:txBody>
      </p:sp>
      <p:sp>
        <p:nvSpPr>
          <p:cNvPr id="6" name="Rectangle 3"/>
          <p:cNvSpPr txBox="1">
            <a:spLocks noChangeArrowheads="1"/>
          </p:cNvSpPr>
          <p:nvPr/>
        </p:nvSpPr>
        <p:spPr>
          <a:xfrm>
            <a:off x="323850" y="1557338"/>
            <a:ext cx="8496300" cy="4679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When CPU switches to another process, the system must save the state of the old process and load the saved state for the new process via a </a:t>
            </a:r>
            <a:r>
              <a:rPr lang="en-US" b="1" dirty="0" smtClean="0"/>
              <a:t>context switch</a:t>
            </a:r>
          </a:p>
          <a:p>
            <a:endParaRPr lang="en-US" b="1" dirty="0" smtClean="0"/>
          </a:p>
          <a:p>
            <a:r>
              <a:rPr lang="en-US" b="1" dirty="0" smtClean="0"/>
              <a:t>Context</a:t>
            </a:r>
            <a:r>
              <a:rPr lang="en-US" dirty="0" smtClean="0">
                <a:solidFill>
                  <a:srgbClr val="3366FF"/>
                </a:solidFill>
              </a:rPr>
              <a:t> </a:t>
            </a:r>
            <a:r>
              <a:rPr lang="en-US" dirty="0" smtClean="0"/>
              <a:t>of a process represented in the PCB</a:t>
            </a:r>
          </a:p>
          <a:p>
            <a:endParaRPr lang="en-US" dirty="0" smtClean="0"/>
          </a:p>
          <a:p>
            <a:r>
              <a:rPr lang="en-US" dirty="0" smtClean="0"/>
              <a:t>Context-switch time is </a:t>
            </a:r>
            <a:r>
              <a:rPr lang="en-US" b="1" dirty="0" smtClean="0"/>
              <a:t>overhead</a:t>
            </a:r>
            <a:r>
              <a:rPr lang="en-US" dirty="0" smtClean="0"/>
              <a:t>; the system does no useful work while switching</a:t>
            </a:r>
          </a:p>
          <a:p>
            <a:endParaRPr lang="en-US" dirty="0" smtClean="0"/>
          </a:p>
          <a:p>
            <a:r>
              <a:rPr lang="en-US" dirty="0" smtClean="0"/>
              <a:t>Time dependent on hardware support</a:t>
            </a:r>
            <a:endParaRPr lang="en-US" dirty="0"/>
          </a:p>
        </p:txBody>
      </p:sp>
    </p:spTree>
    <p:extLst>
      <p:ext uri="{BB962C8B-B14F-4D97-AF65-F5344CB8AC3E}">
        <p14:creationId xmlns:p14="http://schemas.microsoft.com/office/powerpoint/2010/main" val="8688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6"/>
            <a:ext cx="10515600" cy="1325563"/>
          </a:xfrm>
        </p:spPr>
        <p:txBody>
          <a:bodyPr/>
          <a:lstStyle/>
          <a:p>
            <a:r>
              <a:rPr lang="en-US" dirty="0" smtClean="0"/>
              <a:t>Processes </a:t>
            </a:r>
            <a:r>
              <a:rPr lang="en-US" dirty="0" err="1" smtClean="0"/>
              <a:t>vs</a:t>
            </a:r>
            <a:r>
              <a:rPr lang="en-US" dirty="0" smtClean="0"/>
              <a:t> Threads</a:t>
            </a:r>
            <a:endParaRPr lang="en-US" dirty="0"/>
          </a:p>
        </p:txBody>
      </p:sp>
      <p:sp>
        <p:nvSpPr>
          <p:cNvPr id="3" name="Content Placeholder 2"/>
          <p:cNvSpPr>
            <a:spLocks noGrp="1"/>
          </p:cNvSpPr>
          <p:nvPr>
            <p:ph idx="1"/>
          </p:nvPr>
        </p:nvSpPr>
        <p:spPr/>
        <p:txBody>
          <a:bodyPr/>
          <a:lstStyle/>
          <a:p>
            <a:r>
              <a:rPr lang="en-US" dirty="0" smtClean="0"/>
              <a:t>Processes are spawned with the help of the kernel using fork()</a:t>
            </a:r>
          </a:p>
          <a:p>
            <a:r>
              <a:rPr lang="en-US" dirty="0" smtClean="0"/>
              <a:t>Threads are spawned with the help of the kernel using clone()</a:t>
            </a:r>
            <a:endParaRPr lang="en-US" dirty="0"/>
          </a:p>
        </p:txBody>
      </p:sp>
    </p:spTree>
    <p:extLst>
      <p:ext uri="{BB962C8B-B14F-4D97-AF65-F5344CB8AC3E}">
        <p14:creationId xmlns:p14="http://schemas.microsoft.com/office/powerpoint/2010/main" val="256701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differences</a:t>
            </a:r>
            <a:endParaRPr lang="en-US" dirty="0"/>
          </a:p>
        </p:txBody>
      </p:sp>
      <p:sp>
        <p:nvSpPr>
          <p:cNvPr id="3" name="Content Placeholder 2"/>
          <p:cNvSpPr>
            <a:spLocks noGrp="1"/>
          </p:cNvSpPr>
          <p:nvPr>
            <p:ph idx="1"/>
          </p:nvPr>
        </p:nvSpPr>
        <p:spPr/>
        <p:txBody>
          <a:bodyPr/>
          <a:lstStyle/>
          <a:p>
            <a:r>
              <a:rPr lang="en-US" dirty="0" smtClean="0"/>
              <a:t>If your main process creates a 2</a:t>
            </a:r>
            <a:r>
              <a:rPr lang="en-US" baseline="30000" dirty="0" smtClean="0"/>
              <a:t>nd</a:t>
            </a:r>
            <a:r>
              <a:rPr lang="en-US" dirty="0" smtClean="0"/>
              <a:t> process, now you have two different address spaces (stack, heap, data, text) in memory</a:t>
            </a:r>
          </a:p>
          <a:p>
            <a:r>
              <a:rPr lang="en-US" dirty="0" smtClean="0"/>
              <a:t>If your main process creates a 2</a:t>
            </a:r>
            <a:r>
              <a:rPr lang="en-US" baseline="30000" dirty="0" smtClean="0"/>
              <a:t>nd</a:t>
            </a:r>
            <a:r>
              <a:rPr lang="en-US" dirty="0" smtClean="0"/>
              <a:t> thread now you share your address space except the </a:t>
            </a:r>
            <a:r>
              <a:rPr lang="en-US" b="1" dirty="0" smtClean="0"/>
              <a:t>stack</a:t>
            </a:r>
            <a:r>
              <a:rPr lang="en-US" dirty="0" smtClean="0"/>
              <a:t>!</a:t>
            </a:r>
            <a:endParaRPr lang="en-US" dirty="0"/>
          </a:p>
        </p:txBody>
      </p:sp>
    </p:spTree>
    <p:extLst>
      <p:ext uri="{BB962C8B-B14F-4D97-AF65-F5344CB8AC3E}">
        <p14:creationId xmlns:p14="http://schemas.microsoft.com/office/powerpoint/2010/main" val="303262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nvSpPr>
        <p:spPr bwMode="auto">
          <a:xfrm>
            <a:off x="9435306" y="6385718"/>
            <a:ext cx="9540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5A3EC3D1-7D41-4AF0-AA72-90ADDD31202E}" type="slidenum">
              <a:rPr lang="en-US"/>
              <a:pPr eaLnBrk="1" hangingPunct="1"/>
              <a:t>2</a:t>
            </a:fld>
            <a:endParaRPr lang="en-US"/>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smtClean="0"/>
              <a:t>Outline</a:t>
            </a:r>
          </a:p>
        </p:txBody>
      </p:sp>
      <p:sp>
        <p:nvSpPr>
          <p:cNvPr id="6" name="Rectangle 5"/>
          <p:cNvSpPr>
            <a:spLocks noGrp="1" noChangeArrowheads="1"/>
          </p:cNvSpPr>
          <p:nvPr/>
        </p:nvSpPr>
        <p:spPr bwMode="auto">
          <a:xfrm>
            <a:off x="1802606" y="1561306"/>
            <a:ext cx="41719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pPr eaLnBrk="1" hangingPunct="1">
              <a:buFontTx/>
              <a:buNone/>
            </a:pPr>
            <a:r>
              <a:rPr lang="en-US" sz="1800" b="1" dirty="0" smtClean="0"/>
              <a:t>OUTLINE</a:t>
            </a:r>
          </a:p>
          <a:p>
            <a:pPr eaLnBrk="1" hangingPunct="1"/>
            <a:r>
              <a:rPr lang="en-US" sz="1800" dirty="0" smtClean="0"/>
              <a:t>Process Concept</a:t>
            </a:r>
          </a:p>
          <a:p>
            <a:pPr eaLnBrk="1" hangingPunct="1"/>
            <a:r>
              <a:rPr lang="en-US" sz="1800" dirty="0" smtClean="0"/>
              <a:t>Operations on Processes</a:t>
            </a:r>
          </a:p>
          <a:p>
            <a:pPr eaLnBrk="1" hangingPunct="1"/>
            <a:r>
              <a:rPr lang="en-US" sz="1800" dirty="0" smtClean="0"/>
              <a:t>Context</a:t>
            </a:r>
          </a:p>
          <a:p>
            <a:pPr eaLnBrk="1" hangingPunct="1"/>
            <a:r>
              <a:rPr lang="en-US" sz="1800" dirty="0" smtClean="0"/>
              <a:t>Context Switching</a:t>
            </a:r>
          </a:p>
          <a:p>
            <a:pPr eaLnBrk="1" hangingPunct="1"/>
            <a:r>
              <a:rPr lang="en-US" sz="1800" dirty="0" smtClean="0"/>
              <a:t>Parallel execution</a:t>
            </a:r>
          </a:p>
          <a:p>
            <a:pPr eaLnBrk="1" hangingPunct="1"/>
            <a:r>
              <a:rPr lang="en-US" sz="1800" dirty="0" smtClean="0"/>
              <a:t>Threads </a:t>
            </a:r>
            <a:r>
              <a:rPr lang="en-US" sz="1800" dirty="0" err="1" smtClean="0"/>
              <a:t>vs</a:t>
            </a:r>
            <a:r>
              <a:rPr lang="en-US" sz="1800" dirty="0" smtClean="0"/>
              <a:t> Processes</a:t>
            </a:r>
          </a:p>
          <a:p>
            <a:pPr eaLnBrk="1" hangingPunct="1"/>
            <a:r>
              <a:rPr lang="en-US" sz="1800" dirty="0" smtClean="0"/>
              <a:t>Thread Libraries</a:t>
            </a:r>
          </a:p>
          <a:p>
            <a:pPr eaLnBrk="1" hangingPunct="1"/>
            <a:r>
              <a:rPr lang="en-US" sz="1800" dirty="0" smtClean="0"/>
              <a:t>Thread safety</a:t>
            </a:r>
          </a:p>
          <a:p>
            <a:pPr eaLnBrk="1" hangingPunct="1"/>
            <a:endParaRPr lang="en-US" sz="1800" dirty="0" smtClean="0"/>
          </a:p>
        </p:txBody>
      </p:sp>
      <p:sp>
        <p:nvSpPr>
          <p:cNvPr id="7" name="Rectangle 6"/>
          <p:cNvSpPr>
            <a:spLocks noGrp="1" noChangeArrowheads="1"/>
          </p:cNvSpPr>
          <p:nvPr/>
        </p:nvSpPr>
        <p:spPr bwMode="auto">
          <a:xfrm>
            <a:off x="6126956" y="1488281"/>
            <a:ext cx="41719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pPr eaLnBrk="1" hangingPunct="1"/>
            <a:endParaRPr lang="en-US" sz="1800" dirty="0" smtClean="0"/>
          </a:p>
        </p:txBody>
      </p:sp>
    </p:spTree>
    <p:extLst>
      <p:ext uri="{BB962C8B-B14F-4D97-AF65-F5344CB8AC3E}">
        <p14:creationId xmlns:p14="http://schemas.microsoft.com/office/powerpoint/2010/main" val="222728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90047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50CFC962-9E00-41F8-9B20-6796B6823F20}" type="slidenum">
              <a:rPr lang="en-US" b="0"/>
              <a:pPr eaLnBrk="1" hangingPunct="1"/>
              <a:t>21</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Single and Multithreaded Processes</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106" y="1561306"/>
            <a:ext cx="66008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66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F76D6974-F2CE-430E-9930-BD188070545B}" type="slidenum">
              <a:rPr lang="en-US" b="0"/>
              <a:pPr eaLnBrk="1" hangingPunct="1"/>
              <a:t>22</a:t>
            </a:fld>
            <a:endParaRPr lang="en-US" b="0"/>
          </a:p>
        </p:txBody>
      </p:sp>
      <p:sp>
        <p:nvSpPr>
          <p:cNvPr id="5" name="AutoShape 27"/>
          <p:cNvSpPr>
            <a:spLocks noChangeArrowheads="1"/>
          </p:cNvSpPr>
          <p:nvPr/>
        </p:nvSpPr>
        <p:spPr bwMode="auto">
          <a:xfrm>
            <a:off x="6482556" y="1707356"/>
            <a:ext cx="647700" cy="4608512"/>
          </a:xfrm>
          <a:prstGeom prst="roundRect">
            <a:avLst>
              <a:gd name="adj" fmla="val 16667"/>
            </a:avLst>
          </a:prstGeom>
          <a:solidFill>
            <a:schemeClr val="accent1"/>
          </a:solidFill>
          <a:ln>
            <a:noFill/>
          </a:ln>
          <a:extLst>
            <a:ext uri="{91240B29-F687-4F45-9708-019B960494DF}">
              <a14:hiddenLine xmlns:a14="http://schemas.microsoft.com/office/drawing/2010/main" w="3175">
                <a:solidFill>
                  <a:srgbClr val="000000"/>
                </a:solidFill>
                <a:round/>
                <a:headEnd type="none" w="lg" len="lg"/>
                <a:tailEnd type="none" w="lg" len="lg"/>
              </a14:hiddenLine>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6" name="AutoShape 26"/>
          <p:cNvSpPr>
            <a:spLocks noChangeArrowheads="1"/>
          </p:cNvSpPr>
          <p:nvPr/>
        </p:nvSpPr>
        <p:spPr bwMode="auto">
          <a:xfrm>
            <a:off x="5474494" y="1705768"/>
            <a:ext cx="647700" cy="4608513"/>
          </a:xfrm>
          <a:prstGeom prst="roundRect">
            <a:avLst>
              <a:gd name="adj" fmla="val 16667"/>
            </a:avLst>
          </a:prstGeom>
          <a:solidFill>
            <a:schemeClr val="accent1"/>
          </a:solidFill>
          <a:ln>
            <a:noFill/>
          </a:ln>
          <a:extLst>
            <a:ext uri="{91240B29-F687-4F45-9708-019B960494DF}">
              <a14:hiddenLine xmlns:a14="http://schemas.microsoft.com/office/drawing/2010/main" w="3175">
                <a:solidFill>
                  <a:srgbClr val="000000"/>
                </a:solidFill>
                <a:round/>
                <a:headEnd type="none" w="lg" len="lg"/>
                <a:tailEnd type="none" w="lg" len="lg"/>
              </a14:hiddenLine>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7" name="AutoShape 28"/>
          <p:cNvSpPr>
            <a:spLocks noChangeArrowheads="1"/>
          </p:cNvSpPr>
          <p:nvPr/>
        </p:nvSpPr>
        <p:spPr bwMode="auto">
          <a:xfrm>
            <a:off x="7490619" y="1705768"/>
            <a:ext cx="647700" cy="4608513"/>
          </a:xfrm>
          <a:prstGeom prst="roundRect">
            <a:avLst>
              <a:gd name="adj" fmla="val 16667"/>
            </a:avLst>
          </a:prstGeom>
          <a:solidFill>
            <a:schemeClr val="accent1"/>
          </a:solidFill>
          <a:ln>
            <a:noFill/>
          </a:ln>
          <a:extLst>
            <a:ext uri="{91240B29-F687-4F45-9708-019B960494DF}">
              <a14:hiddenLine xmlns:a14="http://schemas.microsoft.com/office/drawing/2010/main" w="3175">
                <a:solidFill>
                  <a:srgbClr val="000000"/>
                </a:solidFill>
                <a:round/>
                <a:headEnd type="none" w="lg" len="lg"/>
                <a:tailEnd type="none" w="lg" len="lg"/>
              </a14:hiddenLine>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8" name="AutoShape 29"/>
          <p:cNvSpPr>
            <a:spLocks noChangeArrowheads="1"/>
          </p:cNvSpPr>
          <p:nvPr/>
        </p:nvSpPr>
        <p:spPr bwMode="auto">
          <a:xfrm>
            <a:off x="8498681" y="1705768"/>
            <a:ext cx="647700" cy="4608513"/>
          </a:xfrm>
          <a:prstGeom prst="roundRect">
            <a:avLst>
              <a:gd name="adj" fmla="val 16667"/>
            </a:avLst>
          </a:prstGeom>
          <a:solidFill>
            <a:schemeClr val="accent1"/>
          </a:solidFill>
          <a:ln>
            <a:noFill/>
          </a:ln>
          <a:extLst>
            <a:ext uri="{91240B29-F687-4F45-9708-019B960494DF}">
              <a14:hiddenLine xmlns:a14="http://schemas.microsoft.com/office/drawing/2010/main" w="3175">
                <a:solidFill>
                  <a:srgbClr val="000000"/>
                </a:solidFill>
                <a:round/>
                <a:headEnd type="none" w="lg" len="lg"/>
                <a:tailEnd type="none" w="lg" len="lg"/>
              </a14:hiddenLine>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9" name="Rectangle 8"/>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Multithreading Concept</a:t>
            </a:r>
          </a:p>
        </p:txBody>
      </p:sp>
      <p:sp>
        <p:nvSpPr>
          <p:cNvPr id="10" name="Text Box 5"/>
          <p:cNvSpPr txBox="1">
            <a:spLocks noChangeArrowheads="1"/>
          </p:cNvSpPr>
          <p:nvPr/>
        </p:nvSpPr>
        <p:spPr bwMode="auto">
          <a:xfrm>
            <a:off x="1507331" y="1368758"/>
            <a:ext cx="4130675" cy="477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sz="1600" b="0" dirty="0"/>
              <a:t>function1(…)</a:t>
            </a:r>
          </a:p>
          <a:p>
            <a:pPr eaLnBrk="1" hangingPunct="1"/>
            <a:r>
              <a:rPr lang="en-US" sz="1600" b="0" dirty="0"/>
              <a:t>{</a:t>
            </a:r>
          </a:p>
          <a:p>
            <a:pPr eaLnBrk="1" hangingPunct="1"/>
            <a:r>
              <a:rPr lang="en-US" sz="1600" b="0" dirty="0" smtClean="0"/>
              <a:t>	….</a:t>
            </a:r>
          </a:p>
          <a:p>
            <a:pPr eaLnBrk="1" hangingPunct="1"/>
            <a:r>
              <a:rPr lang="en-US" sz="1600" b="0" dirty="0" smtClean="0"/>
              <a:t>{</a:t>
            </a:r>
            <a:endParaRPr lang="en-US" sz="1600" b="0" dirty="0"/>
          </a:p>
          <a:p>
            <a:pPr eaLnBrk="1" hangingPunct="1"/>
            <a:endParaRPr lang="en-US" sz="1600" b="0" dirty="0"/>
          </a:p>
          <a:p>
            <a:pPr eaLnBrk="1" hangingPunct="1"/>
            <a:r>
              <a:rPr lang="en-US" sz="1600" b="0" dirty="0"/>
              <a:t>function2(…)</a:t>
            </a:r>
          </a:p>
          <a:p>
            <a:pPr eaLnBrk="1" hangingPunct="1"/>
            <a:r>
              <a:rPr lang="en-US" sz="1600" b="0" dirty="0"/>
              <a:t>{</a:t>
            </a:r>
          </a:p>
          <a:p>
            <a:pPr eaLnBrk="1" hangingPunct="1"/>
            <a:r>
              <a:rPr lang="en-US" sz="1600" b="0" dirty="0"/>
              <a:t>	….</a:t>
            </a:r>
          </a:p>
          <a:p>
            <a:pPr eaLnBrk="1" hangingPunct="1"/>
            <a:r>
              <a:rPr lang="en-US" sz="1600" b="0" dirty="0"/>
              <a:t>{</a:t>
            </a:r>
          </a:p>
          <a:p>
            <a:pPr eaLnBrk="1" hangingPunct="1"/>
            <a:endParaRPr lang="en-US" sz="1600" b="0" dirty="0"/>
          </a:p>
          <a:p>
            <a:pPr eaLnBrk="1" hangingPunct="1"/>
            <a:r>
              <a:rPr lang="en-US" sz="1600" b="0" dirty="0"/>
              <a:t>main()</a:t>
            </a:r>
          </a:p>
          <a:p>
            <a:pPr eaLnBrk="1" hangingPunct="1"/>
            <a:r>
              <a:rPr lang="en-US" sz="1600" b="0" dirty="0"/>
              <a:t>{	….</a:t>
            </a:r>
          </a:p>
          <a:p>
            <a:pPr eaLnBrk="1" hangingPunct="1"/>
            <a:r>
              <a:rPr lang="en-US" sz="1600" b="0" dirty="0"/>
              <a:t>	</a:t>
            </a:r>
            <a:r>
              <a:rPr lang="en-US" sz="1600" b="0" dirty="0" err="1"/>
              <a:t>thread_create</a:t>
            </a:r>
            <a:r>
              <a:rPr lang="en-US" sz="1600" b="0" dirty="0"/>
              <a:t> (function1 ,…); </a:t>
            </a:r>
          </a:p>
          <a:p>
            <a:pPr eaLnBrk="1" hangingPunct="1"/>
            <a:r>
              <a:rPr lang="en-US" sz="1600" b="0" dirty="0"/>
              <a:t>	….</a:t>
            </a:r>
          </a:p>
          <a:p>
            <a:pPr eaLnBrk="1" hangingPunct="1"/>
            <a:r>
              <a:rPr lang="en-US" sz="1600" b="0" dirty="0"/>
              <a:t>	</a:t>
            </a:r>
            <a:r>
              <a:rPr lang="en-US" sz="1600" b="0" dirty="0" err="1"/>
              <a:t>thread_create</a:t>
            </a:r>
            <a:r>
              <a:rPr lang="en-US" sz="1600" b="0" dirty="0"/>
              <a:t> (function2, …); </a:t>
            </a:r>
          </a:p>
          <a:p>
            <a:pPr eaLnBrk="1" hangingPunct="1"/>
            <a:r>
              <a:rPr lang="en-US" sz="1600" b="0" dirty="0"/>
              <a:t>	….</a:t>
            </a:r>
          </a:p>
          <a:p>
            <a:pPr eaLnBrk="1" hangingPunct="1"/>
            <a:r>
              <a:rPr lang="en-US" sz="1600" b="0" dirty="0"/>
              <a:t>	</a:t>
            </a:r>
            <a:r>
              <a:rPr lang="en-US" sz="1600" b="0" dirty="0" err="1"/>
              <a:t>thread_create</a:t>
            </a:r>
            <a:r>
              <a:rPr lang="en-US" sz="1600" b="0" dirty="0"/>
              <a:t> (function1, …);</a:t>
            </a:r>
          </a:p>
          <a:p>
            <a:pPr eaLnBrk="1" hangingPunct="1"/>
            <a:r>
              <a:rPr lang="en-US" sz="1600" b="0" dirty="0"/>
              <a:t>	….</a:t>
            </a:r>
          </a:p>
          <a:p>
            <a:pPr eaLnBrk="1" hangingPunct="1"/>
            <a:r>
              <a:rPr lang="en-US" sz="1600" b="0" dirty="0"/>
              <a:t>}</a:t>
            </a:r>
          </a:p>
        </p:txBody>
      </p:sp>
      <p:sp>
        <p:nvSpPr>
          <p:cNvPr id="11" name="Line 17"/>
          <p:cNvSpPr>
            <a:spLocks noChangeShapeType="1"/>
          </p:cNvSpPr>
          <p:nvPr/>
        </p:nvSpPr>
        <p:spPr bwMode="auto">
          <a:xfrm>
            <a:off x="5834856" y="4729956"/>
            <a:ext cx="1588"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2" name="Line 19"/>
          <p:cNvSpPr>
            <a:spLocks noChangeShapeType="1"/>
          </p:cNvSpPr>
          <p:nvPr/>
        </p:nvSpPr>
        <p:spPr bwMode="auto">
          <a:xfrm>
            <a:off x="5836444" y="5233193"/>
            <a:ext cx="1587"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3" name="Line 20"/>
          <p:cNvSpPr>
            <a:spLocks noChangeShapeType="1"/>
          </p:cNvSpPr>
          <p:nvPr/>
        </p:nvSpPr>
        <p:spPr bwMode="auto">
          <a:xfrm>
            <a:off x="5836444" y="5738018"/>
            <a:ext cx="1587"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4" name="Line 30"/>
          <p:cNvSpPr>
            <a:spLocks noChangeShapeType="1"/>
          </p:cNvSpPr>
          <p:nvPr/>
        </p:nvSpPr>
        <p:spPr bwMode="auto">
          <a:xfrm>
            <a:off x="5836444" y="4298156"/>
            <a:ext cx="1587" cy="504825"/>
          </a:xfrm>
          <a:prstGeom prst="line">
            <a:avLst/>
          </a:prstGeom>
          <a:noFill/>
          <a:ln w="254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5" name="Line 31"/>
          <p:cNvSpPr>
            <a:spLocks noChangeShapeType="1"/>
          </p:cNvSpPr>
          <p:nvPr/>
        </p:nvSpPr>
        <p:spPr bwMode="auto">
          <a:xfrm>
            <a:off x="6768306" y="2353468"/>
            <a:ext cx="1588"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6" name="Line 32"/>
          <p:cNvSpPr>
            <a:spLocks noChangeShapeType="1"/>
          </p:cNvSpPr>
          <p:nvPr/>
        </p:nvSpPr>
        <p:spPr bwMode="auto">
          <a:xfrm>
            <a:off x="6769894" y="2856706"/>
            <a:ext cx="1587"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7" name="Line 33"/>
          <p:cNvSpPr>
            <a:spLocks noChangeShapeType="1"/>
          </p:cNvSpPr>
          <p:nvPr/>
        </p:nvSpPr>
        <p:spPr bwMode="auto">
          <a:xfrm>
            <a:off x="6769894" y="1921668"/>
            <a:ext cx="1587" cy="504825"/>
          </a:xfrm>
          <a:prstGeom prst="line">
            <a:avLst/>
          </a:prstGeom>
          <a:noFill/>
          <a:ln w="254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8" name="Line 34"/>
          <p:cNvSpPr>
            <a:spLocks noChangeShapeType="1"/>
          </p:cNvSpPr>
          <p:nvPr/>
        </p:nvSpPr>
        <p:spPr bwMode="auto">
          <a:xfrm>
            <a:off x="7847806" y="3432968"/>
            <a:ext cx="1588"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9" name="Line 36"/>
          <p:cNvSpPr>
            <a:spLocks noChangeShapeType="1"/>
          </p:cNvSpPr>
          <p:nvPr/>
        </p:nvSpPr>
        <p:spPr bwMode="auto">
          <a:xfrm>
            <a:off x="7849394" y="3001168"/>
            <a:ext cx="1587" cy="504825"/>
          </a:xfrm>
          <a:prstGeom prst="line">
            <a:avLst/>
          </a:prstGeom>
          <a:noFill/>
          <a:ln w="254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20" name="Line 39"/>
          <p:cNvSpPr>
            <a:spLocks noChangeShapeType="1"/>
          </p:cNvSpPr>
          <p:nvPr/>
        </p:nvSpPr>
        <p:spPr bwMode="auto">
          <a:xfrm>
            <a:off x="8857456" y="1850231"/>
            <a:ext cx="1588" cy="504825"/>
          </a:xfrm>
          <a:prstGeom prst="line">
            <a:avLst/>
          </a:prstGeom>
          <a:noFill/>
          <a:ln w="254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21" name="Text Box 40"/>
          <p:cNvSpPr txBox="1">
            <a:spLocks noChangeArrowheads="1"/>
          </p:cNvSpPr>
          <p:nvPr/>
        </p:nvSpPr>
        <p:spPr bwMode="auto">
          <a:xfrm>
            <a:off x="5330031" y="1410493"/>
            <a:ext cx="95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dirty="0"/>
              <a:t>thread1</a:t>
            </a:r>
          </a:p>
        </p:txBody>
      </p:sp>
      <p:sp>
        <p:nvSpPr>
          <p:cNvPr id="22" name="Text Box 41"/>
          <p:cNvSpPr txBox="1">
            <a:spLocks noChangeArrowheads="1"/>
          </p:cNvSpPr>
          <p:nvPr/>
        </p:nvSpPr>
        <p:spPr bwMode="auto">
          <a:xfrm>
            <a:off x="6319044" y="1416843"/>
            <a:ext cx="95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thread2</a:t>
            </a:r>
          </a:p>
        </p:txBody>
      </p:sp>
      <p:sp>
        <p:nvSpPr>
          <p:cNvPr id="23" name="Text Box 42"/>
          <p:cNvSpPr txBox="1">
            <a:spLocks noChangeArrowheads="1"/>
          </p:cNvSpPr>
          <p:nvPr/>
        </p:nvSpPr>
        <p:spPr bwMode="auto">
          <a:xfrm>
            <a:off x="7327106" y="1416843"/>
            <a:ext cx="95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thread3</a:t>
            </a:r>
          </a:p>
        </p:txBody>
      </p:sp>
      <p:sp>
        <p:nvSpPr>
          <p:cNvPr id="24" name="Text Box 43"/>
          <p:cNvSpPr txBox="1">
            <a:spLocks noChangeArrowheads="1"/>
          </p:cNvSpPr>
          <p:nvPr/>
        </p:nvSpPr>
        <p:spPr bwMode="auto">
          <a:xfrm>
            <a:off x="8355806" y="1416843"/>
            <a:ext cx="95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thread4</a:t>
            </a:r>
          </a:p>
        </p:txBody>
      </p:sp>
    </p:spTree>
    <p:extLst>
      <p:ext uri="{BB962C8B-B14F-4D97-AF65-F5344CB8AC3E}">
        <p14:creationId xmlns:p14="http://schemas.microsoft.com/office/powerpoint/2010/main" val="3433209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24A03F51-E28C-4D47-AE18-7B399D752E7D}" type="slidenum">
              <a:rPr lang="en-US" b="0"/>
              <a:pPr eaLnBrk="1" hangingPunct="1"/>
              <a:t>23</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Multicore programming and multithreading challenges</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dirty="0" smtClean="0"/>
              <a:t>Multicore systems putting pressure on programmers. </a:t>
            </a:r>
          </a:p>
          <a:p>
            <a:pPr lvl="1" eaLnBrk="1" hangingPunct="1"/>
            <a:r>
              <a:rPr lang="en-US" sz="1800" dirty="0" smtClean="0"/>
              <a:t>Threading can utilize Multicore systems better, but it has come challenges</a:t>
            </a:r>
          </a:p>
          <a:p>
            <a:pPr eaLnBrk="1" hangingPunct="1"/>
            <a:r>
              <a:rPr lang="en-US" sz="1800" dirty="0" smtClean="0"/>
              <a:t>Threading Challenges include</a:t>
            </a:r>
          </a:p>
          <a:p>
            <a:pPr lvl="1" eaLnBrk="1" hangingPunct="1"/>
            <a:r>
              <a:rPr lang="en-US" sz="1800" b="1" dirty="0" smtClean="0"/>
              <a:t>Dividing activities</a:t>
            </a:r>
          </a:p>
          <a:p>
            <a:pPr lvl="2" eaLnBrk="1" hangingPunct="1"/>
            <a:r>
              <a:rPr lang="en-US" sz="1800" dirty="0" smtClean="0"/>
              <a:t>Come up with concurrent tasks</a:t>
            </a:r>
          </a:p>
          <a:p>
            <a:pPr lvl="1" eaLnBrk="1" hangingPunct="1"/>
            <a:r>
              <a:rPr lang="en-US" sz="1800" b="1" dirty="0" smtClean="0"/>
              <a:t>Balance</a:t>
            </a:r>
          </a:p>
          <a:p>
            <a:pPr lvl="2" eaLnBrk="1" hangingPunct="1"/>
            <a:r>
              <a:rPr lang="en-US" sz="1800" dirty="0" smtClean="0"/>
              <a:t>Tasks should be similar importance and load</a:t>
            </a:r>
          </a:p>
          <a:p>
            <a:pPr lvl="1" eaLnBrk="1" hangingPunct="1"/>
            <a:r>
              <a:rPr lang="en-US" sz="1800" b="1" dirty="0" smtClean="0"/>
              <a:t>Data splitting</a:t>
            </a:r>
          </a:p>
          <a:p>
            <a:pPr lvl="2" eaLnBrk="1" hangingPunct="1"/>
            <a:r>
              <a:rPr lang="en-US" sz="1800" dirty="0" smtClean="0"/>
              <a:t>Data may need to be split as well</a:t>
            </a:r>
          </a:p>
          <a:p>
            <a:pPr lvl="1" eaLnBrk="1" hangingPunct="1"/>
            <a:r>
              <a:rPr lang="en-US" sz="1800" b="1" dirty="0" smtClean="0"/>
              <a:t>Data dependency</a:t>
            </a:r>
          </a:p>
          <a:p>
            <a:pPr lvl="2" eaLnBrk="1" hangingPunct="1"/>
            <a:r>
              <a:rPr lang="en-US" sz="1800" dirty="0" smtClean="0"/>
              <a:t>Data dependencies should be considered; need synchronization of activities</a:t>
            </a:r>
          </a:p>
          <a:p>
            <a:pPr lvl="1" eaLnBrk="1" hangingPunct="1"/>
            <a:r>
              <a:rPr lang="en-US" sz="1800" b="1" dirty="0" smtClean="0"/>
              <a:t>Testing and debugging</a:t>
            </a:r>
          </a:p>
          <a:p>
            <a:pPr lvl="2" eaLnBrk="1" hangingPunct="1"/>
            <a:r>
              <a:rPr lang="en-US" sz="1800" dirty="0" smtClean="0"/>
              <a:t>Debugging is more difficult</a:t>
            </a:r>
          </a:p>
          <a:p>
            <a:pPr eaLnBrk="1" hangingPunct="1"/>
            <a:endParaRPr lang="en-US" sz="1800" dirty="0" smtClean="0"/>
          </a:p>
        </p:txBody>
      </p:sp>
    </p:spTree>
    <p:extLst>
      <p:ext uri="{BB962C8B-B14F-4D97-AF65-F5344CB8AC3E}">
        <p14:creationId xmlns:p14="http://schemas.microsoft.com/office/powerpoint/2010/main" val="281792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86C093F0-6CF9-4527-A374-F79B3C5D8292}" type="slidenum">
              <a:rPr lang="en-US" b="0"/>
              <a:pPr eaLnBrk="1" hangingPunct="1"/>
              <a:t>24</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Multithreaded Server Architecture</a:t>
            </a:r>
          </a:p>
        </p:txBody>
      </p:sp>
      <p:pic>
        <p:nvPicPr>
          <p:cNvPr id="6"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206" y="2209006"/>
            <a:ext cx="71088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0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BAB9A000-1014-42C4-8E1B-48E12B732A67}" type="slidenum">
              <a:rPr lang="en-US" b="0"/>
              <a:pPr eaLnBrk="1" hangingPunct="1"/>
              <a:t>25</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z="2800" smtClean="0"/>
              <a:t>Concurrent Execution on a Single-core System</a:t>
            </a:r>
          </a:p>
        </p:txBody>
      </p:sp>
      <p:pic>
        <p:nvPicPr>
          <p:cNvPr id="6"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644" y="2669381"/>
            <a:ext cx="76152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958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5BD594A7-19A4-4EFA-8DCE-ED269D7B39D1}" type="slidenum">
              <a:rPr lang="en-US" b="0"/>
              <a:pPr eaLnBrk="1" hangingPunct="1"/>
              <a:t>26</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Parallel Execution on a Multicore System</a:t>
            </a:r>
          </a:p>
        </p:txBody>
      </p:sp>
      <p:pic>
        <p:nvPicPr>
          <p:cNvPr id="6"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56" y="2409031"/>
            <a:ext cx="6097588"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777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254331" y="5399881"/>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D50E3A6B-F528-459C-A509-CBCABF3B6E6F}" type="slidenum">
              <a:rPr lang="en-US" b="0"/>
              <a:pPr eaLnBrk="1" hangingPunct="1"/>
              <a:t>27</a:t>
            </a:fld>
            <a:endParaRPr lang="en-US" b="0"/>
          </a:p>
        </p:txBody>
      </p:sp>
      <p:sp>
        <p:nvSpPr>
          <p:cNvPr id="5" name="Rectangle 4"/>
          <p:cNvSpPr>
            <a:spLocks noGrp="1" noChangeArrowheads="1"/>
          </p:cNvSpPr>
          <p:nvPr/>
        </p:nvSpPr>
        <p:spPr bwMode="auto">
          <a:xfrm>
            <a:off x="1983581" y="1148556"/>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Threading Support</a:t>
            </a:r>
          </a:p>
        </p:txBody>
      </p:sp>
      <p:sp>
        <p:nvSpPr>
          <p:cNvPr id="6" name="Rectangle 5"/>
          <p:cNvSpPr>
            <a:spLocks noGrp="1" noChangeArrowheads="1"/>
          </p:cNvSpPr>
          <p:nvPr/>
        </p:nvSpPr>
        <p:spPr bwMode="auto">
          <a:xfrm>
            <a:off x="2669381" y="2904331"/>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000">
                <a:solidFill>
                  <a:schemeClr val="tx1"/>
                </a:solidFill>
                <a:latin typeface="+mn-lt"/>
                <a:ea typeface="+mn-ea"/>
                <a:cs typeface="+mn-cs"/>
              </a:defRPr>
            </a:lvl1pPr>
            <a:lvl2pPr marL="457200" indent="0" algn="ctr" rtl="0" eaLnBrk="0" fontAlgn="base" hangingPunct="0">
              <a:spcBef>
                <a:spcPct val="20000"/>
              </a:spcBef>
              <a:spcAft>
                <a:spcPct val="0"/>
              </a:spcAft>
              <a:buNone/>
              <a:defRPr sz="20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endParaRPr lang="tr-TR" smtClean="0"/>
          </a:p>
        </p:txBody>
      </p:sp>
    </p:spTree>
    <p:extLst>
      <p:ext uri="{BB962C8B-B14F-4D97-AF65-F5344CB8AC3E}">
        <p14:creationId xmlns:p14="http://schemas.microsoft.com/office/powerpoint/2010/main" val="424734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681EA909-E83B-47E8-B54C-365B2EE2FBF9}" type="slidenum">
              <a:rPr lang="en-US" b="0"/>
              <a:pPr eaLnBrk="1" hangingPunct="1"/>
              <a:t>28</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Threading Support</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smtClean="0"/>
              <a:t>Multithreading can be supported by: </a:t>
            </a:r>
          </a:p>
          <a:p>
            <a:pPr eaLnBrk="1" hangingPunct="1"/>
            <a:endParaRPr lang="en-US" sz="1800" smtClean="0"/>
          </a:p>
          <a:p>
            <a:pPr lvl="1" eaLnBrk="1" hangingPunct="1"/>
            <a:r>
              <a:rPr lang="en-US" sz="1800" b="1" smtClean="0"/>
              <a:t>User level libraries</a:t>
            </a:r>
            <a:r>
              <a:rPr lang="en-US" sz="1800" smtClean="0"/>
              <a:t> (without Kernel being aware of it)</a:t>
            </a:r>
          </a:p>
          <a:p>
            <a:pPr lvl="2" eaLnBrk="1" hangingPunct="1"/>
            <a:r>
              <a:rPr lang="en-US" sz="1800" smtClean="0"/>
              <a:t>Library creates and manages threads (</a:t>
            </a:r>
            <a:r>
              <a:rPr lang="en-US" sz="1800" b="1" smtClean="0"/>
              <a:t>user level implementation</a:t>
            </a:r>
            <a:r>
              <a:rPr lang="en-US" sz="1800" smtClean="0"/>
              <a:t>)</a:t>
            </a:r>
          </a:p>
          <a:p>
            <a:pPr lvl="1" eaLnBrk="1" hangingPunct="1"/>
            <a:r>
              <a:rPr lang="en-US" sz="1800" b="1" smtClean="0"/>
              <a:t>Kernel</a:t>
            </a:r>
            <a:r>
              <a:rPr lang="en-US" sz="1800" smtClean="0"/>
              <a:t> itself </a:t>
            </a:r>
          </a:p>
          <a:p>
            <a:pPr lvl="2" eaLnBrk="1" hangingPunct="1"/>
            <a:r>
              <a:rPr lang="en-US" sz="1800" smtClean="0"/>
              <a:t>Kernel creates and manages threads (</a:t>
            </a:r>
            <a:r>
              <a:rPr lang="en-US" sz="1800" b="1" smtClean="0"/>
              <a:t>kernel space implementation</a:t>
            </a:r>
            <a:r>
              <a:rPr lang="en-US" sz="1800" smtClean="0"/>
              <a:t>)</a:t>
            </a:r>
          </a:p>
          <a:p>
            <a:pPr lvl="2" eaLnBrk="1" hangingPunct="1"/>
            <a:endParaRPr lang="en-US" sz="1800" smtClean="0"/>
          </a:p>
          <a:p>
            <a:pPr lvl="2" eaLnBrk="1" hangingPunct="1"/>
            <a:endParaRPr lang="en-US" sz="1800" smtClean="0"/>
          </a:p>
          <a:p>
            <a:pPr eaLnBrk="1" hangingPunct="1"/>
            <a:r>
              <a:rPr lang="en-US" sz="1800" smtClean="0"/>
              <a:t>No matter which is implemented, threads can be created, used, and terminated via a set of functions that are part of a </a:t>
            </a:r>
            <a:r>
              <a:rPr lang="en-US" sz="1800" b="1" smtClean="0"/>
              <a:t>Thread API</a:t>
            </a:r>
            <a:r>
              <a:rPr lang="en-US" sz="1800" smtClean="0"/>
              <a:t> (a thread library)</a:t>
            </a:r>
          </a:p>
          <a:p>
            <a:pPr lvl="1" eaLnBrk="1" hangingPunct="1"/>
            <a:r>
              <a:rPr lang="en-US" sz="1800" smtClean="0"/>
              <a:t>Three primary thread libraries: </a:t>
            </a:r>
            <a:r>
              <a:rPr lang="en-US" sz="1800" b="1" smtClean="0"/>
              <a:t>POSIX threads</a:t>
            </a:r>
            <a:r>
              <a:rPr lang="en-US" sz="1800" smtClean="0"/>
              <a:t>, </a:t>
            </a:r>
            <a:r>
              <a:rPr lang="en-US" sz="1800" b="1" smtClean="0"/>
              <a:t>Java threads</a:t>
            </a:r>
            <a:r>
              <a:rPr lang="en-US" sz="1800" smtClean="0"/>
              <a:t>, </a:t>
            </a:r>
            <a:r>
              <a:rPr lang="en-US" sz="1800" b="1" smtClean="0"/>
              <a:t>Win32 threads </a:t>
            </a:r>
          </a:p>
        </p:txBody>
      </p:sp>
    </p:spTree>
    <p:extLst>
      <p:ext uri="{BB962C8B-B14F-4D97-AF65-F5344CB8AC3E}">
        <p14:creationId xmlns:p14="http://schemas.microsoft.com/office/powerpoint/2010/main" val="876183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DFEAA8E1-25F1-454D-BFBD-89F450D2B8FE}" type="slidenum">
              <a:rPr lang="en-US" b="0"/>
              <a:pPr eaLnBrk="1" hangingPunct="1"/>
              <a:t>29</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 Libraries</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b="1" smtClean="0"/>
              <a:t>Thread library</a:t>
            </a:r>
            <a:r>
              <a:rPr lang="en-US" smtClean="0">
                <a:solidFill>
                  <a:srgbClr val="3366FF"/>
                </a:solidFill>
              </a:rPr>
              <a:t> </a:t>
            </a:r>
            <a:r>
              <a:rPr lang="en-US" smtClean="0"/>
              <a:t>provides programmer with API for creating and managing threads</a:t>
            </a:r>
          </a:p>
          <a:p>
            <a:pPr lvl="1" eaLnBrk="1" hangingPunct="1"/>
            <a:r>
              <a:rPr lang="en-US" smtClean="0"/>
              <a:t>Programmer just have to know the thread library interface (API).</a:t>
            </a:r>
          </a:p>
          <a:p>
            <a:pPr lvl="1" eaLnBrk="1" hangingPunct="1"/>
            <a:r>
              <a:rPr lang="en-US" smtClean="0"/>
              <a:t>Threads may be implemented in user space or kernel space. </a:t>
            </a:r>
          </a:p>
          <a:p>
            <a:pPr lvl="2" eaLnBrk="1" hangingPunct="1"/>
            <a:r>
              <a:rPr lang="en-US" smtClean="0"/>
              <a:t>library may be entirely in user space or may get kernel support for threading</a:t>
            </a:r>
          </a:p>
          <a:p>
            <a:pPr eaLnBrk="1" hangingPunct="1"/>
            <a:endParaRPr lang="en-US" smtClean="0"/>
          </a:p>
        </p:txBody>
      </p:sp>
    </p:spTree>
    <p:extLst>
      <p:ext uri="{BB962C8B-B14F-4D97-AF65-F5344CB8AC3E}">
        <p14:creationId xmlns:p14="http://schemas.microsoft.com/office/powerpoint/2010/main" val="407472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nvSpPr>
        <p:spPr bwMode="auto">
          <a:xfrm>
            <a:off x="9426575" y="6404769"/>
            <a:ext cx="954087"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6645CB6C-424D-4A54-992C-5D5DEF62AA3F}" type="slidenum">
              <a:rPr lang="en-US"/>
              <a:pPr eaLnBrk="1" hangingPunct="1"/>
              <a:t>3</a:t>
            </a:fld>
            <a:endParaRPr lang="en-US"/>
          </a:p>
        </p:txBody>
      </p:sp>
      <p:sp>
        <p:nvSpPr>
          <p:cNvPr id="5" name="Rectangle 4"/>
          <p:cNvSpPr>
            <a:spLocks noGrp="1" noChangeArrowheads="1"/>
          </p:cNvSpPr>
          <p:nvPr/>
        </p:nvSpPr>
        <p:spPr bwMode="auto">
          <a:xfrm>
            <a:off x="1811337" y="143669"/>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ＭＳ Ｐゴシック" charset="0"/>
              </a:defRPr>
            </a:lvl1pPr>
            <a:lvl2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defRPr/>
            </a:pPr>
            <a:r>
              <a:rPr lang="en-US" smtClean="0">
                <a:cs typeface="+mj-cs"/>
              </a:rPr>
              <a:t>Process Management</a:t>
            </a:r>
          </a:p>
        </p:txBody>
      </p:sp>
      <p:sp>
        <p:nvSpPr>
          <p:cNvPr id="6" name="Rectangle 5"/>
          <p:cNvSpPr>
            <a:spLocks noGrp="1" noChangeArrowheads="1"/>
          </p:cNvSpPr>
          <p:nvPr/>
        </p:nvSpPr>
        <p:spPr bwMode="auto">
          <a:xfrm>
            <a:off x="1811337" y="1542257"/>
            <a:ext cx="47529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pPr eaLnBrk="1" hangingPunct="1">
              <a:defRPr/>
            </a:pPr>
            <a:r>
              <a:rPr lang="en-US" sz="1800" b="1" dirty="0" smtClean="0">
                <a:cs typeface="+mn-cs"/>
              </a:rPr>
              <a:t>A process is a program in execution</a:t>
            </a:r>
            <a:r>
              <a:rPr lang="en-US" sz="1800" dirty="0" smtClean="0">
                <a:cs typeface="+mn-cs"/>
              </a:rPr>
              <a:t>.</a:t>
            </a:r>
          </a:p>
          <a:p>
            <a:pPr lvl="1" eaLnBrk="1" hangingPunct="1">
              <a:defRPr/>
            </a:pPr>
            <a:r>
              <a:rPr lang="en-US" sz="1800" b="1" dirty="0" smtClean="0"/>
              <a:t>Unit of work</a:t>
            </a:r>
            <a:r>
              <a:rPr lang="en-US" sz="1800" dirty="0" smtClean="0"/>
              <a:t> in the system</a:t>
            </a:r>
          </a:p>
          <a:p>
            <a:pPr lvl="1" eaLnBrk="1" hangingPunct="1">
              <a:defRPr/>
            </a:pPr>
            <a:r>
              <a:rPr lang="en-US" sz="1800" dirty="0" smtClean="0"/>
              <a:t>(</a:t>
            </a:r>
            <a:r>
              <a:rPr lang="en-US" sz="1800" dirty="0"/>
              <a:t>Process is </a:t>
            </a:r>
            <a:r>
              <a:rPr lang="en-US" sz="1800" dirty="0">
                <a:solidFill>
                  <a:srgbClr val="000099"/>
                </a:solidFill>
              </a:rPr>
              <a:t>an </a:t>
            </a:r>
            <a:r>
              <a:rPr lang="en-US" sz="1800" i="1" dirty="0">
                <a:solidFill>
                  <a:srgbClr val="000099"/>
                </a:solidFill>
              </a:rPr>
              <a:t>active entity</a:t>
            </a:r>
            <a:r>
              <a:rPr lang="en-US" sz="1800" dirty="0"/>
              <a:t> a </a:t>
            </a:r>
            <a:r>
              <a:rPr lang="en-US" sz="1800" dirty="0" smtClean="0"/>
              <a:t>program is passive). </a:t>
            </a:r>
          </a:p>
          <a:p>
            <a:pPr eaLnBrk="1" hangingPunct="1">
              <a:defRPr/>
            </a:pPr>
            <a:r>
              <a:rPr lang="en-US" sz="1800" dirty="0" smtClean="0">
                <a:cs typeface="+mn-cs"/>
              </a:rPr>
              <a:t>Process executes instructions </a:t>
            </a:r>
            <a:r>
              <a:rPr lang="en-US" sz="1800" b="1" dirty="0" smtClean="0">
                <a:cs typeface="+mn-cs"/>
              </a:rPr>
              <a:t>sequentially</a:t>
            </a:r>
            <a:r>
              <a:rPr lang="en-US" sz="1800" dirty="0" smtClean="0">
                <a:cs typeface="+mn-cs"/>
              </a:rPr>
              <a:t>, one at a time, until completion</a:t>
            </a:r>
          </a:p>
          <a:p>
            <a:pPr eaLnBrk="1" hangingPunct="1">
              <a:defRPr/>
            </a:pPr>
            <a:r>
              <a:rPr lang="en-US" sz="1800" dirty="0" smtClean="0">
                <a:cs typeface="+mn-cs"/>
              </a:rPr>
              <a:t>Process </a:t>
            </a:r>
            <a:r>
              <a:rPr lang="en-US" sz="1800" b="1" dirty="0" smtClean="0">
                <a:cs typeface="+mn-cs"/>
              </a:rPr>
              <a:t>needs resources</a:t>
            </a:r>
            <a:r>
              <a:rPr lang="en-US" sz="1800" dirty="0" smtClean="0">
                <a:cs typeface="+mn-cs"/>
              </a:rPr>
              <a:t> to accomplish its task</a:t>
            </a:r>
          </a:p>
          <a:p>
            <a:pPr lvl="1" eaLnBrk="1" hangingPunct="1">
              <a:defRPr/>
            </a:pPr>
            <a:r>
              <a:rPr lang="en-US" sz="1800" dirty="0" smtClean="0"/>
              <a:t>CPU, memory, I/O, files</a:t>
            </a:r>
          </a:p>
          <a:p>
            <a:pPr eaLnBrk="1" hangingPunct="1">
              <a:defRPr/>
            </a:pPr>
            <a:r>
              <a:rPr lang="en-US" sz="1800" dirty="0" smtClean="0">
                <a:cs typeface="+mn-cs"/>
              </a:rPr>
              <a:t>Typically system has </a:t>
            </a:r>
            <a:r>
              <a:rPr lang="en-US" sz="1800" b="1" dirty="0" smtClean="0">
                <a:cs typeface="+mn-cs"/>
              </a:rPr>
              <a:t>many processes</a:t>
            </a:r>
            <a:r>
              <a:rPr lang="en-US" sz="1800" dirty="0" smtClean="0">
                <a:cs typeface="+mn-cs"/>
              </a:rPr>
              <a:t> running </a:t>
            </a:r>
            <a:r>
              <a:rPr lang="en-US" sz="1800" b="1" dirty="0" smtClean="0">
                <a:cs typeface="+mn-cs"/>
              </a:rPr>
              <a:t>concurrently</a:t>
            </a:r>
          </a:p>
          <a:p>
            <a:pPr lvl="1" eaLnBrk="1" hangingPunct="1">
              <a:defRPr/>
            </a:pPr>
            <a:r>
              <a:rPr lang="en-US" sz="1800" dirty="0" smtClean="0"/>
              <a:t>Some of them may be OS processes</a:t>
            </a:r>
          </a:p>
          <a:p>
            <a:pPr eaLnBrk="1" hangingPunct="1">
              <a:defRPr/>
            </a:pPr>
            <a:r>
              <a:rPr lang="en-US" sz="1800" dirty="0" smtClean="0">
                <a:cs typeface="+mn-cs"/>
              </a:rPr>
              <a:t>Upon termination,  </a:t>
            </a:r>
            <a:r>
              <a:rPr lang="en-US" sz="1800" b="1" dirty="0" smtClean="0">
                <a:cs typeface="+mn-cs"/>
              </a:rPr>
              <a:t>resources are released</a:t>
            </a:r>
          </a:p>
          <a:p>
            <a:pPr eaLnBrk="1" hangingPunct="1">
              <a:defRPr/>
            </a:pPr>
            <a:endParaRPr lang="en-US" sz="1800" dirty="0" smtClean="0">
              <a:cs typeface="+mn-cs"/>
            </a:endParaRPr>
          </a:p>
          <a:p>
            <a:pPr eaLnBrk="1" hangingPunct="1">
              <a:defRPr/>
            </a:pPr>
            <a:endParaRPr lang="en-US" sz="1600" dirty="0" smtClean="0">
              <a:cs typeface="+mn-cs"/>
            </a:endParaRPr>
          </a:p>
        </p:txBody>
      </p:sp>
      <p:sp>
        <p:nvSpPr>
          <p:cNvPr id="7" name="Rectangle 6"/>
          <p:cNvSpPr>
            <a:spLocks noGrp="1" noChangeArrowheads="1"/>
          </p:cNvSpPr>
          <p:nvPr/>
        </p:nvSpPr>
        <p:spPr bwMode="auto">
          <a:xfrm>
            <a:off x="6564312" y="1542257"/>
            <a:ext cx="38163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pPr eaLnBrk="1" hangingPunct="1">
              <a:buFontTx/>
              <a:buNone/>
              <a:defRPr/>
            </a:pPr>
            <a:endParaRPr lang="en-US" sz="1800" dirty="0" smtClean="0">
              <a:cs typeface="+mn-cs"/>
            </a:endParaRPr>
          </a:p>
          <a:p>
            <a:pPr eaLnBrk="1" hangingPunct="1">
              <a:defRPr/>
            </a:pPr>
            <a:r>
              <a:rPr lang="en-US" sz="1800" b="1" dirty="0" smtClean="0">
                <a:cs typeface="+mn-cs"/>
              </a:rPr>
              <a:t>Vi</a:t>
            </a:r>
          </a:p>
          <a:p>
            <a:pPr eaLnBrk="1" hangingPunct="1">
              <a:defRPr/>
            </a:pPr>
            <a:r>
              <a:rPr lang="en-US" sz="1800" b="1" dirty="0" smtClean="0">
                <a:cs typeface="+mn-cs"/>
              </a:rPr>
              <a:t>Firefox</a:t>
            </a:r>
          </a:p>
          <a:p>
            <a:pPr eaLnBrk="1" hangingPunct="1">
              <a:defRPr/>
            </a:pPr>
            <a:r>
              <a:rPr lang="en-US" sz="1800" b="1" dirty="0" err="1" smtClean="0">
                <a:cs typeface="+mn-cs"/>
              </a:rPr>
              <a:t>Gcc</a:t>
            </a:r>
            <a:endParaRPr lang="en-US" sz="1800" b="1" dirty="0" smtClean="0">
              <a:cs typeface="+mn-cs"/>
            </a:endParaRPr>
          </a:p>
          <a:p>
            <a:pPr marL="0" indent="0" eaLnBrk="1" hangingPunct="1">
              <a:buNone/>
              <a:defRPr/>
            </a:pPr>
            <a:endParaRPr lang="en-US" sz="1800" b="1" dirty="0">
              <a:cs typeface="+mn-cs"/>
            </a:endParaRPr>
          </a:p>
        </p:txBody>
      </p:sp>
    </p:spTree>
    <p:extLst>
      <p:ext uri="{BB962C8B-B14F-4D97-AF65-F5344CB8AC3E}">
        <p14:creationId xmlns:p14="http://schemas.microsoft.com/office/powerpoint/2010/main" val="1839193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2A4ED943-953E-4843-A3BE-E5AD06C56554}" type="slidenum">
              <a:rPr lang="en-US" b="0"/>
              <a:pPr eaLnBrk="1" hangingPunct="1"/>
              <a:t>30</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dirty="0" err="1" smtClean="0"/>
              <a:t>Pthreads</a:t>
            </a:r>
            <a:r>
              <a:rPr lang="en-US" dirty="0" smtClean="0"/>
              <a:t> Library</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mtClean="0"/>
              <a:t>May be provided either as user-level or kernel-level</a:t>
            </a:r>
          </a:p>
          <a:p>
            <a:pPr eaLnBrk="1" hangingPunct="1"/>
            <a:r>
              <a:rPr lang="en-US" smtClean="0"/>
              <a:t>A POSIX standard (IEEE 1003.1c) API for thread creation and synchronization</a:t>
            </a:r>
          </a:p>
          <a:p>
            <a:pPr eaLnBrk="1" hangingPunct="1"/>
            <a:r>
              <a:rPr lang="en-US" smtClean="0"/>
              <a:t>API specifies behavior of the thread library, implementation is up to development of the library</a:t>
            </a:r>
          </a:p>
          <a:p>
            <a:pPr eaLnBrk="1" hangingPunct="1"/>
            <a:r>
              <a:rPr lang="en-US" smtClean="0"/>
              <a:t>Common in UNIX operating systems (Solaris, Linux, Mac OS X)</a:t>
            </a:r>
          </a:p>
          <a:p>
            <a:pPr eaLnBrk="1" hangingPunct="1"/>
            <a:endParaRPr lang="en-US" smtClean="0"/>
          </a:p>
        </p:txBody>
      </p:sp>
    </p:spTree>
    <p:extLst>
      <p:ext uri="{BB962C8B-B14F-4D97-AF65-F5344CB8AC3E}">
        <p14:creationId xmlns:p14="http://schemas.microsoft.com/office/powerpoint/2010/main" val="392362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A3BDFB92-EE8F-4912-84C3-EBE1570F9F10}" type="slidenum">
              <a:rPr lang="en-US" b="0"/>
              <a:pPr eaLnBrk="1" hangingPunct="1"/>
              <a:t>31</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Pthreads Example</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n-US" sz="1800" dirty="0" smtClean="0"/>
              <a:t>We will show a program that creates a new thread. </a:t>
            </a:r>
          </a:p>
          <a:p>
            <a:pPr lvl="1" eaLnBrk="1" hangingPunct="1">
              <a:lnSpc>
                <a:spcPct val="90000"/>
              </a:lnSpc>
            </a:pPr>
            <a:r>
              <a:rPr lang="en-US" sz="1800" dirty="0" smtClean="0"/>
              <a:t>Hence a process will have two threads : </a:t>
            </a:r>
          </a:p>
          <a:p>
            <a:pPr lvl="2" eaLnBrk="1" hangingPunct="1">
              <a:lnSpc>
                <a:spcPct val="90000"/>
              </a:lnSpc>
            </a:pPr>
            <a:r>
              <a:rPr lang="en-US" sz="1800" dirty="0" smtClean="0"/>
              <a:t>1 - the initial/main thread that is created to execute the main() function (that thread is always created even there is no support for multithreading); </a:t>
            </a:r>
          </a:p>
          <a:p>
            <a:pPr lvl="2" eaLnBrk="1" hangingPunct="1">
              <a:lnSpc>
                <a:spcPct val="90000"/>
              </a:lnSpc>
            </a:pPr>
            <a:r>
              <a:rPr lang="en-US" sz="1800" dirty="0" smtClean="0"/>
              <a:t>2 - the new thread.</a:t>
            </a:r>
          </a:p>
          <a:p>
            <a:pPr lvl="2" eaLnBrk="1" hangingPunct="1">
              <a:lnSpc>
                <a:spcPct val="90000"/>
              </a:lnSpc>
              <a:buFontTx/>
              <a:buNone/>
            </a:pPr>
            <a:r>
              <a:rPr lang="en-US" sz="1800" dirty="0" smtClean="0"/>
              <a:t>(both threads have equal power)</a:t>
            </a:r>
          </a:p>
          <a:p>
            <a:pPr lvl="1" eaLnBrk="1" hangingPunct="1">
              <a:lnSpc>
                <a:spcPct val="90000"/>
              </a:lnSpc>
            </a:pPr>
            <a:endParaRPr lang="en-US" sz="1800" dirty="0" smtClean="0"/>
          </a:p>
          <a:p>
            <a:pPr eaLnBrk="1" hangingPunct="1">
              <a:lnSpc>
                <a:spcPct val="90000"/>
              </a:lnSpc>
            </a:pPr>
            <a:r>
              <a:rPr lang="en-US" sz="1800" dirty="0" smtClean="0"/>
              <a:t>The program will just create a new thread to do a simple computation: will sum all integers </a:t>
            </a:r>
            <a:r>
              <a:rPr lang="en-US" sz="1800" dirty="0" err="1" smtClean="0"/>
              <a:t>upto</a:t>
            </a:r>
            <a:r>
              <a:rPr lang="en-US" sz="1800" dirty="0" smtClean="0"/>
              <a:t> a given parameter value</a:t>
            </a:r>
          </a:p>
          <a:p>
            <a:pPr lvl="1" eaLnBrk="1" hangingPunct="1">
              <a:lnSpc>
                <a:spcPct val="90000"/>
              </a:lnSpc>
            </a:pPr>
            <a:r>
              <a:rPr lang="en-US" sz="1800" dirty="0" smtClean="0"/>
              <a:t>sum = 1+2+…+</a:t>
            </a:r>
            <a:r>
              <a:rPr lang="en-US" sz="1800" dirty="0" err="1" smtClean="0"/>
              <a:t>parameter_value</a:t>
            </a:r>
            <a:endParaRPr lang="en-US" sz="1800" dirty="0" smtClean="0"/>
          </a:p>
          <a:p>
            <a:pPr lvl="1" eaLnBrk="1" hangingPunct="1">
              <a:lnSpc>
                <a:spcPct val="90000"/>
              </a:lnSpc>
            </a:pPr>
            <a:endParaRPr lang="en-US" sz="1800" dirty="0" smtClean="0"/>
          </a:p>
          <a:p>
            <a:pPr eaLnBrk="1" hangingPunct="1">
              <a:lnSpc>
                <a:spcPct val="90000"/>
              </a:lnSpc>
            </a:pPr>
            <a:r>
              <a:rPr lang="en-US" sz="1800" dirty="0" smtClean="0"/>
              <a:t>The main thread will wait until sum is  computed into a global variable.</a:t>
            </a:r>
          </a:p>
          <a:p>
            <a:pPr eaLnBrk="1" hangingPunct="1">
              <a:lnSpc>
                <a:spcPct val="90000"/>
              </a:lnSpc>
            </a:pPr>
            <a:endParaRPr lang="en-US" sz="1800" dirty="0" smtClean="0"/>
          </a:p>
          <a:p>
            <a:pPr eaLnBrk="1" hangingPunct="1">
              <a:lnSpc>
                <a:spcPct val="90000"/>
              </a:lnSpc>
            </a:pPr>
            <a:r>
              <a:rPr lang="en-US" sz="1800" dirty="0" smtClean="0"/>
              <a:t>Then the main thread will print the result. </a:t>
            </a:r>
          </a:p>
          <a:p>
            <a:pPr lvl="1" eaLnBrk="1" hangingPunct="1">
              <a:lnSpc>
                <a:spcPct val="90000"/>
              </a:lnSpc>
            </a:pPr>
            <a:endParaRPr lang="en-US" sz="1800" dirty="0" smtClean="0"/>
          </a:p>
          <a:p>
            <a:pPr lvl="1" eaLnBrk="1" hangingPunct="1">
              <a:lnSpc>
                <a:spcPct val="90000"/>
              </a:lnSpc>
              <a:buFontTx/>
              <a:buNone/>
            </a:pPr>
            <a:endParaRPr lang="en-US" sz="1800" dirty="0" smtClean="0"/>
          </a:p>
          <a:p>
            <a:pPr eaLnBrk="1" hangingPunct="1">
              <a:lnSpc>
                <a:spcPct val="90000"/>
              </a:lnSpc>
            </a:pPr>
            <a:endParaRPr lang="en-US" sz="1800" dirty="0" smtClean="0"/>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6641" y="4072146"/>
            <a:ext cx="1008062" cy="6477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4602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0B48AA4F-5DD4-4F78-9DEA-B3836F1DEE1E}" type="slidenum">
              <a:rPr lang="en-US" b="0"/>
              <a:pPr eaLnBrk="1" hangingPunct="1"/>
              <a:t>32</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Pthreads Example</a:t>
            </a:r>
          </a:p>
        </p:txBody>
      </p:sp>
      <p:sp>
        <p:nvSpPr>
          <p:cNvPr id="6" name="Text Box 4"/>
          <p:cNvSpPr txBox="1">
            <a:spLocks noChangeArrowheads="1"/>
          </p:cNvSpPr>
          <p:nvPr/>
        </p:nvSpPr>
        <p:spPr bwMode="auto">
          <a:xfrm>
            <a:off x="2288381" y="1724818"/>
            <a:ext cx="57816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dirty="0"/>
              <a:t>#include &lt;</a:t>
            </a:r>
            <a:r>
              <a:rPr lang="en-US" b="0" dirty="0" err="1"/>
              <a:t>pthread.h</a:t>
            </a:r>
            <a:r>
              <a:rPr lang="en-US" b="0" dirty="0"/>
              <a:t>&gt;</a:t>
            </a:r>
          </a:p>
          <a:p>
            <a:pPr eaLnBrk="1" hangingPunct="1"/>
            <a:r>
              <a:rPr lang="en-US" b="0" dirty="0"/>
              <a:t>#include &lt;</a:t>
            </a:r>
            <a:r>
              <a:rPr lang="en-US" b="0" dirty="0" err="1"/>
              <a:t>stdio.h</a:t>
            </a:r>
            <a:r>
              <a:rPr lang="en-US" b="0" dirty="0"/>
              <a:t>&gt;</a:t>
            </a:r>
          </a:p>
          <a:p>
            <a:pPr eaLnBrk="1" hangingPunct="1"/>
            <a:endParaRPr lang="en-US" b="0" dirty="0"/>
          </a:p>
          <a:p>
            <a:pPr eaLnBrk="1" hangingPunct="1"/>
            <a:r>
              <a:rPr lang="en-US" b="0" dirty="0" err="1"/>
              <a:t>int</a:t>
            </a:r>
            <a:r>
              <a:rPr lang="en-US" b="0" dirty="0"/>
              <a:t> sum;     /* shared sum by threads – global variable */</a:t>
            </a:r>
          </a:p>
          <a:p>
            <a:pPr eaLnBrk="1" hangingPunct="1"/>
            <a:r>
              <a:rPr lang="en-US" b="0" dirty="0"/>
              <a:t>void *runner (void *</a:t>
            </a:r>
            <a:r>
              <a:rPr lang="en-US" b="0" dirty="0" err="1"/>
              <a:t>param</a:t>
            </a:r>
            <a:r>
              <a:rPr lang="en-US" b="0" dirty="0"/>
              <a:t>);   /*  thread start function */</a:t>
            </a:r>
          </a:p>
        </p:txBody>
      </p:sp>
    </p:spTree>
    <p:extLst>
      <p:ext uri="{BB962C8B-B14F-4D97-AF65-F5344CB8AC3E}">
        <p14:creationId xmlns:p14="http://schemas.microsoft.com/office/powerpoint/2010/main" val="3690963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24600"/>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ACA9D862-97D4-4D6B-AB15-8FEE899D9E6D}" type="slidenum">
              <a:rPr lang="en-US" b="0"/>
              <a:pPr eaLnBrk="1" hangingPunct="1"/>
              <a:t>33</a:t>
            </a:fld>
            <a:endParaRPr lang="en-US" b="0"/>
          </a:p>
        </p:txBody>
      </p:sp>
      <p:sp>
        <p:nvSpPr>
          <p:cNvPr id="5" name="Rectangle 4"/>
          <p:cNvSpPr>
            <a:spLocks noGrp="1" noChangeArrowheads="1"/>
          </p:cNvSpPr>
          <p:nvPr/>
        </p:nvSpPr>
        <p:spPr bwMode="auto">
          <a:xfrm>
            <a:off x="1802606" y="101600"/>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Pthreads Example</a:t>
            </a:r>
          </a:p>
        </p:txBody>
      </p:sp>
      <p:sp>
        <p:nvSpPr>
          <p:cNvPr id="6" name="Rectangle 5"/>
          <p:cNvSpPr>
            <a:spLocks noChangeArrowheads="1"/>
          </p:cNvSpPr>
          <p:nvPr/>
        </p:nvSpPr>
        <p:spPr bwMode="auto">
          <a:xfrm>
            <a:off x="2089944" y="1308100"/>
            <a:ext cx="813752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dirty="0" err="1"/>
              <a:t>int</a:t>
            </a:r>
            <a:r>
              <a:rPr lang="en-US" b="0" dirty="0"/>
              <a:t>  main(</a:t>
            </a:r>
            <a:r>
              <a:rPr lang="en-US" b="0" dirty="0" err="1"/>
              <a:t>int</a:t>
            </a:r>
            <a:r>
              <a:rPr lang="en-US" b="0" dirty="0"/>
              <a:t> </a:t>
            </a:r>
            <a:r>
              <a:rPr lang="en-US" b="0" dirty="0" err="1"/>
              <a:t>argc</a:t>
            </a:r>
            <a:r>
              <a:rPr lang="en-US" b="0" dirty="0"/>
              <a:t>, char *</a:t>
            </a:r>
            <a:r>
              <a:rPr lang="en-US" b="0" dirty="0" err="1"/>
              <a:t>argv</a:t>
            </a:r>
            <a:r>
              <a:rPr lang="en-US" b="0" dirty="0"/>
              <a:t>[]){</a:t>
            </a:r>
          </a:p>
          <a:p>
            <a:pPr eaLnBrk="1" hangingPunct="1"/>
            <a:r>
              <a:rPr lang="en-US" b="0" dirty="0"/>
              <a:t>	</a:t>
            </a:r>
            <a:r>
              <a:rPr lang="en-US" b="0" dirty="0" err="1"/>
              <a:t>pthread_t</a:t>
            </a:r>
            <a:r>
              <a:rPr lang="en-US" b="0" dirty="0"/>
              <a:t> </a:t>
            </a:r>
            <a:r>
              <a:rPr lang="en-US" b="0" dirty="0" err="1"/>
              <a:t>tid</a:t>
            </a:r>
            <a:r>
              <a:rPr lang="en-US" b="0" dirty="0"/>
              <a:t>; /* id of the created thread */</a:t>
            </a:r>
          </a:p>
          <a:p>
            <a:pPr eaLnBrk="1" hangingPunct="1"/>
            <a:r>
              <a:rPr lang="en-US" b="0" dirty="0"/>
              <a:t>	</a:t>
            </a:r>
            <a:r>
              <a:rPr lang="en-US" b="0" dirty="0" err="1"/>
              <a:t>pthread_attr_t</a:t>
            </a:r>
            <a:r>
              <a:rPr lang="en-US" b="0" dirty="0"/>
              <a:t> </a:t>
            </a:r>
            <a:r>
              <a:rPr lang="en-US" b="0" dirty="0" err="1"/>
              <a:t>attr</a:t>
            </a:r>
            <a:r>
              <a:rPr lang="en-US" b="0" dirty="0"/>
              <a:t>;  /* set of thread attributes */</a:t>
            </a:r>
          </a:p>
          <a:p>
            <a:pPr eaLnBrk="1" hangingPunct="1"/>
            <a:r>
              <a:rPr lang="en-US" b="0" dirty="0"/>
              <a:t>	</a:t>
            </a:r>
          </a:p>
          <a:p>
            <a:pPr eaLnBrk="1" hangingPunct="1"/>
            <a:r>
              <a:rPr lang="en-US" b="0" dirty="0"/>
              <a:t>	if (</a:t>
            </a:r>
            <a:r>
              <a:rPr lang="en-US" b="0" dirty="0" err="1"/>
              <a:t>argc</a:t>
            </a:r>
            <a:r>
              <a:rPr lang="en-US" b="0" dirty="0"/>
              <a:t> != 2) {</a:t>
            </a:r>
          </a:p>
          <a:p>
            <a:pPr eaLnBrk="1" hangingPunct="1"/>
            <a:r>
              <a:rPr lang="en-US" b="0" dirty="0"/>
              <a:t>		</a:t>
            </a:r>
            <a:r>
              <a:rPr lang="en-US" b="0" dirty="0" err="1"/>
              <a:t>fprintf</a:t>
            </a:r>
            <a:r>
              <a:rPr lang="en-US" b="0" dirty="0"/>
              <a:t> (</a:t>
            </a:r>
            <a:r>
              <a:rPr lang="en-US" b="0" dirty="0" err="1"/>
              <a:t>stderr</a:t>
            </a:r>
            <a:r>
              <a:rPr lang="en-US" b="0" dirty="0"/>
              <a:t>, “usage: </a:t>
            </a:r>
            <a:r>
              <a:rPr lang="en-US" b="0" dirty="0" err="1"/>
              <a:t>a.out</a:t>
            </a:r>
            <a:r>
              <a:rPr lang="en-US" b="0" dirty="0"/>
              <a:t> &lt;value&gt;\n”); </a:t>
            </a:r>
          </a:p>
          <a:p>
            <a:pPr eaLnBrk="1" hangingPunct="1"/>
            <a:r>
              <a:rPr lang="en-US" b="0" dirty="0"/>
              <a:t>		return -1; </a:t>
            </a:r>
          </a:p>
          <a:p>
            <a:pPr eaLnBrk="1" hangingPunct="1"/>
            <a:r>
              <a:rPr lang="en-US" b="0" dirty="0"/>
              <a:t>	}</a:t>
            </a:r>
          </a:p>
          <a:p>
            <a:pPr eaLnBrk="1" hangingPunct="1"/>
            <a:r>
              <a:rPr lang="en-US" b="0" dirty="0"/>
              <a:t>	if (</a:t>
            </a:r>
            <a:r>
              <a:rPr lang="en-US" b="0" dirty="0" err="1"/>
              <a:t>atoi</a:t>
            </a:r>
            <a:r>
              <a:rPr lang="en-US" b="0" dirty="0"/>
              <a:t>(</a:t>
            </a:r>
            <a:r>
              <a:rPr lang="en-US" b="0" dirty="0" err="1"/>
              <a:t>argv</a:t>
            </a:r>
            <a:r>
              <a:rPr lang="en-US" b="0" dirty="0"/>
              <a:t>[1]) &lt; 0) {</a:t>
            </a:r>
          </a:p>
          <a:p>
            <a:pPr eaLnBrk="1" hangingPunct="1"/>
            <a:r>
              <a:rPr lang="en-US" b="0" dirty="0"/>
              <a:t>		</a:t>
            </a:r>
            <a:r>
              <a:rPr lang="en-US" b="0" dirty="0" err="1"/>
              <a:t>fprintf</a:t>
            </a:r>
            <a:r>
              <a:rPr lang="en-US" b="0" dirty="0"/>
              <a:t> (</a:t>
            </a:r>
            <a:r>
              <a:rPr lang="en-US" b="0" dirty="0" err="1"/>
              <a:t>stderr</a:t>
            </a:r>
            <a:r>
              <a:rPr lang="en-US" b="0" dirty="0"/>
              <a:t>, “%d must be &gt;= 0\n”, </a:t>
            </a:r>
            <a:r>
              <a:rPr lang="en-US" b="0" dirty="0" err="1"/>
              <a:t>atoi</a:t>
            </a:r>
            <a:r>
              <a:rPr lang="en-US" b="0" dirty="0"/>
              <a:t>(</a:t>
            </a:r>
            <a:r>
              <a:rPr lang="en-US" b="0" dirty="0" err="1"/>
              <a:t>argv</a:t>
            </a:r>
            <a:r>
              <a:rPr lang="en-US" b="0" dirty="0"/>
              <a:t>[1]); </a:t>
            </a:r>
          </a:p>
          <a:p>
            <a:pPr eaLnBrk="1" hangingPunct="1"/>
            <a:r>
              <a:rPr lang="en-US" b="0" dirty="0"/>
              <a:t>		return -1; 	</a:t>
            </a:r>
          </a:p>
          <a:p>
            <a:pPr eaLnBrk="1" hangingPunct="1"/>
            <a:r>
              <a:rPr lang="en-US" b="0" dirty="0"/>
              <a:t>	}</a:t>
            </a:r>
          </a:p>
          <a:p>
            <a:pPr eaLnBrk="1" hangingPunct="1"/>
            <a:r>
              <a:rPr lang="en-US" b="0" dirty="0"/>
              <a:t>	</a:t>
            </a:r>
          </a:p>
          <a:p>
            <a:pPr eaLnBrk="1" hangingPunct="1"/>
            <a:r>
              <a:rPr lang="en-US" b="0" dirty="0"/>
              <a:t>	</a:t>
            </a:r>
            <a:r>
              <a:rPr lang="en-US" b="0" dirty="0" err="1"/>
              <a:t>pthread_attr_init</a:t>
            </a:r>
            <a:r>
              <a:rPr lang="en-US" b="0" dirty="0"/>
              <a:t> (&amp;</a:t>
            </a:r>
            <a:r>
              <a:rPr lang="en-US" b="0" dirty="0" err="1"/>
              <a:t>attr</a:t>
            </a:r>
            <a:r>
              <a:rPr lang="en-US" b="0" dirty="0"/>
              <a:t>); 	</a:t>
            </a:r>
          </a:p>
          <a:p>
            <a:pPr eaLnBrk="1" hangingPunct="1"/>
            <a:r>
              <a:rPr lang="en-US" b="0" dirty="0"/>
              <a:t>	</a:t>
            </a:r>
            <a:r>
              <a:rPr lang="en-US" b="0" dirty="0" err="1"/>
              <a:t>pthread_create</a:t>
            </a:r>
            <a:r>
              <a:rPr lang="en-US" b="0" dirty="0"/>
              <a:t> (&amp;</a:t>
            </a:r>
            <a:r>
              <a:rPr lang="en-US" b="0" dirty="0" err="1"/>
              <a:t>tid</a:t>
            </a:r>
            <a:r>
              <a:rPr lang="en-US" b="0" dirty="0"/>
              <a:t>, &amp;</a:t>
            </a:r>
            <a:r>
              <a:rPr lang="en-US" b="0" dirty="0" err="1"/>
              <a:t>attr</a:t>
            </a:r>
            <a:r>
              <a:rPr lang="en-US" b="0" dirty="0"/>
              <a:t>, runner</a:t>
            </a:r>
            <a:r>
              <a:rPr lang="en-US" b="0" dirty="0" smtClean="0"/>
              <a:t>, </a:t>
            </a:r>
            <a:r>
              <a:rPr lang="en-US" b="0" dirty="0" err="1" smtClean="0"/>
              <a:t>argv</a:t>
            </a:r>
            <a:r>
              <a:rPr lang="en-US" b="0" dirty="0" smtClean="0"/>
              <a:t>[1]); </a:t>
            </a:r>
            <a:endParaRPr lang="en-US" b="0" dirty="0"/>
          </a:p>
          <a:p>
            <a:pPr eaLnBrk="1" hangingPunct="1"/>
            <a:r>
              <a:rPr lang="en-US" b="0" dirty="0"/>
              <a:t>	</a:t>
            </a:r>
            <a:r>
              <a:rPr lang="en-US" b="0" dirty="0" err="1"/>
              <a:t>pthread_join</a:t>
            </a:r>
            <a:r>
              <a:rPr lang="en-US" b="0" dirty="0"/>
              <a:t> (</a:t>
            </a:r>
            <a:r>
              <a:rPr lang="en-US" b="0" dirty="0" err="1"/>
              <a:t>tid</a:t>
            </a:r>
            <a:r>
              <a:rPr lang="en-US" b="0" dirty="0"/>
              <a:t>, NULL); </a:t>
            </a:r>
          </a:p>
          <a:p>
            <a:pPr eaLnBrk="1" hangingPunct="1"/>
            <a:r>
              <a:rPr lang="en-US" b="0" dirty="0"/>
              <a:t>	</a:t>
            </a:r>
            <a:r>
              <a:rPr lang="en-US" b="0" dirty="0" err="1"/>
              <a:t>printf</a:t>
            </a:r>
            <a:r>
              <a:rPr lang="en-US" b="0" dirty="0"/>
              <a:t> (“sum = %d\n”, sum); </a:t>
            </a:r>
          </a:p>
          <a:p>
            <a:pPr eaLnBrk="1" hangingPunct="1"/>
            <a:r>
              <a:rPr lang="en-US" b="0" dirty="0"/>
              <a:t>}</a:t>
            </a:r>
          </a:p>
          <a:p>
            <a:pPr eaLnBrk="1" hangingPunct="1">
              <a:spcBef>
                <a:spcPct val="50000"/>
              </a:spcBef>
            </a:pPr>
            <a:endParaRPr lang="en-US" b="0" dirty="0"/>
          </a:p>
        </p:txBody>
      </p:sp>
    </p:spTree>
    <p:extLst>
      <p:ext uri="{BB962C8B-B14F-4D97-AF65-F5344CB8AC3E}">
        <p14:creationId xmlns:p14="http://schemas.microsoft.com/office/powerpoint/2010/main" val="3534246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24600"/>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ACA9D862-97D4-4D6B-AB15-8FEE899D9E6D}" type="slidenum">
              <a:rPr lang="en-US" b="0"/>
              <a:pPr eaLnBrk="1" hangingPunct="1"/>
              <a:t>34</a:t>
            </a:fld>
            <a:endParaRPr lang="en-US" b="0"/>
          </a:p>
        </p:txBody>
      </p:sp>
      <p:sp>
        <p:nvSpPr>
          <p:cNvPr id="5" name="Rectangle 4"/>
          <p:cNvSpPr>
            <a:spLocks noGrp="1" noChangeArrowheads="1"/>
          </p:cNvSpPr>
          <p:nvPr/>
        </p:nvSpPr>
        <p:spPr bwMode="auto">
          <a:xfrm>
            <a:off x="1802606" y="101600"/>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Pthreads Example</a:t>
            </a:r>
          </a:p>
        </p:txBody>
      </p:sp>
      <p:sp>
        <p:nvSpPr>
          <p:cNvPr id="6" name="Rectangle 5"/>
          <p:cNvSpPr>
            <a:spLocks noChangeArrowheads="1"/>
          </p:cNvSpPr>
          <p:nvPr/>
        </p:nvSpPr>
        <p:spPr bwMode="auto">
          <a:xfrm>
            <a:off x="2089944" y="1308100"/>
            <a:ext cx="8137525" cy="660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dirty="0" err="1"/>
              <a:t>int</a:t>
            </a:r>
            <a:r>
              <a:rPr lang="en-US" b="0" dirty="0"/>
              <a:t>  main(</a:t>
            </a:r>
            <a:r>
              <a:rPr lang="en-US" b="0" dirty="0" err="1"/>
              <a:t>int</a:t>
            </a:r>
            <a:r>
              <a:rPr lang="en-US" b="0" dirty="0"/>
              <a:t> </a:t>
            </a:r>
            <a:r>
              <a:rPr lang="en-US" b="0" dirty="0" err="1"/>
              <a:t>argc</a:t>
            </a:r>
            <a:r>
              <a:rPr lang="en-US" b="0" dirty="0"/>
              <a:t>, char *</a:t>
            </a:r>
            <a:r>
              <a:rPr lang="en-US" b="0" dirty="0" err="1"/>
              <a:t>argv</a:t>
            </a:r>
            <a:r>
              <a:rPr lang="en-US" b="0" dirty="0"/>
              <a:t>[]){</a:t>
            </a:r>
          </a:p>
          <a:p>
            <a:pPr eaLnBrk="1" hangingPunct="1"/>
            <a:r>
              <a:rPr lang="en-US" b="0" dirty="0"/>
              <a:t>	</a:t>
            </a:r>
            <a:r>
              <a:rPr lang="en-US" b="0" dirty="0" err="1"/>
              <a:t>pthread_t</a:t>
            </a:r>
            <a:r>
              <a:rPr lang="en-US" b="0" dirty="0"/>
              <a:t> </a:t>
            </a:r>
            <a:r>
              <a:rPr lang="en-US" b="0" dirty="0" err="1"/>
              <a:t>tid</a:t>
            </a:r>
            <a:r>
              <a:rPr lang="en-US" b="0" dirty="0"/>
              <a:t>; /* id of the created thread */</a:t>
            </a:r>
          </a:p>
          <a:p>
            <a:pPr eaLnBrk="1" hangingPunct="1"/>
            <a:r>
              <a:rPr lang="en-US" b="0" dirty="0"/>
              <a:t>	</a:t>
            </a:r>
            <a:r>
              <a:rPr lang="en-US" b="0" dirty="0" err="1"/>
              <a:t>pthread_attr_t</a:t>
            </a:r>
            <a:r>
              <a:rPr lang="en-US" b="0" dirty="0"/>
              <a:t> </a:t>
            </a:r>
            <a:r>
              <a:rPr lang="en-US" b="0" dirty="0" err="1"/>
              <a:t>attr</a:t>
            </a:r>
            <a:r>
              <a:rPr lang="en-US" b="0" dirty="0"/>
              <a:t>;  /* set of thread attributes */</a:t>
            </a:r>
          </a:p>
          <a:p>
            <a:pPr eaLnBrk="1" hangingPunct="1"/>
            <a:r>
              <a:rPr lang="en-US" b="0" dirty="0"/>
              <a:t>	</a:t>
            </a:r>
          </a:p>
          <a:p>
            <a:pPr eaLnBrk="1" hangingPunct="1"/>
            <a:r>
              <a:rPr lang="en-US" b="0" dirty="0"/>
              <a:t>	if (</a:t>
            </a:r>
            <a:r>
              <a:rPr lang="en-US" b="0" dirty="0" err="1"/>
              <a:t>argc</a:t>
            </a:r>
            <a:r>
              <a:rPr lang="en-US" b="0" dirty="0"/>
              <a:t> != 2) {</a:t>
            </a:r>
          </a:p>
          <a:p>
            <a:pPr eaLnBrk="1" hangingPunct="1"/>
            <a:r>
              <a:rPr lang="en-US" b="0" dirty="0"/>
              <a:t>		</a:t>
            </a:r>
            <a:r>
              <a:rPr lang="en-US" b="0" dirty="0" err="1"/>
              <a:t>fprintf</a:t>
            </a:r>
            <a:r>
              <a:rPr lang="en-US" b="0" dirty="0"/>
              <a:t> (</a:t>
            </a:r>
            <a:r>
              <a:rPr lang="en-US" b="0" dirty="0" err="1"/>
              <a:t>stderr</a:t>
            </a:r>
            <a:r>
              <a:rPr lang="en-US" b="0" dirty="0"/>
              <a:t>, “usage: </a:t>
            </a:r>
            <a:r>
              <a:rPr lang="en-US" b="0" dirty="0" err="1"/>
              <a:t>a.out</a:t>
            </a:r>
            <a:r>
              <a:rPr lang="en-US" b="0" dirty="0"/>
              <a:t> &lt;value&gt;\n”); </a:t>
            </a:r>
          </a:p>
          <a:p>
            <a:pPr eaLnBrk="1" hangingPunct="1"/>
            <a:r>
              <a:rPr lang="en-US" b="0" dirty="0"/>
              <a:t>		return -1; </a:t>
            </a:r>
          </a:p>
          <a:p>
            <a:pPr eaLnBrk="1" hangingPunct="1"/>
            <a:r>
              <a:rPr lang="en-US" b="0" dirty="0"/>
              <a:t>	}</a:t>
            </a:r>
          </a:p>
          <a:p>
            <a:pPr eaLnBrk="1" hangingPunct="1"/>
            <a:r>
              <a:rPr lang="en-US" b="0" dirty="0"/>
              <a:t>	if (</a:t>
            </a:r>
            <a:r>
              <a:rPr lang="en-US" b="0" dirty="0" err="1"/>
              <a:t>atoi</a:t>
            </a:r>
            <a:r>
              <a:rPr lang="en-US" b="0" dirty="0"/>
              <a:t>(</a:t>
            </a:r>
            <a:r>
              <a:rPr lang="en-US" b="0" dirty="0" err="1"/>
              <a:t>argv</a:t>
            </a:r>
            <a:r>
              <a:rPr lang="en-US" b="0" dirty="0"/>
              <a:t>[1]) &lt; 0) {</a:t>
            </a:r>
          </a:p>
          <a:p>
            <a:pPr eaLnBrk="1" hangingPunct="1"/>
            <a:r>
              <a:rPr lang="en-US" b="0" dirty="0"/>
              <a:t>		</a:t>
            </a:r>
            <a:r>
              <a:rPr lang="en-US" b="0" dirty="0" err="1"/>
              <a:t>fprintf</a:t>
            </a:r>
            <a:r>
              <a:rPr lang="en-US" b="0" dirty="0"/>
              <a:t> (</a:t>
            </a:r>
            <a:r>
              <a:rPr lang="en-US" b="0" dirty="0" err="1"/>
              <a:t>stderr</a:t>
            </a:r>
            <a:r>
              <a:rPr lang="en-US" b="0" dirty="0"/>
              <a:t>, “%d must be &gt;= 0\n”, </a:t>
            </a:r>
            <a:r>
              <a:rPr lang="en-US" b="0" dirty="0" err="1"/>
              <a:t>atoi</a:t>
            </a:r>
            <a:r>
              <a:rPr lang="en-US" b="0" dirty="0"/>
              <a:t>(</a:t>
            </a:r>
            <a:r>
              <a:rPr lang="en-US" b="0" dirty="0" err="1"/>
              <a:t>argv</a:t>
            </a:r>
            <a:r>
              <a:rPr lang="en-US" b="0" dirty="0"/>
              <a:t>[1]); </a:t>
            </a:r>
          </a:p>
          <a:p>
            <a:pPr eaLnBrk="1" hangingPunct="1"/>
            <a:r>
              <a:rPr lang="en-US" b="0" dirty="0"/>
              <a:t>		return -1; 	</a:t>
            </a:r>
          </a:p>
          <a:p>
            <a:pPr eaLnBrk="1" hangingPunct="1"/>
            <a:r>
              <a:rPr lang="en-US" b="0" dirty="0"/>
              <a:t>	}</a:t>
            </a:r>
          </a:p>
          <a:p>
            <a:pPr eaLnBrk="1" hangingPunct="1"/>
            <a:r>
              <a:rPr lang="en-US" b="0" dirty="0"/>
              <a:t>	</a:t>
            </a:r>
          </a:p>
          <a:p>
            <a:pPr eaLnBrk="1" hangingPunct="1"/>
            <a:r>
              <a:rPr lang="en-US" b="0" dirty="0"/>
              <a:t>	</a:t>
            </a:r>
            <a:r>
              <a:rPr lang="en-US" b="0" dirty="0" err="1"/>
              <a:t>pthread_attr_init</a:t>
            </a:r>
            <a:r>
              <a:rPr lang="en-US" b="0" dirty="0"/>
              <a:t> (&amp;</a:t>
            </a:r>
            <a:r>
              <a:rPr lang="en-US" b="0" dirty="0" err="1"/>
              <a:t>attr</a:t>
            </a:r>
            <a:r>
              <a:rPr lang="en-US" b="0" dirty="0"/>
              <a:t>); 	</a:t>
            </a:r>
          </a:p>
          <a:p>
            <a:pPr eaLnBrk="1" hangingPunct="1"/>
            <a:r>
              <a:rPr lang="en-US" b="0" dirty="0"/>
              <a:t>	</a:t>
            </a:r>
            <a:r>
              <a:rPr lang="en-US" b="0" dirty="0" err="1"/>
              <a:t>pthread_create</a:t>
            </a:r>
            <a:r>
              <a:rPr lang="en-US" b="0" dirty="0"/>
              <a:t> (&amp;</a:t>
            </a:r>
            <a:r>
              <a:rPr lang="en-US" b="0" dirty="0" err="1"/>
              <a:t>tid</a:t>
            </a:r>
            <a:r>
              <a:rPr lang="en-US" b="0" dirty="0"/>
              <a:t>, &amp;</a:t>
            </a:r>
            <a:r>
              <a:rPr lang="en-US" b="0" dirty="0" err="1"/>
              <a:t>attr</a:t>
            </a:r>
            <a:r>
              <a:rPr lang="en-US" b="0" dirty="0"/>
              <a:t>, runner, </a:t>
            </a:r>
            <a:r>
              <a:rPr lang="en-US" b="0" dirty="0" err="1"/>
              <a:t>argv</a:t>
            </a:r>
            <a:r>
              <a:rPr lang="en-US" b="0" dirty="0"/>
              <a:t>[1]); </a:t>
            </a:r>
            <a:endParaRPr lang="en-US" b="0" dirty="0" smtClean="0"/>
          </a:p>
          <a:p>
            <a:r>
              <a:rPr lang="en-US" b="0" dirty="0"/>
              <a:t>	</a:t>
            </a:r>
            <a:r>
              <a:rPr lang="en-US" b="0" dirty="0" err="1"/>
              <a:t>pthread_create</a:t>
            </a:r>
            <a:r>
              <a:rPr lang="en-US" b="0" dirty="0"/>
              <a:t> (&amp;</a:t>
            </a:r>
            <a:r>
              <a:rPr lang="en-US" b="0" dirty="0" err="1"/>
              <a:t>tid</a:t>
            </a:r>
            <a:r>
              <a:rPr lang="en-US" b="0" dirty="0"/>
              <a:t>, &amp;</a:t>
            </a:r>
            <a:r>
              <a:rPr lang="en-US" b="0" dirty="0" err="1"/>
              <a:t>attr</a:t>
            </a:r>
            <a:r>
              <a:rPr lang="en-US" b="0" dirty="0"/>
              <a:t>, runner, </a:t>
            </a:r>
            <a:r>
              <a:rPr lang="en-US" b="0" dirty="0" err="1"/>
              <a:t>argv</a:t>
            </a:r>
            <a:r>
              <a:rPr lang="en-US" b="0" dirty="0"/>
              <a:t>[1]); </a:t>
            </a:r>
          </a:p>
          <a:p>
            <a:pPr eaLnBrk="1" hangingPunct="1"/>
            <a:endParaRPr lang="en-US" b="0" dirty="0"/>
          </a:p>
          <a:p>
            <a:pPr eaLnBrk="1" hangingPunct="1"/>
            <a:r>
              <a:rPr lang="en-US" b="0" dirty="0"/>
              <a:t>	</a:t>
            </a:r>
            <a:r>
              <a:rPr lang="en-US" b="0" dirty="0" err="1"/>
              <a:t>pthread_join</a:t>
            </a:r>
            <a:r>
              <a:rPr lang="en-US" b="0" dirty="0"/>
              <a:t> (</a:t>
            </a:r>
            <a:r>
              <a:rPr lang="en-US" b="0" dirty="0" err="1"/>
              <a:t>tid</a:t>
            </a:r>
            <a:r>
              <a:rPr lang="en-US" b="0" dirty="0"/>
              <a:t>, NULL); </a:t>
            </a:r>
            <a:endParaRPr lang="en-US" b="0" dirty="0" smtClean="0"/>
          </a:p>
          <a:p>
            <a:r>
              <a:rPr lang="en-US" b="0" dirty="0"/>
              <a:t>	</a:t>
            </a:r>
            <a:r>
              <a:rPr lang="en-US" b="0" dirty="0" err="1"/>
              <a:t>pthread_join</a:t>
            </a:r>
            <a:r>
              <a:rPr lang="en-US" b="0" dirty="0"/>
              <a:t> (</a:t>
            </a:r>
            <a:r>
              <a:rPr lang="en-US" b="0" dirty="0" smtClean="0"/>
              <a:t>tid2, </a:t>
            </a:r>
            <a:r>
              <a:rPr lang="en-US" b="0" dirty="0"/>
              <a:t>NULL); </a:t>
            </a:r>
          </a:p>
          <a:p>
            <a:pPr eaLnBrk="1" hangingPunct="1"/>
            <a:endParaRPr lang="en-US" b="0" dirty="0"/>
          </a:p>
          <a:p>
            <a:pPr eaLnBrk="1" hangingPunct="1"/>
            <a:r>
              <a:rPr lang="en-US" b="0" dirty="0"/>
              <a:t>	</a:t>
            </a:r>
            <a:r>
              <a:rPr lang="en-US" b="0" dirty="0" err="1"/>
              <a:t>printf</a:t>
            </a:r>
            <a:r>
              <a:rPr lang="en-US" b="0" dirty="0"/>
              <a:t> (“sum = %d\n”, sum); </a:t>
            </a:r>
          </a:p>
          <a:p>
            <a:pPr eaLnBrk="1" hangingPunct="1"/>
            <a:r>
              <a:rPr lang="en-US" b="0" dirty="0"/>
              <a:t>}</a:t>
            </a:r>
          </a:p>
          <a:p>
            <a:pPr eaLnBrk="1" hangingPunct="1">
              <a:spcBef>
                <a:spcPct val="50000"/>
              </a:spcBef>
            </a:pPr>
            <a:endParaRPr lang="en-US" b="0" dirty="0"/>
          </a:p>
        </p:txBody>
      </p:sp>
    </p:spTree>
    <p:extLst>
      <p:ext uri="{BB962C8B-B14F-4D97-AF65-F5344CB8AC3E}">
        <p14:creationId xmlns:p14="http://schemas.microsoft.com/office/powerpoint/2010/main" val="1705309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431F5DAB-E54C-4FCA-BCF0-AA8B83DB0D8E}" type="slidenum">
              <a:rPr lang="en-US" b="0"/>
              <a:pPr eaLnBrk="1" hangingPunct="1"/>
              <a:t>35</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Pthreads Example</a:t>
            </a:r>
          </a:p>
        </p:txBody>
      </p:sp>
      <p:sp>
        <p:nvSpPr>
          <p:cNvPr id="6" name="Text Box 4"/>
          <p:cNvSpPr txBox="1">
            <a:spLocks noChangeArrowheads="1"/>
          </p:cNvSpPr>
          <p:nvPr/>
        </p:nvSpPr>
        <p:spPr bwMode="auto">
          <a:xfrm>
            <a:off x="2359819" y="1580356"/>
            <a:ext cx="367982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dirty="0"/>
              <a:t>void *runner (void *</a:t>
            </a:r>
            <a:r>
              <a:rPr lang="en-US" b="0" dirty="0" err="1"/>
              <a:t>param</a:t>
            </a:r>
            <a:r>
              <a:rPr lang="en-US" b="0" dirty="0"/>
              <a:t>)</a:t>
            </a:r>
          </a:p>
          <a:p>
            <a:pPr eaLnBrk="1" hangingPunct="1"/>
            <a:r>
              <a:rPr lang="en-US" b="0" dirty="0"/>
              <a:t>{</a:t>
            </a:r>
          </a:p>
          <a:p>
            <a:pPr eaLnBrk="1" hangingPunct="1"/>
            <a:r>
              <a:rPr lang="en-US" b="0" dirty="0"/>
              <a:t>	</a:t>
            </a:r>
            <a:r>
              <a:rPr lang="en-US" b="0" dirty="0" err="1"/>
              <a:t>int</a:t>
            </a:r>
            <a:r>
              <a:rPr lang="en-US" b="0" dirty="0"/>
              <a:t> </a:t>
            </a:r>
            <a:r>
              <a:rPr lang="en-US" b="0" dirty="0" err="1"/>
              <a:t>i</a:t>
            </a:r>
            <a:r>
              <a:rPr lang="en-US" b="0" dirty="0"/>
              <a:t>; </a:t>
            </a:r>
          </a:p>
          <a:p>
            <a:pPr eaLnBrk="1" hangingPunct="1"/>
            <a:endParaRPr lang="en-US" b="0" dirty="0"/>
          </a:p>
          <a:p>
            <a:pPr eaLnBrk="1" hangingPunct="1"/>
            <a:r>
              <a:rPr lang="en-US" b="0" dirty="0"/>
              <a:t>	</a:t>
            </a:r>
            <a:r>
              <a:rPr lang="en-US" b="0" dirty="0" err="1"/>
              <a:t>int</a:t>
            </a:r>
            <a:r>
              <a:rPr lang="en-US" b="0" dirty="0"/>
              <a:t> </a:t>
            </a:r>
            <a:r>
              <a:rPr lang="en-US" b="0" dirty="0" smtClean="0"/>
              <a:t>*upper</a:t>
            </a:r>
            <a:r>
              <a:rPr lang="en-US" b="0" dirty="0"/>
              <a:t>; </a:t>
            </a:r>
          </a:p>
          <a:p>
            <a:pPr eaLnBrk="1" hangingPunct="1"/>
            <a:endParaRPr lang="en-US" b="0" dirty="0"/>
          </a:p>
          <a:p>
            <a:pPr eaLnBrk="1" hangingPunct="1"/>
            <a:r>
              <a:rPr lang="en-US" b="0" dirty="0"/>
              <a:t>	upper = </a:t>
            </a:r>
            <a:r>
              <a:rPr lang="en-US" b="0" dirty="0" smtClean="0"/>
              <a:t>(</a:t>
            </a:r>
            <a:r>
              <a:rPr lang="en-US" b="0" dirty="0" err="1" smtClean="0"/>
              <a:t>int</a:t>
            </a:r>
            <a:r>
              <a:rPr lang="en-US" b="0" dirty="0" smtClean="0"/>
              <a:t>*)(</a:t>
            </a:r>
            <a:r>
              <a:rPr lang="en-US" b="0" dirty="0" err="1" smtClean="0"/>
              <a:t>param</a:t>
            </a:r>
            <a:r>
              <a:rPr lang="en-US" b="0" dirty="0"/>
              <a:t>); </a:t>
            </a:r>
          </a:p>
          <a:p>
            <a:pPr eaLnBrk="1" hangingPunct="1"/>
            <a:r>
              <a:rPr lang="en-US" b="0" dirty="0"/>
              <a:t>	sum = 0; </a:t>
            </a:r>
          </a:p>
          <a:p>
            <a:pPr eaLnBrk="1" hangingPunct="1"/>
            <a:endParaRPr lang="en-US" b="0" dirty="0"/>
          </a:p>
          <a:p>
            <a:pPr eaLnBrk="1" hangingPunct="1"/>
            <a:r>
              <a:rPr lang="en-US" b="0" dirty="0"/>
              <a:t>	for (</a:t>
            </a:r>
            <a:r>
              <a:rPr lang="en-US" b="0" dirty="0" err="1"/>
              <a:t>i</a:t>
            </a:r>
            <a:r>
              <a:rPr lang="en-US" b="0" dirty="0"/>
              <a:t> = 1; </a:t>
            </a:r>
            <a:r>
              <a:rPr lang="en-US" b="0" dirty="0" err="1"/>
              <a:t>i</a:t>
            </a:r>
            <a:r>
              <a:rPr lang="en-US" b="0" dirty="0"/>
              <a:t> &lt;= upper; ++</a:t>
            </a:r>
            <a:r>
              <a:rPr lang="en-US" b="0" dirty="0" err="1"/>
              <a:t>i</a:t>
            </a:r>
            <a:r>
              <a:rPr lang="en-US" b="0" dirty="0"/>
              <a:t>) </a:t>
            </a:r>
          </a:p>
          <a:p>
            <a:pPr eaLnBrk="1" hangingPunct="1"/>
            <a:r>
              <a:rPr lang="en-US" b="0" dirty="0"/>
              <a:t>		sum += </a:t>
            </a:r>
            <a:r>
              <a:rPr lang="en-US" b="0" dirty="0" err="1"/>
              <a:t>i</a:t>
            </a:r>
            <a:r>
              <a:rPr lang="en-US" b="0" dirty="0"/>
              <a:t>; </a:t>
            </a:r>
          </a:p>
          <a:p>
            <a:pPr eaLnBrk="1" hangingPunct="1"/>
            <a:endParaRPr lang="en-US" b="0" dirty="0"/>
          </a:p>
          <a:p>
            <a:pPr eaLnBrk="1" hangingPunct="1"/>
            <a:r>
              <a:rPr lang="en-US" b="0" dirty="0"/>
              <a:t>	</a:t>
            </a:r>
            <a:r>
              <a:rPr lang="en-US" b="0" dirty="0" err="1"/>
              <a:t>pthread_exit</a:t>
            </a:r>
            <a:r>
              <a:rPr lang="en-US" b="0" dirty="0"/>
              <a:t>(0); </a:t>
            </a:r>
          </a:p>
          <a:p>
            <a:pPr eaLnBrk="1" hangingPunct="1"/>
            <a:r>
              <a:rPr lang="en-US" b="0" dirty="0"/>
              <a:t>}</a:t>
            </a:r>
          </a:p>
        </p:txBody>
      </p:sp>
    </p:spTree>
    <p:extLst>
      <p:ext uri="{BB962C8B-B14F-4D97-AF65-F5344CB8AC3E}">
        <p14:creationId xmlns:p14="http://schemas.microsoft.com/office/powerpoint/2010/main" val="895869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5C082D13-E11E-4F80-987E-E9AABE67E742}" type="slidenum">
              <a:rPr lang="en-US" b="0"/>
              <a:pPr eaLnBrk="1" hangingPunct="1"/>
              <a:t>36</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Pthreads Example</a:t>
            </a:r>
          </a:p>
        </p:txBody>
      </p:sp>
      <p:sp>
        <p:nvSpPr>
          <p:cNvPr id="6" name="Text Box 6"/>
          <p:cNvSpPr txBox="1">
            <a:spLocks noChangeArrowheads="1"/>
          </p:cNvSpPr>
          <p:nvPr/>
        </p:nvSpPr>
        <p:spPr bwMode="auto">
          <a:xfrm>
            <a:off x="1874044" y="1345406"/>
            <a:ext cx="5003655" cy="67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dirty="0" err="1"/>
              <a:t>int</a:t>
            </a:r>
            <a:r>
              <a:rPr lang="en-US" b="0" dirty="0"/>
              <a:t> main(…)</a:t>
            </a:r>
          </a:p>
          <a:p>
            <a:pPr eaLnBrk="1" hangingPunct="1"/>
            <a:r>
              <a:rPr lang="en-US" b="0" dirty="0"/>
              <a:t>{</a:t>
            </a:r>
          </a:p>
          <a:p>
            <a:pPr eaLnBrk="1" hangingPunct="1"/>
            <a:r>
              <a:rPr lang="en-US" b="0" dirty="0" smtClean="0"/>
              <a:t>	</a:t>
            </a:r>
            <a:r>
              <a:rPr lang="en-US" b="0" dirty="0" err="1" smtClean="0"/>
              <a:t>bool</a:t>
            </a:r>
            <a:r>
              <a:rPr lang="en-US" b="0" dirty="0" smtClean="0"/>
              <a:t> stop = false;</a:t>
            </a:r>
            <a:endParaRPr lang="en-US" b="0" dirty="0"/>
          </a:p>
          <a:p>
            <a:pPr eaLnBrk="1" hangingPunct="1"/>
            <a:r>
              <a:rPr lang="en-US" b="0" dirty="0"/>
              <a:t>	…</a:t>
            </a:r>
          </a:p>
          <a:p>
            <a:pPr eaLnBrk="1" hangingPunct="1"/>
            <a:r>
              <a:rPr lang="en-US" b="0" dirty="0"/>
              <a:t>	….</a:t>
            </a:r>
          </a:p>
          <a:p>
            <a:pPr eaLnBrk="1" hangingPunct="1"/>
            <a:r>
              <a:rPr lang="en-US" b="0" dirty="0"/>
              <a:t>	</a:t>
            </a:r>
            <a:r>
              <a:rPr lang="en-US" b="0" dirty="0" err="1"/>
              <a:t>pthread_create</a:t>
            </a:r>
            <a:r>
              <a:rPr lang="en-US" b="0" dirty="0"/>
              <a:t>(&amp;</a:t>
            </a:r>
            <a:r>
              <a:rPr lang="en-US" b="0" dirty="0" err="1"/>
              <a:t>tid</a:t>
            </a:r>
            <a:r>
              <a:rPr lang="en-US" b="0" dirty="0"/>
              <a:t>,…,</a:t>
            </a:r>
            <a:r>
              <a:rPr lang="en-US" b="0" dirty="0" err="1"/>
              <a:t>runner</a:t>
            </a:r>
            <a:r>
              <a:rPr lang="en-US" b="0" dirty="0" err="1" smtClean="0"/>
              <a:t>,&amp;stop</a:t>
            </a:r>
            <a:r>
              <a:rPr lang="en-US" b="0" dirty="0" smtClean="0"/>
              <a:t>); </a:t>
            </a:r>
            <a:endParaRPr lang="en-US" b="0" dirty="0"/>
          </a:p>
          <a:p>
            <a:pPr eaLnBrk="1" hangingPunct="1"/>
            <a:endParaRPr lang="en-US" b="0" dirty="0"/>
          </a:p>
          <a:p>
            <a:pPr eaLnBrk="1" hangingPunct="1"/>
            <a:r>
              <a:rPr lang="en-US" b="0" dirty="0"/>
              <a:t>	</a:t>
            </a:r>
            <a:r>
              <a:rPr lang="en-US" b="0" dirty="0" err="1"/>
              <a:t>pthread_join</a:t>
            </a:r>
            <a:r>
              <a:rPr lang="en-US" b="0" dirty="0"/>
              <a:t>(</a:t>
            </a:r>
            <a:r>
              <a:rPr lang="en-US" b="0" dirty="0" err="1"/>
              <a:t>tid</a:t>
            </a:r>
            <a:r>
              <a:rPr lang="en-US" b="0" dirty="0"/>
              <a:t>); </a:t>
            </a:r>
          </a:p>
          <a:p>
            <a:pPr eaLnBrk="1" hangingPunct="1"/>
            <a:endParaRPr lang="en-US" b="0" dirty="0"/>
          </a:p>
          <a:p>
            <a:pPr eaLnBrk="1" hangingPunct="1"/>
            <a:r>
              <a:rPr lang="en-US" b="0" dirty="0"/>
              <a:t>.	</a:t>
            </a:r>
            <a:r>
              <a:rPr lang="en-US" b="0" dirty="0" err="1"/>
              <a:t>printf</a:t>
            </a:r>
            <a:r>
              <a:rPr lang="en-US" b="0" dirty="0"/>
              <a:t> (…, sum, …); </a:t>
            </a:r>
          </a:p>
          <a:p>
            <a:pPr eaLnBrk="1" hangingPunct="1"/>
            <a:r>
              <a:rPr lang="en-US" b="0" dirty="0"/>
              <a:t>}</a:t>
            </a:r>
          </a:p>
          <a:p>
            <a:pPr eaLnBrk="1" hangingPunct="1"/>
            <a:endParaRPr lang="en-US" b="0" dirty="0"/>
          </a:p>
          <a:p>
            <a:pPr eaLnBrk="1" hangingPunct="1"/>
            <a:r>
              <a:rPr lang="en-US" b="0" dirty="0"/>
              <a:t>runner  (…)</a:t>
            </a:r>
            <a:br>
              <a:rPr lang="en-US" b="0" dirty="0"/>
            </a:br>
            <a:r>
              <a:rPr lang="en-US" b="0" dirty="0" smtClean="0"/>
              <a:t>{</a:t>
            </a:r>
          </a:p>
          <a:p>
            <a:pPr eaLnBrk="1" hangingPunct="1"/>
            <a:r>
              <a:rPr lang="en-US" b="0" dirty="0"/>
              <a:t>	</a:t>
            </a:r>
            <a:r>
              <a:rPr lang="en-US" b="0" dirty="0" smtClean="0"/>
              <a:t>while(1)</a:t>
            </a:r>
          </a:p>
          <a:p>
            <a:pPr eaLnBrk="1" hangingPunct="1"/>
            <a:r>
              <a:rPr lang="en-US" b="0" dirty="0"/>
              <a:t>	</a:t>
            </a:r>
            <a:r>
              <a:rPr lang="en-US" b="0" dirty="0" smtClean="0"/>
              <a:t>{</a:t>
            </a:r>
          </a:p>
          <a:p>
            <a:pPr eaLnBrk="1" hangingPunct="1"/>
            <a:r>
              <a:rPr lang="en-US" b="0" dirty="0" smtClean="0"/>
              <a:t>		if (*</a:t>
            </a:r>
            <a:r>
              <a:rPr lang="en-US" b="0" dirty="0" err="1" smtClean="0"/>
              <a:t>stopPtr</a:t>
            </a:r>
            <a:r>
              <a:rPr lang="en-US" b="0" dirty="0" smtClean="0"/>
              <a:t> == true){</a:t>
            </a:r>
          </a:p>
          <a:p>
            <a:pPr eaLnBrk="1" hangingPunct="1"/>
            <a:r>
              <a:rPr lang="en-US" b="0" dirty="0"/>
              <a:t>	</a:t>
            </a:r>
            <a:r>
              <a:rPr lang="en-US" b="0" dirty="0" smtClean="0"/>
              <a:t>		</a:t>
            </a:r>
            <a:r>
              <a:rPr lang="en-US" b="0" dirty="0" err="1" smtClean="0"/>
              <a:t>pthread_exit</a:t>
            </a:r>
            <a:r>
              <a:rPr lang="en-US" b="0" dirty="0" smtClean="0"/>
              <a:t>();</a:t>
            </a:r>
          </a:p>
          <a:p>
            <a:pPr eaLnBrk="1" hangingPunct="1"/>
            <a:r>
              <a:rPr lang="en-US" b="0" dirty="0" smtClean="0"/>
              <a:t>		}</a:t>
            </a:r>
            <a:endParaRPr lang="en-US" b="0" dirty="0"/>
          </a:p>
          <a:p>
            <a:pPr eaLnBrk="1" hangingPunct="1"/>
            <a:r>
              <a:rPr lang="en-US" b="0" dirty="0" smtClean="0"/>
              <a:t>	}</a:t>
            </a:r>
            <a:endParaRPr lang="en-US" b="0" dirty="0"/>
          </a:p>
          <a:p>
            <a:pPr eaLnBrk="1" hangingPunct="1"/>
            <a:r>
              <a:rPr lang="en-US" b="0" dirty="0"/>
              <a:t>	….</a:t>
            </a:r>
          </a:p>
          <a:p>
            <a:pPr eaLnBrk="1" hangingPunct="1"/>
            <a:r>
              <a:rPr lang="en-US" b="0" dirty="0"/>
              <a:t>	sum = …</a:t>
            </a:r>
          </a:p>
          <a:p>
            <a:pPr eaLnBrk="1" hangingPunct="1"/>
            <a:r>
              <a:rPr lang="en-US" b="0" dirty="0"/>
              <a:t>	</a:t>
            </a:r>
            <a:r>
              <a:rPr lang="en-US" b="0" dirty="0" err="1"/>
              <a:t>pthread_exit</a:t>
            </a:r>
            <a:r>
              <a:rPr lang="en-US" b="0" dirty="0"/>
              <a:t>(); </a:t>
            </a:r>
          </a:p>
          <a:p>
            <a:pPr eaLnBrk="1" hangingPunct="1"/>
            <a:r>
              <a:rPr lang="en-US" b="0" dirty="0"/>
              <a:t>{</a:t>
            </a:r>
          </a:p>
        </p:txBody>
      </p:sp>
      <p:sp>
        <p:nvSpPr>
          <p:cNvPr id="7" name="AutoShape 7"/>
          <p:cNvSpPr>
            <a:spLocks noChangeArrowheads="1"/>
          </p:cNvSpPr>
          <p:nvPr/>
        </p:nvSpPr>
        <p:spPr bwMode="auto">
          <a:xfrm>
            <a:off x="8066881" y="1707356"/>
            <a:ext cx="647700" cy="4608512"/>
          </a:xfrm>
          <a:prstGeom prst="roundRect">
            <a:avLst>
              <a:gd name="adj" fmla="val 16667"/>
            </a:avLst>
          </a:prstGeom>
          <a:solidFill>
            <a:schemeClr val="accent1"/>
          </a:solidFill>
          <a:ln>
            <a:noFill/>
          </a:ln>
          <a:extLst>
            <a:ext uri="{91240B29-F687-4F45-9708-019B960494DF}">
              <a14:hiddenLine xmlns:a14="http://schemas.microsoft.com/office/drawing/2010/main" w="3175">
                <a:solidFill>
                  <a:srgbClr val="000000"/>
                </a:solidFill>
                <a:round/>
                <a:headEnd type="none" w="lg" len="lg"/>
                <a:tailEnd type="none" w="lg" len="lg"/>
              </a14:hiddenLine>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8" name="AutoShape 8"/>
          <p:cNvSpPr>
            <a:spLocks noChangeArrowheads="1"/>
          </p:cNvSpPr>
          <p:nvPr/>
        </p:nvSpPr>
        <p:spPr bwMode="auto">
          <a:xfrm>
            <a:off x="7058819" y="1705768"/>
            <a:ext cx="647700" cy="4608513"/>
          </a:xfrm>
          <a:prstGeom prst="roundRect">
            <a:avLst>
              <a:gd name="adj" fmla="val 16667"/>
            </a:avLst>
          </a:prstGeom>
          <a:solidFill>
            <a:schemeClr val="accent1"/>
          </a:solidFill>
          <a:ln>
            <a:noFill/>
          </a:ln>
          <a:extLst>
            <a:ext uri="{91240B29-F687-4F45-9708-019B960494DF}">
              <a14:hiddenLine xmlns:a14="http://schemas.microsoft.com/office/drawing/2010/main" w="3175">
                <a:solidFill>
                  <a:srgbClr val="000000"/>
                </a:solidFill>
                <a:round/>
                <a:headEnd type="none" w="lg" len="lg"/>
                <a:tailEnd type="none" w="lg" len="lg"/>
              </a14:hiddenLine>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9" name="Line 12"/>
          <p:cNvSpPr>
            <a:spLocks noChangeShapeType="1"/>
          </p:cNvSpPr>
          <p:nvPr/>
        </p:nvSpPr>
        <p:spPr bwMode="auto">
          <a:xfrm>
            <a:off x="7346156" y="1777206"/>
            <a:ext cx="0" cy="1150937"/>
          </a:xfrm>
          <a:prstGeom prst="line">
            <a:avLst/>
          </a:prstGeom>
          <a:noFill/>
          <a:ln w="254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0" name="Text Box 16"/>
          <p:cNvSpPr txBox="1">
            <a:spLocks noChangeArrowheads="1"/>
          </p:cNvSpPr>
          <p:nvPr/>
        </p:nvSpPr>
        <p:spPr bwMode="auto">
          <a:xfrm>
            <a:off x="6914356" y="1410493"/>
            <a:ext cx="95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thread1</a:t>
            </a:r>
          </a:p>
        </p:txBody>
      </p:sp>
      <p:sp>
        <p:nvSpPr>
          <p:cNvPr id="11" name="Text Box 17"/>
          <p:cNvSpPr txBox="1">
            <a:spLocks noChangeArrowheads="1"/>
          </p:cNvSpPr>
          <p:nvPr/>
        </p:nvSpPr>
        <p:spPr bwMode="auto">
          <a:xfrm>
            <a:off x="7903369" y="1416843"/>
            <a:ext cx="95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thread2</a:t>
            </a:r>
          </a:p>
        </p:txBody>
      </p:sp>
      <p:sp>
        <p:nvSpPr>
          <p:cNvPr id="12" name="Line 18"/>
          <p:cNvSpPr>
            <a:spLocks noChangeShapeType="1"/>
          </p:cNvSpPr>
          <p:nvPr/>
        </p:nvSpPr>
        <p:spPr bwMode="auto">
          <a:xfrm>
            <a:off x="7346156" y="2928143"/>
            <a:ext cx="1588" cy="504825"/>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3" name="Line 19"/>
          <p:cNvSpPr>
            <a:spLocks noChangeShapeType="1"/>
          </p:cNvSpPr>
          <p:nvPr/>
        </p:nvSpPr>
        <p:spPr bwMode="auto">
          <a:xfrm>
            <a:off x="8424069" y="4728368"/>
            <a:ext cx="1587" cy="504825"/>
          </a:xfrm>
          <a:prstGeom prst="line">
            <a:avLst/>
          </a:prstGeom>
          <a:noFill/>
          <a:ln w="254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4" name="Line 20"/>
          <p:cNvSpPr>
            <a:spLocks noChangeShapeType="1"/>
          </p:cNvSpPr>
          <p:nvPr/>
        </p:nvSpPr>
        <p:spPr bwMode="auto">
          <a:xfrm>
            <a:off x="8425656" y="5233193"/>
            <a:ext cx="1588" cy="79216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5" name="Line 21"/>
          <p:cNvSpPr>
            <a:spLocks noChangeShapeType="1"/>
          </p:cNvSpPr>
          <p:nvPr/>
        </p:nvSpPr>
        <p:spPr bwMode="auto">
          <a:xfrm>
            <a:off x="7346156" y="3432968"/>
            <a:ext cx="0" cy="792163"/>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6" name="Text Box 22"/>
          <p:cNvSpPr txBox="1">
            <a:spLocks noChangeArrowheads="1"/>
          </p:cNvSpPr>
          <p:nvPr/>
        </p:nvSpPr>
        <p:spPr bwMode="auto">
          <a:xfrm>
            <a:off x="7346156" y="3217068"/>
            <a:ext cx="496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sz="1400" b="0" dirty="0"/>
              <a:t>wait</a:t>
            </a:r>
          </a:p>
        </p:txBody>
      </p:sp>
    </p:spTree>
    <p:extLst>
      <p:ext uri="{BB962C8B-B14F-4D97-AF65-F5344CB8AC3E}">
        <p14:creationId xmlns:p14="http://schemas.microsoft.com/office/powerpoint/2010/main" val="2144438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5C039B46-0709-4C9A-A9AE-1E9B77317C76}" type="slidenum">
              <a:rPr lang="en-US" b="0"/>
              <a:pPr eaLnBrk="1" hangingPunct="1"/>
              <a:t>37</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Compiling and running the program</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dirty="0" smtClean="0"/>
              <a:t>You can put the above code into a  .c  file, say </a:t>
            </a:r>
            <a:r>
              <a:rPr lang="en-US" sz="1800" dirty="0" err="1" smtClean="0"/>
              <a:t>mysum.c</a:t>
            </a:r>
            <a:endParaRPr lang="en-US" sz="1800" dirty="0" smtClean="0"/>
          </a:p>
          <a:p>
            <a:pPr eaLnBrk="1" hangingPunct="1"/>
            <a:r>
              <a:rPr lang="en-US" sz="1800" dirty="0" smtClean="0"/>
              <a:t>In order to use the </a:t>
            </a:r>
            <a:r>
              <a:rPr lang="en-US" sz="1800" dirty="0" err="1" smtClean="0"/>
              <a:t>Pthreads</a:t>
            </a:r>
            <a:r>
              <a:rPr lang="en-US" sz="1800" dirty="0" smtClean="0"/>
              <a:t> functions, we need to include </a:t>
            </a:r>
            <a:r>
              <a:rPr lang="en-US" sz="1800" b="1" dirty="0" err="1" smtClean="0"/>
              <a:t>pthread.h</a:t>
            </a:r>
            <a:r>
              <a:rPr lang="en-US" sz="1800" dirty="0" smtClean="0"/>
              <a:t> header file in our program (as shown in previous slides)</a:t>
            </a:r>
          </a:p>
          <a:p>
            <a:pPr eaLnBrk="1" hangingPunct="1"/>
            <a:endParaRPr lang="en-US" sz="1800" dirty="0" smtClean="0"/>
          </a:p>
          <a:p>
            <a:pPr eaLnBrk="1" hangingPunct="1"/>
            <a:r>
              <a:rPr lang="en-US" sz="1800" dirty="0" smtClean="0"/>
              <a:t>We also need to link with the </a:t>
            </a:r>
            <a:r>
              <a:rPr lang="en-US" sz="1800" b="1" dirty="0" err="1" smtClean="0"/>
              <a:t>pthread</a:t>
            </a:r>
            <a:r>
              <a:rPr lang="en-US" sz="1800" dirty="0" smtClean="0"/>
              <a:t> library (the </a:t>
            </a:r>
            <a:r>
              <a:rPr lang="en-US" sz="1800" dirty="0" err="1" smtClean="0"/>
              <a:t>Pthreads</a:t>
            </a:r>
            <a:r>
              <a:rPr lang="en-US" sz="1800" dirty="0" smtClean="0"/>
              <a:t> API functions are not implemented in the standard C library). The way to do that is using the </a:t>
            </a:r>
            <a:r>
              <a:rPr lang="en-US" sz="1800" b="1" dirty="0" smtClean="0"/>
              <a:t>–l</a:t>
            </a:r>
            <a:r>
              <a:rPr lang="en-US" sz="1800" dirty="0" smtClean="0"/>
              <a:t> option of the C compiler. After –l you can provide a library name like </a:t>
            </a:r>
            <a:r>
              <a:rPr lang="en-US" sz="1800" b="1" dirty="0" err="1" smtClean="0"/>
              <a:t>pthread</a:t>
            </a:r>
            <a:r>
              <a:rPr lang="en-US" sz="1800" dirty="0" smtClean="0"/>
              <a:t>.</a:t>
            </a:r>
          </a:p>
          <a:p>
            <a:pPr eaLnBrk="1" hangingPunct="1"/>
            <a:endParaRPr lang="en-US" sz="1800" dirty="0" smtClean="0"/>
          </a:p>
          <a:p>
            <a:pPr eaLnBrk="1" hangingPunct="1"/>
            <a:r>
              <a:rPr lang="en-US" sz="1800" dirty="0" smtClean="0"/>
              <a:t>Hence we can </a:t>
            </a:r>
            <a:r>
              <a:rPr lang="en-US" sz="1800" dirty="0" err="1" smtClean="0"/>
              <a:t>compile+link</a:t>
            </a:r>
            <a:r>
              <a:rPr lang="en-US" sz="1800" dirty="0" smtClean="0"/>
              <a:t> our program as follows: </a:t>
            </a:r>
          </a:p>
          <a:p>
            <a:pPr lvl="1" eaLnBrk="1" hangingPunct="1"/>
            <a:r>
              <a:rPr lang="en-US" sz="1800" b="1" dirty="0" err="1" smtClean="0"/>
              <a:t>gcc</a:t>
            </a:r>
            <a:r>
              <a:rPr lang="en-US" sz="1800" b="1" dirty="0" smtClean="0"/>
              <a:t>    -Wall -o  </a:t>
            </a:r>
            <a:r>
              <a:rPr lang="en-US" sz="1800" b="1" dirty="0" err="1" smtClean="0"/>
              <a:t>mysum</a:t>
            </a:r>
            <a:r>
              <a:rPr lang="en-US" sz="1800" b="1" dirty="0" smtClean="0"/>
              <a:t>  -</a:t>
            </a:r>
            <a:r>
              <a:rPr lang="en-US" sz="1800" b="1" dirty="0" err="1" smtClean="0"/>
              <a:t>lpthread</a:t>
            </a:r>
            <a:r>
              <a:rPr lang="en-US" sz="1800" b="1" dirty="0" smtClean="0"/>
              <a:t>   </a:t>
            </a:r>
            <a:r>
              <a:rPr lang="en-US" sz="1800" b="1" dirty="0" err="1" smtClean="0"/>
              <a:t>mysum.c</a:t>
            </a:r>
            <a:endParaRPr lang="en-US" sz="1800" b="1" dirty="0" smtClean="0"/>
          </a:p>
          <a:p>
            <a:pPr lvl="1" eaLnBrk="1" hangingPunct="1"/>
            <a:endParaRPr lang="en-US" sz="1800" b="1" dirty="0" smtClean="0"/>
          </a:p>
          <a:p>
            <a:pPr eaLnBrk="1" hangingPunct="1"/>
            <a:r>
              <a:rPr lang="en-US" sz="1800" dirty="0" smtClean="0"/>
              <a:t>Then we run it as (for example): </a:t>
            </a:r>
          </a:p>
          <a:p>
            <a:pPr lvl="1" eaLnBrk="1" hangingPunct="1"/>
            <a:r>
              <a:rPr lang="en-US" sz="1800" dirty="0" smtClean="0"/>
              <a:t>./</a:t>
            </a:r>
            <a:r>
              <a:rPr lang="en-US" sz="1800" dirty="0" err="1" smtClean="0"/>
              <a:t>mysum</a:t>
            </a:r>
            <a:r>
              <a:rPr lang="en-US" sz="1800" dirty="0" smtClean="0"/>
              <a:t> 6</a:t>
            </a:r>
          </a:p>
          <a:p>
            <a:pPr eaLnBrk="1" hangingPunct="1"/>
            <a:r>
              <a:rPr lang="en-US" sz="1800" dirty="0" smtClean="0"/>
              <a:t>It will print out 21</a:t>
            </a:r>
          </a:p>
        </p:txBody>
      </p:sp>
    </p:spTree>
    <p:extLst>
      <p:ext uri="{BB962C8B-B14F-4D97-AF65-F5344CB8AC3E}">
        <p14:creationId xmlns:p14="http://schemas.microsoft.com/office/powerpoint/2010/main" val="3794369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254331" y="5399881"/>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144C9282-350B-4275-920A-5412439BA635}" type="slidenum">
              <a:rPr lang="en-US" b="0"/>
              <a:pPr eaLnBrk="1" hangingPunct="1"/>
              <a:t>38</a:t>
            </a:fld>
            <a:endParaRPr lang="en-US" b="0"/>
          </a:p>
        </p:txBody>
      </p:sp>
      <p:sp>
        <p:nvSpPr>
          <p:cNvPr id="5" name="Rectangle 4"/>
          <p:cNvSpPr>
            <a:spLocks noGrp="1" noChangeArrowheads="1"/>
          </p:cNvSpPr>
          <p:nvPr/>
        </p:nvSpPr>
        <p:spPr bwMode="auto">
          <a:xfrm>
            <a:off x="1983581" y="1148556"/>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Other Threading Issues</a:t>
            </a:r>
          </a:p>
        </p:txBody>
      </p:sp>
      <p:sp>
        <p:nvSpPr>
          <p:cNvPr id="6" name="Rectangle 5"/>
          <p:cNvSpPr>
            <a:spLocks noGrp="1" noChangeArrowheads="1"/>
          </p:cNvSpPr>
          <p:nvPr/>
        </p:nvSpPr>
        <p:spPr bwMode="auto">
          <a:xfrm>
            <a:off x="2669381" y="2904331"/>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000">
                <a:solidFill>
                  <a:schemeClr val="tx1"/>
                </a:solidFill>
                <a:latin typeface="+mn-lt"/>
                <a:ea typeface="+mn-ea"/>
                <a:cs typeface="+mn-cs"/>
              </a:defRPr>
            </a:lvl1pPr>
            <a:lvl2pPr marL="457200" indent="0" algn="ctr" rtl="0" eaLnBrk="0" fontAlgn="base" hangingPunct="0">
              <a:spcBef>
                <a:spcPct val="20000"/>
              </a:spcBef>
              <a:spcAft>
                <a:spcPct val="0"/>
              </a:spcAft>
              <a:buNone/>
              <a:defRPr sz="20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endParaRPr lang="tr-TR" smtClean="0"/>
          </a:p>
        </p:txBody>
      </p:sp>
    </p:spTree>
    <p:extLst>
      <p:ext uri="{BB962C8B-B14F-4D97-AF65-F5344CB8AC3E}">
        <p14:creationId xmlns:p14="http://schemas.microsoft.com/office/powerpoint/2010/main" val="2311891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Languages</a:t>
            </a:r>
            <a:endParaRPr lang="en-US" dirty="0"/>
          </a:p>
        </p:txBody>
      </p:sp>
      <p:sp>
        <p:nvSpPr>
          <p:cNvPr id="3" name="Content Placeholder 2"/>
          <p:cNvSpPr>
            <a:spLocks noGrp="1"/>
          </p:cNvSpPr>
          <p:nvPr>
            <p:ph idx="1"/>
          </p:nvPr>
        </p:nvSpPr>
        <p:spPr/>
        <p:txBody>
          <a:bodyPr/>
          <a:lstStyle/>
          <a:p>
            <a:r>
              <a:rPr lang="en-US" dirty="0" smtClean="0"/>
              <a:t>Java threads are managed by the JVM</a:t>
            </a:r>
          </a:p>
          <a:p>
            <a:r>
              <a:rPr lang="en-US" dirty="0" smtClean="0"/>
              <a:t>C# threads are managed by CLR (common language runtime by MS)</a:t>
            </a:r>
          </a:p>
          <a:p>
            <a:r>
              <a:rPr lang="en-US" dirty="0" smtClean="0"/>
              <a:t>Python threads are managed by </a:t>
            </a:r>
            <a:r>
              <a:rPr lang="en-US" dirty="0" err="1" smtClean="0"/>
              <a:t>CPython</a:t>
            </a:r>
            <a:r>
              <a:rPr lang="en-US" dirty="0" smtClean="0"/>
              <a:t> interpreter</a:t>
            </a:r>
          </a:p>
          <a:p>
            <a:pPr lvl="1"/>
            <a:r>
              <a:rPr lang="en-US" dirty="0" smtClean="0"/>
              <a:t>(python threads are terrible, use multiprocessing if possible)</a:t>
            </a:r>
          </a:p>
          <a:p>
            <a:r>
              <a:rPr lang="en-US" dirty="0" smtClean="0"/>
              <a:t>Typically implemented using the threads model provided by underlying OS</a:t>
            </a:r>
          </a:p>
          <a:p>
            <a:endParaRPr lang="en-US" dirty="0"/>
          </a:p>
        </p:txBody>
      </p:sp>
    </p:spTree>
    <p:extLst>
      <p:ext uri="{BB962C8B-B14F-4D97-AF65-F5344CB8AC3E}">
        <p14:creationId xmlns:p14="http://schemas.microsoft.com/office/powerpoint/2010/main" val="28571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2"/>
          <p:cNvSpPr>
            <a:spLocks noGrp="1"/>
          </p:cNvSpPr>
          <p:nvPr/>
        </p:nvSpPr>
        <p:spPr bwMode="auto">
          <a:xfrm>
            <a:off x="9435306" y="6385718"/>
            <a:ext cx="9540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AA721D2A-577C-4DAC-AD3D-18A5ACAB62CD}" type="slidenum">
              <a:rPr lang="en-US"/>
              <a:pPr eaLnBrk="1" hangingPunct="1"/>
              <a:t>4</a:t>
            </a:fld>
            <a:endParaRPr lang="en-US"/>
          </a:p>
        </p:txBody>
      </p:sp>
      <p:sp>
        <p:nvSpPr>
          <p:cNvPr id="20" name="Rectangle 19"/>
          <p:cNvSpPr>
            <a:spLocks noChangeArrowheads="1"/>
          </p:cNvSpPr>
          <p:nvPr/>
        </p:nvSpPr>
        <p:spPr bwMode="auto">
          <a:xfrm>
            <a:off x="7635081" y="2372518"/>
            <a:ext cx="1655763" cy="2305050"/>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r>
              <a:rPr lang="en-US">
                <a:latin typeface="Arial" charset="0"/>
                <a:ea typeface="ＭＳ Ｐゴシック" charset="0"/>
              </a:rPr>
              <a:t>(Physical)</a:t>
            </a:r>
          </a:p>
          <a:p>
            <a:pPr algn="ctr">
              <a:defRPr/>
            </a:pPr>
            <a:r>
              <a:rPr lang="en-US">
                <a:latin typeface="Arial" charset="0"/>
                <a:ea typeface="ＭＳ Ｐゴシック" charset="0"/>
              </a:rPr>
              <a:t>Main </a:t>
            </a:r>
            <a:br>
              <a:rPr lang="en-US">
                <a:latin typeface="Arial" charset="0"/>
                <a:ea typeface="ＭＳ Ｐゴシック" charset="0"/>
              </a:rPr>
            </a:br>
            <a:r>
              <a:rPr lang="en-US">
                <a:latin typeface="Arial" charset="0"/>
                <a:ea typeface="ＭＳ Ｐゴシック" charset="0"/>
              </a:rPr>
              <a:t>Memory</a:t>
            </a:r>
          </a:p>
          <a:p>
            <a:pPr algn="ctr">
              <a:defRPr/>
            </a:pPr>
            <a:r>
              <a:rPr lang="en-US">
                <a:latin typeface="Arial" charset="0"/>
                <a:ea typeface="ＭＳ Ｐゴシック" charset="0"/>
              </a:rPr>
              <a:t>(RAM)</a:t>
            </a:r>
          </a:p>
        </p:txBody>
      </p:sp>
      <p:sp>
        <p:nvSpPr>
          <p:cNvPr id="21" name="Rectangle 20"/>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smtClean="0"/>
              <a:t>Process: program in execution</a:t>
            </a:r>
          </a:p>
        </p:txBody>
      </p:sp>
      <p:sp>
        <p:nvSpPr>
          <p:cNvPr id="22" name="Rectangle 21"/>
          <p:cNvSpPr>
            <a:spLocks noChangeArrowheads="1"/>
          </p:cNvSpPr>
          <p:nvPr/>
        </p:nvSpPr>
        <p:spPr bwMode="auto">
          <a:xfrm>
            <a:off x="2378869" y="2301081"/>
            <a:ext cx="2016125" cy="2232025"/>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23" name="Text Box 5"/>
          <p:cNvSpPr txBox="1">
            <a:spLocks noChangeArrowheads="1"/>
          </p:cNvSpPr>
          <p:nvPr/>
        </p:nvSpPr>
        <p:spPr bwMode="auto">
          <a:xfrm>
            <a:off x="2378869" y="1934368"/>
            <a:ext cx="663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dirty="0"/>
              <a:t>CPU</a:t>
            </a:r>
          </a:p>
        </p:txBody>
      </p:sp>
      <p:sp>
        <p:nvSpPr>
          <p:cNvPr id="24" name="Text Box 6"/>
          <p:cNvSpPr txBox="1">
            <a:spLocks noChangeArrowheads="1"/>
          </p:cNvSpPr>
          <p:nvPr/>
        </p:nvSpPr>
        <p:spPr bwMode="auto">
          <a:xfrm>
            <a:off x="3386931" y="4677568"/>
            <a:ext cx="71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spcBef>
                <a:spcPct val="50000"/>
              </a:spcBef>
            </a:pPr>
            <a:endParaRPr lang="en-US"/>
          </a:p>
        </p:txBody>
      </p:sp>
      <p:sp>
        <p:nvSpPr>
          <p:cNvPr id="25" name="Rectangle 24"/>
          <p:cNvSpPr>
            <a:spLocks noChangeArrowheads="1"/>
          </p:cNvSpPr>
          <p:nvPr/>
        </p:nvSpPr>
        <p:spPr bwMode="auto">
          <a:xfrm>
            <a:off x="3602831" y="3596481"/>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400" dirty="0"/>
              <a:t>PC</a:t>
            </a:r>
          </a:p>
        </p:txBody>
      </p:sp>
      <p:sp>
        <p:nvSpPr>
          <p:cNvPr id="26" name="Rectangle 25"/>
          <p:cNvSpPr>
            <a:spLocks noChangeArrowheads="1"/>
          </p:cNvSpPr>
          <p:nvPr/>
        </p:nvSpPr>
        <p:spPr bwMode="auto">
          <a:xfrm>
            <a:off x="3602831" y="4172743"/>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400"/>
              <a:t>IR</a:t>
            </a:r>
          </a:p>
        </p:txBody>
      </p:sp>
      <p:sp>
        <p:nvSpPr>
          <p:cNvPr id="27" name="Rectangle 26"/>
          <p:cNvSpPr>
            <a:spLocks noChangeArrowheads="1"/>
          </p:cNvSpPr>
          <p:nvPr/>
        </p:nvSpPr>
        <p:spPr bwMode="auto">
          <a:xfrm>
            <a:off x="3602831" y="3309143"/>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400"/>
              <a:t>PSW</a:t>
            </a:r>
          </a:p>
        </p:txBody>
      </p:sp>
      <p:sp>
        <p:nvSpPr>
          <p:cNvPr id="28" name="Rectangle 27"/>
          <p:cNvSpPr>
            <a:spLocks noChangeArrowheads="1"/>
          </p:cNvSpPr>
          <p:nvPr/>
        </p:nvSpPr>
        <p:spPr bwMode="auto">
          <a:xfrm>
            <a:off x="3602831" y="3020218"/>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endParaRPr lang="en-US" sz="1400"/>
          </a:p>
        </p:txBody>
      </p:sp>
      <p:sp>
        <p:nvSpPr>
          <p:cNvPr id="29" name="Rectangle 28"/>
          <p:cNvSpPr>
            <a:spLocks noChangeArrowheads="1"/>
          </p:cNvSpPr>
          <p:nvPr/>
        </p:nvSpPr>
        <p:spPr bwMode="auto">
          <a:xfrm>
            <a:off x="3602831" y="2732881"/>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endParaRPr lang="en-US" sz="1400"/>
          </a:p>
        </p:txBody>
      </p:sp>
      <p:sp>
        <p:nvSpPr>
          <p:cNvPr id="30" name="Text Box 12"/>
          <p:cNvSpPr txBox="1">
            <a:spLocks noChangeArrowheads="1"/>
          </p:cNvSpPr>
          <p:nvPr/>
        </p:nvSpPr>
        <p:spPr bwMode="auto">
          <a:xfrm rot="16200000">
            <a:off x="2890837" y="3149600"/>
            <a:ext cx="1057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registers</a:t>
            </a:r>
          </a:p>
        </p:txBody>
      </p:sp>
      <p:pic>
        <p:nvPicPr>
          <p:cNvPr id="31"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756" y="1867693"/>
            <a:ext cx="209708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31"/>
          <p:cNvSpPr>
            <a:spLocks/>
          </p:cNvSpPr>
          <p:nvPr/>
        </p:nvSpPr>
        <p:spPr bwMode="auto">
          <a:xfrm>
            <a:off x="4058444" y="3621881"/>
            <a:ext cx="2497137" cy="1127125"/>
          </a:xfrm>
          <a:custGeom>
            <a:avLst/>
            <a:gdLst>
              <a:gd name="T0" fmla="*/ 75604674 w 1573"/>
              <a:gd name="T1" fmla="*/ 75604686 h 710"/>
              <a:gd name="T2" fmla="*/ 191531827 w 1573"/>
              <a:gd name="T3" fmla="*/ 75604686 h 710"/>
              <a:gd name="T4" fmla="*/ 1219755399 w 1573"/>
              <a:gd name="T5" fmla="*/ 189012497 h 710"/>
              <a:gd name="T6" fmla="*/ 2018644125 w 1573"/>
              <a:gd name="T7" fmla="*/ 1217236241 h 710"/>
              <a:gd name="T8" fmla="*/ 2147483647 w 1573"/>
              <a:gd name="T9" fmla="*/ 1789311116 h 710"/>
              <a:gd name="T10" fmla="*/ 0 60000 65536"/>
              <a:gd name="T11" fmla="*/ 0 60000 65536"/>
              <a:gd name="T12" fmla="*/ 0 60000 65536"/>
              <a:gd name="T13" fmla="*/ 0 60000 65536"/>
              <a:gd name="T14" fmla="*/ 0 60000 65536"/>
              <a:gd name="T15" fmla="*/ 0 w 1573"/>
              <a:gd name="T16" fmla="*/ 0 h 710"/>
              <a:gd name="T17" fmla="*/ 1573 w 1573"/>
              <a:gd name="T18" fmla="*/ 710 h 710"/>
            </a:gdLst>
            <a:ahLst/>
            <a:cxnLst>
              <a:cxn ang="T10">
                <a:pos x="T0" y="T1"/>
              </a:cxn>
              <a:cxn ang="T11">
                <a:pos x="T2" y="T3"/>
              </a:cxn>
              <a:cxn ang="T12">
                <a:pos x="T4" y="T5"/>
              </a:cxn>
              <a:cxn ang="T13">
                <a:pos x="T6" y="T7"/>
              </a:cxn>
              <a:cxn ang="T14">
                <a:pos x="T8" y="T9"/>
              </a:cxn>
            </a:cxnLst>
            <a:rect l="T15" t="T16" r="T17" b="T18"/>
            <a:pathLst>
              <a:path w="1573" h="710">
                <a:moveTo>
                  <a:pt x="30" y="30"/>
                </a:moveTo>
                <a:cubicBezTo>
                  <a:pt x="15" y="26"/>
                  <a:pt x="0" y="23"/>
                  <a:pt x="76" y="30"/>
                </a:cubicBezTo>
                <a:cubicBezTo>
                  <a:pt x="152" y="37"/>
                  <a:pt x="363" y="0"/>
                  <a:pt x="484" y="75"/>
                </a:cubicBezTo>
                <a:cubicBezTo>
                  <a:pt x="605" y="150"/>
                  <a:pt x="620" y="377"/>
                  <a:pt x="801" y="483"/>
                </a:cubicBezTo>
                <a:cubicBezTo>
                  <a:pt x="982" y="589"/>
                  <a:pt x="1277" y="649"/>
                  <a:pt x="1573" y="710"/>
                </a:cubicBezTo>
              </a:path>
            </a:pathLst>
          </a:custGeom>
          <a:noFill/>
          <a:ln w="9525">
            <a:solidFill>
              <a:srgbClr val="0000FF"/>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33" name="Text Box 18"/>
          <p:cNvSpPr txBox="1">
            <a:spLocks noChangeArrowheads="1"/>
          </p:cNvSpPr>
          <p:nvPr/>
        </p:nvSpPr>
        <p:spPr bwMode="auto">
          <a:xfrm>
            <a:off x="5834856" y="5174456"/>
            <a:ext cx="2530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process address space</a:t>
            </a:r>
          </a:p>
        </p:txBody>
      </p:sp>
      <p:sp>
        <p:nvSpPr>
          <p:cNvPr id="34" name="Text Box 21"/>
          <p:cNvSpPr txBox="1">
            <a:spLocks noChangeArrowheads="1"/>
          </p:cNvSpPr>
          <p:nvPr/>
        </p:nvSpPr>
        <p:spPr bwMode="auto">
          <a:xfrm>
            <a:off x="2921794" y="4585493"/>
            <a:ext cx="1616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CPU state</a:t>
            </a:r>
            <a:br>
              <a:rPr lang="en-US"/>
            </a:br>
            <a:r>
              <a:rPr lang="en-US"/>
              <a:t>of the process</a:t>
            </a:r>
          </a:p>
          <a:p>
            <a:pPr algn="ctr" eaLnBrk="1" hangingPunct="1"/>
            <a:r>
              <a:rPr lang="en-US"/>
              <a:t>(CPU context)</a:t>
            </a:r>
          </a:p>
        </p:txBody>
      </p:sp>
      <p:sp>
        <p:nvSpPr>
          <p:cNvPr id="35" name="Text Box 22"/>
          <p:cNvSpPr txBox="1">
            <a:spLocks noChangeArrowheads="1"/>
          </p:cNvSpPr>
          <p:nvPr/>
        </p:nvSpPr>
        <p:spPr bwMode="auto">
          <a:xfrm>
            <a:off x="5474494" y="5671343"/>
            <a:ext cx="4702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(currently used portion of the address space </a:t>
            </a:r>
            <a:br>
              <a:rPr lang="en-US"/>
            </a:br>
            <a:r>
              <a:rPr lang="en-US"/>
              <a:t>must be in memory)</a:t>
            </a:r>
          </a:p>
        </p:txBody>
      </p:sp>
    </p:spTree>
    <p:extLst>
      <p:ext uri="{BB962C8B-B14F-4D97-AF65-F5344CB8AC3E}">
        <p14:creationId xmlns:p14="http://schemas.microsoft.com/office/powerpoint/2010/main" val="657658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6EA3D33B-9A13-4201-A997-EECD2BBC2C95}" type="slidenum">
              <a:rPr lang="en-US" b="0"/>
              <a:pPr eaLnBrk="1" hangingPunct="1"/>
              <a:t>40</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Threading Issues</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b="1" dirty="0" smtClean="0"/>
              <a:t>Thread cancellation</a:t>
            </a:r>
            <a:r>
              <a:rPr lang="en-US" dirty="0" smtClean="0">
                <a:solidFill>
                  <a:srgbClr val="3366FF"/>
                </a:solidFill>
              </a:rPr>
              <a:t> </a:t>
            </a:r>
            <a:r>
              <a:rPr lang="en-US" dirty="0" smtClean="0"/>
              <a:t>of </a:t>
            </a:r>
            <a:r>
              <a:rPr lang="en-US" b="1" dirty="0" smtClean="0"/>
              <a:t>target thread</a:t>
            </a:r>
          </a:p>
          <a:p>
            <a:pPr lvl="1" eaLnBrk="1" hangingPunct="1"/>
            <a:r>
              <a:rPr lang="en-US" dirty="0" smtClean="0"/>
              <a:t>Asynchronous or deferred</a:t>
            </a:r>
          </a:p>
          <a:p>
            <a:pPr eaLnBrk="1" hangingPunct="1"/>
            <a:r>
              <a:rPr lang="en-US" b="1" dirty="0" smtClean="0"/>
              <a:t>Signal</a:t>
            </a:r>
            <a:r>
              <a:rPr lang="en-US" dirty="0" smtClean="0">
                <a:solidFill>
                  <a:srgbClr val="3366FF"/>
                </a:solidFill>
              </a:rPr>
              <a:t> </a:t>
            </a:r>
            <a:r>
              <a:rPr lang="en-US" dirty="0" smtClean="0"/>
              <a:t>handling</a:t>
            </a:r>
          </a:p>
          <a:p>
            <a:pPr eaLnBrk="1" hangingPunct="1"/>
            <a:r>
              <a:rPr lang="en-US" b="1" dirty="0" smtClean="0"/>
              <a:t>Thread pools</a:t>
            </a:r>
          </a:p>
          <a:p>
            <a:pPr eaLnBrk="1" hangingPunct="1"/>
            <a:r>
              <a:rPr lang="en-US" b="1" dirty="0" smtClean="0"/>
              <a:t>Thread-specific data</a:t>
            </a:r>
          </a:p>
        </p:txBody>
      </p:sp>
    </p:spTree>
    <p:extLst>
      <p:ext uri="{BB962C8B-B14F-4D97-AF65-F5344CB8AC3E}">
        <p14:creationId xmlns:p14="http://schemas.microsoft.com/office/powerpoint/2010/main" val="408571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B88C5EE4-33F4-4321-A25E-50BB7A76AA62}" type="slidenum">
              <a:rPr lang="en-US" b="0"/>
              <a:pPr eaLnBrk="1" hangingPunct="1"/>
              <a:t>41</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 Cancellation</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mtClean="0"/>
              <a:t>Terminating a thread before it has finished</a:t>
            </a:r>
          </a:p>
          <a:p>
            <a:pPr lvl="1" eaLnBrk="1" hangingPunct="1"/>
            <a:r>
              <a:rPr lang="en-US" smtClean="0"/>
              <a:t>Need at various cases</a:t>
            </a:r>
          </a:p>
          <a:p>
            <a:pPr lvl="1" eaLnBrk="1" hangingPunct="1"/>
            <a:endParaRPr lang="en-US" smtClean="0"/>
          </a:p>
          <a:p>
            <a:pPr eaLnBrk="1" hangingPunct="1"/>
            <a:r>
              <a:rPr lang="en-US" smtClean="0"/>
              <a:t>Two general approaches:</a:t>
            </a:r>
          </a:p>
          <a:p>
            <a:pPr eaLnBrk="1" hangingPunct="1"/>
            <a:endParaRPr lang="en-US" smtClean="0"/>
          </a:p>
          <a:p>
            <a:pPr lvl="1" eaLnBrk="1" hangingPunct="1"/>
            <a:r>
              <a:rPr lang="en-US" b="1" smtClean="0"/>
              <a:t>Asynchronous cancellation</a:t>
            </a:r>
            <a:r>
              <a:rPr lang="en-US" smtClean="0"/>
              <a:t> terminates the target thread  immediately</a:t>
            </a:r>
          </a:p>
          <a:p>
            <a:pPr lvl="1" eaLnBrk="1" hangingPunct="1"/>
            <a:endParaRPr lang="en-US" smtClean="0"/>
          </a:p>
          <a:p>
            <a:pPr lvl="1" eaLnBrk="1" hangingPunct="1"/>
            <a:r>
              <a:rPr lang="en-US" b="1" smtClean="0"/>
              <a:t>Deferred cancellation</a:t>
            </a:r>
            <a:r>
              <a:rPr lang="en-US" smtClean="0"/>
              <a:t> allows the </a:t>
            </a:r>
            <a:r>
              <a:rPr lang="en-US" i="1" smtClean="0"/>
              <a:t>target thread</a:t>
            </a:r>
            <a:r>
              <a:rPr lang="en-US" smtClean="0"/>
              <a:t> to periodically check if it should be cancelled</a:t>
            </a:r>
          </a:p>
          <a:p>
            <a:pPr lvl="2" eaLnBrk="1" hangingPunct="1"/>
            <a:r>
              <a:rPr lang="en-US" smtClean="0"/>
              <a:t>Cancelled thread has sent the cancellation request</a:t>
            </a:r>
          </a:p>
          <a:p>
            <a:pPr eaLnBrk="1" hangingPunct="1"/>
            <a:endParaRPr lang="en-US" smtClean="0"/>
          </a:p>
        </p:txBody>
      </p:sp>
    </p:spTree>
    <p:extLst>
      <p:ext uri="{BB962C8B-B14F-4D97-AF65-F5344CB8AC3E}">
        <p14:creationId xmlns:p14="http://schemas.microsoft.com/office/powerpoint/2010/main" val="2573046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8BE5FCA0-4B0F-4567-882F-3FADAA4620EE}" type="slidenum">
              <a:rPr lang="en-US" b="0"/>
              <a:pPr eaLnBrk="1" hangingPunct="1"/>
              <a:t>42</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Signal Handling</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dirty="0" smtClean="0"/>
              <a:t>If a signal is send to Multithread Process, who will receive and handle that? </a:t>
            </a:r>
          </a:p>
          <a:p>
            <a:pPr eaLnBrk="1" hangingPunct="1"/>
            <a:endParaRPr lang="en-US" dirty="0" smtClean="0"/>
          </a:p>
          <a:p>
            <a:pPr eaLnBrk="1" hangingPunct="1"/>
            <a:r>
              <a:rPr lang="en-US" dirty="0" smtClean="0"/>
              <a:t>In a single thread process, it is obvious. </a:t>
            </a:r>
          </a:p>
          <a:p>
            <a:pPr eaLnBrk="1" hangingPunct="1"/>
            <a:endParaRPr lang="en-US" dirty="0"/>
          </a:p>
        </p:txBody>
      </p:sp>
    </p:spTree>
    <p:extLst>
      <p:ext uri="{BB962C8B-B14F-4D97-AF65-F5344CB8AC3E}">
        <p14:creationId xmlns:p14="http://schemas.microsoft.com/office/powerpoint/2010/main" val="1004762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Linux Signals</a:t>
            </a:r>
            <a:endParaRPr lang="en-US" dirty="0"/>
          </a:p>
        </p:txBody>
      </p:sp>
      <p:sp>
        <p:nvSpPr>
          <p:cNvPr id="3" name="Content Placeholder 2"/>
          <p:cNvSpPr>
            <a:spLocks noGrp="1"/>
          </p:cNvSpPr>
          <p:nvPr>
            <p:ph idx="1"/>
          </p:nvPr>
        </p:nvSpPr>
        <p:spPr/>
        <p:txBody>
          <a:bodyPr/>
          <a:lstStyle/>
          <a:p>
            <a:r>
              <a:rPr lang="en-US" dirty="0" err="1" smtClean="0"/>
              <a:t>Ctrl+C</a:t>
            </a:r>
            <a:r>
              <a:rPr lang="en-US" dirty="0" smtClean="0"/>
              <a:t>: SIGINT (terminate)</a:t>
            </a:r>
          </a:p>
          <a:p>
            <a:r>
              <a:rPr lang="en-US" dirty="0" err="1" smtClean="0"/>
              <a:t>Ctrl+D</a:t>
            </a:r>
            <a:r>
              <a:rPr lang="en-US" dirty="0" smtClean="0"/>
              <a:t> (sends EOF to </a:t>
            </a:r>
            <a:r>
              <a:rPr lang="en-US" dirty="0" err="1" smtClean="0"/>
              <a:t>stdin</a:t>
            </a:r>
            <a:r>
              <a:rPr lang="en-US" dirty="0" smtClean="0"/>
              <a:t>)</a:t>
            </a:r>
          </a:p>
          <a:p>
            <a:r>
              <a:rPr lang="en-US" dirty="0" err="1" smtClean="0"/>
              <a:t>Ctrl+Z</a:t>
            </a:r>
            <a:r>
              <a:rPr lang="en-US" dirty="0" smtClean="0"/>
              <a:t>: SIGSTP (</a:t>
            </a:r>
            <a:r>
              <a:rPr lang="en-US" dirty="0" err="1" smtClean="0"/>
              <a:t>stosuspends</a:t>
            </a:r>
            <a:r>
              <a:rPr lang="en-US" dirty="0" smtClean="0"/>
              <a:t> the process)</a:t>
            </a:r>
          </a:p>
          <a:p>
            <a:endParaRPr lang="en-US" dirty="0" smtClean="0"/>
          </a:p>
          <a:p>
            <a:r>
              <a:rPr lang="en-US" dirty="0" err="1" smtClean="0"/>
              <a:t>ps</a:t>
            </a:r>
            <a:r>
              <a:rPr lang="en-US" dirty="0" smtClean="0"/>
              <a:t> -aux | less</a:t>
            </a:r>
          </a:p>
          <a:p>
            <a:r>
              <a:rPr lang="en-US" dirty="0" smtClean="0"/>
              <a:t>kill -9 {process id} </a:t>
            </a:r>
            <a:endParaRPr lang="en-US" dirty="0"/>
          </a:p>
        </p:txBody>
      </p:sp>
    </p:spTree>
    <p:extLst>
      <p:ext uri="{BB962C8B-B14F-4D97-AF65-F5344CB8AC3E}">
        <p14:creationId xmlns:p14="http://schemas.microsoft.com/office/powerpoint/2010/main" val="1155181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8822A373-1911-4D43-8F2F-E9CACD066BF5}" type="slidenum">
              <a:rPr lang="en-US" b="0"/>
              <a:pPr eaLnBrk="1" hangingPunct="1"/>
              <a:t>44</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 Pools</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mtClean="0"/>
              <a:t>Create a number of threads in a pool where they await for work</a:t>
            </a:r>
          </a:p>
          <a:p>
            <a:pPr eaLnBrk="1" hangingPunct="1"/>
            <a:endParaRPr lang="en-US" smtClean="0"/>
          </a:p>
          <a:p>
            <a:pPr eaLnBrk="1" hangingPunct="1"/>
            <a:r>
              <a:rPr lang="en-US" smtClean="0"/>
              <a:t>Advantages:</a:t>
            </a:r>
          </a:p>
          <a:p>
            <a:pPr lvl="1" eaLnBrk="1" hangingPunct="1"/>
            <a:r>
              <a:rPr lang="en-US" b="1" smtClean="0"/>
              <a:t>Faster</a:t>
            </a:r>
          </a:p>
          <a:p>
            <a:pPr lvl="1" eaLnBrk="1" hangingPunct="1"/>
            <a:endParaRPr lang="en-US" smtClean="0"/>
          </a:p>
          <a:p>
            <a:pPr lvl="1" eaLnBrk="1" hangingPunct="1"/>
            <a:r>
              <a:rPr lang="en-US" b="1" smtClean="0"/>
              <a:t>Limit</a:t>
            </a:r>
            <a:r>
              <a:rPr lang="en-US" smtClean="0"/>
              <a:t> the count of threads: </a:t>
            </a:r>
          </a:p>
          <a:p>
            <a:pPr lvl="2" eaLnBrk="1" hangingPunct="1"/>
            <a:r>
              <a:rPr lang="en-US" smtClean="0"/>
              <a:t>Allows the number of threads in the application to be bound to the size of the pool</a:t>
            </a:r>
          </a:p>
          <a:p>
            <a:pPr eaLnBrk="1" hangingPunct="1"/>
            <a:endParaRPr lang="en-US" smtClean="0"/>
          </a:p>
        </p:txBody>
      </p:sp>
    </p:spTree>
    <p:extLst>
      <p:ext uri="{BB962C8B-B14F-4D97-AF65-F5344CB8AC3E}">
        <p14:creationId xmlns:p14="http://schemas.microsoft.com/office/powerpoint/2010/main" val="2136629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5C88414B-BD22-44D7-9419-C0B74DD230C4}" type="slidenum">
              <a:rPr lang="en-US" b="0"/>
              <a:pPr eaLnBrk="1" hangingPunct="1"/>
              <a:t>45</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From Single-threaded to Multithreaded</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mtClean="0"/>
              <a:t>Many programs are written as a single threaded process.</a:t>
            </a:r>
          </a:p>
          <a:p>
            <a:pPr eaLnBrk="1" hangingPunct="1"/>
            <a:endParaRPr lang="en-US" smtClean="0"/>
          </a:p>
          <a:p>
            <a:pPr eaLnBrk="1" hangingPunct="1"/>
            <a:r>
              <a:rPr lang="en-US" smtClean="0"/>
              <a:t>If we try to convert a single-threaded process to multi-threaded process, we have to be careful about the following: </a:t>
            </a:r>
          </a:p>
          <a:p>
            <a:pPr lvl="1" eaLnBrk="1" hangingPunct="1"/>
            <a:endParaRPr lang="en-US" smtClean="0"/>
          </a:p>
          <a:p>
            <a:pPr lvl="1" eaLnBrk="1" hangingPunct="1"/>
            <a:r>
              <a:rPr lang="en-US" smtClean="0"/>
              <a:t>the</a:t>
            </a:r>
            <a:r>
              <a:rPr lang="en-US" b="1" smtClean="0"/>
              <a:t> global variables</a:t>
            </a:r>
          </a:p>
          <a:p>
            <a:pPr lvl="1" eaLnBrk="1" hangingPunct="1"/>
            <a:endParaRPr lang="en-US" b="1" smtClean="0"/>
          </a:p>
          <a:p>
            <a:pPr lvl="1" eaLnBrk="1" hangingPunct="1"/>
            <a:r>
              <a:rPr lang="en-US" smtClean="0"/>
              <a:t>the </a:t>
            </a:r>
            <a:r>
              <a:rPr lang="en-US" b="1" smtClean="0"/>
              <a:t>library functions </a:t>
            </a:r>
            <a:r>
              <a:rPr lang="en-US" smtClean="0"/>
              <a:t>we use</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391911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C32DEDE2-6B2B-4C50-8630-453E64BD25CD}" type="slidenum">
              <a:rPr lang="en-US" b="0"/>
              <a:pPr eaLnBrk="1" hangingPunct="1"/>
              <a:t>46</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From Singlethread to Multithreaded</a:t>
            </a:r>
          </a:p>
        </p:txBody>
      </p:sp>
      <p:sp>
        <p:nvSpPr>
          <p:cNvPr id="6" name="Text Box 5"/>
          <p:cNvSpPr txBox="1">
            <a:spLocks noChangeArrowheads="1"/>
          </p:cNvSpPr>
          <p:nvPr/>
        </p:nvSpPr>
        <p:spPr bwMode="auto">
          <a:xfrm>
            <a:off x="1874044" y="1350168"/>
            <a:ext cx="46132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int status; // a global variable</a:t>
            </a:r>
          </a:p>
          <a:p>
            <a:pPr eaLnBrk="1" hangingPunct="1"/>
            <a:endParaRPr lang="en-US" b="0"/>
          </a:p>
          <a:p>
            <a:pPr eaLnBrk="1" hangingPunct="1"/>
            <a:r>
              <a:rPr lang="en-US" b="0"/>
              <a:t>func1(…) {</a:t>
            </a:r>
          </a:p>
          <a:p>
            <a:pPr eaLnBrk="1" hangingPunct="1"/>
            <a:r>
              <a:rPr lang="en-US" b="0"/>
              <a:t>	….</a:t>
            </a:r>
          </a:p>
          <a:p>
            <a:pPr eaLnBrk="1" hangingPunct="1"/>
            <a:r>
              <a:rPr lang="en-US" b="0"/>
              <a:t>	status = …</a:t>
            </a:r>
          </a:p>
          <a:p>
            <a:pPr eaLnBrk="1" hangingPunct="1"/>
            <a:r>
              <a:rPr lang="en-US" b="0"/>
              <a:t>	do_something_based_on(status);</a:t>
            </a:r>
          </a:p>
          <a:p>
            <a:pPr eaLnBrk="1" hangingPunct="1"/>
            <a:r>
              <a:rPr lang="en-US" b="0"/>
              <a:t>}</a:t>
            </a:r>
          </a:p>
          <a:p>
            <a:pPr eaLnBrk="1" hangingPunct="1"/>
            <a:endParaRPr lang="en-US" b="0"/>
          </a:p>
          <a:p>
            <a:pPr eaLnBrk="1" hangingPunct="1"/>
            <a:r>
              <a:rPr lang="en-US" b="0"/>
              <a:t>func2(…) {</a:t>
            </a:r>
          </a:p>
          <a:p>
            <a:pPr eaLnBrk="1" hangingPunct="1"/>
            <a:r>
              <a:rPr lang="en-US" b="0"/>
              <a:t>	…</a:t>
            </a:r>
          </a:p>
          <a:p>
            <a:pPr eaLnBrk="1" hangingPunct="1"/>
            <a:r>
              <a:rPr lang="en-US" b="0"/>
              <a:t>	status = …</a:t>
            </a:r>
          </a:p>
          <a:p>
            <a:pPr eaLnBrk="1" hangingPunct="1"/>
            <a:r>
              <a:rPr lang="en-US" b="0"/>
              <a:t>	 do_something_based_on(status); </a:t>
            </a:r>
          </a:p>
          <a:p>
            <a:pPr eaLnBrk="1" hangingPunct="1"/>
            <a:r>
              <a:rPr lang="en-US" b="0"/>
              <a:t>}</a:t>
            </a:r>
          </a:p>
          <a:p>
            <a:pPr eaLnBrk="1" hangingPunct="1"/>
            <a:r>
              <a:rPr lang="en-US" b="0"/>
              <a:t>main() {</a:t>
            </a:r>
          </a:p>
          <a:p>
            <a:pPr eaLnBrk="1" hangingPunct="1"/>
            <a:r>
              <a:rPr lang="en-US" b="0"/>
              <a:t>	….	</a:t>
            </a:r>
          </a:p>
          <a:p>
            <a:pPr eaLnBrk="1" hangingPunct="1"/>
            <a:r>
              <a:rPr lang="en-US" b="0"/>
              <a:t>	func1 (…); </a:t>
            </a:r>
          </a:p>
          <a:p>
            <a:pPr eaLnBrk="1" hangingPunct="1"/>
            <a:r>
              <a:rPr lang="en-US" b="0"/>
              <a:t>	func2 (…); </a:t>
            </a:r>
          </a:p>
          <a:p>
            <a:pPr eaLnBrk="1" hangingPunct="1"/>
            <a:r>
              <a:rPr lang="en-US" b="0"/>
              <a:t>}	</a:t>
            </a:r>
          </a:p>
        </p:txBody>
      </p:sp>
      <p:sp>
        <p:nvSpPr>
          <p:cNvPr id="7" name="Text Box 6"/>
          <p:cNvSpPr txBox="1">
            <a:spLocks noChangeArrowheads="1"/>
          </p:cNvSpPr>
          <p:nvPr/>
        </p:nvSpPr>
        <p:spPr bwMode="auto">
          <a:xfrm>
            <a:off x="8120856" y="2877343"/>
            <a:ext cx="1806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This is a </a:t>
            </a:r>
            <a:br>
              <a:rPr lang="en-US" b="0"/>
            </a:br>
            <a:r>
              <a:rPr lang="en-US" b="0"/>
              <a:t>single threaded </a:t>
            </a:r>
            <a:br>
              <a:rPr lang="en-US" b="0"/>
            </a:br>
            <a:r>
              <a:rPr lang="en-US" b="0"/>
              <a:t>program</a:t>
            </a:r>
          </a:p>
        </p:txBody>
      </p:sp>
    </p:spTree>
    <p:extLst>
      <p:ext uri="{BB962C8B-B14F-4D97-AF65-F5344CB8AC3E}">
        <p14:creationId xmlns:p14="http://schemas.microsoft.com/office/powerpoint/2010/main" val="199265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A44B5102-713D-43C5-AA11-982F277B5B3E}" type="slidenum">
              <a:rPr lang="en-US" b="0"/>
              <a:pPr eaLnBrk="1" hangingPunct="1"/>
              <a:t>47</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From Singlethread to Multithreaded</a:t>
            </a:r>
          </a:p>
        </p:txBody>
      </p:sp>
      <p:sp>
        <p:nvSpPr>
          <p:cNvPr id="6" name="Rectangle 5"/>
          <p:cNvSpPr>
            <a:spLocks noGrp="1" noChangeArrowheads="1"/>
          </p:cNvSpPr>
          <p:nvPr/>
        </p:nvSpPr>
        <p:spPr bwMode="auto">
          <a:xfrm>
            <a:off x="6914356" y="1561306"/>
            <a:ext cx="33845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smtClean="0"/>
              <a:t>We can have problem here. </a:t>
            </a:r>
          </a:p>
          <a:p>
            <a:pPr eaLnBrk="1" hangingPunct="1"/>
            <a:endParaRPr lang="en-US" sz="1800" smtClean="0"/>
          </a:p>
          <a:p>
            <a:pPr eaLnBrk="1" hangingPunct="1"/>
            <a:r>
              <a:rPr lang="en-US" sz="1800" smtClean="0"/>
              <a:t>Just after func1 of thread 1 updated status, a thread switch may occur and 2</a:t>
            </a:r>
            <a:r>
              <a:rPr lang="en-US" sz="1800" baseline="30000" smtClean="0"/>
              <a:t>nd</a:t>
            </a:r>
            <a:r>
              <a:rPr lang="en-US" sz="1800" smtClean="0"/>
              <a:t> thread can run and update status. </a:t>
            </a:r>
          </a:p>
          <a:p>
            <a:pPr eaLnBrk="1" hangingPunct="1"/>
            <a:endParaRPr lang="en-US" sz="1800" smtClean="0"/>
          </a:p>
          <a:p>
            <a:pPr eaLnBrk="1" hangingPunct="1"/>
            <a:r>
              <a:rPr lang="en-US" sz="1800" smtClean="0"/>
              <a:t>Then thread 1 will run again, but will work with a different status value. </a:t>
            </a:r>
          </a:p>
          <a:p>
            <a:pPr eaLnBrk="1" hangingPunct="1">
              <a:buFontTx/>
              <a:buNone/>
            </a:pPr>
            <a:r>
              <a:rPr lang="en-US" sz="1800" smtClean="0"/>
              <a:t>     Wrong result! </a:t>
            </a:r>
          </a:p>
        </p:txBody>
      </p:sp>
      <p:sp>
        <p:nvSpPr>
          <p:cNvPr id="7" name="Text Box 6"/>
          <p:cNvSpPr txBox="1">
            <a:spLocks noChangeArrowheads="1"/>
          </p:cNvSpPr>
          <p:nvPr/>
        </p:nvSpPr>
        <p:spPr bwMode="auto">
          <a:xfrm>
            <a:off x="1874044" y="1345406"/>
            <a:ext cx="45497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lg" len="lg"/>
                <a:tailEnd type="none" w="lg" len="lg"/>
              </a14:hiddenLine>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int status; </a:t>
            </a:r>
          </a:p>
          <a:p>
            <a:pPr eaLnBrk="1" hangingPunct="1"/>
            <a:endParaRPr lang="en-US" b="0"/>
          </a:p>
          <a:p>
            <a:pPr eaLnBrk="1" hangingPunct="1"/>
            <a:r>
              <a:rPr lang="en-US" b="0"/>
              <a:t>func1(…) {</a:t>
            </a:r>
          </a:p>
          <a:p>
            <a:pPr eaLnBrk="1" hangingPunct="1"/>
            <a:r>
              <a:rPr lang="en-US" b="0"/>
              <a:t>	….</a:t>
            </a:r>
          </a:p>
          <a:p>
            <a:pPr eaLnBrk="1" hangingPunct="1"/>
            <a:r>
              <a:rPr lang="en-US" b="0"/>
              <a:t>	status = …</a:t>
            </a:r>
          </a:p>
          <a:p>
            <a:pPr eaLnBrk="1" hangingPunct="1"/>
            <a:r>
              <a:rPr lang="en-US" b="0"/>
              <a:t>	 do_something_based_on(status);</a:t>
            </a:r>
          </a:p>
          <a:p>
            <a:pPr eaLnBrk="1" hangingPunct="1"/>
            <a:r>
              <a:rPr lang="en-US" b="0"/>
              <a:t>}</a:t>
            </a:r>
          </a:p>
          <a:p>
            <a:pPr eaLnBrk="1" hangingPunct="1"/>
            <a:endParaRPr lang="en-US" b="0"/>
          </a:p>
          <a:p>
            <a:pPr eaLnBrk="1" hangingPunct="1"/>
            <a:r>
              <a:rPr lang="en-US" b="0"/>
              <a:t>func2(…) {</a:t>
            </a:r>
          </a:p>
          <a:p>
            <a:pPr eaLnBrk="1" hangingPunct="1"/>
            <a:r>
              <a:rPr lang="en-US" b="0"/>
              <a:t>	…</a:t>
            </a:r>
          </a:p>
          <a:p>
            <a:pPr eaLnBrk="1" hangingPunct="1"/>
            <a:r>
              <a:rPr lang="en-US" b="0"/>
              <a:t>	status = …</a:t>
            </a:r>
          </a:p>
          <a:p>
            <a:pPr eaLnBrk="1" hangingPunct="1"/>
            <a:r>
              <a:rPr lang="en-US" b="0"/>
              <a:t>	 do_something_based_on(status);</a:t>
            </a:r>
          </a:p>
          <a:p>
            <a:pPr eaLnBrk="1" hangingPunct="1"/>
            <a:r>
              <a:rPr lang="en-US" b="0"/>
              <a:t>}</a:t>
            </a:r>
          </a:p>
          <a:p>
            <a:pPr eaLnBrk="1" hangingPunct="1"/>
            <a:r>
              <a:rPr lang="en-US" b="0"/>
              <a:t>main() {</a:t>
            </a:r>
          </a:p>
          <a:p>
            <a:pPr eaLnBrk="1" hangingPunct="1"/>
            <a:r>
              <a:rPr lang="en-US" b="0"/>
              <a:t>	….	</a:t>
            </a:r>
          </a:p>
          <a:p>
            <a:pPr eaLnBrk="1" hangingPunct="1"/>
            <a:r>
              <a:rPr lang="en-US" b="0"/>
              <a:t>	thread_create(…, func1, …); </a:t>
            </a:r>
          </a:p>
          <a:p>
            <a:pPr eaLnBrk="1" hangingPunct="1"/>
            <a:r>
              <a:rPr lang="en-US" b="0"/>
              <a:t>	thread_create(…, func2, …); </a:t>
            </a:r>
          </a:p>
          <a:p>
            <a:pPr eaLnBrk="1" hangingPunct="1"/>
            <a:r>
              <a:rPr lang="en-US" b="0"/>
              <a:t>}	</a:t>
            </a:r>
          </a:p>
        </p:txBody>
      </p:sp>
    </p:spTree>
    <p:extLst>
      <p:ext uri="{BB962C8B-B14F-4D97-AF65-F5344CB8AC3E}">
        <p14:creationId xmlns:p14="http://schemas.microsoft.com/office/powerpoint/2010/main" val="809599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BE9EDBBB-31D7-404A-8184-D8D2543FDF89}" type="slidenum">
              <a:rPr lang="en-US" b="0"/>
              <a:pPr eaLnBrk="1" hangingPunct="1"/>
              <a:t>48</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From Single-threaded to Multithreaded</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n-US" smtClean="0"/>
              <a:t>Scope of variables: </a:t>
            </a:r>
          </a:p>
          <a:p>
            <a:pPr lvl="1" eaLnBrk="1" hangingPunct="1">
              <a:lnSpc>
                <a:spcPct val="90000"/>
              </a:lnSpc>
            </a:pPr>
            <a:r>
              <a:rPr lang="en-US" smtClean="0"/>
              <a:t>Normally we have: global, local</a:t>
            </a:r>
          </a:p>
          <a:p>
            <a:pPr lvl="1" eaLnBrk="1" hangingPunct="1">
              <a:lnSpc>
                <a:spcPct val="90000"/>
              </a:lnSpc>
            </a:pPr>
            <a:r>
              <a:rPr lang="en-US" smtClean="0"/>
              <a:t>With threads we want: global, local, and  </a:t>
            </a:r>
            <a:r>
              <a:rPr lang="en-US" b="1" smtClean="0"/>
              <a:t>thread-specific</a:t>
            </a:r>
          </a:p>
          <a:p>
            <a:pPr lvl="1" eaLnBrk="1" hangingPunct="1">
              <a:lnSpc>
                <a:spcPct val="90000"/>
              </a:lnSpc>
            </a:pPr>
            <a:endParaRPr lang="en-US" b="1" smtClean="0"/>
          </a:p>
          <a:p>
            <a:pPr eaLnBrk="1" hangingPunct="1">
              <a:lnSpc>
                <a:spcPct val="90000"/>
              </a:lnSpc>
            </a:pPr>
            <a:r>
              <a:rPr lang="en-US" b="1" smtClean="0"/>
              <a:t>thread-specific</a:t>
            </a:r>
            <a:r>
              <a:rPr lang="en-US" smtClean="0"/>
              <a:t>: global inside the thread (thread-wide global), but not global for the whole process. Other threads can not access it. But all functions of the thread can. </a:t>
            </a:r>
          </a:p>
          <a:p>
            <a:pPr eaLnBrk="1" hangingPunct="1">
              <a:lnSpc>
                <a:spcPct val="90000"/>
              </a:lnSpc>
            </a:pPr>
            <a:endParaRPr lang="en-US" smtClean="0"/>
          </a:p>
          <a:p>
            <a:pPr eaLnBrk="1" hangingPunct="1">
              <a:lnSpc>
                <a:spcPct val="90000"/>
              </a:lnSpc>
            </a:pPr>
            <a:r>
              <a:rPr lang="en-US" smtClean="0"/>
              <a:t>But we don’t have language support to define such variables. </a:t>
            </a:r>
          </a:p>
          <a:p>
            <a:pPr lvl="1" eaLnBrk="1" hangingPunct="1">
              <a:lnSpc>
                <a:spcPct val="90000"/>
              </a:lnSpc>
            </a:pPr>
            <a:r>
              <a:rPr lang="en-US" smtClean="0"/>
              <a:t>C can not do that. </a:t>
            </a:r>
          </a:p>
          <a:p>
            <a:pPr lvl="1" eaLnBrk="1" hangingPunct="1">
              <a:lnSpc>
                <a:spcPct val="90000"/>
              </a:lnSpc>
            </a:pPr>
            <a:endParaRPr lang="en-US" smtClean="0"/>
          </a:p>
          <a:p>
            <a:pPr eaLnBrk="1" hangingPunct="1">
              <a:lnSpc>
                <a:spcPct val="90000"/>
              </a:lnSpc>
            </a:pPr>
            <a:r>
              <a:rPr lang="en-US" smtClean="0"/>
              <a:t>Therefore thread API has special functions that can be used to create such variables – data. </a:t>
            </a:r>
          </a:p>
          <a:p>
            <a:pPr lvl="1" eaLnBrk="1" hangingPunct="1">
              <a:lnSpc>
                <a:spcPct val="90000"/>
              </a:lnSpc>
            </a:pPr>
            <a:r>
              <a:rPr lang="en-US" smtClean="0"/>
              <a:t>This is called thread specific data. </a:t>
            </a:r>
          </a:p>
        </p:txBody>
      </p:sp>
    </p:spTree>
    <p:extLst>
      <p:ext uri="{BB962C8B-B14F-4D97-AF65-F5344CB8AC3E}">
        <p14:creationId xmlns:p14="http://schemas.microsoft.com/office/powerpoint/2010/main" val="303244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Global Variables</a:t>
            </a:r>
            <a:endParaRPr lang="en-US" dirty="0"/>
          </a:p>
        </p:txBody>
      </p:sp>
      <p:sp>
        <p:nvSpPr>
          <p:cNvPr id="3" name="Content Placeholder 2"/>
          <p:cNvSpPr>
            <a:spLocks noGrp="1"/>
          </p:cNvSpPr>
          <p:nvPr>
            <p:ph idx="1"/>
          </p:nvPr>
        </p:nvSpPr>
        <p:spPr/>
        <p:txBody>
          <a:bodyPr/>
          <a:lstStyle/>
          <a:p>
            <a:r>
              <a:rPr lang="en-US" dirty="0" smtClean="0"/>
              <a:t>In this course we will not use any kind of global variables (except constants)</a:t>
            </a:r>
          </a:p>
          <a:p>
            <a:r>
              <a:rPr lang="en-US" dirty="0" smtClean="0"/>
              <a:t>Global = evil</a:t>
            </a:r>
          </a:p>
          <a:p>
            <a:r>
              <a:rPr lang="en-US" dirty="0" smtClean="0"/>
              <a:t>Instead we will learn to use references to variables created on the heap</a:t>
            </a:r>
            <a:endParaRPr lang="en-US" dirty="0"/>
          </a:p>
        </p:txBody>
      </p:sp>
    </p:spTree>
    <p:extLst>
      <p:ext uri="{BB962C8B-B14F-4D97-AF65-F5344CB8AC3E}">
        <p14:creationId xmlns:p14="http://schemas.microsoft.com/office/powerpoint/2010/main" val="194403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532937" y="6385718"/>
            <a:ext cx="9540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6054E4E8-1359-4412-AB09-69701E4C9797}" type="slidenum">
              <a:rPr lang="en-US"/>
              <a:pPr eaLnBrk="1" hangingPunct="1"/>
              <a:t>5</a:t>
            </a:fld>
            <a:endParaRPr lang="en-US"/>
          </a:p>
        </p:txBody>
      </p:sp>
      <p:sp>
        <p:nvSpPr>
          <p:cNvPr id="5" name="Rectangle 4"/>
          <p:cNvSpPr>
            <a:spLocks noGrp="1" noChangeArrowheads="1"/>
          </p:cNvSpPr>
          <p:nvPr/>
        </p:nvSpPr>
        <p:spPr bwMode="auto">
          <a:xfrm>
            <a:off x="1900237"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smtClean="0"/>
              <a:t>Multiple Processes</a:t>
            </a:r>
          </a:p>
        </p:txBody>
      </p:sp>
      <p:sp>
        <p:nvSpPr>
          <p:cNvPr id="6" name="Rectangle 5"/>
          <p:cNvSpPr>
            <a:spLocks noChangeArrowheads="1"/>
          </p:cNvSpPr>
          <p:nvPr/>
        </p:nvSpPr>
        <p:spPr bwMode="auto">
          <a:xfrm>
            <a:off x="2835275" y="2135981"/>
            <a:ext cx="1008062" cy="720725"/>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dirty="0"/>
              <a:t>Process</a:t>
            </a:r>
          </a:p>
          <a:p>
            <a:pPr algn="ctr" eaLnBrk="1" hangingPunct="1"/>
            <a:r>
              <a:rPr lang="en-US" dirty="0"/>
              <a:t>A</a:t>
            </a:r>
          </a:p>
        </p:txBody>
      </p:sp>
      <p:sp>
        <p:nvSpPr>
          <p:cNvPr id="7" name="Rectangle 6"/>
          <p:cNvSpPr>
            <a:spLocks noChangeArrowheads="1"/>
          </p:cNvSpPr>
          <p:nvPr/>
        </p:nvSpPr>
        <p:spPr bwMode="auto">
          <a:xfrm>
            <a:off x="2835275" y="2856706"/>
            <a:ext cx="1008062" cy="1008062"/>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dirty="0"/>
              <a:t>Process</a:t>
            </a:r>
          </a:p>
          <a:p>
            <a:pPr algn="ctr" eaLnBrk="1" hangingPunct="1"/>
            <a:r>
              <a:rPr lang="en-US" dirty="0"/>
              <a:t>B</a:t>
            </a:r>
          </a:p>
        </p:txBody>
      </p:sp>
      <p:sp>
        <p:nvSpPr>
          <p:cNvPr id="8" name="Rectangle 7"/>
          <p:cNvSpPr>
            <a:spLocks noChangeArrowheads="1"/>
          </p:cNvSpPr>
          <p:nvPr/>
        </p:nvSpPr>
        <p:spPr bwMode="auto">
          <a:xfrm>
            <a:off x="2835275" y="3864768"/>
            <a:ext cx="1008062" cy="792163"/>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dirty="0"/>
              <a:t>Process</a:t>
            </a:r>
          </a:p>
          <a:p>
            <a:pPr algn="ctr" eaLnBrk="1" hangingPunct="1"/>
            <a:r>
              <a:rPr lang="en-US" dirty="0"/>
              <a:t>C</a:t>
            </a:r>
          </a:p>
        </p:txBody>
      </p:sp>
      <p:sp>
        <p:nvSpPr>
          <p:cNvPr id="9" name="Freeform 8"/>
          <p:cNvSpPr>
            <a:spLocks/>
          </p:cNvSpPr>
          <p:nvPr/>
        </p:nvSpPr>
        <p:spPr bwMode="auto">
          <a:xfrm>
            <a:off x="2187575" y="1777206"/>
            <a:ext cx="766762" cy="792162"/>
          </a:xfrm>
          <a:custGeom>
            <a:avLst/>
            <a:gdLst>
              <a:gd name="T0" fmla="*/ 0 w 484"/>
              <a:gd name="T1" fmla="*/ 0 h 499"/>
              <a:gd name="T2" fmla="*/ 341326335 w 484"/>
              <a:gd name="T3" fmla="*/ 569555012 h 499"/>
              <a:gd name="T4" fmla="*/ 682652670 w 484"/>
              <a:gd name="T5" fmla="*/ 914815521 h 499"/>
              <a:gd name="T6" fmla="*/ 1139425867 w 484"/>
              <a:gd name="T7" fmla="*/ 914815521 h 499"/>
              <a:gd name="T8" fmla="*/ 1139425867 w 484"/>
              <a:gd name="T9" fmla="*/ 1257556470 h 499"/>
              <a:gd name="T10" fmla="*/ 0 60000 65536"/>
              <a:gd name="T11" fmla="*/ 0 60000 65536"/>
              <a:gd name="T12" fmla="*/ 0 60000 65536"/>
              <a:gd name="T13" fmla="*/ 0 60000 65536"/>
              <a:gd name="T14" fmla="*/ 0 60000 65536"/>
              <a:gd name="T15" fmla="*/ 0 w 484"/>
              <a:gd name="T16" fmla="*/ 0 h 499"/>
              <a:gd name="T17" fmla="*/ 484 w 484"/>
              <a:gd name="T18" fmla="*/ 499 h 499"/>
            </a:gdLst>
            <a:ahLst/>
            <a:cxnLst>
              <a:cxn ang="T10">
                <a:pos x="T0" y="T1"/>
              </a:cxn>
              <a:cxn ang="T11">
                <a:pos x="T2" y="T3"/>
              </a:cxn>
              <a:cxn ang="T12">
                <a:pos x="T4" y="T5"/>
              </a:cxn>
              <a:cxn ang="T13">
                <a:pos x="T6" y="T7"/>
              </a:cxn>
              <a:cxn ang="T14">
                <a:pos x="T8" y="T9"/>
              </a:cxn>
            </a:cxnLst>
            <a:rect l="T15" t="T16" r="T17" b="T18"/>
            <a:pathLst>
              <a:path w="484" h="499">
                <a:moveTo>
                  <a:pt x="0" y="0"/>
                </a:moveTo>
                <a:cubicBezTo>
                  <a:pt x="45" y="83"/>
                  <a:pt x="91" y="166"/>
                  <a:pt x="136" y="226"/>
                </a:cubicBezTo>
                <a:cubicBezTo>
                  <a:pt x="181" y="286"/>
                  <a:pt x="219" y="340"/>
                  <a:pt x="272" y="363"/>
                </a:cubicBezTo>
                <a:cubicBezTo>
                  <a:pt x="325" y="386"/>
                  <a:pt x="424" y="340"/>
                  <a:pt x="454" y="363"/>
                </a:cubicBezTo>
                <a:cubicBezTo>
                  <a:pt x="484" y="386"/>
                  <a:pt x="447" y="476"/>
                  <a:pt x="454" y="499"/>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10" name="Freeform 9"/>
          <p:cNvSpPr>
            <a:spLocks/>
          </p:cNvSpPr>
          <p:nvPr/>
        </p:nvSpPr>
        <p:spPr bwMode="auto">
          <a:xfrm>
            <a:off x="2487612" y="2569368"/>
            <a:ext cx="563563" cy="1008063"/>
          </a:xfrm>
          <a:custGeom>
            <a:avLst/>
            <a:gdLst>
              <a:gd name="T0" fmla="*/ 667842761 w 355"/>
              <a:gd name="T1" fmla="*/ 0 h 635"/>
              <a:gd name="T2" fmla="*/ 95766014 w 355"/>
              <a:gd name="T3" fmla="*/ 342741387 h 635"/>
              <a:gd name="T4" fmla="*/ 95766014 w 355"/>
              <a:gd name="T5" fmla="*/ 912297061 h 635"/>
              <a:gd name="T6" fmla="*/ 667842761 w 355"/>
              <a:gd name="T7" fmla="*/ 912297061 h 635"/>
              <a:gd name="T8" fmla="*/ 781249060 w 355"/>
              <a:gd name="T9" fmla="*/ 912297061 h 635"/>
              <a:gd name="T10" fmla="*/ 894657145 w 355"/>
              <a:gd name="T11" fmla="*/ 1600300588 h 635"/>
              <a:gd name="T12" fmla="*/ 0 60000 65536"/>
              <a:gd name="T13" fmla="*/ 0 60000 65536"/>
              <a:gd name="T14" fmla="*/ 0 60000 65536"/>
              <a:gd name="T15" fmla="*/ 0 60000 65536"/>
              <a:gd name="T16" fmla="*/ 0 60000 65536"/>
              <a:gd name="T17" fmla="*/ 0 60000 65536"/>
              <a:gd name="T18" fmla="*/ 0 w 355"/>
              <a:gd name="T19" fmla="*/ 0 h 635"/>
              <a:gd name="T20" fmla="*/ 355 w 355"/>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355" h="635">
                <a:moveTo>
                  <a:pt x="265" y="0"/>
                </a:moveTo>
                <a:cubicBezTo>
                  <a:pt x="170" y="38"/>
                  <a:pt x="76" y="76"/>
                  <a:pt x="38" y="136"/>
                </a:cubicBezTo>
                <a:cubicBezTo>
                  <a:pt x="0" y="196"/>
                  <a:pt x="0" y="324"/>
                  <a:pt x="38" y="362"/>
                </a:cubicBezTo>
                <a:cubicBezTo>
                  <a:pt x="76" y="400"/>
                  <a:pt x="220" y="362"/>
                  <a:pt x="265" y="362"/>
                </a:cubicBezTo>
                <a:cubicBezTo>
                  <a:pt x="310" y="362"/>
                  <a:pt x="295" y="316"/>
                  <a:pt x="310" y="362"/>
                </a:cubicBezTo>
                <a:cubicBezTo>
                  <a:pt x="325" y="408"/>
                  <a:pt x="340" y="521"/>
                  <a:pt x="355" y="635"/>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11" name="Freeform 10"/>
          <p:cNvSpPr>
            <a:spLocks/>
          </p:cNvSpPr>
          <p:nvPr/>
        </p:nvSpPr>
        <p:spPr bwMode="auto">
          <a:xfrm>
            <a:off x="2547937" y="3577431"/>
            <a:ext cx="503238" cy="935037"/>
          </a:xfrm>
          <a:custGeom>
            <a:avLst/>
            <a:gdLst>
              <a:gd name="T0" fmla="*/ 798891010 w 317"/>
              <a:gd name="T1" fmla="*/ 0 h 589"/>
              <a:gd name="T2" fmla="*/ 113407944 w 317"/>
              <a:gd name="T3" fmla="*/ 342741024 h 589"/>
              <a:gd name="T4" fmla="*/ 113407944 w 317"/>
              <a:gd name="T5" fmla="*/ 798888178 h 589"/>
              <a:gd name="T6" fmla="*/ 685483116 w 317"/>
              <a:gd name="T7" fmla="*/ 914815453 h 589"/>
              <a:gd name="T8" fmla="*/ 685483116 w 317"/>
              <a:gd name="T9" fmla="*/ 1484370225 h 589"/>
              <a:gd name="T10" fmla="*/ 0 60000 65536"/>
              <a:gd name="T11" fmla="*/ 0 60000 65536"/>
              <a:gd name="T12" fmla="*/ 0 60000 65536"/>
              <a:gd name="T13" fmla="*/ 0 60000 65536"/>
              <a:gd name="T14" fmla="*/ 0 60000 65536"/>
              <a:gd name="T15" fmla="*/ 0 w 317"/>
              <a:gd name="T16" fmla="*/ 0 h 589"/>
              <a:gd name="T17" fmla="*/ 317 w 317"/>
              <a:gd name="T18" fmla="*/ 589 h 589"/>
            </a:gdLst>
            <a:ahLst/>
            <a:cxnLst>
              <a:cxn ang="T10">
                <a:pos x="T0" y="T1"/>
              </a:cxn>
              <a:cxn ang="T11">
                <a:pos x="T2" y="T3"/>
              </a:cxn>
              <a:cxn ang="T12">
                <a:pos x="T4" y="T5"/>
              </a:cxn>
              <a:cxn ang="T13">
                <a:pos x="T6" y="T7"/>
              </a:cxn>
              <a:cxn ang="T14">
                <a:pos x="T8" y="T9"/>
              </a:cxn>
            </a:cxnLst>
            <a:rect l="T15" t="T16" r="T17" b="T18"/>
            <a:pathLst>
              <a:path w="317" h="589">
                <a:moveTo>
                  <a:pt x="317" y="0"/>
                </a:moveTo>
                <a:cubicBezTo>
                  <a:pt x="203" y="41"/>
                  <a:pt x="90" y="83"/>
                  <a:pt x="45" y="136"/>
                </a:cubicBezTo>
                <a:cubicBezTo>
                  <a:pt x="0" y="189"/>
                  <a:pt x="7" y="279"/>
                  <a:pt x="45" y="317"/>
                </a:cubicBezTo>
                <a:cubicBezTo>
                  <a:pt x="83" y="355"/>
                  <a:pt x="234" y="318"/>
                  <a:pt x="272" y="363"/>
                </a:cubicBezTo>
                <a:cubicBezTo>
                  <a:pt x="310" y="408"/>
                  <a:pt x="291" y="498"/>
                  <a:pt x="272" y="589"/>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12" name="Text Box 9"/>
          <p:cNvSpPr txBox="1">
            <a:spLocks noChangeArrowheads="1"/>
          </p:cNvSpPr>
          <p:nvPr/>
        </p:nvSpPr>
        <p:spPr bwMode="auto">
          <a:xfrm>
            <a:off x="1685925" y="1410493"/>
            <a:ext cx="230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dirty="0"/>
              <a:t>one program counter</a:t>
            </a:r>
          </a:p>
        </p:txBody>
      </p:sp>
      <p:sp>
        <p:nvSpPr>
          <p:cNvPr id="13" name="Rectangle 12"/>
          <p:cNvSpPr>
            <a:spLocks noChangeArrowheads="1"/>
          </p:cNvSpPr>
          <p:nvPr/>
        </p:nvSpPr>
        <p:spPr bwMode="auto">
          <a:xfrm>
            <a:off x="4203700" y="3361531"/>
            <a:ext cx="1008062" cy="720725"/>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Process</a:t>
            </a:r>
          </a:p>
          <a:p>
            <a:pPr algn="ctr" eaLnBrk="1" hangingPunct="1"/>
            <a:r>
              <a:rPr lang="en-US"/>
              <a:t>A</a:t>
            </a:r>
          </a:p>
        </p:txBody>
      </p:sp>
      <p:sp>
        <p:nvSpPr>
          <p:cNvPr id="14" name="Rectangle 13"/>
          <p:cNvSpPr>
            <a:spLocks noChangeArrowheads="1"/>
          </p:cNvSpPr>
          <p:nvPr/>
        </p:nvSpPr>
        <p:spPr bwMode="auto">
          <a:xfrm>
            <a:off x="5356225" y="3361531"/>
            <a:ext cx="1008062" cy="1008062"/>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Process</a:t>
            </a:r>
          </a:p>
          <a:p>
            <a:pPr algn="ctr" eaLnBrk="1" hangingPunct="1"/>
            <a:r>
              <a:rPr lang="en-US"/>
              <a:t>B</a:t>
            </a:r>
          </a:p>
        </p:txBody>
      </p:sp>
      <p:sp>
        <p:nvSpPr>
          <p:cNvPr id="15" name="Rectangle 14"/>
          <p:cNvSpPr>
            <a:spLocks noChangeArrowheads="1"/>
          </p:cNvSpPr>
          <p:nvPr/>
        </p:nvSpPr>
        <p:spPr bwMode="auto">
          <a:xfrm>
            <a:off x="6508750" y="3361531"/>
            <a:ext cx="1008062" cy="792162"/>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Process</a:t>
            </a:r>
          </a:p>
          <a:p>
            <a:pPr algn="ctr" eaLnBrk="1" hangingPunct="1"/>
            <a:r>
              <a:rPr lang="en-US"/>
              <a:t>C</a:t>
            </a:r>
          </a:p>
        </p:txBody>
      </p:sp>
      <p:sp>
        <p:nvSpPr>
          <p:cNvPr id="16" name="Text Box 13"/>
          <p:cNvSpPr txBox="1">
            <a:spLocks noChangeArrowheads="1"/>
          </p:cNvSpPr>
          <p:nvPr/>
        </p:nvSpPr>
        <p:spPr bwMode="auto">
          <a:xfrm>
            <a:off x="4779962" y="2209006"/>
            <a:ext cx="2695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dirty="0"/>
              <a:t>Three  program counters</a:t>
            </a:r>
          </a:p>
        </p:txBody>
      </p:sp>
      <p:sp>
        <p:nvSpPr>
          <p:cNvPr id="17" name="Line 14"/>
          <p:cNvSpPr>
            <a:spLocks noChangeShapeType="1"/>
          </p:cNvSpPr>
          <p:nvPr/>
        </p:nvSpPr>
        <p:spPr bwMode="auto">
          <a:xfrm flipH="1">
            <a:off x="4779962" y="2640806"/>
            <a:ext cx="936625" cy="72072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18" name="Line 15"/>
          <p:cNvSpPr>
            <a:spLocks noChangeShapeType="1"/>
          </p:cNvSpPr>
          <p:nvPr/>
        </p:nvSpPr>
        <p:spPr bwMode="auto">
          <a:xfrm>
            <a:off x="5861050" y="2640806"/>
            <a:ext cx="71437" cy="6477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19" name="Line 16"/>
          <p:cNvSpPr>
            <a:spLocks noChangeShapeType="1"/>
          </p:cNvSpPr>
          <p:nvPr/>
        </p:nvSpPr>
        <p:spPr bwMode="auto">
          <a:xfrm>
            <a:off x="6076950" y="2640806"/>
            <a:ext cx="935037" cy="6477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0" name="Line 17"/>
          <p:cNvSpPr>
            <a:spLocks noChangeShapeType="1"/>
          </p:cNvSpPr>
          <p:nvPr/>
        </p:nvSpPr>
        <p:spPr bwMode="auto">
          <a:xfrm>
            <a:off x="5068887" y="3504406"/>
            <a:ext cx="0" cy="433387"/>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1" name="Line 18"/>
          <p:cNvSpPr>
            <a:spLocks noChangeShapeType="1"/>
          </p:cNvSpPr>
          <p:nvPr/>
        </p:nvSpPr>
        <p:spPr bwMode="auto">
          <a:xfrm>
            <a:off x="6148387" y="3504406"/>
            <a:ext cx="0" cy="57626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2" name="Line 19"/>
          <p:cNvSpPr>
            <a:spLocks noChangeShapeType="1"/>
          </p:cNvSpPr>
          <p:nvPr/>
        </p:nvSpPr>
        <p:spPr bwMode="auto">
          <a:xfrm>
            <a:off x="7300912" y="3432968"/>
            <a:ext cx="0" cy="4333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3" name="Text Box 20"/>
          <p:cNvSpPr txBox="1">
            <a:spLocks noChangeArrowheads="1"/>
          </p:cNvSpPr>
          <p:nvPr/>
        </p:nvSpPr>
        <p:spPr bwMode="auto">
          <a:xfrm>
            <a:off x="4783137" y="4585493"/>
            <a:ext cx="22256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b="1"/>
              <a:t>Conceptual model</a:t>
            </a:r>
            <a:r>
              <a:rPr lang="en-US"/>
              <a:t> </a:t>
            </a:r>
          </a:p>
          <a:p>
            <a:pPr algn="ctr" eaLnBrk="1" hangingPunct="1"/>
            <a:r>
              <a:rPr lang="en-US"/>
              <a:t>of three different </a:t>
            </a:r>
            <a:br>
              <a:rPr lang="en-US"/>
            </a:br>
            <a:r>
              <a:rPr lang="en-US"/>
              <a:t>processes</a:t>
            </a:r>
          </a:p>
        </p:txBody>
      </p:sp>
      <p:sp>
        <p:nvSpPr>
          <p:cNvPr id="24" name="Line 21"/>
          <p:cNvSpPr>
            <a:spLocks noChangeShapeType="1"/>
          </p:cNvSpPr>
          <p:nvPr/>
        </p:nvSpPr>
        <p:spPr bwMode="auto">
          <a:xfrm>
            <a:off x="4106862" y="1488281"/>
            <a:ext cx="0" cy="475297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5" name="Line 22"/>
          <p:cNvSpPr>
            <a:spLocks noChangeShapeType="1"/>
          </p:cNvSpPr>
          <p:nvPr/>
        </p:nvSpPr>
        <p:spPr bwMode="auto">
          <a:xfrm>
            <a:off x="7732712" y="1488281"/>
            <a:ext cx="0" cy="4752975"/>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6" name="Text Box 23"/>
          <p:cNvSpPr txBox="1">
            <a:spLocks noChangeArrowheads="1"/>
          </p:cNvSpPr>
          <p:nvPr/>
        </p:nvSpPr>
        <p:spPr bwMode="auto">
          <a:xfrm>
            <a:off x="2605087" y="4749006"/>
            <a:ext cx="1311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what is </a:t>
            </a:r>
          </a:p>
          <a:p>
            <a:pPr algn="ctr" eaLnBrk="1" hangingPunct="1"/>
            <a:r>
              <a:rPr lang="en-US"/>
              <a:t>happening </a:t>
            </a:r>
            <a:br>
              <a:rPr lang="en-US"/>
            </a:br>
            <a:r>
              <a:rPr lang="en-US" b="1"/>
              <a:t>physically</a:t>
            </a:r>
          </a:p>
        </p:txBody>
      </p:sp>
      <p:sp>
        <p:nvSpPr>
          <p:cNvPr id="27" name="Line 24"/>
          <p:cNvSpPr>
            <a:spLocks noChangeShapeType="1"/>
          </p:cNvSpPr>
          <p:nvPr/>
        </p:nvSpPr>
        <p:spPr bwMode="auto">
          <a:xfrm>
            <a:off x="8020050" y="4441031"/>
            <a:ext cx="237648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8" name="Line 25"/>
          <p:cNvSpPr>
            <a:spLocks noChangeShapeType="1"/>
          </p:cNvSpPr>
          <p:nvPr/>
        </p:nvSpPr>
        <p:spPr bwMode="auto">
          <a:xfrm flipV="1">
            <a:off x="8020050" y="2496343"/>
            <a:ext cx="0" cy="19446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29" name="Text Box 26"/>
          <p:cNvSpPr txBox="1">
            <a:spLocks noChangeArrowheads="1"/>
          </p:cNvSpPr>
          <p:nvPr/>
        </p:nvSpPr>
        <p:spPr bwMode="auto">
          <a:xfrm>
            <a:off x="7732712" y="2064543"/>
            <a:ext cx="1222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dirty="0"/>
              <a:t>processes</a:t>
            </a:r>
          </a:p>
        </p:txBody>
      </p:sp>
      <p:sp>
        <p:nvSpPr>
          <p:cNvPr id="30" name="Text Box 27"/>
          <p:cNvSpPr txBox="1">
            <a:spLocks noChangeArrowheads="1"/>
          </p:cNvSpPr>
          <p:nvPr/>
        </p:nvSpPr>
        <p:spPr bwMode="auto">
          <a:xfrm>
            <a:off x="9893300" y="4441031"/>
            <a:ext cx="612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time</a:t>
            </a:r>
          </a:p>
        </p:txBody>
      </p:sp>
      <p:sp>
        <p:nvSpPr>
          <p:cNvPr id="31" name="Text Box 28"/>
          <p:cNvSpPr txBox="1">
            <a:spLocks noChangeArrowheads="1"/>
          </p:cNvSpPr>
          <p:nvPr/>
        </p:nvSpPr>
        <p:spPr bwMode="auto">
          <a:xfrm>
            <a:off x="7732712" y="3937793"/>
            <a:ext cx="333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A</a:t>
            </a:r>
          </a:p>
        </p:txBody>
      </p:sp>
      <p:sp>
        <p:nvSpPr>
          <p:cNvPr id="32" name="Text Box 29"/>
          <p:cNvSpPr txBox="1">
            <a:spLocks noChangeArrowheads="1"/>
          </p:cNvSpPr>
          <p:nvPr/>
        </p:nvSpPr>
        <p:spPr bwMode="auto">
          <a:xfrm>
            <a:off x="7732712" y="3504406"/>
            <a:ext cx="333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B</a:t>
            </a:r>
          </a:p>
        </p:txBody>
      </p:sp>
      <p:sp>
        <p:nvSpPr>
          <p:cNvPr id="33" name="Text Box 30"/>
          <p:cNvSpPr txBox="1">
            <a:spLocks noChangeArrowheads="1"/>
          </p:cNvSpPr>
          <p:nvPr/>
        </p:nvSpPr>
        <p:spPr bwMode="auto">
          <a:xfrm>
            <a:off x="7732712" y="3072606"/>
            <a:ext cx="346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C</a:t>
            </a:r>
          </a:p>
        </p:txBody>
      </p:sp>
      <p:sp>
        <p:nvSpPr>
          <p:cNvPr id="34" name="Line 31"/>
          <p:cNvSpPr>
            <a:spLocks noChangeShapeType="1"/>
          </p:cNvSpPr>
          <p:nvPr/>
        </p:nvSpPr>
        <p:spPr bwMode="auto">
          <a:xfrm>
            <a:off x="8093075" y="4152106"/>
            <a:ext cx="4318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35" name="Line 32"/>
          <p:cNvSpPr>
            <a:spLocks noChangeShapeType="1"/>
          </p:cNvSpPr>
          <p:nvPr/>
        </p:nvSpPr>
        <p:spPr bwMode="auto">
          <a:xfrm>
            <a:off x="8524875" y="3718718"/>
            <a:ext cx="4318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36" name="Line 33"/>
          <p:cNvSpPr>
            <a:spLocks noChangeShapeType="1"/>
          </p:cNvSpPr>
          <p:nvPr/>
        </p:nvSpPr>
        <p:spPr bwMode="auto">
          <a:xfrm>
            <a:off x="8956675" y="3288506"/>
            <a:ext cx="4318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37" name="Line 34"/>
          <p:cNvSpPr>
            <a:spLocks noChangeShapeType="1"/>
          </p:cNvSpPr>
          <p:nvPr/>
        </p:nvSpPr>
        <p:spPr bwMode="auto">
          <a:xfrm>
            <a:off x="9388475" y="4152106"/>
            <a:ext cx="4318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38" name="Line 35"/>
          <p:cNvSpPr>
            <a:spLocks noChangeShapeType="1"/>
          </p:cNvSpPr>
          <p:nvPr/>
        </p:nvSpPr>
        <p:spPr bwMode="auto">
          <a:xfrm>
            <a:off x="9820275" y="3720306"/>
            <a:ext cx="4318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39" name="Text Box 36"/>
          <p:cNvSpPr txBox="1">
            <a:spLocks noChangeArrowheads="1"/>
          </p:cNvSpPr>
          <p:nvPr/>
        </p:nvSpPr>
        <p:spPr bwMode="auto">
          <a:xfrm>
            <a:off x="8488362" y="4801393"/>
            <a:ext cx="14763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one process</a:t>
            </a:r>
            <a:br>
              <a:rPr lang="en-US"/>
            </a:br>
            <a:r>
              <a:rPr lang="en-US"/>
              <a:t>executing at </a:t>
            </a:r>
            <a:br>
              <a:rPr lang="en-US"/>
            </a:br>
            <a:r>
              <a:rPr lang="en-US"/>
              <a:t>a time</a:t>
            </a:r>
          </a:p>
        </p:txBody>
      </p:sp>
    </p:spTree>
    <p:extLst>
      <p:ext uri="{BB962C8B-B14F-4D97-AF65-F5344CB8AC3E}">
        <p14:creationId xmlns:p14="http://schemas.microsoft.com/office/powerpoint/2010/main" val="1182407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8DBE76C2-8E41-4614-BF0B-C20BDA386F7F}" type="slidenum">
              <a:rPr lang="en-US" b="0"/>
              <a:pPr eaLnBrk="1" hangingPunct="1"/>
              <a:t>50</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Thread Specific Data</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mtClean="0"/>
              <a:t>Allows each thread to have its own copy of data</a:t>
            </a:r>
          </a:p>
          <a:p>
            <a:pPr lvl="1" eaLnBrk="1" hangingPunct="1"/>
            <a:r>
              <a:rPr lang="en-US" smtClean="0"/>
              <a:t>Each thread refers to the data with </a:t>
            </a:r>
            <a:r>
              <a:rPr lang="en-US" b="1" smtClean="0"/>
              <a:t>the same name</a:t>
            </a:r>
            <a:r>
              <a:rPr lang="en-US" smtClean="0"/>
              <a:t>. </a:t>
            </a:r>
          </a:p>
          <a:p>
            <a:pPr eaLnBrk="1" hangingPunct="1"/>
            <a:endParaRPr lang="en-US" smtClean="0"/>
          </a:p>
          <a:p>
            <a:pPr eaLnBrk="1" hangingPunct="1"/>
            <a:r>
              <a:rPr lang="en-US" smtClean="0"/>
              <a:t>create_global (“bufptr”);  // create pointer to such a variable</a:t>
            </a:r>
          </a:p>
          <a:p>
            <a:pPr eaLnBrk="1" hangingPunct="1"/>
            <a:endParaRPr lang="en-US" smtClean="0"/>
          </a:p>
          <a:p>
            <a:pPr eaLnBrk="1" hangingPunct="1"/>
            <a:r>
              <a:rPr lang="en-US" smtClean="0"/>
              <a:t>set_global (“bufptr”, &amp;buf);       // set the pointer</a:t>
            </a:r>
          </a:p>
          <a:p>
            <a:pPr eaLnBrk="1" hangingPunct="1"/>
            <a:r>
              <a:rPr lang="en-US" smtClean="0"/>
              <a:t>bufptr = read_global (“bufptr”);  // get the pointer to access</a:t>
            </a:r>
          </a:p>
          <a:p>
            <a:pPr eaLnBrk="1" hangingPunct="1"/>
            <a:endParaRPr lang="en-US" smtClean="0"/>
          </a:p>
        </p:txBody>
      </p:sp>
    </p:spTree>
    <p:extLst>
      <p:ext uri="{BB962C8B-B14F-4D97-AF65-F5344CB8AC3E}">
        <p14:creationId xmlns:p14="http://schemas.microsoft.com/office/powerpoint/2010/main" val="60114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97B8FAAE-B9CD-4539-A927-91BAFD06E110}" type="slidenum">
              <a:rPr lang="en-US" b="0"/>
              <a:pPr eaLnBrk="1" hangingPunct="1"/>
              <a:t>51</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From Singlethread to Multithreaded</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smtClean="0"/>
              <a:t>Many library procedures may not be </a:t>
            </a:r>
            <a:r>
              <a:rPr lang="en-US" sz="1800" b="1" smtClean="0"/>
              <a:t>reentrant</a:t>
            </a:r>
            <a:r>
              <a:rPr lang="en-US" sz="1800" smtClean="0"/>
              <a:t>. </a:t>
            </a:r>
          </a:p>
          <a:p>
            <a:pPr lvl="1" eaLnBrk="1" hangingPunct="1"/>
            <a:r>
              <a:rPr lang="en-US" sz="1800" smtClean="0"/>
              <a:t>They are not designed to have a second call to itself from the same process before it is completed (not re-entrant). </a:t>
            </a:r>
          </a:p>
          <a:p>
            <a:pPr lvl="2" eaLnBrk="1" hangingPunct="1"/>
            <a:r>
              <a:rPr lang="en-US" sz="1800" smtClean="0"/>
              <a:t>(We are talking about non-recursive procedures.)</a:t>
            </a:r>
          </a:p>
          <a:p>
            <a:pPr lvl="1" eaLnBrk="1" hangingPunct="1"/>
            <a:endParaRPr lang="en-US" sz="1800" smtClean="0"/>
          </a:p>
          <a:p>
            <a:pPr lvl="1" eaLnBrk="1" hangingPunct="1"/>
            <a:r>
              <a:rPr lang="en-US" sz="1800" smtClean="0"/>
              <a:t>They may be using global variables. Hence may not be thread-safe. </a:t>
            </a:r>
          </a:p>
          <a:p>
            <a:pPr eaLnBrk="1" hangingPunct="1"/>
            <a:endParaRPr lang="en-US" sz="1800" smtClean="0"/>
          </a:p>
          <a:p>
            <a:pPr eaLnBrk="1" hangingPunct="1"/>
            <a:r>
              <a:rPr lang="en-US" sz="1800" smtClean="0"/>
              <a:t>We have to be sure that we use </a:t>
            </a:r>
            <a:r>
              <a:rPr lang="en-US" sz="1800" b="1" smtClean="0"/>
              <a:t>thread-safe</a:t>
            </a:r>
            <a:r>
              <a:rPr lang="en-US" sz="1800" smtClean="0"/>
              <a:t> (reentrant) library routines in multi-threaded programs we are developing. </a:t>
            </a:r>
          </a:p>
          <a:p>
            <a:pPr lvl="1" eaLnBrk="1" hangingPunct="1"/>
            <a:endParaRPr lang="en-US" sz="1800" smtClean="0"/>
          </a:p>
        </p:txBody>
      </p:sp>
    </p:spTree>
    <p:extLst>
      <p:ext uri="{BB962C8B-B14F-4D97-AF65-F5344CB8AC3E}">
        <p14:creationId xmlns:p14="http://schemas.microsoft.com/office/powerpoint/2010/main" val="393033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switching re-visited</a:t>
            </a:r>
            <a:endParaRPr lang="en-US" dirty="0"/>
          </a:p>
        </p:txBody>
      </p:sp>
      <p:sp>
        <p:nvSpPr>
          <p:cNvPr id="4" name="AutoShape 48"/>
          <p:cNvSpPr>
            <a:spLocks noChangeArrowheads="1"/>
          </p:cNvSpPr>
          <p:nvPr/>
        </p:nvSpPr>
        <p:spPr bwMode="auto">
          <a:xfrm>
            <a:off x="3524250" y="1844675"/>
            <a:ext cx="1296988" cy="1584325"/>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5" name="AutoShape 47"/>
          <p:cNvSpPr>
            <a:spLocks noChangeArrowheads="1"/>
          </p:cNvSpPr>
          <p:nvPr/>
        </p:nvSpPr>
        <p:spPr bwMode="auto">
          <a:xfrm>
            <a:off x="2147888" y="1844675"/>
            <a:ext cx="1296987" cy="1584325"/>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6" name="AutoShape 46"/>
          <p:cNvSpPr>
            <a:spLocks noChangeArrowheads="1"/>
          </p:cNvSpPr>
          <p:nvPr/>
        </p:nvSpPr>
        <p:spPr bwMode="auto">
          <a:xfrm>
            <a:off x="781050" y="1844675"/>
            <a:ext cx="1296988" cy="1584325"/>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7" name="Rectangle 22"/>
          <p:cNvSpPr>
            <a:spLocks noChangeArrowheads="1"/>
          </p:cNvSpPr>
          <p:nvPr/>
        </p:nvSpPr>
        <p:spPr bwMode="auto">
          <a:xfrm>
            <a:off x="611188" y="3644900"/>
            <a:ext cx="7777162" cy="223361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8" name="AutoShape 4"/>
          <p:cNvSpPr>
            <a:spLocks noChangeArrowheads="1"/>
          </p:cNvSpPr>
          <p:nvPr/>
        </p:nvSpPr>
        <p:spPr bwMode="auto">
          <a:xfrm>
            <a:off x="1331913" y="3933825"/>
            <a:ext cx="719137"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9" name="Text Box 5"/>
          <p:cNvSpPr txBox="1">
            <a:spLocks noChangeArrowheads="1"/>
          </p:cNvSpPr>
          <p:nvPr/>
        </p:nvSpPr>
        <p:spPr bwMode="auto">
          <a:xfrm>
            <a:off x="1328738"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p>
          <a:p>
            <a:pPr algn="ctr" eaLnBrk="1" hangingPunct="1"/>
            <a:r>
              <a:rPr lang="en-US"/>
              <a:t>1</a:t>
            </a:r>
          </a:p>
        </p:txBody>
      </p:sp>
      <p:sp>
        <p:nvSpPr>
          <p:cNvPr id="10" name="AutoShape 6"/>
          <p:cNvSpPr>
            <a:spLocks noChangeArrowheads="1"/>
          </p:cNvSpPr>
          <p:nvPr/>
        </p:nvSpPr>
        <p:spPr bwMode="auto">
          <a:xfrm>
            <a:off x="2411413" y="3933825"/>
            <a:ext cx="719137"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11" name="Text Box 7"/>
          <p:cNvSpPr txBox="1">
            <a:spLocks noChangeArrowheads="1"/>
          </p:cNvSpPr>
          <p:nvPr/>
        </p:nvSpPr>
        <p:spPr bwMode="auto">
          <a:xfrm>
            <a:off x="2408238"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p>
          <a:p>
            <a:pPr algn="ctr" eaLnBrk="1" hangingPunct="1"/>
            <a:r>
              <a:rPr lang="en-US"/>
              <a:t>2</a:t>
            </a:r>
          </a:p>
        </p:txBody>
      </p:sp>
      <p:sp>
        <p:nvSpPr>
          <p:cNvPr id="12" name="AutoShape 8"/>
          <p:cNvSpPr>
            <a:spLocks noChangeArrowheads="1"/>
          </p:cNvSpPr>
          <p:nvPr/>
        </p:nvSpPr>
        <p:spPr bwMode="auto">
          <a:xfrm>
            <a:off x="3492500" y="3933825"/>
            <a:ext cx="719138"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13" name="Text Box 9"/>
          <p:cNvSpPr txBox="1">
            <a:spLocks noChangeArrowheads="1"/>
          </p:cNvSpPr>
          <p:nvPr/>
        </p:nvSpPr>
        <p:spPr bwMode="auto">
          <a:xfrm>
            <a:off x="3489325"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p>
          <a:p>
            <a:pPr algn="ctr" eaLnBrk="1" hangingPunct="1"/>
            <a:r>
              <a:rPr lang="en-US"/>
              <a:t>3</a:t>
            </a:r>
          </a:p>
        </p:txBody>
      </p:sp>
      <p:sp>
        <p:nvSpPr>
          <p:cNvPr id="14" name="AutoShape 10"/>
          <p:cNvSpPr>
            <a:spLocks noChangeArrowheads="1"/>
          </p:cNvSpPr>
          <p:nvPr/>
        </p:nvSpPr>
        <p:spPr bwMode="auto">
          <a:xfrm>
            <a:off x="6156325" y="3933825"/>
            <a:ext cx="719138" cy="792163"/>
          </a:xfrm>
          <a:prstGeom prst="roundRect">
            <a:avLst>
              <a:gd name="adj" fmla="val 16667"/>
            </a:avLst>
          </a:prstGeom>
          <a:solidFill>
            <a:schemeClr val="accent1"/>
          </a:solidFill>
          <a:ln w="9525">
            <a:solidFill>
              <a:schemeClr val="tx1"/>
            </a:solidFill>
            <a:round/>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p>
        </p:txBody>
      </p:sp>
      <p:sp>
        <p:nvSpPr>
          <p:cNvPr id="15" name="Text Box 11"/>
          <p:cNvSpPr txBox="1">
            <a:spLocks noChangeArrowheads="1"/>
          </p:cNvSpPr>
          <p:nvPr/>
        </p:nvSpPr>
        <p:spPr bwMode="auto">
          <a:xfrm>
            <a:off x="6153150" y="4725988"/>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PCB</a:t>
            </a:r>
            <a:br>
              <a:rPr lang="en-US"/>
            </a:br>
            <a:r>
              <a:rPr lang="en-US"/>
              <a:t>N</a:t>
            </a:r>
          </a:p>
        </p:txBody>
      </p:sp>
      <p:sp>
        <p:nvSpPr>
          <p:cNvPr id="16" name="Line 12"/>
          <p:cNvSpPr>
            <a:spLocks noChangeShapeType="1"/>
          </p:cNvSpPr>
          <p:nvPr/>
        </p:nvSpPr>
        <p:spPr bwMode="auto">
          <a:xfrm>
            <a:off x="1835150"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7" name="Line 13"/>
          <p:cNvSpPr>
            <a:spLocks noChangeShapeType="1"/>
          </p:cNvSpPr>
          <p:nvPr/>
        </p:nvSpPr>
        <p:spPr bwMode="auto">
          <a:xfrm>
            <a:off x="2987675"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8" name="Line 14"/>
          <p:cNvSpPr>
            <a:spLocks noChangeShapeType="1"/>
          </p:cNvSpPr>
          <p:nvPr/>
        </p:nvSpPr>
        <p:spPr bwMode="auto">
          <a:xfrm>
            <a:off x="4067175"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 name="Line 17"/>
          <p:cNvSpPr>
            <a:spLocks noChangeShapeType="1"/>
          </p:cNvSpPr>
          <p:nvPr/>
        </p:nvSpPr>
        <p:spPr bwMode="auto">
          <a:xfrm flipH="1">
            <a:off x="1835150" y="451008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0" name="Line 18"/>
          <p:cNvSpPr>
            <a:spLocks noChangeShapeType="1"/>
          </p:cNvSpPr>
          <p:nvPr/>
        </p:nvSpPr>
        <p:spPr bwMode="auto">
          <a:xfrm flipH="1">
            <a:off x="2986088" y="4510088"/>
            <a:ext cx="649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1" name="Line 19"/>
          <p:cNvSpPr>
            <a:spLocks noChangeShapeType="1"/>
          </p:cNvSpPr>
          <p:nvPr/>
        </p:nvSpPr>
        <p:spPr bwMode="auto">
          <a:xfrm flipH="1">
            <a:off x="4067175" y="451008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 name="Line 20"/>
          <p:cNvSpPr>
            <a:spLocks noChangeShapeType="1"/>
          </p:cNvSpPr>
          <p:nvPr/>
        </p:nvSpPr>
        <p:spPr bwMode="auto">
          <a:xfrm flipH="1">
            <a:off x="5651500" y="451008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3" name="Line 21"/>
          <p:cNvSpPr>
            <a:spLocks noChangeShapeType="1"/>
          </p:cNvSpPr>
          <p:nvPr/>
        </p:nvSpPr>
        <p:spPr bwMode="auto">
          <a:xfrm>
            <a:off x="5651500" y="41497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4" name="Text Box 23"/>
          <p:cNvSpPr txBox="1">
            <a:spLocks noChangeArrowheads="1"/>
          </p:cNvSpPr>
          <p:nvPr/>
        </p:nvSpPr>
        <p:spPr bwMode="auto">
          <a:xfrm>
            <a:off x="684213" y="5445125"/>
            <a:ext cx="1730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Kernel Memory</a:t>
            </a:r>
          </a:p>
        </p:txBody>
      </p:sp>
      <p:sp>
        <p:nvSpPr>
          <p:cNvPr id="25" name="Rectangle 25"/>
          <p:cNvSpPr>
            <a:spLocks noChangeArrowheads="1"/>
          </p:cNvSpPr>
          <p:nvPr/>
        </p:nvSpPr>
        <p:spPr bwMode="auto">
          <a:xfrm>
            <a:off x="971550" y="1912938"/>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26" name="Rectangle 26"/>
          <p:cNvSpPr>
            <a:spLocks noChangeArrowheads="1"/>
          </p:cNvSpPr>
          <p:nvPr/>
        </p:nvSpPr>
        <p:spPr bwMode="auto">
          <a:xfrm>
            <a:off x="971550" y="2633663"/>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27" name="Rectangle 27"/>
          <p:cNvSpPr>
            <a:spLocks noChangeArrowheads="1"/>
          </p:cNvSpPr>
          <p:nvPr/>
        </p:nvSpPr>
        <p:spPr bwMode="auto">
          <a:xfrm>
            <a:off x="971550" y="2994025"/>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28" name="Rectangle 28"/>
          <p:cNvSpPr>
            <a:spLocks noChangeArrowheads="1"/>
          </p:cNvSpPr>
          <p:nvPr/>
        </p:nvSpPr>
        <p:spPr bwMode="auto">
          <a:xfrm>
            <a:off x="971550" y="2273300"/>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29" name="Rectangle 29"/>
          <p:cNvSpPr>
            <a:spLocks noChangeArrowheads="1"/>
          </p:cNvSpPr>
          <p:nvPr/>
        </p:nvSpPr>
        <p:spPr bwMode="auto">
          <a:xfrm>
            <a:off x="2338388" y="1914525"/>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30" name="Rectangle 30"/>
          <p:cNvSpPr>
            <a:spLocks noChangeArrowheads="1"/>
          </p:cNvSpPr>
          <p:nvPr/>
        </p:nvSpPr>
        <p:spPr bwMode="auto">
          <a:xfrm>
            <a:off x="2338388" y="2635250"/>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31" name="Rectangle 31"/>
          <p:cNvSpPr>
            <a:spLocks noChangeArrowheads="1"/>
          </p:cNvSpPr>
          <p:nvPr/>
        </p:nvSpPr>
        <p:spPr bwMode="auto">
          <a:xfrm>
            <a:off x="2338388" y="2995613"/>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32" name="Rectangle 32"/>
          <p:cNvSpPr>
            <a:spLocks noChangeArrowheads="1"/>
          </p:cNvSpPr>
          <p:nvPr/>
        </p:nvSpPr>
        <p:spPr bwMode="auto">
          <a:xfrm>
            <a:off x="2338388" y="2274888"/>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33" name="Rectangle 33"/>
          <p:cNvSpPr>
            <a:spLocks noChangeArrowheads="1"/>
          </p:cNvSpPr>
          <p:nvPr/>
        </p:nvSpPr>
        <p:spPr bwMode="auto">
          <a:xfrm>
            <a:off x="3708400" y="1914525"/>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34" name="Rectangle 34"/>
          <p:cNvSpPr>
            <a:spLocks noChangeArrowheads="1"/>
          </p:cNvSpPr>
          <p:nvPr/>
        </p:nvSpPr>
        <p:spPr bwMode="auto">
          <a:xfrm>
            <a:off x="3708400" y="2635250"/>
            <a:ext cx="935038"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35" name="Rectangle 35"/>
          <p:cNvSpPr>
            <a:spLocks noChangeArrowheads="1"/>
          </p:cNvSpPr>
          <p:nvPr/>
        </p:nvSpPr>
        <p:spPr bwMode="auto">
          <a:xfrm>
            <a:off x="3708400" y="2995613"/>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36" name="Rectangle 36"/>
          <p:cNvSpPr>
            <a:spLocks noChangeArrowheads="1"/>
          </p:cNvSpPr>
          <p:nvPr/>
        </p:nvSpPr>
        <p:spPr bwMode="auto">
          <a:xfrm>
            <a:off x="3708400" y="2274888"/>
            <a:ext cx="935038"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37" name="Rectangle 37"/>
          <p:cNvSpPr>
            <a:spLocks noChangeArrowheads="1"/>
          </p:cNvSpPr>
          <p:nvPr/>
        </p:nvSpPr>
        <p:spPr bwMode="auto">
          <a:xfrm>
            <a:off x="6084888" y="1914525"/>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stack</a:t>
            </a:r>
          </a:p>
        </p:txBody>
      </p:sp>
      <p:sp>
        <p:nvSpPr>
          <p:cNvPr id="38" name="Rectangle 38"/>
          <p:cNvSpPr>
            <a:spLocks noChangeArrowheads="1"/>
          </p:cNvSpPr>
          <p:nvPr/>
        </p:nvSpPr>
        <p:spPr bwMode="auto">
          <a:xfrm>
            <a:off x="6084888" y="2635250"/>
            <a:ext cx="935037" cy="360363"/>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data</a:t>
            </a:r>
          </a:p>
        </p:txBody>
      </p:sp>
      <p:sp>
        <p:nvSpPr>
          <p:cNvPr id="39" name="Rectangle 39"/>
          <p:cNvSpPr>
            <a:spLocks noChangeArrowheads="1"/>
          </p:cNvSpPr>
          <p:nvPr/>
        </p:nvSpPr>
        <p:spPr bwMode="auto">
          <a:xfrm>
            <a:off x="6084888" y="2995613"/>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text</a:t>
            </a:r>
          </a:p>
        </p:txBody>
      </p:sp>
      <p:sp>
        <p:nvSpPr>
          <p:cNvPr id="40" name="Rectangle 40"/>
          <p:cNvSpPr>
            <a:spLocks noChangeArrowheads="1"/>
          </p:cNvSpPr>
          <p:nvPr/>
        </p:nvSpPr>
        <p:spPr bwMode="auto">
          <a:xfrm>
            <a:off x="6084888" y="2274888"/>
            <a:ext cx="935037" cy="360362"/>
          </a:xfrm>
          <a:prstGeom prst="rect">
            <a:avLst/>
          </a:prstGeom>
          <a:solidFill>
            <a:schemeClr val="accent1"/>
          </a:solidFill>
          <a:ln w="9525">
            <a:solidFill>
              <a:schemeClr val="tx1"/>
            </a:solidFill>
            <a:miter lim="800000"/>
            <a:headEnd/>
            <a:tailEnd/>
          </a:ln>
        </p:spPr>
        <p:txBody>
          <a:bodyPr wrap="none" lIns="90000" tIns="46800" rIns="90000" bIns="4680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p>
        </p:txBody>
      </p:sp>
      <p:sp>
        <p:nvSpPr>
          <p:cNvPr id="41" name="Line 41"/>
          <p:cNvSpPr>
            <a:spLocks noChangeShapeType="1"/>
          </p:cNvSpPr>
          <p:nvPr/>
        </p:nvSpPr>
        <p:spPr bwMode="auto">
          <a:xfrm>
            <a:off x="7164388" y="1914525"/>
            <a:ext cx="0" cy="14414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42" name="Text Box 42"/>
          <p:cNvSpPr txBox="1">
            <a:spLocks noChangeArrowheads="1"/>
          </p:cNvSpPr>
          <p:nvPr/>
        </p:nvSpPr>
        <p:spPr bwMode="auto">
          <a:xfrm rot="16200000">
            <a:off x="6586537" y="2284413"/>
            <a:ext cx="166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t>process </a:t>
            </a:r>
          </a:p>
          <a:p>
            <a:pPr algn="ctr" eaLnBrk="1" hangingPunct="1"/>
            <a:r>
              <a:rPr lang="en-US"/>
              <a:t>address space</a:t>
            </a:r>
          </a:p>
        </p:txBody>
      </p:sp>
      <p:sp>
        <p:nvSpPr>
          <p:cNvPr id="43" name="Text Box 43"/>
          <p:cNvSpPr txBox="1">
            <a:spLocks noChangeArrowheads="1"/>
          </p:cNvSpPr>
          <p:nvPr/>
        </p:nvSpPr>
        <p:spPr bwMode="auto">
          <a:xfrm>
            <a:off x="755650" y="14843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1</a:t>
            </a:r>
          </a:p>
        </p:txBody>
      </p:sp>
      <p:sp>
        <p:nvSpPr>
          <p:cNvPr id="44" name="Text Box 44"/>
          <p:cNvSpPr txBox="1">
            <a:spLocks noChangeArrowheads="1"/>
          </p:cNvSpPr>
          <p:nvPr/>
        </p:nvSpPr>
        <p:spPr bwMode="auto">
          <a:xfrm>
            <a:off x="2195513" y="14843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2</a:t>
            </a:r>
          </a:p>
        </p:txBody>
      </p:sp>
      <p:sp>
        <p:nvSpPr>
          <p:cNvPr id="45" name="Text Box 45"/>
          <p:cNvSpPr txBox="1">
            <a:spLocks noChangeArrowheads="1"/>
          </p:cNvSpPr>
          <p:nvPr/>
        </p:nvSpPr>
        <p:spPr bwMode="auto">
          <a:xfrm>
            <a:off x="5940425" y="1555750"/>
            <a:ext cx="1235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N</a:t>
            </a:r>
          </a:p>
        </p:txBody>
      </p:sp>
      <p:sp>
        <p:nvSpPr>
          <p:cNvPr id="46" name="Text Box 49"/>
          <p:cNvSpPr txBox="1">
            <a:spLocks noChangeArrowheads="1"/>
          </p:cNvSpPr>
          <p:nvPr/>
        </p:nvSpPr>
        <p:spPr bwMode="auto">
          <a:xfrm>
            <a:off x="3563938" y="1484313"/>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t>Process 3</a:t>
            </a:r>
          </a:p>
        </p:txBody>
      </p:sp>
    </p:spTree>
    <p:extLst>
      <p:ext uri="{BB962C8B-B14F-4D97-AF65-F5344CB8AC3E}">
        <p14:creationId xmlns:p14="http://schemas.microsoft.com/office/powerpoint/2010/main" val="606218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switching re-visited </a:t>
            </a:r>
            <a:r>
              <a:rPr lang="en-US" dirty="0" err="1" smtClean="0"/>
              <a:t>cont.d</a:t>
            </a:r>
            <a:endParaRPr lang="en-US" dirty="0"/>
          </a:p>
        </p:txBody>
      </p:sp>
      <p:sp>
        <p:nvSpPr>
          <p:cNvPr id="4" name="Rectangle 3"/>
          <p:cNvSpPr>
            <a:spLocks noChangeArrowheads="1"/>
          </p:cNvSpPr>
          <p:nvPr/>
        </p:nvSpPr>
        <p:spPr bwMode="auto">
          <a:xfrm>
            <a:off x="7635081" y="2372518"/>
            <a:ext cx="1655763" cy="2305050"/>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r>
              <a:rPr lang="en-US">
                <a:latin typeface="Arial" charset="0"/>
                <a:ea typeface="ＭＳ Ｐゴシック" charset="0"/>
              </a:rPr>
              <a:t>(Physical)</a:t>
            </a:r>
          </a:p>
          <a:p>
            <a:pPr algn="ctr">
              <a:defRPr/>
            </a:pPr>
            <a:r>
              <a:rPr lang="en-US">
                <a:latin typeface="Arial" charset="0"/>
                <a:ea typeface="ＭＳ Ｐゴシック" charset="0"/>
              </a:rPr>
              <a:t>Main </a:t>
            </a:r>
            <a:br>
              <a:rPr lang="en-US">
                <a:latin typeface="Arial" charset="0"/>
                <a:ea typeface="ＭＳ Ｐゴシック" charset="0"/>
              </a:rPr>
            </a:br>
            <a:r>
              <a:rPr lang="en-US">
                <a:latin typeface="Arial" charset="0"/>
                <a:ea typeface="ＭＳ Ｐゴシック" charset="0"/>
              </a:rPr>
              <a:t>Memory</a:t>
            </a:r>
          </a:p>
          <a:p>
            <a:pPr algn="ctr">
              <a:defRPr/>
            </a:pPr>
            <a:r>
              <a:rPr lang="en-US">
                <a:latin typeface="Arial" charset="0"/>
                <a:ea typeface="ＭＳ Ｐゴシック" charset="0"/>
              </a:rPr>
              <a:t>(RAM)</a:t>
            </a:r>
          </a:p>
        </p:txBody>
      </p:sp>
      <p:sp>
        <p:nvSpPr>
          <p:cNvPr id="5" name="Rectangle 4"/>
          <p:cNvSpPr>
            <a:spLocks noChangeArrowheads="1"/>
          </p:cNvSpPr>
          <p:nvPr/>
        </p:nvSpPr>
        <p:spPr bwMode="auto">
          <a:xfrm>
            <a:off x="2378869" y="2301081"/>
            <a:ext cx="2016125" cy="2232025"/>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6" name="Text Box 5"/>
          <p:cNvSpPr txBox="1">
            <a:spLocks noChangeArrowheads="1"/>
          </p:cNvSpPr>
          <p:nvPr/>
        </p:nvSpPr>
        <p:spPr bwMode="auto">
          <a:xfrm>
            <a:off x="2378869" y="1934368"/>
            <a:ext cx="663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CPU</a:t>
            </a:r>
          </a:p>
        </p:txBody>
      </p:sp>
      <p:sp>
        <p:nvSpPr>
          <p:cNvPr id="7" name="Text Box 6"/>
          <p:cNvSpPr txBox="1">
            <a:spLocks noChangeArrowheads="1"/>
          </p:cNvSpPr>
          <p:nvPr/>
        </p:nvSpPr>
        <p:spPr bwMode="auto">
          <a:xfrm>
            <a:off x="3386931" y="4677568"/>
            <a:ext cx="71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spcBef>
                <a:spcPct val="50000"/>
              </a:spcBef>
            </a:pPr>
            <a:endParaRPr lang="en-US"/>
          </a:p>
        </p:txBody>
      </p:sp>
      <p:sp>
        <p:nvSpPr>
          <p:cNvPr id="8" name="Rectangle 7"/>
          <p:cNvSpPr>
            <a:spLocks noChangeArrowheads="1"/>
          </p:cNvSpPr>
          <p:nvPr/>
        </p:nvSpPr>
        <p:spPr bwMode="auto">
          <a:xfrm>
            <a:off x="3602831" y="3596481"/>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400"/>
              <a:t>PC</a:t>
            </a:r>
          </a:p>
        </p:txBody>
      </p:sp>
      <p:sp>
        <p:nvSpPr>
          <p:cNvPr id="9" name="Rectangle 8"/>
          <p:cNvSpPr>
            <a:spLocks noChangeArrowheads="1"/>
          </p:cNvSpPr>
          <p:nvPr/>
        </p:nvSpPr>
        <p:spPr bwMode="auto">
          <a:xfrm>
            <a:off x="3602831" y="4172743"/>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400"/>
              <a:t>IR</a:t>
            </a:r>
          </a:p>
        </p:txBody>
      </p:sp>
      <p:sp>
        <p:nvSpPr>
          <p:cNvPr id="10" name="Rectangle 9"/>
          <p:cNvSpPr>
            <a:spLocks noChangeArrowheads="1"/>
          </p:cNvSpPr>
          <p:nvPr/>
        </p:nvSpPr>
        <p:spPr bwMode="auto">
          <a:xfrm>
            <a:off x="3602831" y="3309143"/>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400"/>
              <a:t>PSW</a:t>
            </a:r>
          </a:p>
        </p:txBody>
      </p:sp>
      <p:sp>
        <p:nvSpPr>
          <p:cNvPr id="11" name="Rectangle 10"/>
          <p:cNvSpPr>
            <a:spLocks noChangeArrowheads="1"/>
          </p:cNvSpPr>
          <p:nvPr/>
        </p:nvSpPr>
        <p:spPr bwMode="auto">
          <a:xfrm>
            <a:off x="3602831" y="3020218"/>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endParaRPr lang="en-US" sz="1400"/>
          </a:p>
        </p:txBody>
      </p:sp>
      <p:sp>
        <p:nvSpPr>
          <p:cNvPr id="12" name="Rectangle 11"/>
          <p:cNvSpPr>
            <a:spLocks noChangeArrowheads="1"/>
          </p:cNvSpPr>
          <p:nvPr/>
        </p:nvSpPr>
        <p:spPr bwMode="auto">
          <a:xfrm>
            <a:off x="3602831" y="2732881"/>
            <a:ext cx="647700" cy="215900"/>
          </a:xfrm>
          <a:prstGeom prst="rect">
            <a:avLst/>
          </a:prstGeom>
          <a:solidFill>
            <a:schemeClr val="accent1"/>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endParaRPr lang="en-US" sz="1400"/>
          </a:p>
        </p:txBody>
      </p:sp>
      <p:sp>
        <p:nvSpPr>
          <p:cNvPr id="13" name="Text Box 12"/>
          <p:cNvSpPr txBox="1">
            <a:spLocks noChangeArrowheads="1"/>
          </p:cNvSpPr>
          <p:nvPr/>
        </p:nvSpPr>
        <p:spPr bwMode="auto">
          <a:xfrm rot="16200000">
            <a:off x="2890837" y="3149600"/>
            <a:ext cx="1057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registers</a:t>
            </a:r>
          </a:p>
        </p:txBody>
      </p:sp>
      <p:pic>
        <p:nvPicPr>
          <p:cNvPr id="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756" y="1867693"/>
            <a:ext cx="209708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4"/>
          <p:cNvSpPr>
            <a:spLocks/>
          </p:cNvSpPr>
          <p:nvPr/>
        </p:nvSpPr>
        <p:spPr bwMode="auto">
          <a:xfrm>
            <a:off x="4058444" y="3621881"/>
            <a:ext cx="2497137" cy="1127125"/>
          </a:xfrm>
          <a:custGeom>
            <a:avLst/>
            <a:gdLst>
              <a:gd name="T0" fmla="*/ 75604674 w 1573"/>
              <a:gd name="T1" fmla="*/ 75604686 h 710"/>
              <a:gd name="T2" fmla="*/ 191531827 w 1573"/>
              <a:gd name="T3" fmla="*/ 75604686 h 710"/>
              <a:gd name="T4" fmla="*/ 1219755399 w 1573"/>
              <a:gd name="T5" fmla="*/ 189012497 h 710"/>
              <a:gd name="T6" fmla="*/ 2018644125 w 1573"/>
              <a:gd name="T7" fmla="*/ 1217236241 h 710"/>
              <a:gd name="T8" fmla="*/ 2147483647 w 1573"/>
              <a:gd name="T9" fmla="*/ 1789311116 h 710"/>
              <a:gd name="T10" fmla="*/ 0 60000 65536"/>
              <a:gd name="T11" fmla="*/ 0 60000 65536"/>
              <a:gd name="T12" fmla="*/ 0 60000 65536"/>
              <a:gd name="T13" fmla="*/ 0 60000 65536"/>
              <a:gd name="T14" fmla="*/ 0 60000 65536"/>
              <a:gd name="T15" fmla="*/ 0 w 1573"/>
              <a:gd name="T16" fmla="*/ 0 h 710"/>
              <a:gd name="T17" fmla="*/ 1573 w 1573"/>
              <a:gd name="T18" fmla="*/ 710 h 710"/>
            </a:gdLst>
            <a:ahLst/>
            <a:cxnLst>
              <a:cxn ang="T10">
                <a:pos x="T0" y="T1"/>
              </a:cxn>
              <a:cxn ang="T11">
                <a:pos x="T2" y="T3"/>
              </a:cxn>
              <a:cxn ang="T12">
                <a:pos x="T4" y="T5"/>
              </a:cxn>
              <a:cxn ang="T13">
                <a:pos x="T6" y="T7"/>
              </a:cxn>
              <a:cxn ang="T14">
                <a:pos x="T8" y="T9"/>
              </a:cxn>
            </a:cxnLst>
            <a:rect l="T15" t="T16" r="T17" b="T18"/>
            <a:pathLst>
              <a:path w="1573" h="710">
                <a:moveTo>
                  <a:pt x="30" y="30"/>
                </a:moveTo>
                <a:cubicBezTo>
                  <a:pt x="15" y="26"/>
                  <a:pt x="0" y="23"/>
                  <a:pt x="76" y="30"/>
                </a:cubicBezTo>
                <a:cubicBezTo>
                  <a:pt x="152" y="37"/>
                  <a:pt x="363" y="0"/>
                  <a:pt x="484" y="75"/>
                </a:cubicBezTo>
                <a:cubicBezTo>
                  <a:pt x="605" y="150"/>
                  <a:pt x="620" y="377"/>
                  <a:pt x="801" y="483"/>
                </a:cubicBezTo>
                <a:cubicBezTo>
                  <a:pt x="982" y="589"/>
                  <a:pt x="1277" y="649"/>
                  <a:pt x="1573" y="710"/>
                </a:cubicBezTo>
              </a:path>
            </a:pathLst>
          </a:custGeom>
          <a:noFill/>
          <a:ln w="9525">
            <a:solidFill>
              <a:srgbClr val="0000FF"/>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endParaRPr lang="en-US"/>
          </a:p>
        </p:txBody>
      </p:sp>
      <p:sp>
        <p:nvSpPr>
          <p:cNvPr id="16" name="Text Box 18"/>
          <p:cNvSpPr txBox="1">
            <a:spLocks noChangeArrowheads="1"/>
          </p:cNvSpPr>
          <p:nvPr/>
        </p:nvSpPr>
        <p:spPr bwMode="auto">
          <a:xfrm>
            <a:off x="5834856" y="5174456"/>
            <a:ext cx="2530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process address space</a:t>
            </a:r>
          </a:p>
        </p:txBody>
      </p:sp>
      <p:sp>
        <p:nvSpPr>
          <p:cNvPr id="17" name="Text Box 21"/>
          <p:cNvSpPr txBox="1">
            <a:spLocks noChangeArrowheads="1"/>
          </p:cNvSpPr>
          <p:nvPr/>
        </p:nvSpPr>
        <p:spPr bwMode="auto">
          <a:xfrm>
            <a:off x="2921794" y="4585493"/>
            <a:ext cx="1616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CPU state</a:t>
            </a:r>
            <a:br>
              <a:rPr lang="en-US"/>
            </a:br>
            <a:r>
              <a:rPr lang="en-US"/>
              <a:t>of the process</a:t>
            </a:r>
          </a:p>
          <a:p>
            <a:pPr algn="ctr" eaLnBrk="1" hangingPunct="1"/>
            <a:r>
              <a:rPr lang="en-US"/>
              <a:t>(CPU context)</a:t>
            </a:r>
          </a:p>
        </p:txBody>
      </p:sp>
      <p:sp>
        <p:nvSpPr>
          <p:cNvPr id="18" name="Text Box 22"/>
          <p:cNvSpPr txBox="1">
            <a:spLocks noChangeArrowheads="1"/>
          </p:cNvSpPr>
          <p:nvPr/>
        </p:nvSpPr>
        <p:spPr bwMode="auto">
          <a:xfrm>
            <a:off x="5474494" y="5671343"/>
            <a:ext cx="4702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(currently used portion of the address space </a:t>
            </a:r>
            <a:br>
              <a:rPr lang="en-US"/>
            </a:br>
            <a:r>
              <a:rPr lang="en-US"/>
              <a:t>must be in memory)</a:t>
            </a:r>
          </a:p>
        </p:txBody>
      </p:sp>
    </p:spTree>
    <p:extLst>
      <p:ext uri="{BB962C8B-B14F-4D97-AF65-F5344CB8AC3E}">
        <p14:creationId xmlns:p14="http://schemas.microsoft.com/office/powerpoint/2010/main" val="1646148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switching re-visited </a:t>
            </a:r>
            <a:r>
              <a:rPr lang="en-US" dirty="0" err="1" smtClean="0"/>
              <a:t>cont.d</a:t>
            </a:r>
            <a:endParaRPr lang="en-US" dirty="0"/>
          </a:p>
        </p:txBody>
      </p:sp>
      <p:sp>
        <p:nvSpPr>
          <p:cNvPr id="3" name="Content Placeholder 2"/>
          <p:cNvSpPr>
            <a:spLocks noGrp="1"/>
          </p:cNvSpPr>
          <p:nvPr>
            <p:ph idx="1"/>
          </p:nvPr>
        </p:nvSpPr>
        <p:spPr>
          <a:xfrm>
            <a:off x="838200" y="1825625"/>
            <a:ext cx="3236495" cy="4351338"/>
          </a:xfrm>
        </p:spPr>
        <p:txBody>
          <a:bodyPr/>
          <a:lstStyle/>
          <a:p>
            <a:r>
              <a:rPr lang="en-US" dirty="0" smtClean="0"/>
              <a:t>The register set, stacks, and private storage area are known as the </a:t>
            </a:r>
            <a:r>
              <a:rPr lang="en-US" b="1" dirty="0" smtClean="0">
                <a:solidFill>
                  <a:srgbClr val="0000CC"/>
                </a:solidFill>
              </a:rPr>
              <a:t>context</a:t>
            </a:r>
            <a:r>
              <a:rPr lang="en-US" dirty="0" smtClean="0">
                <a:solidFill>
                  <a:srgbClr val="3366FF"/>
                </a:solidFill>
              </a:rPr>
              <a:t> </a:t>
            </a:r>
            <a:r>
              <a:rPr lang="en-US" dirty="0" smtClean="0"/>
              <a:t>of the threads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317" y="1808163"/>
            <a:ext cx="66008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072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26575" y="6404769"/>
            <a:ext cx="954087"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AEEE22A5-D7C4-45DD-B012-DB6D9F6CA1E7}" type="slidenum">
              <a:rPr lang="en-US"/>
              <a:pPr eaLnBrk="1" hangingPunct="1"/>
              <a:t>55</a:t>
            </a:fld>
            <a:endParaRPr lang="en-US"/>
          </a:p>
        </p:txBody>
      </p:sp>
      <p:sp>
        <p:nvSpPr>
          <p:cNvPr id="5" name="Rectangle 4"/>
          <p:cNvSpPr>
            <a:spLocks noGrp="1" noChangeArrowheads="1"/>
          </p:cNvSpPr>
          <p:nvPr/>
        </p:nvSpPr>
        <p:spPr bwMode="auto">
          <a:xfrm>
            <a:off x="1811337" y="143669"/>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ＭＳ Ｐゴシック" charset="0"/>
              </a:defRPr>
            </a:lvl1pPr>
            <a:lvl2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defRPr/>
            </a:pPr>
            <a:r>
              <a:rPr lang="en-US" smtClean="0">
                <a:cs typeface="+mj-cs"/>
              </a:rPr>
              <a:t>A Dual Core Design</a:t>
            </a:r>
          </a:p>
        </p:txBody>
      </p:sp>
      <p:pic>
        <p:nvPicPr>
          <p:cNvPr id="6"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525" y="1750219"/>
            <a:ext cx="478313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15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Dealing with:</a:t>
            </a:r>
          </a:p>
          <a:p>
            <a:pPr lvl="1"/>
            <a:r>
              <a:rPr lang="en-US" dirty="0" smtClean="0"/>
              <a:t>Race conditions</a:t>
            </a:r>
          </a:p>
          <a:p>
            <a:pPr lvl="1"/>
            <a:r>
              <a:rPr lang="en-US" dirty="0" smtClean="0"/>
              <a:t>Deadlocks</a:t>
            </a:r>
          </a:p>
          <a:p>
            <a:pPr lvl="1"/>
            <a:r>
              <a:rPr lang="en-US" dirty="0" smtClean="0"/>
              <a:t>Thread starvation</a:t>
            </a:r>
          </a:p>
          <a:p>
            <a:pPr lvl="1"/>
            <a:endParaRPr lang="en-US" dirty="0"/>
          </a:p>
        </p:txBody>
      </p:sp>
    </p:spTree>
    <p:extLst>
      <p:ext uri="{BB962C8B-B14F-4D97-AF65-F5344CB8AC3E}">
        <p14:creationId xmlns:p14="http://schemas.microsoft.com/office/powerpoint/2010/main" val="33527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1847850" y="389731"/>
            <a:ext cx="8496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dirty="0" smtClean="0"/>
              <a:t>Critical Section Problem</a:t>
            </a:r>
            <a:endParaRPr lang="en-US" dirty="0" smtClean="0"/>
          </a:p>
        </p:txBody>
      </p:sp>
      <p:sp>
        <p:nvSpPr>
          <p:cNvPr id="5" name="Rectangle 4"/>
          <p:cNvSpPr>
            <a:spLocks noGrp="1" noChangeArrowheads="1"/>
          </p:cNvSpPr>
          <p:nvPr/>
        </p:nvSpPr>
        <p:spPr bwMode="auto">
          <a:xfrm>
            <a:off x="1847850" y="1788319"/>
            <a:ext cx="417195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1800">
                <a:solidFill>
                  <a:schemeClr val="tx1"/>
                </a:solidFill>
                <a:latin typeface="+mn-lt"/>
              </a:defRPr>
            </a:lvl6pPr>
            <a:lvl7pPr marL="2971800" indent="-228600" algn="l" rtl="0" fontAlgn="base">
              <a:spcBef>
                <a:spcPct val="20000"/>
              </a:spcBef>
              <a:spcAft>
                <a:spcPct val="0"/>
              </a:spcAft>
              <a:buChar char="»"/>
              <a:defRPr sz="1800">
                <a:solidFill>
                  <a:schemeClr val="tx1"/>
                </a:solidFill>
                <a:latin typeface="+mn-lt"/>
              </a:defRPr>
            </a:lvl7pPr>
            <a:lvl8pPr marL="3429000" indent="-228600" algn="l" rtl="0" fontAlgn="base">
              <a:spcBef>
                <a:spcPct val="20000"/>
              </a:spcBef>
              <a:spcAft>
                <a:spcPct val="0"/>
              </a:spcAft>
              <a:buChar char="»"/>
              <a:defRPr sz="1800">
                <a:solidFill>
                  <a:schemeClr val="tx1"/>
                </a:solidFill>
                <a:latin typeface="+mn-lt"/>
              </a:defRPr>
            </a:lvl8pPr>
            <a:lvl9pPr marL="3886200" indent="-228600" algn="l" rtl="0" fontAlgn="base">
              <a:spcBef>
                <a:spcPct val="20000"/>
              </a:spcBef>
              <a:spcAft>
                <a:spcPct val="0"/>
              </a:spcAft>
              <a:buChar char="»"/>
              <a:defRPr sz="1800">
                <a:solidFill>
                  <a:schemeClr val="tx1"/>
                </a:solidFill>
                <a:latin typeface="+mn-lt"/>
              </a:defRPr>
            </a:lvl9pPr>
          </a:lstStyle>
          <a:p>
            <a:pPr eaLnBrk="1" hangingPunct="1">
              <a:buFontTx/>
              <a:buNone/>
            </a:pPr>
            <a:r>
              <a:rPr lang="en-US" sz="1800" b="1" smtClean="0"/>
              <a:t>Objectives</a:t>
            </a:r>
          </a:p>
          <a:p>
            <a:pPr eaLnBrk="1" hangingPunct="1"/>
            <a:r>
              <a:rPr lang="en-US" sz="1800" smtClean="0"/>
              <a:t>To introduce the </a:t>
            </a:r>
            <a:r>
              <a:rPr lang="en-US" sz="1800" b="1" smtClean="0"/>
              <a:t>critical-section</a:t>
            </a:r>
            <a:r>
              <a:rPr lang="en-US" sz="1800" smtClean="0"/>
              <a:t> problem</a:t>
            </a:r>
          </a:p>
          <a:p>
            <a:pPr eaLnBrk="1" hangingPunct="1"/>
            <a:endParaRPr lang="en-US" sz="1800" smtClean="0"/>
          </a:p>
          <a:p>
            <a:pPr eaLnBrk="1" hangingPunct="1"/>
            <a:r>
              <a:rPr lang="en-US" sz="1800" smtClean="0"/>
              <a:t>Critical section solutions can be used to ensure the </a:t>
            </a:r>
            <a:r>
              <a:rPr lang="en-US" sz="1800" b="1" smtClean="0"/>
              <a:t>consistency</a:t>
            </a:r>
            <a:r>
              <a:rPr lang="en-US" sz="1800" smtClean="0"/>
              <a:t> of shared data</a:t>
            </a:r>
          </a:p>
          <a:p>
            <a:pPr eaLnBrk="1" hangingPunct="1"/>
            <a:endParaRPr lang="en-US" sz="1800" smtClean="0"/>
          </a:p>
          <a:p>
            <a:pPr eaLnBrk="1" hangingPunct="1"/>
            <a:r>
              <a:rPr lang="en-US" sz="1800" smtClean="0"/>
              <a:t>To present both </a:t>
            </a:r>
            <a:r>
              <a:rPr lang="en-US" sz="1800" b="1" smtClean="0"/>
              <a:t>software and hardware solutions</a:t>
            </a:r>
            <a:r>
              <a:rPr lang="en-US" sz="1800" smtClean="0"/>
              <a:t> of the critical-section problem</a:t>
            </a:r>
          </a:p>
          <a:p>
            <a:pPr eaLnBrk="1" hangingPunct="1"/>
            <a:endParaRPr lang="en-US" sz="1800" smtClean="0"/>
          </a:p>
        </p:txBody>
      </p:sp>
    </p:spTree>
    <p:extLst>
      <p:ext uri="{BB962C8B-B14F-4D97-AF65-F5344CB8AC3E}">
        <p14:creationId xmlns:p14="http://schemas.microsoft.com/office/powerpoint/2010/main" val="2634620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CD94D32B-895C-4612-9BD4-61D12F128FD4}" type="slidenum">
              <a:rPr lang="en-US" b="0"/>
              <a:pPr eaLnBrk="1" hangingPunct="1"/>
              <a:t>3</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Background</a:t>
            </a:r>
          </a:p>
        </p:txBody>
      </p:sp>
      <p:sp>
        <p:nvSpPr>
          <p:cNvPr id="6" name="Rectangle 5"/>
          <p:cNvSpPr>
            <a:spLocks noGrp="1" noChangeArrowheads="1"/>
          </p:cNvSpPr>
          <p:nvPr/>
        </p:nvSpPr>
        <p:spPr bwMode="auto">
          <a:xfrm>
            <a:off x="1802606" y="1561306"/>
            <a:ext cx="84963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b="1" smtClean="0"/>
              <a:t>Concurrent</a:t>
            </a:r>
            <a:r>
              <a:rPr lang="en-US" smtClean="0"/>
              <a:t> access to </a:t>
            </a:r>
            <a:r>
              <a:rPr lang="en-US" b="1" smtClean="0"/>
              <a:t>shared data</a:t>
            </a:r>
            <a:r>
              <a:rPr lang="en-US" smtClean="0"/>
              <a:t> may result in </a:t>
            </a:r>
            <a:r>
              <a:rPr lang="en-US" b="1" smtClean="0"/>
              <a:t>data inconsistency</a:t>
            </a:r>
          </a:p>
          <a:p>
            <a:pPr eaLnBrk="1" hangingPunct="1"/>
            <a:endParaRPr lang="en-US" smtClean="0"/>
          </a:p>
          <a:p>
            <a:pPr eaLnBrk="1" hangingPunct="1"/>
            <a:r>
              <a:rPr lang="en-US" smtClean="0"/>
              <a:t>Maintaining data consistency requires mechanisms to ensure the </a:t>
            </a:r>
            <a:r>
              <a:rPr lang="en-US" b="1" smtClean="0"/>
              <a:t>orderly execution</a:t>
            </a:r>
            <a:r>
              <a:rPr lang="en-US" smtClean="0"/>
              <a:t> of cooperating processes</a:t>
            </a:r>
          </a:p>
          <a:p>
            <a:pPr eaLnBrk="1" hangingPunct="1"/>
            <a:endParaRPr lang="en-US" smtClean="0"/>
          </a:p>
          <a:p>
            <a:pPr eaLnBrk="1" hangingPunct="1"/>
            <a:endParaRPr lang="en-US" smtClean="0"/>
          </a:p>
        </p:txBody>
      </p:sp>
      <p:sp>
        <p:nvSpPr>
          <p:cNvPr id="7" name="Oval 6"/>
          <p:cNvSpPr>
            <a:spLocks noChangeArrowheads="1"/>
          </p:cNvSpPr>
          <p:nvPr/>
        </p:nvSpPr>
        <p:spPr bwMode="auto">
          <a:xfrm>
            <a:off x="2666206" y="4080668"/>
            <a:ext cx="936625" cy="1439863"/>
          </a:xfrm>
          <a:prstGeom prst="ellipse">
            <a:avLst/>
          </a:prstGeom>
          <a:solidFill>
            <a:schemeClr val="accent1"/>
          </a:solidFill>
          <a:ln w="317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8" name="Oval 7"/>
          <p:cNvSpPr>
            <a:spLocks noChangeArrowheads="1"/>
          </p:cNvSpPr>
          <p:nvPr/>
        </p:nvSpPr>
        <p:spPr bwMode="auto">
          <a:xfrm>
            <a:off x="3963194" y="4153693"/>
            <a:ext cx="936625" cy="1439863"/>
          </a:xfrm>
          <a:prstGeom prst="ellipse">
            <a:avLst/>
          </a:prstGeom>
          <a:solidFill>
            <a:schemeClr val="accent1"/>
          </a:solidFill>
          <a:ln w="317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9" name="Oval 8"/>
          <p:cNvSpPr>
            <a:spLocks noChangeArrowheads="1"/>
          </p:cNvSpPr>
          <p:nvPr/>
        </p:nvSpPr>
        <p:spPr bwMode="auto">
          <a:xfrm>
            <a:off x="5403056" y="4080668"/>
            <a:ext cx="936625" cy="1439863"/>
          </a:xfrm>
          <a:prstGeom prst="ellipse">
            <a:avLst/>
          </a:prstGeom>
          <a:solidFill>
            <a:schemeClr val="accent1"/>
          </a:solidFill>
          <a:ln w="317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en-US"/>
          </a:p>
        </p:txBody>
      </p:sp>
      <p:sp>
        <p:nvSpPr>
          <p:cNvPr id="10" name="Rectangle 9"/>
          <p:cNvSpPr>
            <a:spLocks noChangeArrowheads="1"/>
          </p:cNvSpPr>
          <p:nvPr/>
        </p:nvSpPr>
        <p:spPr bwMode="auto">
          <a:xfrm>
            <a:off x="3674269" y="3288506"/>
            <a:ext cx="1584325" cy="3603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1" hangingPunct="1"/>
            <a:r>
              <a:rPr lang="en-US" b="0"/>
              <a:t>Shared Data</a:t>
            </a:r>
          </a:p>
        </p:txBody>
      </p:sp>
      <p:sp>
        <p:nvSpPr>
          <p:cNvPr id="11" name="Line 8"/>
          <p:cNvSpPr>
            <a:spLocks noChangeShapeType="1"/>
          </p:cNvSpPr>
          <p:nvPr/>
        </p:nvSpPr>
        <p:spPr bwMode="auto">
          <a:xfrm flipV="1">
            <a:off x="3386931" y="3720306"/>
            <a:ext cx="431800" cy="649287"/>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2" name="Line 9"/>
          <p:cNvSpPr>
            <a:spLocks noChangeShapeType="1"/>
          </p:cNvSpPr>
          <p:nvPr/>
        </p:nvSpPr>
        <p:spPr bwMode="auto">
          <a:xfrm flipV="1">
            <a:off x="4466431" y="3793331"/>
            <a:ext cx="0" cy="576262"/>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3" name="Line 10"/>
          <p:cNvSpPr>
            <a:spLocks noChangeShapeType="1"/>
          </p:cNvSpPr>
          <p:nvPr/>
        </p:nvSpPr>
        <p:spPr bwMode="auto">
          <a:xfrm flipH="1" flipV="1">
            <a:off x="5115719" y="3793331"/>
            <a:ext cx="647700" cy="503237"/>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4" name="Text Box 11"/>
          <p:cNvSpPr txBox="1">
            <a:spLocks noChangeArrowheads="1"/>
          </p:cNvSpPr>
          <p:nvPr/>
        </p:nvSpPr>
        <p:spPr bwMode="auto">
          <a:xfrm>
            <a:off x="2594769" y="5738018"/>
            <a:ext cx="360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Concurrent Threads or Processes</a:t>
            </a:r>
          </a:p>
        </p:txBody>
      </p:sp>
      <p:sp>
        <p:nvSpPr>
          <p:cNvPr id="15" name="Freeform 14"/>
          <p:cNvSpPr>
            <a:spLocks/>
          </p:cNvSpPr>
          <p:nvPr/>
        </p:nvSpPr>
        <p:spPr bwMode="auto">
          <a:xfrm>
            <a:off x="5258594" y="3169443"/>
            <a:ext cx="2087562" cy="695325"/>
          </a:xfrm>
          <a:custGeom>
            <a:avLst/>
            <a:gdLst>
              <a:gd name="T0" fmla="*/ 0 w 1315"/>
              <a:gd name="T1" fmla="*/ 263525 h 438"/>
              <a:gd name="T2" fmla="*/ 576262 w 1315"/>
              <a:gd name="T3" fmla="*/ 47625 h 438"/>
              <a:gd name="T4" fmla="*/ 1439862 w 1315"/>
              <a:gd name="T5" fmla="*/ 47625 h 438"/>
              <a:gd name="T6" fmla="*/ 1512887 w 1315"/>
              <a:gd name="T7" fmla="*/ 334963 h 438"/>
              <a:gd name="T8" fmla="*/ 2087562 w 1315"/>
              <a:gd name="T9" fmla="*/ 695325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5" h="438">
                <a:moveTo>
                  <a:pt x="0" y="166"/>
                </a:moveTo>
                <a:cubicBezTo>
                  <a:pt x="106" y="109"/>
                  <a:pt x="212" y="53"/>
                  <a:pt x="363" y="30"/>
                </a:cubicBezTo>
                <a:cubicBezTo>
                  <a:pt x="514" y="7"/>
                  <a:pt x="809" y="0"/>
                  <a:pt x="907" y="30"/>
                </a:cubicBezTo>
                <a:cubicBezTo>
                  <a:pt x="1005" y="60"/>
                  <a:pt x="885" y="143"/>
                  <a:pt x="953" y="211"/>
                </a:cubicBezTo>
                <a:cubicBezTo>
                  <a:pt x="1021" y="279"/>
                  <a:pt x="1168" y="358"/>
                  <a:pt x="1315" y="438"/>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p>
        </p:txBody>
      </p:sp>
      <p:sp>
        <p:nvSpPr>
          <p:cNvPr id="16" name="Text Box 13"/>
          <p:cNvSpPr txBox="1">
            <a:spLocks noChangeArrowheads="1"/>
          </p:cNvSpPr>
          <p:nvPr/>
        </p:nvSpPr>
        <p:spPr bwMode="auto">
          <a:xfrm>
            <a:off x="7082631" y="3864768"/>
            <a:ext cx="3000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r>
              <a:rPr lang="en-US" b="0"/>
              <a:t>Can be a shared memory </a:t>
            </a:r>
            <a:br>
              <a:rPr lang="en-US" b="0"/>
            </a:br>
            <a:r>
              <a:rPr lang="en-US" b="0"/>
              <a:t>variable, a global variable</a:t>
            </a:r>
          </a:p>
          <a:p>
            <a:pPr eaLnBrk="1" hangingPunct="1"/>
            <a:r>
              <a:rPr lang="en-US" b="0"/>
              <a:t>in a multi-thread program or</a:t>
            </a:r>
            <a:br>
              <a:rPr lang="en-US" b="0"/>
            </a:br>
            <a:r>
              <a:rPr lang="en-US" b="0"/>
              <a:t>a file; or a kernel variable</a:t>
            </a:r>
          </a:p>
        </p:txBody>
      </p:sp>
    </p:spTree>
    <p:extLst>
      <p:ext uri="{BB962C8B-B14F-4D97-AF65-F5344CB8AC3E}">
        <p14:creationId xmlns:p14="http://schemas.microsoft.com/office/powerpoint/2010/main" val="7768207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42C1666-3E52-4CFC-83F5-3ADE7073D600}" type="slidenum">
              <a:rPr lang="en-US" b="0"/>
              <a:pPr eaLnBrk="1" hangingPunct="1"/>
              <a:t>59</a:t>
            </a:fld>
            <a:endParaRPr lang="en-US" b="0"/>
          </a:p>
        </p:txBody>
      </p:sp>
      <p:sp>
        <p:nvSpPr>
          <p:cNvPr id="5123" name="Rectangle 2"/>
          <p:cNvSpPr>
            <a:spLocks noGrp="1" noChangeArrowheads="1"/>
          </p:cNvSpPr>
          <p:nvPr>
            <p:ph type="title"/>
          </p:nvPr>
        </p:nvSpPr>
        <p:spPr/>
        <p:txBody>
          <a:bodyPr/>
          <a:lstStyle/>
          <a:p>
            <a:pPr eaLnBrk="1" hangingPunct="1"/>
            <a:r>
              <a:rPr lang="en-US" dirty="0" smtClean="0"/>
              <a:t>Producer Consumer </a:t>
            </a:r>
            <a:r>
              <a:rPr lang="en-US" dirty="0" err="1" smtClean="0"/>
              <a:t>Proble</a:t>
            </a:r>
            <a:endParaRPr lang="en-US" dirty="0" smtClean="0"/>
          </a:p>
        </p:txBody>
      </p:sp>
      <p:sp>
        <p:nvSpPr>
          <p:cNvPr id="5124" name="Rectangle 3"/>
          <p:cNvSpPr>
            <a:spLocks noGrp="1" noChangeArrowheads="1"/>
          </p:cNvSpPr>
          <p:nvPr>
            <p:ph type="body" idx="1"/>
          </p:nvPr>
        </p:nvSpPr>
        <p:spPr/>
        <p:txBody>
          <a:bodyPr/>
          <a:lstStyle/>
          <a:p>
            <a:pPr eaLnBrk="1" hangingPunct="1"/>
            <a:r>
              <a:rPr lang="en-US" smtClean="0"/>
              <a:t>Below is a solution to the consumer-producer problem that fills </a:t>
            </a:r>
            <a:r>
              <a:rPr lang="en-US" b="1" smtClean="0"/>
              <a:t>all</a:t>
            </a:r>
            <a:r>
              <a:rPr lang="en-US" smtClean="0">
                <a:solidFill>
                  <a:srgbClr val="FF0000"/>
                </a:solidFill>
              </a:rPr>
              <a:t> </a:t>
            </a:r>
            <a:r>
              <a:rPr lang="en-US" smtClean="0"/>
              <a:t>the slots of the </a:t>
            </a:r>
            <a:r>
              <a:rPr lang="en-US" b="1" smtClean="0"/>
              <a:t>shared buffer</a:t>
            </a:r>
            <a:r>
              <a:rPr lang="en-US" smtClean="0"/>
              <a:t>. </a:t>
            </a:r>
          </a:p>
          <a:p>
            <a:pPr eaLnBrk="1" hangingPunct="1"/>
            <a:r>
              <a:rPr lang="en-US" smtClean="0"/>
              <a:t>Use an integer </a:t>
            </a:r>
            <a:r>
              <a:rPr lang="en-US" b="1" smtClean="0"/>
              <a:t>count</a:t>
            </a:r>
            <a:r>
              <a:rPr lang="en-US" smtClean="0"/>
              <a:t> to keep track of the number of full slots. </a:t>
            </a:r>
          </a:p>
          <a:p>
            <a:pPr eaLnBrk="1" hangingPunct="1"/>
            <a:r>
              <a:rPr lang="en-US" smtClean="0"/>
              <a:t>Initially, count is set to 0. It is </a:t>
            </a:r>
            <a:r>
              <a:rPr lang="en-US" b="1" smtClean="0"/>
              <a:t>incremented</a:t>
            </a:r>
            <a:r>
              <a:rPr lang="en-US" smtClean="0"/>
              <a:t> by the producer after it puts a new item and is </a:t>
            </a:r>
            <a:r>
              <a:rPr lang="en-US" b="1" smtClean="0"/>
              <a:t>decremented</a:t>
            </a:r>
            <a:r>
              <a:rPr lang="en-US" smtClean="0"/>
              <a:t> by the consumer after it retrieves an item from the buffer</a:t>
            </a:r>
          </a:p>
          <a:p>
            <a:pPr eaLnBrk="1" hangingPunct="1"/>
            <a:endParaRPr lang="en-US" smtClean="0"/>
          </a:p>
        </p:txBody>
      </p:sp>
      <p:sp>
        <p:nvSpPr>
          <p:cNvPr id="5125" name="Rectangle 4"/>
          <p:cNvSpPr>
            <a:spLocks noChangeArrowheads="1"/>
          </p:cNvSpPr>
          <p:nvPr/>
        </p:nvSpPr>
        <p:spPr bwMode="auto">
          <a:xfrm>
            <a:off x="5514976"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6" name="Rectangle 5"/>
          <p:cNvSpPr>
            <a:spLocks noChangeArrowheads="1"/>
          </p:cNvSpPr>
          <p:nvPr/>
        </p:nvSpPr>
        <p:spPr bwMode="auto">
          <a:xfrm>
            <a:off x="5659439"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7" name="Rectangle 6"/>
          <p:cNvSpPr>
            <a:spLocks noChangeArrowheads="1"/>
          </p:cNvSpPr>
          <p:nvPr/>
        </p:nvSpPr>
        <p:spPr bwMode="auto">
          <a:xfrm>
            <a:off x="5802314"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8" name="Rectangle 7"/>
          <p:cNvSpPr>
            <a:spLocks noChangeArrowheads="1"/>
          </p:cNvSpPr>
          <p:nvPr/>
        </p:nvSpPr>
        <p:spPr bwMode="auto">
          <a:xfrm>
            <a:off x="5946776"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29" name="Rectangle 8"/>
          <p:cNvSpPr>
            <a:spLocks noChangeArrowheads="1"/>
          </p:cNvSpPr>
          <p:nvPr/>
        </p:nvSpPr>
        <p:spPr bwMode="auto">
          <a:xfrm>
            <a:off x="6091239"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30" name="Rectangle 9"/>
          <p:cNvSpPr>
            <a:spLocks noChangeArrowheads="1"/>
          </p:cNvSpPr>
          <p:nvPr/>
        </p:nvSpPr>
        <p:spPr bwMode="auto">
          <a:xfrm>
            <a:off x="6234114"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5131" name="Text Box 10"/>
          <p:cNvSpPr txBox="1">
            <a:spLocks noChangeArrowheads="1"/>
          </p:cNvSpPr>
          <p:nvPr/>
        </p:nvSpPr>
        <p:spPr bwMode="auto">
          <a:xfrm>
            <a:off x="5153026" y="5302251"/>
            <a:ext cx="160105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Shared Buffer</a:t>
            </a:r>
          </a:p>
        </p:txBody>
      </p:sp>
      <p:sp>
        <p:nvSpPr>
          <p:cNvPr id="5132" name="Oval 11"/>
          <p:cNvSpPr>
            <a:spLocks noChangeArrowheads="1"/>
          </p:cNvSpPr>
          <p:nvPr/>
        </p:nvSpPr>
        <p:spPr bwMode="auto">
          <a:xfrm>
            <a:off x="2927351" y="4365626"/>
            <a:ext cx="2016125" cy="1223963"/>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Producer</a:t>
            </a:r>
          </a:p>
        </p:txBody>
      </p:sp>
      <p:sp>
        <p:nvSpPr>
          <p:cNvPr id="5133" name="Oval 13"/>
          <p:cNvSpPr>
            <a:spLocks noChangeArrowheads="1"/>
          </p:cNvSpPr>
          <p:nvPr/>
        </p:nvSpPr>
        <p:spPr bwMode="auto">
          <a:xfrm>
            <a:off x="7032626" y="4365626"/>
            <a:ext cx="2016125" cy="1223963"/>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Consumer</a:t>
            </a:r>
          </a:p>
        </p:txBody>
      </p:sp>
      <p:sp>
        <p:nvSpPr>
          <p:cNvPr id="5134" name="Line 14"/>
          <p:cNvSpPr>
            <a:spLocks noChangeShapeType="1"/>
          </p:cNvSpPr>
          <p:nvPr/>
        </p:nvSpPr>
        <p:spPr bwMode="auto">
          <a:xfrm>
            <a:off x="4583113" y="5013325"/>
            <a:ext cx="792162"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135" name="Line 15"/>
          <p:cNvSpPr>
            <a:spLocks noChangeShapeType="1"/>
          </p:cNvSpPr>
          <p:nvPr/>
        </p:nvSpPr>
        <p:spPr bwMode="auto">
          <a:xfrm>
            <a:off x="6456363" y="5013325"/>
            <a:ext cx="792162"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136" name="Text Box 16"/>
          <p:cNvSpPr txBox="1">
            <a:spLocks noChangeArrowheads="1"/>
          </p:cNvSpPr>
          <p:nvPr/>
        </p:nvSpPr>
        <p:spPr bwMode="auto">
          <a:xfrm>
            <a:off x="5591176" y="4294189"/>
            <a:ext cx="74601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count</a:t>
            </a:r>
          </a:p>
        </p:txBody>
      </p:sp>
      <p:sp>
        <p:nvSpPr>
          <p:cNvPr id="5137" name="Freeform 17"/>
          <p:cNvSpPr>
            <a:spLocks/>
          </p:cNvSpPr>
          <p:nvPr/>
        </p:nvSpPr>
        <p:spPr bwMode="auto">
          <a:xfrm>
            <a:off x="5880101" y="3789364"/>
            <a:ext cx="576263" cy="504825"/>
          </a:xfrm>
          <a:custGeom>
            <a:avLst/>
            <a:gdLst>
              <a:gd name="T0" fmla="*/ 0 w 454"/>
              <a:gd name="T1" fmla="*/ 504825 h 250"/>
              <a:gd name="T2" fmla="*/ 288132 w 454"/>
              <a:gd name="T3" fmla="*/ 46444 h 250"/>
              <a:gd name="T4" fmla="*/ 576263 w 454"/>
              <a:gd name="T5" fmla="*/ 230200 h 250"/>
              <a:gd name="T6" fmla="*/ 0 60000 65536"/>
              <a:gd name="T7" fmla="*/ 0 60000 65536"/>
              <a:gd name="T8" fmla="*/ 0 60000 65536"/>
            </a:gdLst>
            <a:ahLst/>
            <a:cxnLst>
              <a:cxn ang="T6">
                <a:pos x="T0" y="T1"/>
              </a:cxn>
              <a:cxn ang="T7">
                <a:pos x="T2" y="T3"/>
              </a:cxn>
              <a:cxn ang="T8">
                <a:pos x="T4" y="T5"/>
              </a:cxn>
            </a:cxnLst>
            <a:rect l="0" t="0" r="r" b="b"/>
            <a:pathLst>
              <a:path w="454" h="250">
                <a:moveTo>
                  <a:pt x="0" y="250"/>
                </a:moveTo>
                <a:cubicBezTo>
                  <a:pt x="75" y="148"/>
                  <a:pt x="151" y="46"/>
                  <a:pt x="227" y="23"/>
                </a:cubicBezTo>
                <a:cubicBezTo>
                  <a:pt x="303" y="0"/>
                  <a:pt x="363" y="114"/>
                  <a:pt x="454" y="114"/>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138" name="Text Box 18"/>
          <p:cNvSpPr txBox="1">
            <a:spLocks noChangeArrowheads="1"/>
          </p:cNvSpPr>
          <p:nvPr/>
        </p:nvSpPr>
        <p:spPr bwMode="auto">
          <a:xfrm>
            <a:off x="6383338" y="3789364"/>
            <a:ext cx="243878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also a shared variable</a:t>
            </a:r>
          </a:p>
        </p:txBody>
      </p:sp>
      <p:sp>
        <p:nvSpPr>
          <p:cNvPr id="5139" name="Text Box 19"/>
          <p:cNvSpPr txBox="1">
            <a:spLocks noChangeArrowheads="1"/>
          </p:cNvSpPr>
          <p:nvPr/>
        </p:nvSpPr>
        <p:spPr bwMode="auto">
          <a:xfrm>
            <a:off x="4456114" y="6015039"/>
            <a:ext cx="31825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most BUFFER_SIZE items</a:t>
            </a:r>
          </a:p>
        </p:txBody>
      </p:sp>
    </p:spTree>
    <p:extLst>
      <p:ext uri="{BB962C8B-B14F-4D97-AF65-F5344CB8AC3E}">
        <p14:creationId xmlns:p14="http://schemas.microsoft.com/office/powerpoint/2010/main" val="3486749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nvSpPr>
        <p:spPr bwMode="auto">
          <a:xfrm>
            <a:off x="9486106" y="6385718"/>
            <a:ext cx="9540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24F96C57-F0DD-4672-AA8E-5675C936A58F}" type="slidenum">
              <a:rPr lang="en-US"/>
              <a:pPr eaLnBrk="1" hangingPunct="1"/>
              <a:t>6</a:t>
            </a:fld>
            <a:endParaRPr lang="en-US"/>
          </a:p>
        </p:txBody>
      </p:sp>
      <p:sp>
        <p:nvSpPr>
          <p:cNvPr id="5" name="Rectangle 4"/>
          <p:cNvSpPr>
            <a:spLocks noGrp="1" noChangeArrowheads="1"/>
          </p:cNvSpPr>
          <p:nvPr/>
        </p:nvSpPr>
        <p:spPr bwMode="auto">
          <a:xfrm>
            <a:off x="18534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smtClean="0"/>
              <a:t>Process in Memory</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206" y="1570831"/>
            <a:ext cx="291147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a:off x="4949031" y="5161756"/>
            <a:ext cx="1584325"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8" name="Text Box 7"/>
          <p:cNvSpPr txBox="1">
            <a:spLocks noChangeArrowheads="1"/>
          </p:cNvSpPr>
          <p:nvPr/>
        </p:nvSpPr>
        <p:spPr bwMode="auto">
          <a:xfrm>
            <a:off x="6506369" y="4964906"/>
            <a:ext cx="2403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Text segment</a:t>
            </a:r>
            <a:br>
              <a:rPr lang="en-US"/>
            </a:br>
            <a:r>
              <a:rPr lang="en-US"/>
              <a:t>(code segment)</a:t>
            </a:r>
          </a:p>
          <a:p>
            <a:pPr eaLnBrk="1" hangingPunct="1"/>
            <a:r>
              <a:rPr lang="en-US"/>
              <a:t>(instructions are here)</a:t>
            </a:r>
          </a:p>
        </p:txBody>
      </p:sp>
      <p:sp>
        <p:nvSpPr>
          <p:cNvPr id="9" name="Line 8"/>
          <p:cNvSpPr>
            <a:spLocks noChangeShapeType="1"/>
          </p:cNvSpPr>
          <p:nvPr/>
        </p:nvSpPr>
        <p:spPr bwMode="auto">
          <a:xfrm flipV="1">
            <a:off x="4949031" y="4296568"/>
            <a:ext cx="1111250" cy="288925"/>
          </a:xfrm>
          <a:prstGeom prst="line">
            <a:avLst/>
          </a:prstGeom>
          <a:noFill/>
          <a:ln w="317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10" name="Text Box 9"/>
          <p:cNvSpPr txBox="1">
            <a:spLocks noChangeArrowheads="1"/>
          </p:cNvSpPr>
          <p:nvPr/>
        </p:nvSpPr>
        <p:spPr bwMode="auto">
          <a:xfrm>
            <a:off x="6030119" y="3956843"/>
            <a:ext cx="33559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Data segment</a:t>
            </a:r>
            <a:br>
              <a:rPr lang="en-US"/>
            </a:br>
            <a:r>
              <a:rPr lang="en-US"/>
              <a:t>(includes global </a:t>
            </a:r>
            <a:br>
              <a:rPr lang="en-US"/>
            </a:br>
            <a:r>
              <a:rPr lang="en-US"/>
              <a:t>variables, arrays, etc., you use)</a:t>
            </a:r>
          </a:p>
        </p:txBody>
      </p:sp>
      <p:sp>
        <p:nvSpPr>
          <p:cNvPr id="11" name="Text Box 10"/>
          <p:cNvSpPr txBox="1">
            <a:spLocks noChangeArrowheads="1"/>
          </p:cNvSpPr>
          <p:nvPr/>
        </p:nvSpPr>
        <p:spPr bwMode="auto">
          <a:xfrm>
            <a:off x="1751806" y="5396706"/>
            <a:ext cx="41179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a:t>A process needs this memory </a:t>
            </a:r>
            <a:br>
              <a:rPr lang="en-US"/>
            </a:br>
            <a:r>
              <a:rPr lang="en-US"/>
              <a:t>content to run</a:t>
            </a:r>
          </a:p>
          <a:p>
            <a:pPr algn="ctr" eaLnBrk="1" hangingPunct="1"/>
            <a:r>
              <a:rPr lang="en-US">
                <a:solidFill>
                  <a:schemeClr val="hlink"/>
                </a:solidFill>
              </a:rPr>
              <a:t>(called address space; memory image)</a:t>
            </a:r>
          </a:p>
        </p:txBody>
      </p:sp>
      <p:sp>
        <p:nvSpPr>
          <p:cNvPr id="12" name="Line 11"/>
          <p:cNvSpPr>
            <a:spLocks noChangeShapeType="1"/>
          </p:cNvSpPr>
          <p:nvPr/>
        </p:nvSpPr>
        <p:spPr bwMode="auto">
          <a:xfrm flipV="1">
            <a:off x="5022056" y="1993106"/>
            <a:ext cx="1295400" cy="71437"/>
          </a:xfrm>
          <a:prstGeom prst="line">
            <a:avLst/>
          </a:prstGeom>
          <a:noFill/>
          <a:ln w="317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13" name="Text Box 12"/>
          <p:cNvSpPr txBox="1">
            <a:spLocks noChangeArrowheads="1"/>
          </p:cNvSpPr>
          <p:nvPr/>
        </p:nvSpPr>
        <p:spPr bwMode="auto">
          <a:xfrm>
            <a:off x="6295231" y="1653381"/>
            <a:ext cx="4054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Stack segment</a:t>
            </a:r>
            <a:br>
              <a:rPr lang="en-US"/>
            </a:br>
            <a:r>
              <a:rPr lang="en-US"/>
              <a:t>(holds the called function parameters, </a:t>
            </a:r>
          </a:p>
          <a:p>
            <a:pPr eaLnBrk="1" hangingPunct="1"/>
            <a:r>
              <a:rPr lang="en-US"/>
              <a:t>local variables, return values)</a:t>
            </a:r>
          </a:p>
        </p:txBody>
      </p:sp>
      <p:sp>
        <p:nvSpPr>
          <p:cNvPr id="14" name="Line 13"/>
          <p:cNvSpPr>
            <a:spLocks noChangeShapeType="1"/>
          </p:cNvSpPr>
          <p:nvPr/>
        </p:nvSpPr>
        <p:spPr bwMode="auto">
          <a:xfrm flipV="1">
            <a:off x="5022056" y="3288506"/>
            <a:ext cx="1079500" cy="720725"/>
          </a:xfrm>
          <a:prstGeom prst="line">
            <a:avLst/>
          </a:prstGeom>
          <a:noFill/>
          <a:ln w="317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endParaRPr lang="en-US"/>
          </a:p>
        </p:txBody>
      </p:sp>
      <p:sp>
        <p:nvSpPr>
          <p:cNvPr id="15" name="Text Box 14"/>
          <p:cNvSpPr txBox="1">
            <a:spLocks noChangeArrowheads="1"/>
          </p:cNvSpPr>
          <p:nvPr/>
        </p:nvSpPr>
        <p:spPr bwMode="auto">
          <a:xfrm>
            <a:off x="6155531" y="3093243"/>
            <a:ext cx="339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Storage for dynamically created</a:t>
            </a:r>
          </a:p>
          <a:p>
            <a:pPr eaLnBrk="1" hangingPunct="1"/>
            <a:r>
              <a:rPr lang="en-US"/>
              <a:t>variables</a:t>
            </a:r>
          </a:p>
        </p:txBody>
      </p:sp>
    </p:spTree>
    <p:extLst>
      <p:ext uri="{BB962C8B-B14F-4D97-AF65-F5344CB8AC3E}">
        <p14:creationId xmlns:p14="http://schemas.microsoft.com/office/powerpoint/2010/main" val="232010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444C06D-5211-45AA-A298-BFBC3182C447}" type="slidenum">
              <a:rPr lang="en-US" b="0"/>
              <a:pPr eaLnBrk="1" hangingPunct="1"/>
              <a:t>60</a:t>
            </a:fld>
            <a:endParaRPr lang="en-US" b="0"/>
          </a:p>
        </p:txBody>
      </p:sp>
      <p:sp>
        <p:nvSpPr>
          <p:cNvPr id="6147" name="Rectangle 4"/>
          <p:cNvSpPr>
            <a:spLocks noGrp="1" noChangeArrowheads="1"/>
          </p:cNvSpPr>
          <p:nvPr>
            <p:ph type="title"/>
          </p:nvPr>
        </p:nvSpPr>
        <p:spPr/>
        <p:txBody>
          <a:bodyPr/>
          <a:lstStyle/>
          <a:p>
            <a:pPr eaLnBrk="1" hangingPunct="1"/>
            <a:r>
              <a:rPr lang="en-US" smtClean="0"/>
              <a:t>Producer and Consumer Code</a:t>
            </a:r>
          </a:p>
        </p:txBody>
      </p:sp>
      <p:sp>
        <p:nvSpPr>
          <p:cNvPr id="6148" name="Rectangle 3"/>
          <p:cNvSpPr>
            <a:spLocks noChangeArrowheads="1"/>
          </p:cNvSpPr>
          <p:nvPr/>
        </p:nvSpPr>
        <p:spPr bwMode="auto">
          <a:xfrm>
            <a:off x="1847851" y="2128838"/>
            <a:ext cx="4176713"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b="0"/>
              <a:t>while (true) {</a:t>
            </a:r>
          </a:p>
          <a:p>
            <a:pPr eaLnBrk="1" hangingPunct="1">
              <a:spcBef>
                <a:spcPct val="20000"/>
              </a:spcBef>
            </a:pPr>
            <a:r>
              <a:rPr lang="en-US" b="0"/>
              <a:t>         /*produce an item*/</a:t>
            </a:r>
          </a:p>
          <a:p>
            <a:pPr eaLnBrk="1" hangingPunct="1">
              <a:spcBef>
                <a:spcPct val="20000"/>
              </a:spcBef>
            </a:pPr>
            <a:r>
              <a:rPr lang="en-US" b="0"/>
              <a:t>          nextProduced  = ….</a:t>
            </a:r>
          </a:p>
          <a:p>
            <a:pPr eaLnBrk="1" hangingPunct="1">
              <a:spcBef>
                <a:spcPct val="20000"/>
              </a:spcBef>
            </a:pPr>
            <a:endParaRPr lang="en-US" b="0"/>
          </a:p>
          <a:p>
            <a:pPr eaLnBrk="1" hangingPunct="1">
              <a:spcBef>
                <a:spcPct val="20000"/>
              </a:spcBef>
            </a:pPr>
            <a:r>
              <a:rPr lang="en-US" b="0"/>
              <a:t>	     while (count == BUFFER_SIZE)</a:t>
            </a:r>
          </a:p>
          <a:p>
            <a:pPr eaLnBrk="1" hangingPunct="1">
              <a:spcBef>
                <a:spcPct val="20000"/>
              </a:spcBef>
            </a:pPr>
            <a:r>
              <a:rPr lang="en-US" b="0"/>
              <a:t>		      ; // do nothing</a:t>
            </a:r>
          </a:p>
          <a:p>
            <a:pPr eaLnBrk="1" hangingPunct="1">
              <a:spcBef>
                <a:spcPct val="20000"/>
              </a:spcBef>
            </a:pPr>
            <a:endParaRPr lang="en-US" b="0"/>
          </a:p>
          <a:p>
            <a:pPr eaLnBrk="1" hangingPunct="1">
              <a:spcBef>
                <a:spcPct val="20000"/>
              </a:spcBef>
            </a:pPr>
            <a:r>
              <a:rPr lang="en-US" b="0"/>
              <a:t>          buffer [in] = nextProduced;</a:t>
            </a:r>
          </a:p>
          <a:p>
            <a:pPr eaLnBrk="1" hangingPunct="1">
              <a:spcBef>
                <a:spcPct val="20000"/>
              </a:spcBef>
            </a:pPr>
            <a:r>
              <a:rPr lang="en-US" b="0"/>
              <a:t>	     in = (in + 1) % BUFFER_SIZE;</a:t>
            </a:r>
          </a:p>
          <a:p>
            <a:pPr eaLnBrk="1" hangingPunct="1">
              <a:spcBef>
                <a:spcPct val="20000"/>
              </a:spcBef>
            </a:pPr>
            <a:r>
              <a:rPr lang="en-US" b="0"/>
              <a:t>	     count++;</a:t>
            </a:r>
          </a:p>
          <a:p>
            <a:pPr eaLnBrk="1" hangingPunct="1">
              <a:spcBef>
                <a:spcPct val="20000"/>
              </a:spcBef>
            </a:pPr>
            <a:r>
              <a:rPr lang="en-US" b="0"/>
              <a:t>}</a:t>
            </a:r>
            <a:r>
              <a:rPr lang="en-US" sz="2000" b="0">
                <a:solidFill>
                  <a:srgbClr val="0000FF"/>
                </a:solidFill>
              </a:rPr>
              <a:t>  </a:t>
            </a:r>
          </a:p>
        </p:txBody>
      </p:sp>
      <p:sp>
        <p:nvSpPr>
          <p:cNvPr id="6149" name="Rectangle 3"/>
          <p:cNvSpPr>
            <a:spLocks noChangeArrowheads="1"/>
          </p:cNvSpPr>
          <p:nvPr/>
        </p:nvSpPr>
        <p:spPr bwMode="auto">
          <a:xfrm>
            <a:off x="6096001" y="2128838"/>
            <a:ext cx="482441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b="0" dirty="0"/>
              <a:t>while (true)  {</a:t>
            </a:r>
          </a:p>
          <a:p>
            <a:pPr eaLnBrk="1" hangingPunct="1">
              <a:spcBef>
                <a:spcPct val="20000"/>
              </a:spcBef>
            </a:pPr>
            <a:r>
              <a:rPr lang="en-US" b="0" dirty="0"/>
              <a:t>	  while (count == 0)</a:t>
            </a:r>
          </a:p>
          <a:p>
            <a:pPr eaLnBrk="1" hangingPunct="1">
              <a:spcBef>
                <a:spcPct val="20000"/>
              </a:spcBef>
            </a:pPr>
            <a:r>
              <a:rPr lang="en-US" b="0" dirty="0"/>
              <a:t>		 ; // do nothing</a:t>
            </a:r>
          </a:p>
          <a:p>
            <a:pPr eaLnBrk="1" hangingPunct="1">
              <a:spcBef>
                <a:spcPct val="20000"/>
              </a:spcBef>
            </a:pPr>
            <a:r>
              <a:rPr lang="en-US" b="0" dirty="0"/>
              <a:t>	       </a:t>
            </a:r>
          </a:p>
          <a:p>
            <a:pPr eaLnBrk="1" hangingPunct="1">
              <a:spcBef>
                <a:spcPct val="20000"/>
              </a:spcBef>
            </a:pPr>
            <a:r>
              <a:rPr lang="en-US" b="0" dirty="0"/>
              <a:t>       </a:t>
            </a:r>
            <a:r>
              <a:rPr lang="en-US" b="0" dirty="0" err="1"/>
              <a:t>nextConsumed</a:t>
            </a:r>
            <a:r>
              <a:rPr lang="en-US" b="0" dirty="0"/>
              <a:t> =  buffer[out];</a:t>
            </a:r>
          </a:p>
          <a:p>
            <a:pPr eaLnBrk="1" hangingPunct="1">
              <a:spcBef>
                <a:spcPct val="20000"/>
              </a:spcBef>
            </a:pPr>
            <a:r>
              <a:rPr lang="en-US" b="0" dirty="0"/>
              <a:t>	  out = (out + 1) % BUFFER_SIZE;</a:t>
            </a:r>
          </a:p>
          <a:p>
            <a:pPr eaLnBrk="1" hangingPunct="1">
              <a:spcBef>
                <a:spcPct val="20000"/>
              </a:spcBef>
            </a:pPr>
            <a:r>
              <a:rPr lang="en-US" b="0" dirty="0"/>
              <a:t>	  count--;</a:t>
            </a:r>
          </a:p>
          <a:p>
            <a:pPr eaLnBrk="1" hangingPunct="1">
              <a:spcBef>
                <a:spcPct val="20000"/>
              </a:spcBef>
            </a:pPr>
            <a:endParaRPr lang="en-US" b="0" dirty="0"/>
          </a:p>
          <a:p>
            <a:pPr eaLnBrk="1" hangingPunct="1">
              <a:spcBef>
                <a:spcPct val="20000"/>
              </a:spcBef>
            </a:pPr>
            <a:r>
              <a:rPr lang="en-US" b="0" dirty="0"/>
              <a:t>	   /*consume item </a:t>
            </a:r>
            <a:r>
              <a:rPr lang="en-US" b="0" dirty="0" err="1"/>
              <a:t>nextConsumed</a:t>
            </a:r>
            <a:r>
              <a:rPr lang="en-US" b="0" dirty="0"/>
              <a:t>*/</a:t>
            </a:r>
          </a:p>
          <a:p>
            <a:pPr eaLnBrk="1" hangingPunct="1">
              <a:spcBef>
                <a:spcPct val="20000"/>
              </a:spcBef>
            </a:pPr>
            <a:r>
              <a:rPr lang="en-US" b="0" dirty="0"/>
              <a:t>}</a:t>
            </a:r>
          </a:p>
        </p:txBody>
      </p:sp>
      <p:sp>
        <p:nvSpPr>
          <p:cNvPr id="6150" name="Text Box 7"/>
          <p:cNvSpPr txBox="1">
            <a:spLocks noChangeArrowheads="1"/>
          </p:cNvSpPr>
          <p:nvPr/>
        </p:nvSpPr>
        <p:spPr bwMode="auto">
          <a:xfrm>
            <a:off x="2566988" y="1557339"/>
            <a:ext cx="149801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atin typeface="Felix Titling" panose="04060505060202020A04" pitchFamily="82" charset="0"/>
              </a:rPr>
              <a:t>Producer</a:t>
            </a:r>
          </a:p>
        </p:txBody>
      </p:sp>
      <p:sp>
        <p:nvSpPr>
          <p:cNvPr id="6151" name="Text Box 8"/>
          <p:cNvSpPr txBox="1">
            <a:spLocks noChangeArrowheads="1"/>
          </p:cNvSpPr>
          <p:nvPr/>
        </p:nvSpPr>
        <p:spPr bwMode="auto">
          <a:xfrm>
            <a:off x="7104064" y="1557339"/>
            <a:ext cx="152526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atin typeface="Felix Titling" panose="04060505060202020A04" pitchFamily="82" charset="0"/>
              </a:rPr>
              <a:t>ConSUMER</a:t>
            </a:r>
          </a:p>
        </p:txBody>
      </p:sp>
      <p:sp>
        <p:nvSpPr>
          <p:cNvPr id="6152" name="Rectangle 9"/>
          <p:cNvSpPr>
            <a:spLocks noChangeArrowheads="1"/>
          </p:cNvSpPr>
          <p:nvPr/>
        </p:nvSpPr>
        <p:spPr bwMode="auto">
          <a:xfrm>
            <a:off x="1846264" y="1985963"/>
            <a:ext cx="4105275" cy="396081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53" name="Rectangle 10"/>
          <p:cNvSpPr>
            <a:spLocks noChangeArrowheads="1"/>
          </p:cNvSpPr>
          <p:nvPr/>
        </p:nvSpPr>
        <p:spPr bwMode="auto">
          <a:xfrm>
            <a:off x="6094414" y="1985963"/>
            <a:ext cx="4105275" cy="396081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4094851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CE4B2F2-60DA-4797-B4B2-4279A160330E}" type="slidenum">
              <a:rPr lang="en-US" b="0"/>
              <a:pPr eaLnBrk="1" hangingPunct="1"/>
              <a:t>61</a:t>
            </a:fld>
            <a:endParaRPr lang="en-US" b="0"/>
          </a:p>
        </p:txBody>
      </p:sp>
      <p:sp>
        <p:nvSpPr>
          <p:cNvPr id="7171" name="Rectangle 2"/>
          <p:cNvSpPr>
            <a:spLocks noGrp="1" noChangeArrowheads="1"/>
          </p:cNvSpPr>
          <p:nvPr>
            <p:ph type="title"/>
          </p:nvPr>
        </p:nvSpPr>
        <p:spPr/>
        <p:txBody>
          <a:bodyPr/>
          <a:lstStyle/>
          <a:p>
            <a:pPr eaLnBrk="1" hangingPunct="1"/>
            <a:r>
              <a:rPr lang="en-US" smtClean="0"/>
              <a:t>a possible Problem: race condition</a:t>
            </a:r>
          </a:p>
        </p:txBody>
      </p:sp>
      <p:sp>
        <p:nvSpPr>
          <p:cNvPr id="7172" name="Rectangle 3"/>
          <p:cNvSpPr>
            <a:spLocks noGrp="1" noChangeArrowheads="1"/>
          </p:cNvSpPr>
          <p:nvPr>
            <p:ph type="body" idx="1"/>
          </p:nvPr>
        </p:nvSpPr>
        <p:spPr/>
        <p:txBody>
          <a:bodyPr/>
          <a:lstStyle/>
          <a:p>
            <a:pPr eaLnBrk="1" hangingPunct="1"/>
            <a:r>
              <a:rPr lang="en-US" smtClean="0"/>
              <a:t>Assume we had 5 items in the buffer </a:t>
            </a:r>
          </a:p>
          <a:p>
            <a:pPr eaLnBrk="1" hangingPunct="1"/>
            <a:r>
              <a:rPr lang="en-US" smtClean="0"/>
              <a:t>Then: </a:t>
            </a:r>
          </a:p>
          <a:p>
            <a:pPr lvl="1" eaLnBrk="1" hangingPunct="1"/>
            <a:r>
              <a:rPr lang="en-US" smtClean="0"/>
              <a:t>Assume producer has  just produced  a new item and put it into buffer and  is about to increment the count. </a:t>
            </a:r>
          </a:p>
          <a:p>
            <a:pPr lvl="1" eaLnBrk="1" hangingPunct="1"/>
            <a:endParaRPr lang="en-US" smtClean="0"/>
          </a:p>
          <a:p>
            <a:pPr lvl="1" eaLnBrk="1" hangingPunct="1"/>
            <a:r>
              <a:rPr lang="en-US" smtClean="0"/>
              <a:t>Assume the consumer has just retrieved an item from buffer and is about the decrement the count. </a:t>
            </a:r>
          </a:p>
          <a:p>
            <a:pPr lvl="1" eaLnBrk="1" hangingPunct="1"/>
            <a:endParaRPr lang="en-US" smtClean="0"/>
          </a:p>
          <a:p>
            <a:pPr lvl="1" eaLnBrk="1" hangingPunct="1"/>
            <a:r>
              <a:rPr lang="en-US" smtClean="0"/>
              <a:t>Namely: Assume producer and consumer is now about to execute count++ and count– statements. </a:t>
            </a:r>
          </a:p>
          <a:p>
            <a:pPr lvl="1" eaLnBrk="1" hangingPunct="1"/>
            <a:endParaRPr lang="en-US" smtClean="0"/>
          </a:p>
        </p:txBody>
      </p:sp>
    </p:spTree>
    <p:extLst>
      <p:ext uri="{BB962C8B-B14F-4D97-AF65-F5344CB8AC3E}">
        <p14:creationId xmlns:p14="http://schemas.microsoft.com/office/powerpoint/2010/main" val="99240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06E5D19-8F9B-4DA0-80D0-3C70B2369335}" type="slidenum">
              <a:rPr lang="en-US" b="0"/>
              <a:pPr eaLnBrk="1" hangingPunct="1"/>
              <a:t>62</a:t>
            </a:fld>
            <a:endParaRPr lang="en-US" b="0"/>
          </a:p>
        </p:txBody>
      </p:sp>
      <p:sp>
        <p:nvSpPr>
          <p:cNvPr id="873477" name="Rectangle 5"/>
          <p:cNvSpPr>
            <a:spLocks noChangeArrowheads="1"/>
          </p:cNvSpPr>
          <p:nvPr/>
        </p:nvSpPr>
        <p:spPr bwMode="auto">
          <a:xfrm>
            <a:off x="4727575" y="5084764"/>
            <a:ext cx="431800" cy="649287"/>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96" name="Rectangle 6"/>
          <p:cNvSpPr>
            <a:spLocks noChangeArrowheads="1"/>
          </p:cNvSpPr>
          <p:nvPr/>
        </p:nvSpPr>
        <p:spPr bwMode="auto">
          <a:xfrm>
            <a:off x="5159375" y="5084764"/>
            <a:ext cx="431800" cy="649287"/>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97" name="Rectangle 7"/>
          <p:cNvSpPr>
            <a:spLocks noChangeArrowheads="1"/>
          </p:cNvSpPr>
          <p:nvPr/>
        </p:nvSpPr>
        <p:spPr bwMode="auto">
          <a:xfrm>
            <a:off x="5591175" y="5084764"/>
            <a:ext cx="431800" cy="649287"/>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98" name="Rectangle 8"/>
          <p:cNvSpPr>
            <a:spLocks noChangeArrowheads="1"/>
          </p:cNvSpPr>
          <p:nvPr/>
        </p:nvSpPr>
        <p:spPr bwMode="auto">
          <a:xfrm>
            <a:off x="6024563" y="5084764"/>
            <a:ext cx="431800" cy="649287"/>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99" name="Rectangle 9"/>
          <p:cNvSpPr>
            <a:spLocks noChangeArrowheads="1"/>
          </p:cNvSpPr>
          <p:nvPr/>
        </p:nvSpPr>
        <p:spPr bwMode="auto">
          <a:xfrm>
            <a:off x="6456363" y="5084764"/>
            <a:ext cx="431800" cy="649287"/>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0" name="Rectangle 10"/>
          <p:cNvSpPr>
            <a:spLocks noChangeArrowheads="1"/>
          </p:cNvSpPr>
          <p:nvPr/>
        </p:nvSpPr>
        <p:spPr bwMode="auto">
          <a:xfrm>
            <a:off x="4295775" y="5084764"/>
            <a:ext cx="431800" cy="6492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1" name="Rectangle 11"/>
          <p:cNvSpPr>
            <a:spLocks noChangeArrowheads="1"/>
          </p:cNvSpPr>
          <p:nvPr/>
        </p:nvSpPr>
        <p:spPr bwMode="auto">
          <a:xfrm>
            <a:off x="3863975" y="5084764"/>
            <a:ext cx="431800" cy="6492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2" name="Rectangle 12"/>
          <p:cNvSpPr>
            <a:spLocks noChangeArrowheads="1"/>
          </p:cNvSpPr>
          <p:nvPr/>
        </p:nvSpPr>
        <p:spPr bwMode="auto">
          <a:xfrm>
            <a:off x="6888163" y="5084764"/>
            <a:ext cx="431800" cy="6492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3" name="Rectangle 13"/>
          <p:cNvSpPr>
            <a:spLocks noChangeArrowheads="1"/>
          </p:cNvSpPr>
          <p:nvPr/>
        </p:nvSpPr>
        <p:spPr bwMode="auto">
          <a:xfrm>
            <a:off x="7319963" y="5084764"/>
            <a:ext cx="431800" cy="6492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4" name="Rectangle 14"/>
          <p:cNvSpPr>
            <a:spLocks noChangeArrowheads="1"/>
          </p:cNvSpPr>
          <p:nvPr/>
        </p:nvSpPr>
        <p:spPr bwMode="auto">
          <a:xfrm>
            <a:off x="7753350" y="5084764"/>
            <a:ext cx="431800" cy="6492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5" name="Oval 15"/>
          <p:cNvSpPr>
            <a:spLocks noChangeArrowheads="1"/>
          </p:cNvSpPr>
          <p:nvPr/>
        </p:nvSpPr>
        <p:spPr bwMode="auto">
          <a:xfrm>
            <a:off x="1847851" y="4581525"/>
            <a:ext cx="1584325" cy="1512888"/>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Producer</a:t>
            </a:r>
          </a:p>
        </p:txBody>
      </p:sp>
      <p:sp>
        <p:nvSpPr>
          <p:cNvPr id="8206" name="Oval 16"/>
          <p:cNvSpPr>
            <a:spLocks noChangeArrowheads="1"/>
          </p:cNvSpPr>
          <p:nvPr/>
        </p:nvSpPr>
        <p:spPr bwMode="auto">
          <a:xfrm>
            <a:off x="8472489" y="4581525"/>
            <a:ext cx="1584325" cy="1512888"/>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Consumer</a:t>
            </a:r>
          </a:p>
        </p:txBody>
      </p:sp>
      <p:sp>
        <p:nvSpPr>
          <p:cNvPr id="873489" name="Freeform 17"/>
          <p:cNvSpPr>
            <a:spLocks/>
          </p:cNvSpPr>
          <p:nvPr/>
        </p:nvSpPr>
        <p:spPr bwMode="auto">
          <a:xfrm>
            <a:off x="3360739" y="4570414"/>
            <a:ext cx="3671887" cy="731837"/>
          </a:xfrm>
          <a:custGeom>
            <a:avLst/>
            <a:gdLst>
              <a:gd name="T0" fmla="*/ 0 w 2358"/>
              <a:gd name="T1" fmla="*/ 731837 h 325"/>
              <a:gd name="T2" fmla="*/ 777045 w 2358"/>
              <a:gd name="T3" fmla="*/ 119346 h 325"/>
              <a:gd name="T4" fmla="*/ 1835944 w 2358"/>
              <a:gd name="T5" fmla="*/ 18014 h 325"/>
              <a:gd name="T6" fmla="*/ 2966474 w 2358"/>
              <a:gd name="T7" fmla="*/ 119346 h 325"/>
              <a:gd name="T8" fmla="*/ 3671887 w 2358"/>
              <a:gd name="T9" fmla="*/ 529174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8" h="325">
                <a:moveTo>
                  <a:pt x="0" y="325"/>
                </a:moveTo>
                <a:cubicBezTo>
                  <a:pt x="151" y="215"/>
                  <a:pt x="303" y="106"/>
                  <a:pt x="499" y="53"/>
                </a:cubicBezTo>
                <a:cubicBezTo>
                  <a:pt x="695" y="0"/>
                  <a:pt x="945" y="8"/>
                  <a:pt x="1179" y="8"/>
                </a:cubicBezTo>
                <a:cubicBezTo>
                  <a:pt x="1413" y="8"/>
                  <a:pt x="1709" y="15"/>
                  <a:pt x="1905" y="53"/>
                </a:cubicBezTo>
                <a:cubicBezTo>
                  <a:pt x="2101" y="91"/>
                  <a:pt x="2229" y="163"/>
                  <a:pt x="2358" y="235"/>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873490" name="Rectangle 18"/>
          <p:cNvSpPr>
            <a:spLocks noChangeArrowheads="1"/>
          </p:cNvSpPr>
          <p:nvPr/>
        </p:nvSpPr>
        <p:spPr bwMode="auto">
          <a:xfrm>
            <a:off x="6888163" y="5084764"/>
            <a:ext cx="431800" cy="649287"/>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73491" name="Freeform 19"/>
          <p:cNvSpPr>
            <a:spLocks/>
          </p:cNvSpPr>
          <p:nvPr/>
        </p:nvSpPr>
        <p:spPr bwMode="auto">
          <a:xfrm>
            <a:off x="4943476" y="5661026"/>
            <a:ext cx="3744913" cy="576263"/>
          </a:xfrm>
          <a:custGeom>
            <a:avLst/>
            <a:gdLst>
              <a:gd name="T0" fmla="*/ 0 w 2359"/>
              <a:gd name="T1" fmla="*/ 73025 h 363"/>
              <a:gd name="T2" fmla="*/ 936625 w 2359"/>
              <a:gd name="T3" fmla="*/ 433388 h 363"/>
              <a:gd name="T4" fmla="*/ 2089150 w 2359"/>
              <a:gd name="T5" fmla="*/ 504825 h 363"/>
              <a:gd name="T6" fmla="*/ 3744913 w 2359"/>
              <a:gd name="T7" fmla="*/ 0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 h="363">
                <a:moveTo>
                  <a:pt x="0" y="46"/>
                </a:moveTo>
                <a:cubicBezTo>
                  <a:pt x="185" y="137"/>
                  <a:pt x="371" y="228"/>
                  <a:pt x="590" y="273"/>
                </a:cubicBezTo>
                <a:cubicBezTo>
                  <a:pt x="809" y="318"/>
                  <a:pt x="1021" y="363"/>
                  <a:pt x="1316" y="318"/>
                </a:cubicBezTo>
                <a:cubicBezTo>
                  <a:pt x="1611" y="273"/>
                  <a:pt x="2193" y="45"/>
                  <a:pt x="2359" y="0"/>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873492" name="Rectangle 20"/>
          <p:cNvSpPr>
            <a:spLocks noChangeArrowheads="1"/>
          </p:cNvSpPr>
          <p:nvPr/>
        </p:nvSpPr>
        <p:spPr bwMode="auto">
          <a:xfrm>
            <a:off x="4727575" y="5084764"/>
            <a:ext cx="431800" cy="6492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73500" name="Rectangle 28"/>
          <p:cNvSpPr>
            <a:spLocks noChangeArrowheads="1"/>
          </p:cNvSpPr>
          <p:nvPr/>
        </p:nvSpPr>
        <p:spPr bwMode="auto">
          <a:xfrm>
            <a:off x="4727575" y="2492375"/>
            <a:ext cx="431800" cy="64928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2" name="Rectangle 29"/>
          <p:cNvSpPr>
            <a:spLocks noChangeArrowheads="1"/>
          </p:cNvSpPr>
          <p:nvPr/>
        </p:nvSpPr>
        <p:spPr bwMode="auto">
          <a:xfrm>
            <a:off x="5159375" y="2492375"/>
            <a:ext cx="431800" cy="64928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3" name="Rectangle 30"/>
          <p:cNvSpPr>
            <a:spLocks noChangeArrowheads="1"/>
          </p:cNvSpPr>
          <p:nvPr/>
        </p:nvSpPr>
        <p:spPr bwMode="auto">
          <a:xfrm>
            <a:off x="5591175" y="2492375"/>
            <a:ext cx="431800" cy="64928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4" name="Rectangle 31"/>
          <p:cNvSpPr>
            <a:spLocks noChangeArrowheads="1"/>
          </p:cNvSpPr>
          <p:nvPr/>
        </p:nvSpPr>
        <p:spPr bwMode="auto">
          <a:xfrm>
            <a:off x="6024563" y="2492375"/>
            <a:ext cx="431800" cy="64928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5" name="Rectangle 32"/>
          <p:cNvSpPr>
            <a:spLocks noChangeArrowheads="1"/>
          </p:cNvSpPr>
          <p:nvPr/>
        </p:nvSpPr>
        <p:spPr bwMode="auto">
          <a:xfrm>
            <a:off x="6456363" y="2492375"/>
            <a:ext cx="431800" cy="64928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6" name="Rectangle 33"/>
          <p:cNvSpPr>
            <a:spLocks noChangeArrowheads="1"/>
          </p:cNvSpPr>
          <p:nvPr/>
        </p:nvSpPr>
        <p:spPr bwMode="auto">
          <a:xfrm>
            <a:off x="4295775" y="2492375"/>
            <a:ext cx="431800" cy="649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7" name="Rectangle 34"/>
          <p:cNvSpPr>
            <a:spLocks noChangeArrowheads="1"/>
          </p:cNvSpPr>
          <p:nvPr/>
        </p:nvSpPr>
        <p:spPr bwMode="auto">
          <a:xfrm>
            <a:off x="3863975" y="2492375"/>
            <a:ext cx="431800" cy="649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8" name="Rectangle 35"/>
          <p:cNvSpPr>
            <a:spLocks noChangeArrowheads="1"/>
          </p:cNvSpPr>
          <p:nvPr/>
        </p:nvSpPr>
        <p:spPr bwMode="auto">
          <a:xfrm>
            <a:off x="6888163" y="2492375"/>
            <a:ext cx="431800" cy="649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19" name="Rectangle 36"/>
          <p:cNvSpPr>
            <a:spLocks noChangeArrowheads="1"/>
          </p:cNvSpPr>
          <p:nvPr/>
        </p:nvSpPr>
        <p:spPr bwMode="auto">
          <a:xfrm>
            <a:off x="7319963" y="2492375"/>
            <a:ext cx="431800" cy="649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20" name="Rectangle 37"/>
          <p:cNvSpPr>
            <a:spLocks noChangeArrowheads="1"/>
          </p:cNvSpPr>
          <p:nvPr/>
        </p:nvSpPr>
        <p:spPr bwMode="auto">
          <a:xfrm>
            <a:off x="7753350" y="2492375"/>
            <a:ext cx="431800" cy="649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21" name="Oval 38"/>
          <p:cNvSpPr>
            <a:spLocks noChangeArrowheads="1"/>
          </p:cNvSpPr>
          <p:nvPr/>
        </p:nvSpPr>
        <p:spPr bwMode="auto">
          <a:xfrm>
            <a:off x="1847851" y="1989139"/>
            <a:ext cx="1584325" cy="15128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Producer</a:t>
            </a:r>
          </a:p>
        </p:txBody>
      </p:sp>
      <p:sp>
        <p:nvSpPr>
          <p:cNvPr id="8222" name="Oval 39"/>
          <p:cNvSpPr>
            <a:spLocks noChangeArrowheads="1"/>
          </p:cNvSpPr>
          <p:nvPr/>
        </p:nvSpPr>
        <p:spPr bwMode="auto">
          <a:xfrm>
            <a:off x="8472489" y="1989139"/>
            <a:ext cx="1584325" cy="1512887"/>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t>Consumer</a:t>
            </a:r>
          </a:p>
        </p:txBody>
      </p:sp>
      <p:sp>
        <p:nvSpPr>
          <p:cNvPr id="873512" name="Freeform 40"/>
          <p:cNvSpPr>
            <a:spLocks/>
          </p:cNvSpPr>
          <p:nvPr/>
        </p:nvSpPr>
        <p:spPr bwMode="auto">
          <a:xfrm>
            <a:off x="3360739" y="1978025"/>
            <a:ext cx="3671887" cy="731838"/>
          </a:xfrm>
          <a:custGeom>
            <a:avLst/>
            <a:gdLst>
              <a:gd name="T0" fmla="*/ 0 w 2358"/>
              <a:gd name="T1" fmla="*/ 731838 h 325"/>
              <a:gd name="T2" fmla="*/ 777045 w 2358"/>
              <a:gd name="T3" fmla="*/ 119346 h 325"/>
              <a:gd name="T4" fmla="*/ 1835944 w 2358"/>
              <a:gd name="T5" fmla="*/ 18014 h 325"/>
              <a:gd name="T6" fmla="*/ 2966474 w 2358"/>
              <a:gd name="T7" fmla="*/ 119346 h 325"/>
              <a:gd name="T8" fmla="*/ 3671887 w 2358"/>
              <a:gd name="T9" fmla="*/ 529175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8" h="325">
                <a:moveTo>
                  <a:pt x="0" y="325"/>
                </a:moveTo>
                <a:cubicBezTo>
                  <a:pt x="151" y="215"/>
                  <a:pt x="303" y="106"/>
                  <a:pt x="499" y="53"/>
                </a:cubicBezTo>
                <a:cubicBezTo>
                  <a:pt x="695" y="0"/>
                  <a:pt x="945" y="8"/>
                  <a:pt x="1179" y="8"/>
                </a:cubicBezTo>
                <a:cubicBezTo>
                  <a:pt x="1413" y="8"/>
                  <a:pt x="1709" y="15"/>
                  <a:pt x="1905" y="53"/>
                </a:cubicBezTo>
                <a:cubicBezTo>
                  <a:pt x="2101" y="91"/>
                  <a:pt x="2229" y="163"/>
                  <a:pt x="2358" y="235"/>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873513" name="Rectangle 41"/>
          <p:cNvSpPr>
            <a:spLocks noChangeArrowheads="1"/>
          </p:cNvSpPr>
          <p:nvPr/>
        </p:nvSpPr>
        <p:spPr bwMode="auto">
          <a:xfrm>
            <a:off x="6888163" y="2492375"/>
            <a:ext cx="431800" cy="64928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73514" name="Freeform 42"/>
          <p:cNvSpPr>
            <a:spLocks/>
          </p:cNvSpPr>
          <p:nvPr/>
        </p:nvSpPr>
        <p:spPr bwMode="auto">
          <a:xfrm>
            <a:off x="4943476" y="3068638"/>
            <a:ext cx="3744913" cy="576262"/>
          </a:xfrm>
          <a:custGeom>
            <a:avLst/>
            <a:gdLst>
              <a:gd name="T0" fmla="*/ 0 w 2359"/>
              <a:gd name="T1" fmla="*/ 73025 h 363"/>
              <a:gd name="T2" fmla="*/ 936625 w 2359"/>
              <a:gd name="T3" fmla="*/ 433387 h 363"/>
              <a:gd name="T4" fmla="*/ 2089150 w 2359"/>
              <a:gd name="T5" fmla="*/ 504825 h 363"/>
              <a:gd name="T6" fmla="*/ 3744913 w 2359"/>
              <a:gd name="T7" fmla="*/ 0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 h="363">
                <a:moveTo>
                  <a:pt x="0" y="46"/>
                </a:moveTo>
                <a:cubicBezTo>
                  <a:pt x="185" y="137"/>
                  <a:pt x="371" y="228"/>
                  <a:pt x="590" y="273"/>
                </a:cubicBezTo>
                <a:cubicBezTo>
                  <a:pt x="809" y="318"/>
                  <a:pt x="1021" y="363"/>
                  <a:pt x="1316" y="318"/>
                </a:cubicBezTo>
                <a:cubicBezTo>
                  <a:pt x="1611" y="273"/>
                  <a:pt x="2193" y="45"/>
                  <a:pt x="2359" y="0"/>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873515" name="Rectangle 43"/>
          <p:cNvSpPr>
            <a:spLocks noChangeArrowheads="1"/>
          </p:cNvSpPr>
          <p:nvPr/>
        </p:nvSpPr>
        <p:spPr bwMode="auto">
          <a:xfrm>
            <a:off x="4727575" y="2492375"/>
            <a:ext cx="431800" cy="649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27" name="Text Box 45"/>
          <p:cNvSpPr txBox="1">
            <a:spLocks noChangeArrowheads="1"/>
          </p:cNvSpPr>
          <p:nvPr/>
        </p:nvSpPr>
        <p:spPr bwMode="auto">
          <a:xfrm>
            <a:off x="5789613" y="3881439"/>
            <a:ext cx="38694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or</a:t>
            </a:r>
          </a:p>
        </p:txBody>
      </p:sp>
    </p:spTree>
    <p:extLst>
      <p:ext uri="{BB962C8B-B14F-4D97-AF65-F5344CB8AC3E}">
        <p14:creationId xmlns:p14="http://schemas.microsoft.com/office/powerpoint/2010/main" val="296196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3512"/>
                                        </p:tgtEl>
                                        <p:attrNameLst>
                                          <p:attrName>style.visibility</p:attrName>
                                        </p:attrNameLst>
                                      </p:cBhvr>
                                      <p:to>
                                        <p:strVal val="visible"/>
                                      </p:to>
                                    </p:set>
                                    <p:animEffect transition="in" filter="wipe(left)">
                                      <p:cBhvr>
                                        <p:cTn id="7" dur="500"/>
                                        <p:tgtEl>
                                          <p:spTgt spid="87351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73513"/>
                                        </p:tgtEl>
                                        <p:attrNameLst>
                                          <p:attrName>style.visibility</p:attrName>
                                        </p:attrNameLst>
                                      </p:cBhvr>
                                      <p:to>
                                        <p:strVal val="visible"/>
                                      </p:to>
                                    </p:set>
                                    <p:animEffect transition="in" filter="blinds(horizontal)">
                                      <p:cBhvr>
                                        <p:cTn id="11" dur="500"/>
                                        <p:tgtEl>
                                          <p:spTgt spid="8735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73514"/>
                                        </p:tgtEl>
                                        <p:attrNameLst>
                                          <p:attrName>style.visibility</p:attrName>
                                        </p:attrNameLst>
                                      </p:cBhvr>
                                      <p:to>
                                        <p:strVal val="visible"/>
                                      </p:to>
                                    </p:set>
                                    <p:animEffect transition="in" filter="wipe(left)">
                                      <p:cBhvr>
                                        <p:cTn id="16" dur="500"/>
                                        <p:tgtEl>
                                          <p:spTgt spid="873514"/>
                                        </p:tgtEl>
                                      </p:cBhvr>
                                    </p:animEffect>
                                  </p:childTnLst>
                                </p:cTn>
                              </p:par>
                              <p:par>
                                <p:cTn id="17" presetID="3" presetClass="exit" presetSubtype="10" fill="hold" grpId="0" nodeType="withEffect">
                                  <p:stCondLst>
                                    <p:cond delay="0"/>
                                  </p:stCondLst>
                                  <p:childTnLst>
                                    <p:animEffect transition="out" filter="blinds(horizontal)">
                                      <p:cBhvr>
                                        <p:cTn id="18" dur="500"/>
                                        <p:tgtEl>
                                          <p:spTgt spid="873500"/>
                                        </p:tgtEl>
                                      </p:cBhvr>
                                    </p:animEffect>
                                    <p:set>
                                      <p:cBhvr>
                                        <p:cTn id="19" dur="1" fill="hold">
                                          <p:stCondLst>
                                            <p:cond delay="499"/>
                                          </p:stCondLst>
                                        </p:cTn>
                                        <p:tgtEl>
                                          <p:spTgt spid="873500"/>
                                        </p:tgtEl>
                                        <p:attrNameLst>
                                          <p:attrName>style.visibility</p:attrName>
                                        </p:attrNameLst>
                                      </p:cBhvr>
                                      <p:to>
                                        <p:strVal val="hidden"/>
                                      </p:to>
                                    </p:set>
                                  </p:childTnLst>
                                </p:cTn>
                              </p:par>
                              <p:par>
                                <p:cTn id="20" presetID="3" presetClass="entr" presetSubtype="10" fill="hold" grpId="0" nodeType="withEffect">
                                  <p:stCondLst>
                                    <p:cond delay="0"/>
                                  </p:stCondLst>
                                  <p:childTnLst>
                                    <p:set>
                                      <p:cBhvr>
                                        <p:cTn id="21" dur="1" fill="hold">
                                          <p:stCondLst>
                                            <p:cond delay="0"/>
                                          </p:stCondLst>
                                        </p:cTn>
                                        <p:tgtEl>
                                          <p:spTgt spid="873515"/>
                                        </p:tgtEl>
                                        <p:attrNameLst>
                                          <p:attrName>style.visibility</p:attrName>
                                        </p:attrNameLst>
                                      </p:cBhvr>
                                      <p:to>
                                        <p:strVal val="visible"/>
                                      </p:to>
                                    </p:set>
                                    <p:animEffect transition="in" filter="blinds(horizontal)">
                                      <p:cBhvr>
                                        <p:cTn id="22" dur="500"/>
                                        <p:tgtEl>
                                          <p:spTgt spid="8735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3491"/>
                                        </p:tgtEl>
                                        <p:attrNameLst>
                                          <p:attrName>style.visibility</p:attrName>
                                        </p:attrNameLst>
                                      </p:cBhvr>
                                      <p:to>
                                        <p:strVal val="visible"/>
                                      </p:to>
                                    </p:set>
                                    <p:animEffect transition="in" filter="wipe(left)">
                                      <p:cBhvr>
                                        <p:cTn id="27" dur="500"/>
                                        <p:tgtEl>
                                          <p:spTgt spid="873491"/>
                                        </p:tgtEl>
                                      </p:cBhvr>
                                    </p:animEffect>
                                  </p:childTnLst>
                                </p:cTn>
                              </p:par>
                              <p:par>
                                <p:cTn id="28" presetID="3" presetClass="exit" presetSubtype="10" fill="hold" grpId="0" nodeType="withEffect">
                                  <p:stCondLst>
                                    <p:cond delay="0"/>
                                  </p:stCondLst>
                                  <p:childTnLst>
                                    <p:animEffect transition="out" filter="blinds(horizontal)">
                                      <p:cBhvr>
                                        <p:cTn id="29" dur="500"/>
                                        <p:tgtEl>
                                          <p:spTgt spid="873477"/>
                                        </p:tgtEl>
                                      </p:cBhvr>
                                    </p:animEffect>
                                    <p:set>
                                      <p:cBhvr>
                                        <p:cTn id="30" dur="1" fill="hold">
                                          <p:stCondLst>
                                            <p:cond delay="499"/>
                                          </p:stCondLst>
                                        </p:cTn>
                                        <p:tgtEl>
                                          <p:spTgt spid="873477"/>
                                        </p:tgtEl>
                                        <p:attrNameLst>
                                          <p:attrName>style.visibility</p:attrName>
                                        </p:attrNameLst>
                                      </p:cBhvr>
                                      <p:to>
                                        <p:strVal val="hidden"/>
                                      </p:to>
                                    </p:set>
                                  </p:childTnLst>
                                </p:cTn>
                              </p:par>
                              <p:par>
                                <p:cTn id="31" presetID="3" presetClass="entr" presetSubtype="10" fill="hold" grpId="0" nodeType="withEffect">
                                  <p:stCondLst>
                                    <p:cond delay="0"/>
                                  </p:stCondLst>
                                  <p:childTnLst>
                                    <p:set>
                                      <p:cBhvr>
                                        <p:cTn id="32" dur="1" fill="hold">
                                          <p:stCondLst>
                                            <p:cond delay="0"/>
                                          </p:stCondLst>
                                        </p:cTn>
                                        <p:tgtEl>
                                          <p:spTgt spid="873492"/>
                                        </p:tgtEl>
                                        <p:attrNameLst>
                                          <p:attrName>style.visibility</p:attrName>
                                        </p:attrNameLst>
                                      </p:cBhvr>
                                      <p:to>
                                        <p:strVal val="visible"/>
                                      </p:to>
                                    </p:set>
                                    <p:animEffect transition="in" filter="blinds(horizontal)">
                                      <p:cBhvr>
                                        <p:cTn id="33" dur="500"/>
                                        <p:tgtEl>
                                          <p:spTgt spid="8734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73489"/>
                                        </p:tgtEl>
                                        <p:attrNameLst>
                                          <p:attrName>style.visibility</p:attrName>
                                        </p:attrNameLst>
                                      </p:cBhvr>
                                      <p:to>
                                        <p:strVal val="visible"/>
                                      </p:to>
                                    </p:set>
                                    <p:animEffect transition="in" filter="wipe(left)">
                                      <p:cBhvr>
                                        <p:cTn id="38" dur="500"/>
                                        <p:tgtEl>
                                          <p:spTgt spid="873489"/>
                                        </p:tgtEl>
                                      </p:cBhvr>
                                    </p:animEffect>
                                  </p:childTnLst>
                                </p:cTn>
                              </p:par>
                            </p:childTnLst>
                          </p:cTn>
                        </p:par>
                        <p:par>
                          <p:cTn id="39" fill="hold" nodeType="afterGroup">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873490"/>
                                        </p:tgtEl>
                                        <p:attrNameLst>
                                          <p:attrName>style.visibility</p:attrName>
                                        </p:attrNameLst>
                                      </p:cBhvr>
                                      <p:to>
                                        <p:strVal val="visible"/>
                                      </p:to>
                                    </p:set>
                                    <p:animEffect transition="in" filter="blinds(horizontal)">
                                      <p:cBhvr>
                                        <p:cTn id="42" dur="500"/>
                                        <p:tgtEl>
                                          <p:spTgt spid="87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7" grpId="0" animBg="1"/>
      <p:bldP spid="873489" grpId="0" animBg="1"/>
      <p:bldP spid="873490" grpId="0" animBg="1"/>
      <p:bldP spid="873491" grpId="0" animBg="1"/>
      <p:bldP spid="873492" grpId="0" animBg="1"/>
      <p:bldP spid="873500" grpId="0" animBg="1"/>
      <p:bldP spid="873512" grpId="0" animBg="1"/>
      <p:bldP spid="873513" grpId="0" animBg="1"/>
      <p:bldP spid="873514" grpId="0" animBg="1"/>
      <p:bldP spid="8735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FFE0079-75A9-409D-9319-1AE16BC36FE9}" type="slidenum">
              <a:rPr lang="en-US" b="0"/>
              <a:pPr eaLnBrk="1" hangingPunct="1"/>
              <a:t>63</a:t>
            </a:fld>
            <a:endParaRPr lang="en-US" b="0"/>
          </a:p>
        </p:txBody>
      </p:sp>
      <p:sp>
        <p:nvSpPr>
          <p:cNvPr id="9219" name="Rectangle 4"/>
          <p:cNvSpPr>
            <a:spLocks noGrp="1" noChangeArrowheads="1"/>
          </p:cNvSpPr>
          <p:nvPr>
            <p:ph type="title"/>
          </p:nvPr>
        </p:nvSpPr>
        <p:spPr/>
        <p:txBody>
          <a:bodyPr/>
          <a:lstStyle/>
          <a:p>
            <a:pPr eaLnBrk="1" hangingPunct="1"/>
            <a:r>
              <a:rPr lang="en-US" smtClean="0"/>
              <a:t>Race Condition</a:t>
            </a:r>
          </a:p>
        </p:txBody>
      </p:sp>
      <p:sp>
        <p:nvSpPr>
          <p:cNvPr id="9220" name="Rectangle 1027"/>
          <p:cNvSpPr>
            <a:spLocks noChangeArrowheads="1"/>
          </p:cNvSpPr>
          <p:nvPr/>
        </p:nvSpPr>
        <p:spPr bwMode="auto">
          <a:xfrm>
            <a:off x="2063751" y="1490663"/>
            <a:ext cx="8067675"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0000"/>
              </a:lnSpc>
              <a:spcBef>
                <a:spcPct val="20000"/>
              </a:spcBef>
              <a:buFontTx/>
              <a:buChar char="•"/>
            </a:pPr>
            <a:r>
              <a:rPr lang="en-US"/>
              <a:t>count++</a:t>
            </a:r>
            <a:r>
              <a:rPr lang="en-US" b="0"/>
              <a:t> could be implemented as</a:t>
            </a:r>
            <a:br>
              <a:rPr lang="en-US" b="0"/>
            </a:br>
            <a:r>
              <a:rPr lang="en-US" b="0"/>
              <a:t>     register1 = count</a:t>
            </a:r>
            <a:br>
              <a:rPr lang="en-US" b="0"/>
            </a:br>
            <a:r>
              <a:rPr lang="en-US" b="0"/>
              <a:t>     register1 = register1 + 1</a:t>
            </a:r>
            <a:br>
              <a:rPr lang="en-US" b="0"/>
            </a:br>
            <a:r>
              <a:rPr lang="en-US" b="0"/>
              <a:t>     count = register1</a:t>
            </a:r>
          </a:p>
          <a:p>
            <a:pPr eaLnBrk="1" hangingPunct="1">
              <a:lnSpc>
                <a:spcPct val="90000"/>
              </a:lnSpc>
              <a:spcBef>
                <a:spcPct val="20000"/>
              </a:spcBef>
              <a:buFontTx/>
              <a:buChar char="•"/>
            </a:pPr>
            <a:r>
              <a:rPr lang="en-US"/>
              <a:t>count--</a:t>
            </a:r>
            <a:r>
              <a:rPr lang="en-US" b="0"/>
              <a:t> could be implemented as</a:t>
            </a:r>
            <a:br>
              <a:rPr lang="en-US" b="0"/>
            </a:br>
            <a:r>
              <a:rPr lang="en-US" b="0"/>
              <a:t>     register2 = count</a:t>
            </a:r>
            <a:br>
              <a:rPr lang="en-US" b="0"/>
            </a:br>
            <a:r>
              <a:rPr lang="en-US" b="0"/>
              <a:t>     register2 = register2 - 1</a:t>
            </a:r>
            <a:br>
              <a:rPr lang="en-US" b="0"/>
            </a:br>
            <a:r>
              <a:rPr lang="en-US" b="0"/>
              <a:t>     count = register2</a:t>
            </a:r>
          </a:p>
          <a:p>
            <a:pPr lvl="1" eaLnBrk="1" hangingPunct="1">
              <a:lnSpc>
                <a:spcPct val="90000"/>
              </a:lnSpc>
              <a:spcBef>
                <a:spcPct val="20000"/>
              </a:spcBef>
            </a:pPr>
            <a:endParaRPr lang="en-US" b="0"/>
          </a:p>
        </p:txBody>
      </p:sp>
    </p:spTree>
    <p:extLst>
      <p:ext uri="{BB962C8B-B14F-4D97-AF65-F5344CB8AC3E}">
        <p14:creationId xmlns:p14="http://schemas.microsoft.com/office/powerpoint/2010/main" val="27864818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58056FF-05A2-4C1B-A0B8-F2E159B3F6DD}" type="slidenum">
              <a:rPr lang="en-US" b="0"/>
              <a:pPr eaLnBrk="1" hangingPunct="1"/>
              <a:t>64</a:t>
            </a:fld>
            <a:endParaRPr lang="en-US" b="0"/>
          </a:p>
        </p:txBody>
      </p:sp>
      <p:sp>
        <p:nvSpPr>
          <p:cNvPr id="10243" name="Rectangle 33"/>
          <p:cNvSpPr>
            <a:spLocks noChangeArrowheads="1"/>
          </p:cNvSpPr>
          <p:nvPr/>
        </p:nvSpPr>
        <p:spPr bwMode="auto">
          <a:xfrm>
            <a:off x="7329489" y="4354513"/>
            <a:ext cx="2752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0000"/>
              </a:lnSpc>
              <a:spcBef>
                <a:spcPct val="20000"/>
              </a:spcBef>
            </a:pPr>
            <a:r>
              <a:rPr lang="en-US">
                <a:solidFill>
                  <a:srgbClr val="FF9900"/>
                </a:solidFill>
              </a:rPr>
              <a:t>register2 = count</a:t>
            </a:r>
          </a:p>
          <a:p>
            <a:pPr eaLnBrk="1" hangingPunct="1">
              <a:lnSpc>
                <a:spcPct val="90000"/>
              </a:lnSpc>
              <a:spcBef>
                <a:spcPct val="20000"/>
              </a:spcBef>
            </a:pPr>
            <a:r>
              <a:rPr lang="en-US">
                <a:solidFill>
                  <a:srgbClr val="FF9900"/>
                </a:solidFill>
              </a:rPr>
              <a:t>register2 = register2 – 1</a:t>
            </a:r>
          </a:p>
          <a:p>
            <a:pPr eaLnBrk="1" hangingPunct="1">
              <a:lnSpc>
                <a:spcPct val="90000"/>
              </a:lnSpc>
              <a:spcBef>
                <a:spcPct val="20000"/>
              </a:spcBef>
            </a:pPr>
            <a:r>
              <a:rPr lang="en-US">
                <a:solidFill>
                  <a:srgbClr val="FF9900"/>
                </a:solidFill>
              </a:rPr>
              <a:t>count = register2</a:t>
            </a:r>
          </a:p>
        </p:txBody>
      </p:sp>
      <p:sp>
        <p:nvSpPr>
          <p:cNvPr id="10244" name="Text Box 31"/>
          <p:cNvSpPr txBox="1">
            <a:spLocks noChangeArrowheads="1"/>
          </p:cNvSpPr>
          <p:nvPr/>
        </p:nvSpPr>
        <p:spPr bwMode="auto">
          <a:xfrm>
            <a:off x="7242176" y="2487614"/>
            <a:ext cx="2785035"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solidFill>
                  <a:srgbClr val="FF9900"/>
                </a:solidFill>
              </a:rPr>
              <a:t>register1 = count</a:t>
            </a:r>
          </a:p>
          <a:p>
            <a:pPr eaLnBrk="1" hangingPunct="1"/>
            <a:r>
              <a:rPr lang="en-US">
                <a:solidFill>
                  <a:srgbClr val="FF9900"/>
                </a:solidFill>
              </a:rPr>
              <a:t>register1 = register1 + 1</a:t>
            </a:r>
          </a:p>
          <a:p>
            <a:pPr eaLnBrk="1" hangingPunct="1"/>
            <a:r>
              <a:rPr lang="en-US">
                <a:solidFill>
                  <a:srgbClr val="FF9900"/>
                </a:solidFill>
              </a:rPr>
              <a:t>count = register1</a:t>
            </a:r>
          </a:p>
        </p:txBody>
      </p:sp>
      <p:sp>
        <p:nvSpPr>
          <p:cNvPr id="10245" name="Rectangle 4"/>
          <p:cNvSpPr>
            <a:spLocks noGrp="1" noChangeArrowheads="1"/>
          </p:cNvSpPr>
          <p:nvPr>
            <p:ph type="title"/>
          </p:nvPr>
        </p:nvSpPr>
        <p:spPr/>
        <p:txBody>
          <a:bodyPr/>
          <a:lstStyle/>
          <a:p>
            <a:pPr eaLnBrk="1" hangingPunct="1"/>
            <a:r>
              <a:rPr lang="en-US" smtClean="0"/>
              <a:t>Race Condition</a:t>
            </a:r>
          </a:p>
        </p:txBody>
      </p:sp>
      <p:sp>
        <p:nvSpPr>
          <p:cNvPr id="10246" name="Rectangle 5"/>
          <p:cNvSpPr>
            <a:spLocks noChangeArrowheads="1"/>
          </p:cNvSpPr>
          <p:nvPr/>
        </p:nvSpPr>
        <p:spPr bwMode="auto">
          <a:xfrm>
            <a:off x="5303838" y="2205039"/>
            <a:ext cx="1225550" cy="50323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0247" name="Text Box 6"/>
          <p:cNvSpPr txBox="1">
            <a:spLocks noChangeArrowheads="1"/>
          </p:cNvSpPr>
          <p:nvPr/>
        </p:nvSpPr>
        <p:spPr bwMode="auto">
          <a:xfrm>
            <a:off x="5592764" y="1844676"/>
            <a:ext cx="79731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Count</a:t>
            </a:r>
          </a:p>
        </p:txBody>
      </p:sp>
      <p:sp>
        <p:nvSpPr>
          <p:cNvPr id="10248" name="Rectangle 7"/>
          <p:cNvSpPr>
            <a:spLocks noChangeArrowheads="1"/>
          </p:cNvSpPr>
          <p:nvPr/>
        </p:nvSpPr>
        <p:spPr bwMode="auto">
          <a:xfrm>
            <a:off x="2495551" y="2205038"/>
            <a:ext cx="1368425" cy="3603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0249" name="Text Box 8"/>
          <p:cNvSpPr txBox="1">
            <a:spLocks noChangeArrowheads="1"/>
          </p:cNvSpPr>
          <p:nvPr/>
        </p:nvSpPr>
        <p:spPr bwMode="auto">
          <a:xfrm>
            <a:off x="2454275" y="1916114"/>
            <a:ext cx="142248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latin typeface="Courier New" panose="02070309020205020404" pitchFamily="49" charset="0"/>
              </a:rPr>
              <a:t>register1</a:t>
            </a:r>
          </a:p>
        </p:txBody>
      </p:sp>
      <p:sp>
        <p:nvSpPr>
          <p:cNvPr id="10250" name="Text Box 9"/>
          <p:cNvSpPr txBox="1">
            <a:spLocks noChangeArrowheads="1"/>
          </p:cNvSpPr>
          <p:nvPr/>
        </p:nvSpPr>
        <p:spPr bwMode="auto">
          <a:xfrm>
            <a:off x="2424113" y="3141664"/>
            <a:ext cx="142248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latin typeface="Courier New" panose="02070309020205020404" pitchFamily="49" charset="0"/>
              </a:rPr>
              <a:t>register2</a:t>
            </a:r>
          </a:p>
        </p:txBody>
      </p:sp>
      <p:sp>
        <p:nvSpPr>
          <p:cNvPr id="10251" name="Rectangle 10"/>
          <p:cNvSpPr>
            <a:spLocks noChangeArrowheads="1"/>
          </p:cNvSpPr>
          <p:nvPr/>
        </p:nvSpPr>
        <p:spPr bwMode="auto">
          <a:xfrm>
            <a:off x="2495551" y="3429001"/>
            <a:ext cx="1368425" cy="360363"/>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80651" name="Text Box 11"/>
          <p:cNvSpPr txBox="1">
            <a:spLocks noChangeArrowheads="1"/>
          </p:cNvSpPr>
          <p:nvPr/>
        </p:nvSpPr>
        <p:spPr bwMode="auto">
          <a:xfrm>
            <a:off x="5735638" y="2270126"/>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5</a:t>
            </a:r>
          </a:p>
        </p:txBody>
      </p:sp>
      <p:sp>
        <p:nvSpPr>
          <p:cNvPr id="880652" name="Text Box 12"/>
          <p:cNvSpPr txBox="1">
            <a:spLocks noChangeArrowheads="1"/>
          </p:cNvSpPr>
          <p:nvPr/>
        </p:nvSpPr>
        <p:spPr bwMode="auto">
          <a:xfrm>
            <a:off x="7248526" y="2492376"/>
            <a:ext cx="2785035"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register1 = count</a:t>
            </a:r>
          </a:p>
          <a:p>
            <a:pPr eaLnBrk="1" hangingPunct="1"/>
            <a:r>
              <a:rPr lang="en-US"/>
              <a:t>register1 = register1 + 1</a:t>
            </a:r>
          </a:p>
          <a:p>
            <a:pPr eaLnBrk="1" hangingPunct="1"/>
            <a:r>
              <a:rPr lang="en-US"/>
              <a:t>count = register1</a:t>
            </a:r>
          </a:p>
        </p:txBody>
      </p:sp>
      <p:sp>
        <p:nvSpPr>
          <p:cNvPr id="880653" name="Rectangle 13"/>
          <p:cNvSpPr>
            <a:spLocks noChangeArrowheads="1"/>
          </p:cNvSpPr>
          <p:nvPr/>
        </p:nvSpPr>
        <p:spPr bwMode="auto">
          <a:xfrm>
            <a:off x="7319964" y="4354513"/>
            <a:ext cx="2752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0000"/>
              </a:lnSpc>
              <a:spcBef>
                <a:spcPct val="20000"/>
              </a:spcBef>
            </a:pPr>
            <a:r>
              <a:rPr lang="en-US"/>
              <a:t>register2 = count</a:t>
            </a:r>
          </a:p>
          <a:p>
            <a:pPr eaLnBrk="1" hangingPunct="1">
              <a:lnSpc>
                <a:spcPct val="90000"/>
              </a:lnSpc>
              <a:spcBef>
                <a:spcPct val="20000"/>
              </a:spcBef>
            </a:pPr>
            <a:r>
              <a:rPr lang="en-US"/>
              <a:t>register2 = register2 – 1</a:t>
            </a:r>
          </a:p>
          <a:p>
            <a:pPr eaLnBrk="1" hangingPunct="1">
              <a:lnSpc>
                <a:spcPct val="90000"/>
              </a:lnSpc>
              <a:spcBef>
                <a:spcPct val="20000"/>
              </a:spcBef>
            </a:pPr>
            <a:r>
              <a:rPr lang="en-US"/>
              <a:t>count = register2</a:t>
            </a:r>
          </a:p>
        </p:txBody>
      </p:sp>
      <p:sp>
        <p:nvSpPr>
          <p:cNvPr id="10255" name="Text Box 14"/>
          <p:cNvSpPr txBox="1">
            <a:spLocks noChangeArrowheads="1"/>
          </p:cNvSpPr>
          <p:nvPr/>
        </p:nvSpPr>
        <p:spPr bwMode="auto">
          <a:xfrm>
            <a:off x="7248525" y="1989139"/>
            <a:ext cx="255420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PRODUCER (count++)</a:t>
            </a:r>
          </a:p>
        </p:txBody>
      </p:sp>
      <p:sp>
        <p:nvSpPr>
          <p:cNvPr id="10256" name="Text Box 15"/>
          <p:cNvSpPr txBox="1">
            <a:spLocks noChangeArrowheads="1"/>
          </p:cNvSpPr>
          <p:nvPr/>
        </p:nvSpPr>
        <p:spPr bwMode="auto">
          <a:xfrm>
            <a:off x="7319963" y="3789364"/>
            <a:ext cx="246443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CONSUMER (count--)</a:t>
            </a:r>
          </a:p>
        </p:txBody>
      </p:sp>
      <p:sp>
        <p:nvSpPr>
          <p:cNvPr id="880656" name="Text Box 16"/>
          <p:cNvSpPr txBox="1">
            <a:spLocks noChangeArrowheads="1"/>
          </p:cNvSpPr>
          <p:nvPr/>
        </p:nvSpPr>
        <p:spPr bwMode="auto">
          <a:xfrm>
            <a:off x="3071813" y="2205039"/>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5</a:t>
            </a:r>
          </a:p>
        </p:txBody>
      </p:sp>
      <p:sp>
        <p:nvSpPr>
          <p:cNvPr id="880657" name="Text Box 17"/>
          <p:cNvSpPr txBox="1">
            <a:spLocks noChangeArrowheads="1"/>
          </p:cNvSpPr>
          <p:nvPr/>
        </p:nvSpPr>
        <p:spPr bwMode="auto">
          <a:xfrm>
            <a:off x="3071813" y="2205039"/>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6</a:t>
            </a:r>
          </a:p>
        </p:txBody>
      </p:sp>
      <p:sp>
        <p:nvSpPr>
          <p:cNvPr id="880658" name="Text Box 18"/>
          <p:cNvSpPr txBox="1">
            <a:spLocks noChangeArrowheads="1"/>
          </p:cNvSpPr>
          <p:nvPr/>
        </p:nvSpPr>
        <p:spPr bwMode="auto">
          <a:xfrm>
            <a:off x="3000375" y="3429001"/>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5</a:t>
            </a:r>
          </a:p>
        </p:txBody>
      </p:sp>
      <p:sp>
        <p:nvSpPr>
          <p:cNvPr id="10260" name="Text Box 19"/>
          <p:cNvSpPr txBox="1">
            <a:spLocks noChangeArrowheads="1"/>
          </p:cNvSpPr>
          <p:nvPr/>
        </p:nvSpPr>
        <p:spPr bwMode="auto">
          <a:xfrm>
            <a:off x="3413125" y="5681664"/>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6</a:t>
            </a:r>
          </a:p>
        </p:txBody>
      </p:sp>
      <p:sp>
        <p:nvSpPr>
          <p:cNvPr id="880660" name="Text Box 20"/>
          <p:cNvSpPr txBox="1">
            <a:spLocks noChangeArrowheads="1"/>
          </p:cNvSpPr>
          <p:nvPr/>
        </p:nvSpPr>
        <p:spPr bwMode="auto">
          <a:xfrm>
            <a:off x="3000375" y="3429001"/>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4</a:t>
            </a:r>
          </a:p>
        </p:txBody>
      </p:sp>
      <p:sp>
        <p:nvSpPr>
          <p:cNvPr id="880661" name="Text Box 21"/>
          <p:cNvSpPr txBox="1">
            <a:spLocks noChangeArrowheads="1"/>
          </p:cNvSpPr>
          <p:nvPr/>
        </p:nvSpPr>
        <p:spPr bwMode="auto">
          <a:xfrm>
            <a:off x="5735638" y="2276476"/>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6</a:t>
            </a:r>
          </a:p>
        </p:txBody>
      </p:sp>
      <p:sp>
        <p:nvSpPr>
          <p:cNvPr id="880662" name="Text Box 22"/>
          <p:cNvSpPr txBox="1">
            <a:spLocks noChangeArrowheads="1"/>
          </p:cNvSpPr>
          <p:nvPr/>
        </p:nvSpPr>
        <p:spPr bwMode="auto">
          <a:xfrm>
            <a:off x="5735638" y="2276476"/>
            <a:ext cx="3099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4</a:t>
            </a:r>
          </a:p>
        </p:txBody>
      </p:sp>
      <p:sp>
        <p:nvSpPr>
          <p:cNvPr id="10264" name="Rectangle 23"/>
          <p:cNvSpPr>
            <a:spLocks noChangeArrowheads="1"/>
          </p:cNvSpPr>
          <p:nvPr/>
        </p:nvSpPr>
        <p:spPr bwMode="auto">
          <a:xfrm>
            <a:off x="1992313" y="1628775"/>
            <a:ext cx="2519362" cy="338455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0265" name="Text Box 24"/>
          <p:cNvSpPr txBox="1">
            <a:spLocks noChangeArrowheads="1"/>
          </p:cNvSpPr>
          <p:nvPr/>
        </p:nvSpPr>
        <p:spPr bwMode="auto">
          <a:xfrm>
            <a:off x="2620964" y="5032376"/>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CPU</a:t>
            </a:r>
          </a:p>
        </p:txBody>
      </p:sp>
      <p:sp>
        <p:nvSpPr>
          <p:cNvPr id="10266" name="Rectangle 25"/>
          <p:cNvSpPr>
            <a:spLocks noChangeArrowheads="1"/>
          </p:cNvSpPr>
          <p:nvPr/>
        </p:nvSpPr>
        <p:spPr bwMode="auto">
          <a:xfrm>
            <a:off x="5087939" y="1628776"/>
            <a:ext cx="5184775" cy="432117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0267" name="Text Box 26"/>
          <p:cNvSpPr txBox="1">
            <a:spLocks noChangeArrowheads="1"/>
          </p:cNvSpPr>
          <p:nvPr/>
        </p:nvSpPr>
        <p:spPr bwMode="auto">
          <a:xfrm>
            <a:off x="7464425" y="5949951"/>
            <a:ext cx="157957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Main Memory</a:t>
            </a:r>
          </a:p>
        </p:txBody>
      </p:sp>
      <p:sp>
        <p:nvSpPr>
          <p:cNvPr id="10268" name="Text Box 27"/>
          <p:cNvSpPr txBox="1">
            <a:spLocks noChangeArrowheads="1"/>
          </p:cNvSpPr>
          <p:nvPr/>
        </p:nvSpPr>
        <p:spPr bwMode="auto">
          <a:xfrm>
            <a:off x="9101138" y="3089276"/>
            <a:ext cx="18182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b="0"/>
          </a:p>
        </p:txBody>
      </p:sp>
    </p:spTree>
    <p:extLst>
      <p:ext uri="{BB962C8B-B14F-4D97-AF65-F5344CB8AC3E}">
        <p14:creationId xmlns:p14="http://schemas.microsoft.com/office/powerpoint/2010/main" val="1396400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52">
                                            <p:txEl>
                                              <p:pRg st="0" end="0"/>
                                            </p:txEl>
                                          </p:spTgt>
                                        </p:tgtEl>
                                        <p:attrNameLst>
                                          <p:attrName>style.visibility</p:attrName>
                                        </p:attrNameLst>
                                      </p:cBhvr>
                                      <p:to>
                                        <p:strVal val="visible"/>
                                      </p:to>
                                    </p:set>
                                    <p:animEffect transition="in" filter="blinds(horizontal)">
                                      <p:cBhvr>
                                        <p:cTn id="7" dur="500"/>
                                        <p:tgtEl>
                                          <p:spTgt spid="880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56"/>
                                        </p:tgtEl>
                                        <p:attrNameLst>
                                          <p:attrName>style.visibility</p:attrName>
                                        </p:attrNameLst>
                                      </p:cBhvr>
                                      <p:to>
                                        <p:strVal val="visible"/>
                                      </p:to>
                                    </p:set>
                                    <p:animEffect transition="in" filter="blinds(horizontal)">
                                      <p:cBhvr>
                                        <p:cTn id="12" dur="500"/>
                                        <p:tgtEl>
                                          <p:spTgt spid="8806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0652">
                                            <p:txEl>
                                              <p:pRg st="1" end="1"/>
                                            </p:txEl>
                                          </p:spTgt>
                                        </p:tgtEl>
                                        <p:attrNameLst>
                                          <p:attrName>style.visibility</p:attrName>
                                        </p:attrNameLst>
                                      </p:cBhvr>
                                      <p:to>
                                        <p:strVal val="visible"/>
                                      </p:to>
                                    </p:set>
                                    <p:animEffect transition="in" filter="blinds(horizontal)">
                                      <p:cBhvr>
                                        <p:cTn id="17" dur="500"/>
                                        <p:tgtEl>
                                          <p:spTgt spid="88065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1" nodeType="clickEffect">
                                  <p:stCondLst>
                                    <p:cond delay="0"/>
                                  </p:stCondLst>
                                  <p:childTnLst>
                                    <p:animEffect transition="out" filter="blinds(horizontal)">
                                      <p:cBhvr>
                                        <p:cTn id="21" dur="500"/>
                                        <p:tgtEl>
                                          <p:spTgt spid="880656"/>
                                        </p:tgtEl>
                                      </p:cBhvr>
                                    </p:animEffect>
                                    <p:set>
                                      <p:cBhvr>
                                        <p:cTn id="22" dur="1" fill="hold">
                                          <p:stCondLst>
                                            <p:cond delay="499"/>
                                          </p:stCondLst>
                                        </p:cTn>
                                        <p:tgtEl>
                                          <p:spTgt spid="880656"/>
                                        </p:tgtEl>
                                        <p:attrNameLst>
                                          <p:attrName>style.visibility</p:attrName>
                                        </p:attrNameLst>
                                      </p:cBhvr>
                                      <p:to>
                                        <p:strVal val="hidden"/>
                                      </p:to>
                                    </p:se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80657"/>
                                        </p:tgtEl>
                                        <p:attrNameLst>
                                          <p:attrName>style.visibility</p:attrName>
                                        </p:attrNameLst>
                                      </p:cBhvr>
                                      <p:to>
                                        <p:strVal val="visible"/>
                                      </p:to>
                                    </p:set>
                                    <p:animEffect transition="in" filter="blinds(horizontal)">
                                      <p:cBhvr>
                                        <p:cTn id="26" dur="500"/>
                                        <p:tgtEl>
                                          <p:spTgt spid="8806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880653">
                                            <p:txEl>
                                              <p:pRg st="0" end="0"/>
                                            </p:txEl>
                                          </p:spTgt>
                                        </p:tgtEl>
                                        <p:attrNameLst>
                                          <p:attrName>style.visibility</p:attrName>
                                        </p:attrNameLst>
                                      </p:cBhvr>
                                      <p:to>
                                        <p:strVal val="visible"/>
                                      </p:to>
                                    </p:set>
                                    <p:animEffect transition="in" filter="blinds(horizontal)">
                                      <p:cBhvr>
                                        <p:cTn id="31" dur="500"/>
                                        <p:tgtEl>
                                          <p:spTgt spid="880653">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80658"/>
                                        </p:tgtEl>
                                        <p:attrNameLst>
                                          <p:attrName>style.visibility</p:attrName>
                                        </p:attrNameLst>
                                      </p:cBhvr>
                                      <p:to>
                                        <p:strVal val="visible"/>
                                      </p:to>
                                    </p:set>
                                    <p:animEffect transition="in" filter="blinds(horizontal)">
                                      <p:cBhvr>
                                        <p:cTn id="36" dur="500"/>
                                        <p:tgtEl>
                                          <p:spTgt spid="8806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880653">
                                            <p:txEl>
                                              <p:pRg st="1" end="1"/>
                                            </p:txEl>
                                          </p:spTgt>
                                        </p:tgtEl>
                                        <p:attrNameLst>
                                          <p:attrName>style.visibility</p:attrName>
                                        </p:attrNameLst>
                                      </p:cBhvr>
                                      <p:to>
                                        <p:strVal val="visible"/>
                                      </p:to>
                                    </p:set>
                                    <p:animEffect transition="in" filter="blinds(horizontal)">
                                      <p:cBhvr>
                                        <p:cTn id="41" dur="500"/>
                                        <p:tgtEl>
                                          <p:spTgt spid="880653">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xit" presetSubtype="10" fill="hold" grpId="1" nodeType="clickEffect">
                                  <p:stCondLst>
                                    <p:cond delay="0"/>
                                  </p:stCondLst>
                                  <p:childTnLst>
                                    <p:animEffect transition="out" filter="blinds(horizontal)">
                                      <p:cBhvr>
                                        <p:cTn id="45" dur="500"/>
                                        <p:tgtEl>
                                          <p:spTgt spid="880658"/>
                                        </p:tgtEl>
                                      </p:cBhvr>
                                    </p:animEffect>
                                    <p:set>
                                      <p:cBhvr>
                                        <p:cTn id="46" dur="1" fill="hold">
                                          <p:stCondLst>
                                            <p:cond delay="499"/>
                                          </p:stCondLst>
                                        </p:cTn>
                                        <p:tgtEl>
                                          <p:spTgt spid="880658"/>
                                        </p:tgtEl>
                                        <p:attrNameLst>
                                          <p:attrName>style.visibility</p:attrName>
                                        </p:attrNameLst>
                                      </p:cBhvr>
                                      <p:to>
                                        <p:strVal val="hidden"/>
                                      </p:to>
                                    </p:set>
                                  </p:childTnLst>
                                </p:cTn>
                              </p:par>
                            </p:childTnLst>
                          </p:cTn>
                        </p:par>
                        <p:par>
                          <p:cTn id="47" fill="hold" nodeType="afterGroup">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880660"/>
                                        </p:tgtEl>
                                        <p:attrNameLst>
                                          <p:attrName>style.visibility</p:attrName>
                                        </p:attrNameLst>
                                      </p:cBhvr>
                                      <p:to>
                                        <p:strVal val="visible"/>
                                      </p:to>
                                    </p:set>
                                    <p:animEffect transition="in" filter="blinds(horizontal)">
                                      <p:cBhvr>
                                        <p:cTn id="50" dur="500"/>
                                        <p:tgtEl>
                                          <p:spTgt spid="8806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880652">
                                            <p:txEl>
                                              <p:pRg st="2" end="2"/>
                                            </p:txEl>
                                          </p:spTgt>
                                        </p:tgtEl>
                                        <p:attrNameLst>
                                          <p:attrName>style.visibility</p:attrName>
                                        </p:attrNameLst>
                                      </p:cBhvr>
                                      <p:to>
                                        <p:strVal val="visible"/>
                                      </p:to>
                                    </p:set>
                                    <p:animEffect transition="in" filter="blinds(horizontal)">
                                      <p:cBhvr>
                                        <p:cTn id="55" dur="500"/>
                                        <p:tgtEl>
                                          <p:spTgt spid="880652">
                                            <p:txEl>
                                              <p:pRg st="2" end="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xit" presetSubtype="10" fill="hold" grpId="0" nodeType="clickEffect">
                                  <p:stCondLst>
                                    <p:cond delay="0"/>
                                  </p:stCondLst>
                                  <p:childTnLst>
                                    <p:animEffect transition="out" filter="blinds(horizontal)">
                                      <p:cBhvr>
                                        <p:cTn id="59" dur="500"/>
                                        <p:tgtEl>
                                          <p:spTgt spid="880651"/>
                                        </p:tgtEl>
                                      </p:cBhvr>
                                    </p:animEffect>
                                    <p:set>
                                      <p:cBhvr>
                                        <p:cTn id="60" dur="1" fill="hold">
                                          <p:stCondLst>
                                            <p:cond delay="499"/>
                                          </p:stCondLst>
                                        </p:cTn>
                                        <p:tgtEl>
                                          <p:spTgt spid="880651"/>
                                        </p:tgtEl>
                                        <p:attrNameLst>
                                          <p:attrName>style.visibility</p:attrName>
                                        </p:attrNameLst>
                                      </p:cBhvr>
                                      <p:to>
                                        <p:strVal val="hidden"/>
                                      </p:to>
                                    </p:set>
                                  </p:childTnLst>
                                </p:cTn>
                              </p:par>
                            </p:childTnLst>
                          </p:cTn>
                        </p:par>
                        <p:par>
                          <p:cTn id="61" fill="hold" nodeType="afterGroup">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880661"/>
                                        </p:tgtEl>
                                        <p:attrNameLst>
                                          <p:attrName>style.visibility</p:attrName>
                                        </p:attrNameLst>
                                      </p:cBhvr>
                                      <p:to>
                                        <p:strVal val="visible"/>
                                      </p:to>
                                    </p:set>
                                    <p:animEffect transition="in" filter="blinds(horizontal)">
                                      <p:cBhvr>
                                        <p:cTn id="64" dur="500"/>
                                        <p:tgtEl>
                                          <p:spTgt spid="8806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880653">
                                            <p:txEl>
                                              <p:pRg st="2" end="2"/>
                                            </p:txEl>
                                          </p:spTgt>
                                        </p:tgtEl>
                                        <p:attrNameLst>
                                          <p:attrName>style.visibility</p:attrName>
                                        </p:attrNameLst>
                                      </p:cBhvr>
                                      <p:to>
                                        <p:strVal val="visible"/>
                                      </p:to>
                                    </p:set>
                                    <p:animEffect transition="in" filter="blinds(horizontal)">
                                      <p:cBhvr>
                                        <p:cTn id="69" dur="500"/>
                                        <p:tgtEl>
                                          <p:spTgt spid="880653">
                                            <p:txEl>
                                              <p:pRg st="2" end="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xit" presetSubtype="10" fill="hold" grpId="1" nodeType="clickEffect">
                                  <p:stCondLst>
                                    <p:cond delay="0"/>
                                  </p:stCondLst>
                                  <p:childTnLst>
                                    <p:animEffect transition="out" filter="blinds(horizontal)">
                                      <p:cBhvr>
                                        <p:cTn id="73" dur="500"/>
                                        <p:tgtEl>
                                          <p:spTgt spid="880661"/>
                                        </p:tgtEl>
                                      </p:cBhvr>
                                    </p:animEffect>
                                    <p:set>
                                      <p:cBhvr>
                                        <p:cTn id="74" dur="1" fill="hold">
                                          <p:stCondLst>
                                            <p:cond delay="499"/>
                                          </p:stCondLst>
                                        </p:cTn>
                                        <p:tgtEl>
                                          <p:spTgt spid="880661"/>
                                        </p:tgtEl>
                                        <p:attrNameLst>
                                          <p:attrName>style.visibility</p:attrName>
                                        </p:attrNameLst>
                                      </p:cBhvr>
                                      <p:to>
                                        <p:strVal val="hidden"/>
                                      </p:to>
                                    </p:set>
                                  </p:childTnLst>
                                </p:cTn>
                              </p:par>
                            </p:childTnLst>
                          </p:cTn>
                        </p:par>
                        <p:par>
                          <p:cTn id="75" fill="hold" nodeType="afterGroup">
                            <p:stCondLst>
                              <p:cond delay="500"/>
                            </p:stCondLst>
                            <p:childTnLst>
                              <p:par>
                                <p:cTn id="76" presetID="3" presetClass="entr" presetSubtype="10" fill="hold" grpId="0" nodeType="afterEffect">
                                  <p:stCondLst>
                                    <p:cond delay="0"/>
                                  </p:stCondLst>
                                  <p:childTnLst>
                                    <p:set>
                                      <p:cBhvr>
                                        <p:cTn id="77" dur="1" fill="hold">
                                          <p:stCondLst>
                                            <p:cond delay="0"/>
                                          </p:stCondLst>
                                        </p:cTn>
                                        <p:tgtEl>
                                          <p:spTgt spid="880662"/>
                                        </p:tgtEl>
                                        <p:attrNameLst>
                                          <p:attrName>style.visibility</p:attrName>
                                        </p:attrNameLst>
                                      </p:cBhvr>
                                      <p:to>
                                        <p:strVal val="visible"/>
                                      </p:to>
                                    </p:set>
                                    <p:animEffect transition="in" filter="blinds(horizontal)">
                                      <p:cBhvr>
                                        <p:cTn id="78" dur="500"/>
                                        <p:tgtEl>
                                          <p:spTgt spid="88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1" grpId="0"/>
      <p:bldP spid="880656" grpId="0"/>
      <p:bldP spid="880656" grpId="1"/>
      <p:bldP spid="880657" grpId="0"/>
      <p:bldP spid="880658" grpId="0"/>
      <p:bldP spid="880658" grpId="1"/>
      <p:bldP spid="880660" grpId="0"/>
      <p:bldP spid="880661" grpId="0"/>
      <p:bldP spid="880661" grpId="1"/>
      <p:bldP spid="88066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fld id="{984025C3-0607-4296-B795-CF272DE0770A}" type="slidenum">
              <a:rPr lang="en-US" b="0"/>
              <a:pPr eaLnBrk="1" hangingPunct="1"/>
              <a:t>10</a:t>
            </a:fld>
            <a:endParaRPr lang="en-US" b="0"/>
          </a:p>
        </p:txBody>
      </p:sp>
      <p:sp>
        <p:nvSpPr>
          <p:cNvPr id="5" name="Rectangle 4"/>
          <p:cNvSpPr>
            <a:spLocks noGrp="1" noChangeArrowheads="1"/>
          </p:cNvSpPr>
          <p:nvPr/>
        </p:nvSpPr>
        <p:spPr bwMode="auto">
          <a:xfrm>
            <a:off x="1802606" y="162718"/>
            <a:ext cx="8496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a:lstStyle>
          <a:p>
            <a:pPr eaLnBrk="1" hangingPunct="1"/>
            <a:r>
              <a:rPr lang="en-US" smtClean="0"/>
              <a:t>Interleaved Execution sequence</a:t>
            </a:r>
          </a:p>
        </p:txBody>
      </p:sp>
      <p:sp>
        <p:nvSpPr>
          <p:cNvPr id="6" name="Rectangle 5"/>
          <p:cNvSpPr>
            <a:spLocks noGrp="1" noChangeArrowheads="1"/>
          </p:cNvSpPr>
          <p:nvPr/>
        </p:nvSpPr>
        <p:spPr bwMode="auto">
          <a:xfrm>
            <a:off x="1802606" y="1561306"/>
            <a:ext cx="84963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n-US" sz="1800" smtClean="0"/>
              <a:t>Consider this execution interleaving with “count = 5” initially:</a:t>
            </a:r>
          </a:p>
          <a:p>
            <a:pPr lvl="1" eaLnBrk="1" hangingPunct="1">
              <a:lnSpc>
                <a:spcPct val="90000"/>
              </a:lnSpc>
              <a:buFontTx/>
              <a:buNone/>
            </a:pPr>
            <a:r>
              <a:rPr lang="en-US" sz="1800" smtClean="0"/>
              <a:t>	S0: producer execute register1 = count   {register1 = 5}</a:t>
            </a:r>
            <a:br>
              <a:rPr lang="en-US" sz="1800" smtClean="0"/>
            </a:br>
            <a:r>
              <a:rPr lang="en-US" sz="1800" smtClean="0"/>
              <a:t>S1: producer execute register1 = register1 + 1   {register1 = 6} </a:t>
            </a:r>
            <a:br>
              <a:rPr lang="en-US" sz="1800" smtClean="0"/>
            </a:br>
            <a:r>
              <a:rPr lang="en-US" sz="1800" smtClean="0"/>
              <a:t>S2: consumer execute register2 = count   {register2 = 5} </a:t>
            </a:r>
            <a:br>
              <a:rPr lang="en-US" sz="1800" smtClean="0"/>
            </a:br>
            <a:r>
              <a:rPr lang="en-US" sz="1800" smtClean="0"/>
              <a:t>S3: consumer execute register2 = register2 - 1   {register2 = 4} </a:t>
            </a:r>
            <a:br>
              <a:rPr lang="en-US" sz="1800" smtClean="0"/>
            </a:br>
            <a:r>
              <a:rPr lang="en-US" sz="1800" smtClean="0"/>
              <a:t>S4: producer execute </a:t>
            </a:r>
            <a:r>
              <a:rPr lang="en-US" sz="1800" smtClean="0">
                <a:solidFill>
                  <a:srgbClr val="FF9900"/>
                </a:solidFill>
              </a:rPr>
              <a:t>count = register1</a:t>
            </a:r>
            <a:r>
              <a:rPr lang="en-US" sz="1800" smtClean="0"/>
              <a:t>   {count = 6 } </a:t>
            </a:r>
            <a:br>
              <a:rPr lang="en-US" sz="1800" smtClean="0"/>
            </a:br>
            <a:r>
              <a:rPr lang="en-US" sz="1800" smtClean="0"/>
              <a:t>S5: consumer execute </a:t>
            </a:r>
            <a:r>
              <a:rPr lang="en-US" sz="1800" smtClean="0">
                <a:solidFill>
                  <a:srgbClr val="FF9900"/>
                </a:solidFill>
              </a:rPr>
              <a:t>count = register2</a:t>
            </a:r>
            <a:r>
              <a:rPr lang="en-US" sz="1800" smtClean="0"/>
              <a:t>   {count = 4}</a:t>
            </a:r>
          </a:p>
          <a:p>
            <a:pPr eaLnBrk="1" hangingPunct="1"/>
            <a:endParaRPr lang="en-US" smtClean="0"/>
          </a:p>
        </p:txBody>
      </p:sp>
    </p:spTree>
    <p:extLst>
      <p:ext uri="{BB962C8B-B14F-4D97-AF65-F5344CB8AC3E}">
        <p14:creationId xmlns:p14="http://schemas.microsoft.com/office/powerpoint/2010/main" val="19180712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08BA1B8-2DCF-476C-A5C3-408971F21CC2}" type="slidenum">
              <a:rPr lang="en-US" b="0"/>
              <a:pPr eaLnBrk="1" hangingPunct="1"/>
              <a:t>66</a:t>
            </a:fld>
            <a:endParaRPr lang="en-US" b="0"/>
          </a:p>
        </p:txBody>
      </p:sp>
      <p:sp>
        <p:nvSpPr>
          <p:cNvPr id="12291" name="Rectangle 2"/>
          <p:cNvSpPr>
            <a:spLocks noGrp="1" noChangeArrowheads="1"/>
          </p:cNvSpPr>
          <p:nvPr>
            <p:ph type="title"/>
          </p:nvPr>
        </p:nvSpPr>
        <p:spPr/>
        <p:txBody>
          <a:bodyPr/>
          <a:lstStyle/>
          <a:p>
            <a:pPr eaLnBrk="1" hangingPunct="1"/>
            <a:r>
              <a:rPr lang="en-US" smtClean="0"/>
              <a:t>Programs and critical sections</a:t>
            </a:r>
          </a:p>
        </p:txBody>
      </p:sp>
      <p:sp>
        <p:nvSpPr>
          <p:cNvPr id="12292" name="Rectangle 3"/>
          <p:cNvSpPr>
            <a:spLocks noGrp="1" noChangeArrowheads="1"/>
          </p:cNvSpPr>
          <p:nvPr>
            <p:ph type="body" idx="1"/>
          </p:nvPr>
        </p:nvSpPr>
        <p:spPr/>
        <p:txBody>
          <a:bodyPr/>
          <a:lstStyle/>
          <a:p>
            <a:pPr eaLnBrk="1" hangingPunct="1"/>
            <a:r>
              <a:rPr lang="en-US" smtClean="0"/>
              <a:t>The part of the program (process) that is accessing and changing shared data is called its critical section</a:t>
            </a:r>
          </a:p>
        </p:txBody>
      </p:sp>
      <p:sp>
        <p:nvSpPr>
          <p:cNvPr id="12293" name="Rectangle 4"/>
          <p:cNvSpPr>
            <a:spLocks noChangeArrowheads="1"/>
          </p:cNvSpPr>
          <p:nvPr/>
        </p:nvSpPr>
        <p:spPr bwMode="auto">
          <a:xfrm>
            <a:off x="2855914" y="2636838"/>
            <a:ext cx="1800225" cy="316865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endParaRPr lang="tr-TR" b="0"/>
          </a:p>
        </p:txBody>
      </p:sp>
      <p:sp>
        <p:nvSpPr>
          <p:cNvPr id="12294" name="Rectangle 5"/>
          <p:cNvSpPr>
            <a:spLocks noChangeArrowheads="1"/>
          </p:cNvSpPr>
          <p:nvPr/>
        </p:nvSpPr>
        <p:spPr bwMode="auto">
          <a:xfrm>
            <a:off x="5519739" y="2636838"/>
            <a:ext cx="1800225" cy="316865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2295" name="Rectangle 6"/>
          <p:cNvSpPr>
            <a:spLocks noChangeArrowheads="1"/>
          </p:cNvSpPr>
          <p:nvPr/>
        </p:nvSpPr>
        <p:spPr bwMode="auto">
          <a:xfrm>
            <a:off x="8040689" y="2565400"/>
            <a:ext cx="1800225" cy="316865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2296" name="Text Box 8"/>
          <p:cNvSpPr txBox="1">
            <a:spLocks noChangeArrowheads="1"/>
          </p:cNvSpPr>
          <p:nvPr/>
        </p:nvSpPr>
        <p:spPr bwMode="auto">
          <a:xfrm>
            <a:off x="3143250" y="3500439"/>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Change X</a:t>
            </a:r>
          </a:p>
        </p:txBody>
      </p:sp>
      <p:sp>
        <p:nvSpPr>
          <p:cNvPr id="12297" name="Text Box 9"/>
          <p:cNvSpPr txBox="1">
            <a:spLocks noChangeArrowheads="1"/>
          </p:cNvSpPr>
          <p:nvPr/>
        </p:nvSpPr>
        <p:spPr bwMode="auto">
          <a:xfrm>
            <a:off x="5735638" y="4797426"/>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Change X</a:t>
            </a:r>
          </a:p>
        </p:txBody>
      </p:sp>
      <p:sp>
        <p:nvSpPr>
          <p:cNvPr id="12298" name="Text Box 10"/>
          <p:cNvSpPr txBox="1">
            <a:spLocks noChangeArrowheads="1"/>
          </p:cNvSpPr>
          <p:nvPr/>
        </p:nvSpPr>
        <p:spPr bwMode="auto">
          <a:xfrm>
            <a:off x="5808663" y="3789364"/>
            <a:ext cx="120351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Change Y</a:t>
            </a:r>
          </a:p>
        </p:txBody>
      </p:sp>
      <p:sp>
        <p:nvSpPr>
          <p:cNvPr id="12299" name="Text Box 12"/>
          <p:cNvSpPr txBox="1">
            <a:spLocks noChangeArrowheads="1"/>
          </p:cNvSpPr>
          <p:nvPr/>
        </p:nvSpPr>
        <p:spPr bwMode="auto">
          <a:xfrm>
            <a:off x="8328025" y="4221164"/>
            <a:ext cx="120351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Change Y</a:t>
            </a:r>
          </a:p>
        </p:txBody>
      </p:sp>
      <p:sp>
        <p:nvSpPr>
          <p:cNvPr id="12300" name="Text Box 13"/>
          <p:cNvSpPr txBox="1">
            <a:spLocks noChangeArrowheads="1"/>
          </p:cNvSpPr>
          <p:nvPr/>
        </p:nvSpPr>
        <p:spPr bwMode="auto">
          <a:xfrm>
            <a:off x="3170238" y="4652964"/>
            <a:ext cx="120351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Change Y</a:t>
            </a:r>
          </a:p>
        </p:txBody>
      </p:sp>
      <p:sp>
        <p:nvSpPr>
          <p:cNvPr id="12301" name="Text Box 14"/>
          <p:cNvSpPr txBox="1">
            <a:spLocks noChangeArrowheads="1"/>
          </p:cNvSpPr>
          <p:nvPr/>
        </p:nvSpPr>
        <p:spPr bwMode="auto">
          <a:xfrm>
            <a:off x="5808663" y="3068639"/>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Change X</a:t>
            </a:r>
          </a:p>
        </p:txBody>
      </p:sp>
      <p:sp>
        <p:nvSpPr>
          <p:cNvPr id="816143" name="Rectangle 15"/>
          <p:cNvSpPr>
            <a:spLocks noChangeArrowheads="1"/>
          </p:cNvSpPr>
          <p:nvPr/>
        </p:nvSpPr>
        <p:spPr bwMode="auto">
          <a:xfrm>
            <a:off x="2927351" y="3357563"/>
            <a:ext cx="1584325" cy="647700"/>
          </a:xfrm>
          <a:prstGeom prst="rect">
            <a:avLst/>
          </a:prstGeom>
          <a:noFill/>
          <a:ln w="3175">
            <a:solidFill>
              <a:schemeClr val="tx1"/>
            </a:solidFill>
            <a:prstDash val="dash"/>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6144" name="Rectangle 16"/>
          <p:cNvSpPr>
            <a:spLocks noChangeArrowheads="1"/>
          </p:cNvSpPr>
          <p:nvPr/>
        </p:nvSpPr>
        <p:spPr bwMode="auto">
          <a:xfrm>
            <a:off x="5591176" y="2924175"/>
            <a:ext cx="1584325" cy="647700"/>
          </a:xfrm>
          <a:prstGeom prst="rect">
            <a:avLst/>
          </a:prstGeom>
          <a:noFill/>
          <a:ln w="3175">
            <a:solidFill>
              <a:schemeClr val="tx1"/>
            </a:solidFill>
            <a:prstDash val="dash"/>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6145" name="Rectangle 17"/>
          <p:cNvSpPr>
            <a:spLocks noChangeArrowheads="1"/>
          </p:cNvSpPr>
          <p:nvPr/>
        </p:nvSpPr>
        <p:spPr bwMode="auto">
          <a:xfrm>
            <a:off x="5591176" y="4652963"/>
            <a:ext cx="1584325" cy="647700"/>
          </a:xfrm>
          <a:prstGeom prst="rect">
            <a:avLst/>
          </a:prstGeom>
          <a:noFill/>
          <a:ln w="3175">
            <a:solidFill>
              <a:schemeClr val="tx1"/>
            </a:solidFill>
            <a:prstDash val="dash"/>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6146" name="Rectangle 18"/>
          <p:cNvSpPr>
            <a:spLocks noChangeArrowheads="1"/>
          </p:cNvSpPr>
          <p:nvPr/>
        </p:nvSpPr>
        <p:spPr bwMode="auto">
          <a:xfrm>
            <a:off x="2927351" y="4508500"/>
            <a:ext cx="1584325" cy="647700"/>
          </a:xfrm>
          <a:prstGeom prst="rect">
            <a:avLst/>
          </a:prstGeom>
          <a:noFill/>
          <a:ln w="3175">
            <a:solidFill>
              <a:srgbClr val="FF9900"/>
            </a:solidFill>
            <a:prstDash val="dash"/>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6147" name="Rectangle 19"/>
          <p:cNvSpPr>
            <a:spLocks noChangeArrowheads="1"/>
          </p:cNvSpPr>
          <p:nvPr/>
        </p:nvSpPr>
        <p:spPr bwMode="auto">
          <a:xfrm>
            <a:off x="5591176" y="3716338"/>
            <a:ext cx="1584325" cy="647700"/>
          </a:xfrm>
          <a:prstGeom prst="rect">
            <a:avLst/>
          </a:prstGeom>
          <a:noFill/>
          <a:ln w="3175">
            <a:solidFill>
              <a:srgbClr val="FF9900"/>
            </a:solidFill>
            <a:prstDash val="dash"/>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16148" name="Rectangle 20"/>
          <p:cNvSpPr>
            <a:spLocks noChangeArrowheads="1"/>
          </p:cNvSpPr>
          <p:nvPr/>
        </p:nvSpPr>
        <p:spPr bwMode="auto">
          <a:xfrm>
            <a:off x="8112126" y="4076700"/>
            <a:ext cx="1584325" cy="647700"/>
          </a:xfrm>
          <a:prstGeom prst="rect">
            <a:avLst/>
          </a:prstGeom>
          <a:noFill/>
          <a:ln w="3175">
            <a:solidFill>
              <a:srgbClr val="FF9900"/>
            </a:solidFill>
            <a:prstDash val="dash"/>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2308" name="Text Box 21"/>
          <p:cNvSpPr txBox="1">
            <a:spLocks noChangeArrowheads="1"/>
          </p:cNvSpPr>
          <p:nvPr/>
        </p:nvSpPr>
        <p:spPr bwMode="auto">
          <a:xfrm>
            <a:off x="2849564" y="2270126"/>
            <a:ext cx="182323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1 Code</a:t>
            </a:r>
          </a:p>
        </p:txBody>
      </p:sp>
      <p:sp>
        <p:nvSpPr>
          <p:cNvPr id="12309" name="Text Box 22"/>
          <p:cNvSpPr txBox="1">
            <a:spLocks noChangeArrowheads="1"/>
          </p:cNvSpPr>
          <p:nvPr/>
        </p:nvSpPr>
        <p:spPr bwMode="auto">
          <a:xfrm>
            <a:off x="5448301" y="2276476"/>
            <a:ext cx="182323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2 Code</a:t>
            </a:r>
          </a:p>
        </p:txBody>
      </p:sp>
      <p:sp>
        <p:nvSpPr>
          <p:cNvPr id="12310" name="Text Box 23"/>
          <p:cNvSpPr txBox="1">
            <a:spLocks noChangeArrowheads="1"/>
          </p:cNvSpPr>
          <p:nvPr/>
        </p:nvSpPr>
        <p:spPr bwMode="auto">
          <a:xfrm>
            <a:off x="8040689" y="2205039"/>
            <a:ext cx="182323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3 Code</a:t>
            </a:r>
          </a:p>
        </p:txBody>
      </p:sp>
      <p:sp>
        <p:nvSpPr>
          <p:cNvPr id="12311" name="Text Box 24"/>
          <p:cNvSpPr txBox="1">
            <a:spLocks noChangeArrowheads="1"/>
          </p:cNvSpPr>
          <p:nvPr/>
        </p:nvSpPr>
        <p:spPr bwMode="auto">
          <a:xfrm>
            <a:off x="4349751" y="5949951"/>
            <a:ext cx="387956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Assuming X and Y are shared data. </a:t>
            </a:r>
          </a:p>
        </p:txBody>
      </p:sp>
    </p:spTree>
    <p:extLst>
      <p:ext uri="{BB962C8B-B14F-4D97-AF65-F5344CB8AC3E}">
        <p14:creationId xmlns:p14="http://schemas.microsoft.com/office/powerpoint/2010/main" val="3752935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6143"/>
                                        </p:tgtEl>
                                        <p:attrNameLst>
                                          <p:attrName>style.visibility</p:attrName>
                                        </p:attrNameLst>
                                      </p:cBhvr>
                                      <p:to>
                                        <p:strVal val="visible"/>
                                      </p:to>
                                    </p:set>
                                    <p:animEffect transition="in" filter="blinds(horizontal)">
                                      <p:cBhvr>
                                        <p:cTn id="7" dur="500"/>
                                        <p:tgtEl>
                                          <p:spTgt spid="8161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6144"/>
                                        </p:tgtEl>
                                        <p:attrNameLst>
                                          <p:attrName>style.visibility</p:attrName>
                                        </p:attrNameLst>
                                      </p:cBhvr>
                                      <p:to>
                                        <p:strVal val="visible"/>
                                      </p:to>
                                    </p:set>
                                    <p:animEffect transition="in" filter="blinds(horizontal)">
                                      <p:cBhvr>
                                        <p:cTn id="10" dur="500"/>
                                        <p:tgtEl>
                                          <p:spTgt spid="8161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6145"/>
                                        </p:tgtEl>
                                        <p:attrNameLst>
                                          <p:attrName>style.visibility</p:attrName>
                                        </p:attrNameLst>
                                      </p:cBhvr>
                                      <p:to>
                                        <p:strVal val="visible"/>
                                      </p:to>
                                    </p:set>
                                    <p:animEffect transition="in" filter="blinds(horizontal)">
                                      <p:cBhvr>
                                        <p:cTn id="13" dur="500"/>
                                        <p:tgtEl>
                                          <p:spTgt spid="8161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16146"/>
                                        </p:tgtEl>
                                        <p:attrNameLst>
                                          <p:attrName>style.visibility</p:attrName>
                                        </p:attrNameLst>
                                      </p:cBhvr>
                                      <p:to>
                                        <p:strVal val="visible"/>
                                      </p:to>
                                    </p:set>
                                    <p:animEffect transition="in" filter="blinds(horizontal)">
                                      <p:cBhvr>
                                        <p:cTn id="18" dur="500"/>
                                        <p:tgtEl>
                                          <p:spTgt spid="81614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16147"/>
                                        </p:tgtEl>
                                        <p:attrNameLst>
                                          <p:attrName>style.visibility</p:attrName>
                                        </p:attrNameLst>
                                      </p:cBhvr>
                                      <p:to>
                                        <p:strVal val="visible"/>
                                      </p:to>
                                    </p:set>
                                    <p:animEffect transition="in" filter="blinds(horizontal)">
                                      <p:cBhvr>
                                        <p:cTn id="21" dur="500"/>
                                        <p:tgtEl>
                                          <p:spTgt spid="81614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16148"/>
                                        </p:tgtEl>
                                        <p:attrNameLst>
                                          <p:attrName>style.visibility</p:attrName>
                                        </p:attrNameLst>
                                      </p:cBhvr>
                                      <p:to>
                                        <p:strVal val="visible"/>
                                      </p:to>
                                    </p:set>
                                    <p:animEffect transition="in" filter="blinds(horizontal)">
                                      <p:cBhvr>
                                        <p:cTn id="24" dur="500"/>
                                        <p:tgtEl>
                                          <p:spTgt spid="81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43" grpId="0" animBg="1"/>
      <p:bldP spid="816144" grpId="0" animBg="1"/>
      <p:bldP spid="816145" grpId="0" animBg="1"/>
      <p:bldP spid="816146" grpId="0" animBg="1"/>
      <p:bldP spid="816147" grpId="0" animBg="1"/>
      <p:bldP spid="81614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FBF6B43-CBC3-4473-816C-8C3124E3CAA2}" type="slidenum">
              <a:rPr lang="en-US" b="0"/>
              <a:pPr eaLnBrk="1" hangingPunct="1"/>
              <a:t>67</a:t>
            </a:fld>
            <a:endParaRPr lang="en-US" b="0"/>
          </a:p>
        </p:txBody>
      </p:sp>
      <p:sp>
        <p:nvSpPr>
          <p:cNvPr id="13315" name="Rectangle 2"/>
          <p:cNvSpPr>
            <a:spLocks noGrp="1" noChangeArrowheads="1"/>
          </p:cNvSpPr>
          <p:nvPr>
            <p:ph type="title"/>
          </p:nvPr>
        </p:nvSpPr>
        <p:spPr/>
        <p:txBody>
          <a:bodyPr/>
          <a:lstStyle/>
          <a:p>
            <a:pPr eaLnBrk="1" hangingPunct="1"/>
            <a:r>
              <a:rPr lang="en-US" smtClean="0"/>
              <a:t>Program lifetime and its structure</a:t>
            </a:r>
          </a:p>
        </p:txBody>
      </p:sp>
      <p:sp>
        <p:nvSpPr>
          <p:cNvPr id="13316" name="Rectangle 3"/>
          <p:cNvSpPr>
            <a:spLocks noGrp="1" noChangeArrowheads="1"/>
          </p:cNvSpPr>
          <p:nvPr>
            <p:ph type="body" idx="1"/>
          </p:nvPr>
        </p:nvSpPr>
        <p:spPr/>
        <p:txBody>
          <a:bodyPr/>
          <a:lstStyle/>
          <a:p>
            <a:pPr eaLnBrk="1" hangingPunct="1"/>
            <a:r>
              <a:rPr lang="en-US" smtClean="0"/>
              <a:t>Considering a process: </a:t>
            </a:r>
          </a:p>
          <a:p>
            <a:pPr lvl="1" eaLnBrk="1" hangingPunct="1"/>
            <a:r>
              <a:rPr lang="en-US" smtClean="0"/>
              <a:t>It may be executing critical section code from time to time</a:t>
            </a:r>
          </a:p>
          <a:p>
            <a:pPr lvl="1" eaLnBrk="1" hangingPunct="1"/>
            <a:r>
              <a:rPr lang="en-US" smtClean="0"/>
              <a:t>It may be executing non critical section code (remainder section) other times. </a:t>
            </a:r>
          </a:p>
          <a:p>
            <a:pPr lvl="1" eaLnBrk="1" hangingPunct="1"/>
            <a:endParaRPr lang="en-US" smtClean="0"/>
          </a:p>
          <a:p>
            <a:pPr eaLnBrk="1" hangingPunct="1"/>
            <a:r>
              <a:rPr lang="en-US" smtClean="0"/>
              <a:t>We should not allow more than one process to be in their critical regions where they are manipulating the </a:t>
            </a:r>
            <a:r>
              <a:rPr lang="en-US" i="1" smtClean="0"/>
              <a:t>same</a:t>
            </a:r>
            <a:r>
              <a:rPr lang="en-US" smtClean="0"/>
              <a:t> shared data. </a:t>
            </a:r>
          </a:p>
          <a:p>
            <a:pPr eaLnBrk="1" hangingPunct="1"/>
            <a:endParaRPr lang="en-US" smtClean="0"/>
          </a:p>
        </p:txBody>
      </p:sp>
    </p:spTree>
    <p:extLst>
      <p:ext uri="{BB962C8B-B14F-4D97-AF65-F5344CB8AC3E}">
        <p14:creationId xmlns:p14="http://schemas.microsoft.com/office/powerpoint/2010/main" val="37221531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DDBC1D8-AA8E-40C9-B70E-89A030B838C1}" type="slidenum">
              <a:rPr lang="en-US" b="0"/>
              <a:pPr eaLnBrk="1" hangingPunct="1"/>
              <a:t>68</a:t>
            </a:fld>
            <a:endParaRPr lang="en-US" b="0"/>
          </a:p>
        </p:txBody>
      </p:sp>
      <p:sp>
        <p:nvSpPr>
          <p:cNvPr id="820233" name="Rectangle 9"/>
          <p:cNvSpPr>
            <a:spLocks noChangeArrowheads="1"/>
          </p:cNvSpPr>
          <p:nvPr/>
        </p:nvSpPr>
        <p:spPr bwMode="auto">
          <a:xfrm>
            <a:off x="6962775" y="2638425"/>
            <a:ext cx="2374900" cy="503238"/>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234" name="Rectangle 10"/>
          <p:cNvSpPr>
            <a:spLocks noChangeArrowheads="1"/>
          </p:cNvSpPr>
          <p:nvPr/>
        </p:nvSpPr>
        <p:spPr bwMode="auto">
          <a:xfrm>
            <a:off x="7032625" y="3933826"/>
            <a:ext cx="2305050" cy="576263"/>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4341" name="Rectangle 2"/>
          <p:cNvSpPr>
            <a:spLocks noGrp="1" noChangeArrowheads="1"/>
          </p:cNvSpPr>
          <p:nvPr>
            <p:ph type="title"/>
          </p:nvPr>
        </p:nvSpPr>
        <p:spPr/>
        <p:txBody>
          <a:bodyPr/>
          <a:lstStyle/>
          <a:p>
            <a:pPr eaLnBrk="1" hangingPunct="1"/>
            <a:r>
              <a:rPr lang="en-US" smtClean="0"/>
              <a:t>Structuring Programs</a:t>
            </a:r>
          </a:p>
        </p:txBody>
      </p:sp>
      <p:sp>
        <p:nvSpPr>
          <p:cNvPr id="14342" name="Rectangle 3"/>
          <p:cNvSpPr>
            <a:spLocks noGrp="1" noChangeArrowheads="1"/>
          </p:cNvSpPr>
          <p:nvPr>
            <p:ph type="body" idx="1"/>
          </p:nvPr>
        </p:nvSpPr>
        <p:spPr>
          <a:xfrm>
            <a:off x="1847850" y="1557338"/>
            <a:ext cx="8496300" cy="576262"/>
          </a:xfrm>
        </p:spPr>
        <p:txBody>
          <a:bodyPr/>
          <a:lstStyle/>
          <a:p>
            <a:pPr eaLnBrk="1" hangingPunct="1"/>
            <a:r>
              <a:rPr lang="en-US" smtClean="0"/>
              <a:t>The general way to do that is: </a:t>
            </a:r>
          </a:p>
        </p:txBody>
      </p:sp>
      <p:sp>
        <p:nvSpPr>
          <p:cNvPr id="14343" name="Text Box 4"/>
          <p:cNvSpPr txBox="1">
            <a:spLocks noChangeArrowheads="1"/>
          </p:cNvSpPr>
          <p:nvPr/>
        </p:nvSpPr>
        <p:spPr bwMode="auto">
          <a:xfrm>
            <a:off x="2281238" y="2368550"/>
            <a:ext cx="2914650" cy="25669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do {</a:t>
            </a:r>
          </a:p>
          <a:p>
            <a:pPr eaLnBrk="1" hangingPunct="1"/>
            <a:endParaRPr lang="en-US" b="0"/>
          </a:p>
          <a:p>
            <a:pPr eaLnBrk="1" hangingPunct="1"/>
            <a:r>
              <a:rPr lang="en-US" b="0"/>
              <a:t>	critical section</a:t>
            </a:r>
          </a:p>
          <a:p>
            <a:pPr eaLnBrk="1" hangingPunct="1"/>
            <a:endParaRPr lang="en-US" b="0"/>
          </a:p>
          <a:p>
            <a:pPr eaLnBrk="1" hangingPunct="1"/>
            <a:r>
              <a:rPr lang="en-US" b="0"/>
              <a:t>	remainder section</a:t>
            </a:r>
          </a:p>
          <a:p>
            <a:pPr eaLnBrk="1" hangingPunct="1"/>
            <a:endParaRPr lang="en-US" b="0"/>
          </a:p>
          <a:p>
            <a:pPr eaLnBrk="1" hangingPunct="1"/>
            <a:endParaRPr lang="en-US" b="0"/>
          </a:p>
          <a:p>
            <a:pPr eaLnBrk="1" hangingPunct="1"/>
            <a:endParaRPr lang="en-US" b="0"/>
          </a:p>
          <a:p>
            <a:pPr eaLnBrk="1" hangingPunct="1"/>
            <a:r>
              <a:rPr lang="en-US" b="0"/>
              <a:t>} while (TRUE)</a:t>
            </a:r>
          </a:p>
        </p:txBody>
      </p:sp>
      <p:sp>
        <p:nvSpPr>
          <p:cNvPr id="14344" name="Text Box 5"/>
          <p:cNvSpPr txBox="1">
            <a:spLocks noChangeArrowheads="1"/>
          </p:cNvSpPr>
          <p:nvPr/>
        </p:nvSpPr>
        <p:spPr bwMode="auto">
          <a:xfrm>
            <a:off x="1992313" y="5321301"/>
            <a:ext cx="374683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The general structure of a program</a:t>
            </a:r>
          </a:p>
        </p:txBody>
      </p:sp>
      <p:sp>
        <p:nvSpPr>
          <p:cNvPr id="820230" name="AutoShape 6"/>
          <p:cNvSpPr>
            <a:spLocks noChangeArrowheads="1"/>
          </p:cNvSpPr>
          <p:nvPr/>
        </p:nvSpPr>
        <p:spPr bwMode="auto">
          <a:xfrm>
            <a:off x="5519738" y="3357563"/>
            <a:ext cx="647700" cy="863600"/>
          </a:xfrm>
          <a:prstGeom prst="rightArrow">
            <a:avLst>
              <a:gd name="adj1" fmla="val 50000"/>
              <a:gd name="adj2" fmla="val 25000"/>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20232" name="Text Box 8"/>
          <p:cNvSpPr txBox="1">
            <a:spLocks noChangeArrowheads="1"/>
          </p:cNvSpPr>
          <p:nvPr/>
        </p:nvSpPr>
        <p:spPr bwMode="auto">
          <a:xfrm>
            <a:off x="6384925" y="2133600"/>
            <a:ext cx="3455988" cy="36655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do {</a:t>
            </a:r>
          </a:p>
          <a:p>
            <a:pPr eaLnBrk="1" hangingPunct="1"/>
            <a:endParaRPr lang="en-US" b="0"/>
          </a:p>
          <a:p>
            <a:pPr eaLnBrk="1" hangingPunct="1"/>
            <a:r>
              <a:rPr lang="en-US" b="0" i="1"/>
              <a:t>	entry section </a:t>
            </a:r>
          </a:p>
          <a:p>
            <a:pPr eaLnBrk="1" hangingPunct="1"/>
            <a:endParaRPr lang="en-US" b="0" i="1"/>
          </a:p>
          <a:p>
            <a:pPr eaLnBrk="1" hangingPunct="1"/>
            <a:r>
              <a:rPr lang="en-US" b="0"/>
              <a:t>	critical section</a:t>
            </a:r>
          </a:p>
          <a:p>
            <a:pPr eaLnBrk="1" hangingPunct="1"/>
            <a:endParaRPr lang="en-US" b="0"/>
          </a:p>
          <a:p>
            <a:pPr eaLnBrk="1" hangingPunct="1"/>
            <a:r>
              <a:rPr lang="en-US" b="0"/>
              <a:t>	</a:t>
            </a:r>
          </a:p>
          <a:p>
            <a:pPr eaLnBrk="1" hangingPunct="1"/>
            <a:r>
              <a:rPr lang="en-US" b="0" i="1"/>
              <a:t>	exit section</a:t>
            </a:r>
          </a:p>
          <a:p>
            <a:pPr eaLnBrk="1" hangingPunct="1"/>
            <a:endParaRPr lang="en-US" b="0" i="1"/>
          </a:p>
          <a:p>
            <a:pPr eaLnBrk="1" hangingPunct="1"/>
            <a:r>
              <a:rPr lang="en-US" b="0" i="1"/>
              <a:t>	remainder</a:t>
            </a:r>
          </a:p>
          <a:p>
            <a:pPr eaLnBrk="1" hangingPunct="1"/>
            <a:endParaRPr lang="en-US" b="0" i="1"/>
          </a:p>
          <a:p>
            <a:pPr eaLnBrk="1" hangingPunct="1"/>
            <a:endParaRPr lang="en-US" b="0"/>
          </a:p>
          <a:p>
            <a:pPr eaLnBrk="1" hangingPunct="1"/>
            <a:r>
              <a:rPr lang="en-US" b="0"/>
              <a:t>} while (TRUE)</a:t>
            </a:r>
          </a:p>
        </p:txBody>
      </p:sp>
      <p:sp>
        <p:nvSpPr>
          <p:cNvPr id="820235" name="Text Box 11"/>
          <p:cNvSpPr txBox="1">
            <a:spLocks noChangeArrowheads="1"/>
          </p:cNvSpPr>
          <p:nvPr/>
        </p:nvSpPr>
        <p:spPr bwMode="auto">
          <a:xfrm>
            <a:off x="1847851" y="5949951"/>
            <a:ext cx="867126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Entry section</a:t>
            </a:r>
            <a:r>
              <a:rPr lang="en-US" b="0"/>
              <a:t> will allow only one process to enter and execute critical section code. </a:t>
            </a:r>
          </a:p>
        </p:txBody>
      </p:sp>
    </p:spTree>
    <p:extLst>
      <p:ext uri="{BB962C8B-B14F-4D97-AF65-F5344CB8AC3E}">
        <p14:creationId xmlns:p14="http://schemas.microsoft.com/office/powerpoint/2010/main" val="1090508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230"/>
                                        </p:tgtEl>
                                        <p:attrNameLst>
                                          <p:attrName>style.visibility</p:attrName>
                                        </p:attrNameLst>
                                      </p:cBhvr>
                                      <p:to>
                                        <p:strVal val="visible"/>
                                      </p:to>
                                    </p:set>
                                    <p:animEffect transition="in" filter="wipe(left)">
                                      <p:cBhvr>
                                        <p:cTn id="7" dur="500"/>
                                        <p:tgtEl>
                                          <p:spTgt spid="8202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0232"/>
                                        </p:tgtEl>
                                        <p:attrNameLst>
                                          <p:attrName>style.visibility</p:attrName>
                                        </p:attrNameLst>
                                      </p:cBhvr>
                                      <p:to>
                                        <p:strVal val="visible"/>
                                      </p:to>
                                    </p:set>
                                    <p:animEffect transition="in" filter="wipe(left)">
                                      <p:cBhvr>
                                        <p:cTn id="11" dur="500"/>
                                        <p:tgtEl>
                                          <p:spTgt spid="82023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0233"/>
                                        </p:tgtEl>
                                        <p:attrNameLst>
                                          <p:attrName>style.visibility</p:attrName>
                                        </p:attrNameLst>
                                      </p:cBhvr>
                                      <p:to>
                                        <p:strVal val="visible"/>
                                      </p:to>
                                    </p:set>
                                    <p:animEffect transition="in" filter="wipe(left)">
                                      <p:cBhvr>
                                        <p:cTn id="14" dur="500"/>
                                        <p:tgtEl>
                                          <p:spTgt spid="82023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20234"/>
                                        </p:tgtEl>
                                        <p:attrNameLst>
                                          <p:attrName>style.visibility</p:attrName>
                                        </p:attrNameLst>
                                      </p:cBhvr>
                                      <p:to>
                                        <p:strVal val="visible"/>
                                      </p:to>
                                    </p:set>
                                    <p:animEffect transition="in" filter="wipe(left)">
                                      <p:cBhvr>
                                        <p:cTn id="17" dur="500"/>
                                        <p:tgtEl>
                                          <p:spTgt spid="820234"/>
                                        </p:tgtEl>
                                      </p:cBhvr>
                                    </p:animEffect>
                                  </p:childTnLst>
                                </p:cTn>
                              </p:par>
                            </p:childTnLst>
                          </p:cTn>
                        </p:par>
                        <p:par>
                          <p:cTn id="18" fill="hold" nodeType="afterGroup">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820235"/>
                                        </p:tgtEl>
                                        <p:attrNameLst>
                                          <p:attrName>style.visibility</p:attrName>
                                        </p:attrNameLst>
                                      </p:cBhvr>
                                      <p:to>
                                        <p:strVal val="visible"/>
                                      </p:to>
                                    </p:set>
                                    <p:animEffect transition="in" filter="blinds(horizontal)">
                                      <p:cBhvr>
                                        <p:cTn id="21" dur="500"/>
                                        <p:tgtEl>
                                          <p:spTgt spid="82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33" grpId="0" animBg="1"/>
      <p:bldP spid="820234" grpId="0" animBg="1"/>
      <p:bldP spid="820230" grpId="0" animBg="1"/>
      <p:bldP spid="820232" grpId="0" animBg="1"/>
      <p:bldP spid="82023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6E9BCAC-7A52-4374-8C2D-B0FB6978C558}" type="slidenum">
              <a:rPr lang="en-US" b="0"/>
              <a:pPr eaLnBrk="1" hangingPunct="1"/>
              <a:t>69</a:t>
            </a:fld>
            <a:endParaRPr lang="en-US" b="0"/>
          </a:p>
        </p:txBody>
      </p:sp>
      <p:sp>
        <p:nvSpPr>
          <p:cNvPr id="15363" name="Rectangle 2"/>
          <p:cNvSpPr>
            <a:spLocks noGrp="1" noChangeArrowheads="1"/>
          </p:cNvSpPr>
          <p:nvPr>
            <p:ph type="title"/>
          </p:nvPr>
        </p:nvSpPr>
        <p:spPr/>
        <p:txBody>
          <a:bodyPr/>
          <a:lstStyle/>
          <a:p>
            <a:pPr eaLnBrk="1" hangingPunct="1"/>
            <a:r>
              <a:rPr lang="en-US" smtClean="0"/>
              <a:t>Solution to Critical-Section Problem</a:t>
            </a:r>
          </a:p>
        </p:txBody>
      </p:sp>
      <p:sp>
        <p:nvSpPr>
          <p:cNvPr id="15364" name="Rectangle 3"/>
          <p:cNvSpPr>
            <a:spLocks noGrp="1" noChangeArrowheads="1"/>
          </p:cNvSpPr>
          <p:nvPr>
            <p:ph type="body" idx="1"/>
          </p:nvPr>
        </p:nvSpPr>
        <p:spPr/>
        <p:txBody>
          <a:bodyPr>
            <a:normAutofit fontScale="77500" lnSpcReduction="20000"/>
          </a:bodyPr>
          <a:lstStyle/>
          <a:p>
            <a:pPr marL="381000" indent="-381000">
              <a:buFontTx/>
              <a:buAutoNum type="arabicPeriod"/>
            </a:pPr>
            <a:r>
              <a:rPr lang="en-US" b="1" smtClean="0"/>
              <a:t>Mutual Exclusion</a:t>
            </a:r>
            <a:r>
              <a:rPr lang="en-US" smtClean="0">
                <a:solidFill>
                  <a:srgbClr val="000000"/>
                </a:solidFill>
              </a:rPr>
              <a:t> </a:t>
            </a:r>
            <a:r>
              <a:rPr lang="en-US" smtClean="0"/>
              <a:t>- If process P</a:t>
            </a:r>
            <a:r>
              <a:rPr lang="en-US" baseline="-25000" smtClean="0"/>
              <a:t>i</a:t>
            </a:r>
            <a:r>
              <a:rPr lang="en-US" smtClean="0"/>
              <a:t> is executing in its critical section, then no other processes can be executing in their critical sections</a:t>
            </a:r>
          </a:p>
          <a:p>
            <a:pPr marL="381000" indent="-381000">
              <a:buFontTx/>
              <a:buAutoNum type="arabicPeriod"/>
            </a:pPr>
            <a:endParaRPr lang="en-US" smtClean="0"/>
          </a:p>
          <a:p>
            <a:pPr marL="381000" indent="-381000">
              <a:buFontTx/>
              <a:buAutoNum type="arabicPeriod" startAt="2"/>
            </a:pPr>
            <a:r>
              <a:rPr lang="en-US" b="1" smtClean="0"/>
              <a:t>Progress</a:t>
            </a:r>
            <a:r>
              <a:rPr lang="en-US" smtClean="0"/>
              <a:t> - If no process is executing in its critical section and there exist some processes that wish to enter their critical section, then the selection of the processes that will enter the critical section next cannot be postponed indefinitely </a:t>
            </a:r>
            <a:r>
              <a:rPr lang="en-US" b="1" smtClean="0"/>
              <a:t>// no deadlock</a:t>
            </a:r>
          </a:p>
          <a:p>
            <a:pPr marL="381000" indent="-381000">
              <a:buFontTx/>
              <a:buAutoNum type="arabicPeriod" startAt="2"/>
            </a:pPr>
            <a:endParaRPr lang="en-US" b="1" smtClean="0"/>
          </a:p>
          <a:p>
            <a:pPr marL="381000" indent="-381000">
              <a:buFontTx/>
              <a:buAutoNum type="arabicPeriod" startAt="3"/>
            </a:pPr>
            <a:r>
              <a:rPr lang="en-US" b="1" smtClean="0"/>
              <a:t>Bounded Waiting</a:t>
            </a:r>
            <a:r>
              <a:rPr lang="en-US" smtClean="0"/>
              <a:t> -  A bound must exist on the number of times that other processes are allowed to enter their critical sections after a process has made a request to enter its critical section and before that request is granted   </a:t>
            </a:r>
            <a:r>
              <a:rPr lang="en-US" b="1" smtClean="0"/>
              <a:t>// no starvation of a process</a:t>
            </a:r>
          </a:p>
          <a:p>
            <a:pPr marL="381000" indent="-381000">
              <a:buNone/>
            </a:pPr>
            <a:endParaRPr lang="en-US" b="1" smtClean="0"/>
          </a:p>
          <a:p>
            <a:pPr marL="838200" lvl="1" indent="-381000">
              <a:buSzPct val="125000"/>
              <a:buFont typeface="Wingdings 2" panose="05020102010507070707" pitchFamily="18" charset="2"/>
              <a:buChar char=""/>
            </a:pPr>
            <a:r>
              <a:rPr lang="en-US" smtClean="0"/>
              <a:t>Assume that each process executes at a nonzero speed </a:t>
            </a:r>
          </a:p>
          <a:p>
            <a:pPr marL="838200" lvl="1" indent="-381000">
              <a:buSzPct val="125000"/>
              <a:buFont typeface="Wingdings 2" panose="05020102010507070707" pitchFamily="18" charset="2"/>
              <a:buChar char=""/>
            </a:pPr>
            <a:r>
              <a:rPr lang="en-US" smtClean="0"/>
              <a:t>No assumption concerning relative speed of the N processes</a:t>
            </a:r>
          </a:p>
          <a:p>
            <a:pPr marL="1295400" lvl="2" indent="-381000">
              <a:buSzPct val="125000"/>
              <a:buFont typeface="Wingdings 2" panose="05020102010507070707" pitchFamily="18" charset="2"/>
              <a:buChar char=""/>
            </a:pPr>
            <a:endParaRPr lang="en-US" smtClean="0"/>
          </a:p>
          <a:p>
            <a:pPr marL="381000" indent="-381000"/>
            <a:endParaRPr lang="en-US" smtClean="0"/>
          </a:p>
        </p:txBody>
      </p:sp>
    </p:spTree>
    <p:extLst>
      <p:ext uri="{BB962C8B-B14F-4D97-AF65-F5344CB8AC3E}">
        <p14:creationId xmlns:p14="http://schemas.microsoft.com/office/powerpoint/2010/main" val="1599201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35306" y="6385718"/>
            <a:ext cx="9540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854EED8A-E59B-4F14-ACAC-FD6C4F30B308}" type="slidenum">
              <a:rPr lang="en-US"/>
              <a:pPr eaLnBrk="1" hangingPunct="1"/>
              <a:t>7</a:t>
            </a:fld>
            <a:endParaRPr lang="en-US"/>
          </a:p>
        </p:txBody>
      </p:sp>
      <p:sp>
        <p:nvSpPr>
          <p:cNvPr id="5" name="Rectangle 4"/>
          <p:cNvSpPr>
            <a:spLocks noGrp="1" noChangeArrowheads="1"/>
          </p:cNvSpPr>
          <p:nvPr/>
        </p:nvSpPr>
        <p:spPr bwMode="auto">
          <a:xfrm>
            <a:off x="1802606"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smtClean="0"/>
              <a:t>Process Address Space</a:t>
            </a:r>
          </a:p>
        </p:txBody>
      </p:sp>
      <p:sp>
        <p:nvSpPr>
          <p:cNvPr id="6" name="Rectangle 5"/>
          <p:cNvSpPr>
            <a:spLocks noGrp="1" noChangeArrowheads="1"/>
          </p:cNvSpPr>
          <p:nvPr/>
        </p:nvSpPr>
        <p:spPr bwMode="auto">
          <a:xfrm>
            <a:off x="1802606"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en-US" dirty="0" smtClean="0"/>
              <a:t>A process can only access its address space</a:t>
            </a:r>
          </a:p>
          <a:p>
            <a:pPr eaLnBrk="1" hangingPunct="1"/>
            <a:endParaRPr lang="en-US" dirty="0" smtClean="0"/>
          </a:p>
          <a:p>
            <a:pPr eaLnBrk="1" hangingPunct="1"/>
            <a:r>
              <a:rPr lang="en-US" dirty="0" smtClean="0"/>
              <a:t>Each process has its own address space</a:t>
            </a:r>
          </a:p>
          <a:p>
            <a:pPr eaLnBrk="1" hangingPunct="1"/>
            <a:endParaRPr lang="en-US" dirty="0" smtClean="0"/>
          </a:p>
          <a:p>
            <a:pPr eaLnBrk="1" hangingPunct="1"/>
            <a:r>
              <a:rPr lang="en-US" dirty="0" smtClean="0"/>
              <a:t>Kernel can access everything</a:t>
            </a:r>
          </a:p>
        </p:txBody>
      </p:sp>
    </p:spTree>
    <p:extLst>
      <p:ext uri="{BB962C8B-B14F-4D97-AF65-F5344CB8AC3E}">
        <p14:creationId xmlns:p14="http://schemas.microsoft.com/office/powerpoint/2010/main" val="2581366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798713DA-87BA-4803-91B3-DD9E23854CD9}" type="slidenum">
              <a:rPr lang="en-US" b="0"/>
              <a:pPr eaLnBrk="1" hangingPunct="1"/>
              <a:t>70</a:t>
            </a:fld>
            <a:endParaRPr lang="en-US" b="0"/>
          </a:p>
        </p:txBody>
      </p:sp>
      <p:sp>
        <p:nvSpPr>
          <p:cNvPr id="16387" name="Rectangle 2"/>
          <p:cNvSpPr>
            <a:spLocks noGrp="1" noChangeArrowheads="1"/>
          </p:cNvSpPr>
          <p:nvPr>
            <p:ph type="title"/>
          </p:nvPr>
        </p:nvSpPr>
        <p:spPr/>
        <p:txBody>
          <a:bodyPr/>
          <a:lstStyle/>
          <a:p>
            <a:pPr eaLnBrk="1" hangingPunct="1"/>
            <a:r>
              <a:rPr lang="en-US" smtClean="0"/>
              <a:t>Applications and Kernel </a:t>
            </a:r>
          </a:p>
        </p:txBody>
      </p:sp>
      <p:sp>
        <p:nvSpPr>
          <p:cNvPr id="16388" name="Rectangle 3"/>
          <p:cNvSpPr>
            <a:spLocks noGrp="1" noChangeArrowheads="1"/>
          </p:cNvSpPr>
          <p:nvPr>
            <p:ph type="body" idx="1"/>
          </p:nvPr>
        </p:nvSpPr>
        <p:spPr/>
        <p:txBody>
          <a:bodyPr/>
          <a:lstStyle/>
          <a:p>
            <a:pPr eaLnBrk="1" hangingPunct="1"/>
            <a:r>
              <a:rPr lang="en-US" smtClean="0"/>
              <a:t>Multiprocess applications sharing a file or shared memory segment may face critical section problems. </a:t>
            </a:r>
          </a:p>
          <a:p>
            <a:pPr eaLnBrk="1" hangingPunct="1"/>
            <a:r>
              <a:rPr lang="en-US" smtClean="0"/>
              <a:t>Multithreaded applications sharing global variables may also face critical section problems. </a:t>
            </a:r>
          </a:p>
          <a:p>
            <a:pPr eaLnBrk="1" hangingPunct="1"/>
            <a:endParaRPr lang="en-US" smtClean="0"/>
          </a:p>
          <a:p>
            <a:pPr eaLnBrk="1" hangingPunct="1"/>
            <a:r>
              <a:rPr lang="en-US" smtClean="0"/>
              <a:t>Similarly, kernel itself may face critical section problem. It is also a program. It may have critical sections. </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6742302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BA38FE8-CF8A-4A4B-8F2C-4A8720C04890}" type="slidenum">
              <a:rPr lang="en-US" b="0"/>
              <a:pPr eaLnBrk="1" hangingPunct="1"/>
              <a:t>71</a:t>
            </a:fld>
            <a:endParaRPr lang="en-US" b="0"/>
          </a:p>
        </p:txBody>
      </p:sp>
      <p:sp>
        <p:nvSpPr>
          <p:cNvPr id="19459" name="Rectangle 2"/>
          <p:cNvSpPr>
            <a:spLocks noGrp="1" noChangeArrowheads="1"/>
          </p:cNvSpPr>
          <p:nvPr>
            <p:ph type="title"/>
          </p:nvPr>
        </p:nvSpPr>
        <p:spPr/>
        <p:txBody>
          <a:bodyPr/>
          <a:lstStyle/>
          <a:p>
            <a:pPr eaLnBrk="1" hangingPunct="1"/>
            <a:r>
              <a:rPr lang="en-US" smtClean="0"/>
              <a:t>Peterson’s Solution</a:t>
            </a:r>
          </a:p>
        </p:txBody>
      </p:sp>
      <p:sp>
        <p:nvSpPr>
          <p:cNvPr id="19460" name="Rectangle 3"/>
          <p:cNvSpPr>
            <a:spLocks noGrp="1" noChangeArrowheads="1"/>
          </p:cNvSpPr>
          <p:nvPr>
            <p:ph type="body" idx="1"/>
          </p:nvPr>
        </p:nvSpPr>
        <p:spPr/>
        <p:txBody>
          <a:bodyPr>
            <a:normAutofit lnSpcReduction="10000"/>
          </a:bodyPr>
          <a:lstStyle/>
          <a:p>
            <a:pPr eaLnBrk="1" hangingPunct="1"/>
            <a:r>
              <a:rPr lang="en-US" smtClean="0"/>
              <a:t>Two process solution</a:t>
            </a:r>
          </a:p>
          <a:p>
            <a:pPr eaLnBrk="1" hangingPunct="1"/>
            <a:r>
              <a:rPr lang="en-US" smtClean="0"/>
              <a:t>Assume that the LOAD and STORE instructions are atomic; that is, cannot be interrupted.</a:t>
            </a:r>
          </a:p>
          <a:p>
            <a:pPr eaLnBrk="1" hangingPunct="1"/>
            <a:r>
              <a:rPr lang="en-US" smtClean="0"/>
              <a:t>The two processes share two variables:</a:t>
            </a:r>
          </a:p>
          <a:p>
            <a:pPr lvl="1" eaLnBrk="1" hangingPunct="1"/>
            <a:r>
              <a:rPr lang="en-US" smtClean="0"/>
              <a:t>int</a:t>
            </a:r>
            <a:r>
              <a:rPr lang="en-US" smtClean="0">
                <a:solidFill>
                  <a:srgbClr val="FF0000"/>
                </a:solidFill>
              </a:rPr>
              <a:t> </a:t>
            </a:r>
            <a:r>
              <a:rPr lang="en-US" b="1" smtClean="0"/>
              <a:t>turn; </a:t>
            </a:r>
          </a:p>
          <a:p>
            <a:pPr lvl="1" eaLnBrk="1" hangingPunct="1"/>
            <a:r>
              <a:rPr lang="en-US" smtClean="0"/>
              <a:t>Boolean </a:t>
            </a:r>
            <a:r>
              <a:rPr lang="en-US" b="1" smtClean="0"/>
              <a:t>flag[2]</a:t>
            </a:r>
          </a:p>
          <a:p>
            <a:pPr eaLnBrk="1" hangingPunct="1"/>
            <a:r>
              <a:rPr lang="en-US" smtClean="0"/>
              <a:t>The variable </a:t>
            </a:r>
            <a:r>
              <a:rPr lang="en-US" b="1" smtClean="0"/>
              <a:t>turn</a:t>
            </a:r>
            <a:r>
              <a:rPr lang="en-US" smtClean="0"/>
              <a:t> indicates whose turn it is to enter the critical section.  </a:t>
            </a:r>
          </a:p>
          <a:p>
            <a:pPr eaLnBrk="1" hangingPunct="1"/>
            <a:r>
              <a:rPr lang="en-US" smtClean="0"/>
              <a:t>The </a:t>
            </a:r>
            <a:r>
              <a:rPr lang="en-US" b="1" smtClean="0"/>
              <a:t>flag</a:t>
            </a:r>
            <a:r>
              <a:rPr lang="en-US" smtClean="0"/>
              <a:t> array is used to indicate if a process is ready to enter the critical section. </a:t>
            </a:r>
            <a:r>
              <a:rPr lang="en-US" b="1" smtClean="0"/>
              <a:t>flag[i]</a:t>
            </a:r>
            <a:r>
              <a:rPr lang="en-US" smtClean="0">
                <a:solidFill>
                  <a:srgbClr val="FF0000"/>
                </a:solidFill>
              </a:rPr>
              <a:t> </a:t>
            </a:r>
            <a:r>
              <a:rPr lang="en-US" smtClean="0"/>
              <a:t>= true implies that process </a:t>
            </a:r>
            <a:r>
              <a:rPr lang="en-US" b="1" smtClean="0"/>
              <a:t>P</a:t>
            </a:r>
            <a:r>
              <a:rPr lang="en-US" b="1" baseline="-25000" smtClean="0"/>
              <a:t>i</a:t>
            </a:r>
            <a:r>
              <a:rPr lang="en-US" b="1" smtClean="0"/>
              <a:t> </a:t>
            </a:r>
            <a:r>
              <a:rPr lang="en-US" smtClean="0"/>
              <a:t>is ready!</a:t>
            </a:r>
          </a:p>
          <a:p>
            <a:pPr eaLnBrk="1" hangingPunct="1"/>
            <a:endParaRPr lang="en-US" smtClean="0"/>
          </a:p>
        </p:txBody>
      </p:sp>
    </p:spTree>
    <p:extLst>
      <p:ext uri="{BB962C8B-B14F-4D97-AF65-F5344CB8AC3E}">
        <p14:creationId xmlns:p14="http://schemas.microsoft.com/office/powerpoint/2010/main" val="16678199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8B44B5A-CDC8-45FF-8A5B-258B5C743044}" type="slidenum">
              <a:rPr lang="en-US" b="0"/>
              <a:pPr eaLnBrk="1" hangingPunct="1"/>
              <a:t>72</a:t>
            </a:fld>
            <a:endParaRPr lang="en-US" b="0"/>
          </a:p>
        </p:txBody>
      </p:sp>
      <p:sp>
        <p:nvSpPr>
          <p:cNvPr id="807943" name="Rectangle 7"/>
          <p:cNvSpPr>
            <a:spLocks noChangeArrowheads="1"/>
          </p:cNvSpPr>
          <p:nvPr/>
        </p:nvSpPr>
        <p:spPr bwMode="auto">
          <a:xfrm>
            <a:off x="3287713" y="4017963"/>
            <a:ext cx="4679950" cy="41910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807942" name="Rectangle 6"/>
          <p:cNvSpPr>
            <a:spLocks noChangeArrowheads="1"/>
          </p:cNvSpPr>
          <p:nvPr/>
        </p:nvSpPr>
        <p:spPr bwMode="auto">
          <a:xfrm>
            <a:off x="3287713" y="2492376"/>
            <a:ext cx="4679950" cy="1223963"/>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0485" name="Rectangle 4"/>
          <p:cNvSpPr>
            <a:spLocks noGrp="1" noChangeArrowheads="1"/>
          </p:cNvSpPr>
          <p:nvPr>
            <p:ph type="title"/>
          </p:nvPr>
        </p:nvSpPr>
        <p:spPr/>
        <p:txBody>
          <a:bodyPr/>
          <a:lstStyle/>
          <a:p>
            <a:pPr eaLnBrk="1" hangingPunct="1"/>
            <a:r>
              <a:rPr lang="en-US" smtClean="0"/>
              <a:t>Algorithm for Process </a:t>
            </a:r>
            <a:r>
              <a:rPr lang="en-US" smtClean="0">
                <a:solidFill>
                  <a:schemeClr val="tx1"/>
                </a:solidFill>
              </a:rPr>
              <a:t>P</a:t>
            </a:r>
            <a:r>
              <a:rPr lang="en-US" baseline="-25000" smtClean="0">
                <a:solidFill>
                  <a:schemeClr val="tx1"/>
                </a:solidFill>
              </a:rPr>
              <a:t>i</a:t>
            </a:r>
          </a:p>
        </p:txBody>
      </p:sp>
      <p:sp>
        <p:nvSpPr>
          <p:cNvPr id="807941" name="Rectangle 3"/>
          <p:cNvSpPr>
            <a:spLocks noChangeArrowheads="1"/>
          </p:cNvSpPr>
          <p:nvPr/>
        </p:nvSpPr>
        <p:spPr bwMode="auto">
          <a:xfrm>
            <a:off x="2903539" y="1824038"/>
            <a:ext cx="6721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sz="2000" b="0">
                <a:solidFill>
                  <a:srgbClr val="0000FF"/>
                </a:solidFill>
              </a:rPr>
              <a:t>   </a:t>
            </a:r>
            <a:r>
              <a:rPr lang="en-US" sz="2000" b="0"/>
              <a:t>do {</a:t>
            </a:r>
          </a:p>
          <a:p>
            <a:pPr eaLnBrk="1" hangingPunct="1">
              <a:spcBef>
                <a:spcPct val="20000"/>
              </a:spcBef>
            </a:pPr>
            <a:endParaRPr lang="en-US" sz="2000" b="0"/>
          </a:p>
          <a:p>
            <a:pPr eaLnBrk="1" hangingPunct="1">
              <a:spcBef>
                <a:spcPct val="20000"/>
              </a:spcBef>
            </a:pPr>
            <a:r>
              <a:rPr lang="en-US" sz="2000" b="0"/>
              <a:t>		flag[i] = TRUE; </a:t>
            </a:r>
          </a:p>
          <a:p>
            <a:pPr eaLnBrk="1" hangingPunct="1">
              <a:spcBef>
                <a:spcPct val="20000"/>
              </a:spcBef>
            </a:pPr>
            <a:r>
              <a:rPr lang="en-US" sz="2000" b="0"/>
              <a:t>		turn = j; </a:t>
            </a:r>
          </a:p>
          <a:p>
            <a:pPr eaLnBrk="1" hangingPunct="1">
              <a:spcBef>
                <a:spcPct val="20000"/>
              </a:spcBef>
            </a:pPr>
            <a:r>
              <a:rPr lang="en-US" sz="2000" b="0"/>
              <a:t>		while (flag[j] &amp;&amp; turn == j); </a:t>
            </a:r>
          </a:p>
          <a:p>
            <a:pPr eaLnBrk="1" hangingPunct="1">
              <a:spcBef>
                <a:spcPct val="20000"/>
              </a:spcBef>
            </a:pPr>
            <a:r>
              <a:rPr lang="en-US" sz="2000" b="0"/>
              <a:t>			critical section </a:t>
            </a:r>
          </a:p>
          <a:p>
            <a:pPr eaLnBrk="1" hangingPunct="1">
              <a:spcBef>
                <a:spcPct val="20000"/>
              </a:spcBef>
            </a:pPr>
            <a:r>
              <a:rPr lang="en-US" sz="2000" b="0"/>
              <a:t>		flag[i] = FALSE; </a:t>
            </a:r>
          </a:p>
          <a:p>
            <a:pPr eaLnBrk="1" hangingPunct="1">
              <a:spcBef>
                <a:spcPct val="20000"/>
              </a:spcBef>
            </a:pPr>
            <a:r>
              <a:rPr lang="en-US" sz="2000" b="0"/>
              <a:t>			remainder section </a:t>
            </a:r>
          </a:p>
          <a:p>
            <a:pPr eaLnBrk="1" hangingPunct="1">
              <a:spcBef>
                <a:spcPct val="20000"/>
              </a:spcBef>
            </a:pPr>
            <a:endParaRPr lang="en-US" sz="2000" b="0"/>
          </a:p>
          <a:p>
            <a:pPr eaLnBrk="1" hangingPunct="1">
              <a:spcBef>
                <a:spcPct val="20000"/>
              </a:spcBef>
            </a:pPr>
            <a:r>
              <a:rPr lang="en-US" sz="2000" b="0"/>
              <a:t>	}  while (1)</a:t>
            </a:r>
            <a:endParaRPr lang="en-US" sz="1600" b="0">
              <a:solidFill>
                <a:srgbClr val="FF9900"/>
              </a:solidFill>
            </a:endParaRPr>
          </a:p>
        </p:txBody>
      </p:sp>
      <p:sp>
        <p:nvSpPr>
          <p:cNvPr id="807944" name="Text Box 8"/>
          <p:cNvSpPr txBox="1">
            <a:spLocks noChangeArrowheads="1"/>
          </p:cNvSpPr>
          <p:nvPr/>
        </p:nvSpPr>
        <p:spPr bwMode="auto">
          <a:xfrm>
            <a:off x="7967663" y="2852739"/>
            <a:ext cx="148980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entry section</a:t>
            </a:r>
          </a:p>
        </p:txBody>
      </p:sp>
      <p:sp>
        <p:nvSpPr>
          <p:cNvPr id="807945" name="Text Box 9"/>
          <p:cNvSpPr txBox="1">
            <a:spLocks noChangeArrowheads="1"/>
          </p:cNvSpPr>
          <p:nvPr/>
        </p:nvSpPr>
        <p:spPr bwMode="auto">
          <a:xfrm>
            <a:off x="7967663" y="4005264"/>
            <a:ext cx="133592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exit section</a:t>
            </a:r>
          </a:p>
        </p:txBody>
      </p:sp>
    </p:spTree>
    <p:extLst>
      <p:ext uri="{BB962C8B-B14F-4D97-AF65-F5344CB8AC3E}">
        <p14:creationId xmlns:p14="http://schemas.microsoft.com/office/powerpoint/2010/main" val="845952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7941">
                                            <p:txEl>
                                              <p:pRg st="2" end="2"/>
                                            </p:txEl>
                                          </p:spTgt>
                                        </p:tgtEl>
                                        <p:attrNameLst>
                                          <p:attrName>style.visibility</p:attrName>
                                        </p:attrNameLst>
                                      </p:cBhvr>
                                      <p:to>
                                        <p:strVal val="visible"/>
                                      </p:to>
                                    </p:set>
                                    <p:animEffect transition="in" filter="blinds(horizontal)">
                                      <p:cBhvr>
                                        <p:cTn id="7" dur="500"/>
                                        <p:tgtEl>
                                          <p:spTgt spid="80794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07941">
                                            <p:txEl>
                                              <p:pRg st="3" end="3"/>
                                            </p:txEl>
                                          </p:spTgt>
                                        </p:tgtEl>
                                        <p:attrNameLst>
                                          <p:attrName>style.visibility</p:attrName>
                                        </p:attrNameLst>
                                      </p:cBhvr>
                                      <p:to>
                                        <p:strVal val="visible"/>
                                      </p:to>
                                    </p:set>
                                    <p:animEffect transition="in" filter="blinds(horizontal)">
                                      <p:cBhvr>
                                        <p:cTn id="10" dur="500"/>
                                        <p:tgtEl>
                                          <p:spTgt spid="80794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07941">
                                            <p:txEl>
                                              <p:pRg st="4" end="4"/>
                                            </p:txEl>
                                          </p:spTgt>
                                        </p:tgtEl>
                                        <p:attrNameLst>
                                          <p:attrName>style.visibility</p:attrName>
                                        </p:attrNameLst>
                                      </p:cBhvr>
                                      <p:to>
                                        <p:strVal val="visible"/>
                                      </p:to>
                                    </p:set>
                                    <p:animEffect transition="in" filter="blinds(horizontal)">
                                      <p:cBhvr>
                                        <p:cTn id="13" dur="500"/>
                                        <p:tgtEl>
                                          <p:spTgt spid="807941">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07942"/>
                                        </p:tgtEl>
                                        <p:attrNameLst>
                                          <p:attrName>style.visibility</p:attrName>
                                        </p:attrNameLst>
                                      </p:cBhvr>
                                      <p:to>
                                        <p:strVal val="visible"/>
                                      </p:to>
                                    </p:set>
                                    <p:animEffect transition="in" filter="blinds(horizontal)">
                                      <p:cBhvr>
                                        <p:cTn id="16" dur="500"/>
                                        <p:tgtEl>
                                          <p:spTgt spid="80794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07944"/>
                                        </p:tgtEl>
                                        <p:attrNameLst>
                                          <p:attrName>style.visibility</p:attrName>
                                        </p:attrNameLst>
                                      </p:cBhvr>
                                      <p:to>
                                        <p:strVal val="visible"/>
                                      </p:to>
                                    </p:set>
                                    <p:animEffect transition="in" filter="blinds(horizontal)">
                                      <p:cBhvr>
                                        <p:cTn id="19" dur="500"/>
                                        <p:tgtEl>
                                          <p:spTgt spid="8079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807941">
                                            <p:txEl>
                                              <p:pRg st="6" end="6"/>
                                            </p:txEl>
                                          </p:spTgt>
                                        </p:tgtEl>
                                        <p:attrNameLst>
                                          <p:attrName>style.visibility</p:attrName>
                                        </p:attrNameLst>
                                      </p:cBhvr>
                                      <p:to>
                                        <p:strVal val="visible"/>
                                      </p:to>
                                    </p:set>
                                    <p:animEffect transition="in" filter="blinds(horizontal)">
                                      <p:cBhvr>
                                        <p:cTn id="24" dur="500"/>
                                        <p:tgtEl>
                                          <p:spTgt spid="807941">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07943"/>
                                        </p:tgtEl>
                                        <p:attrNameLst>
                                          <p:attrName>style.visibility</p:attrName>
                                        </p:attrNameLst>
                                      </p:cBhvr>
                                      <p:to>
                                        <p:strVal val="visible"/>
                                      </p:to>
                                    </p:set>
                                    <p:animEffect transition="in" filter="blinds(horizontal)">
                                      <p:cBhvr>
                                        <p:cTn id="27" dur="500"/>
                                        <p:tgtEl>
                                          <p:spTgt spid="80794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07945"/>
                                        </p:tgtEl>
                                        <p:attrNameLst>
                                          <p:attrName>style.visibility</p:attrName>
                                        </p:attrNameLst>
                                      </p:cBhvr>
                                      <p:to>
                                        <p:strVal val="visible"/>
                                      </p:to>
                                    </p:set>
                                    <p:animEffect transition="in" filter="blinds(horizontal)">
                                      <p:cBhvr>
                                        <p:cTn id="30" dur="500"/>
                                        <p:tgtEl>
                                          <p:spTgt spid="807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3" grpId="0" animBg="1"/>
      <p:bldP spid="807942" grpId="0" animBg="1"/>
      <p:bldP spid="807944" grpId="0"/>
      <p:bldP spid="80794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B50473A-2098-4C5A-91EF-A8F059A0CAF8}" type="slidenum">
              <a:rPr lang="en-US" b="0"/>
              <a:pPr eaLnBrk="1" hangingPunct="1"/>
              <a:t>73</a:t>
            </a:fld>
            <a:endParaRPr lang="en-US" b="0"/>
          </a:p>
        </p:txBody>
      </p:sp>
      <p:sp>
        <p:nvSpPr>
          <p:cNvPr id="21507" name="Rectangle 9"/>
          <p:cNvSpPr>
            <a:spLocks noChangeArrowheads="1"/>
          </p:cNvSpPr>
          <p:nvPr/>
        </p:nvSpPr>
        <p:spPr bwMode="auto">
          <a:xfrm>
            <a:off x="2063750" y="1844676"/>
            <a:ext cx="4032250" cy="33115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rgbClr val="FFB9A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1508" name="Rectangle 10"/>
          <p:cNvSpPr>
            <a:spLocks noChangeArrowheads="1"/>
          </p:cNvSpPr>
          <p:nvPr/>
        </p:nvSpPr>
        <p:spPr bwMode="auto">
          <a:xfrm>
            <a:off x="6311900" y="1844676"/>
            <a:ext cx="4032250" cy="33115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rgbClr val="CCFFFF">
                    <a:alpha val="5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1509" name="Rectangle 4"/>
          <p:cNvSpPr>
            <a:spLocks noGrp="1" noChangeArrowheads="1"/>
          </p:cNvSpPr>
          <p:nvPr>
            <p:ph type="title"/>
          </p:nvPr>
        </p:nvSpPr>
        <p:spPr/>
        <p:txBody>
          <a:bodyPr/>
          <a:lstStyle/>
          <a:p>
            <a:pPr eaLnBrk="1" hangingPunct="1"/>
            <a:r>
              <a:rPr lang="en-US" smtClean="0"/>
              <a:t>Two processes executing concurrently</a:t>
            </a:r>
          </a:p>
        </p:txBody>
      </p:sp>
      <p:sp>
        <p:nvSpPr>
          <p:cNvPr id="21510" name="Rectangle 3"/>
          <p:cNvSpPr>
            <a:spLocks noChangeArrowheads="1"/>
          </p:cNvSpPr>
          <p:nvPr/>
        </p:nvSpPr>
        <p:spPr bwMode="auto">
          <a:xfrm>
            <a:off x="1846264" y="1916113"/>
            <a:ext cx="432117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sz="2000" b="0"/>
              <a:t>	do {</a:t>
            </a:r>
          </a:p>
          <a:p>
            <a:pPr eaLnBrk="1" hangingPunct="1">
              <a:spcBef>
                <a:spcPct val="20000"/>
              </a:spcBef>
            </a:pPr>
            <a:r>
              <a:rPr lang="en-US" sz="2000" b="0"/>
              <a:t>		</a:t>
            </a:r>
            <a:r>
              <a:rPr lang="en-US" sz="2000"/>
              <a:t>flag[i] = TRUE; </a:t>
            </a:r>
          </a:p>
          <a:p>
            <a:pPr eaLnBrk="1" hangingPunct="1">
              <a:spcBef>
                <a:spcPct val="20000"/>
              </a:spcBef>
            </a:pPr>
            <a:r>
              <a:rPr lang="en-US" sz="2000"/>
              <a:t>		turn = j; </a:t>
            </a:r>
          </a:p>
          <a:p>
            <a:pPr eaLnBrk="1" hangingPunct="1">
              <a:spcBef>
                <a:spcPct val="20000"/>
              </a:spcBef>
            </a:pPr>
            <a:r>
              <a:rPr lang="en-US" sz="2000"/>
              <a:t>		while (flag[j] &amp;&amp; turn == j);</a:t>
            </a:r>
            <a:r>
              <a:rPr lang="en-US" sz="2000" b="0"/>
              <a:t> </a:t>
            </a:r>
          </a:p>
          <a:p>
            <a:pPr eaLnBrk="1" hangingPunct="1">
              <a:spcBef>
                <a:spcPct val="20000"/>
              </a:spcBef>
            </a:pPr>
            <a:r>
              <a:rPr lang="en-US" sz="2000" b="0" i="1"/>
              <a:t>		critical section…..</a:t>
            </a:r>
          </a:p>
          <a:p>
            <a:pPr eaLnBrk="1" hangingPunct="1">
              <a:spcBef>
                <a:spcPct val="20000"/>
              </a:spcBef>
            </a:pPr>
            <a:r>
              <a:rPr lang="en-US" sz="2000" b="0"/>
              <a:t>		</a:t>
            </a:r>
            <a:r>
              <a:rPr lang="en-US" sz="2000"/>
              <a:t>flag[i] = FALSE; </a:t>
            </a:r>
          </a:p>
          <a:p>
            <a:pPr eaLnBrk="1" hangingPunct="1">
              <a:spcBef>
                <a:spcPct val="20000"/>
              </a:spcBef>
            </a:pPr>
            <a:r>
              <a:rPr lang="en-US" sz="2000" b="0" i="1"/>
              <a:t>		remainder section…..</a:t>
            </a:r>
          </a:p>
          <a:p>
            <a:pPr eaLnBrk="1" hangingPunct="1">
              <a:spcBef>
                <a:spcPct val="20000"/>
              </a:spcBef>
            </a:pPr>
            <a:r>
              <a:rPr lang="en-US" sz="2000" b="0"/>
              <a:t>	}  while (1)</a:t>
            </a:r>
            <a:endParaRPr lang="en-US" sz="1600" b="0">
              <a:solidFill>
                <a:srgbClr val="FF9900"/>
              </a:solidFill>
            </a:endParaRPr>
          </a:p>
        </p:txBody>
      </p:sp>
      <p:sp>
        <p:nvSpPr>
          <p:cNvPr id="21511" name="Rectangle 3"/>
          <p:cNvSpPr>
            <a:spLocks noChangeArrowheads="1"/>
          </p:cNvSpPr>
          <p:nvPr/>
        </p:nvSpPr>
        <p:spPr bwMode="auto">
          <a:xfrm>
            <a:off x="6024563" y="1844675"/>
            <a:ext cx="439261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sz="2000" b="0"/>
              <a:t>	do {</a:t>
            </a:r>
          </a:p>
          <a:p>
            <a:pPr eaLnBrk="1" hangingPunct="1">
              <a:spcBef>
                <a:spcPct val="20000"/>
              </a:spcBef>
            </a:pPr>
            <a:r>
              <a:rPr lang="en-US" sz="2000" b="0"/>
              <a:t>		</a:t>
            </a:r>
            <a:r>
              <a:rPr lang="en-US" sz="2000"/>
              <a:t>flag[j] = TRUE; </a:t>
            </a:r>
          </a:p>
          <a:p>
            <a:pPr eaLnBrk="1" hangingPunct="1">
              <a:spcBef>
                <a:spcPct val="20000"/>
              </a:spcBef>
            </a:pPr>
            <a:r>
              <a:rPr lang="en-US" sz="2000"/>
              <a:t>		turn = i; </a:t>
            </a:r>
          </a:p>
          <a:p>
            <a:pPr eaLnBrk="1" hangingPunct="1">
              <a:spcBef>
                <a:spcPct val="20000"/>
              </a:spcBef>
            </a:pPr>
            <a:r>
              <a:rPr lang="en-US" sz="2000"/>
              <a:t>		while (flag[i] &amp;&amp; turn == i); </a:t>
            </a:r>
          </a:p>
          <a:p>
            <a:pPr eaLnBrk="1" hangingPunct="1">
              <a:spcBef>
                <a:spcPct val="20000"/>
              </a:spcBef>
            </a:pPr>
            <a:r>
              <a:rPr lang="en-US" sz="2000"/>
              <a:t>		</a:t>
            </a:r>
            <a:r>
              <a:rPr lang="en-US" sz="2000" b="0" i="1"/>
              <a:t>critical section…..</a:t>
            </a:r>
          </a:p>
          <a:p>
            <a:pPr eaLnBrk="1" hangingPunct="1">
              <a:spcBef>
                <a:spcPct val="20000"/>
              </a:spcBef>
            </a:pPr>
            <a:r>
              <a:rPr lang="en-US" sz="2000"/>
              <a:t>		flag[j] = FALSE; </a:t>
            </a:r>
          </a:p>
          <a:p>
            <a:pPr eaLnBrk="1" hangingPunct="1">
              <a:spcBef>
                <a:spcPct val="20000"/>
              </a:spcBef>
            </a:pPr>
            <a:r>
              <a:rPr lang="en-US" sz="2000" b="0" i="1"/>
              <a:t>		remainder section…..</a:t>
            </a:r>
          </a:p>
          <a:p>
            <a:pPr eaLnBrk="1" hangingPunct="1">
              <a:spcBef>
                <a:spcPct val="20000"/>
              </a:spcBef>
            </a:pPr>
            <a:r>
              <a:rPr lang="en-US" sz="2000" b="0"/>
              <a:t>	} while (1)</a:t>
            </a:r>
            <a:endParaRPr lang="en-US" sz="1600" b="0">
              <a:solidFill>
                <a:srgbClr val="FF9900"/>
              </a:solidFill>
            </a:endParaRPr>
          </a:p>
        </p:txBody>
      </p:sp>
      <p:sp>
        <p:nvSpPr>
          <p:cNvPr id="21512" name="Text Box 7"/>
          <p:cNvSpPr txBox="1">
            <a:spLocks noChangeArrowheads="1"/>
          </p:cNvSpPr>
          <p:nvPr/>
        </p:nvSpPr>
        <p:spPr bwMode="auto">
          <a:xfrm>
            <a:off x="3359151" y="1484314"/>
            <a:ext cx="196269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000"/>
              <a:t>PROCESS i (0)</a:t>
            </a:r>
          </a:p>
        </p:txBody>
      </p:sp>
      <p:sp>
        <p:nvSpPr>
          <p:cNvPr id="21513" name="Text Box 8"/>
          <p:cNvSpPr txBox="1">
            <a:spLocks noChangeArrowheads="1"/>
          </p:cNvSpPr>
          <p:nvPr/>
        </p:nvSpPr>
        <p:spPr bwMode="auto">
          <a:xfrm>
            <a:off x="7751764" y="1484314"/>
            <a:ext cx="196269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000"/>
              <a:t>PROCESS j (1)</a:t>
            </a:r>
          </a:p>
        </p:txBody>
      </p:sp>
      <p:sp>
        <p:nvSpPr>
          <p:cNvPr id="21514" name="Text Box 18"/>
          <p:cNvSpPr txBox="1">
            <a:spLocks noChangeArrowheads="1"/>
          </p:cNvSpPr>
          <p:nvPr/>
        </p:nvSpPr>
        <p:spPr bwMode="auto">
          <a:xfrm>
            <a:off x="1847851" y="5661026"/>
            <a:ext cx="204547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i="1"/>
              <a:t>Shared Variables</a:t>
            </a:r>
          </a:p>
        </p:txBody>
      </p:sp>
      <p:sp>
        <p:nvSpPr>
          <p:cNvPr id="21515" name="AutoShape 19"/>
          <p:cNvSpPr>
            <a:spLocks/>
          </p:cNvSpPr>
          <p:nvPr/>
        </p:nvSpPr>
        <p:spPr bwMode="auto">
          <a:xfrm>
            <a:off x="3935414" y="5300663"/>
            <a:ext cx="288925" cy="1008062"/>
          </a:xfrm>
          <a:prstGeom prst="rightBrace">
            <a:avLst>
              <a:gd name="adj1" fmla="val 29075"/>
              <a:gd name="adj2" fmla="val 50000"/>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1516" name="Text Box 20"/>
          <p:cNvSpPr txBox="1">
            <a:spLocks noChangeArrowheads="1"/>
          </p:cNvSpPr>
          <p:nvPr/>
        </p:nvSpPr>
        <p:spPr bwMode="auto">
          <a:xfrm>
            <a:off x="4681594" y="5445125"/>
            <a:ext cx="746015"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t>flag[]</a:t>
            </a:r>
          </a:p>
          <a:p>
            <a:pPr algn="ctr" eaLnBrk="1" hangingPunct="1"/>
            <a:r>
              <a:rPr lang="en-US"/>
              <a:t>turn</a:t>
            </a:r>
          </a:p>
        </p:txBody>
      </p:sp>
    </p:spTree>
    <p:extLst>
      <p:ext uri="{BB962C8B-B14F-4D97-AF65-F5344CB8AC3E}">
        <p14:creationId xmlns:p14="http://schemas.microsoft.com/office/powerpoint/2010/main" val="4230792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3A3FA6F-978C-4DDA-B9B3-F18852684352}" type="slidenum">
              <a:rPr lang="en-US" b="0"/>
              <a:pPr eaLnBrk="1" hangingPunct="1"/>
              <a:t>74</a:t>
            </a:fld>
            <a:endParaRPr lang="en-US" b="0"/>
          </a:p>
        </p:txBody>
      </p:sp>
      <p:sp>
        <p:nvSpPr>
          <p:cNvPr id="22531" name="Rectangle 2"/>
          <p:cNvSpPr>
            <a:spLocks noGrp="1" noChangeArrowheads="1"/>
          </p:cNvSpPr>
          <p:nvPr>
            <p:ph type="title"/>
          </p:nvPr>
        </p:nvSpPr>
        <p:spPr/>
        <p:txBody>
          <a:bodyPr/>
          <a:lstStyle/>
          <a:p>
            <a:pPr eaLnBrk="1" hangingPunct="1"/>
            <a:r>
              <a:rPr lang="en-US" smtClean="0"/>
              <a:t>Synchronization Hardware</a:t>
            </a:r>
          </a:p>
        </p:txBody>
      </p:sp>
      <p:sp>
        <p:nvSpPr>
          <p:cNvPr id="22532" name="Rectangle 3"/>
          <p:cNvSpPr>
            <a:spLocks noGrp="1" noChangeArrowheads="1"/>
          </p:cNvSpPr>
          <p:nvPr>
            <p:ph type="body" idx="1"/>
          </p:nvPr>
        </p:nvSpPr>
        <p:spPr/>
        <p:txBody>
          <a:bodyPr/>
          <a:lstStyle/>
          <a:p>
            <a:pPr eaLnBrk="1" hangingPunct="1"/>
            <a:r>
              <a:rPr lang="en-US" smtClean="0"/>
              <a:t>We can use some </a:t>
            </a:r>
            <a:r>
              <a:rPr lang="en-US" b="1" smtClean="0"/>
              <a:t>hardware support</a:t>
            </a:r>
            <a:r>
              <a:rPr lang="en-US" smtClean="0"/>
              <a:t> (if available) for protecting critical section code</a:t>
            </a:r>
          </a:p>
          <a:p>
            <a:pPr lvl="1" eaLnBrk="1" hangingPunct="1"/>
            <a:r>
              <a:rPr lang="en-US" smtClean="0"/>
              <a:t>1) Disable interrupts? maybe</a:t>
            </a:r>
          </a:p>
          <a:p>
            <a:pPr lvl="2" eaLnBrk="1" hangingPunct="1"/>
            <a:r>
              <a:rPr lang="en-US" smtClean="0"/>
              <a:t>Sometimes only (kernel)</a:t>
            </a:r>
          </a:p>
          <a:p>
            <a:pPr lvl="2" eaLnBrk="1" hangingPunct="1"/>
            <a:r>
              <a:rPr lang="en-US" smtClean="0"/>
              <a:t>Not on multiprocessors</a:t>
            </a:r>
          </a:p>
          <a:p>
            <a:pPr lvl="2" eaLnBrk="1" hangingPunct="1"/>
            <a:endParaRPr lang="en-US" smtClean="0"/>
          </a:p>
          <a:p>
            <a:pPr lvl="1" eaLnBrk="1" hangingPunct="1"/>
            <a:r>
              <a:rPr lang="en-US" smtClean="0"/>
              <a:t>2) Special machines instructions and </a:t>
            </a:r>
            <a:r>
              <a:rPr lang="en-US" b="1" u="sng" smtClean="0"/>
              <a:t>lock variables</a:t>
            </a:r>
          </a:p>
          <a:p>
            <a:pPr lvl="2" eaLnBrk="1" hangingPunct="1"/>
            <a:r>
              <a:rPr lang="en-US" smtClean="0"/>
              <a:t>TestandSet</a:t>
            </a:r>
          </a:p>
          <a:p>
            <a:pPr lvl="2" eaLnBrk="1" hangingPunct="1"/>
            <a:r>
              <a:rPr lang="en-US" smtClean="0"/>
              <a:t>Swap</a:t>
            </a:r>
          </a:p>
        </p:txBody>
      </p:sp>
    </p:spTree>
    <p:extLst>
      <p:ext uri="{BB962C8B-B14F-4D97-AF65-F5344CB8AC3E}">
        <p14:creationId xmlns:p14="http://schemas.microsoft.com/office/powerpoint/2010/main" val="29411147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C6C96833-DAD1-42C8-893B-53F74C2C0D7D}" type="slidenum">
              <a:rPr lang="en-US" b="0"/>
              <a:pPr eaLnBrk="1" hangingPunct="1"/>
              <a:t>75</a:t>
            </a:fld>
            <a:endParaRPr lang="en-US" b="0"/>
          </a:p>
        </p:txBody>
      </p:sp>
      <p:sp>
        <p:nvSpPr>
          <p:cNvPr id="23555" name="Rectangle 2"/>
          <p:cNvSpPr>
            <a:spLocks noGrp="1" noChangeArrowheads="1"/>
          </p:cNvSpPr>
          <p:nvPr>
            <p:ph type="title"/>
          </p:nvPr>
        </p:nvSpPr>
        <p:spPr/>
        <p:txBody>
          <a:bodyPr/>
          <a:lstStyle/>
          <a:p>
            <a:pPr eaLnBrk="1" hangingPunct="1"/>
            <a:r>
              <a:rPr lang="en-US" smtClean="0"/>
              <a:t>Synchronization Hardware</a:t>
            </a:r>
          </a:p>
        </p:txBody>
      </p:sp>
      <p:sp>
        <p:nvSpPr>
          <p:cNvPr id="23556" name="Rectangle 3"/>
          <p:cNvSpPr>
            <a:spLocks noGrp="1" noChangeArrowheads="1"/>
          </p:cNvSpPr>
          <p:nvPr>
            <p:ph type="body" idx="1"/>
          </p:nvPr>
        </p:nvSpPr>
        <p:spPr/>
        <p:txBody>
          <a:bodyPr/>
          <a:lstStyle/>
          <a:p>
            <a:pPr eaLnBrk="1" hangingPunct="1"/>
            <a:r>
              <a:rPr lang="en-US" b="1" smtClean="0"/>
              <a:t>Use of lock variables</a:t>
            </a:r>
            <a:r>
              <a:rPr lang="en-US" smtClean="0"/>
              <a:t> is a general and very common approach.</a:t>
            </a:r>
          </a:p>
          <a:p>
            <a:pPr eaLnBrk="1" hangingPunct="1"/>
            <a:endParaRPr lang="en-US" smtClean="0"/>
          </a:p>
          <a:p>
            <a:pPr eaLnBrk="1" hangingPunct="1"/>
            <a:r>
              <a:rPr lang="en-US" smtClean="0"/>
              <a:t>What happens if you a lock variable without special instructions? </a:t>
            </a:r>
          </a:p>
          <a:p>
            <a:pPr lvl="1" eaLnBrk="1" hangingPunct="1"/>
            <a:r>
              <a:rPr lang="en-US" smtClean="0"/>
              <a:t>Can be source of race conditions</a:t>
            </a:r>
          </a:p>
          <a:p>
            <a:pPr lvl="2" eaLnBrk="1" hangingPunct="1"/>
            <a:r>
              <a:rPr lang="en-US" smtClean="0"/>
              <a:t>Example: </a:t>
            </a:r>
          </a:p>
          <a:p>
            <a:pPr lvl="3" eaLnBrk="1" hangingPunct="1">
              <a:buFontTx/>
              <a:buNone/>
            </a:pPr>
            <a:r>
              <a:rPr lang="en-US" b="1"/>
              <a:t>int lock = 0</a:t>
            </a:r>
            <a:r>
              <a:rPr lang="en-US"/>
              <a:t>; // global variable (shared among threads)</a:t>
            </a:r>
          </a:p>
          <a:p>
            <a:pPr lvl="3" eaLnBrk="1" hangingPunct="1">
              <a:buFontTx/>
              <a:buNone/>
            </a:pPr>
            <a:endParaRPr lang="en-US"/>
          </a:p>
          <a:p>
            <a:pPr lvl="3" eaLnBrk="1" hangingPunct="1">
              <a:buFontTx/>
              <a:buNone/>
            </a:pPr>
            <a:endParaRPr lang="en-US" smtClean="0"/>
          </a:p>
        </p:txBody>
      </p:sp>
      <p:sp>
        <p:nvSpPr>
          <p:cNvPr id="23557" name="Rectangle 5"/>
          <p:cNvSpPr>
            <a:spLocks noChangeArrowheads="1"/>
          </p:cNvSpPr>
          <p:nvPr/>
        </p:nvSpPr>
        <p:spPr bwMode="auto">
          <a:xfrm>
            <a:off x="3576639" y="4292601"/>
            <a:ext cx="2592387" cy="18002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while (lock == 1) </a:t>
            </a:r>
          </a:p>
          <a:p>
            <a:pPr eaLnBrk="1" hangingPunct="1"/>
            <a:r>
              <a:rPr lang="en-US" b="0"/>
              <a:t>	; // loop</a:t>
            </a:r>
          </a:p>
          <a:p>
            <a:pPr eaLnBrk="1" hangingPunct="1"/>
            <a:r>
              <a:rPr lang="en-US" b="0"/>
              <a:t>lock =  1; </a:t>
            </a:r>
          </a:p>
          <a:p>
            <a:pPr eaLnBrk="1" hangingPunct="1"/>
            <a:r>
              <a:rPr lang="en-US" b="0"/>
              <a:t>// critical section</a:t>
            </a:r>
          </a:p>
          <a:p>
            <a:pPr eaLnBrk="1" hangingPunct="1"/>
            <a:r>
              <a:rPr lang="en-US" b="0"/>
              <a:t>lock = 0;</a:t>
            </a:r>
          </a:p>
        </p:txBody>
      </p:sp>
      <p:sp>
        <p:nvSpPr>
          <p:cNvPr id="23558" name="Rectangle 6"/>
          <p:cNvSpPr>
            <a:spLocks noChangeArrowheads="1"/>
          </p:cNvSpPr>
          <p:nvPr/>
        </p:nvSpPr>
        <p:spPr bwMode="auto">
          <a:xfrm>
            <a:off x="6672264" y="4292601"/>
            <a:ext cx="2592387" cy="18002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while (lock == 1) </a:t>
            </a:r>
          </a:p>
          <a:p>
            <a:pPr eaLnBrk="1" hangingPunct="1"/>
            <a:r>
              <a:rPr lang="en-US" b="0"/>
              <a:t>	; // loop</a:t>
            </a:r>
          </a:p>
          <a:p>
            <a:pPr eaLnBrk="1" hangingPunct="1"/>
            <a:r>
              <a:rPr lang="en-US" b="0"/>
              <a:t>lock =  1; </a:t>
            </a:r>
          </a:p>
          <a:p>
            <a:pPr eaLnBrk="1" hangingPunct="1"/>
            <a:r>
              <a:rPr lang="en-US" b="0"/>
              <a:t>// critical section</a:t>
            </a:r>
          </a:p>
          <a:p>
            <a:pPr eaLnBrk="1" hangingPunct="1"/>
            <a:r>
              <a:rPr lang="en-US" b="0"/>
              <a:t>lock = 0;</a:t>
            </a:r>
          </a:p>
        </p:txBody>
      </p:sp>
      <p:sp>
        <p:nvSpPr>
          <p:cNvPr id="23559" name="Text Box 7"/>
          <p:cNvSpPr txBox="1">
            <a:spLocks noChangeArrowheads="1"/>
          </p:cNvSpPr>
          <p:nvPr/>
        </p:nvSpPr>
        <p:spPr bwMode="auto">
          <a:xfrm>
            <a:off x="4349750" y="3933826"/>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Thread 1</a:t>
            </a:r>
          </a:p>
        </p:txBody>
      </p:sp>
      <p:sp>
        <p:nvSpPr>
          <p:cNvPr id="23560" name="Text Box 8"/>
          <p:cNvSpPr txBox="1">
            <a:spLocks noChangeArrowheads="1"/>
          </p:cNvSpPr>
          <p:nvPr/>
        </p:nvSpPr>
        <p:spPr bwMode="auto">
          <a:xfrm>
            <a:off x="7319963" y="3933826"/>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Thread 2</a:t>
            </a:r>
          </a:p>
        </p:txBody>
      </p:sp>
      <p:sp>
        <p:nvSpPr>
          <p:cNvPr id="23561" name="Text Box 9"/>
          <p:cNvSpPr txBox="1">
            <a:spLocks noChangeArrowheads="1"/>
          </p:cNvSpPr>
          <p:nvPr/>
        </p:nvSpPr>
        <p:spPr bwMode="auto">
          <a:xfrm>
            <a:off x="4872039" y="6054726"/>
            <a:ext cx="378114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above code is NOT correct solution</a:t>
            </a:r>
          </a:p>
        </p:txBody>
      </p:sp>
    </p:spTree>
    <p:extLst>
      <p:ext uri="{BB962C8B-B14F-4D97-AF65-F5344CB8AC3E}">
        <p14:creationId xmlns:p14="http://schemas.microsoft.com/office/powerpoint/2010/main" val="35138167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71C00B99-3FC8-4B2E-85F1-4DEC0FD1F0C6}" type="slidenum">
              <a:rPr lang="en-US" b="0"/>
              <a:pPr eaLnBrk="1" hangingPunct="1"/>
              <a:t>76</a:t>
            </a:fld>
            <a:endParaRPr lang="en-US" b="0"/>
          </a:p>
        </p:txBody>
      </p:sp>
      <p:sp>
        <p:nvSpPr>
          <p:cNvPr id="24579" name="Rectangle 2"/>
          <p:cNvSpPr>
            <a:spLocks noGrp="1" noChangeArrowheads="1"/>
          </p:cNvSpPr>
          <p:nvPr>
            <p:ph type="title"/>
          </p:nvPr>
        </p:nvSpPr>
        <p:spPr/>
        <p:txBody>
          <a:bodyPr/>
          <a:lstStyle/>
          <a:p>
            <a:pPr eaLnBrk="1" hangingPunct="1"/>
            <a:r>
              <a:rPr lang="en-US" sz="2800"/>
              <a:t>Solution to Critical-section Problem Using Locks</a:t>
            </a:r>
          </a:p>
        </p:txBody>
      </p:sp>
      <p:sp>
        <p:nvSpPr>
          <p:cNvPr id="24580" name="Content Placeholder 2"/>
          <p:cNvSpPr>
            <a:spLocks/>
          </p:cNvSpPr>
          <p:nvPr/>
        </p:nvSpPr>
        <p:spPr bwMode="auto">
          <a:xfrm>
            <a:off x="3662364" y="1773239"/>
            <a:ext cx="45942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sz="2000" b="0"/>
              <a:t>	do { </a:t>
            </a:r>
          </a:p>
          <a:p>
            <a:pPr eaLnBrk="1" hangingPunct="1">
              <a:spcBef>
                <a:spcPct val="20000"/>
              </a:spcBef>
            </a:pPr>
            <a:r>
              <a:rPr lang="en-US" sz="2000"/>
              <a:t>		acquire lock </a:t>
            </a:r>
          </a:p>
          <a:p>
            <a:pPr eaLnBrk="1" hangingPunct="1">
              <a:spcBef>
                <a:spcPct val="20000"/>
              </a:spcBef>
            </a:pPr>
            <a:r>
              <a:rPr lang="en-US" sz="2000" b="0"/>
              <a:t>		critical section </a:t>
            </a:r>
          </a:p>
          <a:p>
            <a:pPr eaLnBrk="1" hangingPunct="1">
              <a:spcBef>
                <a:spcPct val="20000"/>
              </a:spcBef>
            </a:pPr>
            <a:r>
              <a:rPr lang="en-US" sz="2000"/>
              <a:t>		release lock </a:t>
            </a:r>
          </a:p>
          <a:p>
            <a:pPr eaLnBrk="1" hangingPunct="1">
              <a:spcBef>
                <a:spcPct val="20000"/>
              </a:spcBef>
            </a:pPr>
            <a:r>
              <a:rPr lang="en-US" sz="2000" b="0"/>
              <a:t>		remainder section </a:t>
            </a:r>
          </a:p>
          <a:p>
            <a:pPr eaLnBrk="1" hangingPunct="1">
              <a:spcBef>
                <a:spcPct val="20000"/>
              </a:spcBef>
            </a:pPr>
            <a:r>
              <a:rPr lang="en-US" sz="2000" b="0"/>
              <a:t>	} while (TRUE);</a:t>
            </a:r>
            <a:r>
              <a:rPr lang="en-US" sz="2000" b="0">
                <a:solidFill>
                  <a:srgbClr val="0000FF"/>
                </a:solidFill>
              </a:rPr>
              <a:t> </a:t>
            </a:r>
          </a:p>
        </p:txBody>
      </p:sp>
      <p:sp>
        <p:nvSpPr>
          <p:cNvPr id="24581" name="Rectangle 5"/>
          <p:cNvSpPr>
            <a:spLocks noChangeArrowheads="1"/>
          </p:cNvSpPr>
          <p:nvPr/>
        </p:nvSpPr>
        <p:spPr bwMode="auto">
          <a:xfrm>
            <a:off x="4368800" y="2146301"/>
            <a:ext cx="2590800" cy="360363"/>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4582" name="Rectangle 6"/>
          <p:cNvSpPr>
            <a:spLocks noChangeArrowheads="1"/>
          </p:cNvSpPr>
          <p:nvPr/>
        </p:nvSpPr>
        <p:spPr bwMode="auto">
          <a:xfrm>
            <a:off x="4367213" y="2867026"/>
            <a:ext cx="2590800" cy="360363"/>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4583" name="Text Box 7"/>
          <p:cNvSpPr txBox="1">
            <a:spLocks noChangeArrowheads="1"/>
          </p:cNvSpPr>
          <p:nvPr/>
        </p:nvSpPr>
        <p:spPr bwMode="auto">
          <a:xfrm>
            <a:off x="2279651" y="5157789"/>
            <a:ext cx="717085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Only one process can acquire lock. Others has to wait (or busy loop)</a:t>
            </a:r>
          </a:p>
        </p:txBody>
      </p:sp>
    </p:spTree>
    <p:extLst>
      <p:ext uri="{BB962C8B-B14F-4D97-AF65-F5344CB8AC3E}">
        <p14:creationId xmlns:p14="http://schemas.microsoft.com/office/powerpoint/2010/main" val="7823544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C7ECC5F-8271-4053-96B5-AC86730B3CBD}" type="slidenum">
              <a:rPr lang="en-US" b="0"/>
              <a:pPr eaLnBrk="1" hangingPunct="1"/>
              <a:t>77</a:t>
            </a:fld>
            <a:endParaRPr lang="en-US" b="0"/>
          </a:p>
        </p:txBody>
      </p:sp>
      <p:sp>
        <p:nvSpPr>
          <p:cNvPr id="25603" name="Rectangle 2"/>
          <p:cNvSpPr>
            <a:spLocks noGrp="1" noChangeArrowheads="1"/>
          </p:cNvSpPr>
          <p:nvPr>
            <p:ph type="title"/>
          </p:nvPr>
        </p:nvSpPr>
        <p:spPr/>
        <p:txBody>
          <a:bodyPr/>
          <a:lstStyle/>
          <a:p>
            <a:pPr eaLnBrk="1" hangingPunct="1"/>
            <a:r>
              <a:rPr lang="en-US" smtClean="0"/>
              <a:t>Synchronization Hardware</a:t>
            </a:r>
          </a:p>
        </p:txBody>
      </p:sp>
      <p:sp>
        <p:nvSpPr>
          <p:cNvPr id="25604" name="Rectangle 3"/>
          <p:cNvSpPr>
            <a:spLocks noGrp="1" noChangeArrowheads="1"/>
          </p:cNvSpPr>
          <p:nvPr>
            <p:ph type="body" idx="1"/>
          </p:nvPr>
        </p:nvSpPr>
        <p:spPr/>
        <p:txBody>
          <a:bodyPr/>
          <a:lstStyle/>
          <a:p>
            <a:pPr eaLnBrk="1" hangingPunct="1">
              <a:lnSpc>
                <a:spcPct val="90000"/>
              </a:lnSpc>
            </a:pPr>
            <a:r>
              <a:rPr lang="en-US" sz="1800"/>
              <a:t>Therefore we need to use special machine instructions that can do testing and setting atomically or something like that (like swapping)</a:t>
            </a:r>
          </a:p>
          <a:p>
            <a:pPr eaLnBrk="1" hangingPunct="1">
              <a:lnSpc>
                <a:spcPct val="90000"/>
              </a:lnSpc>
              <a:buFontTx/>
              <a:buNone/>
            </a:pPr>
            <a:endParaRPr lang="en-US" sz="1800"/>
          </a:p>
          <a:p>
            <a:pPr eaLnBrk="1" hangingPunct="1">
              <a:lnSpc>
                <a:spcPct val="90000"/>
              </a:lnSpc>
            </a:pPr>
            <a:r>
              <a:rPr lang="en-US" sz="1800"/>
              <a:t>Some possible atomic (non-interruptable) machine instructions: </a:t>
            </a:r>
          </a:p>
          <a:p>
            <a:pPr lvl="1" eaLnBrk="1" hangingPunct="1">
              <a:lnSpc>
                <a:spcPct val="90000"/>
              </a:lnSpc>
            </a:pPr>
            <a:r>
              <a:rPr lang="en-US" sz="1800" b="1"/>
              <a:t>TestAndSet </a:t>
            </a:r>
            <a:r>
              <a:rPr lang="en-US" sz="1800"/>
              <a:t>instruction (TSL): </a:t>
            </a:r>
            <a:br>
              <a:rPr lang="en-US" sz="1800"/>
            </a:br>
            <a:r>
              <a:rPr lang="en-US" sz="1800" i="1"/>
              <a:t>test memory word and set value</a:t>
            </a:r>
          </a:p>
          <a:p>
            <a:pPr lvl="1" eaLnBrk="1" hangingPunct="1">
              <a:lnSpc>
                <a:spcPct val="90000"/>
              </a:lnSpc>
            </a:pPr>
            <a:endParaRPr lang="en-US" sz="1800" b="1" i="1"/>
          </a:p>
          <a:p>
            <a:pPr lvl="1" eaLnBrk="1" hangingPunct="1">
              <a:lnSpc>
                <a:spcPct val="90000"/>
              </a:lnSpc>
            </a:pPr>
            <a:r>
              <a:rPr lang="en-US" sz="1800" b="1"/>
              <a:t>Swap</a:t>
            </a:r>
            <a:r>
              <a:rPr lang="en-US" sz="1800"/>
              <a:t> instruction (EXCH instruction in Intel x86 arch): </a:t>
            </a:r>
            <a:br>
              <a:rPr lang="en-US" sz="1800"/>
            </a:br>
            <a:r>
              <a:rPr lang="en-US" sz="1800" i="1"/>
              <a:t>swap contents of two memory words</a:t>
            </a:r>
          </a:p>
          <a:p>
            <a:pPr lvl="1" eaLnBrk="1" hangingPunct="1">
              <a:lnSpc>
                <a:spcPct val="90000"/>
              </a:lnSpc>
            </a:pPr>
            <a:endParaRPr lang="en-US" sz="1800" i="1"/>
          </a:p>
          <a:p>
            <a:pPr eaLnBrk="1" hangingPunct="1">
              <a:lnSpc>
                <a:spcPct val="90000"/>
              </a:lnSpc>
            </a:pPr>
            <a:r>
              <a:rPr lang="en-US" sz="1800"/>
              <a:t>They can be executed </a:t>
            </a:r>
            <a:r>
              <a:rPr lang="en-US" sz="1800" b="1"/>
              <a:t>atomically</a:t>
            </a:r>
            <a:r>
              <a:rPr lang="en-US" sz="1800"/>
              <a:t> in a </a:t>
            </a:r>
            <a:r>
              <a:rPr lang="en-US" sz="1800" b="1"/>
              <a:t>multi-processor environment</a:t>
            </a:r>
            <a:r>
              <a:rPr lang="en-US" sz="1800"/>
              <a:t> as well (one CPU at a time executes the instruction: it involves memory access; memory is shared)</a:t>
            </a:r>
          </a:p>
        </p:txBody>
      </p:sp>
    </p:spTree>
    <p:extLst>
      <p:ext uri="{BB962C8B-B14F-4D97-AF65-F5344CB8AC3E}">
        <p14:creationId xmlns:p14="http://schemas.microsoft.com/office/powerpoint/2010/main" val="84927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6F9B0E9-039D-496C-B08A-0600AF598032}" type="slidenum">
              <a:rPr lang="en-US" b="0"/>
              <a:pPr eaLnBrk="1" hangingPunct="1"/>
              <a:t>78</a:t>
            </a:fld>
            <a:endParaRPr lang="en-US" b="0"/>
          </a:p>
        </p:txBody>
      </p:sp>
      <p:sp>
        <p:nvSpPr>
          <p:cNvPr id="26627" name="Rectangle 4"/>
          <p:cNvSpPr>
            <a:spLocks noGrp="1" noChangeArrowheads="1"/>
          </p:cNvSpPr>
          <p:nvPr>
            <p:ph type="title"/>
          </p:nvPr>
        </p:nvSpPr>
        <p:spPr/>
        <p:txBody>
          <a:bodyPr/>
          <a:lstStyle/>
          <a:p>
            <a:pPr eaLnBrk="1" hangingPunct="1"/>
            <a:r>
              <a:rPr lang="en-US" smtClean="0"/>
              <a:t>TestAndSet Instruction</a:t>
            </a:r>
          </a:p>
        </p:txBody>
      </p:sp>
      <p:sp>
        <p:nvSpPr>
          <p:cNvPr id="26628" name="Rectangle 8"/>
          <p:cNvSpPr>
            <a:spLocks noGrp="1" noChangeArrowheads="1"/>
          </p:cNvSpPr>
          <p:nvPr>
            <p:ph type="body" sz="half" idx="1"/>
          </p:nvPr>
        </p:nvSpPr>
        <p:spPr/>
        <p:txBody>
          <a:bodyPr/>
          <a:lstStyle/>
          <a:p>
            <a:pPr eaLnBrk="1" hangingPunct="1"/>
            <a:r>
              <a:rPr lang="en-US" sz="1800"/>
              <a:t>Is a machine/assembly instruction. </a:t>
            </a:r>
          </a:p>
          <a:p>
            <a:pPr lvl="1" eaLnBrk="1" hangingPunct="1"/>
            <a:r>
              <a:rPr lang="en-US" sz="1800"/>
              <a:t>But here we provide definition of it using a high level language code. </a:t>
            </a:r>
          </a:p>
        </p:txBody>
      </p:sp>
      <p:sp>
        <p:nvSpPr>
          <p:cNvPr id="26629" name="Rectangle 3"/>
          <p:cNvSpPr>
            <a:spLocks noChangeArrowheads="1"/>
          </p:cNvSpPr>
          <p:nvPr/>
        </p:nvSpPr>
        <p:spPr bwMode="auto">
          <a:xfrm>
            <a:off x="2332038" y="2781301"/>
            <a:ext cx="46291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744538" algn="l"/>
                <a:tab pos="1025525" algn="l"/>
                <a:tab pos="1260475" algn="l"/>
              </a:tabLst>
              <a:defRPr b="1">
                <a:solidFill>
                  <a:schemeClr val="tx1"/>
                </a:solidFill>
                <a:latin typeface="Arial" panose="020B0604020202020204" pitchFamily="34" charset="0"/>
              </a:defRPr>
            </a:lvl1pPr>
            <a:lvl2pPr marL="742950" indent="-285750" eaLnBrk="0" hangingPunct="0">
              <a:tabLst>
                <a:tab pos="744538" algn="l"/>
                <a:tab pos="1025525" algn="l"/>
                <a:tab pos="1260475" algn="l"/>
              </a:tabLst>
              <a:defRPr b="1">
                <a:solidFill>
                  <a:schemeClr val="tx1"/>
                </a:solidFill>
                <a:latin typeface="Arial" panose="020B0604020202020204" pitchFamily="34" charset="0"/>
              </a:defRPr>
            </a:lvl2pPr>
            <a:lvl3pPr marL="1143000" indent="-228600" eaLnBrk="0" hangingPunct="0">
              <a:tabLst>
                <a:tab pos="744538" algn="l"/>
                <a:tab pos="1025525" algn="l"/>
                <a:tab pos="1260475" algn="l"/>
              </a:tabLst>
              <a:defRPr b="1">
                <a:solidFill>
                  <a:schemeClr val="tx1"/>
                </a:solidFill>
                <a:latin typeface="Arial" panose="020B0604020202020204" pitchFamily="34" charset="0"/>
              </a:defRPr>
            </a:lvl3pPr>
            <a:lvl4pPr marL="1600200" indent="-228600" eaLnBrk="0" hangingPunct="0">
              <a:tabLst>
                <a:tab pos="744538" algn="l"/>
                <a:tab pos="1025525" algn="l"/>
                <a:tab pos="1260475" algn="l"/>
              </a:tabLst>
              <a:defRPr b="1">
                <a:solidFill>
                  <a:schemeClr val="tx1"/>
                </a:solidFill>
                <a:latin typeface="Arial" panose="020B0604020202020204" pitchFamily="34" charset="0"/>
              </a:defRPr>
            </a:lvl4pPr>
            <a:lvl5pPr marL="2057400" indent="-228600" eaLnBrk="0" hangingPunct="0">
              <a:tabLst>
                <a:tab pos="744538" algn="l"/>
                <a:tab pos="1025525" algn="l"/>
                <a:tab pos="1260475"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9pPr>
          </a:lstStyle>
          <a:p>
            <a:pPr eaLnBrk="1" hangingPunct="1">
              <a:lnSpc>
                <a:spcPct val="90000"/>
              </a:lnSpc>
              <a:spcBef>
                <a:spcPct val="20000"/>
              </a:spcBef>
            </a:pPr>
            <a:r>
              <a:rPr lang="en-US" sz="2000" b="0"/>
              <a:t>boolean TestAndSet (boolean *target)        </a:t>
            </a:r>
          </a:p>
          <a:p>
            <a:pPr eaLnBrk="1" hangingPunct="1">
              <a:lnSpc>
                <a:spcPct val="90000"/>
              </a:lnSpc>
              <a:spcBef>
                <a:spcPct val="20000"/>
              </a:spcBef>
            </a:pPr>
            <a:r>
              <a:rPr lang="en-US" sz="2000" b="0"/>
              <a:t> {</a:t>
            </a:r>
          </a:p>
          <a:p>
            <a:pPr eaLnBrk="1" hangingPunct="1">
              <a:lnSpc>
                <a:spcPct val="90000"/>
              </a:lnSpc>
              <a:spcBef>
                <a:spcPct val="20000"/>
              </a:spcBef>
            </a:pPr>
            <a:r>
              <a:rPr lang="en-US" sz="2000" b="0"/>
              <a:t>		boolean rv = *target;</a:t>
            </a:r>
          </a:p>
          <a:p>
            <a:pPr eaLnBrk="1" hangingPunct="1">
              <a:lnSpc>
                <a:spcPct val="90000"/>
              </a:lnSpc>
              <a:spcBef>
                <a:spcPct val="20000"/>
              </a:spcBef>
            </a:pPr>
            <a:r>
              <a:rPr lang="en-US" sz="2000" b="0"/>
              <a:t>           *target = TRUE;</a:t>
            </a:r>
          </a:p>
          <a:p>
            <a:pPr eaLnBrk="1" hangingPunct="1">
              <a:lnSpc>
                <a:spcPct val="90000"/>
              </a:lnSpc>
              <a:spcBef>
                <a:spcPct val="20000"/>
              </a:spcBef>
            </a:pPr>
            <a:r>
              <a:rPr lang="en-US" sz="2000" b="0"/>
              <a:t>           return rv:</a:t>
            </a:r>
          </a:p>
          <a:p>
            <a:pPr eaLnBrk="1" hangingPunct="1">
              <a:lnSpc>
                <a:spcPct val="90000"/>
              </a:lnSpc>
              <a:spcBef>
                <a:spcPct val="20000"/>
              </a:spcBef>
            </a:pPr>
            <a:r>
              <a:rPr lang="en-US" sz="2000" b="0"/>
              <a:t>}</a:t>
            </a:r>
          </a:p>
        </p:txBody>
      </p:sp>
      <p:sp>
        <p:nvSpPr>
          <p:cNvPr id="26630" name="Text Box 6"/>
          <p:cNvSpPr txBox="1">
            <a:spLocks noChangeArrowheads="1"/>
          </p:cNvSpPr>
          <p:nvPr/>
        </p:nvSpPr>
        <p:spPr bwMode="auto">
          <a:xfrm>
            <a:off x="2620964" y="2413000"/>
            <a:ext cx="4114437"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Definition of TestAndSet Instruction</a:t>
            </a:r>
          </a:p>
          <a:p>
            <a:pPr eaLnBrk="1" hangingPunct="1"/>
            <a:endParaRPr lang="en-US"/>
          </a:p>
        </p:txBody>
      </p:sp>
      <p:sp>
        <p:nvSpPr>
          <p:cNvPr id="26631" name="Rectangle 7"/>
          <p:cNvSpPr>
            <a:spLocks noChangeArrowheads="1"/>
          </p:cNvSpPr>
          <p:nvPr/>
        </p:nvSpPr>
        <p:spPr bwMode="auto">
          <a:xfrm>
            <a:off x="1992313" y="2276475"/>
            <a:ext cx="5256212" cy="28082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6632" name="Rectangle 10"/>
          <p:cNvSpPr>
            <a:spLocks noChangeArrowheads="1"/>
          </p:cNvSpPr>
          <p:nvPr/>
        </p:nvSpPr>
        <p:spPr bwMode="auto">
          <a:xfrm>
            <a:off x="2711451" y="5661026"/>
            <a:ext cx="355454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TestAndSet   REGISTER, LOCK;</a:t>
            </a:r>
          </a:p>
        </p:txBody>
      </p:sp>
    </p:spTree>
    <p:extLst>
      <p:ext uri="{BB962C8B-B14F-4D97-AF65-F5344CB8AC3E}">
        <p14:creationId xmlns:p14="http://schemas.microsoft.com/office/powerpoint/2010/main" val="10753632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5BE65C88-C0DF-4A67-9F8F-A66710DBAAC9}" type="slidenum">
              <a:rPr lang="en-US" b="0"/>
              <a:pPr eaLnBrk="1" hangingPunct="1"/>
              <a:t>79</a:t>
            </a:fld>
            <a:endParaRPr lang="en-US" b="0"/>
          </a:p>
        </p:txBody>
      </p:sp>
      <p:sp>
        <p:nvSpPr>
          <p:cNvPr id="27651" name="Rectangle 4"/>
          <p:cNvSpPr>
            <a:spLocks noGrp="1" noChangeArrowheads="1"/>
          </p:cNvSpPr>
          <p:nvPr>
            <p:ph type="title"/>
          </p:nvPr>
        </p:nvSpPr>
        <p:spPr/>
        <p:txBody>
          <a:bodyPr/>
          <a:lstStyle/>
          <a:p>
            <a:pPr eaLnBrk="1" hangingPunct="1"/>
            <a:r>
              <a:rPr lang="en-US" smtClean="0"/>
              <a:t>Solution using TestAndSet</a:t>
            </a:r>
          </a:p>
        </p:txBody>
      </p:sp>
      <p:sp>
        <p:nvSpPr>
          <p:cNvPr id="27652" name="Rectangle 3"/>
          <p:cNvSpPr>
            <a:spLocks noChangeArrowheads="1"/>
          </p:cNvSpPr>
          <p:nvPr/>
        </p:nvSpPr>
        <p:spPr bwMode="auto">
          <a:xfrm>
            <a:off x="2208214" y="1484314"/>
            <a:ext cx="79200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744538" algn="l"/>
                <a:tab pos="1025525" algn="l"/>
                <a:tab pos="1260475" algn="l"/>
              </a:tabLst>
              <a:defRPr b="1">
                <a:solidFill>
                  <a:schemeClr val="tx1"/>
                </a:solidFill>
                <a:latin typeface="Arial" panose="020B0604020202020204" pitchFamily="34" charset="0"/>
              </a:defRPr>
            </a:lvl1pPr>
            <a:lvl2pPr marL="742950" indent="-285750" eaLnBrk="0" hangingPunct="0">
              <a:tabLst>
                <a:tab pos="744538" algn="l"/>
                <a:tab pos="1025525" algn="l"/>
                <a:tab pos="1260475" algn="l"/>
              </a:tabLst>
              <a:defRPr b="1">
                <a:solidFill>
                  <a:schemeClr val="tx1"/>
                </a:solidFill>
                <a:latin typeface="Arial" panose="020B0604020202020204" pitchFamily="34" charset="0"/>
              </a:defRPr>
            </a:lvl2pPr>
            <a:lvl3pPr marL="1143000" indent="-228600" eaLnBrk="0" hangingPunct="0">
              <a:tabLst>
                <a:tab pos="744538" algn="l"/>
                <a:tab pos="1025525" algn="l"/>
                <a:tab pos="1260475" algn="l"/>
              </a:tabLst>
              <a:defRPr b="1">
                <a:solidFill>
                  <a:schemeClr val="tx1"/>
                </a:solidFill>
                <a:latin typeface="Arial" panose="020B0604020202020204" pitchFamily="34" charset="0"/>
              </a:defRPr>
            </a:lvl3pPr>
            <a:lvl4pPr marL="1600200" indent="-228600" eaLnBrk="0" hangingPunct="0">
              <a:tabLst>
                <a:tab pos="744538" algn="l"/>
                <a:tab pos="1025525" algn="l"/>
                <a:tab pos="1260475" algn="l"/>
              </a:tabLst>
              <a:defRPr b="1">
                <a:solidFill>
                  <a:schemeClr val="tx1"/>
                </a:solidFill>
                <a:latin typeface="Arial" panose="020B0604020202020204" pitchFamily="34" charset="0"/>
              </a:defRPr>
            </a:lvl4pPr>
            <a:lvl5pPr marL="2057400" indent="-228600" eaLnBrk="0" hangingPunct="0">
              <a:tabLst>
                <a:tab pos="744538" algn="l"/>
                <a:tab pos="1025525" algn="l"/>
                <a:tab pos="1260475" algn="l"/>
              </a:tabLst>
              <a:defRPr b="1">
                <a:solidFill>
                  <a:schemeClr val="tx1"/>
                </a:solidFill>
                <a:latin typeface="Arial" panose="020B0604020202020204" pitchFamily="34" charset="0"/>
              </a:defRPr>
            </a:lvl5pPr>
            <a:lvl6pPr marL="25146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6pPr>
            <a:lvl7pPr marL="29718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7pPr>
            <a:lvl8pPr marL="34290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8pPr>
            <a:lvl9pPr marL="3886200" indent="-228600" eaLnBrk="0" fontAlgn="base" hangingPunct="0">
              <a:spcBef>
                <a:spcPct val="0"/>
              </a:spcBef>
              <a:spcAft>
                <a:spcPct val="0"/>
              </a:spcAft>
              <a:tabLst>
                <a:tab pos="744538" algn="l"/>
                <a:tab pos="1025525" algn="l"/>
                <a:tab pos="1260475" algn="l"/>
              </a:tabLst>
              <a:defRPr b="1">
                <a:solidFill>
                  <a:schemeClr val="tx1"/>
                </a:solidFill>
                <a:latin typeface="Arial" panose="020B0604020202020204" pitchFamily="34" charset="0"/>
              </a:defRPr>
            </a:lvl9pPr>
          </a:lstStyle>
          <a:p>
            <a:pPr eaLnBrk="1" hangingPunct="1">
              <a:lnSpc>
                <a:spcPct val="90000"/>
              </a:lnSpc>
              <a:spcBef>
                <a:spcPct val="20000"/>
              </a:spcBef>
              <a:buFontTx/>
              <a:buChar char="•"/>
            </a:pPr>
            <a:r>
              <a:rPr lang="en-US" b="0"/>
              <a:t>To use it, we need to program in assembly language. </a:t>
            </a:r>
            <a:br>
              <a:rPr lang="en-US" b="0"/>
            </a:br>
            <a:r>
              <a:rPr lang="en-US" b="0"/>
              <a:t>i.e., entry section code should be programmed in assembly</a:t>
            </a:r>
          </a:p>
          <a:p>
            <a:pPr eaLnBrk="1" hangingPunct="1">
              <a:lnSpc>
                <a:spcPct val="90000"/>
              </a:lnSpc>
              <a:spcBef>
                <a:spcPct val="20000"/>
              </a:spcBef>
            </a:pPr>
            <a:endParaRPr lang="en-US" b="0"/>
          </a:p>
        </p:txBody>
      </p:sp>
      <p:sp>
        <p:nvSpPr>
          <p:cNvPr id="27653" name="Text Box 6"/>
          <p:cNvSpPr txBox="1">
            <a:spLocks noChangeArrowheads="1"/>
          </p:cNvSpPr>
          <p:nvPr/>
        </p:nvSpPr>
        <p:spPr bwMode="auto">
          <a:xfrm>
            <a:off x="3197226" y="3136901"/>
            <a:ext cx="396557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do {</a:t>
            </a:r>
          </a:p>
          <a:p>
            <a:pPr eaLnBrk="1" hangingPunct="1"/>
            <a:r>
              <a:rPr lang="en-US" b="0"/>
              <a:t>               while ( TestAndSet (&amp;lock ))</a:t>
            </a:r>
          </a:p>
          <a:p>
            <a:pPr eaLnBrk="1" hangingPunct="1"/>
            <a:r>
              <a:rPr lang="en-US" b="0"/>
              <a:t>                        ;   // do nothing</a:t>
            </a:r>
          </a:p>
          <a:p>
            <a:pPr eaLnBrk="1" hangingPunct="1"/>
            <a:endParaRPr lang="en-US" b="0"/>
          </a:p>
          <a:p>
            <a:pPr eaLnBrk="1" hangingPunct="1"/>
            <a:r>
              <a:rPr lang="en-US" b="0"/>
              <a:t>                //    critical section</a:t>
            </a:r>
          </a:p>
          <a:p>
            <a:pPr eaLnBrk="1" hangingPunct="1"/>
            <a:endParaRPr lang="en-US" b="0"/>
          </a:p>
          <a:p>
            <a:pPr eaLnBrk="1" hangingPunct="1"/>
            <a:r>
              <a:rPr lang="en-US" b="0"/>
              <a:t>                lock = FALSE;</a:t>
            </a:r>
          </a:p>
          <a:p>
            <a:pPr eaLnBrk="1" hangingPunct="1"/>
            <a:endParaRPr lang="en-US" b="0"/>
          </a:p>
          <a:p>
            <a:pPr eaLnBrk="1" hangingPunct="1"/>
            <a:r>
              <a:rPr lang="en-US" b="0"/>
              <a:t>                 //      remainder section </a:t>
            </a:r>
          </a:p>
          <a:p>
            <a:pPr eaLnBrk="1" hangingPunct="1"/>
            <a:endParaRPr lang="en-US" b="0"/>
          </a:p>
          <a:p>
            <a:pPr eaLnBrk="1" hangingPunct="1"/>
            <a:r>
              <a:rPr lang="en-US" b="0"/>
              <a:t>} while (TRUE);</a:t>
            </a:r>
          </a:p>
          <a:p>
            <a:pPr eaLnBrk="1" hangingPunct="1"/>
            <a:endParaRPr lang="en-US" b="0"/>
          </a:p>
        </p:txBody>
      </p:sp>
      <p:sp>
        <p:nvSpPr>
          <p:cNvPr id="27654" name="Rectangle 7"/>
          <p:cNvSpPr>
            <a:spLocks noChangeArrowheads="1"/>
          </p:cNvSpPr>
          <p:nvPr/>
        </p:nvSpPr>
        <p:spPr bwMode="auto">
          <a:xfrm>
            <a:off x="4079875" y="3333751"/>
            <a:ext cx="3240088" cy="7207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7655" name="Rectangle 8"/>
          <p:cNvSpPr>
            <a:spLocks noChangeArrowheads="1"/>
          </p:cNvSpPr>
          <p:nvPr/>
        </p:nvSpPr>
        <p:spPr bwMode="auto">
          <a:xfrm>
            <a:off x="4079875" y="4719638"/>
            <a:ext cx="3240088" cy="4318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7656" name="Text Box 9"/>
          <p:cNvSpPr txBox="1">
            <a:spLocks noChangeArrowheads="1"/>
          </p:cNvSpPr>
          <p:nvPr/>
        </p:nvSpPr>
        <p:spPr bwMode="auto">
          <a:xfrm>
            <a:off x="7319963" y="3478214"/>
            <a:ext cx="148980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entry section</a:t>
            </a:r>
          </a:p>
        </p:txBody>
      </p:sp>
      <p:sp>
        <p:nvSpPr>
          <p:cNvPr id="27657" name="Text Box 12"/>
          <p:cNvSpPr txBox="1">
            <a:spLocks noChangeArrowheads="1"/>
          </p:cNvSpPr>
          <p:nvPr/>
        </p:nvSpPr>
        <p:spPr bwMode="auto">
          <a:xfrm>
            <a:off x="7373938" y="4622801"/>
            <a:ext cx="140004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exit_section</a:t>
            </a:r>
          </a:p>
        </p:txBody>
      </p:sp>
      <p:sp>
        <p:nvSpPr>
          <p:cNvPr id="27658" name="Rectangle 14"/>
          <p:cNvSpPr>
            <a:spLocks noChangeArrowheads="1"/>
          </p:cNvSpPr>
          <p:nvPr/>
        </p:nvSpPr>
        <p:spPr bwMode="auto">
          <a:xfrm>
            <a:off x="2855914" y="2590801"/>
            <a:ext cx="6264275" cy="3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0000"/>
              </a:lnSpc>
              <a:spcBef>
                <a:spcPct val="50000"/>
              </a:spcBef>
            </a:pPr>
            <a:r>
              <a:rPr lang="en-US" b="0"/>
              <a:t>We use a shared Boolean variable </a:t>
            </a:r>
            <a:r>
              <a:rPr lang="en-US"/>
              <a:t>lock</a:t>
            </a:r>
            <a:r>
              <a:rPr lang="en-US" b="0"/>
              <a:t>, initialized to </a:t>
            </a:r>
            <a:r>
              <a:rPr lang="en-US"/>
              <a:t>false</a:t>
            </a:r>
            <a:r>
              <a:rPr lang="en-US" b="0"/>
              <a:t>.</a:t>
            </a:r>
            <a:endParaRPr lang="en-US" sz="2000" b="0"/>
          </a:p>
        </p:txBody>
      </p:sp>
      <p:sp>
        <p:nvSpPr>
          <p:cNvPr id="27659" name="Text Box 15"/>
          <p:cNvSpPr txBox="1">
            <a:spLocks noChangeArrowheads="1"/>
          </p:cNvSpPr>
          <p:nvPr/>
        </p:nvSpPr>
        <p:spPr bwMode="auto">
          <a:xfrm>
            <a:off x="5287963" y="2205039"/>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Solution</a:t>
            </a:r>
          </a:p>
        </p:txBody>
      </p:sp>
    </p:spTree>
    <p:extLst>
      <p:ext uri="{BB962C8B-B14F-4D97-AF65-F5344CB8AC3E}">
        <p14:creationId xmlns:p14="http://schemas.microsoft.com/office/powerpoint/2010/main" val="364431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nvSpPr>
        <p:spPr bwMode="auto">
          <a:xfrm>
            <a:off x="9471025" y="6385718"/>
            <a:ext cx="954087"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5F224F19-EB38-4AA4-B2C7-17258E2F66DF}" type="slidenum">
              <a:rPr lang="en-US"/>
              <a:pPr eaLnBrk="1" hangingPunct="1"/>
              <a:t>8</a:t>
            </a:fld>
            <a:endParaRPr lang="en-US"/>
          </a:p>
        </p:txBody>
      </p:sp>
      <p:sp>
        <p:nvSpPr>
          <p:cNvPr id="5" name="Rectangle 4"/>
          <p:cNvSpPr>
            <a:spLocks noGrp="1" noChangeArrowheads="1"/>
          </p:cNvSpPr>
          <p:nvPr/>
        </p:nvSpPr>
        <p:spPr bwMode="auto">
          <a:xfrm>
            <a:off x="1766887"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dirty="0" smtClean="0"/>
              <a:t>Example of Kernel At Work (</a:t>
            </a:r>
            <a:r>
              <a:rPr lang="en-US" dirty="0" err="1" smtClean="0"/>
              <a:t>Syscal</a:t>
            </a:r>
            <a:r>
              <a:rPr lang="en-US" dirty="0" smtClean="0"/>
              <a:t>)</a:t>
            </a:r>
          </a:p>
        </p:txBody>
      </p:sp>
      <p:sp>
        <p:nvSpPr>
          <p:cNvPr id="6" name="Rectangle 5"/>
          <p:cNvSpPr>
            <a:spLocks noGrp="1" noChangeArrowheads="1"/>
          </p:cNvSpPr>
          <p:nvPr/>
        </p:nvSpPr>
        <p:spPr bwMode="auto">
          <a:xfrm>
            <a:off x="1766887" y="1561306"/>
            <a:ext cx="8496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en-US" smtClean="0"/>
              <a:t>C program invoking printf() library call, which calls write() system call</a:t>
            </a:r>
          </a:p>
          <a:p>
            <a:pPr eaLnBrk="1" hangingPunct="1"/>
            <a:endParaRPr lang="en-US" smtClean="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18286" t="2666" r="17346" b="1784"/>
          <a:stretch>
            <a:fillRect/>
          </a:stretch>
        </p:blipFill>
        <p:spPr bwMode="auto">
          <a:xfrm>
            <a:off x="4214812" y="2137568"/>
            <a:ext cx="3770313" cy="428625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7845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2877E038-2A96-44A6-85C9-A1459D095910}" type="slidenum">
              <a:rPr lang="en-US" b="0"/>
              <a:pPr eaLnBrk="1" hangingPunct="1"/>
              <a:t>80</a:t>
            </a:fld>
            <a:endParaRPr lang="en-US" b="0"/>
          </a:p>
        </p:txBody>
      </p:sp>
      <p:sp>
        <p:nvSpPr>
          <p:cNvPr id="28675" name="Rectangle 2"/>
          <p:cNvSpPr>
            <a:spLocks noGrp="1" noChangeArrowheads="1"/>
          </p:cNvSpPr>
          <p:nvPr>
            <p:ph type="title" sz="quarter"/>
          </p:nvPr>
        </p:nvSpPr>
        <p:spPr/>
        <p:txBody>
          <a:bodyPr/>
          <a:lstStyle/>
          <a:p>
            <a:pPr eaLnBrk="1" hangingPunct="1"/>
            <a:r>
              <a:rPr lang="en-US" smtClean="0"/>
              <a:t>In assembly</a:t>
            </a:r>
          </a:p>
        </p:txBody>
      </p:sp>
      <p:sp>
        <p:nvSpPr>
          <p:cNvPr id="28676" name="Text Box 4"/>
          <p:cNvSpPr txBox="1">
            <a:spLocks noChangeArrowheads="1"/>
          </p:cNvSpPr>
          <p:nvPr/>
        </p:nvSpPr>
        <p:spPr bwMode="auto">
          <a:xfrm>
            <a:off x="3143251" y="4210050"/>
            <a:ext cx="38385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b="0"/>
          </a:p>
          <a:p>
            <a:pPr eaLnBrk="1" hangingPunct="1"/>
            <a:r>
              <a:rPr lang="en-US" b="0"/>
              <a:t>main:</a:t>
            </a:r>
          </a:p>
          <a:p>
            <a:pPr eaLnBrk="1" hangingPunct="1"/>
            <a:r>
              <a:rPr lang="en-US" b="0"/>
              <a:t>	..</a:t>
            </a:r>
          </a:p>
          <a:p>
            <a:pPr eaLnBrk="1" hangingPunct="1"/>
            <a:r>
              <a:rPr lang="en-US" b="0"/>
              <a:t>	call </a:t>
            </a:r>
            <a:r>
              <a:rPr lang="en-US"/>
              <a:t>entry_section</a:t>
            </a:r>
            <a:r>
              <a:rPr lang="en-US" b="0"/>
              <a:t>;</a:t>
            </a:r>
          </a:p>
          <a:p>
            <a:pPr eaLnBrk="1" hangingPunct="1"/>
            <a:r>
              <a:rPr lang="en-US" b="0"/>
              <a:t>	execute criticial region;</a:t>
            </a:r>
          </a:p>
          <a:p>
            <a:pPr eaLnBrk="1" hangingPunct="1"/>
            <a:r>
              <a:rPr lang="en-US" b="0"/>
              <a:t>	call </a:t>
            </a:r>
            <a:r>
              <a:rPr lang="en-US"/>
              <a:t>exit_section</a:t>
            </a:r>
            <a:r>
              <a:rPr lang="en-US" b="0"/>
              <a:t>;		</a:t>
            </a:r>
          </a:p>
        </p:txBody>
      </p:sp>
      <p:sp>
        <p:nvSpPr>
          <p:cNvPr id="28677" name="Rectangle 5"/>
          <p:cNvSpPr>
            <a:spLocks noChangeArrowheads="1"/>
          </p:cNvSpPr>
          <p:nvPr/>
        </p:nvSpPr>
        <p:spPr bwMode="auto">
          <a:xfrm>
            <a:off x="3071814" y="2997201"/>
            <a:ext cx="4752975" cy="11525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8678" name="Rectangle 6"/>
          <p:cNvSpPr>
            <a:spLocks noChangeArrowheads="1"/>
          </p:cNvSpPr>
          <p:nvPr/>
        </p:nvSpPr>
        <p:spPr bwMode="auto">
          <a:xfrm>
            <a:off x="3071814" y="1484313"/>
            <a:ext cx="4752975" cy="14398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28679" name="Text Box 7"/>
          <p:cNvSpPr txBox="1">
            <a:spLocks noChangeArrowheads="1"/>
          </p:cNvSpPr>
          <p:nvPr/>
        </p:nvSpPr>
        <p:spPr bwMode="auto">
          <a:xfrm>
            <a:off x="7805739" y="2054226"/>
            <a:ext cx="205406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entry section code</a:t>
            </a:r>
          </a:p>
        </p:txBody>
      </p:sp>
      <p:sp>
        <p:nvSpPr>
          <p:cNvPr id="28680" name="Text Box 8"/>
          <p:cNvSpPr txBox="1">
            <a:spLocks noChangeArrowheads="1"/>
          </p:cNvSpPr>
          <p:nvPr/>
        </p:nvSpPr>
        <p:spPr bwMode="auto">
          <a:xfrm>
            <a:off x="7824789" y="3357564"/>
            <a:ext cx="190017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exit section code</a:t>
            </a:r>
          </a:p>
        </p:txBody>
      </p:sp>
      <p:sp>
        <p:nvSpPr>
          <p:cNvPr id="28681" name="Text Box 13"/>
          <p:cNvSpPr txBox="1">
            <a:spLocks noChangeArrowheads="1"/>
          </p:cNvSpPr>
          <p:nvPr/>
        </p:nvSpPr>
        <p:spPr bwMode="auto">
          <a:xfrm>
            <a:off x="3143251" y="1473200"/>
            <a:ext cx="44608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entry_section: </a:t>
            </a:r>
          </a:p>
          <a:p>
            <a:pPr eaLnBrk="1" hangingPunct="1"/>
            <a:r>
              <a:rPr lang="en-US" b="0"/>
              <a:t>	TestAndSet   REGISTER, LOCK;</a:t>
            </a:r>
          </a:p>
          <a:p>
            <a:pPr eaLnBrk="1" hangingPunct="1"/>
            <a:r>
              <a:rPr lang="en-US" b="0"/>
              <a:t>	CMP REGISTER, #0</a:t>
            </a:r>
          </a:p>
          <a:p>
            <a:pPr eaLnBrk="1" hangingPunct="1"/>
            <a:r>
              <a:rPr lang="en-US" b="0"/>
              <a:t>	JNE  entry_section;</a:t>
            </a:r>
          </a:p>
          <a:p>
            <a:pPr eaLnBrk="1" hangingPunct="1"/>
            <a:r>
              <a:rPr lang="en-US" b="0"/>
              <a:t>	RET</a:t>
            </a:r>
          </a:p>
          <a:p>
            <a:pPr eaLnBrk="1" hangingPunct="1"/>
            <a:endParaRPr lang="en-US" b="0"/>
          </a:p>
        </p:txBody>
      </p:sp>
      <p:sp>
        <p:nvSpPr>
          <p:cNvPr id="28682" name="Rectangle 14"/>
          <p:cNvSpPr>
            <a:spLocks noChangeArrowheads="1"/>
          </p:cNvSpPr>
          <p:nvPr/>
        </p:nvSpPr>
        <p:spPr bwMode="auto">
          <a:xfrm>
            <a:off x="3179763" y="2997200"/>
            <a:ext cx="45720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exit_section:</a:t>
            </a:r>
          </a:p>
          <a:p>
            <a:pPr eaLnBrk="1" hangingPunct="1"/>
            <a:r>
              <a:rPr lang="en-US" b="0"/>
              <a:t>	move LOCK, #0</a:t>
            </a:r>
          </a:p>
          <a:p>
            <a:pPr eaLnBrk="1" hangingPunct="1"/>
            <a:r>
              <a:rPr lang="en-US" b="0"/>
              <a:t>	RET</a:t>
            </a:r>
          </a:p>
          <a:p>
            <a:pPr eaLnBrk="1" hangingPunct="1"/>
            <a:endParaRPr lang="en-US" b="0"/>
          </a:p>
        </p:txBody>
      </p:sp>
    </p:spTree>
    <p:extLst>
      <p:ext uri="{BB962C8B-B14F-4D97-AF65-F5344CB8AC3E}">
        <p14:creationId xmlns:p14="http://schemas.microsoft.com/office/powerpoint/2010/main" val="30188671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E47593F-6750-42F0-896F-F3B670C33733}" type="slidenum">
              <a:rPr lang="en-US" b="0"/>
              <a:pPr eaLnBrk="1" hangingPunct="1"/>
              <a:t>81</a:t>
            </a:fld>
            <a:endParaRPr lang="en-US" b="0"/>
          </a:p>
        </p:txBody>
      </p:sp>
      <p:sp>
        <p:nvSpPr>
          <p:cNvPr id="29699" name="Rectangle 4"/>
          <p:cNvSpPr>
            <a:spLocks noGrp="1" noChangeArrowheads="1"/>
          </p:cNvSpPr>
          <p:nvPr>
            <p:ph type="title"/>
          </p:nvPr>
        </p:nvSpPr>
        <p:spPr/>
        <p:txBody>
          <a:bodyPr/>
          <a:lstStyle/>
          <a:p>
            <a:pPr eaLnBrk="1" hangingPunct="1"/>
            <a:r>
              <a:rPr lang="en-US" smtClean="0"/>
              <a:t>Swap  Instruction</a:t>
            </a:r>
          </a:p>
        </p:txBody>
      </p:sp>
      <p:sp>
        <p:nvSpPr>
          <p:cNvPr id="29700" name="Rectangle 9"/>
          <p:cNvSpPr>
            <a:spLocks noGrp="1" noChangeArrowheads="1"/>
          </p:cNvSpPr>
          <p:nvPr>
            <p:ph type="body" sz="half" idx="1"/>
          </p:nvPr>
        </p:nvSpPr>
        <p:spPr/>
        <p:txBody>
          <a:bodyPr/>
          <a:lstStyle/>
          <a:p>
            <a:pPr eaLnBrk="1" hangingPunct="1"/>
            <a:r>
              <a:rPr lang="en-US" sz="1800"/>
              <a:t>Is a machine/assembly instruction. Intel 80x86 architecture has an XCHG instruction </a:t>
            </a:r>
          </a:p>
          <a:p>
            <a:pPr lvl="1" eaLnBrk="1" hangingPunct="1"/>
            <a:r>
              <a:rPr lang="en-US" sz="1800"/>
              <a:t>But here we provide definition of it using a high level language code. </a:t>
            </a:r>
          </a:p>
          <a:p>
            <a:pPr eaLnBrk="1" hangingPunct="1"/>
            <a:endParaRPr lang="en-US" sz="1800"/>
          </a:p>
        </p:txBody>
      </p:sp>
      <p:sp>
        <p:nvSpPr>
          <p:cNvPr id="29701" name="Rectangle 5"/>
          <p:cNvSpPr>
            <a:spLocks noChangeArrowheads="1"/>
          </p:cNvSpPr>
          <p:nvPr/>
        </p:nvSpPr>
        <p:spPr bwMode="auto">
          <a:xfrm>
            <a:off x="2460625" y="4138613"/>
            <a:ext cx="4572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void Swap (boolean *a, boolean *b)         </a:t>
            </a:r>
          </a:p>
          <a:p>
            <a:pPr eaLnBrk="1" hangingPunct="1"/>
            <a:r>
              <a:rPr kumimoji="1" lang="en-US" b="0"/>
              <a:t> {</a:t>
            </a:r>
          </a:p>
          <a:p>
            <a:pPr eaLnBrk="1" hangingPunct="1"/>
            <a:r>
              <a:rPr kumimoji="1" lang="en-US" b="0"/>
              <a:t>	boolean temp = *a;</a:t>
            </a:r>
          </a:p>
          <a:p>
            <a:pPr eaLnBrk="1" hangingPunct="1"/>
            <a:r>
              <a:rPr kumimoji="1" lang="en-US" b="0"/>
              <a:t>               *a = *b;</a:t>
            </a:r>
          </a:p>
          <a:p>
            <a:pPr eaLnBrk="1" hangingPunct="1"/>
            <a:r>
              <a:rPr kumimoji="1" lang="en-US" b="0"/>
              <a:t>               *b = temp:</a:t>
            </a:r>
          </a:p>
          <a:p>
            <a:pPr eaLnBrk="1" hangingPunct="1"/>
            <a:r>
              <a:rPr kumimoji="1" lang="en-US" b="0"/>
              <a:t>}</a:t>
            </a:r>
          </a:p>
        </p:txBody>
      </p:sp>
      <p:sp>
        <p:nvSpPr>
          <p:cNvPr id="29702" name="Rectangle 6"/>
          <p:cNvSpPr>
            <a:spLocks noChangeArrowheads="1"/>
          </p:cNvSpPr>
          <p:nvPr/>
        </p:nvSpPr>
        <p:spPr bwMode="auto">
          <a:xfrm>
            <a:off x="2659063" y="3716339"/>
            <a:ext cx="345188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Definition of Swap Instruction</a:t>
            </a:r>
          </a:p>
        </p:txBody>
      </p:sp>
      <p:sp>
        <p:nvSpPr>
          <p:cNvPr id="29703" name="Rectangle 8"/>
          <p:cNvSpPr>
            <a:spLocks noChangeArrowheads="1"/>
          </p:cNvSpPr>
          <p:nvPr/>
        </p:nvSpPr>
        <p:spPr bwMode="auto">
          <a:xfrm>
            <a:off x="2135188" y="3573464"/>
            <a:ext cx="4411662" cy="24479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0344184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7A9EDC4D-3C24-4AAD-A373-C095E36F32F0}" type="slidenum">
              <a:rPr lang="en-US" b="0"/>
              <a:pPr eaLnBrk="1" hangingPunct="1"/>
              <a:t>82</a:t>
            </a:fld>
            <a:endParaRPr lang="en-US" b="0"/>
          </a:p>
        </p:txBody>
      </p:sp>
      <p:sp>
        <p:nvSpPr>
          <p:cNvPr id="30723" name="Rectangle 6"/>
          <p:cNvSpPr>
            <a:spLocks noGrp="1" noChangeArrowheads="1"/>
          </p:cNvSpPr>
          <p:nvPr>
            <p:ph type="title"/>
          </p:nvPr>
        </p:nvSpPr>
        <p:spPr/>
        <p:txBody>
          <a:bodyPr/>
          <a:lstStyle/>
          <a:p>
            <a:pPr eaLnBrk="1" hangingPunct="1"/>
            <a:r>
              <a:rPr lang="en-US" smtClean="0"/>
              <a:t>Solution using Swap</a:t>
            </a:r>
          </a:p>
        </p:txBody>
      </p:sp>
      <p:sp>
        <p:nvSpPr>
          <p:cNvPr id="30724" name="Rectangle 7"/>
          <p:cNvSpPr>
            <a:spLocks noGrp="1" noChangeArrowheads="1"/>
          </p:cNvSpPr>
          <p:nvPr>
            <p:ph type="body" sz="half" idx="1"/>
          </p:nvPr>
        </p:nvSpPr>
        <p:spPr>
          <a:xfrm>
            <a:off x="1847850" y="1414464"/>
            <a:ext cx="8496300" cy="719137"/>
          </a:xfrm>
        </p:spPr>
        <p:txBody>
          <a:bodyPr/>
          <a:lstStyle/>
          <a:p>
            <a:pPr eaLnBrk="1" hangingPunct="1"/>
            <a:r>
              <a:rPr lang="en-US" sz="1800"/>
              <a:t>Need to program in assembly to use. Hence Entry section code should be programmed in assembly</a:t>
            </a:r>
          </a:p>
          <a:p>
            <a:pPr eaLnBrk="1" hangingPunct="1"/>
            <a:endParaRPr lang="en-US" sz="1800"/>
          </a:p>
        </p:txBody>
      </p:sp>
      <p:sp>
        <p:nvSpPr>
          <p:cNvPr id="30725" name="Rectangle 5"/>
          <p:cNvSpPr>
            <a:spLocks noChangeArrowheads="1"/>
          </p:cNvSpPr>
          <p:nvPr/>
        </p:nvSpPr>
        <p:spPr bwMode="auto">
          <a:xfrm>
            <a:off x="4476750" y="2994026"/>
            <a:ext cx="4572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do {</a:t>
            </a:r>
          </a:p>
          <a:p>
            <a:pPr eaLnBrk="1" hangingPunct="1"/>
            <a:r>
              <a:rPr kumimoji="1" lang="en-US" b="0"/>
              <a:t>                    key = TRUE;</a:t>
            </a:r>
          </a:p>
          <a:p>
            <a:pPr eaLnBrk="1" hangingPunct="1"/>
            <a:r>
              <a:rPr kumimoji="1" lang="en-US" b="0"/>
              <a:t>                    while ( key == TRUE)</a:t>
            </a:r>
          </a:p>
          <a:p>
            <a:pPr eaLnBrk="1" hangingPunct="1"/>
            <a:r>
              <a:rPr kumimoji="1" lang="en-US" b="0"/>
              <a:t>                             Swap (&amp;lock, &amp;key );</a:t>
            </a:r>
          </a:p>
          <a:p>
            <a:pPr eaLnBrk="1" hangingPunct="1"/>
            <a:r>
              <a:rPr kumimoji="1" lang="en-US" b="0"/>
              <a:t>      </a:t>
            </a:r>
          </a:p>
          <a:p>
            <a:pPr eaLnBrk="1" hangingPunct="1"/>
            <a:r>
              <a:rPr kumimoji="1" lang="en-US" b="0"/>
              <a:t>                    //    critical section</a:t>
            </a:r>
          </a:p>
          <a:p>
            <a:pPr eaLnBrk="1" hangingPunct="1"/>
            <a:endParaRPr kumimoji="1" lang="en-US" b="0"/>
          </a:p>
          <a:p>
            <a:pPr eaLnBrk="1" hangingPunct="1"/>
            <a:r>
              <a:rPr kumimoji="1" lang="en-US" b="0"/>
              <a:t>                     lock = FALSE;</a:t>
            </a:r>
          </a:p>
          <a:p>
            <a:pPr eaLnBrk="1" hangingPunct="1"/>
            <a:endParaRPr kumimoji="1" lang="en-US" b="0"/>
          </a:p>
          <a:p>
            <a:pPr eaLnBrk="1" hangingPunct="1"/>
            <a:r>
              <a:rPr kumimoji="1" lang="en-US" b="0"/>
              <a:t>                      //      remainder section </a:t>
            </a:r>
          </a:p>
          <a:p>
            <a:pPr eaLnBrk="1" hangingPunct="1"/>
            <a:endParaRPr kumimoji="1" lang="en-US" b="0"/>
          </a:p>
          <a:p>
            <a:pPr eaLnBrk="1" hangingPunct="1"/>
            <a:r>
              <a:rPr kumimoji="1" lang="en-US" b="0"/>
              <a:t>}  while (TRUE);</a:t>
            </a:r>
          </a:p>
        </p:txBody>
      </p:sp>
      <p:sp>
        <p:nvSpPr>
          <p:cNvPr id="30726" name="Rectangle 10"/>
          <p:cNvSpPr>
            <a:spLocks noChangeArrowheads="1"/>
          </p:cNvSpPr>
          <p:nvPr/>
        </p:nvSpPr>
        <p:spPr bwMode="auto">
          <a:xfrm>
            <a:off x="5591175" y="3281363"/>
            <a:ext cx="3384550" cy="100965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0727" name="Rectangle 11"/>
          <p:cNvSpPr>
            <a:spLocks noChangeArrowheads="1"/>
          </p:cNvSpPr>
          <p:nvPr/>
        </p:nvSpPr>
        <p:spPr bwMode="auto">
          <a:xfrm>
            <a:off x="5591175" y="4938713"/>
            <a:ext cx="3384550" cy="3603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0728" name="Text Box 12"/>
          <p:cNvSpPr txBox="1">
            <a:spLocks noChangeArrowheads="1"/>
          </p:cNvSpPr>
          <p:nvPr/>
        </p:nvSpPr>
        <p:spPr bwMode="auto">
          <a:xfrm>
            <a:off x="2914651" y="2276475"/>
            <a:ext cx="63658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pPr>
            <a:r>
              <a:rPr lang="en-US" b="0"/>
              <a:t>We use a shared Boolean variable </a:t>
            </a:r>
            <a:r>
              <a:rPr lang="en-US"/>
              <a:t>lock</a:t>
            </a:r>
            <a:r>
              <a:rPr lang="en-US" b="0"/>
              <a:t> initialized to FALSE. </a:t>
            </a:r>
          </a:p>
          <a:p>
            <a:pPr eaLnBrk="1" hangingPunct="1">
              <a:spcBef>
                <a:spcPct val="20000"/>
              </a:spcBef>
            </a:pPr>
            <a:r>
              <a:rPr lang="en-US" b="0"/>
              <a:t>Each process also has a local Boolean variable </a:t>
            </a:r>
            <a:r>
              <a:rPr lang="en-US"/>
              <a:t>key </a:t>
            </a:r>
          </a:p>
          <a:p>
            <a:pPr eaLnBrk="1" hangingPunct="1"/>
            <a:endParaRPr lang="en-US" b="0"/>
          </a:p>
        </p:txBody>
      </p:sp>
      <p:sp>
        <p:nvSpPr>
          <p:cNvPr id="30729" name="Text Box 13"/>
          <p:cNvSpPr txBox="1">
            <a:spLocks noChangeArrowheads="1"/>
          </p:cNvSpPr>
          <p:nvPr/>
        </p:nvSpPr>
        <p:spPr bwMode="auto">
          <a:xfrm>
            <a:off x="5448300" y="1989139"/>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Solution</a:t>
            </a:r>
          </a:p>
        </p:txBody>
      </p:sp>
    </p:spTree>
    <p:extLst>
      <p:ext uri="{BB962C8B-B14F-4D97-AF65-F5344CB8AC3E}">
        <p14:creationId xmlns:p14="http://schemas.microsoft.com/office/powerpoint/2010/main" val="35305152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6E03BF6-713A-4BAC-A040-16F074EB7ADB}" type="slidenum">
              <a:rPr lang="en-US" b="0"/>
              <a:pPr eaLnBrk="1" hangingPunct="1"/>
              <a:t>83</a:t>
            </a:fld>
            <a:endParaRPr lang="en-US" b="0"/>
          </a:p>
        </p:txBody>
      </p:sp>
      <p:sp>
        <p:nvSpPr>
          <p:cNvPr id="31747" name="Rectangle 2"/>
          <p:cNvSpPr>
            <a:spLocks noGrp="1" noChangeArrowheads="1"/>
          </p:cNvSpPr>
          <p:nvPr>
            <p:ph type="title"/>
          </p:nvPr>
        </p:nvSpPr>
        <p:spPr/>
        <p:txBody>
          <a:bodyPr/>
          <a:lstStyle/>
          <a:p>
            <a:pPr eaLnBrk="1" hangingPunct="1"/>
            <a:r>
              <a:rPr lang="en-US" smtClean="0"/>
              <a:t>Comments</a:t>
            </a:r>
          </a:p>
        </p:txBody>
      </p:sp>
      <p:sp>
        <p:nvSpPr>
          <p:cNvPr id="31748" name="Rectangle 3"/>
          <p:cNvSpPr>
            <a:spLocks noGrp="1" noChangeArrowheads="1"/>
          </p:cNvSpPr>
          <p:nvPr>
            <p:ph type="body" idx="1"/>
          </p:nvPr>
        </p:nvSpPr>
        <p:spPr/>
        <p:txBody>
          <a:bodyPr/>
          <a:lstStyle/>
          <a:p>
            <a:pPr eaLnBrk="1" hangingPunct="1"/>
            <a:r>
              <a:rPr lang="en-US" smtClean="0"/>
              <a:t>TestAndSet and Swap provides mutual exclusion: 1</a:t>
            </a:r>
            <a:r>
              <a:rPr lang="en-US" baseline="30000" smtClean="0"/>
              <a:t>st</a:t>
            </a:r>
            <a:r>
              <a:rPr lang="en-US" smtClean="0"/>
              <a:t> property satisfied</a:t>
            </a:r>
          </a:p>
          <a:p>
            <a:pPr eaLnBrk="1" hangingPunct="1"/>
            <a:endParaRPr lang="en-US" smtClean="0"/>
          </a:p>
          <a:p>
            <a:pPr eaLnBrk="1" hangingPunct="1"/>
            <a:r>
              <a:rPr lang="en-US" smtClean="0"/>
              <a:t>But, Bounded Waiting property, 3</a:t>
            </a:r>
            <a:r>
              <a:rPr lang="en-US" baseline="30000" smtClean="0"/>
              <a:t>rd</a:t>
            </a:r>
            <a:r>
              <a:rPr lang="en-US" smtClean="0"/>
              <a:t> property,  may not be satisfied. </a:t>
            </a:r>
          </a:p>
          <a:p>
            <a:pPr eaLnBrk="1" hangingPunct="1"/>
            <a:endParaRPr lang="en-US" smtClean="0"/>
          </a:p>
          <a:p>
            <a:pPr eaLnBrk="1" hangingPunct="1"/>
            <a:r>
              <a:rPr lang="en-US" smtClean="0"/>
              <a:t>A process X may be waiting, but we can have the other process Y going into the critical region repeatedly </a:t>
            </a:r>
          </a:p>
        </p:txBody>
      </p:sp>
    </p:spTree>
    <p:extLst>
      <p:ext uri="{BB962C8B-B14F-4D97-AF65-F5344CB8AC3E}">
        <p14:creationId xmlns:p14="http://schemas.microsoft.com/office/powerpoint/2010/main" val="138666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C0B2A3C-623E-47C0-94DF-70F18163E8C1}" type="slidenum">
              <a:rPr lang="en-US" b="0"/>
              <a:pPr eaLnBrk="1" hangingPunct="1"/>
              <a:t>84</a:t>
            </a:fld>
            <a:endParaRPr lang="en-US" b="0"/>
          </a:p>
        </p:txBody>
      </p:sp>
      <p:sp>
        <p:nvSpPr>
          <p:cNvPr id="32771" name="Rectangle 2"/>
          <p:cNvSpPr>
            <a:spLocks noGrp="1" noChangeArrowheads="1"/>
          </p:cNvSpPr>
          <p:nvPr>
            <p:ph type="title"/>
          </p:nvPr>
        </p:nvSpPr>
        <p:spPr/>
        <p:txBody>
          <a:bodyPr/>
          <a:lstStyle/>
          <a:p>
            <a:pPr eaLnBrk="1" hangingPunct="1"/>
            <a:r>
              <a:rPr lang="en-US" sz="2800"/>
              <a:t>Bounded-waiting Mutual Exclusion with TestandSet()</a:t>
            </a:r>
          </a:p>
        </p:txBody>
      </p:sp>
      <p:sp>
        <p:nvSpPr>
          <p:cNvPr id="32772" name="Rectangle 4"/>
          <p:cNvSpPr>
            <a:spLocks noChangeArrowheads="1"/>
          </p:cNvSpPr>
          <p:nvPr/>
        </p:nvSpPr>
        <p:spPr bwMode="auto">
          <a:xfrm>
            <a:off x="2351089" y="1373188"/>
            <a:ext cx="7399337"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kumimoji="1" lang="en-US" b="0"/>
              <a:t>	do { </a:t>
            </a:r>
          </a:p>
          <a:p>
            <a:pPr eaLnBrk="1" hangingPunct="1"/>
            <a:r>
              <a:rPr kumimoji="1" lang="en-US" b="0"/>
              <a:t>		waiting[i] = TRUE; </a:t>
            </a:r>
          </a:p>
          <a:p>
            <a:pPr eaLnBrk="1" hangingPunct="1"/>
            <a:r>
              <a:rPr kumimoji="1" lang="en-US" b="0"/>
              <a:t>		key = TRUE; </a:t>
            </a:r>
          </a:p>
          <a:p>
            <a:pPr eaLnBrk="1" hangingPunct="1"/>
            <a:r>
              <a:rPr kumimoji="1" lang="en-US" b="0"/>
              <a:t>		while (waiting[i] &amp;&amp; key) </a:t>
            </a:r>
          </a:p>
          <a:p>
            <a:pPr eaLnBrk="1" hangingPunct="1"/>
            <a:r>
              <a:rPr kumimoji="1" lang="en-US" b="0"/>
              <a:t>			key = TestAndSet(&amp;lock); </a:t>
            </a:r>
          </a:p>
          <a:p>
            <a:pPr eaLnBrk="1" hangingPunct="1"/>
            <a:r>
              <a:rPr kumimoji="1" lang="en-US" b="0"/>
              <a:t>		waiting[i] = FALSE; </a:t>
            </a:r>
          </a:p>
          <a:p>
            <a:pPr eaLnBrk="1" hangingPunct="1"/>
            <a:r>
              <a:rPr kumimoji="1" lang="en-US" b="0"/>
              <a:t>	</a:t>
            </a:r>
          </a:p>
          <a:p>
            <a:pPr eaLnBrk="1" hangingPunct="1"/>
            <a:r>
              <a:rPr kumimoji="1" lang="en-US" b="0"/>
              <a:t>		// critical section </a:t>
            </a:r>
          </a:p>
          <a:p>
            <a:pPr eaLnBrk="1" hangingPunct="1"/>
            <a:endParaRPr kumimoji="1" lang="en-US" b="0"/>
          </a:p>
          <a:p>
            <a:pPr eaLnBrk="1" hangingPunct="1"/>
            <a:r>
              <a:rPr kumimoji="1" lang="en-US" b="0"/>
              <a:t>		j = (i + 1) % n; </a:t>
            </a:r>
          </a:p>
          <a:p>
            <a:pPr eaLnBrk="1" hangingPunct="1"/>
            <a:r>
              <a:rPr kumimoji="1" lang="en-US" b="0"/>
              <a:t>		while ((j != i) &amp;&amp; !waiting[j]) </a:t>
            </a:r>
          </a:p>
          <a:p>
            <a:pPr eaLnBrk="1" hangingPunct="1"/>
            <a:r>
              <a:rPr kumimoji="1" lang="en-US" b="0"/>
              <a:t>			j = (j + 1) % n; </a:t>
            </a:r>
          </a:p>
          <a:p>
            <a:pPr eaLnBrk="1" hangingPunct="1"/>
            <a:r>
              <a:rPr kumimoji="1" lang="en-US" b="0"/>
              <a:t>		if (j == i) </a:t>
            </a:r>
          </a:p>
          <a:p>
            <a:pPr eaLnBrk="1" hangingPunct="1"/>
            <a:r>
              <a:rPr kumimoji="1" lang="en-US" b="0"/>
              <a:t>			lock = FALSE; </a:t>
            </a:r>
          </a:p>
          <a:p>
            <a:pPr eaLnBrk="1" hangingPunct="1"/>
            <a:r>
              <a:rPr kumimoji="1" lang="en-US" b="0"/>
              <a:t>		else </a:t>
            </a:r>
          </a:p>
          <a:p>
            <a:pPr eaLnBrk="1" hangingPunct="1"/>
            <a:r>
              <a:rPr kumimoji="1" lang="en-US" b="0"/>
              <a:t>			waiting[j] = FALSE; </a:t>
            </a:r>
          </a:p>
          <a:p>
            <a:pPr eaLnBrk="1" hangingPunct="1"/>
            <a:r>
              <a:rPr kumimoji="1" lang="en-US" b="0"/>
              <a:t>		// remainder section </a:t>
            </a:r>
          </a:p>
          <a:p>
            <a:pPr eaLnBrk="1" hangingPunct="1"/>
            <a:r>
              <a:rPr kumimoji="1" lang="en-US" b="0"/>
              <a:t>	} while (TRUE);</a:t>
            </a:r>
          </a:p>
        </p:txBody>
      </p:sp>
      <p:sp>
        <p:nvSpPr>
          <p:cNvPr id="32773" name="Rectangle 5"/>
          <p:cNvSpPr>
            <a:spLocks noChangeArrowheads="1"/>
          </p:cNvSpPr>
          <p:nvPr/>
        </p:nvSpPr>
        <p:spPr bwMode="auto">
          <a:xfrm>
            <a:off x="3863976" y="1725614"/>
            <a:ext cx="4176713" cy="13684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2774" name="Rectangle 6"/>
          <p:cNvSpPr>
            <a:spLocks noChangeArrowheads="1"/>
          </p:cNvSpPr>
          <p:nvPr/>
        </p:nvSpPr>
        <p:spPr bwMode="auto">
          <a:xfrm>
            <a:off x="3863976" y="3894139"/>
            <a:ext cx="4176713" cy="19446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2775" name="Text Box 7"/>
          <p:cNvSpPr txBox="1">
            <a:spLocks noChangeArrowheads="1"/>
          </p:cNvSpPr>
          <p:nvPr/>
        </p:nvSpPr>
        <p:spPr bwMode="auto">
          <a:xfrm>
            <a:off x="8112126" y="2133601"/>
            <a:ext cx="205406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entry section code</a:t>
            </a:r>
          </a:p>
        </p:txBody>
      </p:sp>
      <p:sp>
        <p:nvSpPr>
          <p:cNvPr id="32776" name="Text Box 8"/>
          <p:cNvSpPr txBox="1">
            <a:spLocks noChangeArrowheads="1"/>
          </p:cNvSpPr>
          <p:nvPr/>
        </p:nvSpPr>
        <p:spPr bwMode="auto">
          <a:xfrm>
            <a:off x="8183564" y="4797426"/>
            <a:ext cx="190017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exit section code</a:t>
            </a:r>
          </a:p>
        </p:txBody>
      </p:sp>
    </p:spTree>
    <p:extLst>
      <p:ext uri="{BB962C8B-B14F-4D97-AF65-F5344CB8AC3E}">
        <p14:creationId xmlns:p14="http://schemas.microsoft.com/office/powerpoint/2010/main" val="27075875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A5D2DE5-CFD7-4346-AD70-6E2CBE447A42}" type="slidenum">
              <a:rPr lang="en-US" b="0"/>
              <a:pPr eaLnBrk="1" hangingPunct="1"/>
              <a:t>85</a:t>
            </a:fld>
            <a:endParaRPr lang="en-US" b="0"/>
          </a:p>
        </p:txBody>
      </p:sp>
      <p:sp>
        <p:nvSpPr>
          <p:cNvPr id="33795" name="Rectangle 2"/>
          <p:cNvSpPr>
            <a:spLocks noGrp="1" noChangeArrowheads="1"/>
          </p:cNvSpPr>
          <p:nvPr>
            <p:ph type="title"/>
          </p:nvPr>
        </p:nvSpPr>
        <p:spPr/>
        <p:txBody>
          <a:bodyPr/>
          <a:lstStyle/>
          <a:p>
            <a:pPr eaLnBrk="1" hangingPunct="1"/>
            <a:r>
              <a:rPr lang="en-US" smtClean="0"/>
              <a:t>Semaphore</a:t>
            </a:r>
          </a:p>
        </p:txBody>
      </p:sp>
      <p:sp>
        <p:nvSpPr>
          <p:cNvPr id="33796" name="Rectangle 3"/>
          <p:cNvSpPr>
            <a:spLocks noGrp="1" noChangeArrowheads="1"/>
          </p:cNvSpPr>
          <p:nvPr>
            <p:ph type="body" idx="1"/>
          </p:nvPr>
        </p:nvSpPr>
        <p:spPr/>
        <p:txBody>
          <a:bodyPr>
            <a:normAutofit fontScale="92500" lnSpcReduction="10000"/>
          </a:bodyPr>
          <a:lstStyle/>
          <a:p>
            <a:pPr eaLnBrk="1" hangingPunct="1"/>
            <a:r>
              <a:rPr lang="en-US" smtClean="0"/>
              <a:t>Synchronization tool that does not require busy waiting </a:t>
            </a:r>
            <a:endParaRPr lang="en-US" i="1" smtClean="0">
              <a:solidFill>
                <a:schemeClr val="tx2"/>
              </a:solidFill>
            </a:endParaRPr>
          </a:p>
          <a:p>
            <a:pPr eaLnBrk="1" hangingPunct="1"/>
            <a:r>
              <a:rPr lang="en-US" smtClean="0"/>
              <a:t>Semaphore </a:t>
            </a:r>
            <a:r>
              <a:rPr lang="en-US" i="1" smtClean="0"/>
              <a:t>S</a:t>
            </a:r>
            <a:r>
              <a:rPr lang="en-US" smtClean="0"/>
              <a:t>:</a:t>
            </a:r>
            <a:r>
              <a:rPr lang="en-US" i="1" smtClean="0"/>
              <a:t> </a:t>
            </a:r>
            <a:r>
              <a:rPr lang="en-US" smtClean="0"/>
              <a:t> integer variable</a:t>
            </a:r>
            <a:br>
              <a:rPr lang="en-US" smtClean="0"/>
            </a:br>
            <a:r>
              <a:rPr lang="en-US" smtClean="0"/>
              <a:t>	shared, and can be a kernel variable</a:t>
            </a:r>
          </a:p>
          <a:p>
            <a:pPr eaLnBrk="1" hangingPunct="1"/>
            <a:r>
              <a:rPr lang="en-US" smtClean="0"/>
              <a:t>Two standard operations modify </a:t>
            </a:r>
            <a:r>
              <a:rPr lang="en-US" b="1" smtClean="0"/>
              <a:t>S:</a:t>
            </a:r>
            <a:r>
              <a:rPr lang="en-US" b="1" smtClean="0">
                <a:solidFill>
                  <a:srgbClr val="FF9900"/>
                </a:solidFill>
              </a:rPr>
              <a:t>     </a:t>
            </a:r>
            <a:r>
              <a:rPr lang="en-US" b="1" smtClean="0"/>
              <a:t>wait()</a:t>
            </a:r>
            <a:r>
              <a:rPr lang="en-US" smtClean="0"/>
              <a:t> and </a:t>
            </a:r>
            <a:r>
              <a:rPr lang="en-US" b="1" smtClean="0"/>
              <a:t>signal()</a:t>
            </a:r>
          </a:p>
          <a:p>
            <a:pPr lvl="2" eaLnBrk="1" hangingPunct="1"/>
            <a:r>
              <a:rPr lang="en-US" smtClean="0"/>
              <a:t>Originally called </a:t>
            </a:r>
            <a:r>
              <a:rPr lang="en-US" b="1" smtClean="0"/>
              <a:t>P()</a:t>
            </a:r>
            <a:r>
              <a:rPr lang="en-US" smtClean="0">
                <a:solidFill>
                  <a:srgbClr val="3366FF"/>
                </a:solidFill>
              </a:rPr>
              <a:t> </a:t>
            </a:r>
            <a:r>
              <a:rPr lang="en-US" smtClean="0"/>
              <a:t>and</a:t>
            </a:r>
            <a:r>
              <a:rPr lang="en-US" i="1" smtClean="0"/>
              <a:t> </a:t>
            </a:r>
            <a:r>
              <a:rPr lang="en-US" b="1" smtClean="0"/>
              <a:t>V()</a:t>
            </a:r>
          </a:p>
          <a:p>
            <a:pPr lvl="2" eaLnBrk="1" hangingPunct="1"/>
            <a:r>
              <a:rPr lang="en-US" smtClean="0"/>
              <a:t>Also called</a:t>
            </a:r>
            <a:r>
              <a:rPr lang="en-US" smtClean="0">
                <a:solidFill>
                  <a:srgbClr val="FF9900"/>
                </a:solidFill>
              </a:rPr>
              <a:t> </a:t>
            </a:r>
            <a:r>
              <a:rPr lang="en-US" b="1" smtClean="0"/>
              <a:t>down() and up()</a:t>
            </a:r>
          </a:p>
          <a:p>
            <a:pPr lvl="1" eaLnBrk="1" hangingPunct="1"/>
            <a:r>
              <a:rPr lang="en-US" smtClean="0"/>
              <a:t>Semaphores can only be accessed via these two  indivisible (atomic/indivisisable) operations; </a:t>
            </a:r>
          </a:p>
          <a:p>
            <a:pPr lvl="1" eaLnBrk="1" hangingPunct="1"/>
            <a:r>
              <a:rPr lang="en-US" smtClean="0"/>
              <a:t>They can be implemented as system calls by kernel. Kernel makes sure they are </a:t>
            </a:r>
            <a:r>
              <a:rPr lang="en-US" b="1" smtClean="0"/>
              <a:t>indivisible</a:t>
            </a:r>
            <a:r>
              <a:rPr lang="en-US" smtClean="0"/>
              <a:t>. </a:t>
            </a:r>
          </a:p>
          <a:p>
            <a:pPr lvl="1" eaLnBrk="1" hangingPunct="1"/>
            <a:endParaRPr lang="en-US" smtClean="0">
              <a:solidFill>
                <a:srgbClr val="FF9900"/>
              </a:solidFill>
            </a:endParaRPr>
          </a:p>
          <a:p>
            <a:pPr eaLnBrk="1" hangingPunct="1"/>
            <a:r>
              <a:rPr lang="en-US" smtClean="0"/>
              <a:t>Less complicated entry and exit sections when semaphores are used</a:t>
            </a:r>
          </a:p>
          <a:p>
            <a:pPr eaLnBrk="1" hangingPunct="1"/>
            <a:endParaRPr lang="en-US" smtClean="0"/>
          </a:p>
        </p:txBody>
      </p:sp>
    </p:spTree>
    <p:extLst>
      <p:ext uri="{BB962C8B-B14F-4D97-AF65-F5344CB8AC3E}">
        <p14:creationId xmlns:p14="http://schemas.microsoft.com/office/powerpoint/2010/main" val="40685028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59E2812-E0E3-4871-AD44-EF3FC36D76D7}" type="slidenum">
              <a:rPr lang="en-US" b="0"/>
              <a:pPr eaLnBrk="1" hangingPunct="1"/>
              <a:t>86</a:t>
            </a:fld>
            <a:endParaRPr lang="en-US" b="0"/>
          </a:p>
        </p:txBody>
      </p:sp>
      <p:sp>
        <p:nvSpPr>
          <p:cNvPr id="34819" name="Rectangle 2"/>
          <p:cNvSpPr>
            <a:spLocks noGrp="1" noChangeArrowheads="1"/>
          </p:cNvSpPr>
          <p:nvPr>
            <p:ph type="title"/>
          </p:nvPr>
        </p:nvSpPr>
        <p:spPr/>
        <p:txBody>
          <a:bodyPr/>
          <a:lstStyle/>
          <a:p>
            <a:pPr eaLnBrk="1" hangingPunct="1"/>
            <a:r>
              <a:rPr lang="en-US" smtClean="0">
                <a:solidFill>
                  <a:srgbClr val="FF0000"/>
                </a:solidFill>
              </a:rPr>
              <a:t>Meaning (semantics)</a:t>
            </a:r>
            <a:r>
              <a:rPr lang="en-US" smtClean="0"/>
              <a:t> of operations</a:t>
            </a:r>
          </a:p>
        </p:txBody>
      </p:sp>
      <p:sp>
        <p:nvSpPr>
          <p:cNvPr id="34820" name="Rectangle 3"/>
          <p:cNvSpPr>
            <a:spLocks noGrp="1" noChangeArrowheads="1"/>
          </p:cNvSpPr>
          <p:nvPr>
            <p:ph type="body" idx="1"/>
          </p:nvPr>
        </p:nvSpPr>
        <p:spPr/>
        <p:txBody>
          <a:bodyPr>
            <a:normAutofit fontScale="92500" lnSpcReduction="20000"/>
          </a:bodyPr>
          <a:lstStyle/>
          <a:p>
            <a:pPr eaLnBrk="1" hangingPunct="1"/>
            <a:r>
              <a:rPr lang="en-US" b="1" smtClean="0"/>
              <a:t>wait (S):</a:t>
            </a:r>
            <a:endParaRPr lang="en-US" smtClean="0"/>
          </a:p>
          <a:p>
            <a:pPr eaLnBrk="1" hangingPunct="1">
              <a:buFontTx/>
              <a:buNone/>
            </a:pPr>
            <a:r>
              <a:rPr lang="en-US" smtClean="0"/>
              <a:t>	if S positive </a:t>
            </a:r>
          </a:p>
          <a:p>
            <a:pPr eaLnBrk="1" hangingPunct="1">
              <a:buFontTx/>
              <a:buNone/>
            </a:pPr>
            <a:r>
              <a:rPr lang="en-US" smtClean="0"/>
              <a:t>	     S-- and return</a:t>
            </a:r>
          </a:p>
          <a:p>
            <a:pPr eaLnBrk="1" hangingPunct="1">
              <a:buFontTx/>
              <a:buNone/>
            </a:pPr>
            <a:r>
              <a:rPr lang="en-US" smtClean="0"/>
              <a:t>     else  </a:t>
            </a:r>
          </a:p>
          <a:p>
            <a:pPr eaLnBrk="1" hangingPunct="1">
              <a:buFontTx/>
              <a:buNone/>
            </a:pPr>
            <a:r>
              <a:rPr lang="en-US" smtClean="0"/>
              <a:t>          block/wait (</a:t>
            </a:r>
            <a:r>
              <a:rPr lang="en-US" i="1" smtClean="0"/>
              <a:t>until somebody wakes you up; then return</a:t>
            </a:r>
            <a:r>
              <a:rPr lang="en-US" smtClean="0"/>
              <a:t>)</a:t>
            </a:r>
            <a:endParaRPr lang="en-US" b="1" smtClean="0"/>
          </a:p>
          <a:p>
            <a:pPr eaLnBrk="1" hangingPunct="1">
              <a:buFontTx/>
              <a:buNone/>
            </a:pPr>
            <a:endParaRPr lang="en-US" smtClean="0"/>
          </a:p>
          <a:p>
            <a:pPr eaLnBrk="1" hangingPunct="1">
              <a:buFontTx/>
              <a:buNone/>
            </a:pPr>
            <a:endParaRPr lang="en-US" smtClean="0"/>
          </a:p>
          <a:p>
            <a:pPr eaLnBrk="1" hangingPunct="1"/>
            <a:r>
              <a:rPr lang="en-US" b="1" smtClean="0"/>
              <a:t>signal(S): </a:t>
            </a:r>
            <a:br>
              <a:rPr lang="en-US" b="1" smtClean="0"/>
            </a:br>
            <a:r>
              <a:rPr lang="en-US" smtClean="0"/>
              <a:t>if there is a process waiting</a:t>
            </a:r>
            <a:br>
              <a:rPr lang="en-US" smtClean="0"/>
            </a:br>
            <a:r>
              <a:rPr lang="en-US" smtClean="0"/>
              <a:t>   wake it up and return</a:t>
            </a:r>
            <a:br>
              <a:rPr lang="en-US" smtClean="0"/>
            </a:br>
            <a:r>
              <a:rPr lang="en-US" smtClean="0"/>
              <a:t>else </a:t>
            </a:r>
            <a:br>
              <a:rPr lang="en-US" smtClean="0"/>
            </a:br>
            <a:r>
              <a:rPr lang="en-US" smtClean="0"/>
              <a:t>  S++ and return</a:t>
            </a:r>
          </a:p>
        </p:txBody>
      </p:sp>
    </p:spTree>
    <p:extLst>
      <p:ext uri="{BB962C8B-B14F-4D97-AF65-F5344CB8AC3E}">
        <p14:creationId xmlns:p14="http://schemas.microsoft.com/office/powerpoint/2010/main" val="19725805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ACDDCB73-D4B5-44BC-AF6B-E221FB7D6BBB}" type="slidenum">
              <a:rPr lang="en-US" b="0"/>
              <a:pPr eaLnBrk="1" hangingPunct="1"/>
              <a:t>87</a:t>
            </a:fld>
            <a:endParaRPr lang="en-US" b="0"/>
          </a:p>
        </p:txBody>
      </p:sp>
      <p:sp>
        <p:nvSpPr>
          <p:cNvPr id="35843" name="Rectangle 2"/>
          <p:cNvSpPr>
            <a:spLocks noGrp="1" noChangeArrowheads="1"/>
          </p:cNvSpPr>
          <p:nvPr>
            <p:ph type="title"/>
          </p:nvPr>
        </p:nvSpPr>
        <p:spPr/>
        <p:txBody>
          <a:bodyPr/>
          <a:lstStyle/>
          <a:p>
            <a:pPr eaLnBrk="1" hangingPunct="1"/>
            <a:r>
              <a:rPr lang="en-US" smtClean="0"/>
              <a:t>Comments</a:t>
            </a:r>
          </a:p>
        </p:txBody>
      </p:sp>
      <p:sp>
        <p:nvSpPr>
          <p:cNvPr id="35844" name="Rectangle 3"/>
          <p:cNvSpPr>
            <a:spLocks noGrp="1" noChangeArrowheads="1"/>
          </p:cNvSpPr>
          <p:nvPr>
            <p:ph type="body" idx="1"/>
          </p:nvPr>
        </p:nvSpPr>
        <p:spPr/>
        <p:txBody>
          <a:bodyPr/>
          <a:lstStyle/>
          <a:p>
            <a:pPr eaLnBrk="1" hangingPunct="1"/>
            <a:r>
              <a:rPr lang="en-US" smtClean="0"/>
              <a:t>Wait body and signal body have to be executed atomically: one process at a time. Hence the body of wait and signal are critical sections to be protected by the kernel. </a:t>
            </a:r>
          </a:p>
          <a:p>
            <a:pPr eaLnBrk="1" hangingPunct="1"/>
            <a:endParaRPr lang="en-US" smtClean="0"/>
          </a:p>
          <a:p>
            <a:pPr eaLnBrk="1" hangingPunct="1"/>
            <a:r>
              <a:rPr lang="en-US" smtClean="0"/>
              <a:t>Not that when wait() causes the process to block, the operation is nearly finished (wait body critical section is done).</a:t>
            </a:r>
          </a:p>
          <a:p>
            <a:pPr eaLnBrk="1" hangingPunct="1"/>
            <a:endParaRPr lang="en-US" smtClean="0"/>
          </a:p>
          <a:p>
            <a:pPr eaLnBrk="1" hangingPunct="1"/>
            <a:r>
              <a:rPr lang="en-US" smtClean="0"/>
              <a:t>That means another process can execute wait body or signal body</a:t>
            </a:r>
          </a:p>
        </p:txBody>
      </p:sp>
    </p:spTree>
    <p:extLst>
      <p:ext uri="{BB962C8B-B14F-4D97-AF65-F5344CB8AC3E}">
        <p14:creationId xmlns:p14="http://schemas.microsoft.com/office/powerpoint/2010/main" val="15541984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7FD658D-FA3C-496E-9BF3-765E602EAB36}" type="slidenum">
              <a:rPr lang="en-US" b="0"/>
              <a:pPr eaLnBrk="1" hangingPunct="1"/>
              <a:t>88</a:t>
            </a:fld>
            <a:endParaRPr lang="en-US" b="0"/>
          </a:p>
        </p:txBody>
      </p:sp>
      <p:sp>
        <p:nvSpPr>
          <p:cNvPr id="36867" name="Rectangle 2"/>
          <p:cNvSpPr>
            <a:spLocks noGrp="1" noChangeArrowheads="1"/>
          </p:cNvSpPr>
          <p:nvPr>
            <p:ph type="title"/>
          </p:nvPr>
        </p:nvSpPr>
        <p:spPr/>
        <p:txBody>
          <a:bodyPr/>
          <a:lstStyle/>
          <a:p>
            <a:pPr eaLnBrk="1" hangingPunct="1"/>
            <a:r>
              <a:rPr lang="en-US" smtClean="0"/>
              <a:t>Semaphore as General Synchronization Tool</a:t>
            </a:r>
          </a:p>
        </p:txBody>
      </p:sp>
      <p:sp>
        <p:nvSpPr>
          <p:cNvPr id="36868" name="Rectangle 3"/>
          <p:cNvSpPr>
            <a:spLocks noGrp="1" noChangeArrowheads="1"/>
          </p:cNvSpPr>
          <p:nvPr>
            <p:ph type="body" idx="1"/>
          </p:nvPr>
        </p:nvSpPr>
        <p:spPr/>
        <p:txBody>
          <a:bodyPr>
            <a:normAutofit lnSpcReduction="10000"/>
          </a:bodyPr>
          <a:lstStyle/>
          <a:p>
            <a:pPr eaLnBrk="1" hangingPunct="1"/>
            <a:r>
              <a:rPr lang="en-US" b="1" smtClean="0"/>
              <a:t>Binary</a:t>
            </a:r>
            <a:r>
              <a:rPr lang="en-US" smtClean="0">
                <a:solidFill>
                  <a:srgbClr val="3366FF"/>
                </a:solidFill>
              </a:rPr>
              <a:t> </a:t>
            </a:r>
            <a:r>
              <a:rPr lang="en-US" smtClean="0"/>
              <a:t>semaphore – integer value can range only between 0 </a:t>
            </a:r>
            <a:br>
              <a:rPr lang="en-US" smtClean="0"/>
            </a:br>
            <a:r>
              <a:rPr lang="en-US" smtClean="0"/>
              <a:t>and 1; can be simpler to implement</a:t>
            </a:r>
          </a:p>
          <a:p>
            <a:pPr lvl="1" eaLnBrk="1" hangingPunct="1"/>
            <a:r>
              <a:rPr lang="en-US" smtClean="0">
                <a:sym typeface="MT Extra" panose="05050102010205020202" pitchFamily="18" charset="2"/>
              </a:rPr>
              <a:t>Also known as </a:t>
            </a:r>
            <a:r>
              <a:rPr lang="en-US" b="1" smtClean="0">
                <a:sym typeface="MT Extra" panose="05050102010205020202" pitchFamily="18" charset="2"/>
              </a:rPr>
              <a:t>mutex locks</a:t>
            </a:r>
            <a:endParaRPr lang="en-US" b="1" smtClean="0"/>
          </a:p>
          <a:p>
            <a:pPr eaLnBrk="1" hangingPunct="1"/>
            <a:endParaRPr lang="en-US" b="1" smtClean="0">
              <a:sym typeface="MT Extra" panose="05050102010205020202" pitchFamily="18" charset="2"/>
            </a:endParaRPr>
          </a:p>
          <a:p>
            <a:pPr lvl="1" eaLnBrk="1" hangingPunct="1"/>
            <a:r>
              <a:rPr lang="en-US" smtClean="0">
                <a:sym typeface="MT Extra" panose="05050102010205020202" pitchFamily="18" charset="2"/>
              </a:rPr>
              <a:t>Binary semaphores provides mutual exclusion; can be used for the critical section problem. </a:t>
            </a:r>
          </a:p>
          <a:p>
            <a:pPr eaLnBrk="1" hangingPunct="1"/>
            <a:endParaRPr lang="en-US" smtClean="0">
              <a:sym typeface="MT Extra" panose="05050102010205020202" pitchFamily="18" charset="2"/>
            </a:endParaRPr>
          </a:p>
          <a:p>
            <a:pPr eaLnBrk="1" hangingPunct="1"/>
            <a:r>
              <a:rPr lang="en-US" b="1" smtClean="0"/>
              <a:t>Counting</a:t>
            </a:r>
            <a:r>
              <a:rPr lang="en-US" smtClean="0">
                <a:solidFill>
                  <a:srgbClr val="3366FF"/>
                </a:solidFill>
              </a:rPr>
              <a:t> </a:t>
            </a:r>
            <a:r>
              <a:rPr lang="en-US" smtClean="0"/>
              <a:t>semaphore – integer value can range over an unrestricted domain</a:t>
            </a:r>
          </a:p>
          <a:p>
            <a:pPr lvl="1" eaLnBrk="1" hangingPunct="1"/>
            <a:r>
              <a:rPr lang="en-US" smtClean="0"/>
              <a:t>Can be used for other synchronization problems; for example for resource allocation. </a:t>
            </a:r>
          </a:p>
          <a:p>
            <a:pPr eaLnBrk="1" hangingPunct="1"/>
            <a:endParaRPr lang="en-US" smtClean="0">
              <a:sym typeface="MT Extra" panose="05050102010205020202" pitchFamily="18" charset="2"/>
            </a:endParaRPr>
          </a:p>
          <a:p>
            <a:pPr eaLnBrk="1" hangingPunct="1"/>
            <a:endParaRPr lang="en-US" smtClean="0">
              <a:sym typeface="MT Extra" panose="05050102010205020202" pitchFamily="18" charset="2"/>
            </a:endParaRPr>
          </a:p>
          <a:p>
            <a:pPr eaLnBrk="1" hangingPunct="1"/>
            <a:endParaRPr lang="en-US" smtClean="0">
              <a:sym typeface="MT Extra" panose="05050102010205020202" pitchFamily="18" charset="2"/>
            </a:endParaRPr>
          </a:p>
          <a:p>
            <a:pPr lvl="1" eaLnBrk="1" hangingPunct="1">
              <a:buFontTx/>
              <a:buNone/>
            </a:pPr>
            <a:endParaRPr lang="en-US" smtClean="0">
              <a:solidFill>
                <a:srgbClr val="FF9900"/>
              </a:solidFill>
              <a:sym typeface="MT Extra" panose="05050102010205020202" pitchFamily="18" charset="2"/>
            </a:endParaRPr>
          </a:p>
          <a:p>
            <a:pPr eaLnBrk="1" hangingPunct="1"/>
            <a:endParaRPr lang="en-US" smtClean="0">
              <a:solidFill>
                <a:srgbClr val="FF9900"/>
              </a:solidFill>
            </a:endParaRPr>
          </a:p>
        </p:txBody>
      </p:sp>
    </p:spTree>
    <p:extLst>
      <p:ext uri="{BB962C8B-B14F-4D97-AF65-F5344CB8AC3E}">
        <p14:creationId xmlns:p14="http://schemas.microsoft.com/office/powerpoint/2010/main" val="24170610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AC764459-8D61-48EA-AA91-B7B0F9FE4E33}" type="slidenum">
              <a:rPr lang="en-US" b="0"/>
              <a:pPr eaLnBrk="1" hangingPunct="1"/>
              <a:t>89</a:t>
            </a:fld>
            <a:endParaRPr lang="en-US" b="0"/>
          </a:p>
        </p:txBody>
      </p:sp>
      <p:sp>
        <p:nvSpPr>
          <p:cNvPr id="37891" name="Rectangle 2"/>
          <p:cNvSpPr>
            <a:spLocks noGrp="1" noChangeArrowheads="1"/>
          </p:cNvSpPr>
          <p:nvPr>
            <p:ph type="title"/>
          </p:nvPr>
        </p:nvSpPr>
        <p:spPr/>
        <p:txBody>
          <a:bodyPr/>
          <a:lstStyle/>
          <a:p>
            <a:pPr eaLnBrk="1" hangingPunct="1"/>
            <a:r>
              <a:rPr lang="en-US" smtClean="0"/>
              <a:t>Usage</a:t>
            </a:r>
          </a:p>
        </p:txBody>
      </p:sp>
      <p:sp>
        <p:nvSpPr>
          <p:cNvPr id="37892" name="Rectangle 3"/>
          <p:cNvSpPr>
            <a:spLocks noGrp="1" noChangeArrowheads="1"/>
          </p:cNvSpPr>
          <p:nvPr>
            <p:ph type="body" idx="1"/>
          </p:nvPr>
        </p:nvSpPr>
        <p:spPr/>
        <p:txBody>
          <a:bodyPr/>
          <a:lstStyle/>
          <a:p>
            <a:pPr eaLnBrk="1" hangingPunct="1"/>
            <a:r>
              <a:rPr lang="en-US" smtClean="0"/>
              <a:t>Binary semaphores (mutexes) can be used to solve critical section problems. </a:t>
            </a:r>
          </a:p>
          <a:p>
            <a:pPr eaLnBrk="1" hangingPunct="1"/>
            <a:endParaRPr lang="en-US" smtClean="0"/>
          </a:p>
          <a:p>
            <a:pPr eaLnBrk="1" hangingPunct="1"/>
            <a:r>
              <a:rPr lang="en-US" smtClean="0"/>
              <a:t>A semaphore variable (lets say </a:t>
            </a:r>
            <a:r>
              <a:rPr lang="en-US" b="1" smtClean="0"/>
              <a:t>mutex</a:t>
            </a:r>
            <a:r>
              <a:rPr lang="en-US" smtClean="0"/>
              <a:t>) can be shared by N processes, and </a:t>
            </a:r>
            <a:r>
              <a:rPr lang="en-US" b="1" smtClean="0"/>
              <a:t>initialized to 1.</a:t>
            </a:r>
          </a:p>
          <a:p>
            <a:pPr eaLnBrk="1" hangingPunct="1"/>
            <a:endParaRPr lang="en-US" b="1" smtClean="0"/>
          </a:p>
          <a:p>
            <a:pPr eaLnBrk="1" hangingPunct="1"/>
            <a:r>
              <a:rPr lang="en-US" smtClean="0"/>
              <a:t>Each process is structured as follows:  </a:t>
            </a:r>
          </a:p>
          <a:p>
            <a:pPr eaLnBrk="1" hangingPunct="1"/>
            <a:endParaRPr lang="en-US" smtClean="0"/>
          </a:p>
        </p:txBody>
      </p:sp>
      <p:sp>
        <p:nvSpPr>
          <p:cNvPr id="37893" name="Rectangle 4"/>
          <p:cNvSpPr>
            <a:spLocks noChangeArrowheads="1"/>
          </p:cNvSpPr>
          <p:nvPr/>
        </p:nvSpPr>
        <p:spPr bwMode="auto">
          <a:xfrm>
            <a:off x="4727576" y="4437063"/>
            <a:ext cx="4175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b="0">
                <a:sym typeface="MT Extra" panose="05050102010205020202" pitchFamily="18" charset="2"/>
              </a:rPr>
              <a:t>do {</a:t>
            </a:r>
          </a:p>
          <a:p>
            <a:pPr lvl="1" eaLnBrk="1" hangingPunct="1"/>
            <a:r>
              <a:rPr lang="en-US" b="0">
                <a:sym typeface="MT Extra" panose="05050102010205020202" pitchFamily="18" charset="2"/>
              </a:rPr>
              <a:t>	wait (mutex);</a:t>
            </a:r>
          </a:p>
          <a:p>
            <a:pPr lvl="1" eaLnBrk="1" hangingPunct="1"/>
            <a:r>
              <a:rPr lang="en-US" b="0">
                <a:sym typeface="MT Extra" panose="05050102010205020202" pitchFamily="18" charset="2"/>
              </a:rPr>
              <a:t>        // Critical Section</a:t>
            </a:r>
          </a:p>
          <a:p>
            <a:pPr lvl="1" eaLnBrk="1" hangingPunct="1"/>
            <a:r>
              <a:rPr lang="en-US" b="0">
                <a:sym typeface="MT Extra" panose="05050102010205020202" pitchFamily="18" charset="2"/>
              </a:rPr>
              <a:t>	signal (mutex);</a:t>
            </a:r>
          </a:p>
          <a:p>
            <a:pPr lvl="1" eaLnBrk="1" hangingPunct="1"/>
            <a:r>
              <a:rPr lang="en-US" b="0">
                <a:sym typeface="MT Extra" panose="05050102010205020202" pitchFamily="18" charset="2"/>
              </a:rPr>
              <a:t>	// remainder section</a:t>
            </a:r>
          </a:p>
          <a:p>
            <a:pPr lvl="1" eaLnBrk="1" hangingPunct="1"/>
            <a:r>
              <a:rPr lang="en-US" b="0">
                <a:sym typeface="MT Extra" panose="05050102010205020202" pitchFamily="18" charset="2"/>
              </a:rPr>
              <a:t>} while (TRUE);</a:t>
            </a:r>
          </a:p>
        </p:txBody>
      </p:sp>
    </p:spTree>
    <p:extLst>
      <p:ext uri="{BB962C8B-B14F-4D97-AF65-F5344CB8AC3E}">
        <p14:creationId xmlns:p14="http://schemas.microsoft.com/office/powerpoint/2010/main" val="1033383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nvSpPr>
        <p:spPr bwMode="auto">
          <a:xfrm>
            <a:off x="9471025" y="6385718"/>
            <a:ext cx="954087"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45625797-266F-42AB-BA4D-319EFE6B7846}" type="slidenum">
              <a:rPr lang="en-US"/>
              <a:pPr eaLnBrk="1" hangingPunct="1"/>
              <a:t>9</a:t>
            </a:fld>
            <a:endParaRPr lang="en-US"/>
          </a:p>
        </p:txBody>
      </p:sp>
      <p:sp>
        <p:nvSpPr>
          <p:cNvPr id="6" name="Rectangle 5"/>
          <p:cNvSpPr>
            <a:spLocks noGrp="1" noChangeArrowheads="1"/>
          </p:cNvSpPr>
          <p:nvPr/>
        </p:nvSpPr>
        <p:spPr bwMode="auto">
          <a:xfrm>
            <a:off x="1766887" y="162718"/>
            <a:ext cx="8496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ＭＳ Ｐゴシック" charset="0"/>
              </a:defRPr>
            </a:lvl2pPr>
            <a:lvl3pPr algn="ctr" rtl="0" eaLnBrk="0" fontAlgn="base" hangingPunct="0">
              <a:spcBef>
                <a:spcPct val="0"/>
              </a:spcBef>
              <a:spcAft>
                <a:spcPct val="0"/>
              </a:spcAft>
              <a:defRPr sz="3200" b="1">
                <a:solidFill>
                  <a:schemeClr val="tx2"/>
                </a:solidFill>
                <a:latin typeface="Arial" charset="0"/>
                <a:ea typeface="ＭＳ Ｐゴシック" charset="0"/>
              </a:defRPr>
            </a:lvl3pPr>
            <a:lvl4pPr algn="ctr" rtl="0" eaLnBrk="0" fontAlgn="base" hangingPunct="0">
              <a:spcBef>
                <a:spcPct val="0"/>
              </a:spcBef>
              <a:spcAft>
                <a:spcPct val="0"/>
              </a:spcAft>
              <a:defRPr sz="3200" b="1">
                <a:solidFill>
                  <a:schemeClr val="tx2"/>
                </a:solidFill>
                <a:latin typeface="Arial" charset="0"/>
                <a:ea typeface="ＭＳ Ｐゴシック" charset="0"/>
              </a:defRPr>
            </a:lvl4pPr>
            <a:lvl5pPr algn="ctr" rtl="0" eaLnBrk="0" fontAlgn="base" hangingPunct="0">
              <a:spcBef>
                <a:spcPct val="0"/>
              </a:spcBef>
              <a:spcAft>
                <a:spcPct val="0"/>
              </a:spcAft>
              <a:defRPr sz="3200" b="1">
                <a:solidFill>
                  <a:schemeClr val="tx2"/>
                </a:solidFill>
                <a:latin typeface="Arial" charset="0"/>
                <a:ea typeface="ＭＳ Ｐゴシック" charset="0"/>
              </a:defRPr>
            </a:lvl5pPr>
            <a:lvl6pPr marL="457200" algn="ctr" rtl="0" fontAlgn="base">
              <a:spcBef>
                <a:spcPct val="0"/>
              </a:spcBef>
              <a:spcAft>
                <a:spcPct val="0"/>
              </a:spcAft>
              <a:defRPr sz="3200" b="1">
                <a:solidFill>
                  <a:schemeClr val="tx2"/>
                </a:solidFill>
                <a:latin typeface="Arial" charset="0"/>
                <a:ea typeface="ＭＳ Ｐゴシック" charset="0"/>
              </a:defRPr>
            </a:lvl6pPr>
            <a:lvl7pPr marL="914400" algn="ctr" rtl="0" fontAlgn="base">
              <a:spcBef>
                <a:spcPct val="0"/>
              </a:spcBef>
              <a:spcAft>
                <a:spcPct val="0"/>
              </a:spcAft>
              <a:defRPr sz="3200" b="1">
                <a:solidFill>
                  <a:schemeClr val="tx2"/>
                </a:solidFill>
                <a:latin typeface="Arial" charset="0"/>
                <a:ea typeface="ＭＳ Ｐゴシック" charset="0"/>
              </a:defRPr>
            </a:lvl7pPr>
            <a:lvl8pPr marL="1371600" algn="ctr" rtl="0" fontAlgn="base">
              <a:spcBef>
                <a:spcPct val="0"/>
              </a:spcBef>
              <a:spcAft>
                <a:spcPct val="0"/>
              </a:spcAft>
              <a:defRPr sz="3200" b="1">
                <a:solidFill>
                  <a:schemeClr val="tx2"/>
                </a:solidFill>
                <a:latin typeface="Arial" charset="0"/>
                <a:ea typeface="ＭＳ Ｐゴシック" charset="0"/>
              </a:defRPr>
            </a:lvl8pPr>
            <a:lvl9pPr marL="1828800" algn="ctr" rtl="0" fontAlgn="base">
              <a:spcBef>
                <a:spcPct val="0"/>
              </a:spcBef>
              <a:spcAft>
                <a:spcPct val="0"/>
              </a:spcAft>
              <a:defRPr sz="3200" b="1">
                <a:solidFill>
                  <a:schemeClr val="tx2"/>
                </a:solidFill>
                <a:latin typeface="Arial" charset="0"/>
                <a:ea typeface="ＭＳ Ｐゴシック" charset="0"/>
              </a:defRPr>
            </a:lvl9pPr>
          </a:lstStyle>
          <a:p>
            <a:pPr eaLnBrk="1" hangingPunct="1"/>
            <a:r>
              <a:rPr lang="en-US" smtClean="0"/>
              <a:t>Examples of Windows and Unix System Calls</a:t>
            </a:r>
          </a:p>
        </p:txBody>
      </p:sp>
      <p:pic>
        <p:nvPicPr>
          <p:cNvPr id="7" name="Picture 6" descr="OS8-p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1500981"/>
            <a:ext cx="5395912"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523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CABCB16A-7DC7-4FAC-BABF-21BB7E413170}" type="slidenum">
              <a:rPr lang="en-US" b="0"/>
              <a:pPr eaLnBrk="1" hangingPunct="1"/>
              <a:t>90</a:t>
            </a:fld>
            <a:endParaRPr lang="en-US" b="0"/>
          </a:p>
        </p:txBody>
      </p:sp>
      <p:sp>
        <p:nvSpPr>
          <p:cNvPr id="38915" name="Rectangle 14"/>
          <p:cNvSpPr>
            <a:spLocks noChangeArrowheads="1"/>
          </p:cNvSpPr>
          <p:nvPr/>
        </p:nvSpPr>
        <p:spPr bwMode="auto">
          <a:xfrm>
            <a:off x="2279650" y="5013325"/>
            <a:ext cx="7488238" cy="129540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8916" name="Rectangle 4"/>
          <p:cNvSpPr>
            <a:spLocks noGrp="1" noChangeArrowheads="1"/>
          </p:cNvSpPr>
          <p:nvPr>
            <p:ph type="title"/>
          </p:nvPr>
        </p:nvSpPr>
        <p:spPr/>
        <p:txBody>
          <a:bodyPr/>
          <a:lstStyle/>
          <a:p>
            <a:pPr eaLnBrk="1" hangingPunct="1"/>
            <a:r>
              <a:rPr lang="en-US" smtClean="0"/>
              <a:t>usage: mutual exclusion</a:t>
            </a:r>
          </a:p>
        </p:txBody>
      </p:sp>
      <p:sp>
        <p:nvSpPr>
          <p:cNvPr id="38917" name="Rectangle 5"/>
          <p:cNvSpPr>
            <a:spLocks noChangeArrowheads="1"/>
          </p:cNvSpPr>
          <p:nvPr/>
        </p:nvSpPr>
        <p:spPr bwMode="auto">
          <a:xfrm>
            <a:off x="1774826" y="2565400"/>
            <a:ext cx="4175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b="0">
                <a:sym typeface="MT Extra" panose="05050102010205020202" pitchFamily="18" charset="2"/>
              </a:rPr>
              <a:t>do {</a:t>
            </a:r>
          </a:p>
          <a:p>
            <a:pPr lvl="1" eaLnBrk="1" hangingPunct="1"/>
            <a:r>
              <a:rPr lang="en-US" b="0">
                <a:sym typeface="MT Extra" panose="05050102010205020202" pitchFamily="18" charset="2"/>
              </a:rPr>
              <a:t>	wait (mutex);</a:t>
            </a:r>
          </a:p>
          <a:p>
            <a:pPr lvl="1" eaLnBrk="1" hangingPunct="1"/>
            <a:r>
              <a:rPr lang="en-US" b="0">
                <a:sym typeface="MT Extra" panose="05050102010205020202" pitchFamily="18" charset="2"/>
              </a:rPr>
              <a:t>         // Critical Section</a:t>
            </a:r>
          </a:p>
          <a:p>
            <a:pPr lvl="1" eaLnBrk="1" hangingPunct="1"/>
            <a:r>
              <a:rPr lang="en-US" b="0">
                <a:sym typeface="MT Extra" panose="05050102010205020202" pitchFamily="18" charset="2"/>
              </a:rPr>
              <a:t>	signal (mutex);</a:t>
            </a:r>
          </a:p>
          <a:p>
            <a:pPr lvl="1" eaLnBrk="1" hangingPunct="1"/>
            <a:r>
              <a:rPr lang="en-US" b="0">
                <a:sym typeface="MT Extra" panose="05050102010205020202" pitchFamily="18" charset="2"/>
              </a:rPr>
              <a:t>	// remainder section</a:t>
            </a:r>
          </a:p>
          <a:p>
            <a:pPr lvl="1" eaLnBrk="1" hangingPunct="1"/>
            <a:r>
              <a:rPr lang="en-US" b="0">
                <a:sym typeface="MT Extra" panose="05050102010205020202" pitchFamily="18" charset="2"/>
              </a:rPr>
              <a:t>} while (TRUE);</a:t>
            </a:r>
          </a:p>
        </p:txBody>
      </p:sp>
      <p:sp>
        <p:nvSpPr>
          <p:cNvPr id="38918" name="Rectangle 6"/>
          <p:cNvSpPr>
            <a:spLocks noChangeArrowheads="1"/>
          </p:cNvSpPr>
          <p:nvPr/>
        </p:nvSpPr>
        <p:spPr bwMode="auto">
          <a:xfrm>
            <a:off x="6169026" y="2420939"/>
            <a:ext cx="41751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endParaRPr lang="en-US" b="0">
              <a:sym typeface="MT Extra" panose="05050102010205020202" pitchFamily="18" charset="2"/>
            </a:endParaRPr>
          </a:p>
          <a:p>
            <a:pPr lvl="1" eaLnBrk="1" hangingPunct="1"/>
            <a:r>
              <a:rPr lang="en-US" b="0">
                <a:sym typeface="MT Extra" panose="05050102010205020202" pitchFamily="18" charset="2"/>
              </a:rPr>
              <a:t>do {</a:t>
            </a:r>
          </a:p>
          <a:p>
            <a:pPr lvl="1" eaLnBrk="1" hangingPunct="1"/>
            <a:r>
              <a:rPr lang="en-US" b="0">
                <a:sym typeface="MT Extra" panose="05050102010205020202" pitchFamily="18" charset="2"/>
              </a:rPr>
              <a:t>	wait (mutex);</a:t>
            </a:r>
          </a:p>
          <a:p>
            <a:pPr lvl="1" eaLnBrk="1" hangingPunct="1"/>
            <a:r>
              <a:rPr lang="en-US" b="0">
                <a:sym typeface="MT Extra" panose="05050102010205020202" pitchFamily="18" charset="2"/>
              </a:rPr>
              <a:t>       // Critical Section</a:t>
            </a:r>
          </a:p>
          <a:p>
            <a:pPr lvl="1" eaLnBrk="1" hangingPunct="1"/>
            <a:r>
              <a:rPr lang="en-US" b="0">
                <a:sym typeface="MT Extra" panose="05050102010205020202" pitchFamily="18" charset="2"/>
              </a:rPr>
              <a:t>	signal (mutex);</a:t>
            </a:r>
          </a:p>
          <a:p>
            <a:pPr lvl="1" eaLnBrk="1" hangingPunct="1"/>
            <a:r>
              <a:rPr lang="en-US" b="0">
                <a:sym typeface="MT Extra" panose="05050102010205020202" pitchFamily="18" charset="2"/>
              </a:rPr>
              <a:t>	// remainder section</a:t>
            </a:r>
          </a:p>
          <a:p>
            <a:pPr lvl="1" eaLnBrk="1" hangingPunct="1"/>
            <a:r>
              <a:rPr lang="en-US" b="0">
                <a:sym typeface="MT Extra" panose="05050102010205020202" pitchFamily="18" charset="2"/>
              </a:rPr>
              <a:t>} while (TRUE);</a:t>
            </a:r>
          </a:p>
        </p:txBody>
      </p:sp>
      <p:sp>
        <p:nvSpPr>
          <p:cNvPr id="38919" name="Text Box 7"/>
          <p:cNvSpPr txBox="1">
            <a:spLocks noChangeArrowheads="1"/>
          </p:cNvSpPr>
          <p:nvPr/>
        </p:nvSpPr>
        <p:spPr bwMode="auto">
          <a:xfrm>
            <a:off x="3863976" y="5516564"/>
            <a:ext cx="409308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sym typeface="MT Extra" panose="05050102010205020202" pitchFamily="18" charset="2"/>
              </a:rPr>
              <a:t>Semaphore</a:t>
            </a:r>
            <a:r>
              <a:rPr lang="en-US" b="0">
                <a:solidFill>
                  <a:srgbClr val="FF9900"/>
                </a:solidFill>
                <a:sym typeface="MT Extra" panose="05050102010205020202" pitchFamily="18" charset="2"/>
              </a:rPr>
              <a:t> </a:t>
            </a:r>
            <a:r>
              <a:rPr lang="en-US">
                <a:sym typeface="MT Extra" panose="05050102010205020202" pitchFamily="18" charset="2"/>
              </a:rPr>
              <a:t>mutex</a:t>
            </a:r>
            <a:r>
              <a:rPr lang="en-US" b="0">
                <a:sym typeface="MT Extra" panose="05050102010205020202" pitchFamily="18" charset="2"/>
              </a:rPr>
              <a:t>;    //  initialized to 1</a:t>
            </a:r>
          </a:p>
        </p:txBody>
      </p:sp>
      <p:sp>
        <p:nvSpPr>
          <p:cNvPr id="38920" name="Text Box 9"/>
          <p:cNvSpPr txBox="1">
            <a:spLocks noChangeArrowheads="1"/>
          </p:cNvSpPr>
          <p:nvPr/>
        </p:nvSpPr>
        <p:spPr bwMode="auto">
          <a:xfrm>
            <a:off x="8832851" y="5300664"/>
            <a:ext cx="84860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Kernel</a:t>
            </a:r>
          </a:p>
        </p:txBody>
      </p:sp>
      <p:sp>
        <p:nvSpPr>
          <p:cNvPr id="38921" name="Rectangle 10"/>
          <p:cNvSpPr>
            <a:spLocks noChangeArrowheads="1"/>
          </p:cNvSpPr>
          <p:nvPr/>
        </p:nvSpPr>
        <p:spPr bwMode="auto">
          <a:xfrm>
            <a:off x="1774825" y="2420939"/>
            <a:ext cx="4033838" cy="23764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8922" name="Rectangle 11"/>
          <p:cNvSpPr>
            <a:spLocks noChangeArrowheads="1"/>
          </p:cNvSpPr>
          <p:nvPr/>
        </p:nvSpPr>
        <p:spPr bwMode="auto">
          <a:xfrm>
            <a:off x="6022975" y="2420939"/>
            <a:ext cx="4033838" cy="23764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8923" name="Text Box 12"/>
          <p:cNvSpPr txBox="1">
            <a:spLocks noChangeArrowheads="1"/>
          </p:cNvSpPr>
          <p:nvPr/>
        </p:nvSpPr>
        <p:spPr bwMode="auto">
          <a:xfrm>
            <a:off x="3216275" y="2060576"/>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0</a:t>
            </a:r>
          </a:p>
        </p:txBody>
      </p:sp>
      <p:sp>
        <p:nvSpPr>
          <p:cNvPr id="38924" name="Text Box 13"/>
          <p:cNvSpPr txBox="1">
            <a:spLocks noChangeArrowheads="1"/>
          </p:cNvSpPr>
          <p:nvPr/>
        </p:nvSpPr>
        <p:spPr bwMode="auto">
          <a:xfrm>
            <a:off x="7391400" y="2060576"/>
            <a:ext cx="120768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Process 1</a:t>
            </a:r>
          </a:p>
        </p:txBody>
      </p:sp>
      <p:sp>
        <p:nvSpPr>
          <p:cNvPr id="38925" name="Text Box 15"/>
          <p:cNvSpPr txBox="1">
            <a:spLocks noChangeArrowheads="1"/>
          </p:cNvSpPr>
          <p:nvPr/>
        </p:nvSpPr>
        <p:spPr bwMode="auto">
          <a:xfrm>
            <a:off x="3557588" y="5078414"/>
            <a:ext cx="119485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wait() {…}</a:t>
            </a:r>
          </a:p>
        </p:txBody>
      </p:sp>
      <p:sp>
        <p:nvSpPr>
          <p:cNvPr id="38926" name="Text Box 16"/>
          <p:cNvSpPr txBox="1">
            <a:spLocks noChangeArrowheads="1"/>
          </p:cNvSpPr>
          <p:nvPr/>
        </p:nvSpPr>
        <p:spPr bwMode="auto">
          <a:xfrm>
            <a:off x="5500688" y="5084764"/>
            <a:ext cx="138721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signal() {…}</a:t>
            </a:r>
          </a:p>
        </p:txBody>
      </p:sp>
    </p:spTree>
    <p:extLst>
      <p:ext uri="{BB962C8B-B14F-4D97-AF65-F5344CB8AC3E}">
        <p14:creationId xmlns:p14="http://schemas.microsoft.com/office/powerpoint/2010/main" val="33180752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5941E6C7-A7A7-40A6-BFBF-AAAFB64C32AE}" type="slidenum">
              <a:rPr lang="en-US" b="0"/>
              <a:pPr eaLnBrk="1" hangingPunct="1"/>
              <a:t>91</a:t>
            </a:fld>
            <a:endParaRPr lang="en-US" b="0"/>
          </a:p>
        </p:txBody>
      </p:sp>
      <p:sp>
        <p:nvSpPr>
          <p:cNvPr id="39939" name="Rectangle 2"/>
          <p:cNvSpPr>
            <a:spLocks noGrp="1" noChangeArrowheads="1"/>
          </p:cNvSpPr>
          <p:nvPr>
            <p:ph type="title"/>
          </p:nvPr>
        </p:nvSpPr>
        <p:spPr/>
        <p:txBody>
          <a:bodyPr/>
          <a:lstStyle/>
          <a:p>
            <a:pPr eaLnBrk="1" hangingPunct="1"/>
            <a:r>
              <a:rPr lang="en-US" smtClean="0"/>
              <a:t>usage: other synchronization problems</a:t>
            </a:r>
          </a:p>
        </p:txBody>
      </p:sp>
      <p:sp>
        <p:nvSpPr>
          <p:cNvPr id="39940" name="Text Box 4"/>
          <p:cNvSpPr txBox="1">
            <a:spLocks noChangeArrowheads="1"/>
          </p:cNvSpPr>
          <p:nvPr/>
        </p:nvSpPr>
        <p:spPr bwMode="auto">
          <a:xfrm>
            <a:off x="2044701" y="1792288"/>
            <a:ext cx="592127"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a:p>
            <a:pPr eaLnBrk="1" hangingPunct="1"/>
            <a:r>
              <a:rPr lang="en-US" b="0"/>
              <a:t>S1; </a:t>
            </a:r>
          </a:p>
          <a:p>
            <a:pPr eaLnBrk="1" hangingPunct="1"/>
            <a:r>
              <a:rPr lang="en-US" b="0"/>
              <a:t>….</a:t>
            </a:r>
          </a:p>
          <a:p>
            <a:pPr eaLnBrk="1" hangingPunct="1"/>
            <a:endParaRPr lang="en-US" b="0"/>
          </a:p>
        </p:txBody>
      </p:sp>
      <p:sp>
        <p:nvSpPr>
          <p:cNvPr id="39941" name="Text Box 5"/>
          <p:cNvSpPr txBox="1">
            <a:spLocks noChangeArrowheads="1"/>
          </p:cNvSpPr>
          <p:nvPr/>
        </p:nvSpPr>
        <p:spPr bwMode="auto">
          <a:xfrm>
            <a:off x="3648076" y="1844675"/>
            <a:ext cx="592127"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a:p>
            <a:pPr eaLnBrk="1" hangingPunct="1"/>
            <a:r>
              <a:rPr lang="en-US" b="0"/>
              <a:t>S2; </a:t>
            </a:r>
          </a:p>
          <a:p>
            <a:pPr eaLnBrk="1" hangingPunct="1"/>
            <a:r>
              <a:rPr lang="en-US" b="0"/>
              <a:t>….</a:t>
            </a:r>
          </a:p>
          <a:p>
            <a:pPr eaLnBrk="1" hangingPunct="1"/>
            <a:endParaRPr lang="en-US" b="0"/>
          </a:p>
        </p:txBody>
      </p:sp>
      <p:sp>
        <p:nvSpPr>
          <p:cNvPr id="39942" name="Rectangle 6"/>
          <p:cNvSpPr>
            <a:spLocks noChangeArrowheads="1"/>
          </p:cNvSpPr>
          <p:nvPr/>
        </p:nvSpPr>
        <p:spPr bwMode="auto">
          <a:xfrm>
            <a:off x="1919289" y="1773238"/>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9943" name="Rectangle 7"/>
          <p:cNvSpPr>
            <a:spLocks noChangeArrowheads="1"/>
          </p:cNvSpPr>
          <p:nvPr/>
        </p:nvSpPr>
        <p:spPr bwMode="auto">
          <a:xfrm>
            <a:off x="3648076" y="1773238"/>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39944" name="Text Box 8"/>
          <p:cNvSpPr txBox="1">
            <a:spLocks noChangeArrowheads="1"/>
          </p:cNvSpPr>
          <p:nvPr/>
        </p:nvSpPr>
        <p:spPr bwMode="auto">
          <a:xfrm>
            <a:off x="5303839" y="1989138"/>
            <a:ext cx="3221051"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Assume we definitely want to </a:t>
            </a:r>
          </a:p>
          <a:p>
            <a:pPr eaLnBrk="1" hangingPunct="1"/>
            <a:r>
              <a:rPr lang="en-US" b="0"/>
              <a:t>have S1 executed before S2. </a:t>
            </a:r>
          </a:p>
        </p:txBody>
      </p:sp>
      <p:sp>
        <p:nvSpPr>
          <p:cNvPr id="39945" name="Text Box 9"/>
          <p:cNvSpPr txBox="1">
            <a:spLocks noChangeArrowheads="1"/>
          </p:cNvSpPr>
          <p:nvPr/>
        </p:nvSpPr>
        <p:spPr bwMode="auto">
          <a:xfrm>
            <a:off x="2424113" y="1412876"/>
            <a:ext cx="46388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P0</a:t>
            </a:r>
          </a:p>
        </p:txBody>
      </p:sp>
      <p:sp>
        <p:nvSpPr>
          <p:cNvPr id="39946" name="Text Box 10"/>
          <p:cNvSpPr txBox="1">
            <a:spLocks noChangeArrowheads="1"/>
          </p:cNvSpPr>
          <p:nvPr/>
        </p:nvSpPr>
        <p:spPr bwMode="auto">
          <a:xfrm>
            <a:off x="4122738" y="1412876"/>
            <a:ext cx="46388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P1</a:t>
            </a:r>
          </a:p>
        </p:txBody>
      </p:sp>
      <p:sp>
        <p:nvSpPr>
          <p:cNvPr id="982027" name="Text Box 11"/>
          <p:cNvSpPr txBox="1">
            <a:spLocks noChangeArrowheads="1"/>
          </p:cNvSpPr>
          <p:nvPr/>
        </p:nvSpPr>
        <p:spPr bwMode="auto">
          <a:xfrm>
            <a:off x="6580189" y="4672013"/>
            <a:ext cx="12985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a:p>
            <a:pPr eaLnBrk="1" hangingPunct="1"/>
            <a:r>
              <a:rPr lang="en-US" b="0"/>
              <a:t>S1;</a:t>
            </a:r>
          </a:p>
          <a:p>
            <a:pPr eaLnBrk="1" hangingPunct="1"/>
            <a:r>
              <a:rPr lang="en-US" b="0"/>
              <a:t>signal (x);  </a:t>
            </a:r>
          </a:p>
          <a:p>
            <a:pPr eaLnBrk="1" hangingPunct="1"/>
            <a:r>
              <a:rPr lang="en-US" b="0"/>
              <a:t>….</a:t>
            </a:r>
          </a:p>
          <a:p>
            <a:pPr eaLnBrk="1" hangingPunct="1"/>
            <a:endParaRPr lang="en-US" b="0"/>
          </a:p>
        </p:txBody>
      </p:sp>
      <p:sp>
        <p:nvSpPr>
          <p:cNvPr id="982028" name="Text Box 12"/>
          <p:cNvSpPr txBox="1">
            <a:spLocks noChangeArrowheads="1"/>
          </p:cNvSpPr>
          <p:nvPr/>
        </p:nvSpPr>
        <p:spPr bwMode="auto">
          <a:xfrm>
            <a:off x="8183564" y="4724401"/>
            <a:ext cx="9810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t>
            </a:r>
          </a:p>
          <a:p>
            <a:pPr eaLnBrk="1" hangingPunct="1"/>
            <a:r>
              <a:rPr lang="en-US" b="0"/>
              <a:t>wait (x);</a:t>
            </a:r>
          </a:p>
          <a:p>
            <a:pPr eaLnBrk="1" hangingPunct="1"/>
            <a:r>
              <a:rPr lang="en-US" b="0"/>
              <a:t>S2; </a:t>
            </a:r>
          </a:p>
          <a:p>
            <a:pPr eaLnBrk="1" hangingPunct="1"/>
            <a:r>
              <a:rPr lang="en-US" b="0"/>
              <a:t>….</a:t>
            </a:r>
          </a:p>
          <a:p>
            <a:pPr eaLnBrk="1" hangingPunct="1"/>
            <a:endParaRPr lang="en-US" b="0"/>
          </a:p>
        </p:txBody>
      </p:sp>
      <p:sp>
        <p:nvSpPr>
          <p:cNvPr id="982029" name="Rectangle 13"/>
          <p:cNvSpPr>
            <a:spLocks noChangeArrowheads="1"/>
          </p:cNvSpPr>
          <p:nvPr/>
        </p:nvSpPr>
        <p:spPr bwMode="auto">
          <a:xfrm>
            <a:off x="6454776" y="4652963"/>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982030" name="Rectangle 14"/>
          <p:cNvSpPr>
            <a:spLocks noChangeArrowheads="1"/>
          </p:cNvSpPr>
          <p:nvPr/>
        </p:nvSpPr>
        <p:spPr bwMode="auto">
          <a:xfrm>
            <a:off x="8183564" y="4652963"/>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982031" name="Text Box 15"/>
          <p:cNvSpPr txBox="1">
            <a:spLocks noChangeArrowheads="1"/>
          </p:cNvSpPr>
          <p:nvPr/>
        </p:nvSpPr>
        <p:spPr bwMode="auto">
          <a:xfrm>
            <a:off x="6959600" y="4292601"/>
            <a:ext cx="46388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P0</a:t>
            </a:r>
          </a:p>
        </p:txBody>
      </p:sp>
      <p:sp>
        <p:nvSpPr>
          <p:cNvPr id="982032" name="Text Box 16"/>
          <p:cNvSpPr txBox="1">
            <a:spLocks noChangeArrowheads="1"/>
          </p:cNvSpPr>
          <p:nvPr/>
        </p:nvSpPr>
        <p:spPr bwMode="auto">
          <a:xfrm>
            <a:off x="8658225" y="4292601"/>
            <a:ext cx="46388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P1</a:t>
            </a:r>
          </a:p>
        </p:txBody>
      </p:sp>
      <p:sp>
        <p:nvSpPr>
          <p:cNvPr id="982033" name="Text Box 17"/>
          <p:cNvSpPr txBox="1">
            <a:spLocks noChangeArrowheads="1"/>
          </p:cNvSpPr>
          <p:nvPr/>
        </p:nvSpPr>
        <p:spPr bwMode="auto">
          <a:xfrm>
            <a:off x="6240463" y="3925889"/>
            <a:ext cx="368912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semaphore x  = 0; // initialized to 0</a:t>
            </a:r>
          </a:p>
        </p:txBody>
      </p:sp>
      <p:sp>
        <p:nvSpPr>
          <p:cNvPr id="982034" name="Text Box 18"/>
          <p:cNvSpPr txBox="1">
            <a:spLocks noChangeArrowheads="1"/>
          </p:cNvSpPr>
          <p:nvPr/>
        </p:nvSpPr>
        <p:spPr bwMode="auto">
          <a:xfrm>
            <a:off x="3629026" y="5321301"/>
            <a:ext cx="107943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Solution:</a:t>
            </a:r>
          </a:p>
        </p:txBody>
      </p:sp>
    </p:spTree>
    <p:extLst>
      <p:ext uri="{BB962C8B-B14F-4D97-AF65-F5344CB8AC3E}">
        <p14:creationId xmlns:p14="http://schemas.microsoft.com/office/powerpoint/2010/main" val="1985709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2027"/>
                                        </p:tgtEl>
                                        <p:attrNameLst>
                                          <p:attrName>style.visibility</p:attrName>
                                        </p:attrNameLst>
                                      </p:cBhvr>
                                      <p:to>
                                        <p:strVal val="visible"/>
                                      </p:to>
                                    </p:set>
                                    <p:animEffect transition="in" filter="blinds(horizontal)">
                                      <p:cBhvr>
                                        <p:cTn id="7" dur="500"/>
                                        <p:tgtEl>
                                          <p:spTgt spid="982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2028"/>
                                        </p:tgtEl>
                                        <p:attrNameLst>
                                          <p:attrName>style.visibility</p:attrName>
                                        </p:attrNameLst>
                                      </p:cBhvr>
                                      <p:to>
                                        <p:strVal val="visible"/>
                                      </p:to>
                                    </p:set>
                                    <p:animEffect transition="in" filter="blinds(horizontal)">
                                      <p:cBhvr>
                                        <p:cTn id="10" dur="500"/>
                                        <p:tgtEl>
                                          <p:spTgt spid="98202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2029"/>
                                        </p:tgtEl>
                                        <p:attrNameLst>
                                          <p:attrName>style.visibility</p:attrName>
                                        </p:attrNameLst>
                                      </p:cBhvr>
                                      <p:to>
                                        <p:strVal val="visible"/>
                                      </p:to>
                                    </p:set>
                                    <p:animEffect transition="in" filter="blinds(horizontal)">
                                      <p:cBhvr>
                                        <p:cTn id="13" dur="500"/>
                                        <p:tgtEl>
                                          <p:spTgt spid="98202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82030"/>
                                        </p:tgtEl>
                                        <p:attrNameLst>
                                          <p:attrName>style.visibility</p:attrName>
                                        </p:attrNameLst>
                                      </p:cBhvr>
                                      <p:to>
                                        <p:strVal val="visible"/>
                                      </p:to>
                                    </p:set>
                                    <p:animEffect transition="in" filter="blinds(horizontal)">
                                      <p:cBhvr>
                                        <p:cTn id="16" dur="500"/>
                                        <p:tgtEl>
                                          <p:spTgt spid="9820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82031"/>
                                        </p:tgtEl>
                                        <p:attrNameLst>
                                          <p:attrName>style.visibility</p:attrName>
                                        </p:attrNameLst>
                                      </p:cBhvr>
                                      <p:to>
                                        <p:strVal val="visible"/>
                                      </p:to>
                                    </p:set>
                                    <p:animEffect transition="in" filter="blinds(horizontal)">
                                      <p:cBhvr>
                                        <p:cTn id="19" dur="500"/>
                                        <p:tgtEl>
                                          <p:spTgt spid="98203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82032"/>
                                        </p:tgtEl>
                                        <p:attrNameLst>
                                          <p:attrName>style.visibility</p:attrName>
                                        </p:attrNameLst>
                                      </p:cBhvr>
                                      <p:to>
                                        <p:strVal val="visible"/>
                                      </p:to>
                                    </p:set>
                                    <p:animEffect transition="in" filter="blinds(horizontal)">
                                      <p:cBhvr>
                                        <p:cTn id="22" dur="500"/>
                                        <p:tgtEl>
                                          <p:spTgt spid="98203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82033"/>
                                        </p:tgtEl>
                                        <p:attrNameLst>
                                          <p:attrName>style.visibility</p:attrName>
                                        </p:attrNameLst>
                                      </p:cBhvr>
                                      <p:to>
                                        <p:strVal val="visible"/>
                                      </p:to>
                                    </p:set>
                                    <p:animEffect transition="in" filter="blinds(horizontal)">
                                      <p:cBhvr>
                                        <p:cTn id="25" dur="500"/>
                                        <p:tgtEl>
                                          <p:spTgt spid="98203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82034"/>
                                        </p:tgtEl>
                                        <p:attrNameLst>
                                          <p:attrName>style.visibility</p:attrName>
                                        </p:attrNameLst>
                                      </p:cBhvr>
                                      <p:to>
                                        <p:strVal val="visible"/>
                                      </p:to>
                                    </p:set>
                                    <p:animEffect transition="in" filter="blinds(horizontal)">
                                      <p:cBhvr>
                                        <p:cTn id="28" dur="500"/>
                                        <p:tgtEl>
                                          <p:spTgt spid="982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27" grpId="0"/>
      <p:bldP spid="982028" grpId="0"/>
      <p:bldP spid="982029" grpId="0" animBg="1"/>
      <p:bldP spid="982030" grpId="0" animBg="1"/>
      <p:bldP spid="982031" grpId="0"/>
      <p:bldP spid="982032" grpId="0"/>
      <p:bldP spid="982033" grpId="0"/>
      <p:bldP spid="98203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1AD6868-B766-44B0-99C1-6958B21765E1}" type="slidenum">
              <a:rPr lang="en-US" b="0"/>
              <a:pPr eaLnBrk="1" hangingPunct="1"/>
              <a:t>92</a:t>
            </a:fld>
            <a:endParaRPr lang="en-US" b="0"/>
          </a:p>
        </p:txBody>
      </p:sp>
      <p:sp>
        <p:nvSpPr>
          <p:cNvPr id="40963" name="Rectangle 2"/>
          <p:cNvSpPr>
            <a:spLocks noGrp="1" noChangeArrowheads="1"/>
          </p:cNvSpPr>
          <p:nvPr>
            <p:ph type="title"/>
          </p:nvPr>
        </p:nvSpPr>
        <p:spPr/>
        <p:txBody>
          <a:bodyPr/>
          <a:lstStyle/>
          <a:p>
            <a:pPr eaLnBrk="1" hangingPunct="1"/>
            <a:r>
              <a:rPr lang="en-US" smtClean="0"/>
              <a:t>Uses of Semaphore: synchronization</a:t>
            </a:r>
          </a:p>
        </p:txBody>
      </p:sp>
      <p:sp>
        <p:nvSpPr>
          <p:cNvPr id="40964" name="Rectangle 6"/>
          <p:cNvSpPr>
            <a:spLocks noChangeArrowheads="1"/>
          </p:cNvSpPr>
          <p:nvPr/>
        </p:nvSpPr>
        <p:spPr bwMode="auto">
          <a:xfrm>
            <a:off x="2279650" y="5013325"/>
            <a:ext cx="7488238" cy="129540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40965" name="Rectangle 7"/>
          <p:cNvSpPr>
            <a:spLocks noChangeArrowheads="1"/>
          </p:cNvSpPr>
          <p:nvPr/>
        </p:nvSpPr>
        <p:spPr bwMode="auto">
          <a:xfrm>
            <a:off x="1774826" y="2435226"/>
            <a:ext cx="41751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b="0">
                <a:sym typeface="MT Extra" panose="05050102010205020202" pitchFamily="18" charset="2"/>
              </a:rPr>
              <a:t>do {</a:t>
            </a:r>
          </a:p>
          <a:p>
            <a:pPr lvl="1" eaLnBrk="1" hangingPunct="1"/>
            <a:r>
              <a:rPr lang="en-US" b="0">
                <a:sym typeface="MT Extra" panose="05050102010205020202" pitchFamily="18" charset="2"/>
              </a:rPr>
              <a:t>	// produce item</a:t>
            </a:r>
          </a:p>
          <a:p>
            <a:pPr lvl="1" eaLnBrk="1" hangingPunct="1"/>
            <a:r>
              <a:rPr lang="en-US" b="0">
                <a:sym typeface="MT Extra" panose="05050102010205020202" pitchFamily="18" charset="2"/>
              </a:rPr>
              <a:t>	…</a:t>
            </a:r>
          </a:p>
          <a:p>
            <a:pPr lvl="1" eaLnBrk="1" hangingPunct="1"/>
            <a:r>
              <a:rPr lang="en-US" b="0">
                <a:sym typeface="MT Extra" panose="05050102010205020202" pitchFamily="18" charset="2"/>
              </a:rPr>
              <a:t>	put item into buffer	</a:t>
            </a:r>
          </a:p>
          <a:p>
            <a:pPr lvl="1" eaLnBrk="1" hangingPunct="1"/>
            <a:r>
              <a:rPr lang="en-US" b="0">
                <a:sym typeface="MT Extra" panose="05050102010205020202" pitchFamily="18" charset="2"/>
              </a:rPr>
              <a:t>	..</a:t>
            </a:r>
          </a:p>
          <a:p>
            <a:pPr lvl="1" eaLnBrk="1" hangingPunct="1"/>
            <a:r>
              <a:rPr lang="en-US" b="0">
                <a:sym typeface="MT Extra" panose="05050102010205020202" pitchFamily="18" charset="2"/>
              </a:rPr>
              <a:t>	signal (</a:t>
            </a:r>
            <a:r>
              <a:rPr lang="en-US">
                <a:sym typeface="MT Extra" panose="05050102010205020202" pitchFamily="18" charset="2"/>
              </a:rPr>
              <a:t>Full_Cells</a:t>
            </a:r>
            <a:r>
              <a:rPr lang="en-US" b="0">
                <a:sym typeface="MT Extra" panose="05050102010205020202" pitchFamily="18" charset="2"/>
              </a:rPr>
              <a:t>);</a:t>
            </a:r>
          </a:p>
          <a:p>
            <a:pPr lvl="1" eaLnBrk="1" hangingPunct="1"/>
            <a:r>
              <a:rPr lang="en-US" b="0">
                <a:sym typeface="MT Extra" panose="05050102010205020202" pitchFamily="18" charset="2"/>
              </a:rPr>
              <a:t>	</a:t>
            </a:r>
          </a:p>
          <a:p>
            <a:pPr lvl="1" eaLnBrk="1" hangingPunct="1"/>
            <a:r>
              <a:rPr lang="en-US" b="0">
                <a:sym typeface="MT Extra" panose="05050102010205020202" pitchFamily="18" charset="2"/>
              </a:rPr>
              <a:t>} while (TRUE);</a:t>
            </a:r>
          </a:p>
        </p:txBody>
      </p:sp>
      <p:sp>
        <p:nvSpPr>
          <p:cNvPr id="40966" name="Rectangle 8"/>
          <p:cNvSpPr>
            <a:spLocks noChangeArrowheads="1"/>
          </p:cNvSpPr>
          <p:nvPr/>
        </p:nvSpPr>
        <p:spPr bwMode="auto">
          <a:xfrm>
            <a:off x="6096001" y="2508250"/>
            <a:ext cx="4175125"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b="0">
                <a:sym typeface="MT Extra" panose="05050102010205020202" pitchFamily="18" charset="2"/>
              </a:rPr>
              <a:t>do {</a:t>
            </a:r>
          </a:p>
          <a:p>
            <a:pPr lvl="1" eaLnBrk="1" hangingPunct="1"/>
            <a:r>
              <a:rPr lang="en-US" b="0">
                <a:sym typeface="MT Extra" panose="05050102010205020202" pitchFamily="18" charset="2"/>
              </a:rPr>
              <a:t>	wait (</a:t>
            </a:r>
            <a:r>
              <a:rPr lang="en-US">
                <a:sym typeface="MT Extra" panose="05050102010205020202" pitchFamily="18" charset="2"/>
              </a:rPr>
              <a:t>Full_Cells);</a:t>
            </a:r>
            <a:r>
              <a:rPr lang="en-US" b="0">
                <a:sym typeface="MT Extra" panose="05050102010205020202" pitchFamily="18" charset="2"/>
              </a:rPr>
              <a:t> 	</a:t>
            </a:r>
          </a:p>
          <a:p>
            <a:pPr lvl="1" eaLnBrk="1" hangingPunct="1"/>
            <a:r>
              <a:rPr lang="en-US" b="0">
                <a:sym typeface="MT Extra" panose="05050102010205020202" pitchFamily="18" charset="2"/>
              </a:rPr>
              <a:t>	….</a:t>
            </a:r>
          </a:p>
          <a:p>
            <a:pPr lvl="1" eaLnBrk="1" hangingPunct="1"/>
            <a:r>
              <a:rPr lang="en-US" b="0">
                <a:sym typeface="MT Extra" panose="05050102010205020202" pitchFamily="18" charset="2"/>
              </a:rPr>
              <a:t>	remove item from buffer</a:t>
            </a:r>
          </a:p>
          <a:p>
            <a:pPr lvl="1" eaLnBrk="1" hangingPunct="1"/>
            <a:r>
              <a:rPr lang="en-US" b="0">
                <a:sym typeface="MT Extra" panose="05050102010205020202" pitchFamily="18" charset="2"/>
              </a:rPr>
              <a:t>	..</a:t>
            </a:r>
          </a:p>
          <a:p>
            <a:pPr lvl="1" eaLnBrk="1" hangingPunct="1"/>
            <a:r>
              <a:rPr lang="en-US" b="0">
                <a:sym typeface="MT Extra" panose="05050102010205020202" pitchFamily="18" charset="2"/>
              </a:rPr>
              <a:t>	…	</a:t>
            </a:r>
          </a:p>
          <a:p>
            <a:pPr lvl="1" eaLnBrk="1" hangingPunct="1"/>
            <a:r>
              <a:rPr lang="en-US" b="0">
                <a:sym typeface="MT Extra" panose="05050102010205020202" pitchFamily="18" charset="2"/>
              </a:rPr>
              <a:t>} while (TRUE);</a:t>
            </a:r>
          </a:p>
        </p:txBody>
      </p:sp>
      <p:sp>
        <p:nvSpPr>
          <p:cNvPr id="40967" name="Text Box 9"/>
          <p:cNvSpPr txBox="1">
            <a:spLocks noChangeArrowheads="1"/>
          </p:cNvSpPr>
          <p:nvPr/>
        </p:nvSpPr>
        <p:spPr bwMode="auto">
          <a:xfrm>
            <a:off x="2424113" y="5654676"/>
            <a:ext cx="490741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sym typeface="MT Extra" panose="05050102010205020202" pitchFamily="18" charset="2"/>
              </a:rPr>
              <a:t>Semaphore</a:t>
            </a:r>
            <a:r>
              <a:rPr lang="en-US" b="0">
                <a:solidFill>
                  <a:srgbClr val="FF9900"/>
                </a:solidFill>
                <a:sym typeface="MT Extra" panose="05050102010205020202" pitchFamily="18" charset="2"/>
              </a:rPr>
              <a:t> </a:t>
            </a:r>
            <a:r>
              <a:rPr lang="en-US">
                <a:sym typeface="MT Extra" panose="05050102010205020202" pitchFamily="18" charset="2"/>
              </a:rPr>
              <a:t>Full_Cells = 0;</a:t>
            </a:r>
            <a:r>
              <a:rPr lang="en-US" b="0">
                <a:sym typeface="MT Extra" panose="05050102010205020202" pitchFamily="18" charset="2"/>
              </a:rPr>
              <a:t>    //  initialized to 0</a:t>
            </a:r>
          </a:p>
        </p:txBody>
      </p:sp>
      <p:sp>
        <p:nvSpPr>
          <p:cNvPr id="40968" name="Text Box 10"/>
          <p:cNvSpPr txBox="1">
            <a:spLocks noChangeArrowheads="1"/>
          </p:cNvSpPr>
          <p:nvPr/>
        </p:nvSpPr>
        <p:spPr bwMode="auto">
          <a:xfrm>
            <a:off x="8832851" y="5300664"/>
            <a:ext cx="84860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Kernel</a:t>
            </a:r>
          </a:p>
        </p:txBody>
      </p:sp>
      <p:sp>
        <p:nvSpPr>
          <p:cNvPr id="40969" name="Rectangle 11"/>
          <p:cNvSpPr>
            <a:spLocks noChangeArrowheads="1"/>
          </p:cNvSpPr>
          <p:nvPr/>
        </p:nvSpPr>
        <p:spPr bwMode="auto">
          <a:xfrm>
            <a:off x="1774825" y="2420939"/>
            <a:ext cx="4033838" cy="23764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40970" name="Rectangle 12"/>
          <p:cNvSpPr>
            <a:spLocks noChangeArrowheads="1"/>
          </p:cNvSpPr>
          <p:nvPr/>
        </p:nvSpPr>
        <p:spPr bwMode="auto">
          <a:xfrm>
            <a:off x="6022975" y="2420939"/>
            <a:ext cx="4033838" cy="23764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40971" name="Text Box 13"/>
          <p:cNvSpPr txBox="1">
            <a:spLocks noChangeArrowheads="1"/>
          </p:cNvSpPr>
          <p:nvPr/>
        </p:nvSpPr>
        <p:spPr bwMode="auto">
          <a:xfrm>
            <a:off x="3216275" y="2060576"/>
            <a:ext cx="111791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Producer</a:t>
            </a:r>
          </a:p>
        </p:txBody>
      </p:sp>
      <p:sp>
        <p:nvSpPr>
          <p:cNvPr id="40972" name="Text Box 14"/>
          <p:cNvSpPr txBox="1">
            <a:spLocks noChangeArrowheads="1"/>
          </p:cNvSpPr>
          <p:nvPr/>
        </p:nvSpPr>
        <p:spPr bwMode="auto">
          <a:xfrm>
            <a:off x="7391400" y="2060576"/>
            <a:ext cx="12461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Consumer</a:t>
            </a:r>
          </a:p>
        </p:txBody>
      </p:sp>
      <p:sp>
        <p:nvSpPr>
          <p:cNvPr id="40973" name="Text Box 15"/>
          <p:cNvSpPr txBox="1">
            <a:spLocks noChangeArrowheads="1"/>
          </p:cNvSpPr>
          <p:nvPr/>
        </p:nvSpPr>
        <p:spPr bwMode="auto">
          <a:xfrm>
            <a:off x="3557588" y="5078414"/>
            <a:ext cx="119485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wait() {…}</a:t>
            </a:r>
          </a:p>
        </p:txBody>
      </p:sp>
      <p:sp>
        <p:nvSpPr>
          <p:cNvPr id="40974" name="Text Box 16"/>
          <p:cNvSpPr txBox="1">
            <a:spLocks noChangeArrowheads="1"/>
          </p:cNvSpPr>
          <p:nvPr/>
        </p:nvSpPr>
        <p:spPr bwMode="auto">
          <a:xfrm>
            <a:off x="5500688" y="5084764"/>
            <a:ext cx="138721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signal() {…}</a:t>
            </a:r>
          </a:p>
        </p:txBody>
      </p:sp>
      <p:sp>
        <p:nvSpPr>
          <p:cNvPr id="40975" name="Text Box 17"/>
          <p:cNvSpPr txBox="1">
            <a:spLocks noChangeArrowheads="1"/>
          </p:cNvSpPr>
          <p:nvPr/>
        </p:nvSpPr>
        <p:spPr bwMode="auto">
          <a:xfrm>
            <a:off x="2135188" y="1406526"/>
            <a:ext cx="78377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i="1"/>
              <a:t>Buffer is an array of BUF_SIZE Cells (at most BUF_SIZE items can be put)</a:t>
            </a:r>
          </a:p>
        </p:txBody>
      </p:sp>
    </p:spTree>
    <p:extLst>
      <p:ext uri="{BB962C8B-B14F-4D97-AF65-F5344CB8AC3E}">
        <p14:creationId xmlns:p14="http://schemas.microsoft.com/office/powerpoint/2010/main" val="9262733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460D88A-AEE6-4E44-B20B-B07F9A559D6B}" type="slidenum">
              <a:rPr lang="en-US" b="0"/>
              <a:pPr eaLnBrk="1" hangingPunct="1"/>
              <a:t>93</a:t>
            </a:fld>
            <a:endParaRPr lang="en-US" b="0"/>
          </a:p>
        </p:txBody>
      </p:sp>
      <p:sp>
        <p:nvSpPr>
          <p:cNvPr id="901133" name="Line 13"/>
          <p:cNvSpPr>
            <a:spLocks noChangeShapeType="1"/>
          </p:cNvSpPr>
          <p:nvPr/>
        </p:nvSpPr>
        <p:spPr bwMode="auto">
          <a:xfrm flipV="1">
            <a:off x="2135188" y="4005263"/>
            <a:ext cx="1439862" cy="1655762"/>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1988" name="Rectangle 4"/>
          <p:cNvSpPr>
            <a:spLocks noGrp="1" noChangeArrowheads="1"/>
          </p:cNvSpPr>
          <p:nvPr>
            <p:ph type="title"/>
          </p:nvPr>
        </p:nvSpPr>
        <p:spPr/>
        <p:txBody>
          <a:bodyPr/>
          <a:lstStyle/>
          <a:p>
            <a:pPr eaLnBrk="1" hangingPunct="1"/>
            <a:r>
              <a:rPr lang="en-US" smtClean="0"/>
              <a:t>Consumer/Producer is Synchronized</a:t>
            </a:r>
          </a:p>
        </p:txBody>
      </p:sp>
      <p:sp>
        <p:nvSpPr>
          <p:cNvPr id="41989" name="Line 5"/>
          <p:cNvSpPr>
            <a:spLocks noChangeShapeType="1"/>
          </p:cNvSpPr>
          <p:nvPr/>
        </p:nvSpPr>
        <p:spPr bwMode="auto">
          <a:xfrm>
            <a:off x="2135188" y="5654675"/>
            <a:ext cx="7345362"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1990" name="Text Box 6"/>
          <p:cNvSpPr txBox="1">
            <a:spLocks noChangeArrowheads="1"/>
          </p:cNvSpPr>
          <p:nvPr/>
        </p:nvSpPr>
        <p:spPr bwMode="auto">
          <a:xfrm>
            <a:off x="1631950" y="1693864"/>
            <a:ext cx="119485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Full_Cells</a:t>
            </a:r>
          </a:p>
        </p:txBody>
      </p:sp>
      <p:sp>
        <p:nvSpPr>
          <p:cNvPr id="41991" name="Line 7"/>
          <p:cNvSpPr>
            <a:spLocks noChangeShapeType="1"/>
          </p:cNvSpPr>
          <p:nvPr/>
        </p:nvSpPr>
        <p:spPr bwMode="auto">
          <a:xfrm flipV="1">
            <a:off x="2135188" y="2054225"/>
            <a:ext cx="0" cy="360045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1992" name="Text Box 9"/>
          <p:cNvSpPr txBox="1">
            <a:spLocks noChangeArrowheads="1"/>
          </p:cNvSpPr>
          <p:nvPr/>
        </p:nvSpPr>
        <p:spPr bwMode="auto">
          <a:xfrm>
            <a:off x="1774826" y="5438776"/>
            <a:ext cx="53181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0</a:t>
            </a:r>
          </a:p>
        </p:txBody>
      </p:sp>
      <p:sp>
        <p:nvSpPr>
          <p:cNvPr id="901134" name="Line 14"/>
          <p:cNvSpPr>
            <a:spLocks noChangeShapeType="1"/>
          </p:cNvSpPr>
          <p:nvPr/>
        </p:nvSpPr>
        <p:spPr bwMode="auto">
          <a:xfrm>
            <a:off x="3575051" y="4005263"/>
            <a:ext cx="576263" cy="86360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5" name="Line 15"/>
          <p:cNvSpPr>
            <a:spLocks noChangeShapeType="1"/>
          </p:cNvSpPr>
          <p:nvPr/>
        </p:nvSpPr>
        <p:spPr bwMode="auto">
          <a:xfrm flipV="1">
            <a:off x="4151313" y="4221163"/>
            <a:ext cx="360362" cy="64770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6" name="Line 16"/>
          <p:cNvSpPr>
            <a:spLocks noChangeShapeType="1"/>
          </p:cNvSpPr>
          <p:nvPr/>
        </p:nvSpPr>
        <p:spPr bwMode="auto">
          <a:xfrm>
            <a:off x="4511676" y="4221163"/>
            <a:ext cx="936625" cy="1439862"/>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7" name="Line 17"/>
          <p:cNvSpPr>
            <a:spLocks noChangeShapeType="1"/>
          </p:cNvSpPr>
          <p:nvPr/>
        </p:nvSpPr>
        <p:spPr bwMode="auto">
          <a:xfrm>
            <a:off x="5448300" y="5661025"/>
            <a:ext cx="1295400" cy="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8" name="Line 18"/>
          <p:cNvSpPr>
            <a:spLocks noChangeShapeType="1"/>
          </p:cNvSpPr>
          <p:nvPr/>
        </p:nvSpPr>
        <p:spPr bwMode="auto">
          <a:xfrm flipV="1">
            <a:off x="6743701" y="5300663"/>
            <a:ext cx="288925" cy="360362"/>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9" name="Line 19"/>
          <p:cNvSpPr>
            <a:spLocks noChangeShapeType="1"/>
          </p:cNvSpPr>
          <p:nvPr/>
        </p:nvSpPr>
        <p:spPr bwMode="auto">
          <a:xfrm>
            <a:off x="7032625" y="5346701"/>
            <a:ext cx="287338" cy="288925"/>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40" name="Line 20"/>
          <p:cNvSpPr>
            <a:spLocks noChangeShapeType="1"/>
          </p:cNvSpPr>
          <p:nvPr/>
        </p:nvSpPr>
        <p:spPr bwMode="auto">
          <a:xfrm flipV="1">
            <a:off x="7319964" y="2781301"/>
            <a:ext cx="2016125" cy="2879725"/>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2000" name="Line 21"/>
          <p:cNvSpPr>
            <a:spLocks noChangeShapeType="1"/>
          </p:cNvSpPr>
          <p:nvPr/>
        </p:nvSpPr>
        <p:spPr bwMode="auto">
          <a:xfrm>
            <a:off x="1992313" y="2773363"/>
            <a:ext cx="360362" cy="0"/>
          </a:xfrm>
          <a:prstGeom prst="line">
            <a:avLst/>
          </a:prstGeom>
          <a:noFill/>
          <a:ln w="31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2001" name="Text Box 22"/>
          <p:cNvSpPr txBox="1">
            <a:spLocks noChangeArrowheads="1"/>
          </p:cNvSpPr>
          <p:nvPr/>
        </p:nvSpPr>
        <p:spPr bwMode="auto">
          <a:xfrm>
            <a:off x="2136775" y="2414589"/>
            <a:ext cx="128462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BUF_SIZE</a:t>
            </a:r>
          </a:p>
        </p:txBody>
      </p:sp>
      <p:sp>
        <p:nvSpPr>
          <p:cNvPr id="901143" name="Line 23"/>
          <p:cNvSpPr>
            <a:spLocks noChangeShapeType="1"/>
          </p:cNvSpPr>
          <p:nvPr/>
        </p:nvSpPr>
        <p:spPr bwMode="auto">
          <a:xfrm>
            <a:off x="9336088" y="2781300"/>
            <a:ext cx="792162" cy="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2003" name="Text Box 24"/>
          <p:cNvSpPr txBox="1">
            <a:spLocks noChangeArrowheads="1"/>
          </p:cNvSpPr>
          <p:nvPr/>
        </p:nvSpPr>
        <p:spPr bwMode="auto">
          <a:xfrm>
            <a:off x="9461501" y="5465764"/>
            <a:ext cx="61777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FF99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time</a:t>
            </a:r>
          </a:p>
        </p:txBody>
      </p:sp>
      <p:sp>
        <p:nvSpPr>
          <p:cNvPr id="901145" name="Text Box 25"/>
          <p:cNvSpPr txBox="1">
            <a:spLocks noChangeArrowheads="1"/>
          </p:cNvSpPr>
          <p:nvPr/>
        </p:nvSpPr>
        <p:spPr bwMode="auto">
          <a:xfrm>
            <a:off x="5429250" y="5681663"/>
            <a:ext cx="1310272"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Consumer </a:t>
            </a:r>
            <a:br>
              <a:rPr lang="en-US" b="0"/>
            </a:br>
            <a:r>
              <a:rPr lang="en-US" b="0"/>
              <a:t>Sleeps</a:t>
            </a:r>
          </a:p>
        </p:txBody>
      </p:sp>
      <p:sp>
        <p:nvSpPr>
          <p:cNvPr id="901146" name="Text Box 26"/>
          <p:cNvSpPr txBox="1">
            <a:spLocks noChangeArrowheads="1"/>
          </p:cNvSpPr>
          <p:nvPr/>
        </p:nvSpPr>
        <p:spPr bwMode="auto">
          <a:xfrm>
            <a:off x="9336088" y="2781300"/>
            <a:ext cx="1117912"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Producer</a:t>
            </a:r>
            <a:br>
              <a:rPr lang="en-US" b="0"/>
            </a:br>
            <a:r>
              <a:rPr lang="en-US" b="0"/>
              <a:t>Sleeps</a:t>
            </a:r>
          </a:p>
        </p:txBody>
      </p:sp>
    </p:spTree>
    <p:extLst>
      <p:ext uri="{BB962C8B-B14F-4D97-AF65-F5344CB8AC3E}">
        <p14:creationId xmlns:p14="http://schemas.microsoft.com/office/powerpoint/2010/main" val="3533344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33"/>
                                        </p:tgtEl>
                                        <p:attrNameLst>
                                          <p:attrName>style.visibility</p:attrName>
                                        </p:attrNameLst>
                                      </p:cBhvr>
                                      <p:to>
                                        <p:strVal val="visible"/>
                                      </p:to>
                                    </p:set>
                                    <p:animEffect transition="in" filter="wipe(left)">
                                      <p:cBhvr>
                                        <p:cTn id="7" dur="500"/>
                                        <p:tgtEl>
                                          <p:spTgt spid="901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34"/>
                                        </p:tgtEl>
                                        <p:attrNameLst>
                                          <p:attrName>style.visibility</p:attrName>
                                        </p:attrNameLst>
                                      </p:cBhvr>
                                      <p:to>
                                        <p:strVal val="visible"/>
                                      </p:to>
                                    </p:set>
                                    <p:animEffect transition="in" filter="wipe(left)">
                                      <p:cBhvr>
                                        <p:cTn id="12" dur="500"/>
                                        <p:tgtEl>
                                          <p:spTgt spid="901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35"/>
                                        </p:tgtEl>
                                        <p:attrNameLst>
                                          <p:attrName>style.visibility</p:attrName>
                                        </p:attrNameLst>
                                      </p:cBhvr>
                                      <p:to>
                                        <p:strVal val="visible"/>
                                      </p:to>
                                    </p:set>
                                    <p:animEffect transition="in" filter="wipe(left)">
                                      <p:cBhvr>
                                        <p:cTn id="17" dur="500"/>
                                        <p:tgtEl>
                                          <p:spTgt spid="901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36"/>
                                        </p:tgtEl>
                                        <p:attrNameLst>
                                          <p:attrName>style.visibility</p:attrName>
                                        </p:attrNameLst>
                                      </p:cBhvr>
                                      <p:to>
                                        <p:strVal val="visible"/>
                                      </p:to>
                                    </p:set>
                                    <p:animEffect transition="in" filter="wipe(left)">
                                      <p:cBhvr>
                                        <p:cTn id="22" dur="500"/>
                                        <p:tgtEl>
                                          <p:spTgt spid="901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137"/>
                                        </p:tgtEl>
                                        <p:attrNameLst>
                                          <p:attrName>style.visibility</p:attrName>
                                        </p:attrNameLst>
                                      </p:cBhvr>
                                      <p:to>
                                        <p:strVal val="visible"/>
                                      </p:to>
                                    </p:set>
                                    <p:animEffect transition="in" filter="wipe(left)">
                                      <p:cBhvr>
                                        <p:cTn id="27" dur="500"/>
                                        <p:tgtEl>
                                          <p:spTgt spid="901137"/>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901145"/>
                                        </p:tgtEl>
                                        <p:attrNameLst>
                                          <p:attrName>style.visibility</p:attrName>
                                        </p:attrNameLst>
                                      </p:cBhvr>
                                      <p:to>
                                        <p:strVal val="visible"/>
                                      </p:to>
                                    </p:set>
                                    <p:animEffect transition="in" filter="blinds(horizontal)">
                                      <p:cBhvr>
                                        <p:cTn id="31" dur="500"/>
                                        <p:tgtEl>
                                          <p:spTgt spid="9011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01138"/>
                                        </p:tgtEl>
                                        <p:attrNameLst>
                                          <p:attrName>style.visibility</p:attrName>
                                        </p:attrNameLst>
                                      </p:cBhvr>
                                      <p:to>
                                        <p:strVal val="visible"/>
                                      </p:to>
                                    </p:set>
                                    <p:animEffect transition="in" filter="wipe(left)">
                                      <p:cBhvr>
                                        <p:cTn id="36" dur="500"/>
                                        <p:tgtEl>
                                          <p:spTgt spid="9011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01139"/>
                                        </p:tgtEl>
                                        <p:attrNameLst>
                                          <p:attrName>style.visibility</p:attrName>
                                        </p:attrNameLst>
                                      </p:cBhvr>
                                      <p:to>
                                        <p:strVal val="visible"/>
                                      </p:to>
                                    </p:set>
                                    <p:animEffect transition="in" filter="wipe(left)">
                                      <p:cBhvr>
                                        <p:cTn id="41" dur="500"/>
                                        <p:tgtEl>
                                          <p:spTgt spid="90113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01140"/>
                                        </p:tgtEl>
                                        <p:attrNameLst>
                                          <p:attrName>style.visibility</p:attrName>
                                        </p:attrNameLst>
                                      </p:cBhvr>
                                      <p:to>
                                        <p:strVal val="visible"/>
                                      </p:to>
                                    </p:set>
                                    <p:animEffect transition="in" filter="wipe(left)">
                                      <p:cBhvr>
                                        <p:cTn id="46" dur="500"/>
                                        <p:tgtEl>
                                          <p:spTgt spid="9011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01143"/>
                                        </p:tgtEl>
                                        <p:attrNameLst>
                                          <p:attrName>style.visibility</p:attrName>
                                        </p:attrNameLst>
                                      </p:cBhvr>
                                      <p:to>
                                        <p:strVal val="visible"/>
                                      </p:to>
                                    </p:set>
                                    <p:animEffect transition="in" filter="wipe(left)">
                                      <p:cBhvr>
                                        <p:cTn id="51" dur="500"/>
                                        <p:tgtEl>
                                          <p:spTgt spid="901143"/>
                                        </p:tgtEl>
                                      </p:cBhvr>
                                    </p:animEffect>
                                  </p:childTnLst>
                                </p:cTn>
                              </p:par>
                            </p:childTnLst>
                          </p:cTn>
                        </p:par>
                        <p:par>
                          <p:cTn id="52" fill="hold" nodeType="afterGroup">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901146"/>
                                        </p:tgtEl>
                                        <p:attrNameLst>
                                          <p:attrName>style.visibility</p:attrName>
                                        </p:attrNameLst>
                                      </p:cBhvr>
                                      <p:to>
                                        <p:strVal val="visible"/>
                                      </p:to>
                                    </p:set>
                                    <p:animEffect transition="in" filter="blinds(horizontal)">
                                      <p:cBhvr>
                                        <p:cTn id="55" dur="500"/>
                                        <p:tgtEl>
                                          <p:spTgt spid="90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33" grpId="0" animBg="1"/>
      <p:bldP spid="901134" grpId="0" animBg="1"/>
      <p:bldP spid="901135" grpId="0" animBg="1"/>
      <p:bldP spid="901136" grpId="0" animBg="1"/>
      <p:bldP spid="901137" grpId="0" animBg="1"/>
      <p:bldP spid="901138" grpId="0" animBg="1"/>
      <p:bldP spid="901139" grpId="0" animBg="1"/>
      <p:bldP spid="901140" grpId="0" animBg="1"/>
      <p:bldP spid="901143" grpId="0" animBg="1"/>
      <p:bldP spid="901145" grpId="0"/>
      <p:bldP spid="90114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A186131-EB3C-4342-9F9B-1DF878431537}" type="slidenum">
              <a:rPr lang="en-US" b="0"/>
              <a:pPr eaLnBrk="1" hangingPunct="1"/>
              <a:t>94</a:t>
            </a:fld>
            <a:endParaRPr lang="en-US" b="0"/>
          </a:p>
        </p:txBody>
      </p:sp>
      <p:sp>
        <p:nvSpPr>
          <p:cNvPr id="43011" name="Rectangle 4"/>
          <p:cNvSpPr>
            <a:spLocks noGrp="1" noChangeArrowheads="1"/>
          </p:cNvSpPr>
          <p:nvPr>
            <p:ph type="title"/>
          </p:nvPr>
        </p:nvSpPr>
        <p:spPr/>
        <p:txBody>
          <a:bodyPr/>
          <a:lstStyle/>
          <a:p>
            <a:pPr eaLnBrk="1" hangingPunct="1"/>
            <a:endParaRPr lang="tr-TR" smtClean="0"/>
          </a:p>
        </p:txBody>
      </p:sp>
      <p:sp>
        <p:nvSpPr>
          <p:cNvPr id="43012" name="Line 5"/>
          <p:cNvSpPr>
            <a:spLocks noChangeShapeType="1"/>
          </p:cNvSpPr>
          <p:nvPr/>
        </p:nvSpPr>
        <p:spPr bwMode="auto">
          <a:xfrm>
            <a:off x="2281239" y="5876925"/>
            <a:ext cx="7991475"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3" name="Line 7"/>
          <p:cNvSpPr>
            <a:spLocks noChangeShapeType="1"/>
          </p:cNvSpPr>
          <p:nvPr/>
        </p:nvSpPr>
        <p:spPr bwMode="auto">
          <a:xfrm flipV="1">
            <a:off x="2279650" y="1916113"/>
            <a:ext cx="0" cy="3960812"/>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4" name="Line 8"/>
          <p:cNvSpPr>
            <a:spLocks noChangeShapeType="1"/>
          </p:cNvSpPr>
          <p:nvPr/>
        </p:nvSpPr>
        <p:spPr bwMode="auto">
          <a:xfrm>
            <a:off x="1990726" y="4651375"/>
            <a:ext cx="360363" cy="0"/>
          </a:xfrm>
          <a:prstGeom prst="line">
            <a:avLst/>
          </a:prstGeom>
          <a:noFill/>
          <a:ln w="31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5" name="Text Box 9"/>
          <p:cNvSpPr txBox="1">
            <a:spLocks noChangeArrowheads="1"/>
          </p:cNvSpPr>
          <p:nvPr/>
        </p:nvSpPr>
        <p:spPr bwMode="auto">
          <a:xfrm>
            <a:off x="2135188" y="4292601"/>
            <a:ext cx="134874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BUF_SIZE </a:t>
            </a:r>
          </a:p>
        </p:txBody>
      </p:sp>
      <p:sp>
        <p:nvSpPr>
          <p:cNvPr id="43016" name="Line 10"/>
          <p:cNvSpPr>
            <a:spLocks noChangeShapeType="1"/>
          </p:cNvSpPr>
          <p:nvPr/>
        </p:nvSpPr>
        <p:spPr bwMode="auto">
          <a:xfrm flipV="1">
            <a:off x="2279651" y="4652963"/>
            <a:ext cx="1008063" cy="1223962"/>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7" name="Line 11"/>
          <p:cNvSpPr>
            <a:spLocks noChangeShapeType="1"/>
          </p:cNvSpPr>
          <p:nvPr/>
        </p:nvSpPr>
        <p:spPr bwMode="auto">
          <a:xfrm>
            <a:off x="3286125" y="4652963"/>
            <a:ext cx="1296988"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8" name="Line 12"/>
          <p:cNvSpPr>
            <a:spLocks noChangeShapeType="1"/>
          </p:cNvSpPr>
          <p:nvPr/>
        </p:nvSpPr>
        <p:spPr bwMode="auto">
          <a:xfrm>
            <a:off x="2279651" y="5876925"/>
            <a:ext cx="2303463"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9" name="Line 13"/>
          <p:cNvSpPr>
            <a:spLocks noChangeShapeType="1"/>
          </p:cNvSpPr>
          <p:nvPr/>
        </p:nvSpPr>
        <p:spPr bwMode="auto">
          <a:xfrm flipV="1">
            <a:off x="4583114" y="5013325"/>
            <a:ext cx="649287" cy="86360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0" name="Line 14"/>
          <p:cNvSpPr>
            <a:spLocks noChangeShapeType="1"/>
          </p:cNvSpPr>
          <p:nvPr/>
        </p:nvSpPr>
        <p:spPr bwMode="auto">
          <a:xfrm>
            <a:off x="4583114" y="4652963"/>
            <a:ext cx="649287"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1" name="Line 15"/>
          <p:cNvSpPr>
            <a:spLocks noChangeShapeType="1"/>
          </p:cNvSpPr>
          <p:nvPr/>
        </p:nvSpPr>
        <p:spPr bwMode="auto">
          <a:xfrm flipV="1">
            <a:off x="5232401" y="3789363"/>
            <a:ext cx="576263" cy="86360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2" name="Line 16"/>
          <p:cNvSpPr>
            <a:spLocks noChangeShapeType="1"/>
          </p:cNvSpPr>
          <p:nvPr/>
        </p:nvSpPr>
        <p:spPr bwMode="auto">
          <a:xfrm>
            <a:off x="5232400" y="5013325"/>
            <a:ext cx="1079500"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3" name="Line 17"/>
          <p:cNvSpPr>
            <a:spLocks noChangeShapeType="1"/>
          </p:cNvSpPr>
          <p:nvPr/>
        </p:nvSpPr>
        <p:spPr bwMode="auto">
          <a:xfrm>
            <a:off x="3935413" y="4652964"/>
            <a:ext cx="0" cy="1152525"/>
          </a:xfrm>
          <a:prstGeom prst="line">
            <a:avLst/>
          </a:prstGeom>
          <a:noFill/>
          <a:ln w="317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4" name="Line 18"/>
          <p:cNvSpPr>
            <a:spLocks noChangeShapeType="1"/>
          </p:cNvSpPr>
          <p:nvPr/>
        </p:nvSpPr>
        <p:spPr bwMode="auto">
          <a:xfrm>
            <a:off x="5951538" y="3802064"/>
            <a:ext cx="0" cy="1152525"/>
          </a:xfrm>
          <a:prstGeom prst="line">
            <a:avLst/>
          </a:prstGeom>
          <a:noFill/>
          <a:ln w="317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5" name="Line 19"/>
          <p:cNvSpPr>
            <a:spLocks noChangeShapeType="1"/>
          </p:cNvSpPr>
          <p:nvPr/>
        </p:nvSpPr>
        <p:spPr bwMode="auto">
          <a:xfrm>
            <a:off x="5821363" y="3789363"/>
            <a:ext cx="1223962"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6" name="Line 20"/>
          <p:cNvSpPr>
            <a:spLocks noChangeShapeType="1"/>
          </p:cNvSpPr>
          <p:nvPr/>
        </p:nvSpPr>
        <p:spPr bwMode="auto">
          <a:xfrm flipV="1">
            <a:off x="6311901" y="3789363"/>
            <a:ext cx="792163" cy="1223962"/>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7" name="Line 21"/>
          <p:cNvSpPr>
            <a:spLocks noChangeShapeType="1"/>
          </p:cNvSpPr>
          <p:nvPr/>
        </p:nvSpPr>
        <p:spPr bwMode="auto">
          <a:xfrm flipV="1">
            <a:off x="7104064" y="2997201"/>
            <a:ext cx="504825" cy="792163"/>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8" name="Line 22"/>
          <p:cNvSpPr>
            <a:spLocks noChangeShapeType="1"/>
          </p:cNvSpPr>
          <p:nvPr/>
        </p:nvSpPr>
        <p:spPr bwMode="auto">
          <a:xfrm>
            <a:off x="7104063" y="3789363"/>
            <a:ext cx="576262"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9" name="Line 23"/>
          <p:cNvSpPr>
            <a:spLocks noChangeShapeType="1"/>
          </p:cNvSpPr>
          <p:nvPr/>
        </p:nvSpPr>
        <p:spPr bwMode="auto">
          <a:xfrm>
            <a:off x="7642225" y="2997200"/>
            <a:ext cx="863600"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0" name="Line 24"/>
          <p:cNvSpPr>
            <a:spLocks noChangeShapeType="1"/>
          </p:cNvSpPr>
          <p:nvPr/>
        </p:nvSpPr>
        <p:spPr bwMode="auto">
          <a:xfrm flipV="1">
            <a:off x="7667625" y="3068639"/>
            <a:ext cx="444500" cy="720725"/>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1" name="Line 25"/>
          <p:cNvSpPr>
            <a:spLocks noChangeShapeType="1"/>
          </p:cNvSpPr>
          <p:nvPr/>
        </p:nvSpPr>
        <p:spPr bwMode="auto">
          <a:xfrm>
            <a:off x="8132763" y="3081338"/>
            <a:ext cx="360362"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2" name="Freeform 26"/>
          <p:cNvSpPr>
            <a:spLocks/>
          </p:cNvSpPr>
          <p:nvPr/>
        </p:nvSpPr>
        <p:spPr bwMode="auto">
          <a:xfrm>
            <a:off x="7812088" y="1989138"/>
            <a:ext cx="876300" cy="982662"/>
          </a:xfrm>
          <a:custGeom>
            <a:avLst/>
            <a:gdLst>
              <a:gd name="T0" fmla="*/ 228600 w 552"/>
              <a:gd name="T1" fmla="*/ 935037 h 619"/>
              <a:gd name="T2" fmla="*/ 300038 w 552"/>
              <a:gd name="T3" fmla="*/ 935037 h 619"/>
              <a:gd name="T4" fmla="*/ 371475 w 552"/>
              <a:gd name="T5" fmla="*/ 647700 h 619"/>
              <a:gd name="T6" fmla="*/ 84138 w 552"/>
              <a:gd name="T7" fmla="*/ 215900 h 619"/>
              <a:gd name="T8" fmla="*/ 876300 w 552"/>
              <a:gd name="T9" fmla="*/ 0 h 6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2" h="619">
                <a:moveTo>
                  <a:pt x="144" y="589"/>
                </a:moveTo>
                <a:cubicBezTo>
                  <a:pt x="159" y="604"/>
                  <a:pt x="174" y="619"/>
                  <a:pt x="189" y="589"/>
                </a:cubicBezTo>
                <a:cubicBezTo>
                  <a:pt x="204" y="559"/>
                  <a:pt x="257" y="483"/>
                  <a:pt x="234" y="408"/>
                </a:cubicBezTo>
                <a:cubicBezTo>
                  <a:pt x="211" y="333"/>
                  <a:pt x="0" y="204"/>
                  <a:pt x="53" y="136"/>
                </a:cubicBezTo>
                <a:cubicBezTo>
                  <a:pt x="106" y="68"/>
                  <a:pt x="329" y="34"/>
                  <a:pt x="552" y="0"/>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solidFill>
                  <a:srgbClr val="FF9900"/>
                </a:solidFill>
                <a:prstDash val="solid"/>
                <a:round/>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3" name="Freeform 28"/>
          <p:cNvSpPr>
            <a:spLocks/>
          </p:cNvSpPr>
          <p:nvPr/>
        </p:nvSpPr>
        <p:spPr bwMode="auto">
          <a:xfrm>
            <a:off x="2687639" y="3716338"/>
            <a:ext cx="312737" cy="1441450"/>
          </a:xfrm>
          <a:custGeom>
            <a:avLst/>
            <a:gdLst>
              <a:gd name="T0" fmla="*/ 168275 w 197"/>
              <a:gd name="T1" fmla="*/ 1441450 h 908"/>
              <a:gd name="T2" fmla="*/ 23812 w 197"/>
              <a:gd name="T3" fmla="*/ 1081088 h 908"/>
              <a:gd name="T4" fmla="*/ 312737 w 197"/>
              <a:gd name="T5" fmla="*/ 0 h 908"/>
              <a:gd name="T6" fmla="*/ 0 60000 65536"/>
              <a:gd name="T7" fmla="*/ 0 60000 65536"/>
              <a:gd name="T8" fmla="*/ 0 60000 65536"/>
            </a:gdLst>
            <a:ahLst/>
            <a:cxnLst>
              <a:cxn ang="T6">
                <a:pos x="T0" y="T1"/>
              </a:cxn>
              <a:cxn ang="T7">
                <a:pos x="T2" y="T3"/>
              </a:cxn>
              <a:cxn ang="T8">
                <a:pos x="T4" y="T5"/>
              </a:cxn>
            </a:cxnLst>
            <a:rect l="0" t="0" r="r" b="b"/>
            <a:pathLst>
              <a:path w="197" h="908">
                <a:moveTo>
                  <a:pt x="106" y="908"/>
                </a:moveTo>
                <a:cubicBezTo>
                  <a:pt x="53" y="870"/>
                  <a:pt x="0" y="832"/>
                  <a:pt x="15" y="681"/>
                </a:cubicBezTo>
                <a:cubicBezTo>
                  <a:pt x="30" y="530"/>
                  <a:pt x="113" y="265"/>
                  <a:pt x="197" y="0"/>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4" name="Text Box 30"/>
          <p:cNvSpPr txBox="1">
            <a:spLocks noChangeArrowheads="1"/>
          </p:cNvSpPr>
          <p:nvPr/>
        </p:nvSpPr>
        <p:spPr bwMode="auto">
          <a:xfrm>
            <a:off x="2495550" y="3429001"/>
            <a:ext cx="249008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all items produced (Pt)</a:t>
            </a:r>
          </a:p>
        </p:txBody>
      </p:sp>
      <p:sp>
        <p:nvSpPr>
          <p:cNvPr id="43035" name="Freeform 31"/>
          <p:cNvSpPr>
            <a:spLocks/>
          </p:cNvSpPr>
          <p:nvPr/>
        </p:nvSpPr>
        <p:spPr bwMode="auto">
          <a:xfrm>
            <a:off x="3432176" y="5876926"/>
            <a:ext cx="1439863" cy="288925"/>
          </a:xfrm>
          <a:custGeom>
            <a:avLst/>
            <a:gdLst>
              <a:gd name="T0" fmla="*/ 0 w 907"/>
              <a:gd name="T1" fmla="*/ 0 h 182"/>
              <a:gd name="T2" fmla="*/ 360363 w 907"/>
              <a:gd name="T3" fmla="*/ 215900 h 182"/>
              <a:gd name="T4" fmla="*/ 1439863 w 907"/>
              <a:gd name="T5" fmla="*/ 288925 h 182"/>
              <a:gd name="T6" fmla="*/ 0 60000 65536"/>
              <a:gd name="T7" fmla="*/ 0 60000 65536"/>
              <a:gd name="T8" fmla="*/ 0 60000 65536"/>
            </a:gdLst>
            <a:ahLst/>
            <a:cxnLst>
              <a:cxn ang="T6">
                <a:pos x="T0" y="T1"/>
              </a:cxn>
              <a:cxn ang="T7">
                <a:pos x="T2" y="T3"/>
              </a:cxn>
              <a:cxn ang="T8">
                <a:pos x="T4" y="T5"/>
              </a:cxn>
            </a:cxnLst>
            <a:rect l="0" t="0" r="r" b="b"/>
            <a:pathLst>
              <a:path w="907" h="182">
                <a:moveTo>
                  <a:pt x="0" y="0"/>
                </a:moveTo>
                <a:cubicBezTo>
                  <a:pt x="38" y="53"/>
                  <a:pt x="76" y="106"/>
                  <a:pt x="227" y="136"/>
                </a:cubicBezTo>
                <a:cubicBezTo>
                  <a:pt x="378" y="166"/>
                  <a:pt x="642" y="174"/>
                  <a:pt x="907" y="182"/>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6" name="Text Box 32"/>
          <p:cNvSpPr txBox="1">
            <a:spLocks noChangeArrowheads="1"/>
          </p:cNvSpPr>
          <p:nvPr/>
        </p:nvSpPr>
        <p:spPr bwMode="auto">
          <a:xfrm>
            <a:off x="4781550" y="5897564"/>
            <a:ext cx="260549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all items consumed (Ct)</a:t>
            </a:r>
          </a:p>
        </p:txBody>
      </p:sp>
      <p:sp>
        <p:nvSpPr>
          <p:cNvPr id="43037" name="Text Box 33"/>
          <p:cNvSpPr txBox="1">
            <a:spLocks noChangeArrowheads="1"/>
          </p:cNvSpPr>
          <p:nvPr/>
        </p:nvSpPr>
        <p:spPr bwMode="auto">
          <a:xfrm>
            <a:off x="3378200" y="1844675"/>
            <a:ext cx="245161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Pt – Ct &lt;=  BUF_SIZE</a:t>
            </a:r>
          </a:p>
          <a:p>
            <a:pPr eaLnBrk="1" hangingPunct="1"/>
            <a:r>
              <a:rPr lang="en-US" b="0"/>
              <a:t>Pt – Ct &gt;= 0</a:t>
            </a:r>
          </a:p>
        </p:txBody>
      </p:sp>
      <p:sp>
        <p:nvSpPr>
          <p:cNvPr id="43038" name="Text Box 34"/>
          <p:cNvSpPr txBox="1">
            <a:spLocks noChangeArrowheads="1"/>
          </p:cNvSpPr>
          <p:nvPr/>
        </p:nvSpPr>
        <p:spPr bwMode="auto">
          <a:xfrm>
            <a:off x="2640013" y="1576389"/>
            <a:ext cx="443933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Ensured by synchronization mechanisms:</a:t>
            </a:r>
          </a:p>
        </p:txBody>
      </p:sp>
      <p:sp>
        <p:nvSpPr>
          <p:cNvPr id="43039" name="Text Box 35"/>
          <p:cNvSpPr txBox="1">
            <a:spLocks noChangeArrowheads="1"/>
          </p:cNvSpPr>
          <p:nvPr/>
        </p:nvSpPr>
        <p:spPr bwMode="auto">
          <a:xfrm>
            <a:off x="9336089" y="5516564"/>
            <a:ext cx="73319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times</a:t>
            </a:r>
          </a:p>
        </p:txBody>
      </p:sp>
      <p:sp>
        <p:nvSpPr>
          <p:cNvPr id="43040" name="Text Box 36"/>
          <p:cNvSpPr txBox="1">
            <a:spLocks noChangeArrowheads="1"/>
          </p:cNvSpPr>
          <p:nvPr/>
        </p:nvSpPr>
        <p:spPr bwMode="auto">
          <a:xfrm>
            <a:off x="7283450" y="1517651"/>
            <a:ext cx="3492500"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 Red is always less than Blue</a:t>
            </a:r>
          </a:p>
          <a:p>
            <a:pPr eaLnBrk="1" hangingPunct="1"/>
            <a:r>
              <a:rPr lang="en-US" b="0"/>
              <a:t>* (Blue – Red) can never be    greater than BUF_SIZE</a:t>
            </a:r>
          </a:p>
        </p:txBody>
      </p:sp>
      <p:sp>
        <p:nvSpPr>
          <p:cNvPr id="43041" name="AutoShape 37"/>
          <p:cNvSpPr>
            <a:spLocks/>
          </p:cNvSpPr>
          <p:nvPr/>
        </p:nvSpPr>
        <p:spPr bwMode="auto">
          <a:xfrm>
            <a:off x="6750051" y="1484313"/>
            <a:ext cx="576263" cy="1079500"/>
          </a:xfrm>
          <a:prstGeom prst="rightBrace">
            <a:avLst>
              <a:gd name="adj1" fmla="val 15611"/>
              <a:gd name="adj2" fmla="val 50000"/>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11480379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D6AB2EF-ADC2-48C0-8292-E57C5A337B2A}" type="slidenum">
              <a:rPr lang="en-US" b="0"/>
              <a:pPr eaLnBrk="1" hangingPunct="1"/>
              <a:t>95</a:t>
            </a:fld>
            <a:endParaRPr lang="en-US" b="0"/>
          </a:p>
        </p:txBody>
      </p:sp>
      <p:sp>
        <p:nvSpPr>
          <p:cNvPr id="44035" name="Rectangle 2"/>
          <p:cNvSpPr>
            <a:spLocks noGrp="1" noChangeArrowheads="1"/>
          </p:cNvSpPr>
          <p:nvPr>
            <p:ph type="title"/>
          </p:nvPr>
        </p:nvSpPr>
        <p:spPr/>
        <p:txBody>
          <a:bodyPr/>
          <a:lstStyle/>
          <a:p>
            <a:pPr eaLnBrk="1" hangingPunct="1"/>
            <a:r>
              <a:rPr lang="en-US" smtClean="0"/>
              <a:t>usage: resource allocation</a:t>
            </a:r>
          </a:p>
        </p:txBody>
      </p:sp>
      <p:sp>
        <p:nvSpPr>
          <p:cNvPr id="44036" name="Rectangle 3"/>
          <p:cNvSpPr>
            <a:spLocks noGrp="1" noChangeArrowheads="1"/>
          </p:cNvSpPr>
          <p:nvPr>
            <p:ph type="body" idx="1"/>
          </p:nvPr>
        </p:nvSpPr>
        <p:spPr/>
        <p:txBody>
          <a:bodyPr/>
          <a:lstStyle/>
          <a:p>
            <a:pPr eaLnBrk="1" hangingPunct="1"/>
            <a:r>
              <a:rPr lang="en-US" smtClean="0"/>
              <a:t>Assume we have a resource that has 5 instances. A process that needs that type of resource will need to use one instance. We can allow at most 5 process concurrently using these 5 resource instances. Another process (processes) that want the resource need to block. How can we code those processes? </a:t>
            </a:r>
          </a:p>
          <a:p>
            <a:pPr eaLnBrk="1" hangingPunct="1"/>
            <a:r>
              <a:rPr lang="en-US" smtClean="0"/>
              <a:t>Solution: </a:t>
            </a:r>
          </a:p>
        </p:txBody>
      </p:sp>
      <p:sp>
        <p:nvSpPr>
          <p:cNvPr id="44037" name="Text Box 4"/>
          <p:cNvSpPr txBox="1">
            <a:spLocks noChangeArrowheads="1"/>
          </p:cNvSpPr>
          <p:nvPr/>
        </p:nvSpPr>
        <p:spPr bwMode="auto">
          <a:xfrm>
            <a:off x="2476501" y="3925889"/>
            <a:ext cx="544601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semaphore  x = 5; // semaphore to access resource</a:t>
            </a:r>
          </a:p>
        </p:txBody>
      </p:sp>
      <p:sp>
        <p:nvSpPr>
          <p:cNvPr id="44038" name="Text Box 5"/>
          <p:cNvSpPr txBox="1">
            <a:spLocks noChangeArrowheads="1"/>
          </p:cNvSpPr>
          <p:nvPr/>
        </p:nvSpPr>
        <p:spPr bwMode="auto">
          <a:xfrm>
            <a:off x="4151314" y="4425950"/>
            <a:ext cx="22002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wait (x); </a:t>
            </a:r>
          </a:p>
          <a:p>
            <a:pPr eaLnBrk="1" hangingPunct="1"/>
            <a:r>
              <a:rPr lang="en-US" b="0"/>
              <a:t>…</a:t>
            </a:r>
          </a:p>
          <a:p>
            <a:pPr eaLnBrk="1" hangingPunct="1"/>
            <a:r>
              <a:rPr lang="en-US" b="0"/>
              <a:t>….use one instance</a:t>
            </a:r>
            <a:br>
              <a:rPr lang="en-US" b="0"/>
            </a:br>
            <a:r>
              <a:rPr lang="en-US" b="0"/>
              <a:t>of the resource…</a:t>
            </a:r>
          </a:p>
          <a:p>
            <a:pPr eaLnBrk="1" hangingPunct="1"/>
            <a:r>
              <a:rPr lang="en-US" b="0"/>
              <a:t>…</a:t>
            </a:r>
          </a:p>
          <a:p>
            <a:pPr eaLnBrk="1" hangingPunct="1"/>
            <a:r>
              <a:rPr lang="en-US" b="0"/>
              <a:t>signal (x); </a:t>
            </a:r>
          </a:p>
        </p:txBody>
      </p:sp>
      <p:sp>
        <p:nvSpPr>
          <p:cNvPr id="44039" name="Rectangle 6"/>
          <p:cNvSpPr>
            <a:spLocks noChangeArrowheads="1"/>
          </p:cNvSpPr>
          <p:nvPr/>
        </p:nvSpPr>
        <p:spPr bwMode="auto">
          <a:xfrm>
            <a:off x="3359151" y="4292601"/>
            <a:ext cx="3744913" cy="20161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44040" name="Text Box 7"/>
          <p:cNvSpPr txBox="1">
            <a:spLocks noChangeArrowheads="1"/>
          </p:cNvSpPr>
          <p:nvPr/>
        </p:nvSpPr>
        <p:spPr bwMode="auto">
          <a:xfrm>
            <a:off x="7104063" y="4940300"/>
            <a:ext cx="2592674"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Each process has to be</a:t>
            </a:r>
          </a:p>
          <a:p>
            <a:pPr eaLnBrk="1" hangingPunct="1"/>
            <a:r>
              <a:rPr lang="en-US" b="0"/>
              <a:t>coded in this manner. </a:t>
            </a:r>
          </a:p>
        </p:txBody>
      </p:sp>
      <p:sp>
        <p:nvSpPr>
          <p:cNvPr id="44041" name="Text Box 8"/>
          <p:cNvSpPr txBox="1">
            <a:spLocks noChangeArrowheads="1"/>
          </p:cNvSpPr>
          <p:nvPr/>
        </p:nvSpPr>
        <p:spPr bwMode="auto">
          <a:xfrm>
            <a:off x="2909888" y="3519489"/>
            <a:ext cx="658094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one of the processes creates and initializes a semaphore to 5. </a:t>
            </a:r>
          </a:p>
        </p:txBody>
      </p:sp>
    </p:spTree>
    <p:extLst>
      <p:ext uri="{BB962C8B-B14F-4D97-AF65-F5344CB8AC3E}">
        <p14:creationId xmlns:p14="http://schemas.microsoft.com/office/powerpoint/2010/main" val="12103104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A9E42EC-4C08-4CA9-B3D8-EB49F6631659}" type="slidenum">
              <a:rPr lang="en-US" b="0"/>
              <a:pPr eaLnBrk="1" hangingPunct="1"/>
              <a:t>96</a:t>
            </a:fld>
            <a:endParaRPr lang="en-US" b="0"/>
          </a:p>
        </p:txBody>
      </p:sp>
      <p:sp>
        <p:nvSpPr>
          <p:cNvPr id="45059" name="Rectangle 2"/>
          <p:cNvSpPr>
            <a:spLocks noGrp="1" noChangeArrowheads="1"/>
          </p:cNvSpPr>
          <p:nvPr>
            <p:ph type="title"/>
          </p:nvPr>
        </p:nvSpPr>
        <p:spPr/>
        <p:txBody>
          <a:bodyPr/>
          <a:lstStyle/>
          <a:p>
            <a:pPr eaLnBrk="1" hangingPunct="1"/>
            <a:r>
              <a:rPr lang="en-US" smtClean="0"/>
              <a:t>Semaphore Implementation</a:t>
            </a:r>
          </a:p>
        </p:txBody>
      </p:sp>
      <p:sp>
        <p:nvSpPr>
          <p:cNvPr id="45060" name="Rectangle 3"/>
          <p:cNvSpPr>
            <a:spLocks noGrp="1" noChangeArrowheads="1"/>
          </p:cNvSpPr>
          <p:nvPr>
            <p:ph type="body" idx="1"/>
          </p:nvPr>
        </p:nvSpPr>
        <p:spPr/>
        <p:txBody>
          <a:bodyPr/>
          <a:lstStyle/>
          <a:p>
            <a:pPr eaLnBrk="1" hangingPunct="1"/>
            <a:r>
              <a:rPr lang="en-US" smtClean="0"/>
              <a:t>Must guarantee that no two processes can execute </a:t>
            </a:r>
            <a:r>
              <a:rPr lang="en-US" b="1" smtClean="0"/>
              <a:t>wait()</a:t>
            </a:r>
            <a:r>
              <a:rPr lang="en-US" smtClean="0"/>
              <a:t> and </a:t>
            </a:r>
            <a:r>
              <a:rPr lang="en-US" b="1" smtClean="0"/>
              <a:t>signal()</a:t>
            </a:r>
            <a:r>
              <a:rPr lang="en-US" smtClean="0"/>
              <a:t> on the same semaphore at the same time.  </a:t>
            </a:r>
            <a:r>
              <a:rPr lang="tr-TR" smtClean="0"/>
              <a:t>(note</a:t>
            </a:r>
            <a:r>
              <a:rPr lang="en-US" smtClean="0"/>
              <a:t>: </a:t>
            </a:r>
            <a:r>
              <a:rPr lang="tr-TR" smtClean="0"/>
              <a:t>they can call but they can not execute)</a:t>
            </a:r>
            <a:endParaRPr lang="en-US" smtClean="0"/>
          </a:p>
          <a:p>
            <a:pPr eaLnBrk="1" hangingPunct="1"/>
            <a:endParaRPr lang="en-US" smtClean="0"/>
          </a:p>
          <a:p>
            <a:pPr eaLnBrk="1" hangingPunct="1"/>
            <a:r>
              <a:rPr lang="en-US" smtClean="0"/>
              <a:t>Kernel can guarantee this. </a:t>
            </a:r>
          </a:p>
          <a:p>
            <a:pPr eaLnBrk="1" hangingPunct="1"/>
            <a:endParaRPr lang="en-US" smtClean="0"/>
          </a:p>
        </p:txBody>
      </p:sp>
      <p:sp>
        <p:nvSpPr>
          <p:cNvPr id="45061" name="Text Box 4"/>
          <p:cNvSpPr txBox="1">
            <a:spLocks noChangeArrowheads="1"/>
          </p:cNvSpPr>
          <p:nvPr/>
        </p:nvSpPr>
        <p:spPr bwMode="auto">
          <a:xfrm>
            <a:off x="3071814" y="3284538"/>
            <a:ext cx="3105635"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t>typedef struct {</a:t>
            </a:r>
          </a:p>
          <a:p>
            <a:pPr eaLnBrk="1" hangingPunct="1"/>
            <a:r>
              <a:rPr lang="en-US" b="0"/>
              <a:t>	int value; </a:t>
            </a:r>
          </a:p>
          <a:p>
            <a:pPr eaLnBrk="1" hangingPunct="1"/>
            <a:r>
              <a:rPr lang="en-US" b="0"/>
              <a:t>	struct process *list; </a:t>
            </a:r>
          </a:p>
          <a:p>
            <a:pPr eaLnBrk="1" hangingPunct="1"/>
            <a:r>
              <a:rPr lang="en-US" b="0"/>
              <a:t>} semaphore;</a:t>
            </a:r>
          </a:p>
        </p:txBody>
      </p:sp>
    </p:spTree>
    <p:extLst>
      <p:ext uri="{BB962C8B-B14F-4D97-AF65-F5344CB8AC3E}">
        <p14:creationId xmlns:p14="http://schemas.microsoft.com/office/powerpoint/2010/main" val="24140909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91D68C3-7E40-478E-9605-7B72B603884A}" type="slidenum">
              <a:rPr lang="en-US" b="0"/>
              <a:pPr eaLnBrk="1" hangingPunct="1"/>
              <a:t>97</a:t>
            </a:fld>
            <a:endParaRPr lang="en-US" b="0"/>
          </a:p>
        </p:txBody>
      </p:sp>
      <p:sp>
        <p:nvSpPr>
          <p:cNvPr id="46083" name="Rectangle 2"/>
          <p:cNvSpPr>
            <a:spLocks noGrp="1" noChangeArrowheads="1"/>
          </p:cNvSpPr>
          <p:nvPr>
            <p:ph type="title"/>
          </p:nvPr>
        </p:nvSpPr>
        <p:spPr/>
        <p:txBody>
          <a:bodyPr/>
          <a:lstStyle/>
          <a:p>
            <a:pPr eaLnBrk="1" hangingPunct="1"/>
            <a:r>
              <a:rPr lang="en-US" sz="2800"/>
              <a:t>Semaphore Implementation with no Busy waiting</a:t>
            </a:r>
          </a:p>
        </p:txBody>
      </p:sp>
      <p:sp>
        <p:nvSpPr>
          <p:cNvPr id="46084" name="Rectangle 3"/>
          <p:cNvSpPr>
            <a:spLocks noGrp="1" noChangeArrowheads="1"/>
          </p:cNvSpPr>
          <p:nvPr>
            <p:ph type="body" idx="1"/>
          </p:nvPr>
        </p:nvSpPr>
        <p:spPr/>
        <p:txBody>
          <a:bodyPr/>
          <a:lstStyle/>
          <a:p>
            <a:pPr eaLnBrk="1" hangingPunct="1"/>
            <a:r>
              <a:rPr lang="en-US" smtClean="0"/>
              <a:t>With each semaphore there is an associated waiting queue. </a:t>
            </a:r>
          </a:p>
          <a:p>
            <a:pPr lvl="1" eaLnBrk="1" hangingPunct="1"/>
            <a:r>
              <a:rPr lang="en-US" smtClean="0"/>
              <a:t>The processes waiting for the semaphore are waited here. </a:t>
            </a:r>
          </a:p>
          <a:p>
            <a:pPr eaLnBrk="1" hangingPunct="1"/>
            <a:endParaRPr lang="en-US" smtClean="0"/>
          </a:p>
        </p:txBody>
      </p:sp>
    </p:spTree>
    <p:extLst>
      <p:ext uri="{BB962C8B-B14F-4D97-AF65-F5344CB8AC3E}">
        <p14:creationId xmlns:p14="http://schemas.microsoft.com/office/powerpoint/2010/main" val="1500591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4443D8E-096A-49E6-987A-E3C55DE3407B}" type="slidenum">
              <a:rPr lang="en-US" b="0"/>
              <a:pPr eaLnBrk="1" hangingPunct="1"/>
              <a:t>98</a:t>
            </a:fld>
            <a:endParaRPr lang="en-US" b="0"/>
          </a:p>
        </p:txBody>
      </p:sp>
      <p:sp>
        <p:nvSpPr>
          <p:cNvPr id="47107" name="Rectangle 2"/>
          <p:cNvSpPr>
            <a:spLocks noGrp="1" noChangeArrowheads="1"/>
          </p:cNvSpPr>
          <p:nvPr>
            <p:ph type="title"/>
          </p:nvPr>
        </p:nvSpPr>
        <p:spPr/>
        <p:txBody>
          <a:bodyPr/>
          <a:lstStyle/>
          <a:p>
            <a:pPr eaLnBrk="1" hangingPunct="1"/>
            <a:r>
              <a:rPr lang="en-US" sz="2800"/>
              <a:t>Semaphore Implementation with no Busy waiting</a:t>
            </a:r>
            <a:r>
              <a:rPr lang="en-US" smtClean="0"/>
              <a:t> </a:t>
            </a:r>
            <a:r>
              <a:rPr lang="en-US" sz="2800"/>
              <a:t>(Cont.)</a:t>
            </a:r>
          </a:p>
        </p:txBody>
      </p:sp>
      <p:sp>
        <p:nvSpPr>
          <p:cNvPr id="47108" name="Text Box 5"/>
          <p:cNvSpPr txBox="1">
            <a:spLocks noChangeArrowheads="1"/>
          </p:cNvSpPr>
          <p:nvPr/>
        </p:nvSpPr>
        <p:spPr bwMode="auto">
          <a:xfrm>
            <a:off x="2063751" y="1484313"/>
            <a:ext cx="52562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Implementation of wait:</a:t>
            </a:r>
          </a:p>
          <a:p>
            <a:pPr eaLnBrk="1" hangingPunct="1"/>
            <a:r>
              <a:rPr lang="en-US" b="0"/>
              <a:t>wait(semaphore *S) { 		</a:t>
            </a:r>
          </a:p>
          <a:p>
            <a:pPr eaLnBrk="1" hangingPunct="1"/>
            <a:r>
              <a:rPr lang="en-US" b="0"/>
              <a:t>	S-&gt;value--; 			</a:t>
            </a:r>
          </a:p>
          <a:p>
            <a:pPr eaLnBrk="1" hangingPunct="1"/>
            <a:r>
              <a:rPr lang="en-US" b="0"/>
              <a:t>	if (S-&gt;value &lt; 0) { 		</a:t>
            </a:r>
          </a:p>
          <a:p>
            <a:pPr eaLnBrk="1" hangingPunct="1"/>
            <a:r>
              <a:rPr lang="en-US" b="0"/>
              <a:t>		add this process to S-&gt;list; 		block the process; 		</a:t>
            </a:r>
          </a:p>
          <a:p>
            <a:pPr eaLnBrk="1" hangingPunct="1"/>
            <a:r>
              <a:rPr lang="en-US" b="0"/>
              <a:t>	} 		</a:t>
            </a:r>
          </a:p>
          <a:p>
            <a:pPr eaLnBrk="1" hangingPunct="1"/>
            <a:r>
              <a:rPr lang="en-US" b="0"/>
              <a:t>}</a:t>
            </a:r>
          </a:p>
        </p:txBody>
      </p:sp>
      <p:sp>
        <p:nvSpPr>
          <p:cNvPr id="47109" name="Text Box 6"/>
          <p:cNvSpPr txBox="1">
            <a:spLocks noChangeArrowheads="1"/>
          </p:cNvSpPr>
          <p:nvPr/>
        </p:nvSpPr>
        <p:spPr bwMode="auto">
          <a:xfrm>
            <a:off x="5016501" y="3789363"/>
            <a:ext cx="540067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t>Implementation of signal:</a:t>
            </a:r>
            <a:r>
              <a:rPr lang="en-US">
                <a:solidFill>
                  <a:srgbClr val="FF9900"/>
                </a:solidFill>
              </a:rPr>
              <a:t>	</a:t>
            </a:r>
            <a:r>
              <a:rPr lang="en-US" b="0"/>
              <a:t>	</a:t>
            </a:r>
          </a:p>
          <a:p>
            <a:pPr eaLnBrk="1" hangingPunct="1"/>
            <a:r>
              <a:rPr lang="en-US" b="0"/>
              <a:t>signal(semaphore *S) { 			</a:t>
            </a:r>
          </a:p>
          <a:p>
            <a:pPr eaLnBrk="1" hangingPunct="1"/>
            <a:r>
              <a:rPr lang="en-US" b="0"/>
              <a:t>  	S-&gt;value++; 			</a:t>
            </a:r>
          </a:p>
          <a:p>
            <a:pPr eaLnBrk="1" hangingPunct="1"/>
            <a:r>
              <a:rPr lang="en-US" b="0"/>
              <a:t>	if (S-&gt;value &lt;= 0) { 		</a:t>
            </a:r>
          </a:p>
          <a:p>
            <a:pPr eaLnBrk="1" hangingPunct="1"/>
            <a:r>
              <a:rPr lang="en-US" b="0"/>
              <a:t>		remove a process P from S-&gt;list;		wakeup the process; 			</a:t>
            </a:r>
          </a:p>
          <a:p>
            <a:pPr eaLnBrk="1" hangingPunct="1"/>
            <a:r>
              <a:rPr lang="en-US" b="0"/>
              <a:t>	}		</a:t>
            </a:r>
          </a:p>
          <a:p>
            <a:pPr eaLnBrk="1" hangingPunct="1"/>
            <a:r>
              <a:rPr lang="en-US" b="0"/>
              <a:t>} </a:t>
            </a:r>
          </a:p>
        </p:txBody>
      </p:sp>
      <p:sp>
        <p:nvSpPr>
          <p:cNvPr id="47110" name="Rectangle 7"/>
          <p:cNvSpPr>
            <a:spLocks noChangeArrowheads="1"/>
          </p:cNvSpPr>
          <p:nvPr/>
        </p:nvSpPr>
        <p:spPr bwMode="auto">
          <a:xfrm>
            <a:off x="1774825" y="1560513"/>
            <a:ext cx="5761038" cy="230505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47111" name="Rectangle 8"/>
          <p:cNvSpPr>
            <a:spLocks noChangeArrowheads="1"/>
          </p:cNvSpPr>
          <p:nvPr/>
        </p:nvSpPr>
        <p:spPr bwMode="auto">
          <a:xfrm>
            <a:off x="4295775" y="3860801"/>
            <a:ext cx="6121400" cy="24479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0248480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CE773469-C010-4DE8-8813-3740808574A4}" type="slidenum">
              <a:rPr lang="en-US" b="0"/>
              <a:pPr eaLnBrk="1" hangingPunct="1"/>
              <a:t>99</a:t>
            </a:fld>
            <a:endParaRPr lang="en-US" b="0"/>
          </a:p>
        </p:txBody>
      </p:sp>
      <p:sp>
        <p:nvSpPr>
          <p:cNvPr id="48131" name="Rectangle 2"/>
          <p:cNvSpPr>
            <a:spLocks noGrp="1" noChangeArrowheads="1"/>
          </p:cNvSpPr>
          <p:nvPr>
            <p:ph type="title"/>
          </p:nvPr>
        </p:nvSpPr>
        <p:spPr/>
        <p:txBody>
          <a:bodyPr/>
          <a:lstStyle/>
          <a:p>
            <a:pPr eaLnBrk="1" hangingPunct="1"/>
            <a:r>
              <a:rPr lang="en-US" smtClean="0"/>
              <a:t>Kernel Implementing wait and signal</a:t>
            </a:r>
          </a:p>
        </p:txBody>
      </p:sp>
      <p:sp>
        <p:nvSpPr>
          <p:cNvPr id="48132" name="Rectangle 3"/>
          <p:cNvSpPr>
            <a:spLocks noGrp="1" noChangeArrowheads="1"/>
          </p:cNvSpPr>
          <p:nvPr>
            <p:ph type="body" idx="1"/>
          </p:nvPr>
        </p:nvSpPr>
        <p:spPr/>
        <p:txBody>
          <a:bodyPr/>
          <a:lstStyle/>
          <a:p>
            <a:pPr eaLnBrk="1" hangingPunct="1"/>
            <a:r>
              <a:rPr lang="en-US" sz="1800"/>
              <a:t>The wait and signal operations must be atomic. The integer value is updated. No two process should update at the same time.  </a:t>
            </a:r>
            <a:br>
              <a:rPr lang="en-US" sz="1800"/>
            </a:br>
            <a:r>
              <a:rPr lang="en-US" sz="1800"/>
              <a:t>How can the kernel ensure that? It can NOT use semaphores to implement semaphores.</a:t>
            </a:r>
          </a:p>
          <a:p>
            <a:pPr eaLnBrk="1" hangingPunct="1"/>
            <a:endParaRPr lang="en-US" sz="1800"/>
          </a:p>
          <a:p>
            <a:pPr eaLnBrk="1" hangingPunct="1"/>
            <a:r>
              <a:rPr lang="en-US" sz="1800"/>
              <a:t>Implementation of these operations in kernel becomes the critical section problem where the wait and signal code are placed in the critical section. How can ensure two processes will not execute at the same time in wait or signal?</a:t>
            </a:r>
          </a:p>
          <a:p>
            <a:pPr lvl="1" eaLnBrk="1" hangingPunct="1"/>
            <a:r>
              <a:rPr lang="en-US" sz="1800"/>
              <a:t>Could now have </a:t>
            </a:r>
            <a:r>
              <a:rPr lang="en-US" sz="1800" b="1"/>
              <a:t>busy waiting</a:t>
            </a:r>
            <a:r>
              <a:rPr lang="en-US" sz="1800">
                <a:solidFill>
                  <a:srgbClr val="3366FF"/>
                </a:solidFill>
              </a:rPr>
              <a:t> </a:t>
            </a:r>
            <a:r>
              <a:rPr lang="en-US" sz="1800"/>
              <a:t>in critical section implementation</a:t>
            </a:r>
          </a:p>
          <a:p>
            <a:pPr lvl="2" eaLnBrk="1" hangingPunct="1"/>
            <a:r>
              <a:rPr lang="en-US" sz="1800"/>
              <a:t>But implementation code is short</a:t>
            </a:r>
          </a:p>
          <a:p>
            <a:pPr lvl="2" eaLnBrk="1" hangingPunct="1"/>
            <a:r>
              <a:rPr lang="en-US" sz="1800"/>
              <a:t>Little busy waiting if critical section rarely occupied</a:t>
            </a:r>
          </a:p>
          <a:p>
            <a:pPr lvl="1" eaLnBrk="1" hangingPunct="1"/>
            <a:r>
              <a:rPr lang="en-US" sz="1800"/>
              <a:t>Note that applications may spend lots of time in critical sections and therefore busy waiting  is not a good solution for applications. But, for short kernel critical sections, it may be acceptable in multi-CPU systems. </a:t>
            </a:r>
          </a:p>
          <a:p>
            <a:pPr eaLnBrk="1" hangingPunct="1"/>
            <a:endParaRPr lang="en-US" sz="1800"/>
          </a:p>
        </p:txBody>
      </p:sp>
    </p:spTree>
    <p:extLst>
      <p:ext uri="{BB962C8B-B14F-4D97-AF65-F5344CB8AC3E}">
        <p14:creationId xmlns:p14="http://schemas.microsoft.com/office/powerpoint/2010/main" val="3763476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5691</Words>
  <Application>Microsoft Office PowerPoint</Application>
  <PresentationFormat>Widescreen</PresentationFormat>
  <Paragraphs>1700</Paragraphs>
  <Slides>138</Slides>
  <Notes>70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138</vt:i4>
      </vt:variant>
    </vt:vector>
  </HeadingPairs>
  <TitlesOfParts>
    <vt:vector size="151" baseType="lpstr">
      <vt:lpstr>ＭＳ Ｐゴシック</vt:lpstr>
      <vt:lpstr>Arial</vt:lpstr>
      <vt:lpstr>Arial Narrow</vt:lpstr>
      <vt:lpstr>Calibri</vt:lpstr>
      <vt:lpstr>Calibri Light</vt:lpstr>
      <vt:lpstr>Courier New</vt:lpstr>
      <vt:lpstr>Felix Titling</vt:lpstr>
      <vt:lpstr>Monotype Sorts</vt:lpstr>
      <vt:lpstr>MT Extra</vt:lpstr>
      <vt:lpstr>Symbol</vt:lpstr>
      <vt:lpstr>Times New Roman</vt:lpstr>
      <vt:lpstr>Wingdings 2</vt:lpstr>
      <vt:lpstr>Office Theme</vt:lpstr>
      <vt:lpstr>Week 13: Processes, Context Switching, 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State</vt:lpstr>
      <vt:lpstr>Diagram of Process State</vt:lpstr>
      <vt:lpstr>Process Control Block</vt:lpstr>
      <vt:lpstr>Process Representation in Linux</vt:lpstr>
      <vt:lpstr>PCBs </vt:lpstr>
      <vt:lpstr>CPU Switch from Process to Process</vt:lpstr>
      <vt:lpstr>Process Behavior</vt:lpstr>
      <vt:lpstr>Context Switch</vt:lpstr>
      <vt:lpstr>Processes vs Threads</vt:lpstr>
      <vt:lpstr>More differences</vt:lpstr>
      <vt:lpstr>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Interpreted Languages</vt:lpstr>
      <vt:lpstr>PowerPoint Presentation</vt:lpstr>
      <vt:lpstr>PowerPoint Presentation</vt:lpstr>
      <vt:lpstr>PowerPoint Presentation</vt:lpstr>
      <vt:lpstr>Examples of Linux Signals</vt:lpstr>
      <vt:lpstr>PowerPoint Presentation</vt:lpstr>
      <vt:lpstr>PowerPoint Presentation</vt:lpstr>
      <vt:lpstr>PowerPoint Presentation</vt:lpstr>
      <vt:lpstr>PowerPoint Presentation</vt:lpstr>
      <vt:lpstr>PowerPoint Presentation</vt:lpstr>
      <vt:lpstr>Note on Global Variables</vt:lpstr>
      <vt:lpstr>PowerPoint Presentation</vt:lpstr>
      <vt:lpstr>PowerPoint Presentation</vt:lpstr>
      <vt:lpstr>Context switching re-visited</vt:lpstr>
      <vt:lpstr>Context switching re-visited cont.d</vt:lpstr>
      <vt:lpstr>Context switching re-visited cont.d</vt:lpstr>
      <vt:lpstr>PowerPoint Presentation</vt:lpstr>
      <vt:lpstr>Synchronization</vt:lpstr>
      <vt:lpstr>PowerPoint Presentation</vt:lpstr>
      <vt:lpstr>PowerPoint Presentation</vt:lpstr>
      <vt:lpstr>Producer Consumer Proble</vt:lpstr>
      <vt:lpstr>Producer and Consumer Code</vt:lpstr>
      <vt:lpstr>a possible Problem: race condition</vt:lpstr>
      <vt:lpstr>PowerPoint Presentation</vt:lpstr>
      <vt:lpstr>Race Condition</vt:lpstr>
      <vt:lpstr>Race Condition</vt:lpstr>
      <vt:lpstr>PowerPoint Presentation</vt:lpstr>
      <vt:lpstr>Programs and critical sections</vt:lpstr>
      <vt:lpstr>Program lifetime and its structure</vt:lpstr>
      <vt:lpstr>Structuring Programs</vt:lpstr>
      <vt:lpstr>Solution to Critical-Section Problem</vt:lpstr>
      <vt:lpstr>Applications and Kernel </vt:lpstr>
      <vt:lpstr>Peterson’s Solution</vt:lpstr>
      <vt:lpstr>Algorithm for Process Pi</vt:lpstr>
      <vt:lpstr>Two processes executing concurrently</vt:lpstr>
      <vt:lpstr>Synchronization Hardware</vt:lpstr>
      <vt:lpstr>Synchronization Hardware</vt:lpstr>
      <vt:lpstr>Solution to Critical-section Problem Using Locks</vt:lpstr>
      <vt:lpstr>Synchronization Hardware</vt:lpstr>
      <vt:lpstr>TestAndSet Instruction</vt:lpstr>
      <vt:lpstr>Solution using TestAndSet</vt:lpstr>
      <vt:lpstr>In assembly</vt:lpstr>
      <vt:lpstr>Swap  Instruction</vt:lpstr>
      <vt:lpstr>Solution using Swap</vt:lpstr>
      <vt:lpstr>Comments</vt:lpstr>
      <vt:lpstr>Bounded-waiting Mutual Exclusion with TestandSet()</vt:lpstr>
      <vt:lpstr>Semaphore</vt:lpstr>
      <vt:lpstr>Meaning (semantics) of operations</vt:lpstr>
      <vt:lpstr>Comments</vt:lpstr>
      <vt:lpstr>Semaphore as General Synchronization Tool</vt:lpstr>
      <vt:lpstr>Usage</vt:lpstr>
      <vt:lpstr>usage: mutual exclusion</vt:lpstr>
      <vt:lpstr>usage: other synchronization problems</vt:lpstr>
      <vt:lpstr>Uses of Semaphore: synchronization</vt:lpstr>
      <vt:lpstr>Consumer/Producer is Synchronized</vt:lpstr>
      <vt:lpstr>PowerPoint Presentation</vt:lpstr>
      <vt:lpstr>usage: resource allocation</vt:lpstr>
      <vt:lpstr>Semaphore Implementation</vt:lpstr>
      <vt:lpstr>Semaphore Implementation with no Busy waiting</vt:lpstr>
      <vt:lpstr>Semaphore Implementation with no Busy waiting (Cont.)</vt:lpstr>
      <vt:lpstr>Kernel Implementing wait and signal</vt:lpstr>
      <vt:lpstr>Deadlock and Starvation</vt:lpstr>
      <vt:lpstr>Classical Problems of Synchronization</vt:lpstr>
      <vt:lpstr>Bounded Buffer Problem</vt:lpstr>
      <vt:lpstr>Bounded Buffer Problem</vt:lpstr>
      <vt:lpstr>Readers-Writers Problem</vt:lpstr>
      <vt:lpstr>Readers-Writers Problem</vt:lpstr>
      <vt:lpstr>Readers-Writers Problem (Cont.)</vt:lpstr>
      <vt:lpstr>Dining-Philosophers Problem</vt:lpstr>
      <vt:lpstr>Dining-Philosophers Problem</vt:lpstr>
      <vt:lpstr>Dining-Philosophers Problem (Cont.)</vt:lpstr>
      <vt:lpstr>Problems with Semaphores</vt:lpstr>
      <vt:lpstr>Monitors</vt:lpstr>
      <vt:lpstr>Schematic view of a Monitor</vt:lpstr>
      <vt:lpstr>Condition Variables</vt:lpstr>
      <vt:lpstr> Monitor with Condition Variables</vt:lpstr>
      <vt:lpstr>Condition Variables</vt:lpstr>
      <vt:lpstr>Condition variables: example</vt:lpstr>
      <vt:lpstr>Condition variables: example</vt:lpstr>
      <vt:lpstr>Condition variables: example</vt:lpstr>
      <vt:lpstr>Monitor Solution to Dining Philosophers</vt:lpstr>
      <vt:lpstr>Solution to Dining Philosophers (cont)</vt:lpstr>
      <vt:lpstr>Monitor Solution to Dining Philosophers</vt:lpstr>
      <vt:lpstr>A Monitor to Allocate Single Resource</vt:lpstr>
      <vt:lpstr>A Monitor to Allocate Single Resource</vt:lpstr>
      <vt:lpstr>A Monitor to Allocate Single Resource</vt:lpstr>
      <vt:lpstr>A Monitor to Allocate Single Resource</vt:lpstr>
      <vt:lpstr>Spin Locks</vt:lpstr>
      <vt:lpstr>Spin Locks</vt:lpstr>
      <vt:lpstr>Spin Locks</vt:lpstr>
      <vt:lpstr>Synchronization Examples</vt:lpstr>
      <vt:lpstr>Solaris Synchronization</vt:lpstr>
      <vt:lpstr>Windows XP Synchronization</vt:lpstr>
      <vt:lpstr>Linux Synchronization</vt:lpstr>
      <vt:lpstr>Pthreads Synchronization</vt:lpstr>
      <vt:lpstr>References</vt:lpstr>
      <vt:lpstr>Additional Study Material</vt:lpstr>
      <vt:lpstr>Monitor Implementation Using Semaphores</vt:lpstr>
      <vt:lpstr>Monitor Implementation Using Semaphores</vt:lpstr>
      <vt:lpstr>Monitor Implementation Using Semaphores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 Processes, Context Switching, Threads</dc:title>
  <dc:creator>Ahad Suleymanli</dc:creator>
  <cp:lastModifiedBy>Ahad Suleymanli</cp:lastModifiedBy>
  <cp:revision>28</cp:revision>
  <dcterms:created xsi:type="dcterms:W3CDTF">2020-12-07T22:10:07Z</dcterms:created>
  <dcterms:modified xsi:type="dcterms:W3CDTF">2020-12-14T22:06:02Z</dcterms:modified>
</cp:coreProperties>
</file>