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83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0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3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456D-27EE-45A3-BD29-EFD6485C277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3B76-EC0C-4DF1-B63D-303D407A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13: Processes, Context Switching,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BHOS C Programming, Ahad Suleymanli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381750"/>
            <a:ext cx="954088" cy="309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23BF93-F4B9-4E1B-A389-EC1A595AFF3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6393"/>
            <a:ext cx="84963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 State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557338"/>
            <a:ext cx="84963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a process executes, it changes </a:t>
            </a:r>
            <a:r>
              <a:rPr lang="en-US" i="1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new:  The process is being created</a:t>
            </a:r>
          </a:p>
          <a:p>
            <a:pPr lvl="1"/>
            <a:r>
              <a:rPr lang="en-US" b="1" dirty="0" smtClean="0"/>
              <a:t>running</a:t>
            </a:r>
            <a:r>
              <a:rPr lang="en-US" dirty="0" smtClean="0"/>
              <a:t>:  Instructions are being executed</a:t>
            </a:r>
          </a:p>
          <a:p>
            <a:pPr lvl="1"/>
            <a:r>
              <a:rPr lang="en-US" b="1" dirty="0" smtClean="0"/>
              <a:t>waiting</a:t>
            </a:r>
            <a:r>
              <a:rPr lang="en-US" dirty="0" smtClean="0"/>
              <a:t>:  The process is waiting for some event to occur</a:t>
            </a:r>
          </a:p>
          <a:p>
            <a:pPr lvl="1"/>
            <a:r>
              <a:rPr lang="en-US" b="1" dirty="0" smtClean="0"/>
              <a:t>ready</a:t>
            </a:r>
            <a:r>
              <a:rPr lang="en-US" dirty="0" smtClean="0"/>
              <a:t>:  The process is waiting to be assigned to a processor</a:t>
            </a:r>
          </a:p>
          <a:p>
            <a:pPr lvl="1"/>
            <a:r>
              <a:rPr lang="en-US" dirty="0" smtClean="0"/>
              <a:t>terminated:  The process has finished execution</a:t>
            </a: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0525" y="4797425"/>
            <a:ext cx="8429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/>
              <a:t>In a single-CPU system, only one process may be in running state; many </a:t>
            </a:r>
            <a:br>
              <a:rPr lang="en-US" sz="2000"/>
            </a:br>
            <a:r>
              <a:rPr lang="en-US" sz="2000"/>
              <a:t>processes may be in ready and waiting states. </a:t>
            </a:r>
          </a:p>
        </p:txBody>
      </p:sp>
    </p:spTree>
    <p:extLst>
      <p:ext uri="{BB962C8B-B14F-4D97-AF65-F5344CB8AC3E}">
        <p14:creationId xmlns:p14="http://schemas.microsoft.com/office/powerpoint/2010/main" val="391686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203450"/>
            <a:ext cx="8496300" cy="3386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88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381750"/>
            <a:ext cx="954088" cy="309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6C5E89-88CB-4D51-A404-841F8BDFD5FF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6393"/>
            <a:ext cx="84963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Process Control Block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557338"/>
            <a:ext cx="84963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Information associated with each process</a:t>
            </a:r>
          </a:p>
          <a:p>
            <a:r>
              <a:rPr lang="en-US" dirty="0" smtClean="0"/>
              <a:t>Process state (ready, running, waiting,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 counter (PC)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CPU registers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CPU scheduling information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Priority of the process, etc.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Memory-management information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text/data/stack section pointers, sizes, etc. 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pointer to page table, etc.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Accounting information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CPU usage, clock time so far, …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I/O status information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</a:rPr>
              <a:t>List of I/O devices allocated to the process, a list of open files, etc.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319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6550" y="6381750"/>
            <a:ext cx="954088" cy="309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A6375F0-04C6-4374-8902-BBA26EDEF606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 Representation in Linux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8313" y="2413000"/>
            <a:ext cx="8281987" cy="37528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 err="1">
                <a:latin typeface="Arial Narrow" panose="020B0606020202030204" pitchFamily="34" charset="0"/>
              </a:rPr>
              <a:t>struct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task_struct</a:t>
            </a:r>
            <a:r>
              <a:rPr lang="en-US" sz="2000" dirty="0">
                <a:latin typeface="Arial Narrow" panose="020B0606020202030204" pitchFamily="34" charset="0"/>
              </a:rPr>
              <a:t> {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long state;                        /* state of the process */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….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err="1" smtClean="0">
                <a:latin typeface="Arial Narrow" panose="020B0606020202030204" pitchFamily="34" charset="0"/>
              </a:rPr>
              <a:t>pid_t</a:t>
            </a:r>
            <a:r>
              <a:rPr lang="en-US" sz="2000" dirty="0" smtClean="0">
                <a:latin typeface="Arial Narrow" panose="020B0606020202030204" pitchFamily="34" charset="0"/>
              </a:rPr>
              <a:t>;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pid</a:t>
            </a:r>
            <a:r>
              <a:rPr lang="en-US" sz="2000" dirty="0" smtClean="0">
                <a:latin typeface="Arial Narrow" panose="020B0606020202030204" pitchFamily="34" charset="0"/>
              </a:rPr>
              <a:t>                          </a:t>
            </a:r>
            <a:r>
              <a:rPr lang="en-US" sz="2000" dirty="0">
                <a:latin typeface="Arial Narrow" panose="020B0606020202030204" pitchFamily="34" charset="0"/>
              </a:rPr>
              <a:t>/* identifier of the process */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…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err="1">
                <a:latin typeface="Arial Narrow" panose="020B0606020202030204" pitchFamily="34" charset="0"/>
              </a:rPr>
              <a:t>unisgned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int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time_slice</a:t>
            </a:r>
            <a:r>
              <a:rPr lang="en-US" sz="2000" dirty="0">
                <a:latin typeface="Arial Narrow" panose="020B0606020202030204" pitchFamily="34" charset="0"/>
              </a:rPr>
              <a:t>;    /* scheduling info */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…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err="1">
                <a:latin typeface="Arial Narrow" panose="020B0606020202030204" pitchFamily="34" charset="0"/>
              </a:rPr>
              <a:t>struct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files_struct</a:t>
            </a:r>
            <a:r>
              <a:rPr lang="en-US" sz="2000" dirty="0">
                <a:latin typeface="Arial Narrow" panose="020B0606020202030204" pitchFamily="34" charset="0"/>
              </a:rPr>
              <a:t> *files;     /* info about open files */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….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</a:t>
            </a:r>
            <a:r>
              <a:rPr lang="en-US" sz="2000" dirty="0" err="1">
                <a:latin typeface="Arial Narrow" panose="020B0606020202030204" pitchFamily="34" charset="0"/>
              </a:rPr>
              <a:t>struct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mm_struct</a:t>
            </a:r>
            <a:r>
              <a:rPr lang="en-US" sz="2000" dirty="0">
                <a:latin typeface="Arial Narrow" panose="020B0606020202030204" pitchFamily="34" charset="0"/>
              </a:rPr>
              <a:t> *mm;     /* info about the address space of this process */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	…</a:t>
            </a:r>
          </a:p>
          <a:p>
            <a:pPr eaLnBrk="1" hangingPunct="1"/>
            <a:r>
              <a:rPr lang="en-US" sz="20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7813" y="1538288"/>
            <a:ext cx="8615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/>
              <a:t>In Linux kernel source tree, the file </a:t>
            </a:r>
            <a:r>
              <a:rPr lang="en-US" sz="2000" b="1"/>
              <a:t>include/linux/sched.h</a:t>
            </a:r>
            <a:r>
              <a:rPr lang="en-US" sz="2000"/>
              <a:t> contains</a:t>
            </a:r>
          </a:p>
          <a:p>
            <a:pPr eaLnBrk="1" hangingPunct="1"/>
            <a:r>
              <a:rPr lang="en-US" sz="2000"/>
              <a:t>the definition of the structure </a:t>
            </a:r>
            <a:r>
              <a:rPr lang="en-US" sz="2000" b="1"/>
              <a:t>task_struct</a:t>
            </a:r>
            <a:r>
              <a:rPr lang="en-US" sz="2000">
                <a:latin typeface="Courier New" panose="02070309020205020404" pitchFamily="49" charset="0"/>
              </a:rPr>
              <a:t>,</a:t>
            </a:r>
            <a:r>
              <a:rPr lang="en-US" sz="2000"/>
              <a:t> which is the PCB for a process.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17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6550" y="6381750"/>
            <a:ext cx="954088" cy="309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CF3E03-848E-4657-9625-7C2E8020C67F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1" name="AutoShape 48"/>
          <p:cNvSpPr>
            <a:spLocks noChangeArrowheads="1"/>
          </p:cNvSpPr>
          <p:nvPr/>
        </p:nvSpPr>
        <p:spPr bwMode="auto">
          <a:xfrm>
            <a:off x="3524250" y="1844675"/>
            <a:ext cx="1296988" cy="158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" name="AutoShape 47"/>
          <p:cNvSpPr>
            <a:spLocks noChangeArrowheads="1"/>
          </p:cNvSpPr>
          <p:nvPr/>
        </p:nvSpPr>
        <p:spPr bwMode="auto">
          <a:xfrm>
            <a:off x="2147888" y="1844675"/>
            <a:ext cx="1296987" cy="158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" name="AutoShape 46"/>
          <p:cNvSpPr>
            <a:spLocks noChangeArrowheads="1"/>
          </p:cNvSpPr>
          <p:nvPr/>
        </p:nvSpPr>
        <p:spPr bwMode="auto">
          <a:xfrm>
            <a:off x="781050" y="1844675"/>
            <a:ext cx="1296988" cy="158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611188" y="3644900"/>
            <a:ext cx="7777162" cy="2233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PCBs </a:t>
            </a: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331913" y="3933825"/>
            <a:ext cx="719137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1328738" y="4725988"/>
            <a:ext cx="65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PCB</a:t>
            </a:r>
          </a:p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2411413" y="3933825"/>
            <a:ext cx="719137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08238" y="4725988"/>
            <a:ext cx="65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PCB</a:t>
            </a:r>
          </a:p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3492500" y="3933825"/>
            <a:ext cx="719138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489325" y="4725988"/>
            <a:ext cx="65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PCB</a:t>
            </a:r>
          </a:p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62" name="AutoShape 10"/>
          <p:cNvSpPr>
            <a:spLocks noChangeArrowheads="1"/>
          </p:cNvSpPr>
          <p:nvPr/>
        </p:nvSpPr>
        <p:spPr bwMode="auto">
          <a:xfrm>
            <a:off x="6156325" y="3933825"/>
            <a:ext cx="719138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6153150" y="4725988"/>
            <a:ext cx="65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PCB</a:t>
            </a:r>
            <a:br>
              <a:rPr lang="en-US"/>
            </a:br>
            <a:r>
              <a:rPr lang="en-US"/>
              <a:t>N</a:t>
            </a: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1835150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2987675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4067175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H="1">
            <a:off x="1835150" y="45100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H="1">
            <a:off x="2986088" y="451008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H="1">
            <a:off x="4067175" y="45100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 flipH="1">
            <a:off x="5651500" y="45100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5651500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" name="Text Box 23"/>
          <p:cNvSpPr txBox="1">
            <a:spLocks noChangeArrowheads="1"/>
          </p:cNvSpPr>
          <p:nvPr/>
        </p:nvSpPr>
        <p:spPr bwMode="auto">
          <a:xfrm>
            <a:off x="684213" y="5445125"/>
            <a:ext cx="1730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Kernel Memory</a:t>
            </a: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127000" y="5949950"/>
            <a:ext cx="8982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Kernel mains a PCB for each process. They can be linked together in various queues.  </a:t>
            </a: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971550" y="1912938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dirty="0"/>
              <a:t>stack</a:t>
            </a:r>
          </a:p>
        </p:txBody>
      </p: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971550" y="2633663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76" name="Rectangle 27"/>
          <p:cNvSpPr>
            <a:spLocks noChangeArrowheads="1"/>
          </p:cNvSpPr>
          <p:nvPr/>
        </p:nvSpPr>
        <p:spPr bwMode="auto">
          <a:xfrm>
            <a:off x="971550" y="2994025"/>
            <a:ext cx="9350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text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971550" y="2273300"/>
            <a:ext cx="9350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2338388" y="1914525"/>
            <a:ext cx="9350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stack</a:t>
            </a:r>
          </a:p>
        </p:txBody>
      </p:sp>
      <p:sp>
        <p:nvSpPr>
          <p:cNvPr id="79" name="Rectangle 30"/>
          <p:cNvSpPr>
            <a:spLocks noChangeArrowheads="1"/>
          </p:cNvSpPr>
          <p:nvPr/>
        </p:nvSpPr>
        <p:spPr bwMode="auto">
          <a:xfrm>
            <a:off x="2338388" y="2635250"/>
            <a:ext cx="9350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80" name="Rectangle 31"/>
          <p:cNvSpPr>
            <a:spLocks noChangeArrowheads="1"/>
          </p:cNvSpPr>
          <p:nvPr/>
        </p:nvSpPr>
        <p:spPr bwMode="auto">
          <a:xfrm>
            <a:off x="2338388" y="2995613"/>
            <a:ext cx="9350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text</a:t>
            </a:r>
          </a:p>
        </p:txBody>
      </p: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2338388" y="2274888"/>
            <a:ext cx="9350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708400" y="1914525"/>
            <a:ext cx="9350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stack</a:t>
            </a:r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3708400" y="2635250"/>
            <a:ext cx="9350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3708400" y="2995613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text</a:t>
            </a: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3708400" y="2274888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86" name="Rectangle 37"/>
          <p:cNvSpPr>
            <a:spLocks noChangeArrowheads="1"/>
          </p:cNvSpPr>
          <p:nvPr/>
        </p:nvSpPr>
        <p:spPr bwMode="auto">
          <a:xfrm>
            <a:off x="6084888" y="1914525"/>
            <a:ext cx="9350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stack</a:t>
            </a:r>
          </a:p>
        </p:txBody>
      </p:sp>
      <p:sp>
        <p:nvSpPr>
          <p:cNvPr id="87" name="Rectangle 38"/>
          <p:cNvSpPr>
            <a:spLocks noChangeArrowheads="1"/>
          </p:cNvSpPr>
          <p:nvPr/>
        </p:nvSpPr>
        <p:spPr bwMode="auto">
          <a:xfrm>
            <a:off x="6084888" y="2635250"/>
            <a:ext cx="9350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88" name="Rectangle 39"/>
          <p:cNvSpPr>
            <a:spLocks noChangeArrowheads="1"/>
          </p:cNvSpPr>
          <p:nvPr/>
        </p:nvSpPr>
        <p:spPr bwMode="auto">
          <a:xfrm>
            <a:off x="6084888" y="2995613"/>
            <a:ext cx="9350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text</a:t>
            </a:r>
          </a:p>
        </p:txBody>
      </p:sp>
      <p:sp>
        <p:nvSpPr>
          <p:cNvPr id="89" name="Rectangle 40"/>
          <p:cNvSpPr>
            <a:spLocks noChangeArrowheads="1"/>
          </p:cNvSpPr>
          <p:nvPr/>
        </p:nvSpPr>
        <p:spPr bwMode="auto">
          <a:xfrm>
            <a:off x="6084888" y="2274888"/>
            <a:ext cx="9350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90" name="Line 41"/>
          <p:cNvSpPr>
            <a:spLocks noChangeShapeType="1"/>
          </p:cNvSpPr>
          <p:nvPr/>
        </p:nvSpPr>
        <p:spPr bwMode="auto">
          <a:xfrm>
            <a:off x="7164388" y="1914525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 rot="16200000">
            <a:off x="6586537" y="2284413"/>
            <a:ext cx="166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process </a:t>
            </a:r>
          </a:p>
          <a:p>
            <a:pPr algn="ctr" eaLnBrk="1" hangingPunct="1"/>
            <a:r>
              <a:rPr lang="en-US"/>
              <a:t>address space</a:t>
            </a:r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853491" y="1468439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/>
              <a:t>Process 1</a:t>
            </a:r>
          </a:p>
        </p:txBody>
      </p:sp>
      <p:sp>
        <p:nvSpPr>
          <p:cNvPr id="93" name="Text Box 44"/>
          <p:cNvSpPr txBox="1">
            <a:spLocks noChangeArrowheads="1"/>
          </p:cNvSpPr>
          <p:nvPr/>
        </p:nvSpPr>
        <p:spPr bwMode="auto">
          <a:xfrm>
            <a:off x="2195513" y="14843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Process 2</a:t>
            </a:r>
          </a:p>
        </p:txBody>
      </p:sp>
      <p:sp>
        <p:nvSpPr>
          <p:cNvPr id="94" name="Text Box 45"/>
          <p:cNvSpPr txBox="1">
            <a:spLocks noChangeArrowheads="1"/>
          </p:cNvSpPr>
          <p:nvPr/>
        </p:nvSpPr>
        <p:spPr bwMode="auto">
          <a:xfrm>
            <a:off x="5940425" y="1555750"/>
            <a:ext cx="1235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Process N</a:t>
            </a:r>
          </a:p>
        </p:txBody>
      </p:sp>
      <p:sp>
        <p:nvSpPr>
          <p:cNvPr id="95" name="Text Box 49"/>
          <p:cNvSpPr txBox="1">
            <a:spLocks noChangeArrowheads="1"/>
          </p:cNvSpPr>
          <p:nvPr/>
        </p:nvSpPr>
        <p:spPr bwMode="auto">
          <a:xfrm>
            <a:off x="3563938" y="14843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Process 3</a:t>
            </a:r>
          </a:p>
        </p:txBody>
      </p:sp>
    </p:spTree>
    <p:extLst>
      <p:ext uri="{BB962C8B-B14F-4D97-AF65-F5344CB8AC3E}">
        <p14:creationId xmlns:p14="http://schemas.microsoft.com/office/powerpoint/2010/main" val="235879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6550" y="6381750"/>
            <a:ext cx="954088" cy="309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7BD0AC3-1E75-4C53-859F-60A3546B70AB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pPr eaLnBrk="1" hangingPunct="1"/>
            <a:r>
              <a:rPr lang="en-US" smtClean="0"/>
              <a:t>CPU Switch from Process to Process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28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381750"/>
            <a:ext cx="954088" cy="309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FA00B6-CC4E-4278-A634-17492054182C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 Behavior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557338"/>
            <a:ext cx="84963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I/O-bound process</a:t>
            </a:r>
            <a:r>
              <a:rPr lang="en-US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b="1" smtClean="0">
                <a:solidFill>
                  <a:schemeClr val="hlink"/>
                </a:solidFill>
                <a:sym typeface="Symbol" panose="05050102010706020507" pitchFamily="18" charset="2"/>
              </a:rPr>
              <a:t>CPU-bound process</a:t>
            </a:r>
            <a:r>
              <a:rPr lang="en-US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pPr lvl="1"/>
            <a:endParaRPr lang="en-US" smtClean="0"/>
          </a:p>
          <a:p>
            <a:pPr lvl="2"/>
            <a:r>
              <a:rPr lang="en-US" b="1" u="sng" smtClean="0"/>
              <a:t>CPU burst</a:t>
            </a:r>
            <a:r>
              <a:rPr lang="en-US" smtClean="0"/>
              <a:t>: the execution of the program in CPU between two I/O requests (i.e. time period during which the process wants to  </a:t>
            </a:r>
            <a:br>
              <a:rPr lang="en-US" smtClean="0"/>
            </a:br>
            <a:r>
              <a:rPr lang="en-US" smtClean="0"/>
              <a:t>continuously run in the CPU without making I/O)</a:t>
            </a:r>
          </a:p>
          <a:p>
            <a:pPr lvl="3"/>
            <a:r>
              <a:rPr lang="en-US" smtClean="0"/>
              <a:t>We may have a </a:t>
            </a:r>
            <a:r>
              <a:rPr lang="en-US" u="sng" smtClean="0"/>
              <a:t>short</a:t>
            </a:r>
            <a:r>
              <a:rPr lang="en-US" smtClean="0"/>
              <a:t> or </a:t>
            </a:r>
            <a:r>
              <a:rPr lang="en-US" u="sng" smtClean="0"/>
              <a:t>long</a:t>
            </a:r>
            <a:r>
              <a:rPr lang="en-US" smtClean="0"/>
              <a:t> CPU burst. </a:t>
            </a:r>
          </a:p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140200" y="5013325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070475" y="5013325"/>
            <a:ext cx="635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9163" y="5157788"/>
            <a:ext cx="1184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I/O bound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572000" y="5157788"/>
            <a:ext cx="1362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CPU bound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187450" y="5734050"/>
            <a:ext cx="5048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692275" y="5734050"/>
            <a:ext cx="0" cy="5032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92275" y="6237288"/>
            <a:ext cx="18002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492500" y="5734050"/>
            <a:ext cx="0" cy="5032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90913" y="5734050"/>
            <a:ext cx="10810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572000" y="5734050"/>
            <a:ext cx="0" cy="5032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572000" y="6237288"/>
            <a:ext cx="23764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6948488" y="5734050"/>
            <a:ext cx="0" cy="5032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524750" y="5734050"/>
            <a:ext cx="0" cy="5032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948488" y="5734050"/>
            <a:ext cx="57626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524750" y="6237288"/>
            <a:ext cx="10080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178050" y="5897563"/>
            <a:ext cx="892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waiting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435600" y="5876925"/>
            <a:ext cx="892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39014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381750"/>
            <a:ext cx="954088" cy="309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667956-636C-4BCC-86E4-891A430031DB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pPr eaLnBrk="1" hangingPunct="1"/>
            <a:r>
              <a:rPr lang="en-US" smtClean="0"/>
              <a:t>Context Switch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557338"/>
            <a:ext cx="84963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CPU switches to another process, the system must save the state of the old process and load the saved state for the new process via a </a:t>
            </a:r>
            <a:r>
              <a:rPr lang="en-US" b="1" dirty="0" smtClean="0"/>
              <a:t>context switch</a:t>
            </a:r>
          </a:p>
          <a:p>
            <a:endParaRPr lang="en-US" b="1" dirty="0" smtClean="0"/>
          </a:p>
          <a:p>
            <a:r>
              <a:rPr lang="en-US" b="1" dirty="0" smtClean="0"/>
              <a:t>Context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a process represented in the PCB</a:t>
            </a:r>
          </a:p>
          <a:p>
            <a:endParaRPr lang="en-US" dirty="0" smtClean="0"/>
          </a:p>
          <a:p>
            <a:r>
              <a:rPr lang="en-US" dirty="0" smtClean="0"/>
              <a:t>Context-switch time is </a:t>
            </a:r>
            <a:r>
              <a:rPr lang="en-US" b="1" dirty="0" smtClean="0"/>
              <a:t>overhead</a:t>
            </a:r>
            <a:r>
              <a:rPr lang="en-US" dirty="0" smtClean="0"/>
              <a:t>; the system does no useful work while switching</a:t>
            </a:r>
          </a:p>
          <a:p>
            <a:endParaRPr lang="en-US" dirty="0" smtClean="0"/>
          </a:p>
          <a:p>
            <a:r>
              <a:rPr lang="en-US" dirty="0" smtClean="0"/>
              <a:t>Time dependent on hardware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56"/>
            <a:ext cx="10515600" cy="1325563"/>
          </a:xfrm>
        </p:spPr>
        <p:txBody>
          <a:bodyPr/>
          <a:lstStyle/>
          <a:p>
            <a:r>
              <a:rPr lang="en-US" dirty="0" smtClean="0"/>
              <a:t>Processes </a:t>
            </a:r>
            <a:r>
              <a:rPr lang="en-US" dirty="0" err="1" smtClean="0"/>
              <a:t>vs</a:t>
            </a:r>
            <a:r>
              <a:rPr lang="en-US" dirty="0" smtClean="0"/>
              <a:t>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are spawned with the help of the kernel using fork()</a:t>
            </a:r>
          </a:p>
          <a:p>
            <a:r>
              <a:rPr lang="en-US" dirty="0" smtClean="0"/>
              <a:t>Threads </a:t>
            </a:r>
            <a:r>
              <a:rPr lang="en-US" dirty="0" smtClean="0"/>
              <a:t>are spawned with the help of the kernel using clone()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main process creates a 2</a:t>
            </a:r>
            <a:r>
              <a:rPr lang="en-US" baseline="30000" dirty="0" smtClean="0"/>
              <a:t>nd</a:t>
            </a:r>
            <a:r>
              <a:rPr lang="en-US" dirty="0" smtClean="0"/>
              <a:t> process, now you have two different address spaces (stack, heap, data, text) in memory</a:t>
            </a:r>
          </a:p>
          <a:p>
            <a:r>
              <a:rPr lang="en-US" dirty="0" smtClean="0"/>
              <a:t>If your main process creates a 2</a:t>
            </a:r>
            <a:r>
              <a:rPr lang="en-US" baseline="30000" dirty="0" smtClean="0"/>
              <a:t>nd</a:t>
            </a:r>
            <a:r>
              <a:rPr lang="en-US" dirty="0" smtClean="0"/>
              <a:t> thread now you share your address space except the </a:t>
            </a:r>
            <a:r>
              <a:rPr lang="en-US" b="1" dirty="0" smtClean="0"/>
              <a:t>stack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2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5A3EC3D1-7D41-4AF0-AA72-90ADDD31202E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41719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 dirty="0" smtClean="0"/>
              <a:t>OUTLINE</a:t>
            </a:r>
          </a:p>
          <a:p>
            <a:pPr eaLnBrk="1" hangingPunct="1"/>
            <a:r>
              <a:rPr lang="en-US" sz="1800" dirty="0" smtClean="0"/>
              <a:t>Process Concept</a:t>
            </a:r>
          </a:p>
          <a:p>
            <a:pPr eaLnBrk="1" hangingPunct="1"/>
            <a:r>
              <a:rPr lang="en-US" sz="1800" dirty="0" smtClean="0"/>
              <a:t>Operations </a:t>
            </a:r>
            <a:r>
              <a:rPr lang="en-US" sz="1800" dirty="0" smtClean="0"/>
              <a:t>on Processes</a:t>
            </a:r>
          </a:p>
          <a:p>
            <a:pPr eaLnBrk="1" hangingPunct="1"/>
            <a:r>
              <a:rPr lang="en-US" sz="1800" dirty="0" smtClean="0"/>
              <a:t>Context</a:t>
            </a:r>
          </a:p>
          <a:p>
            <a:pPr eaLnBrk="1" hangingPunct="1"/>
            <a:r>
              <a:rPr lang="en-US" sz="1800" dirty="0" smtClean="0"/>
              <a:t>Context Switching</a:t>
            </a:r>
          </a:p>
          <a:p>
            <a:pPr eaLnBrk="1" hangingPunct="1"/>
            <a:r>
              <a:rPr lang="en-US" sz="1800" dirty="0" smtClean="0"/>
              <a:t>Parallel execution</a:t>
            </a:r>
          </a:p>
          <a:p>
            <a:pPr eaLnBrk="1" hangingPunct="1"/>
            <a:r>
              <a:rPr lang="en-US" sz="1800" dirty="0" smtClean="0"/>
              <a:t>Threads </a:t>
            </a:r>
            <a:r>
              <a:rPr lang="en-US" sz="1800" dirty="0" err="1" smtClean="0"/>
              <a:t>vs</a:t>
            </a:r>
            <a:r>
              <a:rPr lang="en-US" sz="1800" dirty="0" smtClean="0"/>
              <a:t> Processes</a:t>
            </a:r>
          </a:p>
          <a:p>
            <a:pPr eaLnBrk="1" hangingPunct="1"/>
            <a:r>
              <a:rPr lang="en-US" sz="1800" dirty="0" smtClean="0"/>
              <a:t>Thread Libraries</a:t>
            </a:r>
          </a:p>
          <a:p>
            <a:pPr eaLnBrk="1" hangingPunct="1"/>
            <a:r>
              <a:rPr lang="en-US" sz="1800" dirty="0" smtClean="0"/>
              <a:t>Thread safety</a:t>
            </a:r>
            <a:endParaRPr lang="en-US" sz="1800" dirty="0" smtClean="0"/>
          </a:p>
          <a:p>
            <a:pPr eaLnBrk="1" hangingPunct="1"/>
            <a:endParaRPr lang="en-US" sz="1800" dirty="0" smtClean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126956" y="1488281"/>
            <a:ext cx="41719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2728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0CFC962-9E00-41F8-9B20-6796B6823F20}" type="slidenum">
              <a:rPr lang="en-US" b="0"/>
              <a:pPr eaLnBrk="1" hangingPunct="1"/>
              <a:t>10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06" y="1561306"/>
            <a:ext cx="66008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66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76D6974-F2CE-430E-9930-BD188070545B}" type="slidenum">
              <a:rPr lang="en-US" b="0"/>
              <a:pPr eaLnBrk="1" hangingPunct="1"/>
              <a:t>9</a:t>
            </a:fld>
            <a:endParaRPr lang="en-US" b="0"/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6482556" y="1707356"/>
            <a:ext cx="647700" cy="46085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auto">
          <a:xfrm>
            <a:off x="5474494" y="1705768"/>
            <a:ext cx="647700" cy="4608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AutoShape 28"/>
          <p:cNvSpPr>
            <a:spLocks noChangeArrowheads="1"/>
          </p:cNvSpPr>
          <p:nvPr/>
        </p:nvSpPr>
        <p:spPr bwMode="auto">
          <a:xfrm>
            <a:off x="7490619" y="1705768"/>
            <a:ext cx="647700" cy="4608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8498681" y="1705768"/>
            <a:ext cx="647700" cy="4608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Multithreading Concept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07331" y="1368758"/>
            <a:ext cx="4130675" cy="4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600" b="0" dirty="0"/>
              <a:t>function1(…)</a:t>
            </a:r>
          </a:p>
          <a:p>
            <a:pPr eaLnBrk="1" hangingPunct="1"/>
            <a:r>
              <a:rPr lang="en-US" sz="1600" b="0" dirty="0"/>
              <a:t>{</a:t>
            </a:r>
          </a:p>
          <a:p>
            <a:pPr eaLnBrk="1" hangingPunct="1"/>
            <a:r>
              <a:rPr lang="en-US" sz="1600" b="0" dirty="0" smtClean="0"/>
              <a:t>	….</a:t>
            </a:r>
          </a:p>
          <a:p>
            <a:pPr eaLnBrk="1" hangingPunct="1"/>
            <a:r>
              <a:rPr lang="en-US" sz="1600" b="0" dirty="0" smtClean="0"/>
              <a:t>{</a:t>
            </a:r>
            <a:endParaRPr lang="en-US" sz="1600" b="0" dirty="0"/>
          </a:p>
          <a:p>
            <a:pPr eaLnBrk="1" hangingPunct="1"/>
            <a:endParaRPr lang="en-US" sz="1600" b="0" dirty="0"/>
          </a:p>
          <a:p>
            <a:pPr eaLnBrk="1" hangingPunct="1"/>
            <a:r>
              <a:rPr lang="en-US" sz="1600" b="0" dirty="0"/>
              <a:t>function2(…)</a:t>
            </a:r>
          </a:p>
          <a:p>
            <a:pPr eaLnBrk="1" hangingPunct="1"/>
            <a:r>
              <a:rPr lang="en-US" sz="1600" b="0" dirty="0"/>
              <a:t>{</a:t>
            </a:r>
          </a:p>
          <a:p>
            <a:pPr eaLnBrk="1" hangingPunct="1"/>
            <a:r>
              <a:rPr lang="en-US" sz="1600" b="0" dirty="0"/>
              <a:t>	….</a:t>
            </a:r>
          </a:p>
          <a:p>
            <a:pPr eaLnBrk="1" hangingPunct="1"/>
            <a:r>
              <a:rPr lang="en-US" sz="1600" b="0" dirty="0"/>
              <a:t>{</a:t>
            </a:r>
          </a:p>
          <a:p>
            <a:pPr eaLnBrk="1" hangingPunct="1"/>
            <a:endParaRPr lang="en-US" sz="1600" b="0" dirty="0"/>
          </a:p>
          <a:p>
            <a:pPr eaLnBrk="1" hangingPunct="1"/>
            <a:r>
              <a:rPr lang="en-US" sz="1600" b="0" dirty="0"/>
              <a:t>main()</a:t>
            </a:r>
          </a:p>
          <a:p>
            <a:pPr eaLnBrk="1" hangingPunct="1"/>
            <a:r>
              <a:rPr lang="en-US" sz="1600" b="0" dirty="0"/>
              <a:t>{	….</a:t>
            </a:r>
          </a:p>
          <a:p>
            <a:pPr eaLnBrk="1" hangingPunct="1"/>
            <a:r>
              <a:rPr lang="en-US" sz="1600" b="0" dirty="0"/>
              <a:t>	</a:t>
            </a:r>
            <a:r>
              <a:rPr lang="en-US" sz="1600" b="0" dirty="0" err="1"/>
              <a:t>thread_create</a:t>
            </a:r>
            <a:r>
              <a:rPr lang="en-US" sz="1600" b="0" dirty="0"/>
              <a:t> (function1 ,…); </a:t>
            </a:r>
          </a:p>
          <a:p>
            <a:pPr eaLnBrk="1" hangingPunct="1"/>
            <a:r>
              <a:rPr lang="en-US" sz="1600" b="0" dirty="0"/>
              <a:t>	….</a:t>
            </a:r>
          </a:p>
          <a:p>
            <a:pPr eaLnBrk="1" hangingPunct="1"/>
            <a:r>
              <a:rPr lang="en-US" sz="1600" b="0" dirty="0"/>
              <a:t>	</a:t>
            </a:r>
            <a:r>
              <a:rPr lang="en-US" sz="1600" b="0" dirty="0" err="1"/>
              <a:t>thread_create</a:t>
            </a:r>
            <a:r>
              <a:rPr lang="en-US" sz="1600" b="0" dirty="0"/>
              <a:t> (function2, …); </a:t>
            </a:r>
          </a:p>
          <a:p>
            <a:pPr eaLnBrk="1" hangingPunct="1"/>
            <a:r>
              <a:rPr lang="en-US" sz="1600" b="0" dirty="0"/>
              <a:t>	….</a:t>
            </a:r>
          </a:p>
          <a:p>
            <a:pPr eaLnBrk="1" hangingPunct="1"/>
            <a:r>
              <a:rPr lang="en-US" sz="1600" b="0" dirty="0"/>
              <a:t>	</a:t>
            </a:r>
            <a:r>
              <a:rPr lang="en-US" sz="1600" b="0" dirty="0" err="1"/>
              <a:t>thread_create</a:t>
            </a:r>
            <a:r>
              <a:rPr lang="en-US" sz="1600" b="0" dirty="0"/>
              <a:t> (function1, …);</a:t>
            </a:r>
          </a:p>
          <a:p>
            <a:pPr eaLnBrk="1" hangingPunct="1"/>
            <a:r>
              <a:rPr lang="en-US" sz="1600" b="0" dirty="0"/>
              <a:t>	….</a:t>
            </a:r>
          </a:p>
          <a:p>
            <a:pPr eaLnBrk="1" hangingPunct="1"/>
            <a:r>
              <a:rPr lang="en-US" sz="1600" b="0" dirty="0"/>
              <a:t>}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5834856" y="4729956"/>
            <a:ext cx="158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5836444" y="5233193"/>
            <a:ext cx="1587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5836444" y="5738018"/>
            <a:ext cx="1587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5836444" y="4298156"/>
            <a:ext cx="1587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6768306" y="2353468"/>
            <a:ext cx="158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6769894" y="2856706"/>
            <a:ext cx="1587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6769894" y="1921668"/>
            <a:ext cx="1587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7847806" y="3432968"/>
            <a:ext cx="158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7849394" y="3001168"/>
            <a:ext cx="1587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>
            <a:off x="8857456" y="1850231"/>
            <a:ext cx="158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5330031" y="1410493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/>
              <a:t>thread1</a:t>
            </a:r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6319044" y="1416843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/>
              <a:t>thread2</a:t>
            </a: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7327106" y="1416843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/>
              <a:t>thread3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8355806" y="1416843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/>
              <a:t>thread4</a:t>
            </a:r>
          </a:p>
        </p:txBody>
      </p:sp>
    </p:spTree>
    <p:extLst>
      <p:ext uri="{BB962C8B-B14F-4D97-AF65-F5344CB8AC3E}">
        <p14:creationId xmlns:p14="http://schemas.microsoft.com/office/powerpoint/2010/main" val="343320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24A03F51-E28C-4D47-AE18-7B399D752E7D}" type="slidenum">
              <a:rPr lang="en-US" b="0"/>
              <a:pPr eaLnBrk="1" hangingPunct="1"/>
              <a:t>11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Multicore programming and multithreading challenges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800" dirty="0" smtClean="0"/>
              <a:t>Multicore systems putting pressure on programmers. </a:t>
            </a:r>
          </a:p>
          <a:p>
            <a:pPr lvl="1" eaLnBrk="1" hangingPunct="1"/>
            <a:r>
              <a:rPr lang="en-US" sz="1800" dirty="0" smtClean="0"/>
              <a:t>Threading can utilize Multicore systems better, but it has come challenges</a:t>
            </a:r>
          </a:p>
          <a:p>
            <a:pPr eaLnBrk="1" hangingPunct="1"/>
            <a:r>
              <a:rPr lang="en-US" sz="1800" dirty="0" smtClean="0"/>
              <a:t>Threading Challenges include</a:t>
            </a:r>
          </a:p>
          <a:p>
            <a:pPr lvl="1" eaLnBrk="1" hangingPunct="1"/>
            <a:r>
              <a:rPr lang="en-US" sz="1800" b="1" dirty="0" smtClean="0"/>
              <a:t>Dividing activities</a:t>
            </a:r>
          </a:p>
          <a:p>
            <a:pPr lvl="2" eaLnBrk="1" hangingPunct="1"/>
            <a:r>
              <a:rPr lang="en-US" sz="1800" dirty="0" smtClean="0"/>
              <a:t>Come up with concurrent tasks</a:t>
            </a:r>
          </a:p>
          <a:p>
            <a:pPr lvl="1" eaLnBrk="1" hangingPunct="1"/>
            <a:r>
              <a:rPr lang="en-US" sz="1800" b="1" dirty="0" smtClean="0"/>
              <a:t>Balance</a:t>
            </a:r>
          </a:p>
          <a:p>
            <a:pPr lvl="2" eaLnBrk="1" hangingPunct="1"/>
            <a:r>
              <a:rPr lang="en-US" sz="1800" dirty="0" smtClean="0"/>
              <a:t>Tasks should be similar importance and load</a:t>
            </a:r>
          </a:p>
          <a:p>
            <a:pPr lvl="1" eaLnBrk="1" hangingPunct="1"/>
            <a:r>
              <a:rPr lang="en-US" sz="1800" b="1" dirty="0" smtClean="0"/>
              <a:t>Data splitting</a:t>
            </a:r>
          </a:p>
          <a:p>
            <a:pPr lvl="2" eaLnBrk="1" hangingPunct="1"/>
            <a:r>
              <a:rPr lang="en-US" sz="1800" dirty="0" smtClean="0"/>
              <a:t>Data may need to be split as well</a:t>
            </a:r>
          </a:p>
          <a:p>
            <a:pPr lvl="1" eaLnBrk="1" hangingPunct="1"/>
            <a:r>
              <a:rPr lang="en-US" sz="1800" b="1" dirty="0" smtClean="0"/>
              <a:t>Data dependency</a:t>
            </a:r>
          </a:p>
          <a:p>
            <a:pPr lvl="2" eaLnBrk="1" hangingPunct="1"/>
            <a:r>
              <a:rPr lang="en-US" sz="1800" dirty="0" smtClean="0"/>
              <a:t>Data dependencies should be considered; need synchronization of activities</a:t>
            </a:r>
          </a:p>
          <a:p>
            <a:pPr lvl="1" eaLnBrk="1" hangingPunct="1"/>
            <a:r>
              <a:rPr lang="en-US" sz="1800" b="1" dirty="0" smtClean="0"/>
              <a:t>Testing and debugging</a:t>
            </a:r>
          </a:p>
          <a:p>
            <a:pPr lvl="2" eaLnBrk="1" hangingPunct="1"/>
            <a:r>
              <a:rPr lang="en-US" sz="1800" dirty="0" smtClean="0"/>
              <a:t>Debugging is more difficult</a:t>
            </a:r>
          </a:p>
          <a:p>
            <a:pPr eaLnBrk="1" hangingPunct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1792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86C093F0-6CF9-4527-A374-F79B3C5D8292}" type="slidenum">
              <a:rPr lang="en-US" b="0"/>
              <a:pPr eaLnBrk="1" hangingPunct="1"/>
              <a:t>12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6" name="Picture 5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06" y="2209006"/>
            <a:ext cx="7108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0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BAB9A000-1014-42C4-8E1B-48E12B732A67}" type="slidenum">
              <a:rPr lang="en-US" b="0"/>
              <a:pPr eaLnBrk="1" hangingPunct="1"/>
              <a:t>13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smtClean="0"/>
              <a:t>Concurrent Execution on a Single-core System</a:t>
            </a:r>
          </a:p>
        </p:txBody>
      </p:sp>
      <p:pic>
        <p:nvPicPr>
          <p:cNvPr id="6" name="Picture 5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44" y="2669381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95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BD594A7-19A4-4EFA-8DCE-ED269D7B39D1}" type="slidenum">
              <a:rPr lang="en-US" b="0"/>
              <a:pPr eaLnBrk="1" hangingPunct="1"/>
              <a:t>14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Parallel Execution on a Multicore System</a:t>
            </a:r>
          </a:p>
        </p:txBody>
      </p:sp>
      <p:pic>
        <p:nvPicPr>
          <p:cNvPr id="6" name="Picture 5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56" y="2409031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77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254331" y="5399881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50E3A6B-F528-459C-A509-CBCABF3B6E6F}" type="slidenum">
              <a:rPr lang="en-US" b="0"/>
              <a:pPr eaLnBrk="1" hangingPunct="1"/>
              <a:t>15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83581" y="1148556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Threading Support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669381" y="2904331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2473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681EA909-E83B-47E8-B54C-365B2EE2FBF9}" type="slidenum">
              <a:rPr lang="en-US" b="0"/>
              <a:pPr eaLnBrk="1" hangingPunct="1"/>
              <a:t>16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Threading Support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800" smtClean="0"/>
              <a:t>Multithreading can be supported by: </a:t>
            </a:r>
          </a:p>
          <a:p>
            <a:pPr eaLnBrk="1" hangingPunct="1"/>
            <a:endParaRPr lang="en-US" sz="1800" smtClean="0"/>
          </a:p>
          <a:p>
            <a:pPr lvl="1" eaLnBrk="1" hangingPunct="1"/>
            <a:r>
              <a:rPr lang="en-US" sz="1800" b="1" smtClean="0"/>
              <a:t>User level libraries</a:t>
            </a:r>
            <a:r>
              <a:rPr lang="en-US" sz="1800" smtClean="0"/>
              <a:t> (without Kernel being aware of it)</a:t>
            </a:r>
          </a:p>
          <a:p>
            <a:pPr lvl="2" eaLnBrk="1" hangingPunct="1"/>
            <a:r>
              <a:rPr lang="en-US" sz="1800" smtClean="0"/>
              <a:t>Library creates and manages threads (</a:t>
            </a:r>
            <a:r>
              <a:rPr lang="en-US" sz="1800" b="1" smtClean="0"/>
              <a:t>user level implementation</a:t>
            </a:r>
            <a:r>
              <a:rPr lang="en-US" sz="1800" smtClean="0"/>
              <a:t>)</a:t>
            </a:r>
          </a:p>
          <a:p>
            <a:pPr lvl="1" eaLnBrk="1" hangingPunct="1"/>
            <a:r>
              <a:rPr lang="en-US" sz="1800" b="1" smtClean="0"/>
              <a:t>Kernel</a:t>
            </a:r>
            <a:r>
              <a:rPr lang="en-US" sz="1800" smtClean="0"/>
              <a:t> itself </a:t>
            </a:r>
          </a:p>
          <a:p>
            <a:pPr lvl="2" eaLnBrk="1" hangingPunct="1"/>
            <a:r>
              <a:rPr lang="en-US" sz="1800" smtClean="0"/>
              <a:t>Kernel creates and manages threads (</a:t>
            </a:r>
            <a:r>
              <a:rPr lang="en-US" sz="1800" b="1" smtClean="0"/>
              <a:t>kernel space implementation</a:t>
            </a:r>
            <a:r>
              <a:rPr lang="en-US" sz="1800" smtClean="0"/>
              <a:t>)</a:t>
            </a:r>
          </a:p>
          <a:p>
            <a:pPr lvl="2" eaLnBrk="1" hangingPunct="1"/>
            <a:endParaRPr lang="en-US" sz="1800" smtClean="0"/>
          </a:p>
          <a:p>
            <a:pPr lvl="2" eaLnBrk="1" hangingPunct="1"/>
            <a:endParaRPr lang="en-US" sz="1800" smtClean="0"/>
          </a:p>
          <a:p>
            <a:pPr eaLnBrk="1" hangingPunct="1"/>
            <a:r>
              <a:rPr lang="en-US" sz="1800" smtClean="0"/>
              <a:t>No matter which is implemented, threads can be created, used, and terminated via a set of functions that are part of a </a:t>
            </a:r>
            <a:r>
              <a:rPr lang="en-US" sz="1800" b="1" smtClean="0"/>
              <a:t>Thread API</a:t>
            </a:r>
            <a:r>
              <a:rPr lang="en-US" sz="1800" smtClean="0"/>
              <a:t> (a thread library)</a:t>
            </a:r>
          </a:p>
          <a:p>
            <a:pPr lvl="1" eaLnBrk="1" hangingPunct="1"/>
            <a:r>
              <a:rPr lang="en-US" sz="1800" smtClean="0"/>
              <a:t>Three primary thread libraries: </a:t>
            </a:r>
            <a:r>
              <a:rPr lang="en-US" sz="1800" b="1" smtClean="0"/>
              <a:t>POSIX threads</a:t>
            </a:r>
            <a:r>
              <a:rPr lang="en-US" sz="1800" smtClean="0"/>
              <a:t>, </a:t>
            </a:r>
            <a:r>
              <a:rPr lang="en-US" sz="1800" b="1" smtClean="0"/>
              <a:t>Java threads</a:t>
            </a:r>
            <a:r>
              <a:rPr lang="en-US" sz="1800" smtClean="0"/>
              <a:t>, </a:t>
            </a:r>
            <a:r>
              <a:rPr lang="en-US" sz="1800" b="1" smtClean="0"/>
              <a:t>Win32 threads </a:t>
            </a:r>
          </a:p>
        </p:txBody>
      </p:sp>
    </p:spTree>
    <p:extLst>
      <p:ext uri="{BB962C8B-B14F-4D97-AF65-F5344CB8AC3E}">
        <p14:creationId xmlns:p14="http://schemas.microsoft.com/office/powerpoint/2010/main" val="876183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FEAA8E1-25F1-454D-BFBD-89F450D2B8FE}" type="slidenum">
              <a:rPr lang="en-US" b="0"/>
              <a:pPr eaLnBrk="1" hangingPunct="1"/>
              <a:t>24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b="1" smtClean="0"/>
              <a:t>Thread library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provides programmer with API for creating and managing threads</a:t>
            </a:r>
          </a:p>
          <a:p>
            <a:pPr lvl="1" eaLnBrk="1" hangingPunct="1"/>
            <a:r>
              <a:rPr lang="en-US" smtClean="0"/>
              <a:t>Programmer just have to know the thread library interface (API).</a:t>
            </a:r>
          </a:p>
          <a:p>
            <a:pPr lvl="1" eaLnBrk="1" hangingPunct="1"/>
            <a:r>
              <a:rPr lang="en-US" smtClean="0"/>
              <a:t>Threads may be implemented in user space or kernel space. </a:t>
            </a:r>
          </a:p>
          <a:p>
            <a:pPr lvl="2" eaLnBrk="1" hangingPunct="1"/>
            <a:r>
              <a:rPr lang="en-US" smtClean="0"/>
              <a:t>library may be entirely in user space or may get kernel support for threading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472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/>
        </p:nvSpPr>
        <p:spPr bwMode="auto">
          <a:xfrm>
            <a:off x="9426575" y="6404769"/>
            <a:ext cx="9540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6645CB6C-424D-4A54-992C-5D5DEF62AA3F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11337" y="143669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cs typeface="+mj-cs"/>
              </a:rPr>
              <a:t>Process Management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11337" y="1542257"/>
            <a:ext cx="47529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A process is a program in execution</a:t>
            </a:r>
            <a:r>
              <a:rPr lang="en-US" sz="1800" dirty="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800" b="1" dirty="0" smtClean="0"/>
              <a:t>Unit of work</a:t>
            </a:r>
            <a:r>
              <a:rPr lang="en-US" sz="1800" dirty="0" smtClean="0"/>
              <a:t> in the system</a:t>
            </a:r>
          </a:p>
          <a:p>
            <a:pPr lvl="1" eaLnBrk="1" hangingPunct="1">
              <a:defRPr/>
            </a:pPr>
            <a:r>
              <a:rPr lang="en-US" sz="1800" dirty="0" smtClean="0"/>
              <a:t>(</a:t>
            </a:r>
            <a:r>
              <a:rPr lang="en-US" sz="1800" dirty="0"/>
              <a:t>Process is </a:t>
            </a:r>
            <a:r>
              <a:rPr lang="en-US" sz="1800" dirty="0">
                <a:solidFill>
                  <a:srgbClr val="000099"/>
                </a:solidFill>
              </a:rPr>
              <a:t>an </a:t>
            </a:r>
            <a:r>
              <a:rPr lang="en-US" sz="1800" i="1" dirty="0">
                <a:solidFill>
                  <a:srgbClr val="000099"/>
                </a:solidFill>
              </a:rPr>
              <a:t>active entity</a:t>
            </a:r>
            <a:r>
              <a:rPr lang="en-US" sz="1800" dirty="0"/>
              <a:t> a </a:t>
            </a:r>
            <a:r>
              <a:rPr lang="en-US" sz="1800" dirty="0" smtClean="0"/>
              <a:t>program is passive). 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Process executes instructions </a:t>
            </a:r>
            <a:r>
              <a:rPr lang="en-US" sz="1800" b="1" dirty="0" smtClean="0">
                <a:cs typeface="+mn-cs"/>
              </a:rPr>
              <a:t>sequentially</a:t>
            </a:r>
            <a:r>
              <a:rPr lang="en-US" sz="1800" dirty="0" smtClean="0">
                <a:cs typeface="+mn-cs"/>
              </a:rPr>
              <a:t>, one at a time, until completion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Process </a:t>
            </a:r>
            <a:r>
              <a:rPr lang="en-US" sz="1800" b="1" dirty="0" smtClean="0">
                <a:cs typeface="+mn-cs"/>
              </a:rPr>
              <a:t>needs resources</a:t>
            </a:r>
            <a:r>
              <a:rPr lang="en-US" sz="1800" dirty="0" smtClean="0">
                <a:cs typeface="+mn-cs"/>
              </a:rPr>
              <a:t> to accomplish its task</a:t>
            </a:r>
          </a:p>
          <a:p>
            <a:pPr lvl="1" eaLnBrk="1" hangingPunct="1">
              <a:defRPr/>
            </a:pPr>
            <a:r>
              <a:rPr lang="en-US" sz="1800" dirty="0" smtClean="0"/>
              <a:t>CPU, memory, I/O, files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Typically system has </a:t>
            </a:r>
            <a:r>
              <a:rPr lang="en-US" sz="1800" b="1" dirty="0" smtClean="0">
                <a:cs typeface="+mn-cs"/>
              </a:rPr>
              <a:t>many processes</a:t>
            </a:r>
            <a:r>
              <a:rPr lang="en-US" sz="1800" dirty="0" smtClean="0">
                <a:cs typeface="+mn-cs"/>
              </a:rPr>
              <a:t> running </a:t>
            </a:r>
            <a:r>
              <a:rPr lang="en-US" sz="1800" b="1" dirty="0" smtClean="0">
                <a:cs typeface="+mn-cs"/>
              </a:rPr>
              <a:t>concurrently</a:t>
            </a:r>
          </a:p>
          <a:p>
            <a:pPr lvl="1" eaLnBrk="1" hangingPunct="1">
              <a:defRPr/>
            </a:pPr>
            <a:r>
              <a:rPr lang="en-US" sz="1800" dirty="0" smtClean="0"/>
              <a:t>Some of them may be OS processes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Upon termination,  </a:t>
            </a:r>
            <a:r>
              <a:rPr lang="en-US" sz="1800" b="1" dirty="0" smtClean="0">
                <a:cs typeface="+mn-cs"/>
              </a:rPr>
              <a:t>resources are released</a:t>
            </a: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564312" y="1542257"/>
            <a:ext cx="38163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Vi</a:t>
            </a:r>
          </a:p>
          <a:p>
            <a:pPr eaLnBrk="1" hangingPunct="1">
              <a:defRPr/>
            </a:pPr>
            <a:r>
              <a:rPr lang="en-US" sz="1800" b="1" dirty="0" smtClean="0">
                <a:cs typeface="+mn-cs"/>
              </a:rPr>
              <a:t>Firefox</a:t>
            </a:r>
          </a:p>
          <a:p>
            <a:pPr eaLnBrk="1" hangingPunct="1">
              <a:defRPr/>
            </a:pPr>
            <a:r>
              <a:rPr lang="en-US" sz="1800" b="1" dirty="0" err="1" smtClean="0">
                <a:cs typeface="+mn-cs"/>
              </a:rPr>
              <a:t>Gcc</a:t>
            </a:r>
            <a:endParaRPr lang="en-US" sz="1800" b="1" dirty="0" smtClean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8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193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2A4ED943-953E-4843-A3BE-E5AD06C56554}" type="slidenum">
              <a:rPr lang="en-US" b="0"/>
              <a:pPr eaLnBrk="1" hangingPunct="1"/>
              <a:t>25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err="1" smtClean="0"/>
              <a:t>Pthreads</a:t>
            </a:r>
            <a:r>
              <a:rPr lang="en-US" dirty="0" smtClean="0"/>
              <a:t> Library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mtClean="0"/>
              <a:t>May be provided either as user-level or kernel-level</a:t>
            </a:r>
          </a:p>
          <a:p>
            <a:pPr eaLnBrk="1" hangingPunct="1"/>
            <a:r>
              <a:rPr lang="en-US" smtClean="0"/>
              <a:t>A POSIX standard (IEEE 1003.1c) API for thread creation and synchronization</a:t>
            </a:r>
          </a:p>
          <a:p>
            <a:pPr eaLnBrk="1" hangingPunct="1"/>
            <a:r>
              <a:rPr lang="en-US" smtClean="0"/>
              <a:t>API specifies behavior of the thread library, implementation is up to development of the library</a:t>
            </a:r>
          </a:p>
          <a:p>
            <a:pPr eaLnBrk="1" hangingPunct="1"/>
            <a:r>
              <a:rPr lang="en-US" smtClean="0"/>
              <a:t>Common in UNIX operating systems (Solaris, Linux, Mac OS X)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362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A3BDFB92-EE8F-4912-84C3-EBE1570F9F10}" type="slidenum">
              <a:rPr lang="en-US" b="0"/>
              <a:pPr eaLnBrk="1" hangingPunct="1"/>
              <a:t>26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Pthreads Example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We will show a program that creates a new thread.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Hence a process will have two threads 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1 - the initial/main thread that is created to execute the main() function (that thread is always created even there is no support for multithreading);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2 - the new thread.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(both threads have equal power)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program will just create a new thread to do a simple computation: will sum all integers </a:t>
            </a:r>
            <a:r>
              <a:rPr lang="en-US" sz="1800" dirty="0" err="1" smtClean="0"/>
              <a:t>upto</a:t>
            </a:r>
            <a:r>
              <a:rPr lang="en-US" sz="1800" dirty="0" smtClean="0"/>
              <a:t> a given parameter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sum = 1+2+…+</a:t>
            </a:r>
            <a:r>
              <a:rPr lang="en-US" sz="1800" dirty="0" err="1" smtClean="0"/>
              <a:t>parameter_value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main thread will wait until sum is  computed into a global variable.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Then the main thread will print the result. 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41" y="4072146"/>
            <a:ext cx="10080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602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0B48AA4F-5DD4-4F78-9DEA-B3836F1DEE1E}" type="slidenum">
              <a:rPr lang="en-US" b="0"/>
              <a:pPr eaLnBrk="1" hangingPunct="1"/>
              <a:t>27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Pthreads Example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8381" y="1724818"/>
            <a:ext cx="57816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/>
              <a:t>#include &lt;</a:t>
            </a:r>
            <a:r>
              <a:rPr lang="en-US" b="0" dirty="0" err="1"/>
              <a:t>pthread.h</a:t>
            </a:r>
            <a:r>
              <a:rPr lang="en-US" b="0" dirty="0"/>
              <a:t>&gt;</a:t>
            </a:r>
          </a:p>
          <a:p>
            <a:pPr eaLnBrk="1" hangingPunct="1"/>
            <a:r>
              <a:rPr lang="en-US" b="0" dirty="0"/>
              <a:t>#include &lt;</a:t>
            </a:r>
            <a:r>
              <a:rPr lang="en-US" b="0" dirty="0" err="1"/>
              <a:t>stdio.h</a:t>
            </a:r>
            <a:r>
              <a:rPr lang="en-US" b="0" dirty="0"/>
              <a:t>&gt;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 err="1"/>
              <a:t>int</a:t>
            </a:r>
            <a:r>
              <a:rPr lang="en-US" b="0" dirty="0"/>
              <a:t> sum;     /* shared sum by threads – global variable */</a:t>
            </a:r>
          </a:p>
          <a:p>
            <a:pPr eaLnBrk="1" hangingPunct="1"/>
            <a:r>
              <a:rPr lang="en-US" b="0" dirty="0"/>
              <a:t>void *runner (void *</a:t>
            </a:r>
            <a:r>
              <a:rPr lang="en-US" b="0" dirty="0" err="1"/>
              <a:t>param</a:t>
            </a:r>
            <a:r>
              <a:rPr lang="en-US" b="0" dirty="0"/>
              <a:t>);   /*  thread start function */</a:t>
            </a:r>
          </a:p>
        </p:txBody>
      </p:sp>
    </p:spTree>
    <p:extLst>
      <p:ext uri="{BB962C8B-B14F-4D97-AF65-F5344CB8AC3E}">
        <p14:creationId xmlns:p14="http://schemas.microsoft.com/office/powerpoint/2010/main" val="3690963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24600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ACA9D862-97D4-4D6B-AB15-8FEE899D9E6D}" type="slidenum">
              <a:rPr lang="en-US" b="0"/>
              <a:pPr eaLnBrk="1" hangingPunct="1"/>
              <a:t>28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01600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Pthreads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89944" y="1308100"/>
            <a:ext cx="81375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/>
              <a:t>int</a:t>
            </a:r>
            <a:r>
              <a:rPr lang="en-US" b="0" dirty="0"/>
              <a:t>  main(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argc</a:t>
            </a:r>
            <a:r>
              <a:rPr lang="en-US" b="0" dirty="0"/>
              <a:t>, char *</a:t>
            </a:r>
            <a:r>
              <a:rPr lang="en-US" b="0" dirty="0" err="1"/>
              <a:t>argv</a:t>
            </a:r>
            <a:r>
              <a:rPr lang="en-US" b="0" dirty="0"/>
              <a:t>[]){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pthread_t</a:t>
            </a:r>
            <a:r>
              <a:rPr lang="en-US" b="0" dirty="0"/>
              <a:t> </a:t>
            </a:r>
            <a:r>
              <a:rPr lang="en-US" b="0" dirty="0" err="1"/>
              <a:t>tid</a:t>
            </a:r>
            <a:r>
              <a:rPr lang="en-US" b="0" dirty="0"/>
              <a:t>; /* id of the created thread */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pthread_attr_t</a:t>
            </a:r>
            <a:r>
              <a:rPr lang="en-US" b="0" dirty="0"/>
              <a:t> </a:t>
            </a:r>
            <a:r>
              <a:rPr lang="en-US" b="0" dirty="0" err="1"/>
              <a:t>attr</a:t>
            </a:r>
            <a:r>
              <a:rPr lang="en-US" b="0" dirty="0"/>
              <a:t>;  /* set of thread attributes */</a:t>
            </a:r>
          </a:p>
          <a:p>
            <a:pPr eaLnBrk="1" hangingPunct="1"/>
            <a:r>
              <a:rPr lang="en-US" b="0" dirty="0"/>
              <a:t>	</a:t>
            </a:r>
          </a:p>
          <a:p>
            <a:pPr eaLnBrk="1" hangingPunct="1"/>
            <a:r>
              <a:rPr lang="en-US" b="0" dirty="0"/>
              <a:t>	if (</a:t>
            </a:r>
            <a:r>
              <a:rPr lang="en-US" b="0" dirty="0" err="1"/>
              <a:t>argc</a:t>
            </a:r>
            <a:r>
              <a:rPr lang="en-US" b="0" dirty="0"/>
              <a:t> != 2) {</a:t>
            </a:r>
          </a:p>
          <a:p>
            <a:pPr eaLnBrk="1" hangingPunct="1"/>
            <a:r>
              <a:rPr lang="en-US" b="0" dirty="0"/>
              <a:t>		</a:t>
            </a:r>
            <a:r>
              <a:rPr lang="en-US" b="0" dirty="0" err="1"/>
              <a:t>fprintf</a:t>
            </a:r>
            <a:r>
              <a:rPr lang="en-US" b="0" dirty="0"/>
              <a:t> (</a:t>
            </a:r>
            <a:r>
              <a:rPr lang="en-US" b="0" dirty="0" err="1"/>
              <a:t>stderr</a:t>
            </a:r>
            <a:r>
              <a:rPr lang="en-US" b="0" dirty="0"/>
              <a:t>, “usage: </a:t>
            </a:r>
            <a:r>
              <a:rPr lang="en-US" b="0" dirty="0" err="1"/>
              <a:t>a.out</a:t>
            </a:r>
            <a:r>
              <a:rPr lang="en-US" b="0" dirty="0"/>
              <a:t> &lt;value&gt;\n”); </a:t>
            </a:r>
          </a:p>
          <a:p>
            <a:pPr eaLnBrk="1" hangingPunct="1"/>
            <a:r>
              <a:rPr lang="en-US" b="0" dirty="0"/>
              <a:t>		return -1; </a:t>
            </a:r>
          </a:p>
          <a:p>
            <a:pPr eaLnBrk="1" hangingPunct="1"/>
            <a:r>
              <a:rPr lang="en-US" b="0" dirty="0"/>
              <a:t>	}</a:t>
            </a:r>
          </a:p>
          <a:p>
            <a:pPr eaLnBrk="1" hangingPunct="1"/>
            <a:r>
              <a:rPr lang="en-US" b="0" dirty="0"/>
              <a:t>	if (</a:t>
            </a:r>
            <a:r>
              <a:rPr lang="en-US" b="0" dirty="0" err="1"/>
              <a:t>atoi</a:t>
            </a:r>
            <a:r>
              <a:rPr lang="en-US" b="0" dirty="0"/>
              <a:t>(</a:t>
            </a:r>
            <a:r>
              <a:rPr lang="en-US" b="0" dirty="0" err="1"/>
              <a:t>argv</a:t>
            </a:r>
            <a:r>
              <a:rPr lang="en-US" b="0" dirty="0"/>
              <a:t>[1]) &lt; 0) {</a:t>
            </a:r>
          </a:p>
          <a:p>
            <a:pPr eaLnBrk="1" hangingPunct="1"/>
            <a:r>
              <a:rPr lang="en-US" b="0" dirty="0"/>
              <a:t>		</a:t>
            </a:r>
            <a:r>
              <a:rPr lang="en-US" b="0" dirty="0" err="1"/>
              <a:t>fprintf</a:t>
            </a:r>
            <a:r>
              <a:rPr lang="en-US" b="0" dirty="0"/>
              <a:t> (</a:t>
            </a:r>
            <a:r>
              <a:rPr lang="en-US" b="0" dirty="0" err="1"/>
              <a:t>stderr</a:t>
            </a:r>
            <a:r>
              <a:rPr lang="en-US" b="0" dirty="0"/>
              <a:t>, “%d must be &gt;= 0\n”, </a:t>
            </a:r>
            <a:r>
              <a:rPr lang="en-US" b="0" dirty="0" err="1"/>
              <a:t>atoi</a:t>
            </a:r>
            <a:r>
              <a:rPr lang="en-US" b="0" dirty="0"/>
              <a:t>(</a:t>
            </a:r>
            <a:r>
              <a:rPr lang="en-US" b="0" dirty="0" err="1"/>
              <a:t>argv</a:t>
            </a:r>
            <a:r>
              <a:rPr lang="en-US" b="0" dirty="0"/>
              <a:t>[1]); </a:t>
            </a:r>
          </a:p>
          <a:p>
            <a:pPr eaLnBrk="1" hangingPunct="1"/>
            <a:r>
              <a:rPr lang="en-US" b="0" dirty="0"/>
              <a:t>		return -1; 	</a:t>
            </a:r>
          </a:p>
          <a:p>
            <a:pPr eaLnBrk="1" hangingPunct="1"/>
            <a:r>
              <a:rPr lang="en-US" b="0" dirty="0"/>
              <a:t>	}</a:t>
            </a:r>
          </a:p>
          <a:p>
            <a:pPr eaLnBrk="1" hangingPunct="1"/>
            <a:r>
              <a:rPr lang="en-US" b="0" dirty="0"/>
              <a:t>	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pthread_attr_init</a:t>
            </a:r>
            <a:r>
              <a:rPr lang="en-US" b="0" dirty="0"/>
              <a:t> (&amp;</a:t>
            </a:r>
            <a:r>
              <a:rPr lang="en-US" b="0" dirty="0" err="1"/>
              <a:t>attr</a:t>
            </a:r>
            <a:r>
              <a:rPr lang="en-US" b="0" dirty="0"/>
              <a:t>); 	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pthread_create</a:t>
            </a:r>
            <a:r>
              <a:rPr lang="en-US" b="0" dirty="0"/>
              <a:t> (&amp;</a:t>
            </a:r>
            <a:r>
              <a:rPr lang="en-US" b="0" dirty="0" err="1"/>
              <a:t>tid</a:t>
            </a:r>
            <a:r>
              <a:rPr lang="en-US" b="0" dirty="0"/>
              <a:t>, &amp;</a:t>
            </a:r>
            <a:r>
              <a:rPr lang="en-US" b="0" dirty="0" err="1"/>
              <a:t>attr</a:t>
            </a:r>
            <a:r>
              <a:rPr lang="en-US" b="0" dirty="0"/>
              <a:t>, runner</a:t>
            </a:r>
            <a:r>
              <a:rPr lang="en-US" b="0" dirty="0" smtClean="0"/>
              <a:t>, </a:t>
            </a:r>
            <a:r>
              <a:rPr lang="en-US" b="0" dirty="0" err="1" smtClean="0"/>
              <a:t>argv</a:t>
            </a:r>
            <a:r>
              <a:rPr lang="en-US" b="0" dirty="0" smtClean="0"/>
              <a:t>[1]); </a:t>
            </a:r>
            <a:endParaRPr lang="en-US" b="0" dirty="0"/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pthread_join</a:t>
            </a:r>
            <a:r>
              <a:rPr lang="en-US" b="0" dirty="0"/>
              <a:t> (</a:t>
            </a:r>
            <a:r>
              <a:rPr lang="en-US" b="0" dirty="0" err="1"/>
              <a:t>tid</a:t>
            </a:r>
            <a:r>
              <a:rPr lang="en-US" b="0" dirty="0"/>
              <a:t>, NULL); 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printf</a:t>
            </a:r>
            <a:r>
              <a:rPr lang="en-US" b="0" dirty="0"/>
              <a:t> (“sum = %d\n”, sum); </a:t>
            </a:r>
          </a:p>
          <a:p>
            <a:pPr eaLnBrk="1" hangingPunct="1"/>
            <a:r>
              <a:rPr lang="en-US" b="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34246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24600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ACA9D862-97D4-4D6B-AB15-8FEE899D9E6D}" type="slidenum">
              <a:rPr lang="en-US" b="0"/>
              <a:pPr eaLnBrk="1" hangingPunct="1"/>
              <a:t>34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01600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Pthreads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89944" y="1308100"/>
            <a:ext cx="8137525" cy="6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/>
              <a:t>int</a:t>
            </a:r>
            <a:r>
              <a:rPr lang="en-US" b="0" dirty="0"/>
              <a:t>  main(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argc</a:t>
            </a:r>
            <a:r>
              <a:rPr lang="en-US" b="0" dirty="0"/>
              <a:t>, char *</a:t>
            </a:r>
            <a:r>
              <a:rPr lang="en-US" b="0" dirty="0" err="1"/>
              <a:t>argv</a:t>
            </a:r>
            <a:r>
              <a:rPr lang="en-US" b="0" dirty="0"/>
              <a:t>[]){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pthread_t</a:t>
            </a:r>
            <a:r>
              <a:rPr lang="en-US" b="0" dirty="0"/>
              <a:t> </a:t>
            </a:r>
            <a:r>
              <a:rPr lang="en-US" b="0" dirty="0" err="1"/>
              <a:t>tid</a:t>
            </a:r>
            <a:r>
              <a:rPr lang="en-US" b="0" dirty="0"/>
              <a:t>; /* id of the created thread */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pthread_attr_t</a:t>
            </a:r>
            <a:r>
              <a:rPr lang="en-US" b="0" dirty="0"/>
              <a:t> </a:t>
            </a:r>
            <a:r>
              <a:rPr lang="en-US" b="0" dirty="0" err="1"/>
              <a:t>attr</a:t>
            </a:r>
            <a:r>
              <a:rPr lang="en-US" b="0" dirty="0"/>
              <a:t>;  /* set of thread attributes */</a:t>
            </a:r>
          </a:p>
          <a:p>
            <a:pPr eaLnBrk="1" hangingPunct="1"/>
            <a:r>
              <a:rPr lang="en-US" b="0" dirty="0"/>
              <a:t>	</a:t>
            </a:r>
          </a:p>
          <a:p>
            <a:pPr eaLnBrk="1" hangingPunct="1"/>
            <a:r>
              <a:rPr lang="en-US" b="0" dirty="0"/>
              <a:t>	if (</a:t>
            </a:r>
            <a:r>
              <a:rPr lang="en-US" b="0" dirty="0" err="1"/>
              <a:t>argc</a:t>
            </a:r>
            <a:r>
              <a:rPr lang="en-US" b="0" dirty="0"/>
              <a:t> != 2) {</a:t>
            </a:r>
          </a:p>
          <a:p>
            <a:pPr eaLnBrk="1" hangingPunct="1"/>
            <a:r>
              <a:rPr lang="en-US" b="0" dirty="0"/>
              <a:t>		</a:t>
            </a:r>
            <a:r>
              <a:rPr lang="en-US" b="0" dirty="0" err="1"/>
              <a:t>fprintf</a:t>
            </a:r>
            <a:r>
              <a:rPr lang="en-US" b="0" dirty="0"/>
              <a:t> (</a:t>
            </a:r>
            <a:r>
              <a:rPr lang="en-US" b="0" dirty="0" err="1"/>
              <a:t>stderr</a:t>
            </a:r>
            <a:r>
              <a:rPr lang="en-US" b="0" dirty="0"/>
              <a:t>, “usage: </a:t>
            </a:r>
            <a:r>
              <a:rPr lang="en-US" b="0" dirty="0" err="1"/>
              <a:t>a.out</a:t>
            </a:r>
            <a:r>
              <a:rPr lang="en-US" b="0" dirty="0"/>
              <a:t> &lt;value&gt;\n”); </a:t>
            </a:r>
          </a:p>
          <a:p>
            <a:pPr eaLnBrk="1" hangingPunct="1"/>
            <a:r>
              <a:rPr lang="en-US" b="0" dirty="0"/>
              <a:t>		return -1; </a:t>
            </a:r>
          </a:p>
          <a:p>
            <a:pPr eaLnBrk="1" hangingPunct="1"/>
            <a:r>
              <a:rPr lang="en-US" b="0" dirty="0"/>
              <a:t>	}</a:t>
            </a:r>
          </a:p>
          <a:p>
            <a:pPr eaLnBrk="1" hangingPunct="1"/>
            <a:r>
              <a:rPr lang="en-US" b="0" dirty="0"/>
              <a:t>	if (</a:t>
            </a:r>
            <a:r>
              <a:rPr lang="en-US" b="0" dirty="0" err="1"/>
              <a:t>atoi</a:t>
            </a:r>
            <a:r>
              <a:rPr lang="en-US" b="0" dirty="0"/>
              <a:t>(</a:t>
            </a:r>
            <a:r>
              <a:rPr lang="en-US" b="0" dirty="0" err="1"/>
              <a:t>argv</a:t>
            </a:r>
            <a:r>
              <a:rPr lang="en-US" b="0" dirty="0"/>
              <a:t>[1]) &lt; 0) {</a:t>
            </a:r>
          </a:p>
          <a:p>
            <a:pPr eaLnBrk="1" hangingPunct="1"/>
            <a:r>
              <a:rPr lang="en-US" b="0" dirty="0"/>
              <a:t>		</a:t>
            </a:r>
            <a:r>
              <a:rPr lang="en-US" b="0" dirty="0" err="1"/>
              <a:t>fprintf</a:t>
            </a:r>
            <a:r>
              <a:rPr lang="en-US" b="0" dirty="0"/>
              <a:t> (</a:t>
            </a:r>
            <a:r>
              <a:rPr lang="en-US" b="0" dirty="0" err="1"/>
              <a:t>stderr</a:t>
            </a:r>
            <a:r>
              <a:rPr lang="en-US" b="0" dirty="0"/>
              <a:t>, “%d must be &gt;= 0\n”, </a:t>
            </a:r>
            <a:r>
              <a:rPr lang="en-US" b="0" dirty="0" err="1"/>
              <a:t>atoi</a:t>
            </a:r>
            <a:r>
              <a:rPr lang="en-US" b="0" dirty="0"/>
              <a:t>(</a:t>
            </a:r>
            <a:r>
              <a:rPr lang="en-US" b="0" dirty="0" err="1"/>
              <a:t>argv</a:t>
            </a:r>
            <a:r>
              <a:rPr lang="en-US" b="0" dirty="0"/>
              <a:t>[1]); </a:t>
            </a:r>
          </a:p>
          <a:p>
            <a:pPr eaLnBrk="1" hangingPunct="1"/>
            <a:r>
              <a:rPr lang="en-US" b="0" dirty="0"/>
              <a:t>		return -1; 	</a:t>
            </a:r>
          </a:p>
          <a:p>
            <a:pPr eaLnBrk="1" hangingPunct="1"/>
            <a:r>
              <a:rPr lang="en-US" b="0" dirty="0"/>
              <a:t>	}</a:t>
            </a:r>
          </a:p>
          <a:p>
            <a:pPr eaLnBrk="1" hangingPunct="1"/>
            <a:r>
              <a:rPr lang="en-US" b="0" dirty="0"/>
              <a:t>	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pthread_attr_init</a:t>
            </a:r>
            <a:r>
              <a:rPr lang="en-US" b="0" dirty="0"/>
              <a:t> (&amp;</a:t>
            </a:r>
            <a:r>
              <a:rPr lang="en-US" b="0" dirty="0" err="1"/>
              <a:t>attr</a:t>
            </a:r>
            <a:r>
              <a:rPr lang="en-US" b="0" dirty="0"/>
              <a:t>); 	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pthread_create</a:t>
            </a:r>
            <a:r>
              <a:rPr lang="en-US" b="0" dirty="0"/>
              <a:t> (&amp;</a:t>
            </a:r>
            <a:r>
              <a:rPr lang="en-US" b="0" dirty="0" err="1"/>
              <a:t>tid</a:t>
            </a:r>
            <a:r>
              <a:rPr lang="en-US" b="0" dirty="0"/>
              <a:t>, &amp;</a:t>
            </a:r>
            <a:r>
              <a:rPr lang="en-US" b="0" dirty="0" err="1"/>
              <a:t>attr</a:t>
            </a:r>
            <a:r>
              <a:rPr lang="en-US" b="0" dirty="0"/>
              <a:t>, runner, </a:t>
            </a:r>
            <a:r>
              <a:rPr lang="en-US" b="0" dirty="0" err="1"/>
              <a:t>argv</a:t>
            </a:r>
            <a:r>
              <a:rPr lang="en-US" b="0" dirty="0"/>
              <a:t>[1]); </a:t>
            </a:r>
            <a:endParaRPr lang="en-US" b="0" dirty="0" smtClean="0"/>
          </a:p>
          <a:p>
            <a:r>
              <a:rPr lang="en-US" b="0" dirty="0"/>
              <a:t>	</a:t>
            </a:r>
            <a:r>
              <a:rPr lang="en-US" b="0" dirty="0" err="1"/>
              <a:t>pthread_create</a:t>
            </a:r>
            <a:r>
              <a:rPr lang="en-US" b="0" dirty="0"/>
              <a:t> (&amp;</a:t>
            </a:r>
            <a:r>
              <a:rPr lang="en-US" b="0" dirty="0" err="1"/>
              <a:t>tid</a:t>
            </a:r>
            <a:r>
              <a:rPr lang="en-US" b="0" dirty="0"/>
              <a:t>, &amp;</a:t>
            </a:r>
            <a:r>
              <a:rPr lang="en-US" b="0" dirty="0" err="1"/>
              <a:t>attr</a:t>
            </a:r>
            <a:r>
              <a:rPr lang="en-US" b="0" dirty="0"/>
              <a:t>, runner, </a:t>
            </a:r>
            <a:r>
              <a:rPr lang="en-US" b="0" dirty="0" err="1"/>
              <a:t>argv</a:t>
            </a:r>
            <a:r>
              <a:rPr lang="en-US" b="0" dirty="0"/>
              <a:t>[1]); 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pthread_join</a:t>
            </a:r>
            <a:r>
              <a:rPr lang="en-US" b="0" dirty="0"/>
              <a:t> (</a:t>
            </a:r>
            <a:r>
              <a:rPr lang="en-US" b="0" dirty="0" err="1"/>
              <a:t>tid</a:t>
            </a:r>
            <a:r>
              <a:rPr lang="en-US" b="0" dirty="0"/>
              <a:t>, NULL); </a:t>
            </a:r>
            <a:endParaRPr lang="en-US" b="0" dirty="0" smtClean="0"/>
          </a:p>
          <a:p>
            <a:r>
              <a:rPr lang="en-US" b="0" dirty="0"/>
              <a:t>	</a:t>
            </a:r>
            <a:r>
              <a:rPr lang="en-US" b="0" dirty="0" err="1"/>
              <a:t>pthread_join</a:t>
            </a:r>
            <a:r>
              <a:rPr lang="en-US" b="0" dirty="0"/>
              <a:t> (</a:t>
            </a:r>
            <a:r>
              <a:rPr lang="en-US" b="0" dirty="0" smtClean="0"/>
              <a:t>tid2, </a:t>
            </a:r>
            <a:r>
              <a:rPr lang="en-US" b="0" dirty="0"/>
              <a:t>NULL); 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printf</a:t>
            </a:r>
            <a:r>
              <a:rPr lang="en-US" b="0" dirty="0"/>
              <a:t> (“sum = %d\n”, sum); </a:t>
            </a:r>
          </a:p>
          <a:p>
            <a:pPr eaLnBrk="1" hangingPunct="1"/>
            <a:r>
              <a:rPr lang="en-US" b="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05309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431F5DAB-E54C-4FCA-BCF0-AA8B83DB0D8E}" type="slidenum">
              <a:rPr lang="en-US" b="0"/>
              <a:pPr eaLnBrk="1" hangingPunct="1"/>
              <a:t>29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Pthreads Example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59819" y="1580356"/>
            <a:ext cx="36798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/>
              <a:t>void *runner (void *</a:t>
            </a:r>
            <a:r>
              <a:rPr lang="en-US" b="0" dirty="0" err="1"/>
              <a:t>param</a:t>
            </a:r>
            <a:r>
              <a:rPr lang="en-US" b="0" dirty="0"/>
              <a:t>)</a:t>
            </a:r>
          </a:p>
          <a:p>
            <a:pPr eaLnBrk="1" hangingPunct="1"/>
            <a:r>
              <a:rPr lang="en-US" b="0" dirty="0"/>
              <a:t>{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; 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smtClean="0"/>
              <a:t>*upper</a:t>
            </a:r>
            <a:r>
              <a:rPr lang="en-US" b="0" dirty="0"/>
              <a:t>; 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	upper = </a:t>
            </a:r>
            <a:r>
              <a:rPr lang="en-US" b="0" dirty="0" smtClean="0"/>
              <a:t>(</a:t>
            </a:r>
            <a:r>
              <a:rPr lang="en-US" b="0" dirty="0" err="1" smtClean="0"/>
              <a:t>int</a:t>
            </a:r>
            <a:r>
              <a:rPr lang="en-US" b="0" dirty="0" smtClean="0"/>
              <a:t>*</a:t>
            </a:r>
            <a:r>
              <a:rPr lang="en-US" b="0" dirty="0" smtClean="0"/>
              <a:t>)</a:t>
            </a:r>
            <a:r>
              <a:rPr lang="en-US" b="0" dirty="0" smtClean="0"/>
              <a:t>(</a:t>
            </a:r>
            <a:r>
              <a:rPr lang="en-US" b="0" dirty="0" err="1" smtClean="0"/>
              <a:t>param</a:t>
            </a:r>
            <a:r>
              <a:rPr lang="en-US" b="0" dirty="0"/>
              <a:t>); </a:t>
            </a:r>
          </a:p>
          <a:p>
            <a:pPr eaLnBrk="1" hangingPunct="1"/>
            <a:r>
              <a:rPr lang="en-US" b="0" dirty="0"/>
              <a:t>	sum = 0; 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	for (</a:t>
            </a:r>
            <a:r>
              <a:rPr lang="en-US" b="0" dirty="0" err="1"/>
              <a:t>i</a:t>
            </a:r>
            <a:r>
              <a:rPr lang="en-US" b="0" dirty="0"/>
              <a:t> = 1; </a:t>
            </a:r>
            <a:r>
              <a:rPr lang="en-US" b="0" dirty="0" err="1"/>
              <a:t>i</a:t>
            </a:r>
            <a:r>
              <a:rPr lang="en-US" b="0" dirty="0"/>
              <a:t> &lt;= upper; ++</a:t>
            </a:r>
            <a:r>
              <a:rPr lang="en-US" b="0" dirty="0" err="1"/>
              <a:t>i</a:t>
            </a:r>
            <a:r>
              <a:rPr lang="en-US" b="0" dirty="0"/>
              <a:t>) </a:t>
            </a:r>
          </a:p>
          <a:p>
            <a:pPr eaLnBrk="1" hangingPunct="1"/>
            <a:r>
              <a:rPr lang="en-US" b="0" dirty="0"/>
              <a:t>		sum += </a:t>
            </a:r>
            <a:r>
              <a:rPr lang="en-US" b="0" dirty="0" err="1"/>
              <a:t>i</a:t>
            </a:r>
            <a:r>
              <a:rPr lang="en-US" b="0" dirty="0"/>
              <a:t>; 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pthread_exit</a:t>
            </a:r>
            <a:r>
              <a:rPr lang="en-US" b="0" dirty="0"/>
              <a:t>(0); </a:t>
            </a:r>
          </a:p>
          <a:p>
            <a:pPr eaLnBrk="1" hangingPunct="1"/>
            <a:r>
              <a:rPr 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869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C082D13-E11E-4F80-987E-E9AABE67E742}" type="slidenum">
              <a:rPr lang="en-US" b="0"/>
              <a:pPr eaLnBrk="1" hangingPunct="1"/>
              <a:t>36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Pthreads Example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74044" y="1345406"/>
            <a:ext cx="5003655" cy="674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/>
              <a:t>int</a:t>
            </a:r>
            <a:r>
              <a:rPr lang="en-US" b="0" dirty="0"/>
              <a:t> main(…)</a:t>
            </a:r>
          </a:p>
          <a:p>
            <a:pPr eaLnBrk="1" hangingPunct="1"/>
            <a:r>
              <a:rPr lang="en-US" b="0" dirty="0"/>
              <a:t>{</a:t>
            </a:r>
          </a:p>
          <a:p>
            <a:pPr eaLnBrk="1" hangingPunct="1"/>
            <a:r>
              <a:rPr lang="en-US" b="0" dirty="0" smtClean="0"/>
              <a:t>	</a:t>
            </a:r>
            <a:r>
              <a:rPr lang="en-US" b="0" dirty="0" err="1" smtClean="0"/>
              <a:t>bool</a:t>
            </a:r>
            <a:r>
              <a:rPr lang="en-US" b="0" dirty="0" smtClean="0"/>
              <a:t> stop = false;</a:t>
            </a:r>
            <a:endParaRPr lang="en-US" b="0" dirty="0"/>
          </a:p>
          <a:p>
            <a:pPr eaLnBrk="1" hangingPunct="1"/>
            <a:r>
              <a:rPr lang="en-US" b="0" dirty="0"/>
              <a:t>	…</a:t>
            </a:r>
          </a:p>
          <a:p>
            <a:pPr eaLnBrk="1" hangingPunct="1"/>
            <a:r>
              <a:rPr lang="en-US" b="0" dirty="0"/>
              <a:t>	….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pthread_create</a:t>
            </a:r>
            <a:r>
              <a:rPr lang="en-US" b="0" dirty="0"/>
              <a:t>(&amp;</a:t>
            </a:r>
            <a:r>
              <a:rPr lang="en-US" b="0" dirty="0" err="1"/>
              <a:t>tid</a:t>
            </a:r>
            <a:r>
              <a:rPr lang="en-US" b="0" dirty="0"/>
              <a:t>,…,</a:t>
            </a:r>
            <a:r>
              <a:rPr lang="en-US" b="0" dirty="0" err="1"/>
              <a:t>runner</a:t>
            </a:r>
            <a:r>
              <a:rPr lang="en-US" b="0" dirty="0" err="1" smtClean="0"/>
              <a:t>,&amp;stop</a:t>
            </a:r>
            <a:r>
              <a:rPr lang="en-US" b="0" dirty="0" smtClean="0"/>
              <a:t>); </a:t>
            </a:r>
            <a:endParaRPr lang="en-US" b="0" dirty="0"/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pthread_join</a:t>
            </a:r>
            <a:r>
              <a:rPr lang="en-US" b="0" dirty="0"/>
              <a:t>(</a:t>
            </a:r>
            <a:r>
              <a:rPr lang="en-US" b="0" dirty="0" err="1"/>
              <a:t>tid</a:t>
            </a:r>
            <a:r>
              <a:rPr lang="en-US" b="0" dirty="0"/>
              <a:t>); 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.	</a:t>
            </a:r>
            <a:r>
              <a:rPr lang="en-US" b="0" dirty="0" err="1"/>
              <a:t>printf</a:t>
            </a:r>
            <a:r>
              <a:rPr lang="en-US" b="0" dirty="0"/>
              <a:t> (…, sum, …); </a:t>
            </a:r>
          </a:p>
          <a:p>
            <a:pPr eaLnBrk="1" hangingPunct="1"/>
            <a:r>
              <a:rPr lang="en-US" b="0" dirty="0"/>
              <a:t>}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runner  (…)</a:t>
            </a:r>
            <a:br>
              <a:rPr lang="en-US" b="0" dirty="0"/>
            </a:br>
            <a:r>
              <a:rPr lang="en-US" b="0" dirty="0" smtClean="0"/>
              <a:t>{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smtClean="0"/>
              <a:t>while(1)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smtClean="0"/>
              <a:t>{</a:t>
            </a:r>
          </a:p>
          <a:p>
            <a:pPr eaLnBrk="1" hangingPunct="1"/>
            <a:r>
              <a:rPr lang="en-US" b="0" dirty="0" smtClean="0"/>
              <a:t>		if (*</a:t>
            </a:r>
            <a:r>
              <a:rPr lang="en-US" b="0" dirty="0" err="1" smtClean="0"/>
              <a:t>stopPtr</a:t>
            </a:r>
            <a:r>
              <a:rPr lang="en-US" b="0" dirty="0" smtClean="0"/>
              <a:t> == true){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smtClean="0"/>
              <a:t>		</a:t>
            </a:r>
            <a:r>
              <a:rPr lang="en-US" b="0" dirty="0" err="1" smtClean="0"/>
              <a:t>pthread_exit</a:t>
            </a:r>
            <a:r>
              <a:rPr lang="en-US" b="0" dirty="0" smtClean="0"/>
              <a:t>();</a:t>
            </a:r>
          </a:p>
          <a:p>
            <a:pPr eaLnBrk="1" hangingPunct="1"/>
            <a:r>
              <a:rPr lang="en-US" b="0" dirty="0" smtClean="0"/>
              <a:t>		}</a:t>
            </a:r>
            <a:endParaRPr lang="en-US" b="0" dirty="0"/>
          </a:p>
          <a:p>
            <a:pPr eaLnBrk="1" hangingPunct="1"/>
            <a:r>
              <a:rPr lang="en-US" b="0" dirty="0" smtClean="0"/>
              <a:t>	}</a:t>
            </a:r>
            <a:endParaRPr lang="en-US" b="0" dirty="0"/>
          </a:p>
          <a:p>
            <a:pPr eaLnBrk="1" hangingPunct="1"/>
            <a:r>
              <a:rPr lang="en-US" b="0" dirty="0"/>
              <a:t>	….</a:t>
            </a:r>
          </a:p>
          <a:p>
            <a:pPr eaLnBrk="1" hangingPunct="1"/>
            <a:r>
              <a:rPr lang="en-US" b="0" dirty="0"/>
              <a:t>	sum = …</a:t>
            </a:r>
          </a:p>
          <a:p>
            <a:pPr eaLnBrk="1" hangingPunct="1"/>
            <a:r>
              <a:rPr lang="en-US" b="0" dirty="0"/>
              <a:t>	</a:t>
            </a:r>
            <a:r>
              <a:rPr lang="en-US" b="0" dirty="0" err="1"/>
              <a:t>pthread_exit</a:t>
            </a:r>
            <a:r>
              <a:rPr lang="en-US" b="0" dirty="0"/>
              <a:t>(); </a:t>
            </a:r>
          </a:p>
          <a:p>
            <a:pPr eaLnBrk="1" hangingPunct="1"/>
            <a:r>
              <a:rPr lang="en-US" b="0" dirty="0"/>
              <a:t>{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66881" y="1707356"/>
            <a:ext cx="647700" cy="46085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058819" y="1705768"/>
            <a:ext cx="647700" cy="4608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346156" y="1777206"/>
            <a:ext cx="0" cy="1150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914356" y="1410493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/>
              <a:t>thread1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903369" y="1416843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/>
              <a:t>thread2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7346156" y="2928143"/>
            <a:ext cx="158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8424069" y="4728368"/>
            <a:ext cx="1587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8425656" y="5233193"/>
            <a:ext cx="1588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7346156" y="3432968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7346156" y="3217068"/>
            <a:ext cx="496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400" b="0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144438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C039B46-0709-4C9A-A9AE-1E9B77317C76}" type="slidenum">
              <a:rPr lang="en-US" b="0"/>
              <a:pPr eaLnBrk="1" hangingPunct="1"/>
              <a:t>31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Compiling and running the program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800" dirty="0" smtClean="0"/>
              <a:t>You can put the above code into a  .c  file, say </a:t>
            </a:r>
            <a:r>
              <a:rPr lang="en-US" sz="1800" dirty="0" err="1" smtClean="0"/>
              <a:t>mysum.c</a:t>
            </a:r>
            <a:endParaRPr lang="en-US" sz="1800" dirty="0" smtClean="0"/>
          </a:p>
          <a:p>
            <a:pPr eaLnBrk="1" hangingPunct="1"/>
            <a:r>
              <a:rPr lang="en-US" sz="1800" dirty="0" smtClean="0"/>
              <a:t>In order to use the </a:t>
            </a:r>
            <a:r>
              <a:rPr lang="en-US" sz="1800" dirty="0" err="1" smtClean="0"/>
              <a:t>Pthreads</a:t>
            </a:r>
            <a:r>
              <a:rPr lang="en-US" sz="1800" dirty="0" smtClean="0"/>
              <a:t> functions, we need to include </a:t>
            </a:r>
            <a:r>
              <a:rPr lang="en-US" sz="1800" b="1" dirty="0" err="1" smtClean="0"/>
              <a:t>pthread.h</a:t>
            </a:r>
            <a:r>
              <a:rPr lang="en-US" sz="1800" dirty="0" smtClean="0"/>
              <a:t> header file in our program (as shown in previous slides)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We also need to link with the </a:t>
            </a:r>
            <a:r>
              <a:rPr lang="en-US" sz="1800" b="1" dirty="0" err="1" smtClean="0"/>
              <a:t>pthread</a:t>
            </a:r>
            <a:r>
              <a:rPr lang="en-US" sz="1800" dirty="0" smtClean="0"/>
              <a:t> library (the </a:t>
            </a:r>
            <a:r>
              <a:rPr lang="en-US" sz="1800" dirty="0" err="1" smtClean="0"/>
              <a:t>Pthreads</a:t>
            </a:r>
            <a:r>
              <a:rPr lang="en-US" sz="1800" dirty="0" smtClean="0"/>
              <a:t> API functions are not implemented in the standard C library). The way to do that is using the </a:t>
            </a:r>
            <a:r>
              <a:rPr lang="en-US" sz="1800" b="1" dirty="0" smtClean="0"/>
              <a:t>–l</a:t>
            </a:r>
            <a:r>
              <a:rPr lang="en-US" sz="1800" dirty="0" smtClean="0"/>
              <a:t> option of the C compiler. After –l you can provide a library name like </a:t>
            </a:r>
            <a:r>
              <a:rPr lang="en-US" sz="1800" b="1" dirty="0" err="1" smtClean="0"/>
              <a:t>pthread</a:t>
            </a:r>
            <a:r>
              <a:rPr lang="en-US" sz="1800" dirty="0" smtClean="0"/>
              <a:t>.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Hence we can </a:t>
            </a:r>
            <a:r>
              <a:rPr lang="en-US" sz="1800" dirty="0" err="1" smtClean="0"/>
              <a:t>compile+link</a:t>
            </a:r>
            <a:r>
              <a:rPr lang="en-US" sz="1800" dirty="0" smtClean="0"/>
              <a:t> our program as follows: </a:t>
            </a:r>
          </a:p>
          <a:p>
            <a:pPr lvl="1" eaLnBrk="1" hangingPunct="1"/>
            <a:r>
              <a:rPr lang="en-US" sz="1800" b="1" dirty="0" err="1" smtClean="0"/>
              <a:t>gcc</a:t>
            </a:r>
            <a:r>
              <a:rPr lang="en-US" sz="1800" b="1" dirty="0" smtClean="0"/>
              <a:t>    -Wall -o  </a:t>
            </a:r>
            <a:r>
              <a:rPr lang="en-US" sz="1800" b="1" dirty="0" err="1" smtClean="0"/>
              <a:t>mysum</a:t>
            </a:r>
            <a:r>
              <a:rPr lang="en-US" sz="1800" b="1" dirty="0" smtClean="0"/>
              <a:t>  -</a:t>
            </a:r>
            <a:r>
              <a:rPr lang="en-US" sz="1800" b="1" dirty="0" err="1" smtClean="0"/>
              <a:t>lpthread</a:t>
            </a:r>
            <a:r>
              <a:rPr lang="en-US" sz="1800" b="1" dirty="0" smtClean="0"/>
              <a:t>   </a:t>
            </a:r>
            <a:r>
              <a:rPr lang="en-US" sz="1800" b="1" dirty="0" err="1" smtClean="0"/>
              <a:t>mysum.c</a:t>
            </a:r>
            <a:endParaRPr lang="en-US" sz="1800" b="1" dirty="0" smtClean="0"/>
          </a:p>
          <a:p>
            <a:pPr lvl="1" eaLnBrk="1" hangingPunct="1"/>
            <a:endParaRPr lang="en-US" sz="1800" b="1" dirty="0" smtClean="0"/>
          </a:p>
          <a:p>
            <a:pPr eaLnBrk="1" hangingPunct="1"/>
            <a:r>
              <a:rPr lang="en-US" sz="1800" dirty="0" smtClean="0"/>
              <a:t>Then we run it as (for example): </a:t>
            </a:r>
          </a:p>
          <a:p>
            <a:pPr lvl="1" eaLnBrk="1" hangingPunct="1"/>
            <a:r>
              <a:rPr lang="en-US" sz="1800" dirty="0" smtClean="0"/>
              <a:t>./</a:t>
            </a:r>
            <a:r>
              <a:rPr lang="en-US" sz="1800" dirty="0" err="1" smtClean="0"/>
              <a:t>mysum</a:t>
            </a:r>
            <a:r>
              <a:rPr lang="en-US" sz="1800" dirty="0" smtClean="0"/>
              <a:t> 6</a:t>
            </a:r>
          </a:p>
          <a:p>
            <a:pPr eaLnBrk="1" hangingPunct="1"/>
            <a:r>
              <a:rPr lang="en-US" sz="1800" dirty="0" smtClean="0"/>
              <a:t>It will print out 21</a:t>
            </a:r>
          </a:p>
        </p:txBody>
      </p:sp>
    </p:spTree>
    <p:extLst>
      <p:ext uri="{BB962C8B-B14F-4D97-AF65-F5344CB8AC3E}">
        <p14:creationId xmlns:p14="http://schemas.microsoft.com/office/powerpoint/2010/main" val="3794369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254331" y="5399881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4C9282-350B-4275-920A-5412439BA635}" type="slidenum">
              <a:rPr lang="en-US" b="0"/>
              <a:pPr eaLnBrk="1" hangingPunct="1"/>
              <a:t>32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83581" y="1148556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Other Threading Issues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669381" y="2904331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311891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threads are managed by the JVM</a:t>
            </a:r>
          </a:p>
          <a:p>
            <a:r>
              <a:rPr lang="en-US" dirty="0" smtClean="0"/>
              <a:t>C# threads are managed by CLR (common language runtime by MS)</a:t>
            </a:r>
          </a:p>
          <a:p>
            <a:r>
              <a:rPr lang="en-US" dirty="0" smtClean="0"/>
              <a:t>Python threads are managed by </a:t>
            </a:r>
            <a:r>
              <a:rPr lang="en-US" dirty="0" err="1" smtClean="0"/>
              <a:t>CPython</a:t>
            </a:r>
            <a:r>
              <a:rPr lang="en-US" dirty="0" smtClean="0"/>
              <a:t> interpreter</a:t>
            </a:r>
          </a:p>
          <a:p>
            <a:pPr lvl="1"/>
            <a:r>
              <a:rPr lang="en-US" dirty="0" smtClean="0"/>
              <a:t>(python threads are terrible, use multiprocessing if possible)</a:t>
            </a:r>
          </a:p>
          <a:p>
            <a:r>
              <a:rPr lang="en-US" dirty="0" smtClean="0"/>
              <a:t>Typically implemented using the threads model provided by underlying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AA721D2A-577C-4DAC-AD3D-18A5ACAB62CD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35081" y="2372518"/>
            <a:ext cx="1655763" cy="2305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(Physical)</a:t>
            </a:r>
          </a:p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Main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Memory</a:t>
            </a:r>
          </a:p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(RAM)</a:t>
            </a:r>
          </a:p>
        </p:txBody>
      </p:sp>
      <p:sp>
        <p:nvSpPr>
          <p:cNvPr id="21" name="Rectangle 20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Process: program in execution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378869" y="2301081"/>
            <a:ext cx="2016125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378869" y="1934368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CPU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386931" y="4677568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602831" y="3596481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sz="1400" dirty="0"/>
              <a:t>PC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602831" y="4172743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sz="1400"/>
              <a:t>IR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602831" y="3309143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sz="1400"/>
              <a:t>PSW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602831" y="3020218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602831" y="2732881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 rot="16200000">
            <a:off x="2890837" y="3149600"/>
            <a:ext cx="105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registers</a:t>
            </a: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56" y="1867693"/>
            <a:ext cx="20970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Freeform 31"/>
          <p:cNvSpPr>
            <a:spLocks/>
          </p:cNvSpPr>
          <p:nvPr/>
        </p:nvSpPr>
        <p:spPr bwMode="auto">
          <a:xfrm>
            <a:off x="4058444" y="3621881"/>
            <a:ext cx="2497137" cy="1127125"/>
          </a:xfrm>
          <a:custGeom>
            <a:avLst/>
            <a:gdLst>
              <a:gd name="T0" fmla="*/ 75604674 w 1573"/>
              <a:gd name="T1" fmla="*/ 75604686 h 710"/>
              <a:gd name="T2" fmla="*/ 191531827 w 1573"/>
              <a:gd name="T3" fmla="*/ 75604686 h 710"/>
              <a:gd name="T4" fmla="*/ 1219755399 w 1573"/>
              <a:gd name="T5" fmla="*/ 189012497 h 710"/>
              <a:gd name="T6" fmla="*/ 2018644125 w 1573"/>
              <a:gd name="T7" fmla="*/ 1217236241 h 710"/>
              <a:gd name="T8" fmla="*/ 2147483647 w 1573"/>
              <a:gd name="T9" fmla="*/ 1789311116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3"/>
              <a:gd name="T16" fmla="*/ 0 h 710"/>
              <a:gd name="T17" fmla="*/ 1573 w 1573"/>
              <a:gd name="T18" fmla="*/ 710 h 7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3" h="710">
                <a:moveTo>
                  <a:pt x="30" y="30"/>
                </a:moveTo>
                <a:cubicBezTo>
                  <a:pt x="15" y="26"/>
                  <a:pt x="0" y="23"/>
                  <a:pt x="76" y="30"/>
                </a:cubicBezTo>
                <a:cubicBezTo>
                  <a:pt x="152" y="37"/>
                  <a:pt x="363" y="0"/>
                  <a:pt x="484" y="75"/>
                </a:cubicBezTo>
                <a:cubicBezTo>
                  <a:pt x="605" y="150"/>
                  <a:pt x="620" y="377"/>
                  <a:pt x="801" y="483"/>
                </a:cubicBezTo>
                <a:cubicBezTo>
                  <a:pt x="982" y="589"/>
                  <a:pt x="1277" y="649"/>
                  <a:pt x="1573" y="71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834856" y="5174456"/>
            <a:ext cx="2530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process address space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2921794" y="4585493"/>
            <a:ext cx="16160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CPU state</a:t>
            </a:r>
            <a:br>
              <a:rPr lang="en-US"/>
            </a:br>
            <a:r>
              <a:rPr lang="en-US"/>
              <a:t>of the process</a:t>
            </a:r>
          </a:p>
          <a:p>
            <a:pPr algn="ctr" eaLnBrk="1" hangingPunct="1"/>
            <a:r>
              <a:rPr lang="en-US"/>
              <a:t>(CPU context)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5474494" y="5671343"/>
            <a:ext cx="4702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(currently used portion of the address space </a:t>
            </a:r>
            <a:br>
              <a:rPr lang="en-US"/>
            </a:br>
            <a:r>
              <a:rPr lang="en-US"/>
              <a:t>must be in memory)</a:t>
            </a:r>
          </a:p>
        </p:txBody>
      </p:sp>
    </p:spTree>
    <p:extLst>
      <p:ext uri="{BB962C8B-B14F-4D97-AF65-F5344CB8AC3E}">
        <p14:creationId xmlns:p14="http://schemas.microsoft.com/office/powerpoint/2010/main" val="657658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6EA3D33B-9A13-4201-A997-EECD2BBC2C95}" type="slidenum">
              <a:rPr lang="en-US" b="0"/>
              <a:pPr eaLnBrk="1" hangingPunct="1"/>
              <a:t>34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b="1" dirty="0" smtClean="0"/>
              <a:t>Thread </a:t>
            </a:r>
            <a:r>
              <a:rPr lang="en-US" b="1" dirty="0" smtClean="0"/>
              <a:t>cancellation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/>
              <a:t>target thread</a:t>
            </a:r>
          </a:p>
          <a:p>
            <a:pPr lvl="1" eaLnBrk="1" hangingPunct="1"/>
            <a:r>
              <a:rPr lang="en-US" dirty="0" smtClean="0"/>
              <a:t>Asynchronous or deferred</a:t>
            </a:r>
          </a:p>
          <a:p>
            <a:pPr eaLnBrk="1" hangingPunct="1"/>
            <a:r>
              <a:rPr lang="en-US" b="1" dirty="0" smtClean="0"/>
              <a:t>Signal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handling</a:t>
            </a:r>
          </a:p>
          <a:p>
            <a:pPr eaLnBrk="1" hangingPunct="1"/>
            <a:r>
              <a:rPr lang="en-US" b="1" dirty="0" smtClean="0"/>
              <a:t>Thread pools</a:t>
            </a:r>
          </a:p>
          <a:p>
            <a:pPr eaLnBrk="1" hangingPunct="1"/>
            <a:r>
              <a:rPr lang="en-US" b="1" dirty="0" smtClean="0"/>
              <a:t>Thread-specific </a:t>
            </a:r>
            <a:r>
              <a:rPr lang="en-US" b="1" dirty="0" smtClean="0"/>
              <a:t>data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8571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B88C5EE4-33F4-4321-A25E-50BB7A76AA62}" type="slidenum">
              <a:rPr lang="en-US" b="0"/>
              <a:pPr eaLnBrk="1" hangingPunct="1"/>
              <a:t>36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mtClean="0"/>
              <a:t>Terminating a thread before it has finished</a:t>
            </a:r>
          </a:p>
          <a:p>
            <a:pPr lvl="1" eaLnBrk="1" hangingPunct="1"/>
            <a:r>
              <a:rPr lang="en-US" smtClean="0"/>
              <a:t>Need at various cases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Two general approaches: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b="1" smtClean="0"/>
              <a:t>Asynchronous cancellation</a:t>
            </a:r>
            <a:r>
              <a:rPr lang="en-US" smtClean="0"/>
              <a:t> terminates the target thread  immediately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b="1" smtClean="0"/>
              <a:t>Deferred cancellation</a:t>
            </a:r>
            <a:r>
              <a:rPr lang="en-US" smtClean="0"/>
              <a:t> allows the </a:t>
            </a:r>
            <a:r>
              <a:rPr lang="en-US" i="1" smtClean="0"/>
              <a:t>target thread</a:t>
            </a:r>
            <a:r>
              <a:rPr lang="en-US" smtClean="0"/>
              <a:t> to periodically check if it should be cancelled</a:t>
            </a:r>
          </a:p>
          <a:p>
            <a:pPr lvl="2" eaLnBrk="1" hangingPunct="1"/>
            <a:r>
              <a:rPr lang="en-US" smtClean="0"/>
              <a:t>Cancelled thread has sent the cancellation request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3046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8BE5FCA0-4B0F-4567-882F-3FADAA4620EE}" type="slidenum">
              <a:rPr lang="en-US" b="0"/>
              <a:pPr eaLnBrk="1" hangingPunct="1"/>
              <a:t>42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smtClean="0"/>
              <a:t>If a signal is send to Multithread Process, who will receive and handle that?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a single thread process, it is obvious. 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62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Linux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Ctrl+C</a:t>
            </a:r>
            <a:r>
              <a:rPr lang="en-US" dirty="0" smtClean="0"/>
              <a:t>: SIGINT (terminate)</a:t>
            </a:r>
          </a:p>
          <a:p>
            <a:r>
              <a:rPr lang="en-US" dirty="0" err="1" smtClean="0"/>
              <a:t>Ctrl+D</a:t>
            </a:r>
            <a:r>
              <a:rPr lang="en-US" dirty="0" smtClean="0"/>
              <a:t> (sends EOF to 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Ctrl+Z</a:t>
            </a:r>
            <a:r>
              <a:rPr lang="en-US" dirty="0" smtClean="0"/>
              <a:t>: SIGSTP (</a:t>
            </a:r>
            <a:r>
              <a:rPr lang="en-US" dirty="0" err="1" smtClean="0"/>
              <a:t>stosuspends</a:t>
            </a:r>
            <a:r>
              <a:rPr lang="en-US" dirty="0" smtClean="0"/>
              <a:t> the process)</a:t>
            </a:r>
          </a:p>
          <a:p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-aux | less</a:t>
            </a:r>
          </a:p>
          <a:p>
            <a:r>
              <a:rPr lang="en-US" dirty="0" smtClean="0"/>
              <a:t>kill -9 {process id}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1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8822A373-1911-4D43-8F2F-E9CACD066BF5}" type="slidenum">
              <a:rPr lang="en-US" b="0"/>
              <a:pPr eaLnBrk="1" hangingPunct="1"/>
              <a:t>38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Thread Pools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mtClean="0"/>
              <a:t>Create a number of threads in a pool where they await for work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Advantages:</a:t>
            </a:r>
          </a:p>
          <a:p>
            <a:pPr lvl="1" eaLnBrk="1" hangingPunct="1"/>
            <a:r>
              <a:rPr lang="en-US" b="1" smtClean="0"/>
              <a:t>Faster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b="1" smtClean="0"/>
              <a:t>Limit</a:t>
            </a:r>
            <a:r>
              <a:rPr lang="en-US" smtClean="0"/>
              <a:t> the count of threads: </a:t>
            </a:r>
          </a:p>
          <a:p>
            <a:pPr lvl="2" eaLnBrk="1" hangingPunct="1"/>
            <a:r>
              <a:rPr lang="en-US" smtClean="0"/>
              <a:t>Allows the number of threads in the application to be bound to the size of the pool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629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C88414B-BD22-44D7-9419-C0B74DD230C4}" type="slidenum">
              <a:rPr lang="en-US" b="0"/>
              <a:pPr eaLnBrk="1" hangingPunct="1"/>
              <a:t>39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From Single-threaded to Multithreaded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mtClean="0"/>
              <a:t>Many programs are written as a single threaded process.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we try to convert a single-threaded process to multi-threaded process, we have to be careful about the following: 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the</a:t>
            </a:r>
            <a:r>
              <a:rPr lang="en-US" b="1" smtClean="0"/>
              <a:t> global variables</a:t>
            </a:r>
          </a:p>
          <a:p>
            <a:pPr lvl="1" eaLnBrk="1" hangingPunct="1"/>
            <a:endParaRPr lang="en-US" b="1" smtClean="0"/>
          </a:p>
          <a:p>
            <a:pPr lvl="1" eaLnBrk="1" hangingPunct="1"/>
            <a:r>
              <a:rPr lang="en-US" smtClean="0"/>
              <a:t>the </a:t>
            </a:r>
            <a:r>
              <a:rPr lang="en-US" b="1" smtClean="0"/>
              <a:t>library functions </a:t>
            </a:r>
            <a:r>
              <a:rPr lang="en-US" smtClean="0"/>
              <a:t>we use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911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C32DEDE2-6B2B-4C50-8630-453E64BD25CD}" type="slidenum">
              <a:rPr lang="en-US" b="0"/>
              <a:pPr eaLnBrk="1" hangingPunct="1"/>
              <a:t>40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From Singlethread to Multithreaded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74044" y="1350168"/>
            <a:ext cx="461327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/>
              <a:t>int status; // a global variable</a:t>
            </a:r>
          </a:p>
          <a:p>
            <a:pPr eaLnBrk="1" hangingPunct="1"/>
            <a:endParaRPr lang="en-US" b="0"/>
          </a:p>
          <a:p>
            <a:pPr eaLnBrk="1" hangingPunct="1"/>
            <a:r>
              <a:rPr lang="en-US" b="0"/>
              <a:t>func1(…) {</a:t>
            </a:r>
          </a:p>
          <a:p>
            <a:pPr eaLnBrk="1" hangingPunct="1"/>
            <a:r>
              <a:rPr lang="en-US" b="0"/>
              <a:t>	….</a:t>
            </a:r>
          </a:p>
          <a:p>
            <a:pPr eaLnBrk="1" hangingPunct="1"/>
            <a:r>
              <a:rPr lang="en-US" b="0"/>
              <a:t>	status = …</a:t>
            </a:r>
          </a:p>
          <a:p>
            <a:pPr eaLnBrk="1" hangingPunct="1"/>
            <a:r>
              <a:rPr lang="en-US" b="0"/>
              <a:t>	do_something_based_on(status);</a:t>
            </a:r>
          </a:p>
          <a:p>
            <a:pPr eaLnBrk="1" hangingPunct="1"/>
            <a:r>
              <a:rPr lang="en-US" b="0"/>
              <a:t>}</a:t>
            </a:r>
          </a:p>
          <a:p>
            <a:pPr eaLnBrk="1" hangingPunct="1"/>
            <a:endParaRPr lang="en-US" b="0"/>
          </a:p>
          <a:p>
            <a:pPr eaLnBrk="1" hangingPunct="1"/>
            <a:r>
              <a:rPr lang="en-US" b="0"/>
              <a:t>func2(…) {</a:t>
            </a:r>
          </a:p>
          <a:p>
            <a:pPr eaLnBrk="1" hangingPunct="1"/>
            <a:r>
              <a:rPr lang="en-US" b="0"/>
              <a:t>	…</a:t>
            </a:r>
          </a:p>
          <a:p>
            <a:pPr eaLnBrk="1" hangingPunct="1"/>
            <a:r>
              <a:rPr lang="en-US" b="0"/>
              <a:t>	status = …</a:t>
            </a:r>
          </a:p>
          <a:p>
            <a:pPr eaLnBrk="1" hangingPunct="1"/>
            <a:r>
              <a:rPr lang="en-US" b="0"/>
              <a:t>	 do_something_based_on(status); </a:t>
            </a:r>
          </a:p>
          <a:p>
            <a:pPr eaLnBrk="1" hangingPunct="1"/>
            <a:r>
              <a:rPr lang="en-US" b="0"/>
              <a:t>}</a:t>
            </a:r>
          </a:p>
          <a:p>
            <a:pPr eaLnBrk="1" hangingPunct="1"/>
            <a:r>
              <a:rPr lang="en-US" b="0"/>
              <a:t>main() {</a:t>
            </a:r>
          </a:p>
          <a:p>
            <a:pPr eaLnBrk="1" hangingPunct="1"/>
            <a:r>
              <a:rPr lang="en-US" b="0"/>
              <a:t>	….	</a:t>
            </a:r>
          </a:p>
          <a:p>
            <a:pPr eaLnBrk="1" hangingPunct="1"/>
            <a:r>
              <a:rPr lang="en-US" b="0"/>
              <a:t>	func1 (…); </a:t>
            </a:r>
          </a:p>
          <a:p>
            <a:pPr eaLnBrk="1" hangingPunct="1"/>
            <a:r>
              <a:rPr lang="en-US" b="0"/>
              <a:t>	func2 (…); </a:t>
            </a:r>
          </a:p>
          <a:p>
            <a:pPr eaLnBrk="1" hangingPunct="1"/>
            <a:r>
              <a:rPr lang="en-US" b="0"/>
              <a:t>}	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20856" y="2877343"/>
            <a:ext cx="1806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/>
              <a:t>This is a </a:t>
            </a:r>
            <a:br>
              <a:rPr lang="en-US" b="0"/>
            </a:br>
            <a:r>
              <a:rPr lang="en-US" b="0"/>
              <a:t>single threaded </a:t>
            </a:r>
            <a:br>
              <a:rPr lang="en-US" b="0"/>
            </a:br>
            <a:r>
              <a:rPr lang="en-US" b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992650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A44B5102-713D-43C5-AA11-982F277B5B3E}" type="slidenum">
              <a:rPr lang="en-US" b="0"/>
              <a:pPr eaLnBrk="1" hangingPunct="1"/>
              <a:t>41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From Singlethread to Multithreaded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914356" y="1561306"/>
            <a:ext cx="33845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800" smtClean="0"/>
              <a:t>We can have problem here. 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Just after func1 of thread 1 updated status, a thread switch may occur and 2</a:t>
            </a:r>
            <a:r>
              <a:rPr lang="en-US" sz="1800" baseline="30000" smtClean="0"/>
              <a:t>nd</a:t>
            </a:r>
            <a:r>
              <a:rPr lang="en-US" sz="1800" smtClean="0"/>
              <a:t> thread can run and update status. 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Then thread 1 will run again, but will work with a different status value.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     Wrong result!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74044" y="1345406"/>
            <a:ext cx="454977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/>
              <a:t>int status; </a:t>
            </a:r>
          </a:p>
          <a:p>
            <a:pPr eaLnBrk="1" hangingPunct="1"/>
            <a:endParaRPr lang="en-US" b="0"/>
          </a:p>
          <a:p>
            <a:pPr eaLnBrk="1" hangingPunct="1"/>
            <a:r>
              <a:rPr lang="en-US" b="0"/>
              <a:t>func1(…) {</a:t>
            </a:r>
          </a:p>
          <a:p>
            <a:pPr eaLnBrk="1" hangingPunct="1"/>
            <a:r>
              <a:rPr lang="en-US" b="0"/>
              <a:t>	….</a:t>
            </a:r>
          </a:p>
          <a:p>
            <a:pPr eaLnBrk="1" hangingPunct="1"/>
            <a:r>
              <a:rPr lang="en-US" b="0"/>
              <a:t>	status = …</a:t>
            </a:r>
          </a:p>
          <a:p>
            <a:pPr eaLnBrk="1" hangingPunct="1"/>
            <a:r>
              <a:rPr lang="en-US" b="0"/>
              <a:t>	 do_something_based_on(status);</a:t>
            </a:r>
          </a:p>
          <a:p>
            <a:pPr eaLnBrk="1" hangingPunct="1"/>
            <a:r>
              <a:rPr lang="en-US" b="0"/>
              <a:t>}</a:t>
            </a:r>
          </a:p>
          <a:p>
            <a:pPr eaLnBrk="1" hangingPunct="1"/>
            <a:endParaRPr lang="en-US" b="0"/>
          </a:p>
          <a:p>
            <a:pPr eaLnBrk="1" hangingPunct="1"/>
            <a:r>
              <a:rPr lang="en-US" b="0"/>
              <a:t>func2(…) {</a:t>
            </a:r>
          </a:p>
          <a:p>
            <a:pPr eaLnBrk="1" hangingPunct="1"/>
            <a:r>
              <a:rPr lang="en-US" b="0"/>
              <a:t>	…</a:t>
            </a:r>
          </a:p>
          <a:p>
            <a:pPr eaLnBrk="1" hangingPunct="1"/>
            <a:r>
              <a:rPr lang="en-US" b="0"/>
              <a:t>	status = …</a:t>
            </a:r>
          </a:p>
          <a:p>
            <a:pPr eaLnBrk="1" hangingPunct="1"/>
            <a:r>
              <a:rPr lang="en-US" b="0"/>
              <a:t>	 do_something_based_on(status);</a:t>
            </a:r>
          </a:p>
          <a:p>
            <a:pPr eaLnBrk="1" hangingPunct="1"/>
            <a:r>
              <a:rPr lang="en-US" b="0"/>
              <a:t>}</a:t>
            </a:r>
          </a:p>
          <a:p>
            <a:pPr eaLnBrk="1" hangingPunct="1"/>
            <a:r>
              <a:rPr lang="en-US" b="0"/>
              <a:t>main() {</a:t>
            </a:r>
          </a:p>
          <a:p>
            <a:pPr eaLnBrk="1" hangingPunct="1"/>
            <a:r>
              <a:rPr lang="en-US" b="0"/>
              <a:t>	….	</a:t>
            </a:r>
          </a:p>
          <a:p>
            <a:pPr eaLnBrk="1" hangingPunct="1"/>
            <a:r>
              <a:rPr lang="en-US" b="0"/>
              <a:t>	thread_create(…, func1, …); </a:t>
            </a:r>
          </a:p>
          <a:p>
            <a:pPr eaLnBrk="1" hangingPunct="1"/>
            <a:r>
              <a:rPr lang="en-US" b="0"/>
              <a:t>	thread_create(…, func2, …); </a:t>
            </a:r>
          </a:p>
          <a:p>
            <a:pPr eaLnBrk="1" hangingPunct="1"/>
            <a:r>
              <a:rPr lang="en-US" b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809599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BE9EDBBB-31D7-404A-8184-D8D2543FDF89}" type="slidenum">
              <a:rPr lang="en-US" b="0"/>
              <a:pPr eaLnBrk="1" hangingPunct="1"/>
              <a:t>42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From Single-threaded to Multithreaded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mtClean="0"/>
              <a:t>Scope of variables: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Normally we have: global, local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With threads we want: global, local, and  </a:t>
            </a:r>
            <a:r>
              <a:rPr lang="en-US" b="1" smtClean="0"/>
              <a:t>thread-specific</a:t>
            </a:r>
          </a:p>
          <a:p>
            <a:pPr lvl="1" eaLnBrk="1" hangingPunct="1">
              <a:lnSpc>
                <a:spcPct val="90000"/>
              </a:lnSpc>
            </a:pPr>
            <a:endParaRPr lang="en-US" b="1" smtClean="0"/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thread-specific</a:t>
            </a:r>
            <a:r>
              <a:rPr lang="en-US" smtClean="0"/>
              <a:t>: global inside the thread (thread-wide global), but not global for the whole process. Other threads can not access it. But all functions of the thread can.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But we don’t have language support to define such variables.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 can not do that. 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Therefore thread API has special functions that can be used to create such variables – data.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called thread specific data. </a:t>
            </a:r>
          </a:p>
        </p:txBody>
      </p:sp>
    </p:spTree>
    <p:extLst>
      <p:ext uri="{BB962C8B-B14F-4D97-AF65-F5344CB8AC3E}">
        <p14:creationId xmlns:p14="http://schemas.microsoft.com/office/powerpoint/2010/main" val="303244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course we will not use any kind of global variables (except constants)</a:t>
            </a:r>
          </a:p>
          <a:p>
            <a:r>
              <a:rPr lang="en-US" dirty="0" smtClean="0"/>
              <a:t>Global = evil</a:t>
            </a:r>
          </a:p>
          <a:p>
            <a:r>
              <a:rPr lang="en-US" dirty="0" smtClean="0"/>
              <a:t>Instead we will learn to use references to variables created on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532937" y="6385718"/>
            <a:ext cx="95408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6054E4E8-1359-4412-AB09-69701E4C9797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00237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Multiple Processes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5275" y="2135981"/>
            <a:ext cx="10080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Process</a:t>
            </a:r>
          </a:p>
          <a:p>
            <a:pPr algn="ctr" eaLnBrk="1" hangingPunct="1"/>
            <a:r>
              <a:rPr lang="en-US" dirty="0"/>
              <a:t>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5275" y="2856706"/>
            <a:ext cx="1008062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Process</a:t>
            </a:r>
          </a:p>
          <a:p>
            <a:pPr algn="ctr" eaLnBrk="1" hangingPunct="1"/>
            <a:r>
              <a:rPr lang="en-US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35275" y="3864768"/>
            <a:ext cx="1008062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Process</a:t>
            </a:r>
          </a:p>
          <a:p>
            <a:pPr algn="ctr" eaLnBrk="1" hangingPunct="1"/>
            <a:r>
              <a:rPr lang="en-US" dirty="0"/>
              <a:t>C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187575" y="1777206"/>
            <a:ext cx="766762" cy="792162"/>
          </a:xfrm>
          <a:custGeom>
            <a:avLst/>
            <a:gdLst>
              <a:gd name="T0" fmla="*/ 0 w 484"/>
              <a:gd name="T1" fmla="*/ 0 h 499"/>
              <a:gd name="T2" fmla="*/ 341326335 w 484"/>
              <a:gd name="T3" fmla="*/ 569555012 h 499"/>
              <a:gd name="T4" fmla="*/ 682652670 w 484"/>
              <a:gd name="T5" fmla="*/ 914815521 h 499"/>
              <a:gd name="T6" fmla="*/ 1139425867 w 484"/>
              <a:gd name="T7" fmla="*/ 914815521 h 499"/>
              <a:gd name="T8" fmla="*/ 1139425867 w 484"/>
              <a:gd name="T9" fmla="*/ 125755647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4"/>
              <a:gd name="T16" fmla="*/ 0 h 499"/>
              <a:gd name="T17" fmla="*/ 484 w 484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4" h="499">
                <a:moveTo>
                  <a:pt x="0" y="0"/>
                </a:moveTo>
                <a:cubicBezTo>
                  <a:pt x="45" y="83"/>
                  <a:pt x="91" y="166"/>
                  <a:pt x="136" y="226"/>
                </a:cubicBezTo>
                <a:cubicBezTo>
                  <a:pt x="181" y="286"/>
                  <a:pt x="219" y="340"/>
                  <a:pt x="272" y="363"/>
                </a:cubicBezTo>
                <a:cubicBezTo>
                  <a:pt x="325" y="386"/>
                  <a:pt x="424" y="340"/>
                  <a:pt x="454" y="363"/>
                </a:cubicBezTo>
                <a:cubicBezTo>
                  <a:pt x="484" y="386"/>
                  <a:pt x="447" y="476"/>
                  <a:pt x="454" y="4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487612" y="2569368"/>
            <a:ext cx="563563" cy="1008063"/>
          </a:xfrm>
          <a:custGeom>
            <a:avLst/>
            <a:gdLst>
              <a:gd name="T0" fmla="*/ 667842761 w 355"/>
              <a:gd name="T1" fmla="*/ 0 h 635"/>
              <a:gd name="T2" fmla="*/ 95766014 w 355"/>
              <a:gd name="T3" fmla="*/ 342741387 h 635"/>
              <a:gd name="T4" fmla="*/ 95766014 w 355"/>
              <a:gd name="T5" fmla="*/ 912297061 h 635"/>
              <a:gd name="T6" fmla="*/ 667842761 w 355"/>
              <a:gd name="T7" fmla="*/ 912297061 h 635"/>
              <a:gd name="T8" fmla="*/ 781249060 w 355"/>
              <a:gd name="T9" fmla="*/ 912297061 h 635"/>
              <a:gd name="T10" fmla="*/ 894657145 w 355"/>
              <a:gd name="T11" fmla="*/ 1600300588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5"/>
              <a:gd name="T19" fmla="*/ 0 h 635"/>
              <a:gd name="T20" fmla="*/ 355 w 355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5" h="635">
                <a:moveTo>
                  <a:pt x="265" y="0"/>
                </a:moveTo>
                <a:cubicBezTo>
                  <a:pt x="170" y="38"/>
                  <a:pt x="76" y="76"/>
                  <a:pt x="38" y="136"/>
                </a:cubicBezTo>
                <a:cubicBezTo>
                  <a:pt x="0" y="196"/>
                  <a:pt x="0" y="324"/>
                  <a:pt x="38" y="362"/>
                </a:cubicBezTo>
                <a:cubicBezTo>
                  <a:pt x="76" y="400"/>
                  <a:pt x="220" y="362"/>
                  <a:pt x="265" y="362"/>
                </a:cubicBezTo>
                <a:cubicBezTo>
                  <a:pt x="310" y="362"/>
                  <a:pt x="295" y="316"/>
                  <a:pt x="310" y="362"/>
                </a:cubicBezTo>
                <a:cubicBezTo>
                  <a:pt x="325" y="408"/>
                  <a:pt x="340" y="521"/>
                  <a:pt x="355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547937" y="3577431"/>
            <a:ext cx="503238" cy="935037"/>
          </a:xfrm>
          <a:custGeom>
            <a:avLst/>
            <a:gdLst>
              <a:gd name="T0" fmla="*/ 798891010 w 317"/>
              <a:gd name="T1" fmla="*/ 0 h 589"/>
              <a:gd name="T2" fmla="*/ 113407944 w 317"/>
              <a:gd name="T3" fmla="*/ 342741024 h 589"/>
              <a:gd name="T4" fmla="*/ 113407944 w 317"/>
              <a:gd name="T5" fmla="*/ 798888178 h 589"/>
              <a:gd name="T6" fmla="*/ 685483116 w 317"/>
              <a:gd name="T7" fmla="*/ 914815453 h 589"/>
              <a:gd name="T8" fmla="*/ 685483116 w 317"/>
              <a:gd name="T9" fmla="*/ 1484370225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589"/>
              <a:gd name="T17" fmla="*/ 317 w 317"/>
              <a:gd name="T18" fmla="*/ 589 h 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589">
                <a:moveTo>
                  <a:pt x="317" y="0"/>
                </a:moveTo>
                <a:cubicBezTo>
                  <a:pt x="203" y="41"/>
                  <a:pt x="90" y="83"/>
                  <a:pt x="45" y="136"/>
                </a:cubicBezTo>
                <a:cubicBezTo>
                  <a:pt x="0" y="189"/>
                  <a:pt x="7" y="279"/>
                  <a:pt x="45" y="317"/>
                </a:cubicBezTo>
                <a:cubicBezTo>
                  <a:pt x="83" y="355"/>
                  <a:pt x="234" y="318"/>
                  <a:pt x="272" y="363"/>
                </a:cubicBezTo>
                <a:cubicBezTo>
                  <a:pt x="310" y="408"/>
                  <a:pt x="291" y="498"/>
                  <a:pt x="272" y="5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85925" y="1410493"/>
            <a:ext cx="230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one program counter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203700" y="3361531"/>
            <a:ext cx="10080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Process</a:t>
            </a:r>
          </a:p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56225" y="3361531"/>
            <a:ext cx="1008062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Process</a:t>
            </a:r>
          </a:p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08750" y="3361531"/>
            <a:ext cx="1008062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Process</a:t>
            </a:r>
          </a:p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779962" y="2209006"/>
            <a:ext cx="2695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Three  program counters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4779962" y="2640806"/>
            <a:ext cx="9366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61050" y="2640806"/>
            <a:ext cx="714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076950" y="2640806"/>
            <a:ext cx="9350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068887" y="3504406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48387" y="3504406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300912" y="3432968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783137" y="4585493"/>
            <a:ext cx="2225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b="1"/>
              <a:t>Conceptual model</a:t>
            </a:r>
            <a:r>
              <a:rPr lang="en-US"/>
              <a:t> </a:t>
            </a:r>
          </a:p>
          <a:p>
            <a:pPr algn="ctr" eaLnBrk="1" hangingPunct="1"/>
            <a:r>
              <a:rPr lang="en-US"/>
              <a:t>of three different </a:t>
            </a:r>
            <a:br>
              <a:rPr lang="en-US"/>
            </a:br>
            <a:r>
              <a:rPr lang="en-US"/>
              <a:t>processes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106862" y="1488281"/>
            <a:ext cx="0" cy="475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7732712" y="1488281"/>
            <a:ext cx="0" cy="475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605087" y="4749006"/>
            <a:ext cx="13112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what is </a:t>
            </a:r>
          </a:p>
          <a:p>
            <a:pPr algn="ctr" eaLnBrk="1" hangingPunct="1"/>
            <a:r>
              <a:rPr lang="en-US"/>
              <a:t>happening </a:t>
            </a:r>
            <a:br>
              <a:rPr lang="en-US"/>
            </a:br>
            <a:r>
              <a:rPr lang="en-US" b="1"/>
              <a:t>physically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8020050" y="4441031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8020050" y="2496343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732712" y="2064543"/>
            <a:ext cx="122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processes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9893300" y="4441031"/>
            <a:ext cx="612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time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732712" y="3937793"/>
            <a:ext cx="333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732712" y="3504406"/>
            <a:ext cx="333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732712" y="3072606"/>
            <a:ext cx="346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8093075" y="4152106"/>
            <a:ext cx="431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8524875" y="3718718"/>
            <a:ext cx="4318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8956675" y="3288506"/>
            <a:ext cx="431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9388475" y="4152106"/>
            <a:ext cx="431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9820275" y="3720306"/>
            <a:ext cx="431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8488362" y="4801393"/>
            <a:ext cx="1476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one process</a:t>
            </a:r>
            <a:br>
              <a:rPr lang="en-US"/>
            </a:br>
            <a:r>
              <a:rPr lang="en-US"/>
              <a:t>executing at </a:t>
            </a:r>
            <a:br>
              <a:rPr lang="en-US"/>
            </a:br>
            <a:r>
              <a:rPr lang="en-US"/>
              <a:t>a time</a:t>
            </a:r>
          </a:p>
        </p:txBody>
      </p:sp>
    </p:spTree>
    <p:extLst>
      <p:ext uri="{BB962C8B-B14F-4D97-AF65-F5344CB8AC3E}">
        <p14:creationId xmlns:p14="http://schemas.microsoft.com/office/powerpoint/2010/main" val="11824077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8DBE76C2-8E41-4614-BF0B-C20BDA386F7F}" type="slidenum">
              <a:rPr lang="en-US" b="0"/>
              <a:pPr eaLnBrk="1" hangingPunct="1"/>
              <a:t>43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Thread Specific Data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mtClean="0"/>
              <a:t>Allows each thread to have its own copy of data</a:t>
            </a:r>
          </a:p>
          <a:p>
            <a:pPr lvl="1" eaLnBrk="1" hangingPunct="1"/>
            <a:r>
              <a:rPr lang="en-US" smtClean="0"/>
              <a:t>Each thread refers to the data with </a:t>
            </a:r>
            <a:r>
              <a:rPr lang="en-US" b="1" smtClean="0"/>
              <a:t>the same name</a:t>
            </a:r>
            <a:r>
              <a:rPr lang="en-US" smtClean="0"/>
              <a:t>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create_global (“bufptr”);  // create pointer to such a variable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set_global (“bufptr”, &amp;buf);       // set the pointer</a:t>
            </a:r>
          </a:p>
          <a:p>
            <a:pPr eaLnBrk="1" hangingPunct="1"/>
            <a:r>
              <a:rPr lang="en-US" smtClean="0"/>
              <a:t>bufptr = read_global (“bufptr”);  // get the pointer to access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1142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7B8FAAE-B9CD-4539-A927-91BAFD06E110}" type="slidenum">
              <a:rPr lang="en-US" b="0"/>
              <a:pPr eaLnBrk="1" hangingPunct="1"/>
              <a:t>44</a:t>
            </a:fld>
            <a:endParaRPr lang="en-US" b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/>
              <a:t>From Singlethread to Multithreaded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800" smtClean="0"/>
              <a:t>Many library procedures may not be </a:t>
            </a:r>
            <a:r>
              <a:rPr lang="en-US" sz="1800" b="1" smtClean="0"/>
              <a:t>reentrant</a:t>
            </a:r>
            <a:r>
              <a:rPr lang="en-US" sz="1800" smtClean="0"/>
              <a:t>. </a:t>
            </a:r>
          </a:p>
          <a:p>
            <a:pPr lvl="1" eaLnBrk="1" hangingPunct="1"/>
            <a:r>
              <a:rPr lang="en-US" sz="1800" smtClean="0"/>
              <a:t>They are not designed to have a second call to itself from the same process before it is completed (not re-entrant). </a:t>
            </a:r>
          </a:p>
          <a:p>
            <a:pPr lvl="2" eaLnBrk="1" hangingPunct="1"/>
            <a:r>
              <a:rPr lang="en-US" sz="1800" smtClean="0"/>
              <a:t>(We are talking about non-recursive procedures.)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r>
              <a:rPr lang="en-US" sz="1800" smtClean="0"/>
              <a:t>They may be using global variables. Hence may not be thread-safe. 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We have to be sure that we use </a:t>
            </a:r>
            <a:r>
              <a:rPr lang="en-US" sz="1800" b="1" smtClean="0"/>
              <a:t>thread-safe</a:t>
            </a:r>
            <a:r>
              <a:rPr lang="en-US" sz="1800" smtClean="0"/>
              <a:t> (reentrant) library routines in multi-threaded programs we are developing. </a:t>
            </a:r>
          </a:p>
          <a:p>
            <a:pPr lvl="1"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93033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 re-visited</a:t>
            </a:r>
            <a:endParaRPr lang="en-US" dirty="0"/>
          </a:p>
        </p:txBody>
      </p:sp>
      <p:sp>
        <p:nvSpPr>
          <p:cNvPr id="4" name="AutoShape 48"/>
          <p:cNvSpPr>
            <a:spLocks noChangeArrowheads="1"/>
          </p:cNvSpPr>
          <p:nvPr/>
        </p:nvSpPr>
        <p:spPr bwMode="auto">
          <a:xfrm>
            <a:off x="3524250" y="1844675"/>
            <a:ext cx="1296988" cy="158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auto">
          <a:xfrm>
            <a:off x="2147888" y="1844675"/>
            <a:ext cx="1296987" cy="158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AutoShape 46"/>
          <p:cNvSpPr>
            <a:spLocks noChangeArrowheads="1"/>
          </p:cNvSpPr>
          <p:nvPr/>
        </p:nvSpPr>
        <p:spPr bwMode="auto">
          <a:xfrm>
            <a:off x="781050" y="1844675"/>
            <a:ext cx="1296988" cy="158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1188" y="3644900"/>
            <a:ext cx="7777162" cy="2233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331913" y="3933825"/>
            <a:ext cx="719137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28738" y="4725988"/>
            <a:ext cx="65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PCB</a:t>
            </a:r>
          </a:p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411413" y="3933825"/>
            <a:ext cx="719137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408238" y="4725988"/>
            <a:ext cx="65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PCB</a:t>
            </a:r>
          </a:p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492500" y="3933825"/>
            <a:ext cx="719138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489325" y="4725988"/>
            <a:ext cx="65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PCB</a:t>
            </a:r>
          </a:p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156325" y="3933825"/>
            <a:ext cx="719138" cy="792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153150" y="4725988"/>
            <a:ext cx="65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PCB</a:t>
            </a:r>
            <a:br>
              <a:rPr lang="en-US"/>
            </a:br>
            <a:r>
              <a:rPr lang="en-US"/>
              <a:t>N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835150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987675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067175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1835150" y="45100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986088" y="451008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067175" y="45100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651500" y="45100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651500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84213" y="5445125"/>
            <a:ext cx="1730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Kernel Memory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971550" y="1912938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stack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971550" y="2633663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971550" y="2994025"/>
            <a:ext cx="9350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text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971550" y="2273300"/>
            <a:ext cx="9350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338388" y="1914525"/>
            <a:ext cx="9350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stack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338388" y="2635250"/>
            <a:ext cx="9350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338388" y="2995613"/>
            <a:ext cx="9350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text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338388" y="2274888"/>
            <a:ext cx="9350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708400" y="1914525"/>
            <a:ext cx="9350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stack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708400" y="2635250"/>
            <a:ext cx="9350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708400" y="2995613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text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708400" y="2274888"/>
            <a:ext cx="9350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084888" y="1914525"/>
            <a:ext cx="9350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stack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6084888" y="2635250"/>
            <a:ext cx="9350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6084888" y="2995613"/>
            <a:ext cx="9350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text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84888" y="2274888"/>
            <a:ext cx="9350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7164388" y="1914525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 rot="16200000">
            <a:off x="6586537" y="2284413"/>
            <a:ext cx="166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/>
              <a:t>process </a:t>
            </a:r>
          </a:p>
          <a:p>
            <a:pPr algn="ctr" eaLnBrk="1" hangingPunct="1"/>
            <a:r>
              <a:rPr lang="en-US"/>
              <a:t>address space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55650" y="14843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Process 1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2195513" y="14843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Process 2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5940425" y="1555750"/>
            <a:ext cx="1235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Process N</a:t>
            </a: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3563938" y="14843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Process 3</a:t>
            </a:r>
          </a:p>
        </p:txBody>
      </p:sp>
    </p:spTree>
    <p:extLst>
      <p:ext uri="{BB962C8B-B14F-4D97-AF65-F5344CB8AC3E}">
        <p14:creationId xmlns:p14="http://schemas.microsoft.com/office/powerpoint/2010/main" val="606218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 re-visited </a:t>
            </a:r>
            <a:r>
              <a:rPr lang="en-US" dirty="0" err="1" smtClean="0"/>
              <a:t>cont.d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35081" y="2372518"/>
            <a:ext cx="1655763" cy="2305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(Physical)</a:t>
            </a:r>
          </a:p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Main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Memory</a:t>
            </a:r>
          </a:p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(RAM)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8869" y="2301081"/>
            <a:ext cx="2016125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78869" y="1934368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CPU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86931" y="4677568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02831" y="3596481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sz="1400"/>
              <a:t>PC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02831" y="4172743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sz="1400"/>
              <a:t>IR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02831" y="3309143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sz="1400"/>
              <a:t>PSW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02831" y="3020218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02831" y="2732881"/>
            <a:ext cx="6477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 rot="16200000">
            <a:off x="2890837" y="3149600"/>
            <a:ext cx="105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registers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56" y="1867693"/>
            <a:ext cx="20970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4"/>
          <p:cNvSpPr>
            <a:spLocks/>
          </p:cNvSpPr>
          <p:nvPr/>
        </p:nvSpPr>
        <p:spPr bwMode="auto">
          <a:xfrm>
            <a:off x="4058444" y="3621881"/>
            <a:ext cx="2497137" cy="1127125"/>
          </a:xfrm>
          <a:custGeom>
            <a:avLst/>
            <a:gdLst>
              <a:gd name="T0" fmla="*/ 75604674 w 1573"/>
              <a:gd name="T1" fmla="*/ 75604686 h 710"/>
              <a:gd name="T2" fmla="*/ 191531827 w 1573"/>
              <a:gd name="T3" fmla="*/ 75604686 h 710"/>
              <a:gd name="T4" fmla="*/ 1219755399 w 1573"/>
              <a:gd name="T5" fmla="*/ 189012497 h 710"/>
              <a:gd name="T6" fmla="*/ 2018644125 w 1573"/>
              <a:gd name="T7" fmla="*/ 1217236241 h 710"/>
              <a:gd name="T8" fmla="*/ 2147483647 w 1573"/>
              <a:gd name="T9" fmla="*/ 1789311116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3"/>
              <a:gd name="T16" fmla="*/ 0 h 710"/>
              <a:gd name="T17" fmla="*/ 1573 w 1573"/>
              <a:gd name="T18" fmla="*/ 710 h 7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3" h="710">
                <a:moveTo>
                  <a:pt x="30" y="30"/>
                </a:moveTo>
                <a:cubicBezTo>
                  <a:pt x="15" y="26"/>
                  <a:pt x="0" y="23"/>
                  <a:pt x="76" y="30"/>
                </a:cubicBezTo>
                <a:cubicBezTo>
                  <a:pt x="152" y="37"/>
                  <a:pt x="363" y="0"/>
                  <a:pt x="484" y="75"/>
                </a:cubicBezTo>
                <a:cubicBezTo>
                  <a:pt x="605" y="150"/>
                  <a:pt x="620" y="377"/>
                  <a:pt x="801" y="483"/>
                </a:cubicBezTo>
                <a:cubicBezTo>
                  <a:pt x="982" y="589"/>
                  <a:pt x="1277" y="649"/>
                  <a:pt x="1573" y="71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834856" y="5174456"/>
            <a:ext cx="2530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process address space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921794" y="4585493"/>
            <a:ext cx="16160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CPU state</a:t>
            </a:r>
            <a:br>
              <a:rPr lang="en-US"/>
            </a:br>
            <a:r>
              <a:rPr lang="en-US"/>
              <a:t>of the process</a:t>
            </a:r>
          </a:p>
          <a:p>
            <a:pPr algn="ctr" eaLnBrk="1" hangingPunct="1"/>
            <a:r>
              <a:rPr lang="en-US"/>
              <a:t>(CPU context)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474494" y="5671343"/>
            <a:ext cx="4702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(currently used portion of the address space </a:t>
            </a:r>
            <a:br>
              <a:rPr lang="en-US"/>
            </a:br>
            <a:r>
              <a:rPr lang="en-US"/>
              <a:t>must be in memory)</a:t>
            </a:r>
          </a:p>
        </p:txBody>
      </p:sp>
    </p:spTree>
    <p:extLst>
      <p:ext uri="{BB962C8B-B14F-4D97-AF65-F5344CB8AC3E}">
        <p14:creationId xmlns:p14="http://schemas.microsoft.com/office/powerpoint/2010/main" val="1646148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 re-visited </a:t>
            </a:r>
            <a:r>
              <a:rPr lang="en-US" dirty="0" err="1" smtClean="0"/>
              <a:t>cont.d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36495" cy="4351338"/>
          </a:xfrm>
        </p:spPr>
        <p:txBody>
          <a:bodyPr/>
          <a:lstStyle/>
          <a:p>
            <a:r>
              <a:rPr lang="en-US" dirty="0" smtClean="0"/>
              <a:t>The register set, stacks, and private storage area are known as the </a:t>
            </a:r>
            <a:r>
              <a:rPr lang="en-US" b="1" dirty="0" smtClean="0">
                <a:solidFill>
                  <a:srgbClr val="0000CC"/>
                </a:solidFill>
              </a:rPr>
              <a:t>context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threads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317" y="1808163"/>
            <a:ext cx="66008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072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26575" y="6404769"/>
            <a:ext cx="9540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AEEE22A5-D7C4-45DD-B012-DB6D9F6CA1E7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11337" y="143669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cs typeface="+mj-cs"/>
              </a:rPr>
              <a:t>A Dual Core Design</a:t>
            </a:r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1750219"/>
            <a:ext cx="4783137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1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/>
        </p:nvSpPr>
        <p:spPr bwMode="auto">
          <a:xfrm>
            <a:off x="9486106" y="6385718"/>
            <a:ext cx="95408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24F96C57-F0DD-4672-AA8E-5675C936A58F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534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06" y="1570831"/>
            <a:ext cx="29114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949031" y="5161756"/>
            <a:ext cx="15843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506369" y="4964906"/>
            <a:ext cx="2403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Text segment</a:t>
            </a:r>
            <a:br>
              <a:rPr lang="en-US"/>
            </a:br>
            <a:r>
              <a:rPr lang="en-US"/>
              <a:t>(code segment)</a:t>
            </a:r>
          </a:p>
          <a:p>
            <a:pPr eaLnBrk="1" hangingPunct="1"/>
            <a:r>
              <a:rPr lang="en-US"/>
              <a:t>(instructions are here)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949031" y="4296568"/>
            <a:ext cx="1111250" cy="288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30119" y="3956843"/>
            <a:ext cx="33559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Data segment</a:t>
            </a:r>
            <a:br>
              <a:rPr lang="en-US"/>
            </a:br>
            <a:r>
              <a:rPr lang="en-US"/>
              <a:t>(includes global </a:t>
            </a:r>
            <a:br>
              <a:rPr lang="en-US"/>
            </a:br>
            <a:r>
              <a:rPr lang="en-US"/>
              <a:t>variables, arrays, etc., you use)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51806" y="5396706"/>
            <a:ext cx="41179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/>
              <a:t>A process needs this memory </a:t>
            </a:r>
            <a:br>
              <a:rPr lang="en-US"/>
            </a:br>
            <a:r>
              <a:rPr lang="en-US"/>
              <a:t>content to run</a:t>
            </a:r>
          </a:p>
          <a:p>
            <a:pPr algn="ctr" eaLnBrk="1" hangingPunct="1"/>
            <a:r>
              <a:rPr lang="en-US">
                <a:solidFill>
                  <a:schemeClr val="hlink"/>
                </a:solidFill>
              </a:rPr>
              <a:t>(called address space; memory image)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022056" y="1993106"/>
            <a:ext cx="1295400" cy="714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295231" y="1653381"/>
            <a:ext cx="4054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Stack segment</a:t>
            </a:r>
            <a:br>
              <a:rPr lang="en-US"/>
            </a:br>
            <a:r>
              <a:rPr lang="en-US"/>
              <a:t>(holds the called function parameters, </a:t>
            </a:r>
          </a:p>
          <a:p>
            <a:pPr eaLnBrk="1" hangingPunct="1"/>
            <a:r>
              <a:rPr lang="en-US"/>
              <a:t>local variables, return values)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022056" y="3288506"/>
            <a:ext cx="1079500" cy="7207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155531" y="3093243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/>
              <a:t>Storage for dynamically created</a:t>
            </a:r>
          </a:p>
          <a:p>
            <a:pPr eaLnBrk="1" hangingPunct="1"/>
            <a:r>
              <a:rPr lang="en-US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3201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35306" y="6385718"/>
            <a:ext cx="95408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854EED8A-E59B-4F14-ACAC-FD6C4F30B308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02606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Process Address Space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802606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dirty="0" smtClean="0"/>
              <a:t>A process can only access its address space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Each process has its own address space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Kernel can access everything</a:t>
            </a:r>
          </a:p>
        </p:txBody>
      </p:sp>
    </p:spTree>
    <p:extLst>
      <p:ext uri="{BB962C8B-B14F-4D97-AF65-F5344CB8AC3E}">
        <p14:creationId xmlns:p14="http://schemas.microsoft.com/office/powerpoint/2010/main" val="258136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9471025" y="6385718"/>
            <a:ext cx="9540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5F224F19-EB38-4AA4-B2C7-17258E2F66DF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66887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Example of Kernel At Work (</a:t>
            </a:r>
            <a:r>
              <a:rPr lang="en-US" dirty="0" err="1" smtClean="0"/>
              <a:t>Syscal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766887" y="1561306"/>
            <a:ext cx="8496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smtClean="0"/>
              <a:t>C program invoking printf() library call, which calls write() system call</a:t>
            </a:r>
          </a:p>
          <a:p>
            <a:pPr eaLnBrk="1" hangingPunct="1"/>
            <a:endParaRPr lang="en-US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t="2666" r="17346" b="1784"/>
          <a:stretch>
            <a:fillRect/>
          </a:stretch>
        </p:blipFill>
        <p:spPr bwMode="auto">
          <a:xfrm>
            <a:off x="4214812" y="2137568"/>
            <a:ext cx="3770313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7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/>
        </p:nvSpPr>
        <p:spPr bwMode="auto">
          <a:xfrm>
            <a:off x="9471025" y="6385718"/>
            <a:ext cx="9540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45625797-266F-42AB-BA4D-319EFE6B7846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766887" y="162718"/>
            <a:ext cx="849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Examples of Windows and Unix System Calls</a:t>
            </a:r>
          </a:p>
        </p:txBody>
      </p:sp>
      <p:pic>
        <p:nvPicPr>
          <p:cNvPr id="7" name="Picture 6" descr="OS8-p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500981"/>
            <a:ext cx="5395912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5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2040</Words>
  <Application>Microsoft Office PowerPoint</Application>
  <PresentationFormat>Widescreen</PresentationFormat>
  <Paragraphs>570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Arial Narrow</vt:lpstr>
      <vt:lpstr>Calibri</vt:lpstr>
      <vt:lpstr>Calibri Light</vt:lpstr>
      <vt:lpstr>Courier New</vt:lpstr>
      <vt:lpstr>Symbol</vt:lpstr>
      <vt:lpstr>Office Theme</vt:lpstr>
      <vt:lpstr>Week 13: Processes, Context Switching, 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State</vt:lpstr>
      <vt:lpstr>Diagram of Process State</vt:lpstr>
      <vt:lpstr>Process Control Block</vt:lpstr>
      <vt:lpstr>Process Representation in Linux</vt:lpstr>
      <vt:lpstr>PCBs </vt:lpstr>
      <vt:lpstr>CPU Switch from Process to Process</vt:lpstr>
      <vt:lpstr>Process Behavior</vt:lpstr>
      <vt:lpstr>Context Switch</vt:lpstr>
      <vt:lpstr>Processes vs Threads</vt:lpstr>
      <vt:lpstr>More differences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Interpreted Languages</vt:lpstr>
      <vt:lpstr>PowerPoint Presentation</vt:lpstr>
      <vt:lpstr>PowerPoint Presentation</vt:lpstr>
      <vt:lpstr>PowerPoint Presentation</vt:lpstr>
      <vt:lpstr>Examples of Linux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 on Global Variables</vt:lpstr>
      <vt:lpstr>PowerPoint Presentation</vt:lpstr>
      <vt:lpstr>PowerPoint Presentation</vt:lpstr>
      <vt:lpstr>Context switching re-visited</vt:lpstr>
      <vt:lpstr>Context switching re-visited cont.d</vt:lpstr>
      <vt:lpstr>Context switching re-visited cont.d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13: Processes, Context Switching, Threads</dc:title>
  <dc:creator>Ahad Suleymanli</dc:creator>
  <cp:lastModifiedBy>Ahad Suleymanli</cp:lastModifiedBy>
  <cp:revision>21</cp:revision>
  <dcterms:created xsi:type="dcterms:W3CDTF">2020-12-07T22:10:07Z</dcterms:created>
  <dcterms:modified xsi:type="dcterms:W3CDTF">2020-12-09T06:10:20Z</dcterms:modified>
</cp:coreProperties>
</file>