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handoutMasterIdLst>
    <p:handoutMasterId r:id="rId22"/>
  </p:handoutMasterIdLst>
  <p:sldIdLst>
    <p:sldId id="256" r:id="rId4"/>
    <p:sldId id="260" r:id="rId6"/>
    <p:sldId id="334" r:id="rId7"/>
    <p:sldId id="279" r:id="rId8"/>
    <p:sldId id="335" r:id="rId9"/>
    <p:sldId id="336" r:id="rId10"/>
    <p:sldId id="339" r:id="rId11"/>
    <p:sldId id="340" r:id="rId12"/>
    <p:sldId id="341" r:id="rId13"/>
    <p:sldId id="342" r:id="rId14"/>
    <p:sldId id="343" r:id="rId15"/>
    <p:sldId id="360" r:id="rId16"/>
    <p:sldId id="362" r:id="rId17"/>
    <p:sldId id="363" r:id="rId18"/>
    <p:sldId id="344" r:id="rId19"/>
    <p:sldId id="346" r:id="rId20"/>
    <p:sldId id="345" r:id="rId21"/>
  </p:sldIdLst>
  <p:sldSz cx="9144000" cy="6858000" type="screen4x3"/>
  <p:notesSz cx="6997700" cy="9271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937" autoAdjust="0"/>
    <p:restoredTop sz="86457" autoAdjust="0"/>
  </p:normalViewPr>
  <p:slideViewPr>
    <p:cSldViewPr>
      <p:cViewPr varScale="1">
        <p:scale>
          <a:sx n="76" d="100"/>
          <a:sy n="76" d="100"/>
        </p:scale>
        <p:origin x="-1483" y="-77"/>
      </p:cViewPr>
      <p:guideLst>
        <p:guide orient="horz" pos="2256"/>
        <p:guide pos="28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692D7-3DDE-45C0-9170-666B4219C61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058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Nirmalya Roy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058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08D1A0-5639-4DFA-BA8B-085FB398B58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Click to edit the notes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Nirmalya Roy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027D891-65F8-4D8D-9F4F-EF8301EC898D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body"/>
          </p:nvPr>
        </p:nvSpPr>
        <p:spPr>
          <a:xfrm>
            <a:off x="700200" y="4403880"/>
            <a:ext cx="5597280" cy="4171680"/>
          </a:xfrm>
          <a:prstGeom prst="rect">
            <a:avLst/>
          </a:prstGeom>
        </p:spPr>
        <p:txBody>
          <a:bodyPr anchor="ctr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3963960" y="8805960"/>
            <a:ext cx="3031920" cy="4633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94F08CC-42B0-4AD5-9D3B-F184967DD08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+mn-ea"/>
              </a:rPr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Nirmalya Roy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5325"/>
            <a:ext cx="463550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6027D891-65F8-4D8D-9F4F-EF8301EC898D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Nirmalya Roy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5325"/>
            <a:ext cx="463550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6027D891-65F8-4D8D-9F4F-EF8301EC898D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Nirmalya Roy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body"/>
          </p:nvPr>
        </p:nvSpPr>
        <p:spPr>
          <a:xfrm>
            <a:off x="700200" y="4403880"/>
            <a:ext cx="5597280" cy="4171680"/>
          </a:xfrm>
          <a:prstGeom prst="rect">
            <a:avLst/>
          </a:prstGeom>
        </p:spPr>
        <p:txBody>
          <a:bodyPr anchor="ctr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3963960" y="8805960"/>
            <a:ext cx="3031920" cy="4633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C1BAA2E-2906-44C4-A778-9615D76C86D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+mn-ea"/>
              </a:rPr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Nirmalya Roy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/>
          <p:nvPr>
            <p:ph type="body"/>
          </p:nvPr>
        </p:nvSpPr>
        <p:spPr/>
        <p:txBody>
          <a:bodyPr/>
          <a:p>
            <a:r>
              <a:rPr lang="x-none" altLang="en-US"/>
              <a:t>Write the notes for the presenter</a:t>
            </a:r>
            <a:endParaRPr lang="x-none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/>
          </p:nvPr>
        </p:nvSpPr>
        <p:spPr/>
        <p:txBody>
          <a:bodyPr/>
          <a:p>
            <a:r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Nirmalya Roy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p>
            <a:pPr algn="r"/>
            <a:fld id="{6027D891-65F8-4D8D-9F4F-EF8301EC898D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/>
          <p:nvPr>
            <p:ph type="body"/>
          </p:nvPr>
        </p:nvSpPr>
        <p:spPr/>
        <p:txBody>
          <a:bodyPr/>
          <a:p>
            <a:r>
              <a:rPr lang="x-none" altLang="en-US"/>
              <a:t>Write the notes for the presenter what are the shooting styles, how the sensor signals for different shooting style, specially note about the accelerometer sensor signals figures </a:t>
            </a:r>
            <a:endParaRPr lang="x-none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/>
          </p:nvPr>
        </p:nvSpPr>
        <p:spPr/>
        <p:txBody>
          <a:bodyPr/>
          <a:p>
            <a:r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Nirmalya Roy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p>
            <a:pPr algn="r"/>
            <a:fld id="{6027D891-65F8-4D8D-9F4F-EF8301EC898D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/>
          <p:nvPr>
            <p:ph type="body"/>
          </p:nvPr>
        </p:nvSpPr>
        <p:spPr/>
        <p:txBody>
          <a:bodyPr/>
          <a:p>
            <a:r>
              <a:rPr lang="x-none" altLang="en-US"/>
              <a:t>Provide details for each of the module in the note so that  presenter can present it nicely.</a:t>
            </a:r>
            <a:endParaRPr lang="x-none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/>
          </p:nvPr>
        </p:nvSpPr>
        <p:spPr/>
        <p:txBody>
          <a:bodyPr/>
          <a:p>
            <a:r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Nirmalya Roy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p>
            <a:pPr algn="r"/>
            <a:fld id="{6027D891-65F8-4D8D-9F4F-EF8301EC898D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body"/>
          </p:nvPr>
        </p:nvSpPr>
        <p:spPr>
          <a:xfrm>
            <a:off x="700200" y="4403880"/>
            <a:ext cx="5597280" cy="4171680"/>
          </a:xfrm>
          <a:prstGeom prst="rect">
            <a:avLst/>
          </a:prstGeom>
        </p:spPr>
        <p:txBody>
          <a:bodyPr anchor="ctr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3963960" y="8805960"/>
            <a:ext cx="3031920" cy="4633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352DBEF-DCC5-412E-91A6-519515E94B2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+mn-ea"/>
              </a:rPr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Nirmalya Roy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body"/>
          </p:nvPr>
        </p:nvSpPr>
        <p:spPr>
          <a:xfrm>
            <a:off x="700200" y="4403880"/>
            <a:ext cx="5597280" cy="4171680"/>
          </a:xfrm>
          <a:prstGeom prst="rect">
            <a:avLst/>
          </a:prstGeom>
        </p:spPr>
        <p:txBody>
          <a:bodyPr anchor="ctr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3963960" y="8805960"/>
            <a:ext cx="3031920" cy="4633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352DBEF-DCC5-412E-91A6-519515E94B2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+mn-ea"/>
              </a:rPr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Nirmalya Roy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84840" y="421200"/>
            <a:ext cx="8361720" cy="75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800" b="0" strike="noStrike" spc="-1">
              <a:solidFill>
                <a:srgbClr val="3333CC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08960" y="1383480"/>
            <a:ext cx="8337600" cy="2362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08960" y="3971160"/>
            <a:ext cx="8337600" cy="2362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84840" y="421200"/>
            <a:ext cx="8361720" cy="75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800" b="0" strike="noStrike" spc="-1">
              <a:solidFill>
                <a:srgbClr val="3333CC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08960" y="1383480"/>
            <a:ext cx="4068720" cy="2362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81440" y="1383480"/>
            <a:ext cx="4068720" cy="2362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81440" y="3971160"/>
            <a:ext cx="4068720" cy="2362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08960" y="3971160"/>
            <a:ext cx="4068720" cy="2362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84840" y="421200"/>
            <a:ext cx="8361720" cy="75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800" b="0" strike="noStrike" spc="-1">
              <a:solidFill>
                <a:srgbClr val="3333CC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08960" y="1383480"/>
            <a:ext cx="8337600" cy="4953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08960" y="1383480"/>
            <a:ext cx="8337600" cy="4953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39" name="Picture 38"/>
          <p:cNvPicPr/>
          <p:nvPr/>
        </p:nvPicPr>
        <p:blipFill>
          <a:blip r:embed="rId2"/>
          <a:stretch>
            <a:fillRect/>
          </a:stretch>
        </p:blipFill>
        <p:spPr>
          <a:xfrm>
            <a:off x="1473480" y="1383480"/>
            <a:ext cx="6208560" cy="4953600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2"/>
          <a:stretch>
            <a:fillRect/>
          </a:stretch>
        </p:blipFill>
        <p:spPr>
          <a:xfrm>
            <a:off x="1473480" y="1383480"/>
            <a:ext cx="6208560" cy="4953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84840" y="421200"/>
            <a:ext cx="8361720" cy="75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800" b="0" strike="noStrike" spc="-1">
              <a:solidFill>
                <a:srgbClr val="3333CC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08960" y="1383480"/>
            <a:ext cx="8337600" cy="4953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84840" y="421200"/>
            <a:ext cx="8361720" cy="75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800" b="0" strike="noStrike" spc="-1">
              <a:solidFill>
                <a:srgbClr val="3333CC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08960" y="1383480"/>
            <a:ext cx="8337600" cy="4953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84840" y="421200"/>
            <a:ext cx="8361720" cy="75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800" b="0" strike="noStrike" spc="-1">
              <a:solidFill>
                <a:srgbClr val="3333CC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08960" y="1383480"/>
            <a:ext cx="4068720" cy="4953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81440" y="1383480"/>
            <a:ext cx="4068720" cy="4953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84840" y="421200"/>
            <a:ext cx="8361720" cy="75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800" b="0" strike="noStrike" spc="-1">
              <a:solidFill>
                <a:srgbClr val="3333CC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384840" y="421200"/>
            <a:ext cx="8361720" cy="351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84840" y="421200"/>
            <a:ext cx="8361720" cy="75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800" b="0" strike="noStrike" spc="-1">
              <a:solidFill>
                <a:srgbClr val="3333CC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08960" y="1383480"/>
            <a:ext cx="4068720" cy="2362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08960" y="3971160"/>
            <a:ext cx="4068720" cy="2362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81440" y="1383480"/>
            <a:ext cx="4068720" cy="4953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84840" y="421200"/>
            <a:ext cx="8361720" cy="75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800" b="0" strike="noStrike" spc="-1">
              <a:solidFill>
                <a:srgbClr val="3333CC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08960" y="1383480"/>
            <a:ext cx="8337600" cy="4953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84840" y="421200"/>
            <a:ext cx="8361720" cy="75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800" b="0" strike="noStrike" spc="-1">
              <a:solidFill>
                <a:srgbClr val="3333CC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08960" y="1383480"/>
            <a:ext cx="4068720" cy="4953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81440" y="1383480"/>
            <a:ext cx="4068720" cy="2362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81440" y="3971160"/>
            <a:ext cx="4068720" cy="2362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84840" y="421200"/>
            <a:ext cx="8361720" cy="75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800" b="0" strike="noStrike" spc="-1">
              <a:solidFill>
                <a:srgbClr val="3333CC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08960" y="1383480"/>
            <a:ext cx="4068720" cy="2362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81440" y="1383480"/>
            <a:ext cx="4068720" cy="2362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08960" y="3971160"/>
            <a:ext cx="8337600" cy="2362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84840" y="421200"/>
            <a:ext cx="8361720" cy="75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800" b="0" strike="noStrike" spc="-1">
              <a:solidFill>
                <a:srgbClr val="3333CC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08960" y="1383480"/>
            <a:ext cx="8337600" cy="2362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08960" y="3971160"/>
            <a:ext cx="8337600" cy="2362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84840" y="421200"/>
            <a:ext cx="8361720" cy="75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800" b="0" strike="noStrike" spc="-1">
              <a:solidFill>
                <a:srgbClr val="3333CC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08960" y="1383480"/>
            <a:ext cx="4068720" cy="2362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81440" y="1383480"/>
            <a:ext cx="4068720" cy="2362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81440" y="3971160"/>
            <a:ext cx="4068720" cy="2362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08960" y="3971160"/>
            <a:ext cx="4068720" cy="2362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84840" y="421200"/>
            <a:ext cx="8361720" cy="75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800" b="0" strike="noStrike" spc="-1">
              <a:solidFill>
                <a:srgbClr val="3333CC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08960" y="1383480"/>
            <a:ext cx="8337600" cy="4953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08960" y="1383480"/>
            <a:ext cx="8337600" cy="4953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80" name="Picture 79"/>
          <p:cNvPicPr/>
          <p:nvPr/>
        </p:nvPicPr>
        <p:blipFill>
          <a:blip r:embed="rId2"/>
          <a:stretch>
            <a:fillRect/>
          </a:stretch>
        </p:blipFill>
        <p:spPr>
          <a:xfrm>
            <a:off x="1473480" y="1383480"/>
            <a:ext cx="6208560" cy="4953600"/>
          </a:xfrm>
          <a:prstGeom prst="rect">
            <a:avLst/>
          </a:prstGeom>
          <a:ln>
            <a:noFill/>
          </a:ln>
        </p:spPr>
      </p:pic>
      <p:pic>
        <p:nvPicPr>
          <p:cNvPr id="81" name="Picture 80"/>
          <p:cNvPicPr/>
          <p:nvPr/>
        </p:nvPicPr>
        <p:blipFill>
          <a:blip r:embed="rId2"/>
          <a:stretch>
            <a:fillRect/>
          </a:stretch>
        </p:blipFill>
        <p:spPr>
          <a:xfrm>
            <a:off x="1473480" y="1383480"/>
            <a:ext cx="6208560" cy="4953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009" y="421106"/>
            <a:ext cx="8361949" cy="757991"/>
          </a:xfrm>
        </p:spPr>
        <p:txBody>
          <a:bodyPr/>
          <a:lstStyle>
            <a:lvl1pPr>
              <a:defRPr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071" y="1383624"/>
            <a:ext cx="8337887" cy="4954114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  <a:latin typeface="Arial" panose="02080604020202020204" charset="0"/>
                <a:cs typeface="Arial" panose="02080604020202020204" charset="0"/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  <a:latin typeface="Arial" panose="02080604020202020204" charset="0"/>
                <a:cs typeface="Arial" panose="02080604020202020204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Arial" panose="02080604020202020204" charset="0"/>
                <a:cs typeface="Arial" panose="02080604020202020204" charset="0"/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  <a:latin typeface="Arial" panose="02080604020202020204" charset="0"/>
                <a:cs typeface="Arial" panose="02080604020202020204" charset="0"/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  <a:latin typeface="Arial" panose="02080604020202020204" charset="0"/>
                <a:cs typeface="Arial" panose="0208060402020202020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2715" y="6541477"/>
            <a:ext cx="878322" cy="26839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91E80013-07A9-4603-8CF6-B95031513E93}" type="slidenum">
              <a:rPr lang="en-US" altLang="zh-CN" smtClean="0"/>
            </a:fld>
            <a:endParaRPr lang="en-US" dirty="0"/>
          </a:p>
        </p:txBody>
      </p:sp>
      <p:sp>
        <p:nvSpPr>
          <p:cNvPr id="7" name="Slide Number Placeholder 5"/>
          <p:cNvSpPr txBox="1"/>
          <p:nvPr userDrawn="1"/>
        </p:nvSpPr>
        <p:spPr>
          <a:xfrm>
            <a:off x="213374" y="6541477"/>
            <a:ext cx="2686404" cy="2764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3333CC"/>
                </a:solidFill>
                <a:latin typeface="Verdan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33CC"/>
                </a:solidFill>
                <a:latin typeface="Verdana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33CC"/>
                </a:solidFill>
                <a:latin typeface="Verdana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33CC"/>
                </a:solidFill>
                <a:latin typeface="Verdana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33CC"/>
                </a:solidFill>
                <a:latin typeface="Verdan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rgbClr val="3333CC"/>
                </a:solidFill>
                <a:latin typeface="Verdan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rgbClr val="3333CC"/>
                </a:solidFill>
                <a:latin typeface="Verdan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rgbClr val="3333CC"/>
                </a:solidFill>
                <a:latin typeface="Verdan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rgbClr val="3333CC"/>
                </a:solidFill>
                <a:latin typeface="Verdana"/>
                <a:ea typeface="+mn-ea"/>
                <a:cs typeface="+mn-cs"/>
              </a:defRPr>
            </a:lvl9pPr>
          </a:lstStyle>
          <a:p>
            <a:r>
              <a:rPr lang="en-US" sz="1400" dirty="0" err="1" smtClean="0">
                <a:solidFill>
                  <a:schemeClr val="bg1"/>
                </a:solidFill>
                <a:latin typeface="+mn-ea"/>
                <a:ea typeface="+mn-ea"/>
                <a:cs typeface="Arial" panose="02080604020202020204" charset="0"/>
              </a:rPr>
              <a:t>Md</a:t>
            </a:r>
            <a:r>
              <a:rPr lang="en-US" sz="1400" baseline="0" dirty="0" smtClean="0">
                <a:solidFill>
                  <a:schemeClr val="bg1"/>
                </a:solidFill>
                <a:latin typeface="+mn-ea"/>
                <a:ea typeface="+mn-ea"/>
                <a:cs typeface="Arial" panose="02080604020202020204" charset="0"/>
              </a:rPr>
              <a:t> Abdullah Al Hafiz Khan</a:t>
            </a:r>
            <a:endParaRPr lang="en-US" sz="1400" dirty="0">
              <a:solidFill>
                <a:schemeClr val="bg1"/>
              </a:solidFill>
              <a:latin typeface="+mn-ea"/>
              <a:ea typeface="+mn-ea"/>
              <a:cs typeface="Arial" panose="02080604020202020204" charset="0"/>
            </a:endParaRPr>
          </a:p>
        </p:txBody>
      </p:sp>
      <p:sp>
        <p:nvSpPr>
          <p:cNvPr id="8" name="Slide Number Placeholder 5"/>
          <p:cNvSpPr txBox="1"/>
          <p:nvPr userDrawn="1"/>
        </p:nvSpPr>
        <p:spPr>
          <a:xfrm>
            <a:off x="3082658" y="6541477"/>
            <a:ext cx="3103008" cy="2764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3333CC"/>
                </a:solidFill>
                <a:latin typeface="Verdan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33CC"/>
                </a:solidFill>
                <a:latin typeface="Verdana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33CC"/>
                </a:solidFill>
                <a:latin typeface="Verdana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33CC"/>
                </a:solidFill>
                <a:latin typeface="Verdana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33CC"/>
                </a:solidFill>
                <a:latin typeface="Verdan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rgbClr val="3333CC"/>
                </a:solidFill>
                <a:latin typeface="Verdan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rgbClr val="3333CC"/>
                </a:solidFill>
                <a:latin typeface="Verdan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rgbClr val="3333CC"/>
                </a:solidFill>
                <a:latin typeface="Verdan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rgbClr val="3333CC"/>
                </a:solidFill>
                <a:latin typeface="Verdana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+mn-ea"/>
                <a:ea typeface="+mn-ea"/>
                <a:cs typeface="Arial" panose="02080604020202020204" charset="0"/>
              </a:rPr>
              <a:t>mdkhan1@umbc.edu</a:t>
            </a:r>
            <a:endParaRPr lang="en-US" sz="1400" dirty="0">
              <a:solidFill>
                <a:schemeClr val="bg1"/>
              </a:solidFill>
              <a:latin typeface="+mn-ea"/>
              <a:ea typeface="+mn-ea"/>
              <a:cs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84840" y="421200"/>
            <a:ext cx="8361720" cy="75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800" b="0" strike="noStrike" spc="-1">
              <a:solidFill>
                <a:srgbClr val="3333CC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08960" y="1383480"/>
            <a:ext cx="8337600" cy="4953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84840" y="421200"/>
            <a:ext cx="8361720" cy="75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800" b="0" strike="noStrike" spc="-1">
              <a:solidFill>
                <a:srgbClr val="3333CC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08960" y="1383480"/>
            <a:ext cx="4068720" cy="4953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81440" y="1383480"/>
            <a:ext cx="4068720" cy="4953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84840" y="421200"/>
            <a:ext cx="8361720" cy="75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800" b="0" strike="noStrike" spc="-1">
              <a:solidFill>
                <a:srgbClr val="3333CC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384840" y="421200"/>
            <a:ext cx="8361720" cy="351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84840" y="421200"/>
            <a:ext cx="8361720" cy="75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800" b="0" strike="noStrike" spc="-1">
              <a:solidFill>
                <a:srgbClr val="3333CC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08960" y="1383480"/>
            <a:ext cx="4068720" cy="2362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08960" y="3971160"/>
            <a:ext cx="4068720" cy="2362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81440" y="1383480"/>
            <a:ext cx="4068720" cy="4953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84840" y="421200"/>
            <a:ext cx="8361720" cy="75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800" b="0" strike="noStrike" spc="-1">
              <a:solidFill>
                <a:srgbClr val="3333CC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08960" y="1383480"/>
            <a:ext cx="4068720" cy="4953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81440" y="1383480"/>
            <a:ext cx="4068720" cy="2362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81440" y="3971160"/>
            <a:ext cx="4068720" cy="2362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84840" y="421200"/>
            <a:ext cx="8361720" cy="75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800" b="0" strike="noStrike" spc="-1">
              <a:solidFill>
                <a:srgbClr val="3333CC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08960" y="1383480"/>
            <a:ext cx="4068720" cy="2362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81440" y="1383480"/>
            <a:ext cx="4068720" cy="2362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08960" y="3971160"/>
            <a:ext cx="8337600" cy="2362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 hidden="1"/>
          <p:cNvSpPr/>
          <p:nvPr/>
        </p:nvSpPr>
        <p:spPr>
          <a:xfrm>
            <a:off x="0" y="0"/>
            <a:ext cx="9143640" cy="1229400"/>
          </a:xfrm>
          <a:prstGeom prst="rect">
            <a:avLst/>
          </a:prstGeom>
          <a:solidFill>
            <a:schemeClr val="accent4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" name="CustomShape 2" hidden="1"/>
          <p:cNvSpPr/>
          <p:nvPr/>
        </p:nvSpPr>
        <p:spPr>
          <a:xfrm>
            <a:off x="-5400" y="6531480"/>
            <a:ext cx="9149040" cy="326160"/>
          </a:xfrm>
          <a:prstGeom prst="rect">
            <a:avLst/>
          </a:prstGeom>
          <a:solidFill>
            <a:schemeClr val="accent4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040" cy="172944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5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Click to edit Master title style</a:t>
            </a:r>
            <a:endParaRPr lang="en-US" sz="2800" b="0" strike="noStrike" spc="-1">
              <a:solidFill>
                <a:srgbClr val="3333CC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228600" y="2548080"/>
            <a:ext cx="5887800" cy="201240"/>
          </a:xfrm>
          <a:prstGeom prst="rect">
            <a:avLst/>
          </a:prstGeom>
          <a:solidFill>
            <a:schemeClr val="bg2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" name="CustomShape 5"/>
          <p:cNvSpPr/>
          <p:nvPr/>
        </p:nvSpPr>
        <p:spPr>
          <a:xfrm>
            <a:off x="5969160" y="2548080"/>
            <a:ext cx="2869920" cy="201240"/>
          </a:xfrm>
          <a:prstGeom prst="rect">
            <a:avLst/>
          </a:prstGeom>
          <a:solidFill>
            <a:schemeClr val="tx2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" name="PlaceHolder 6"/>
          <p:cNvSpPr>
            <a:spLocks noGrp="1"/>
          </p:cNvSpPr>
          <p:nvPr>
            <p:ph type="sldNum"/>
          </p:nvPr>
        </p:nvSpPr>
        <p:spPr>
          <a:xfrm>
            <a:off x="7892640" y="6445080"/>
            <a:ext cx="878040" cy="364680"/>
          </a:xfrm>
          <a:prstGeom prst="rect">
            <a:avLst/>
          </a:prstGeom>
        </p:spPr>
        <p:txBody>
          <a:bodyPr lIns="90000" tIns="45000" rIns="90000" bIns="45000" anchor="ctr"/>
          <a:lstStyle>
            <a:lvl1pPr>
              <a:defRPr>
                <a:latin typeface="Arial" panose="02080604020202020204" charset="0"/>
              </a:defRPr>
            </a:lvl1pPr>
          </a:lstStyle>
          <a:p>
            <a:pPr algn="ctr">
              <a:lnSpc>
                <a:spcPct val="100000"/>
              </a:lnSpc>
            </a:pPr>
            <a:fld id="{1740479B-BEA6-4803-B101-781EFDA65F40}" type="slidenum"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Click to edit the outline text format</a:t>
            </a:r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Second Outline Level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Third Outline Level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Fourth Outline Level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Fifth Outline Level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Sixth Outline Level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9143640" cy="1229400"/>
          </a:xfrm>
          <a:prstGeom prst="rect">
            <a:avLst/>
          </a:prstGeom>
          <a:solidFill>
            <a:schemeClr val="accent4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-5400" y="6531480"/>
            <a:ext cx="9149040" cy="326160"/>
          </a:xfrm>
          <a:prstGeom prst="rect">
            <a:avLst/>
          </a:prstGeom>
          <a:solidFill>
            <a:schemeClr val="accent4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384840" y="421200"/>
            <a:ext cx="8361720" cy="75780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Click to edit Master title style</a:t>
            </a:r>
            <a:endParaRPr lang="en-US" sz="2800" b="0" strike="noStrike" spc="-1">
              <a:solidFill>
                <a:srgbClr val="3333CC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08960" y="1383480"/>
            <a:ext cx="8337600" cy="4953600"/>
          </a:xfrm>
          <a:prstGeom prst="rect">
            <a:avLst/>
          </a:prstGeom>
        </p:spPr>
        <p:txBody>
          <a:bodyPr/>
          <a:lstStyle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Click to edit the outline text format</a:t>
            </a:r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Second Outline Level</a:t>
            </a:r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Third Outline Level</a:t>
            </a:r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Fourth Outline Level</a:t>
            </a:r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Fifth Outline Level</a:t>
            </a:r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Sixth Outline Level</a:t>
            </a:r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SzPct val="75000"/>
              <a:buFont typeface="Wingdings" panose="05000000000000000000" charset="2"/>
              <a:buChar char="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Seventh Outline LevelClick to edit Master text styles</a:t>
            </a:r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SzPct val="75000"/>
              <a:buFont typeface="Wingdings" panose="05000000000000000000" charset="2"/>
              <a:buChar char="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Second level</a:t>
            </a:r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143000" lvl="2" indent="-227965">
              <a:lnSpc>
                <a:spcPct val="100000"/>
              </a:lnSpc>
              <a:buClr>
                <a:srgbClr val="000000"/>
              </a:buClr>
              <a:buSzPct val="65000"/>
              <a:buFont typeface="Wingdings" panose="05000000000000000000" charset="2"/>
              <a:buChar char="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Third level</a:t>
            </a:r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600200" lvl="3" indent="-227965">
              <a:lnSpc>
                <a:spcPct val="100000"/>
              </a:lnSpc>
              <a:buClr>
                <a:srgbClr val="000000"/>
              </a:buClr>
              <a:buFont typeface="Wingdings" panose="05000000000000000000" charset="2"/>
              <a:buChar char="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Fourth level</a:t>
            </a:r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057400" lvl="4" indent="-227965">
              <a:lnSpc>
                <a:spcPct val="100000"/>
              </a:lnSpc>
              <a:buClr>
                <a:srgbClr val="000000"/>
              </a:buClr>
              <a:buSzPct val="80000"/>
              <a:buFont typeface="Wingdings" panose="05000000000000000000" charset="2"/>
              <a:buChar char="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Fifth level</a:t>
            </a:r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892640" y="6541560"/>
            <a:ext cx="878040" cy="2682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9F2EB069-217A-48E4-8C0D-D885DE72C0FC}" type="slidenum"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213480" y="6541560"/>
            <a:ext cx="2685960" cy="276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Sriram Chellappan</a:t>
            </a:r>
            <a:endParaRPr lang="en-US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3082680" y="6541560"/>
            <a:ext cx="3102480" cy="276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sriramc@usf.edu</a:t>
            </a:r>
            <a:endParaRPr lang="en-US" sz="14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20.png"/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9.png"/><Relationship Id="rId2" Type="http://schemas.openxmlformats.org/officeDocument/2006/relationships/hyperlink" Target="http://userpages.umbc.edu/~nroy/" TargetMode="External"/><Relationship Id="rId1" Type="http://schemas.openxmlformats.org/officeDocument/2006/relationships/hyperlink" Target="mailto:nroy@umbc.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-21590" y="697230"/>
            <a:ext cx="9096375" cy="1529715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2800" b="1" dirty="0" smtClean="0">
                <a:sym typeface="+mn-ea"/>
              </a:rPr>
              <a:t>Firearm Detection Using Wrist Worn Tri-Axis Accelerometer Signals</a:t>
            </a:r>
            <a:endParaRPr lang="en-US" sz="2800" b="1" dirty="0" smtClean="0">
              <a:sym typeface="+mn-ea"/>
            </a:endParaRPr>
          </a:p>
          <a:p>
            <a:pPr algn="ctr">
              <a:lnSpc>
                <a:spcPct val="100000"/>
              </a:lnSpc>
            </a:pPr>
            <a:endParaRPr lang="en-US" sz="2800" b="0" strike="noStrike" spc="-1">
              <a:solidFill>
                <a:srgbClr val="3333CC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-91440" y="4429800"/>
            <a:ext cx="9062280" cy="1062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Md Abdullah Al Hafiz Khan, David Welsh</a:t>
            </a:r>
            <a:r>
              <a:rPr lang="x-none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,</a:t>
            </a:r>
            <a:r>
              <a:rPr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 Nirmalya Roy</a:t>
            </a:r>
            <a:endParaRPr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906560" y="3090600"/>
            <a:ext cx="4218120" cy="11026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IEEE </a:t>
            </a:r>
            <a:r>
              <a:rPr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WristSense</a:t>
            </a:r>
            <a:r>
              <a:rPr lang="x-none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'</a:t>
            </a:r>
            <a:r>
              <a:rPr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18</a:t>
            </a:r>
            <a:endParaRPr sz="2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00000"/>
              </a:lnSpc>
            </a:pPr>
            <a:r>
              <a:rPr lang="x-none" alt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March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 </a:t>
            </a:r>
            <a:r>
              <a:rPr lang="x-none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19</a:t>
            </a:r>
            <a:r>
              <a:rPr lang="en-US" sz="2800" b="1" strike="noStrike" spc="-1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th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, 201</a:t>
            </a:r>
            <a:r>
              <a:rPr lang="x-none" alt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8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 </a:t>
            </a:r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90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" y="5506560"/>
            <a:ext cx="2641320" cy="1127520"/>
          </a:xfrm>
          <a:prstGeom prst="rect">
            <a:avLst/>
          </a:prstGeom>
          <a:ln>
            <a:noFill/>
          </a:ln>
        </p:spPr>
      </p:pic>
      <p:pic>
        <p:nvPicPr>
          <p:cNvPr id="91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124680" y="5702156"/>
            <a:ext cx="2678040" cy="909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" name="TextShape 1"/>
          <p:cNvSpPr txBox="1"/>
          <p:nvPr/>
        </p:nvSpPr>
        <p:spPr>
          <a:xfrm>
            <a:off x="384840" y="421200"/>
            <a:ext cx="8361720" cy="757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lang="x-none" altLang="en-US" sz="4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Experimental Setup</a:t>
            </a:r>
            <a:endParaRPr lang="x-none" altLang="en-US" sz="4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76200" y="1371600"/>
            <a:ext cx="4191000" cy="4953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7200">
              <a:buFont typeface="Arial" panose="02080604020202020204" charset="0"/>
              <a:buChar char="•"/>
            </a:pPr>
            <a:r>
              <a:rPr lang="x-none" altLang="en-US" sz="1600" dirty="0" smtClean="0">
                <a:solidFill>
                  <a:srgbClr val="0070C0"/>
                </a:solidFill>
              </a:rPr>
              <a:t>Wristworn Sensors</a:t>
            </a:r>
            <a:endParaRPr lang="x-none" altLang="en-US" sz="1600" dirty="0" smtClean="0">
              <a:solidFill>
                <a:srgbClr val="0070C0"/>
              </a:solidFill>
            </a:endParaRPr>
          </a:p>
          <a:p>
            <a:pPr marL="914400" lvl="1" indent="-457200">
              <a:buFont typeface="Arial" panose="02080604020202020204" charset="0"/>
              <a:buChar char="•"/>
            </a:pPr>
            <a:r>
              <a:rPr lang="x-none" altLang="en-US" sz="1400" dirty="0" smtClean="0">
                <a:solidFill>
                  <a:schemeClr val="tx1"/>
                </a:solidFill>
              </a:rPr>
              <a:t>AX3 Watch, Axivity Ltd tri axis accelerometer</a:t>
            </a:r>
            <a:endParaRPr lang="x-none" altLang="en-US" sz="1400" dirty="0" smtClean="0">
              <a:solidFill>
                <a:schemeClr val="tx1"/>
              </a:solidFill>
            </a:endParaRPr>
          </a:p>
          <a:p>
            <a:pPr lvl="2" indent="-457200">
              <a:buFont typeface="Arial" panose="02080604020202020204" charset="0"/>
              <a:buChar char="•"/>
            </a:pPr>
            <a:r>
              <a:rPr lang="x-none" altLang="en-US" sz="1400" dirty="0" smtClean="0">
                <a:sym typeface="+mn-ea"/>
              </a:rPr>
              <a:t>Sampling frequency </a:t>
            </a:r>
            <a:r>
              <a:rPr lang="en-US" sz="1400" dirty="0" smtClean="0">
                <a:sym typeface="+mn-ea"/>
              </a:rPr>
              <a:t>1,600 Hz</a:t>
            </a:r>
            <a:r>
              <a:rPr lang="x-none" altLang="en-US" sz="1400" dirty="0" smtClean="0">
                <a:sym typeface="+mn-ea"/>
              </a:rPr>
              <a:t>, offset </a:t>
            </a:r>
            <a:r>
              <a:rPr lang="en-US" sz="1400" dirty="0" smtClean="0">
                <a:sym typeface="+mn-ea"/>
              </a:rPr>
              <a:t>+-16 G’s</a:t>
            </a:r>
            <a:endParaRPr lang="en-US" sz="1400" dirty="0" smtClean="0">
              <a:sym typeface="+mn-ea"/>
            </a:endParaRPr>
          </a:p>
          <a:p>
            <a:pPr lvl="2" indent="-457200">
              <a:buFont typeface="Arial" panose="02080604020202020204" charset="0"/>
              <a:buChar char="•"/>
            </a:pPr>
            <a:r>
              <a:rPr lang="en-US" sz="1400" dirty="0" smtClean="0">
                <a:sym typeface="+mn-ea"/>
              </a:rPr>
              <a:t>Dominant wrist of shoot</a:t>
            </a:r>
            <a:endParaRPr lang="x-none" altLang="en-US" sz="1400" dirty="0" smtClean="0">
              <a:solidFill>
                <a:srgbClr val="0070C0"/>
              </a:solidFill>
              <a:sym typeface="+mn-ea"/>
            </a:endParaRPr>
          </a:p>
          <a:p>
            <a:pPr marL="457200" indent="-457200">
              <a:buFont typeface="Arial" panose="02080604020202020204" charset="0"/>
              <a:buChar char="•"/>
            </a:pPr>
            <a:r>
              <a:rPr lang="x-none" altLang="en-US" sz="1600" dirty="0" smtClean="0">
                <a:solidFill>
                  <a:srgbClr val="0070C0"/>
                </a:solidFill>
              </a:rPr>
              <a:t>Participants</a:t>
            </a:r>
            <a:endParaRPr lang="x-none" altLang="en-US" sz="1600" dirty="0" smtClean="0">
              <a:solidFill>
                <a:srgbClr val="0070C0"/>
              </a:solidFill>
            </a:endParaRPr>
          </a:p>
          <a:p>
            <a:pPr marL="914400" lvl="1" indent="-457200">
              <a:buFont typeface="Arial" panose="02080604020202020204" charset="0"/>
              <a:buChar char="•"/>
            </a:pPr>
            <a:r>
              <a:rPr lang="x-none" altLang="en-US" sz="1400" dirty="0" smtClean="0">
                <a:solidFill>
                  <a:schemeClr val="tx1"/>
                </a:solidFill>
              </a:rPr>
              <a:t>Only one participant</a:t>
            </a:r>
            <a:endParaRPr lang="x-none" altLang="en-US" sz="1400" dirty="0" smtClean="0">
              <a:solidFill>
                <a:schemeClr val="tx1"/>
              </a:solidFill>
            </a:endParaRPr>
          </a:p>
          <a:p>
            <a:pPr marL="914400" lvl="1" indent="-457200">
              <a:buFont typeface="Arial" panose="02080604020202020204" charset="0"/>
              <a:buChar char="•"/>
            </a:pPr>
            <a:r>
              <a:rPr lang="x-none" altLang="en-US" sz="1400" dirty="0" smtClean="0">
                <a:solidFill>
                  <a:schemeClr val="tx1"/>
                </a:solidFill>
              </a:rPr>
              <a:t>Height - 6'2'', Age 27, Weight - 180</a:t>
            </a:r>
            <a:endParaRPr lang="x-none" altLang="en-US" sz="1400" dirty="0" smtClean="0">
              <a:solidFill>
                <a:schemeClr val="tx1"/>
              </a:solidFill>
            </a:endParaRPr>
          </a:p>
          <a:p>
            <a:pPr lvl="0" indent="-457200">
              <a:buFont typeface="Arial" panose="02080604020202020204" charset="0"/>
              <a:buChar char="•"/>
            </a:pPr>
            <a:r>
              <a:rPr lang="x-none" altLang="en-US" sz="1600" dirty="0" smtClean="0">
                <a:solidFill>
                  <a:srgbClr val="0070C0"/>
                </a:solidFill>
              </a:rPr>
              <a:t>Firearm shooting</a:t>
            </a:r>
            <a:endParaRPr lang="x-none" altLang="en-US" sz="1600" dirty="0" smtClean="0">
              <a:solidFill>
                <a:srgbClr val="0070C0"/>
              </a:solidFill>
            </a:endParaRPr>
          </a:p>
          <a:p>
            <a:pPr lvl="2" indent="-457200">
              <a:buFont typeface="Arial" panose="02080604020202020204" charset="0"/>
              <a:buChar char="•"/>
            </a:pPr>
            <a:r>
              <a:rPr lang="x-none" altLang="en-US" sz="1400" dirty="0" smtClean="0"/>
              <a:t>10 rounds for recoil under 10 ft/lbs </a:t>
            </a:r>
            <a:endParaRPr lang="x-none" altLang="en-US" sz="1400" dirty="0" smtClean="0"/>
          </a:p>
          <a:p>
            <a:pPr lvl="2" indent="-457200">
              <a:buFont typeface="Arial" panose="02080604020202020204" charset="0"/>
              <a:buChar char="•"/>
            </a:pPr>
            <a:r>
              <a:rPr lang="x-none" altLang="en-US" sz="1400" dirty="0" smtClean="0"/>
              <a:t>5 rounds for recoil over 10 ft/lbs</a:t>
            </a:r>
            <a:endParaRPr lang="x-none" altLang="en-US" sz="1400" dirty="0" smtClean="0"/>
          </a:p>
          <a:p>
            <a:pPr marL="285750" lvl="0" indent="-285750">
              <a:buFont typeface="Arial" panose="02080604020202020204" charset="0"/>
              <a:buChar char="•"/>
            </a:pPr>
            <a:r>
              <a:rPr lang="x-none" altLang="en-US" sz="1600" dirty="0" smtClean="0">
                <a:solidFill>
                  <a:srgbClr val="0070C0"/>
                </a:solidFill>
              </a:rPr>
              <a:t>Shooting Environments and Settings</a:t>
            </a:r>
            <a:endParaRPr lang="x-none" altLang="en-US" sz="1600" dirty="0" smtClean="0">
              <a:solidFill>
                <a:srgbClr val="0070C0"/>
              </a:solidFill>
            </a:endParaRPr>
          </a:p>
          <a:p>
            <a:pPr marL="914400" lvl="1" indent="-457200">
              <a:buFont typeface="Arial" panose="02080604020202020204" charset="0"/>
              <a:buChar char="•"/>
            </a:pPr>
            <a:r>
              <a:rPr lang="x-none" altLang="en-US" sz="1400" dirty="0" smtClean="0">
                <a:solidFill>
                  <a:schemeClr val="tx1"/>
                </a:solidFill>
              </a:rPr>
              <a:t>Private shooting range</a:t>
            </a:r>
            <a:endParaRPr lang="x-none" altLang="en-US" sz="1400" dirty="0" smtClean="0">
              <a:solidFill>
                <a:schemeClr val="tx1"/>
              </a:solidFill>
            </a:endParaRPr>
          </a:p>
          <a:p>
            <a:pPr marL="914400" lvl="1" indent="-457200">
              <a:buFont typeface="Arial" panose="02080604020202020204" charset="0"/>
              <a:buChar char="•"/>
            </a:pPr>
            <a:r>
              <a:rPr lang="x-none" altLang="en-US" sz="1400" dirty="0" smtClean="0">
                <a:solidFill>
                  <a:schemeClr val="tx1"/>
                </a:solidFill>
              </a:rPr>
              <a:t>Flat level ground</a:t>
            </a:r>
            <a:endParaRPr lang="x-none" altLang="en-US" sz="1400" dirty="0" smtClean="0">
              <a:solidFill>
                <a:schemeClr val="tx1"/>
              </a:solidFill>
            </a:endParaRPr>
          </a:p>
          <a:p>
            <a:pPr marL="914400" lvl="1" indent="-457200">
              <a:buFont typeface="Arial" panose="02080604020202020204" charset="0"/>
              <a:buChar char="•"/>
            </a:pPr>
            <a:r>
              <a:rPr lang="x-none" altLang="en-US" sz="1400" dirty="0" smtClean="0">
                <a:solidFill>
                  <a:schemeClr val="tx1"/>
                </a:solidFill>
              </a:rPr>
              <a:t>Target placed at torso height</a:t>
            </a:r>
            <a:endParaRPr lang="x-none" altLang="en-US" sz="1400" dirty="0" smtClean="0">
              <a:solidFill>
                <a:schemeClr val="tx1"/>
              </a:solidFill>
            </a:endParaRPr>
          </a:p>
          <a:p>
            <a:pPr marL="914400" lvl="1" indent="-457200">
              <a:buFont typeface="Arial" panose="02080604020202020204" charset="0"/>
              <a:buChar char="•"/>
            </a:pPr>
            <a:r>
              <a:rPr lang="x-none" altLang="en-US" sz="1400" dirty="0" smtClean="0">
                <a:solidFill>
                  <a:schemeClr val="tx1"/>
                </a:solidFill>
              </a:rPr>
              <a:t>Target positioned 10 yards down range</a:t>
            </a:r>
            <a:endParaRPr lang="x-none" altLang="en-US" sz="1400" dirty="0" smtClean="0">
              <a:solidFill>
                <a:schemeClr val="tx1"/>
              </a:solidFill>
            </a:endParaRPr>
          </a:p>
          <a:p>
            <a:pPr marL="914400" lvl="1" indent="-457200">
              <a:buFont typeface="Arial" panose="02080604020202020204" charset="0"/>
              <a:buChar char="•"/>
            </a:pPr>
            <a:r>
              <a:rPr lang="x-none" altLang="en-US" sz="1400" dirty="0" smtClean="0">
                <a:solidFill>
                  <a:schemeClr val="tx1"/>
                </a:solidFill>
              </a:rPr>
              <a:t>Shooter in standing position</a:t>
            </a:r>
            <a:endParaRPr lang="x-none" altLang="en-US" sz="1400" dirty="0" smtClean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charset="2"/>
              <a:buChar char="q"/>
            </a:pPr>
            <a:endParaRPr lang="x-none" altLang="en-US" sz="1400" dirty="0"/>
          </a:p>
          <a:p>
            <a:pPr marL="914400" lvl="1" indent="-457200">
              <a:buFont typeface="Wingdings" panose="05000000000000000000" charset="2"/>
              <a:buChar char="Ø"/>
            </a:pPr>
            <a:endParaRPr lang="en-US" altLang="zh-CN" sz="2000" dirty="0" smtClean="0"/>
          </a:p>
        </p:txBody>
      </p:sp>
      <p:pic>
        <p:nvPicPr>
          <p:cNvPr id="2" name="Picture 1" descr="shoot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3000" y="1905000"/>
            <a:ext cx="1432560" cy="1133475"/>
          </a:xfrm>
          <a:prstGeom prst="rect">
            <a:avLst/>
          </a:prstGeom>
        </p:spPr>
      </p:pic>
      <p:pic>
        <p:nvPicPr>
          <p:cNvPr id="3" name="Picture 2" descr="shotgu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1905000"/>
            <a:ext cx="1508760" cy="114363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181600" y="3276600"/>
            <a:ext cx="1045845" cy="3048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400">
                <a:solidFill>
                  <a:srgbClr val="FF0000"/>
                </a:solidFill>
              </a:rPr>
              <a:t>Handgun </a:t>
            </a:r>
            <a:endParaRPr lang="x-none" altLang="en-US" sz="1400">
              <a:solidFill>
                <a:srgbClr val="FF0000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010400" y="3200400"/>
            <a:ext cx="1379220" cy="3048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400">
                <a:solidFill>
                  <a:srgbClr val="FF0000"/>
                </a:solidFill>
              </a:rPr>
              <a:t>Rifle/Shotgun</a:t>
            </a:r>
            <a:endParaRPr lang="x-none" altLang="en-US" sz="1400">
              <a:solidFill>
                <a:srgbClr val="FF0000"/>
              </a:solidFill>
            </a:endParaRPr>
          </a:p>
        </p:txBody>
      </p:sp>
      <p:pic>
        <p:nvPicPr>
          <p:cNvPr id="9" name="Picture 2" descr="C:\Users\MrSultan531\Dropbox\GunshotDetection\draft\images\bulle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6" t="4691" r="34430" b="3457"/>
          <a:stretch>
            <a:fillRect/>
          </a:stretch>
        </p:blipFill>
        <p:spPr bwMode="auto">
          <a:xfrm rot="16200000">
            <a:off x="6007735" y="3516630"/>
            <a:ext cx="832485" cy="279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9"/>
          <p:cNvSpPr txBox="1"/>
          <p:nvPr/>
        </p:nvSpPr>
        <p:spPr>
          <a:xfrm>
            <a:off x="5334000" y="5486400"/>
            <a:ext cx="2400935" cy="3048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400">
                <a:solidFill>
                  <a:srgbClr val="FF0000"/>
                </a:solidFill>
              </a:rPr>
              <a:t>Different types of Bullets</a:t>
            </a:r>
            <a:endParaRPr lang="x-none" altLang="en-US" sz="1400">
              <a:solidFill>
                <a:srgbClr val="FF0000"/>
              </a:solidFill>
            </a:endParaRPr>
          </a:p>
        </p:txBody>
      </p:sp>
      <p:pic>
        <p:nvPicPr>
          <p:cNvPr id="35" name="Picture 34"/>
          <p:cNvPicPr/>
          <p:nvPr/>
        </p:nvPicPr>
        <p:blipFill>
          <a:blip r:embed="rId4"/>
          <a:stretch>
            <a:fillRect/>
          </a:stretch>
        </p:blipFill>
        <p:spPr>
          <a:xfrm>
            <a:off x="7543800" y="6019800"/>
            <a:ext cx="978877" cy="466773"/>
          </a:xfrm>
          <a:prstGeom prst="rect">
            <a:avLst/>
          </a:prstGeom>
          <a:ln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5712460" y="1447800"/>
            <a:ext cx="1546225" cy="3048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400">
                <a:solidFill>
                  <a:srgbClr val="FF0000"/>
                </a:solidFill>
              </a:rPr>
              <a:t>Shooting styles</a:t>
            </a:r>
            <a:endParaRPr lang="x-none" alt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sz="4000" dirty="0" smtClean="0">
                <a:solidFill>
                  <a:schemeClr val="bg1"/>
                </a:solidFill>
              </a:rPr>
              <a:t>Evaluations</a:t>
            </a:r>
            <a:endParaRPr lang="x-none" altLang="en-US" sz="4000" dirty="0"/>
          </a:p>
        </p:txBody>
      </p:sp>
      <p:sp>
        <p:nvSpPr>
          <p:cNvPr id="5" name="TextShape 2"/>
          <p:cNvSpPr txBox="1"/>
          <p:nvPr/>
        </p:nvSpPr>
        <p:spPr>
          <a:xfrm>
            <a:off x="76200" y="1371600"/>
            <a:ext cx="4191000" cy="495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Arial" panose="02080604020202020204" charset="0"/>
              <a:buChar char="•"/>
            </a:pPr>
            <a:r>
              <a:rPr lang="x-none" altLang="en-US" dirty="0" smtClean="0">
                <a:solidFill>
                  <a:srgbClr val="0070C0"/>
                </a:solidFill>
              </a:rPr>
              <a:t>Firearm Category Inference</a:t>
            </a:r>
            <a:endParaRPr lang="x-none" altLang="en-US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80604020202020204" charset="0"/>
              <a:buChar char="•"/>
            </a:pPr>
            <a:r>
              <a:rPr lang="x-none" altLang="en-US" sz="1600" dirty="0" smtClean="0">
                <a:solidFill>
                  <a:schemeClr val="tx1"/>
                </a:solidFill>
              </a:rPr>
              <a:t>Three categories</a:t>
            </a:r>
            <a:endParaRPr lang="x-none" altLang="en-US" sz="1600" dirty="0" smtClean="0">
              <a:solidFill>
                <a:schemeClr val="tx1"/>
              </a:solidFill>
            </a:endParaRPr>
          </a:p>
          <a:p>
            <a:pPr marL="1371600" lvl="2" indent="-457200">
              <a:buFont typeface="Arial" panose="02080604020202020204" charset="0"/>
              <a:buChar char="•"/>
            </a:pPr>
            <a:r>
              <a:rPr lang="x-none" altLang="en-US" sz="1600" dirty="0" smtClean="0">
                <a:solidFill>
                  <a:schemeClr val="tx1"/>
                </a:solidFill>
              </a:rPr>
              <a:t>Handgun, Rifle, Shotgun</a:t>
            </a:r>
            <a:endParaRPr lang="x-none" altLang="en-US" sz="1600" dirty="0" smtClean="0">
              <a:solidFill>
                <a:schemeClr val="tx1"/>
              </a:solidFill>
            </a:endParaRPr>
          </a:p>
          <a:p>
            <a:pPr marL="914400" lvl="1" indent="-457200">
              <a:buFont typeface="Arial" panose="02080604020202020204" charset="0"/>
              <a:buChar char="•"/>
            </a:pPr>
            <a:endParaRPr lang="x-none" altLang="en-US" sz="1600" dirty="0" smtClean="0">
              <a:solidFill>
                <a:schemeClr val="tx1"/>
              </a:solidFill>
            </a:endParaRPr>
          </a:p>
          <a:p>
            <a:pPr marL="914400" lvl="1" indent="-457200">
              <a:buFont typeface="Arial" panose="02080604020202020204" charset="0"/>
              <a:buChar char="•"/>
            </a:pPr>
            <a:r>
              <a:rPr lang="x-none" altLang="en-US" sz="1600" dirty="0" smtClean="0">
                <a:solidFill>
                  <a:schemeClr val="tx1"/>
                </a:solidFill>
              </a:rPr>
              <a:t>Randomly split train and test set.</a:t>
            </a:r>
            <a:endParaRPr lang="x-none" altLang="en-US" sz="1600" dirty="0" smtClean="0">
              <a:solidFill>
                <a:schemeClr val="tx1"/>
              </a:solidFill>
            </a:endParaRPr>
          </a:p>
          <a:p>
            <a:pPr marL="1371600" lvl="2" indent="-457200">
              <a:buFont typeface="Arial" panose="02080604020202020204" charset="0"/>
              <a:buChar char="•"/>
            </a:pPr>
            <a:r>
              <a:rPr lang="x-none" altLang="en-US" sz="1600" dirty="0" smtClean="0">
                <a:solidFill>
                  <a:schemeClr val="tx1"/>
                </a:solidFill>
              </a:rPr>
              <a:t>training set contains 70% data</a:t>
            </a:r>
            <a:endParaRPr lang="x-none" altLang="en-US" sz="1600" dirty="0" smtClean="0">
              <a:solidFill>
                <a:schemeClr val="tx1"/>
              </a:solidFill>
            </a:endParaRPr>
          </a:p>
          <a:p>
            <a:pPr marL="1371600" lvl="2" indent="-457200">
              <a:buFont typeface="Arial" panose="02080604020202020204" charset="0"/>
              <a:buChar char="•"/>
            </a:pPr>
            <a:r>
              <a:rPr lang="x-none" altLang="en-US" sz="1600" dirty="0" smtClean="0">
                <a:solidFill>
                  <a:schemeClr val="tx1"/>
                </a:solidFill>
              </a:rPr>
              <a:t>Testing set contains 30% data</a:t>
            </a:r>
            <a:endParaRPr lang="x-none" altLang="en-US" sz="1600" dirty="0" smtClean="0">
              <a:solidFill>
                <a:schemeClr val="tx1"/>
              </a:solidFill>
            </a:endParaRPr>
          </a:p>
          <a:p>
            <a:pPr marL="1371600" lvl="2" indent="-457200">
              <a:buFont typeface="Arial" panose="02080604020202020204" charset="0"/>
              <a:buChar char="•"/>
            </a:pPr>
            <a:endParaRPr lang="x-none" altLang="en-US" sz="16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80604020202020204" charset="0"/>
              <a:buChar char="•"/>
            </a:pPr>
            <a:r>
              <a:rPr lang="x-none" altLang="en-US" sz="1600" dirty="0" smtClean="0">
                <a:solidFill>
                  <a:schemeClr val="tx1"/>
                </a:solidFill>
              </a:rPr>
              <a:t>F1 scores for handgun 90%, rifle - 93%, shotgun  76%.</a:t>
            </a:r>
            <a:endParaRPr lang="x-none" altLang="en-US" sz="16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80604020202020204" charset="0"/>
              <a:buChar char="•"/>
            </a:pPr>
            <a:endParaRPr lang="x-none" altLang="en-US" sz="16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80604020202020204" charset="0"/>
              <a:buChar char="•"/>
            </a:pPr>
            <a:r>
              <a:rPr lang="x-none" altLang="en-US" sz="1600" dirty="0" smtClean="0">
                <a:solidFill>
                  <a:schemeClr val="tx1"/>
                </a:solidFill>
              </a:rPr>
              <a:t>Different category has distinctive sensor signals.</a:t>
            </a:r>
            <a:endParaRPr lang="x-none" altLang="en-US" sz="1600" dirty="0" smtClean="0">
              <a:solidFill>
                <a:schemeClr val="tx1"/>
              </a:solidFill>
            </a:endParaRPr>
          </a:p>
          <a:p>
            <a:pPr marL="914400" lvl="1" indent="-457200">
              <a:buFont typeface="Arial" panose="02080604020202020204" charset="0"/>
              <a:buChar char="•"/>
            </a:pPr>
            <a:endParaRPr lang="x-none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78" y="5181600"/>
            <a:ext cx="1886585" cy="304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en-US" sz="1400" dirty="0" smtClean="0">
                <a:solidFill>
                  <a:srgbClr val="FF0000"/>
                </a:solidFill>
              </a:rPr>
              <a:t>Category Inference</a:t>
            </a:r>
            <a:endParaRPr lang="x-none" altLang="en-US" sz="1400" dirty="0" smtClean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1"/>
          <a:stretch>
            <a:fillRect/>
          </a:stretch>
        </p:blipFill>
        <p:spPr>
          <a:xfrm>
            <a:off x="8153400" y="6096000"/>
            <a:ext cx="978877" cy="466773"/>
          </a:xfrm>
          <a:prstGeom prst="rect">
            <a:avLst/>
          </a:prstGeom>
          <a:ln>
            <a:noFill/>
          </a:ln>
        </p:spPr>
      </p:pic>
      <p:pic>
        <p:nvPicPr>
          <p:cNvPr id="4" name="Picture 3" descr="Category_Accurac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828800"/>
            <a:ext cx="4293870" cy="3044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sz="4000" dirty="0" smtClean="0">
                <a:solidFill>
                  <a:schemeClr val="bg1"/>
                </a:solidFill>
              </a:rPr>
              <a:t>Evaluations</a:t>
            </a:r>
            <a:endParaRPr lang="x-none" altLang="en-US" sz="4000" dirty="0"/>
          </a:p>
        </p:txBody>
      </p:sp>
      <p:sp>
        <p:nvSpPr>
          <p:cNvPr id="5" name="TextShape 2"/>
          <p:cNvSpPr txBox="1"/>
          <p:nvPr/>
        </p:nvSpPr>
        <p:spPr>
          <a:xfrm>
            <a:off x="76200" y="1371600"/>
            <a:ext cx="4191000" cy="495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indent="0">
              <a:buNone/>
            </a:pPr>
            <a:r>
              <a:rPr lang="x-none" altLang="en-US" dirty="0" smtClean="0">
                <a:solidFill>
                  <a:srgbClr val="0070C0"/>
                </a:solidFill>
              </a:rPr>
              <a:t>Firearm Detection</a:t>
            </a:r>
            <a:endParaRPr lang="x-none" altLang="en-US" dirty="0" smtClean="0">
              <a:solidFill>
                <a:srgbClr val="0070C0"/>
              </a:solidFill>
            </a:endParaRPr>
          </a:p>
          <a:p>
            <a:pPr indent="0">
              <a:buNone/>
            </a:pPr>
            <a:endParaRPr lang="x-none" altLang="en-US" dirty="0" smtClean="0">
              <a:solidFill>
                <a:srgbClr val="0070C0"/>
              </a:solidFill>
            </a:endParaRPr>
          </a:p>
          <a:p>
            <a:pPr lvl="1" indent="-457200">
              <a:buFont typeface="Arial" panose="02080604020202020204" charset="0"/>
              <a:buChar char="•"/>
            </a:pPr>
            <a:r>
              <a:rPr lang="x-none" altLang="en-US" sz="1600" dirty="0" smtClean="0">
                <a:solidFill>
                  <a:schemeClr val="tx1"/>
                </a:solidFill>
              </a:rPr>
              <a:t>Use Decision Tree to detect individual firearm</a:t>
            </a:r>
            <a:endParaRPr lang="x-none" altLang="en-US" sz="1600" dirty="0" smtClean="0">
              <a:solidFill>
                <a:schemeClr val="tx1"/>
              </a:solidFill>
            </a:endParaRPr>
          </a:p>
          <a:p>
            <a:pPr lvl="1" indent="-457200">
              <a:buFont typeface="Arial" panose="02080604020202020204" charset="0"/>
              <a:buChar char="•"/>
            </a:pPr>
            <a:r>
              <a:rPr lang="x-none" altLang="en-US" sz="1600" dirty="0" smtClean="0">
                <a:solidFill>
                  <a:schemeClr val="tx1"/>
                </a:solidFill>
              </a:rPr>
              <a:t>Rifle detection </a:t>
            </a:r>
            <a:endParaRPr lang="x-none" altLang="en-US" sz="1600" dirty="0" smtClean="0">
              <a:solidFill>
                <a:schemeClr val="tx1"/>
              </a:solidFill>
            </a:endParaRPr>
          </a:p>
          <a:p>
            <a:pPr lvl="2" indent="-457200">
              <a:buFont typeface="Arial" panose="02080604020202020204" charset="0"/>
              <a:buChar char="•"/>
            </a:pPr>
            <a:r>
              <a:rPr lang="x-none" altLang="en-US" sz="1400" dirty="0" smtClean="0">
                <a:solidFill>
                  <a:srgbClr val="FF0000"/>
                </a:solidFill>
              </a:rPr>
              <a:t>'M44' </a:t>
            </a:r>
            <a:r>
              <a:rPr lang="x-none" altLang="en-US" sz="1400" dirty="0" smtClean="0">
                <a:solidFill>
                  <a:schemeClr val="tx1"/>
                </a:solidFill>
              </a:rPr>
              <a:t>and '</a:t>
            </a:r>
            <a:r>
              <a:rPr lang="x-none" altLang="en-US" sz="1400" dirty="0" smtClean="0">
                <a:solidFill>
                  <a:srgbClr val="FF0000"/>
                </a:solidFill>
              </a:rPr>
              <a:t>Scoped M91/30</a:t>
            </a:r>
            <a:r>
              <a:rPr lang="x-none" altLang="en-US" sz="1400" dirty="0" smtClean="0">
                <a:solidFill>
                  <a:schemeClr val="tx1"/>
                </a:solidFill>
              </a:rPr>
              <a:t>' have F1 score </a:t>
            </a:r>
            <a:r>
              <a:rPr lang="x-none" altLang="en-US" sz="1400" dirty="0" smtClean="0">
                <a:solidFill>
                  <a:srgbClr val="FF0000"/>
                </a:solidFill>
              </a:rPr>
              <a:t>60%</a:t>
            </a:r>
            <a:r>
              <a:rPr lang="x-none" altLang="en-US" sz="1400" dirty="0" smtClean="0">
                <a:solidFill>
                  <a:schemeClr val="tx1"/>
                </a:solidFill>
              </a:rPr>
              <a:t>, </a:t>
            </a:r>
            <a:r>
              <a:rPr lang="x-none" altLang="en-US" sz="1400" dirty="0" smtClean="0">
                <a:solidFill>
                  <a:srgbClr val="FF0000"/>
                </a:solidFill>
              </a:rPr>
              <a:t>58%</a:t>
            </a:r>
            <a:r>
              <a:rPr lang="x-none" altLang="en-US" sz="1400" dirty="0" smtClean="0">
                <a:solidFill>
                  <a:schemeClr val="tx1"/>
                </a:solidFill>
              </a:rPr>
              <a:t>. </a:t>
            </a:r>
            <a:endParaRPr lang="x-none" altLang="en-US" sz="1400" dirty="0" smtClean="0">
              <a:solidFill>
                <a:schemeClr val="tx1"/>
              </a:solidFill>
            </a:endParaRPr>
          </a:p>
          <a:p>
            <a:pPr marL="1371600" lvl="2" indent="-457200">
              <a:buFont typeface="Arial" panose="02080604020202020204" charset="0"/>
              <a:buChar char="•"/>
            </a:pPr>
            <a:r>
              <a:rPr lang="x-none" altLang="en-US" sz="1400" dirty="0" smtClean="0">
                <a:solidFill>
                  <a:schemeClr val="tx1"/>
                </a:solidFill>
              </a:rPr>
              <a:t>Both have similar impact on accelerometer sensor.</a:t>
            </a:r>
            <a:endParaRPr lang="x-none" altLang="en-US" sz="1400" dirty="0" smtClean="0">
              <a:solidFill>
                <a:schemeClr val="tx1"/>
              </a:solidFill>
            </a:endParaRPr>
          </a:p>
          <a:p>
            <a:pPr marL="1371600" lvl="2" indent="-457200">
              <a:buFont typeface="Arial" panose="02080604020202020204" charset="0"/>
              <a:buChar char="•"/>
            </a:pPr>
            <a:endParaRPr lang="x-none" altLang="en-US" sz="1400" dirty="0" smtClean="0">
              <a:solidFill>
                <a:schemeClr val="tx1"/>
              </a:solidFill>
            </a:endParaRPr>
          </a:p>
          <a:p>
            <a:pPr marL="1371600" lvl="2" indent="-457200">
              <a:buFont typeface="Arial" panose="02080604020202020204" charset="0"/>
              <a:buChar char="•"/>
            </a:pPr>
            <a:r>
              <a:rPr lang="x-none" altLang="en-US" sz="1400" dirty="0" smtClean="0">
                <a:solidFill>
                  <a:schemeClr val="tx1"/>
                </a:solidFill>
              </a:rPr>
              <a:t>Use same cartridge</a:t>
            </a:r>
            <a:endParaRPr lang="x-none" altLang="en-US" sz="1400" dirty="0" smtClean="0">
              <a:solidFill>
                <a:schemeClr val="tx1"/>
              </a:solidFill>
            </a:endParaRPr>
          </a:p>
          <a:p>
            <a:pPr marL="1371600" lvl="2" indent="-457200">
              <a:buFont typeface="Arial" panose="02080604020202020204" charset="0"/>
              <a:buChar char="•"/>
            </a:pPr>
            <a:endParaRPr lang="x-none" altLang="en-US" sz="1400" dirty="0" smtClean="0">
              <a:solidFill>
                <a:schemeClr val="tx1"/>
              </a:solidFill>
            </a:endParaRPr>
          </a:p>
          <a:p>
            <a:pPr marL="1371600" lvl="2" indent="-457200">
              <a:buFont typeface="Arial" panose="02080604020202020204" charset="0"/>
              <a:buChar char="•"/>
            </a:pPr>
            <a:r>
              <a:rPr lang="x-none" altLang="en-US" sz="1400" dirty="0" smtClean="0">
                <a:solidFill>
                  <a:schemeClr val="tx1"/>
                </a:solidFill>
              </a:rPr>
              <a:t>Both are non-autoloading</a:t>
            </a:r>
            <a:endParaRPr lang="x-none" altLang="en-US" sz="1400" dirty="0" smtClean="0">
              <a:solidFill>
                <a:schemeClr val="tx1"/>
              </a:solidFill>
            </a:endParaRPr>
          </a:p>
          <a:p>
            <a:pPr marL="1371600" lvl="2" indent="-457200">
              <a:buFont typeface="Arial" panose="02080604020202020204" charset="0"/>
              <a:buChar char="•"/>
            </a:pPr>
            <a:endParaRPr lang="x-none" altLang="en-US" sz="1400" dirty="0" smtClean="0">
              <a:solidFill>
                <a:schemeClr val="tx1"/>
              </a:solidFill>
            </a:endParaRPr>
          </a:p>
          <a:p>
            <a:pPr marL="1371600" lvl="2" indent="-457200">
              <a:buFont typeface="Arial" panose="02080604020202020204" charset="0"/>
              <a:buChar char="•"/>
            </a:pPr>
            <a:r>
              <a:rPr lang="x-none" altLang="en-US" sz="1400" dirty="0" smtClean="0">
                <a:solidFill>
                  <a:schemeClr val="tx1"/>
                </a:solidFill>
              </a:rPr>
              <a:t>Frame selection module selects non-gunshot related signals.</a:t>
            </a:r>
            <a:endParaRPr lang="x-none" altLang="en-US" sz="1400" dirty="0" smtClean="0">
              <a:solidFill>
                <a:schemeClr val="tx1"/>
              </a:solidFill>
            </a:endParaRPr>
          </a:p>
          <a:p>
            <a:pPr marL="1371600" lvl="2" indent="-457200">
              <a:buFont typeface="Arial" panose="02080604020202020204" charset="0"/>
              <a:buChar char="•"/>
            </a:pPr>
            <a:endParaRPr lang="x-none" altLang="en-US" sz="14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80604020202020204" charset="0"/>
              <a:buChar char="•"/>
            </a:pPr>
            <a:r>
              <a:rPr lang="x-none" altLang="en-US" sz="1600" dirty="0" smtClean="0">
                <a:solidFill>
                  <a:schemeClr val="tx1"/>
                </a:solidFill>
              </a:rPr>
              <a:t>Ruger 10/22 has F1 score </a:t>
            </a:r>
            <a:r>
              <a:rPr lang="x-none" altLang="en-US" sz="1600" dirty="0" smtClean="0">
                <a:solidFill>
                  <a:srgbClr val="FF0000"/>
                </a:solidFill>
              </a:rPr>
              <a:t>93%</a:t>
            </a:r>
            <a:endParaRPr lang="x-none" altLang="en-US" sz="1600" dirty="0" smtClean="0">
              <a:solidFill>
                <a:srgbClr val="FF0000"/>
              </a:solidFill>
            </a:endParaRPr>
          </a:p>
          <a:p>
            <a:pPr marL="914400" lvl="1" indent="-457200">
              <a:buFont typeface="Arial" panose="02080604020202020204" charset="0"/>
              <a:buChar char="•"/>
            </a:pPr>
            <a:r>
              <a:rPr lang="x-none" altLang="en-US" sz="1400" dirty="0" smtClean="0">
                <a:solidFill>
                  <a:schemeClr val="tx1"/>
                </a:solidFill>
              </a:rPr>
              <a:t>Unique low recoil force</a:t>
            </a:r>
            <a:endParaRPr lang="x-none" altLang="en-US" sz="1400" dirty="0" smtClean="0">
              <a:solidFill>
                <a:schemeClr val="tx1"/>
              </a:solidFill>
            </a:endParaRPr>
          </a:p>
          <a:p>
            <a:pPr marL="914400" lvl="1" indent="-457200">
              <a:buFont typeface="Arial" panose="02080604020202020204" charset="0"/>
              <a:buChar char="•"/>
            </a:pPr>
            <a:endParaRPr lang="x-none" altLang="en-US" sz="1400" dirty="0" smtClean="0">
              <a:solidFill>
                <a:schemeClr val="tx1"/>
              </a:solidFill>
            </a:endParaRPr>
          </a:p>
          <a:p>
            <a:pPr marL="914400" lvl="1" indent="-457200">
              <a:buFont typeface="Arial" panose="02080604020202020204" charset="0"/>
              <a:buChar char="•"/>
            </a:pPr>
            <a:r>
              <a:rPr lang="x-none" altLang="en-US" sz="1400" dirty="0" smtClean="0">
                <a:solidFill>
                  <a:srgbClr val="FF0000"/>
                </a:solidFill>
              </a:rPr>
              <a:t>Auto-loading</a:t>
            </a:r>
            <a:endParaRPr lang="x-none" altLang="en-US" sz="1400" dirty="0" smtClean="0">
              <a:solidFill>
                <a:srgbClr val="FF0000"/>
              </a:solidFill>
            </a:endParaRPr>
          </a:p>
          <a:p>
            <a:pPr marL="914400" lvl="1" indent="-457200">
              <a:buFont typeface="Arial" panose="02080604020202020204" charset="0"/>
              <a:buChar char="•"/>
            </a:pPr>
            <a:endParaRPr lang="x-none" altLang="en-US" sz="1600" dirty="0" smtClean="0">
              <a:solidFill>
                <a:schemeClr val="tx1"/>
              </a:solidFill>
            </a:endParaRPr>
          </a:p>
          <a:p>
            <a:pPr marL="914400" lvl="1" indent="-457200">
              <a:buFont typeface="Arial" panose="02080604020202020204" charset="0"/>
              <a:buChar char="•"/>
            </a:pPr>
            <a:endParaRPr lang="x-none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78" y="5181600"/>
            <a:ext cx="2167255" cy="304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en-US" sz="1400" dirty="0" smtClean="0">
                <a:solidFill>
                  <a:srgbClr val="FF0000"/>
                </a:solidFill>
              </a:rPr>
              <a:t>Rifle Inference Results</a:t>
            </a:r>
            <a:endParaRPr lang="x-none" altLang="en-US" sz="1400" dirty="0" smtClean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1"/>
          <a:stretch>
            <a:fillRect/>
          </a:stretch>
        </p:blipFill>
        <p:spPr>
          <a:xfrm>
            <a:off x="8153400" y="6096000"/>
            <a:ext cx="978877" cy="466773"/>
          </a:xfrm>
          <a:prstGeom prst="rect">
            <a:avLst/>
          </a:prstGeom>
          <a:ln>
            <a:noFill/>
          </a:ln>
        </p:spPr>
      </p:pic>
      <p:pic>
        <p:nvPicPr>
          <p:cNvPr id="7" name="Picture 6" descr="Rifle_Result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600200"/>
            <a:ext cx="4584700" cy="3213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sz="4000" dirty="0" smtClean="0">
                <a:solidFill>
                  <a:schemeClr val="bg1"/>
                </a:solidFill>
              </a:rPr>
              <a:t>Evaluations</a:t>
            </a:r>
            <a:endParaRPr lang="x-none" altLang="en-US" sz="4000" dirty="0"/>
          </a:p>
        </p:txBody>
      </p:sp>
      <p:sp>
        <p:nvSpPr>
          <p:cNvPr id="5" name="TextShape 2"/>
          <p:cNvSpPr txBox="1"/>
          <p:nvPr/>
        </p:nvSpPr>
        <p:spPr>
          <a:xfrm>
            <a:off x="76200" y="1371600"/>
            <a:ext cx="4191000" cy="495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indent="0">
              <a:buNone/>
            </a:pPr>
            <a:r>
              <a:rPr lang="x-none" altLang="en-US" dirty="0" smtClean="0">
                <a:solidFill>
                  <a:srgbClr val="0070C0"/>
                </a:solidFill>
              </a:rPr>
              <a:t>Firearm Detection Comparison</a:t>
            </a:r>
            <a:endParaRPr lang="x-none" altLang="en-US" dirty="0" smtClean="0">
              <a:solidFill>
                <a:srgbClr val="0070C0"/>
              </a:solidFill>
            </a:endParaRPr>
          </a:p>
          <a:p>
            <a:pPr indent="0">
              <a:buNone/>
            </a:pPr>
            <a:endParaRPr lang="x-none" altLang="en-US" dirty="0" smtClean="0">
              <a:solidFill>
                <a:srgbClr val="0070C0"/>
              </a:solidFill>
            </a:endParaRPr>
          </a:p>
          <a:p>
            <a:pPr lvl="1" indent="-457200">
              <a:buFont typeface="Arial" panose="02080604020202020204" charset="0"/>
              <a:buChar char="•"/>
            </a:pPr>
            <a:r>
              <a:rPr lang="x-none" altLang="en-US" sz="1600" dirty="0" smtClean="0">
                <a:solidFill>
                  <a:schemeClr val="tx1"/>
                </a:solidFill>
              </a:rPr>
              <a:t>10-fold cross-validation</a:t>
            </a:r>
            <a:endParaRPr lang="x-none" altLang="en-US" sz="1600" dirty="0" smtClean="0">
              <a:solidFill>
                <a:schemeClr val="tx1"/>
              </a:solidFill>
            </a:endParaRPr>
          </a:p>
          <a:p>
            <a:pPr lvl="1" indent="-457200">
              <a:buFont typeface="Arial" panose="02080604020202020204" charset="0"/>
              <a:buChar char="•"/>
            </a:pPr>
            <a:r>
              <a:rPr lang="x-none" altLang="en-US" sz="1600" dirty="0" smtClean="0">
                <a:solidFill>
                  <a:schemeClr val="tx1"/>
                </a:solidFill>
              </a:rPr>
              <a:t>Evaluated using DT, SVM, NB model.</a:t>
            </a:r>
            <a:endParaRPr lang="x-none" altLang="en-US" sz="1600" dirty="0" smtClean="0">
              <a:solidFill>
                <a:schemeClr val="tx1"/>
              </a:solidFill>
            </a:endParaRPr>
          </a:p>
          <a:p>
            <a:pPr lvl="0" indent="-457200">
              <a:buFont typeface="Arial" panose="02080604020202020204" charset="0"/>
              <a:buChar char="•"/>
            </a:pPr>
            <a:endParaRPr lang="x-none" altLang="en-US" sz="1600" dirty="0" smtClean="0">
              <a:solidFill>
                <a:schemeClr val="tx1"/>
              </a:solidFill>
            </a:endParaRPr>
          </a:p>
          <a:p>
            <a:pPr lvl="0" indent="-457200">
              <a:buFont typeface="Arial" panose="02080604020202020204" charset="0"/>
              <a:buChar char="•"/>
            </a:pPr>
            <a:r>
              <a:rPr lang="x-none" altLang="en-US" sz="1600" dirty="0" smtClean="0">
                <a:solidFill>
                  <a:schemeClr val="tx1"/>
                </a:solidFill>
              </a:rPr>
              <a:t>F1 scores for rifle for DT, SVM, NB is 73%, 65%, 66% respectively</a:t>
            </a:r>
            <a:endParaRPr lang="x-none" altLang="en-US" sz="1600" dirty="0" smtClean="0">
              <a:solidFill>
                <a:schemeClr val="tx1"/>
              </a:solidFill>
            </a:endParaRPr>
          </a:p>
          <a:p>
            <a:pPr lvl="0" indent="-457200">
              <a:buFont typeface="Arial" panose="02080604020202020204" charset="0"/>
              <a:buChar char="•"/>
            </a:pPr>
            <a:endParaRPr lang="x-none" altLang="en-US" sz="1600" dirty="0" smtClean="0">
              <a:solidFill>
                <a:schemeClr val="tx1"/>
              </a:solidFill>
            </a:endParaRPr>
          </a:p>
          <a:p>
            <a:pPr lvl="0" indent="-457200">
              <a:buFont typeface="Arial" panose="02080604020202020204" charset="0"/>
              <a:buChar char="•"/>
            </a:pPr>
            <a:r>
              <a:rPr lang="x-none" altLang="en-US" sz="1600" dirty="0" smtClean="0">
                <a:solidFill>
                  <a:schemeClr val="tx1"/>
                </a:solidFill>
              </a:rPr>
              <a:t>More number of rifle instances SVM performance dropped</a:t>
            </a:r>
            <a:endParaRPr lang="x-none" altLang="en-US" sz="1600" dirty="0" smtClean="0">
              <a:solidFill>
                <a:schemeClr val="tx1"/>
              </a:solidFill>
            </a:endParaRPr>
          </a:p>
          <a:p>
            <a:pPr lvl="0" indent="-457200">
              <a:buFont typeface="Arial" panose="02080604020202020204" charset="0"/>
              <a:buChar char="•"/>
            </a:pPr>
            <a:endParaRPr lang="x-none" altLang="en-US" sz="1600" dirty="0" smtClean="0">
              <a:solidFill>
                <a:schemeClr val="tx1"/>
              </a:solidFill>
            </a:endParaRPr>
          </a:p>
          <a:p>
            <a:pPr lvl="0" indent="-457200">
              <a:buFont typeface="Arial" panose="02080604020202020204" charset="0"/>
              <a:buChar char="•"/>
            </a:pPr>
            <a:r>
              <a:rPr lang="x-none" altLang="en-US" sz="1600" dirty="0" smtClean="0">
                <a:solidFill>
                  <a:schemeClr val="tx1"/>
                </a:solidFill>
              </a:rPr>
              <a:t>Manual loading contains noises</a:t>
            </a:r>
            <a:endParaRPr lang="x-none" altLang="en-US" sz="1600" dirty="0" smtClean="0">
              <a:solidFill>
                <a:schemeClr val="tx1"/>
              </a:solidFill>
            </a:endParaRPr>
          </a:p>
          <a:p>
            <a:pPr lvl="0" indent="-457200">
              <a:buFont typeface="Arial" panose="02080604020202020204" charset="0"/>
              <a:buChar char="•"/>
            </a:pPr>
            <a:endParaRPr lang="x-none" altLang="en-US" sz="1600" dirty="0" smtClean="0">
              <a:solidFill>
                <a:schemeClr val="tx1"/>
              </a:solidFill>
            </a:endParaRPr>
          </a:p>
          <a:p>
            <a:pPr marL="914400" lvl="1" indent="-457200">
              <a:buFont typeface="Arial" panose="02080604020202020204" charset="0"/>
              <a:buChar char="•"/>
            </a:pPr>
            <a:endParaRPr lang="x-none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78" y="5181600"/>
            <a:ext cx="2590165" cy="304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en-US" sz="1400" dirty="0" smtClean="0">
                <a:solidFill>
                  <a:srgbClr val="FF0000"/>
                </a:solidFill>
              </a:rPr>
              <a:t>Rifle Inference Comparison</a:t>
            </a:r>
            <a:endParaRPr lang="x-none" altLang="en-US" sz="1400" dirty="0" smtClean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1"/>
          <a:stretch>
            <a:fillRect/>
          </a:stretch>
        </p:blipFill>
        <p:spPr>
          <a:xfrm>
            <a:off x="8153400" y="6096000"/>
            <a:ext cx="978877" cy="466773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rifle_comparis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110" y="2057400"/>
            <a:ext cx="4441825" cy="2755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sz="4000" dirty="0" smtClean="0">
                <a:solidFill>
                  <a:schemeClr val="bg1"/>
                </a:solidFill>
              </a:rPr>
              <a:t>Evaluations</a:t>
            </a:r>
            <a:endParaRPr lang="x-none" altLang="en-US" sz="4000" dirty="0"/>
          </a:p>
        </p:txBody>
      </p:sp>
      <p:sp>
        <p:nvSpPr>
          <p:cNvPr id="5" name="TextShape 2"/>
          <p:cNvSpPr txBox="1"/>
          <p:nvPr/>
        </p:nvSpPr>
        <p:spPr>
          <a:xfrm>
            <a:off x="76200" y="1371600"/>
            <a:ext cx="4191000" cy="495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indent="0">
              <a:buNone/>
            </a:pPr>
            <a:r>
              <a:rPr lang="x-none" altLang="en-US" dirty="0" smtClean="0">
                <a:solidFill>
                  <a:srgbClr val="0070C0"/>
                </a:solidFill>
              </a:rPr>
              <a:t>Firearm Type Detection</a:t>
            </a:r>
            <a:endParaRPr lang="x-none" altLang="en-US" dirty="0" smtClean="0">
              <a:solidFill>
                <a:srgbClr val="0070C0"/>
              </a:solidFill>
            </a:endParaRPr>
          </a:p>
          <a:p>
            <a:pPr indent="0">
              <a:buNone/>
            </a:pPr>
            <a:endParaRPr lang="x-none" altLang="en-US" dirty="0" smtClean="0">
              <a:solidFill>
                <a:srgbClr val="0070C0"/>
              </a:solidFill>
            </a:endParaRPr>
          </a:p>
          <a:p>
            <a:pPr lvl="1" indent="-457200">
              <a:buFont typeface="Arial" panose="02080604020202020204" charset="0"/>
              <a:buChar char="•"/>
            </a:pPr>
            <a:r>
              <a:rPr lang="x-none" altLang="en-US" sz="1600" dirty="0" smtClean="0">
                <a:solidFill>
                  <a:schemeClr val="tx1"/>
                </a:solidFill>
              </a:rPr>
              <a:t>Oneclass SVM</a:t>
            </a:r>
            <a:endParaRPr lang="x-none" altLang="en-US" sz="1600" dirty="0" smtClean="0">
              <a:solidFill>
                <a:schemeClr val="tx1"/>
              </a:solidFill>
            </a:endParaRPr>
          </a:p>
          <a:p>
            <a:pPr lvl="1" indent="-457200">
              <a:buFont typeface="Arial" panose="02080604020202020204" charset="0"/>
              <a:buChar char="•"/>
            </a:pPr>
            <a:endParaRPr lang="x-none" altLang="en-US" sz="1600" dirty="0" smtClean="0">
              <a:solidFill>
                <a:schemeClr val="tx1"/>
              </a:solidFill>
            </a:endParaRPr>
          </a:p>
          <a:p>
            <a:pPr lvl="1" indent="-457200">
              <a:buFont typeface="Arial" panose="02080604020202020204" charset="0"/>
              <a:buChar char="•"/>
            </a:pPr>
            <a:r>
              <a:rPr lang="x-none" altLang="en-US" sz="1600" dirty="0" smtClean="0">
                <a:solidFill>
                  <a:schemeClr val="tx1"/>
                </a:solidFill>
              </a:rPr>
              <a:t>Auoloading as positive instances</a:t>
            </a:r>
            <a:endParaRPr lang="x-none" altLang="en-US" sz="1600" dirty="0" smtClean="0">
              <a:solidFill>
                <a:schemeClr val="tx1"/>
              </a:solidFill>
            </a:endParaRPr>
          </a:p>
          <a:p>
            <a:pPr lvl="2" indent="-457200">
              <a:buFont typeface="Arial" panose="02080604020202020204" charset="0"/>
              <a:buChar char="•"/>
            </a:pPr>
            <a:endParaRPr lang="x-none" altLang="en-US" sz="1600" dirty="0" smtClean="0">
              <a:solidFill>
                <a:schemeClr val="tx1"/>
              </a:solidFill>
            </a:endParaRPr>
          </a:p>
          <a:p>
            <a:pPr lvl="1" indent="-457200">
              <a:buFont typeface="Arial" panose="02080604020202020204" charset="0"/>
              <a:buChar char="•"/>
            </a:pPr>
            <a:r>
              <a:rPr lang="x-none" altLang="en-US" sz="1400" dirty="0" smtClean="0">
                <a:solidFill>
                  <a:schemeClr val="tx1"/>
                </a:solidFill>
              </a:rPr>
              <a:t>Manual loading as negative instances</a:t>
            </a:r>
            <a:endParaRPr lang="x-none" altLang="en-US" sz="1400" dirty="0" smtClean="0">
              <a:solidFill>
                <a:schemeClr val="tx1"/>
              </a:solidFill>
            </a:endParaRPr>
          </a:p>
          <a:p>
            <a:pPr lvl="1" indent="-457200">
              <a:buFont typeface="Arial" panose="02080604020202020204" charset="0"/>
              <a:buChar char="•"/>
            </a:pPr>
            <a:endParaRPr lang="x-none" altLang="en-US" sz="1400" dirty="0" smtClean="0">
              <a:solidFill>
                <a:schemeClr val="tx1"/>
              </a:solidFill>
            </a:endParaRPr>
          </a:p>
          <a:p>
            <a:pPr lvl="1" indent="-457200">
              <a:buFont typeface="Arial" panose="02080604020202020204" charset="0"/>
              <a:buChar char="•"/>
            </a:pPr>
            <a:r>
              <a:rPr lang="x-none" altLang="en-US" sz="1400" dirty="0" smtClean="0">
                <a:solidFill>
                  <a:schemeClr val="tx1"/>
                </a:solidFill>
              </a:rPr>
              <a:t>Dataset was splitted randomly 70-30% as train and test</a:t>
            </a:r>
            <a:endParaRPr lang="x-none" altLang="en-US" sz="1400" dirty="0" smtClean="0">
              <a:solidFill>
                <a:schemeClr val="tx1"/>
              </a:solidFill>
            </a:endParaRPr>
          </a:p>
          <a:p>
            <a:pPr lvl="1" indent="-457200">
              <a:buFont typeface="Arial" panose="02080604020202020204" charset="0"/>
              <a:buChar char="•"/>
            </a:pPr>
            <a:endParaRPr lang="x-none" altLang="en-US" sz="1400" dirty="0" smtClean="0">
              <a:solidFill>
                <a:schemeClr val="tx1"/>
              </a:solidFill>
            </a:endParaRPr>
          </a:p>
          <a:p>
            <a:pPr lvl="1" indent="-457200">
              <a:buFont typeface="Arial" panose="02080604020202020204" charset="0"/>
              <a:buChar char="•"/>
            </a:pPr>
            <a:r>
              <a:rPr lang="x-none" altLang="en-US" sz="1400" dirty="0" smtClean="0">
                <a:solidFill>
                  <a:schemeClr val="tx1"/>
                </a:solidFill>
              </a:rPr>
              <a:t>Accuracy 90%</a:t>
            </a:r>
            <a:endParaRPr lang="x-none" altLang="en-US" sz="1400" dirty="0" smtClean="0">
              <a:solidFill>
                <a:schemeClr val="tx1"/>
              </a:solidFill>
            </a:endParaRPr>
          </a:p>
          <a:p>
            <a:pPr marL="914400" lvl="1" indent="-457200">
              <a:buFont typeface="Arial" panose="02080604020202020204" charset="0"/>
              <a:buChar char="•"/>
            </a:pPr>
            <a:endParaRPr lang="x-none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3678" y="4114800"/>
            <a:ext cx="2212340" cy="304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en-US" sz="1400" dirty="0" smtClean="0">
                <a:solidFill>
                  <a:srgbClr val="FF0000"/>
                </a:solidFill>
              </a:rPr>
              <a:t>Firearm Type detection</a:t>
            </a:r>
            <a:endParaRPr lang="x-none" altLang="en-US" sz="1400" dirty="0" smtClean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1"/>
          <a:stretch>
            <a:fillRect/>
          </a:stretch>
        </p:blipFill>
        <p:spPr>
          <a:xfrm>
            <a:off x="8153400" y="6096000"/>
            <a:ext cx="978877" cy="466773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firearm_typ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3200400"/>
            <a:ext cx="4669155" cy="676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384840" y="421200"/>
            <a:ext cx="8361720" cy="7578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x-none" altLang="en-US" sz="4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Limiatations</a:t>
            </a:r>
            <a:endParaRPr lang="x-none" altLang="en-US" sz="2800" b="0" strike="noStrike" spc="-1" dirty="0">
              <a:solidFill>
                <a:srgbClr val="3333CC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408960" y="1383480"/>
            <a:ext cx="8337600" cy="495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000000"/>
              </a:buClr>
              <a:buSzPct val="75000"/>
              <a:buFont typeface="Arial" panose="02080604020202020204" charset="0"/>
              <a:buChar char="•"/>
            </a:pPr>
            <a:r>
              <a:rPr lang="en-US" sz="2000" dirty="0" smtClean="0">
                <a:sym typeface="+mn-ea"/>
              </a:rPr>
              <a:t>Sensor performance</a:t>
            </a:r>
            <a:endParaRPr lang="en-US" sz="2000" dirty="0" smtClean="0">
              <a:sym typeface="+mn-ea"/>
            </a:endParaRPr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en-US" dirty="0" smtClean="0">
                <a:sym typeface="+mn-ea"/>
              </a:rPr>
              <a:t>Sound level vs sound recording</a:t>
            </a:r>
            <a:endParaRPr lang="en-US" dirty="0" smtClean="0">
              <a:sym typeface="+mn-ea"/>
            </a:endParaRPr>
          </a:p>
          <a:p>
            <a:pPr marL="342900" indent="-342900">
              <a:lnSpc>
                <a:spcPct val="150000"/>
              </a:lnSpc>
              <a:buClr>
                <a:srgbClr val="000000"/>
              </a:buClr>
              <a:buSzPct val="75000"/>
              <a:buFont typeface="Arial" panose="02080604020202020204" charset="0"/>
              <a:buChar char="•"/>
            </a:pPr>
            <a:r>
              <a:rPr lang="en-US" sz="2000" dirty="0" smtClean="0">
                <a:sym typeface="+mn-ea"/>
              </a:rPr>
              <a:t>Requires high sample rates</a:t>
            </a:r>
            <a:endParaRPr lang="en-US" sz="2000" dirty="0" smtClean="0"/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en-US" dirty="0" smtClean="0">
                <a:sym typeface="+mn-ea"/>
              </a:rPr>
              <a:t>Event length of 0.1 prevented data smoothing</a:t>
            </a:r>
            <a:endParaRPr lang="en-US" dirty="0" smtClean="0"/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en-US" dirty="0" smtClean="0">
                <a:sym typeface="+mn-ea"/>
              </a:rPr>
              <a:t>Overestimating accuracy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Clr>
                <a:srgbClr val="000000"/>
              </a:buClr>
              <a:buSzPct val="75000"/>
              <a:buFont typeface="Arial" panose="02080604020202020204" charset="0"/>
              <a:buChar char="•"/>
            </a:pPr>
            <a:r>
              <a:rPr lang="en-US" sz="2000" dirty="0" smtClean="0">
                <a:sym typeface="+mn-ea"/>
              </a:rPr>
              <a:t>Training and testing samples</a:t>
            </a:r>
            <a:endParaRPr lang="en-US" sz="2000" dirty="0" smtClean="0"/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en-US" dirty="0" smtClean="0">
                <a:sym typeface="+mn-ea"/>
              </a:rPr>
              <a:t>Even vs uneven, 10 fold vs testing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Clr>
                <a:srgbClr val="000000"/>
              </a:buClr>
              <a:buSzPct val="75000"/>
              <a:buFont typeface="Arial" panose="02080604020202020204" charset="0"/>
              <a:buChar char="•"/>
            </a:pPr>
            <a:r>
              <a:rPr lang="en-US" sz="2000" dirty="0" smtClean="0">
                <a:sym typeface="+mn-ea"/>
              </a:rPr>
              <a:t>Ambiguous conditions of shooting for HAR</a:t>
            </a:r>
            <a:endParaRPr lang="en-US" sz="2000" dirty="0" smtClean="0"/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en-US" dirty="0" smtClean="0">
                <a:sym typeface="+mn-ea"/>
              </a:rPr>
              <a:t>Walking and shooting sample </a:t>
            </a:r>
            <a:endParaRPr lang="en-US" dirty="0" smtClean="0"/>
          </a:p>
          <a:p>
            <a:pPr marL="800100" lvl="1" indent="-342900">
              <a:buFont typeface="Arial" panose="02080604020202020204" charset="0"/>
              <a:buChar char="•"/>
            </a:pPr>
            <a:endParaRPr lang="en-US" dirty="0" smtClean="0"/>
          </a:p>
          <a:p>
            <a:pPr marL="800100" lvl="1" indent="-342900">
              <a:buFont typeface="Arial" panose="02080604020202020204" charset="0"/>
              <a:buChar char="•"/>
            </a:pPr>
            <a:endParaRPr lang="en-US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21" name="TextShape 3"/>
          <p:cNvSpPr txBox="1"/>
          <p:nvPr/>
        </p:nvSpPr>
        <p:spPr>
          <a:xfrm>
            <a:off x="7892640" y="6541560"/>
            <a:ext cx="878040" cy="26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B73185B7-2039-48FB-9486-AD75EF0B89B3}" type="slidenum"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8153400" y="6096000"/>
            <a:ext cx="978877" cy="46677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384840" y="421200"/>
            <a:ext cx="8361720" cy="7578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x-none" altLang="en-US" sz="4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Conclusions and Future work</a:t>
            </a:r>
            <a:endParaRPr lang="x-none" altLang="en-US" sz="2800" b="0" strike="noStrike" spc="-1" dirty="0">
              <a:solidFill>
                <a:srgbClr val="3333CC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408960" y="1383480"/>
            <a:ext cx="8337600" cy="495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800100" lvl="1" indent="-342900">
              <a:buFont typeface="Arial" panose="02080604020202020204" charset="0"/>
              <a:buChar char="•"/>
            </a:pPr>
            <a:r>
              <a:rPr lang="x-none" altLang="en-US" sz="2000" dirty="0" smtClean="0">
                <a:sym typeface="+mn-ea"/>
              </a:rPr>
              <a:t>Firearm, type and category deteced </a:t>
            </a:r>
            <a:endParaRPr lang="x-none" altLang="en-US" sz="2000" dirty="0" smtClean="0">
              <a:sym typeface="+mn-ea"/>
            </a:endParaRPr>
          </a:p>
          <a:p>
            <a:pPr marL="1371600" lvl="2" indent="-457200">
              <a:buFont typeface="Arial" panose="02080604020202020204" charset="0"/>
              <a:buChar char="•"/>
            </a:pPr>
            <a:r>
              <a:rPr lang="x-none" altLang="en-US" sz="2000" dirty="0" smtClean="0">
                <a:sym typeface="+mn-ea"/>
              </a:rPr>
              <a:t>Firearm detection accuracy </a:t>
            </a:r>
            <a:endParaRPr lang="x-none" altLang="en-US" sz="2000" dirty="0" smtClean="0">
              <a:sym typeface="+mn-ea"/>
            </a:endParaRPr>
          </a:p>
          <a:p>
            <a:pPr marL="1371600" lvl="2" indent="-457200">
              <a:buFont typeface="Arial" panose="02080604020202020204" charset="0"/>
              <a:buChar char="•"/>
            </a:pPr>
            <a:r>
              <a:rPr lang="x-none" altLang="en-US" sz="2000" dirty="0" smtClean="0">
                <a:sym typeface="+mn-ea"/>
              </a:rPr>
              <a:t>Category Detection Accuracy</a:t>
            </a:r>
            <a:endParaRPr lang="x-none" altLang="en-US" sz="2000" dirty="0" smtClean="0">
              <a:sym typeface="+mn-ea"/>
            </a:endParaRPr>
          </a:p>
          <a:p>
            <a:pPr marL="1371600" lvl="2" indent="-457200">
              <a:buFont typeface="Arial" panose="02080604020202020204" charset="0"/>
              <a:buChar char="•"/>
            </a:pPr>
            <a:r>
              <a:rPr lang="x-none" altLang="en-US" sz="2000" dirty="0" smtClean="0">
                <a:sym typeface="+mn-ea"/>
              </a:rPr>
              <a:t>Type detection accuracy</a:t>
            </a:r>
            <a:endParaRPr lang="x-none" altLang="en-US" sz="2000" dirty="0" smtClean="0">
              <a:sym typeface="+mn-ea"/>
            </a:endParaRPr>
          </a:p>
          <a:p>
            <a:pPr marL="914400" lvl="1" indent="-457200">
              <a:buFont typeface="Arial" panose="02080604020202020204" charset="0"/>
              <a:buChar char="•"/>
            </a:pPr>
            <a:endParaRPr lang="x-none" altLang="en-US" sz="2000" dirty="0" smtClean="0">
              <a:sym typeface="+mn-ea"/>
            </a:endParaRPr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en-US" sz="2000" dirty="0" smtClean="0">
                <a:sym typeface="+mn-ea"/>
              </a:rPr>
              <a:t>Feature extraction</a:t>
            </a:r>
            <a:endParaRPr lang="en-US" sz="2000" dirty="0" smtClean="0"/>
          </a:p>
          <a:p>
            <a:pPr marL="1257300" lvl="2" indent="-342900">
              <a:buFont typeface="Arial" panose="02080604020202020204" charset="0"/>
              <a:buChar char="•"/>
            </a:pPr>
            <a:r>
              <a:rPr lang="en-US" sz="2000" dirty="0">
                <a:sym typeface="+mn-ea"/>
              </a:rPr>
              <a:t>S</a:t>
            </a:r>
            <a:r>
              <a:rPr lang="en-US" sz="2000" dirty="0" smtClean="0">
                <a:sym typeface="+mn-ea"/>
              </a:rPr>
              <a:t>liding-window spike detector</a:t>
            </a:r>
            <a:endParaRPr lang="en-US" sz="2000" dirty="0" smtClean="0"/>
          </a:p>
          <a:p>
            <a:pPr marL="1257300" lvl="2" indent="-342900">
              <a:buFont typeface="Arial" panose="02080604020202020204" charset="0"/>
              <a:buChar char="•"/>
            </a:pPr>
            <a:r>
              <a:rPr lang="en-US" sz="2000" dirty="0" smtClean="0">
                <a:sym typeface="+mn-ea"/>
              </a:rPr>
              <a:t>Pre spike and post spike</a:t>
            </a:r>
            <a:endParaRPr lang="en-US" sz="2000" dirty="0" smtClean="0">
              <a:sym typeface="+mn-ea"/>
            </a:endParaRPr>
          </a:p>
          <a:p>
            <a:pPr marL="1257300" lvl="2" indent="-342900">
              <a:buFont typeface="Arial" panose="02080604020202020204" charset="0"/>
              <a:buChar char="•"/>
            </a:pPr>
            <a:endParaRPr lang="en-US" sz="2000" dirty="0" smtClean="0"/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x-none" altLang="en-US" sz="2000" dirty="0" smtClean="0">
                <a:sym typeface="+mn-ea"/>
              </a:rPr>
              <a:t>Multi-subjects investigations</a:t>
            </a:r>
            <a:endParaRPr lang="x-none" altLang="en-US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21" name="TextShape 3"/>
          <p:cNvSpPr txBox="1"/>
          <p:nvPr/>
        </p:nvSpPr>
        <p:spPr>
          <a:xfrm>
            <a:off x="7892640" y="6541560"/>
            <a:ext cx="878040" cy="26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B73185B7-2039-48FB-9486-AD75EF0B89B3}" type="slidenum"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8153400" y="6096000"/>
            <a:ext cx="978877" cy="46677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384840" y="421200"/>
            <a:ext cx="8361720" cy="7578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	</a:t>
            </a:r>
            <a:endParaRPr lang="en-US" sz="2800" b="0" strike="noStrike" spc="-1">
              <a:solidFill>
                <a:srgbClr val="3333CC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408960" y="1383480"/>
            <a:ext cx="8337600" cy="495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			</a:t>
            </a:r>
            <a:endParaRPr lang="en-US" sz="2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		</a:t>
            </a:r>
            <a:r>
              <a:rPr lang="en-US" sz="60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Thank </a:t>
            </a:r>
            <a:r>
              <a:rPr lang="en-US" sz="6000" b="1" strike="noStrike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you?</a:t>
            </a:r>
            <a:endParaRPr lang="en-US" sz="2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24" name="TextShape 3"/>
          <p:cNvSpPr txBox="1"/>
          <p:nvPr/>
        </p:nvSpPr>
        <p:spPr>
          <a:xfrm>
            <a:off x="7892640" y="6541560"/>
            <a:ext cx="878040" cy="26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50DDCC22-E9A0-424A-B1FD-830771B85035}" type="slidenum"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4343400"/>
            <a:ext cx="4657725" cy="188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mtClean="0"/>
              <a:t>Sriram Chellappan</a:t>
            </a:r>
            <a:endParaRPr lang="en-US" sz="2000" smtClean="0"/>
          </a:p>
          <a:p>
            <a:pPr algn="l"/>
            <a:endParaRPr lang="en-US" dirty="0" smtClean="0"/>
          </a:p>
          <a:p>
            <a:pPr algn="l"/>
            <a:r>
              <a:rPr lang="en-US" sz="1600" dirty="0" smtClean="0"/>
              <a:t>Associate Professor</a:t>
            </a:r>
            <a:endParaRPr lang="en-US" sz="1600" dirty="0" smtClean="0"/>
          </a:p>
          <a:p>
            <a:pPr algn="l"/>
            <a:r>
              <a:rPr lang="en-US" sz="1600" dirty="0" smtClean="0"/>
              <a:t>University of South Florida</a:t>
            </a:r>
            <a:endParaRPr lang="en-US" sz="1600" dirty="0" smtClean="0"/>
          </a:p>
          <a:p>
            <a:pPr algn="l"/>
            <a:r>
              <a:rPr lang="en-US" sz="1600" dirty="0" smtClean="0"/>
              <a:t>Dept. of Computer Science and Engineering</a:t>
            </a:r>
            <a:endParaRPr lang="en-US" sz="1600" dirty="0" smtClean="0"/>
          </a:p>
          <a:p>
            <a:pPr algn="l"/>
            <a:r>
              <a:rPr lang="en-US" sz="1600" dirty="0" smtClean="0"/>
              <a:t>Email: </a:t>
            </a:r>
            <a:r>
              <a:rPr lang="en-US" sz="1600" dirty="0" smtClean="0">
                <a:hlinkClick r:id="rId1"/>
              </a:rPr>
              <a:t>sriramc@usf.edu</a:t>
            </a:r>
            <a:endParaRPr lang="en-US" sz="1600" dirty="0" smtClean="0"/>
          </a:p>
          <a:p>
            <a:pPr algn="l"/>
            <a:r>
              <a:rPr lang="en-US" sz="1600" dirty="0">
                <a:hlinkClick r:id="rId2"/>
              </a:rPr>
              <a:t>http://www.csee.usf.edu/~sriramc/</a:t>
            </a:r>
            <a:endParaRPr lang="en-US" sz="1600" dirty="0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153400" y="6096000"/>
            <a:ext cx="978877" cy="46677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6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223">
                                            <p:txEl>
                                              <p:pRg st="6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223">
                                            <p:txEl>
                                              <p:pRg st="6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223">
                                            <p:txEl>
                                              <p:pRg st="6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84840" y="421200"/>
            <a:ext cx="8361720" cy="7578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x-none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Overview</a:t>
            </a:r>
            <a:endParaRPr lang="x-none"/>
          </a:p>
        </p:txBody>
      </p:sp>
      <p:sp>
        <p:nvSpPr>
          <p:cNvPr id="113" name="TextShape 2"/>
          <p:cNvSpPr txBox="1"/>
          <p:nvPr/>
        </p:nvSpPr>
        <p:spPr>
          <a:xfrm>
            <a:off x="152420" y="1295215"/>
            <a:ext cx="8337600" cy="495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800100" lvl="1" indent="-342900">
              <a:lnSpc>
                <a:spcPct val="100000"/>
              </a:lnSpc>
              <a:buClr>
                <a:srgbClr val="000000"/>
              </a:buClr>
              <a:buSzPct val="75000"/>
              <a:buFont typeface="Arial" panose="02080604020202020204" charset="0"/>
              <a:buChar char="•"/>
            </a:pPr>
            <a:r>
              <a:rPr lang="x-none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 Introduction</a:t>
            </a:r>
            <a:endParaRPr lang="x-none" sz="2400" b="0" strike="noStrike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00100" lvl="1" indent="-342900">
              <a:lnSpc>
                <a:spcPct val="100000"/>
              </a:lnSpc>
              <a:buClr>
                <a:srgbClr val="000000"/>
              </a:buClr>
              <a:buSzPct val="75000"/>
              <a:buFont typeface="Arial" panose="02080604020202020204" charset="0"/>
              <a:buChar char="•"/>
            </a:pPr>
            <a:endParaRPr lang="x-non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00735" lvl="1" indent="-342900">
              <a:lnSpc>
                <a:spcPct val="100000"/>
              </a:lnSpc>
              <a:buClr>
                <a:srgbClr val="000000"/>
              </a:buClr>
              <a:buSzPct val="65000"/>
              <a:buFont typeface="Arial" panose="02080604020202020204" charset="0"/>
              <a:buChar char="•"/>
            </a:pPr>
            <a:r>
              <a:rPr lang="en-US" sz="2400" dirty="0" smtClean="0">
                <a:sym typeface="+mn-ea"/>
              </a:rPr>
              <a:t> Motivation</a:t>
            </a:r>
            <a:endParaRPr lang="en-US" sz="2400" dirty="0" smtClean="0">
              <a:sym typeface="+mn-ea"/>
            </a:endParaRPr>
          </a:p>
          <a:p>
            <a:pPr marL="800735" lvl="1" indent="-342900">
              <a:lnSpc>
                <a:spcPct val="100000"/>
              </a:lnSpc>
              <a:buClr>
                <a:srgbClr val="000000"/>
              </a:buClr>
              <a:buSzPct val="65000"/>
              <a:buFont typeface="Arial" panose="02080604020202020204" charset="0"/>
              <a:buChar char="•"/>
            </a:pPr>
            <a:endParaRPr lang="en-US" sz="2400" dirty="0" smtClean="0">
              <a:sym typeface="+mn-ea"/>
            </a:endParaRPr>
          </a:p>
          <a:p>
            <a:pPr marL="915035" lvl="1" indent="-457200">
              <a:lnSpc>
                <a:spcPct val="100000"/>
              </a:lnSpc>
              <a:buClr>
                <a:srgbClr val="000000"/>
              </a:buClr>
              <a:buSzPct val="65000"/>
              <a:buFont typeface="Arial" panose="02080604020202020204" charset="0"/>
              <a:buChar char="•"/>
            </a:pPr>
            <a:r>
              <a:rPr lang="en-US" sz="2400" dirty="0" smtClean="0">
                <a:sym typeface="+mn-ea"/>
              </a:rPr>
              <a:t>Related Work</a:t>
            </a:r>
            <a:endParaRPr lang="en-US" sz="2400" dirty="0" smtClean="0">
              <a:sym typeface="+mn-ea"/>
            </a:endParaRPr>
          </a:p>
          <a:p>
            <a:pPr marL="915035" lvl="1" indent="-457200">
              <a:lnSpc>
                <a:spcPct val="100000"/>
              </a:lnSpc>
              <a:buClr>
                <a:srgbClr val="000000"/>
              </a:buClr>
              <a:buSzPct val="65000"/>
              <a:buFont typeface="Arial" panose="02080604020202020204" charset="0"/>
              <a:buChar char="•"/>
            </a:pPr>
            <a:endParaRPr lang="en-US" sz="2400" dirty="0" smtClean="0">
              <a:sym typeface="+mn-ea"/>
            </a:endParaRPr>
          </a:p>
          <a:p>
            <a:pPr marL="915035" lvl="1" indent="-457200">
              <a:lnSpc>
                <a:spcPct val="100000"/>
              </a:lnSpc>
              <a:buClr>
                <a:srgbClr val="000000"/>
              </a:buClr>
              <a:buSzPct val="65000"/>
              <a:buFont typeface="Arial" panose="02080604020202020204" charset="0"/>
              <a:buChar char="•"/>
            </a:pPr>
            <a:r>
              <a:rPr lang="en-US" sz="2400" dirty="0" smtClean="0">
                <a:sym typeface="+mn-ea"/>
              </a:rPr>
              <a:t>Methodology</a:t>
            </a:r>
            <a:endParaRPr lang="en-US" sz="2400" dirty="0" smtClean="0">
              <a:sym typeface="+mn-ea"/>
            </a:endParaRPr>
          </a:p>
          <a:p>
            <a:pPr marL="915035" lvl="1" indent="-457200">
              <a:lnSpc>
                <a:spcPct val="100000"/>
              </a:lnSpc>
              <a:buClr>
                <a:srgbClr val="000000"/>
              </a:buClr>
              <a:buSzPct val="65000"/>
              <a:buFont typeface="Arial" panose="02080604020202020204" charset="0"/>
              <a:buChar char="•"/>
            </a:pPr>
            <a:endParaRPr lang="en-US" sz="2400" dirty="0" smtClean="0"/>
          </a:p>
          <a:p>
            <a:pPr marL="915035" lvl="1" indent="-457200">
              <a:lnSpc>
                <a:spcPct val="100000"/>
              </a:lnSpc>
              <a:buClr>
                <a:srgbClr val="000000"/>
              </a:buClr>
              <a:buSzPct val="65000"/>
              <a:buFont typeface="Arial" panose="02080604020202020204" charset="0"/>
              <a:buChar char="•"/>
            </a:pPr>
            <a:r>
              <a:rPr lang="en-US" sz="2400" dirty="0" smtClean="0">
                <a:sym typeface="+mn-ea"/>
              </a:rPr>
              <a:t>Data Collection</a:t>
            </a:r>
            <a:endParaRPr lang="en-US" sz="2400" dirty="0" smtClean="0">
              <a:sym typeface="+mn-ea"/>
            </a:endParaRPr>
          </a:p>
          <a:p>
            <a:pPr marL="915035" lvl="1" indent="-457200">
              <a:lnSpc>
                <a:spcPct val="100000"/>
              </a:lnSpc>
              <a:buClr>
                <a:srgbClr val="000000"/>
              </a:buClr>
              <a:buSzPct val="65000"/>
              <a:buFont typeface="Arial" panose="02080604020202020204" charset="0"/>
              <a:buChar char="•"/>
            </a:pPr>
            <a:endParaRPr lang="en-US" sz="2400" dirty="0" smtClean="0"/>
          </a:p>
          <a:p>
            <a:pPr marL="915035" lvl="1" indent="-457200">
              <a:lnSpc>
                <a:spcPct val="100000"/>
              </a:lnSpc>
              <a:buClr>
                <a:srgbClr val="000000"/>
              </a:buClr>
              <a:buSzPct val="65000"/>
              <a:buFont typeface="Arial" panose="02080604020202020204" charset="0"/>
              <a:buChar char="•"/>
            </a:pPr>
            <a:r>
              <a:rPr lang="en-US" sz="2400" dirty="0" smtClean="0">
                <a:sym typeface="+mn-ea"/>
              </a:rPr>
              <a:t>Results and Discussion</a:t>
            </a:r>
            <a:endParaRPr lang="en-US" sz="2400" dirty="0" smtClean="0">
              <a:sym typeface="+mn-ea"/>
            </a:endParaRPr>
          </a:p>
          <a:p>
            <a:pPr marL="915035" lvl="1" indent="-457200">
              <a:lnSpc>
                <a:spcPct val="100000"/>
              </a:lnSpc>
              <a:buClr>
                <a:srgbClr val="000000"/>
              </a:buClr>
              <a:buSzPct val="65000"/>
              <a:buFont typeface="Arial" panose="02080604020202020204" charset="0"/>
              <a:buChar char="•"/>
            </a:pPr>
            <a:endParaRPr lang="en-US" sz="2400" dirty="0" smtClean="0"/>
          </a:p>
          <a:p>
            <a:pPr marL="915035" lvl="1" indent="-457200">
              <a:lnSpc>
                <a:spcPct val="100000"/>
              </a:lnSpc>
              <a:buClr>
                <a:srgbClr val="000000"/>
              </a:buClr>
              <a:buSzPct val="65000"/>
              <a:buFont typeface="Arial" panose="02080604020202020204" charset="0"/>
              <a:buChar char="•"/>
            </a:pPr>
            <a:r>
              <a:rPr lang="en-US" sz="2400" dirty="0" smtClean="0">
                <a:sym typeface="+mn-ea"/>
              </a:rPr>
              <a:t>Limitations and Future Work</a:t>
            </a:r>
            <a:endParaRPr lang="en-US" sz="2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14" name="TextShape 3"/>
          <p:cNvSpPr txBox="1"/>
          <p:nvPr/>
        </p:nvSpPr>
        <p:spPr>
          <a:xfrm>
            <a:off x="7892640" y="6541560"/>
            <a:ext cx="878040" cy="26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DA4139F4-3776-4ECC-B7CC-3E5196486BA2}" type="slidenum"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8153400" y="6096000"/>
            <a:ext cx="978877" cy="46677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84840" y="421200"/>
            <a:ext cx="8361720" cy="7578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x-none" altLang="en-US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Motivation</a:t>
            </a:r>
          </a:p>
        </p:txBody>
      </p:sp>
      <p:sp>
        <p:nvSpPr>
          <p:cNvPr id="113" name="TextShape 2"/>
          <p:cNvSpPr txBox="1"/>
          <p:nvPr/>
        </p:nvSpPr>
        <p:spPr>
          <a:xfrm>
            <a:off x="76220" y="1295215"/>
            <a:ext cx="8337600" cy="495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800100" lvl="1" indent="-342900">
              <a:lnSpc>
                <a:spcPct val="100000"/>
              </a:lnSpc>
              <a:buClr>
                <a:srgbClr val="000000"/>
              </a:buClr>
              <a:buSzPct val="75000"/>
              <a:buFont typeface="Arial" panose="02080604020202020204" charset="0"/>
              <a:buChar char="•"/>
            </a:pPr>
            <a:r>
              <a:rPr lang="en-US" sz="2400" dirty="0" smtClean="0">
                <a:sym typeface="+mn-ea"/>
              </a:rPr>
              <a:t>Improve crime solving applications</a:t>
            </a:r>
            <a:endParaRPr lang="en-US" sz="2400" dirty="0" smtClean="0">
              <a:sym typeface="+mn-ea"/>
            </a:endParaRPr>
          </a:p>
          <a:p>
            <a:pPr marL="800100" lvl="1" indent="-342900">
              <a:lnSpc>
                <a:spcPct val="100000"/>
              </a:lnSpc>
              <a:buClr>
                <a:srgbClr val="000000"/>
              </a:buClr>
              <a:buSzPct val="75000"/>
              <a:buFont typeface="Arial" panose="02080604020202020204" charset="0"/>
              <a:buChar char="•"/>
            </a:pPr>
            <a:endParaRPr lang="en-US" sz="2400" dirty="0" smtClean="0"/>
          </a:p>
          <a:p>
            <a:pPr marL="800100" lvl="1" indent="-342900"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400" dirty="0" smtClean="0">
                <a:sym typeface="+mn-ea"/>
              </a:rPr>
              <a:t>Acoustical 30 yard accuracy</a:t>
            </a:r>
            <a:endParaRPr lang="en-US" sz="2400" dirty="0" smtClean="0">
              <a:sym typeface="+mn-ea"/>
            </a:endParaRPr>
          </a:p>
          <a:p>
            <a:pPr marL="800100" lvl="1" indent="-342900">
              <a:lnSpc>
                <a:spcPct val="100000"/>
              </a:lnSpc>
              <a:buFont typeface="Arial" panose="02080604020202020204" charset="0"/>
              <a:buChar char="•"/>
            </a:pPr>
            <a:endParaRPr lang="en-US" sz="2400" dirty="0" smtClean="0"/>
          </a:p>
          <a:p>
            <a:pPr marL="800100" lvl="1" indent="-342900"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400" dirty="0" smtClean="0">
                <a:sym typeface="+mn-ea"/>
              </a:rPr>
              <a:t>Expand sensor data use</a:t>
            </a:r>
            <a:endParaRPr lang="en-US" sz="2400" dirty="0" smtClean="0">
              <a:sym typeface="+mn-ea"/>
            </a:endParaRPr>
          </a:p>
          <a:p>
            <a:pPr marL="800100" lvl="1" indent="-342900">
              <a:lnSpc>
                <a:spcPct val="100000"/>
              </a:lnSpc>
              <a:buFont typeface="Arial" panose="02080604020202020204" charset="0"/>
              <a:buChar char="•"/>
            </a:pPr>
            <a:endParaRPr lang="en-US" sz="2400" dirty="0" smtClean="0"/>
          </a:p>
          <a:p>
            <a:pPr marL="800100" lvl="1" indent="-342900">
              <a:lnSpc>
                <a:spcPct val="100000"/>
              </a:lnSpc>
              <a:buClr>
                <a:srgbClr val="000000"/>
              </a:buClr>
              <a:buSzPct val="75000"/>
              <a:buFont typeface="Arial" panose="02080604020202020204" charset="0"/>
              <a:buChar char="•"/>
            </a:pPr>
            <a:r>
              <a:rPr lang="en-US" sz="2400" dirty="0" smtClean="0">
                <a:sym typeface="+mn-ea"/>
              </a:rPr>
              <a:t>Assist in training</a:t>
            </a:r>
            <a:endParaRPr lang="en-US" sz="2400" dirty="0" smtClean="0">
              <a:sym typeface="+mn-ea"/>
            </a:endParaRPr>
          </a:p>
          <a:p>
            <a:pPr marL="800100" lvl="1" indent="-342900">
              <a:lnSpc>
                <a:spcPct val="100000"/>
              </a:lnSpc>
              <a:buClr>
                <a:srgbClr val="000000"/>
              </a:buClr>
              <a:buSzPct val="75000"/>
              <a:buFont typeface="Arial" panose="02080604020202020204" charset="0"/>
              <a:buChar char="•"/>
            </a:pPr>
            <a:endParaRPr lang="en-US" sz="2400" dirty="0" smtClean="0"/>
          </a:p>
          <a:p>
            <a:pPr marL="800100" lvl="1" indent="-342900"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400" dirty="0" smtClean="0">
                <a:sym typeface="+mn-ea"/>
              </a:rPr>
              <a:t>Pervasive &amp; non intrusive</a:t>
            </a:r>
            <a:endParaRPr lang="en-US" sz="2400" dirty="0" smtClean="0">
              <a:sym typeface="+mn-ea"/>
            </a:endParaRPr>
          </a:p>
          <a:p>
            <a:pPr marL="800100" lvl="1" indent="-342900">
              <a:lnSpc>
                <a:spcPct val="100000"/>
              </a:lnSpc>
              <a:buFont typeface="Arial" panose="02080604020202020204" charset="0"/>
              <a:buChar char="•"/>
            </a:pPr>
            <a:endParaRPr lang="en-US" sz="2400" dirty="0" smtClean="0"/>
          </a:p>
          <a:p>
            <a:pPr marL="800100" lvl="1" indent="-342900"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400" dirty="0" smtClean="0">
                <a:sym typeface="+mn-ea"/>
              </a:rPr>
              <a:t>User specific adaptability</a:t>
            </a:r>
            <a:endParaRPr lang="en-US" sz="2400" dirty="0" smtClean="0">
              <a:sym typeface="+mn-ea"/>
            </a:endParaRPr>
          </a:p>
          <a:p>
            <a:pPr marL="800100" lvl="1" indent="-342900">
              <a:lnSpc>
                <a:spcPct val="100000"/>
              </a:lnSpc>
              <a:buFont typeface="Arial" panose="02080604020202020204" charset="0"/>
              <a:buChar char="•"/>
            </a:pPr>
            <a:endParaRPr lang="en-US" sz="2400" dirty="0" smtClean="0"/>
          </a:p>
          <a:p>
            <a:pPr marL="800100" lvl="1" indent="-342900"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400" dirty="0" smtClean="0">
                <a:sym typeface="+mn-ea"/>
              </a:rPr>
              <a:t>Leverage existing sensors</a:t>
            </a:r>
            <a:endParaRPr lang="en-US" sz="2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14" name="TextShape 3"/>
          <p:cNvSpPr txBox="1"/>
          <p:nvPr/>
        </p:nvSpPr>
        <p:spPr>
          <a:xfrm>
            <a:off x="7892640" y="6541560"/>
            <a:ext cx="878040" cy="26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DA4139F4-3776-4ECC-B7CC-3E5196486BA2}" type="slidenum"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8153400" y="6096000"/>
            <a:ext cx="978877" cy="466773"/>
          </a:xfrm>
          <a:prstGeom prst="rect">
            <a:avLst/>
          </a:prstGeom>
          <a:ln>
            <a:noFill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828800"/>
            <a:ext cx="3634105" cy="1985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2" t="32964" r="35208" b="15185"/>
          <a:stretch>
            <a:fillRect/>
          </a:stretch>
        </p:blipFill>
        <p:spPr bwMode="auto">
          <a:xfrm>
            <a:off x="5715635" y="3903980"/>
            <a:ext cx="3397885" cy="1913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84840" y="421200"/>
            <a:ext cx="8361720" cy="7578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x-none" altLang="en-US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Related Work</a:t>
            </a:r>
            <a:endParaRPr lang="x-none" altLang="en-US" sz="2800" b="0" strike="noStrike" spc="-1">
              <a:solidFill>
                <a:srgbClr val="3333CC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408960" y="1383480"/>
            <a:ext cx="8337600" cy="495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000000"/>
              </a:buClr>
              <a:buSzPct val="75000"/>
              <a:buFont typeface="Arial" panose="02080604020202020204" charset="0"/>
              <a:buChar char="•"/>
            </a:pPr>
            <a:r>
              <a:rPr lang="en-US" sz="2800" dirty="0" smtClean="0">
                <a:sym typeface="+mn-ea"/>
              </a:rPr>
              <a:t>Limited  aspects of gunshots examined</a:t>
            </a:r>
            <a:endParaRPr lang="en-US" sz="2800" dirty="0" smtClean="0"/>
          </a:p>
          <a:p>
            <a:pPr marL="914400" lvl="1" indent="-457200"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800" dirty="0" smtClean="0">
                <a:sym typeface="+mn-ea"/>
              </a:rPr>
              <a:t>Acoustics, muzzle flash, bullet direction</a:t>
            </a:r>
            <a:endParaRPr lang="en-US" sz="2800" dirty="0" smtClean="0"/>
          </a:p>
          <a:p>
            <a:pPr marL="914400" lvl="1" indent="-457200"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800" dirty="0" smtClean="0">
                <a:sym typeface="+mn-ea"/>
              </a:rPr>
              <a:t>Handgun only recoil</a:t>
            </a:r>
            <a:endParaRPr lang="en-US" sz="2800" dirty="0" smtClean="0"/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SzPct val="75000"/>
              <a:buFont typeface="Arial" panose="02080604020202020204" charset="0"/>
              <a:buChar char="•"/>
            </a:pPr>
            <a:r>
              <a:rPr lang="en-US" sz="2800" dirty="0" smtClean="0">
                <a:sym typeface="+mn-ea"/>
              </a:rPr>
              <a:t>Different sensor applications</a:t>
            </a:r>
            <a:endParaRPr lang="en-US" sz="2800" dirty="0" smtClean="0"/>
          </a:p>
          <a:p>
            <a:pPr marL="914400" lvl="1" indent="-457200"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800" dirty="0" smtClean="0">
                <a:sym typeface="+mn-ea"/>
              </a:rPr>
              <a:t>Limited wrist worn and smartphone</a:t>
            </a:r>
            <a:endParaRPr lang="en-US" sz="2800" dirty="0" smtClean="0"/>
          </a:p>
          <a:p>
            <a:pPr marL="914400" lvl="1" indent="-457200"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800" dirty="0">
                <a:sym typeface="+mn-ea"/>
              </a:rPr>
              <a:t>Embedded in firearms</a:t>
            </a:r>
            <a:endParaRPr lang="en-US" sz="2800" dirty="0"/>
          </a:p>
          <a:p>
            <a:pPr marL="914400" lvl="1" indent="-457200"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800" dirty="0" smtClean="0">
                <a:sym typeface="+mn-ea"/>
              </a:rPr>
              <a:t>Military base and city wide systems</a:t>
            </a:r>
            <a:endParaRPr lang="en-US" sz="2800" dirty="0" smtClean="0"/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SzPct val="75000"/>
              <a:buFont typeface="Arial" panose="02080604020202020204" charset="0"/>
              <a:buChar char="•"/>
            </a:pPr>
            <a:r>
              <a:rPr lang="en-US" sz="2800" dirty="0" smtClean="0">
                <a:sym typeface="+mn-ea"/>
              </a:rPr>
              <a:t>Refinement of acoustic detection algorithms</a:t>
            </a:r>
            <a:endParaRPr lang="en-US" sz="2800" dirty="0" smtClean="0"/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SzPct val="75000"/>
              <a:buFont typeface="Arial" panose="02080604020202020204" charset="0"/>
              <a:buChar char="•"/>
            </a:pPr>
            <a:endParaRPr lang="en-US" sz="2800" dirty="0" smtClean="0"/>
          </a:p>
          <a:p>
            <a:pPr marL="914400" lvl="1" indent="-457200">
              <a:lnSpc>
                <a:spcPct val="100000"/>
              </a:lnSpc>
              <a:buFont typeface="Arial" panose="02080604020202020204" charset="0"/>
              <a:buChar char="•"/>
            </a:pPr>
            <a:endParaRPr lang="en-US" sz="2800" dirty="0" smtClean="0"/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SzPct val="75000"/>
              <a:buFont typeface="Arial" panose="02080604020202020204" charset="0"/>
              <a:buChar char="•"/>
            </a:pPr>
            <a:endParaRPr lang="en-US" sz="2000" b="0" strike="noStrike" spc="-1" dirty="0"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14" name="TextShape 3"/>
          <p:cNvSpPr txBox="1"/>
          <p:nvPr/>
        </p:nvSpPr>
        <p:spPr>
          <a:xfrm>
            <a:off x="7892640" y="6541560"/>
            <a:ext cx="878040" cy="26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DA4139F4-3776-4ECC-B7CC-3E5196486BA2}" type="slidenum"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8153400" y="6096000"/>
            <a:ext cx="978877" cy="46677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84840" y="421200"/>
            <a:ext cx="8361720" cy="7578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x-none" altLang="en-US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Sensing Paradigm</a:t>
            </a:r>
            <a:endParaRPr lang="x-none" altLang="en-US" sz="2800" b="0" strike="noStrike" spc="-1">
              <a:solidFill>
                <a:srgbClr val="3333CC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408960" y="1383480"/>
            <a:ext cx="8337600" cy="495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000000"/>
              </a:buClr>
              <a:buSzPct val="75000"/>
              <a:buFont typeface="Arial" panose="02080604020202020204" charset="0"/>
              <a:buChar char="•"/>
            </a:pPr>
            <a:r>
              <a:rPr lang="en-US" sz="2400" dirty="0" smtClean="0">
                <a:latin typeface="+mj-lt"/>
                <a:sym typeface="+mn-ea"/>
              </a:rPr>
              <a:t>Custom devices exploit these distinguishable features</a:t>
            </a:r>
            <a:endParaRPr lang="en-US" sz="2400" dirty="0" smtClean="0">
              <a:latin typeface="+mj-lt"/>
              <a:sym typeface="+mn-ea"/>
            </a:endParaRPr>
          </a:p>
          <a:p>
            <a:pPr marL="800100" lvl="1" indent="-342900">
              <a:lnSpc>
                <a:spcPct val="100000"/>
              </a:lnSpc>
              <a:buClr>
                <a:srgbClr val="000000"/>
              </a:buClr>
              <a:buSzPct val="75000"/>
              <a:buFont typeface="Arial" panose="02080604020202020204" charset="0"/>
              <a:buChar char="•"/>
            </a:pPr>
            <a:r>
              <a:rPr lang="en-US" sz="2400" dirty="0" smtClean="0">
                <a:latin typeface="+mj-lt"/>
                <a:sym typeface="+mn-ea"/>
              </a:rPr>
              <a:t>Shot timers use sound and or recoil detection</a:t>
            </a:r>
            <a:endParaRPr lang="en-US" sz="2400" dirty="0" smtClean="0">
              <a:latin typeface="+mj-lt"/>
              <a:sym typeface="+mn-ea"/>
            </a:endParaRPr>
          </a:p>
          <a:p>
            <a:pPr marL="800100" lvl="1" indent="-342900">
              <a:lnSpc>
                <a:spcPct val="100000"/>
              </a:lnSpc>
              <a:buClr>
                <a:srgbClr val="000000"/>
              </a:buClr>
              <a:buSzPct val="75000"/>
              <a:buFont typeface="Arial" panose="02080604020202020204" charset="0"/>
              <a:buChar char="•"/>
            </a:pPr>
            <a:endParaRPr lang="en-US" sz="2400" dirty="0" smtClean="0">
              <a:latin typeface="+mj-lt"/>
              <a:sym typeface="+mn-ea"/>
            </a:endParaRPr>
          </a:p>
          <a:p>
            <a:pPr marL="800100" lvl="1" indent="-342900">
              <a:lnSpc>
                <a:spcPct val="100000"/>
              </a:lnSpc>
              <a:buClr>
                <a:srgbClr val="000000"/>
              </a:buClr>
              <a:buSzPct val="75000"/>
              <a:buFont typeface="Arial" panose="02080604020202020204" charset="0"/>
              <a:buChar char="•"/>
            </a:pPr>
            <a:r>
              <a:rPr lang="en-US" sz="2400" dirty="0" smtClean="0">
                <a:latin typeface="+mj-lt"/>
                <a:sym typeface="+mn-ea"/>
              </a:rPr>
              <a:t>Military counter sniping detects muzzle flash and direction finding through sound</a:t>
            </a:r>
            <a:endParaRPr lang="en-US" sz="2400" dirty="0" smtClean="0">
              <a:latin typeface="+mj-lt"/>
              <a:sym typeface="+mn-ea"/>
            </a:endParaRPr>
          </a:p>
          <a:p>
            <a:pPr marL="800100" lvl="1" indent="-342900">
              <a:lnSpc>
                <a:spcPct val="100000"/>
              </a:lnSpc>
              <a:buClr>
                <a:srgbClr val="000000"/>
              </a:buClr>
              <a:buSzPct val="75000"/>
              <a:buFont typeface="Arial" panose="02080604020202020204" charset="0"/>
              <a:buChar char="•"/>
            </a:pPr>
            <a:endParaRPr lang="en-US" sz="2400" dirty="0" smtClean="0">
              <a:latin typeface="+mj-lt"/>
              <a:sym typeface="+mn-ea"/>
            </a:endParaRPr>
          </a:p>
          <a:p>
            <a:pPr marL="800100" lvl="1" indent="-342900">
              <a:lnSpc>
                <a:spcPct val="100000"/>
              </a:lnSpc>
              <a:buClr>
                <a:srgbClr val="000000"/>
              </a:buClr>
              <a:buSzPct val="75000"/>
              <a:buFont typeface="Arial" panose="02080604020202020204" charset="0"/>
              <a:buChar char="•"/>
            </a:pPr>
            <a:r>
              <a:rPr lang="en-US" sz="2400" dirty="0" smtClean="0">
                <a:latin typeface="+mj-lt"/>
                <a:sym typeface="+mn-ea"/>
              </a:rPr>
              <a:t>City sensor networks locate sound point of origin</a:t>
            </a:r>
            <a:endParaRPr lang="en-US" sz="2400" dirty="0" smtClean="0">
              <a:latin typeface="+mj-lt"/>
              <a:sym typeface="+mn-ea"/>
            </a:endParaRPr>
          </a:p>
          <a:p>
            <a:pPr marL="800100" lvl="1" indent="-342900">
              <a:lnSpc>
                <a:spcPct val="100000"/>
              </a:lnSpc>
              <a:buClr>
                <a:srgbClr val="000000"/>
              </a:buClr>
              <a:buSzPct val="75000"/>
              <a:buFont typeface="Arial" panose="02080604020202020204" charset="0"/>
              <a:buChar char="•"/>
            </a:pPr>
            <a:endParaRPr lang="en-US" sz="2400" dirty="0" smtClean="0">
              <a:latin typeface="+mj-lt"/>
              <a:sym typeface="+mn-ea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SzPct val="75000"/>
              <a:buFont typeface="Arial" panose="02080604020202020204" charset="0"/>
              <a:buChar char="•"/>
            </a:pPr>
            <a:r>
              <a:rPr lang="en-US" sz="2400" b="0" strike="noStrike" spc="-1" dirty="0">
                <a:uFill>
                  <a:solidFill>
                    <a:srgbClr val="FFFFFF"/>
                  </a:solidFill>
                </a:uFill>
                <a:latin typeface="+mj-lt"/>
              </a:rPr>
              <a:t>Limited and or expensive custom built sensors</a:t>
            </a:r>
            <a:endParaRPr lang="en-US" sz="2400" b="0" strike="noStrike" spc="-1" dirty="0"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114" name="TextShape 3"/>
          <p:cNvSpPr txBox="1"/>
          <p:nvPr/>
        </p:nvSpPr>
        <p:spPr>
          <a:xfrm>
            <a:off x="7892640" y="6541560"/>
            <a:ext cx="878040" cy="26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DA4139F4-3776-4ECC-B7CC-3E5196486BA2}" type="slidenum"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8153400" y="6096000"/>
            <a:ext cx="978877" cy="46677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3840" y="421200"/>
            <a:ext cx="8361720" cy="7578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x-none" altLang="en-US" sz="4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Solutions?</a:t>
            </a:r>
            <a:endParaRPr lang="x-none" altLang="en-US" sz="4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7892640" y="6541560"/>
            <a:ext cx="878040" cy="26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BC426C5F-31F1-4CDE-9FCC-8F8936C6FB6A}" type="slidenum"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7892640" y="6541560"/>
            <a:ext cx="878040" cy="268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" name="TextBox 1"/>
          <p:cNvSpPr txBox="1"/>
          <p:nvPr/>
        </p:nvSpPr>
        <p:spPr>
          <a:xfrm>
            <a:off x="75944" y="1295183"/>
            <a:ext cx="46024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Smart Devices</a:t>
            </a:r>
            <a:r>
              <a:rPr lang="en-US" dirty="0" smtClean="0"/>
              <a:t>- Smartphone, Watch,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8" y="2362167"/>
            <a:ext cx="515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Available Sensors</a:t>
            </a:r>
            <a:r>
              <a:rPr lang="en-US" dirty="0" smtClean="0"/>
              <a:t> – Accelerometer, Gyroscope,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   Microphone, etc.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30" y="5562838"/>
            <a:ext cx="46780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Which sensor we use? - </a:t>
            </a:r>
            <a:r>
              <a:rPr lang="en-US" dirty="0" smtClean="0">
                <a:solidFill>
                  <a:srgbClr val="FF0000"/>
                </a:solidFill>
              </a:rPr>
              <a:t>Accelerometer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1" name="Picture 20"/>
          <p:cNvPicPr/>
          <p:nvPr/>
        </p:nvPicPr>
        <p:blipFill>
          <a:blip r:embed="rId1"/>
          <a:stretch>
            <a:fillRect/>
          </a:stretch>
        </p:blipFill>
        <p:spPr>
          <a:xfrm>
            <a:off x="8153400" y="6096000"/>
            <a:ext cx="978877" cy="466773"/>
          </a:xfrm>
          <a:prstGeom prst="rect">
            <a:avLst/>
          </a:prstGeom>
          <a:ln>
            <a:noFill/>
          </a:ln>
        </p:spPr>
      </p:pic>
      <p:sp>
        <p:nvSpPr>
          <p:cNvPr id="6" name="Text Box 5"/>
          <p:cNvSpPr txBox="1"/>
          <p:nvPr/>
        </p:nvSpPr>
        <p:spPr>
          <a:xfrm>
            <a:off x="304800" y="5181600"/>
            <a:ext cx="319341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chemeClr val="tx1"/>
                </a:solidFill>
              </a:rPr>
              <a:t>15 Firearm, Single shooter</a:t>
            </a:r>
            <a:endParaRPr lang="x-none" altLang="en-US">
              <a:solidFill>
                <a:schemeClr val="tx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0" y="4648200"/>
            <a:ext cx="3256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b="1"/>
              <a:t>Our comprehensive study </a:t>
            </a:r>
            <a:r>
              <a:rPr lang="en-US" dirty="0" smtClean="0">
                <a:sym typeface="+mn-ea"/>
              </a:rPr>
              <a:t>–</a:t>
            </a:r>
            <a:r>
              <a:rPr lang="x-none" altLang="en-US" b="1"/>
              <a:t> </a:t>
            </a:r>
            <a:endParaRPr lang="x-none" altLang="en-US" b="1"/>
          </a:p>
        </p:txBody>
      </p:sp>
      <p:sp>
        <p:nvSpPr>
          <p:cNvPr id="8" name="Text Box 7"/>
          <p:cNvSpPr txBox="1"/>
          <p:nvPr/>
        </p:nvSpPr>
        <p:spPr>
          <a:xfrm>
            <a:off x="0" y="3581400"/>
            <a:ext cx="19989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b="1"/>
              <a:t>Our Objectives </a:t>
            </a:r>
            <a:r>
              <a:rPr lang="en-US" b="1" dirty="0" smtClean="0">
                <a:sym typeface="+mn-ea"/>
              </a:rPr>
              <a:t>–</a:t>
            </a:r>
            <a:endParaRPr lang="x-none" altLang="en-US" b="1"/>
          </a:p>
        </p:txBody>
      </p:sp>
      <p:sp>
        <p:nvSpPr>
          <p:cNvPr id="9" name="Text Box 8"/>
          <p:cNvSpPr txBox="1"/>
          <p:nvPr/>
        </p:nvSpPr>
        <p:spPr>
          <a:xfrm>
            <a:off x="152400" y="4038600"/>
            <a:ext cx="599122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Recognize </a:t>
            </a:r>
            <a:r>
              <a:rPr lang="x-none" altLang="en-US">
                <a:solidFill>
                  <a:srgbClr val="FF0000"/>
                </a:solidFill>
              </a:rPr>
              <a:t>Firearm, Firearm type, Firearm Category</a:t>
            </a:r>
            <a:endParaRPr lang="x-none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84840" y="421200"/>
            <a:ext cx="8361720" cy="7578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x-none" altLang="en-US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Different Firearms</a:t>
            </a:r>
            <a:endParaRPr lang="x-none" altLang="en-US" sz="2800" b="0" strike="noStrike" spc="-1">
              <a:solidFill>
                <a:srgbClr val="3333CC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14" name="TextShape 3"/>
          <p:cNvSpPr txBox="1"/>
          <p:nvPr/>
        </p:nvSpPr>
        <p:spPr>
          <a:xfrm>
            <a:off x="7892640" y="6541560"/>
            <a:ext cx="878040" cy="26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DA4139F4-3776-4ECC-B7CC-3E5196486BA2}" type="slidenum"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8153400" y="6096000"/>
            <a:ext cx="978877" cy="466773"/>
          </a:xfrm>
          <a:prstGeom prst="rect">
            <a:avLst/>
          </a:prstGeom>
          <a:ln>
            <a:noFill/>
          </a:ln>
        </p:spPr>
      </p:pic>
      <p:pic>
        <p:nvPicPr>
          <p:cNvPr id="2" name="Picture 1" descr="firearm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981200"/>
            <a:ext cx="5053330" cy="3851910"/>
          </a:xfrm>
          <a:prstGeom prst="rect">
            <a:avLst/>
          </a:prstGeom>
        </p:spPr>
      </p:pic>
      <p:sp>
        <p:nvSpPr>
          <p:cNvPr id="3" name="TextShape 2"/>
          <p:cNvSpPr txBox="1"/>
          <p:nvPr/>
        </p:nvSpPr>
        <p:spPr>
          <a:xfrm>
            <a:off x="76200" y="1296035"/>
            <a:ext cx="3962400" cy="4953635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900" indent="-342900">
              <a:lnSpc>
                <a:spcPct val="100000"/>
              </a:lnSpc>
              <a:buClr>
                <a:srgbClr val="000000"/>
              </a:buClr>
              <a:buSzPct val="75000"/>
              <a:buFont typeface="Arial" panose="02080604020202020204" charset="0"/>
              <a:buChar char="•"/>
            </a:pPr>
            <a:r>
              <a:rPr lang="x-none" altLang="en-US" sz="2400" b="0" strike="noStrike" spc="-1" dirty="0">
                <a:uFill>
                  <a:solidFill>
                    <a:srgbClr val="FFFFFF"/>
                  </a:solidFill>
                </a:uFill>
                <a:latin typeface="+mj-lt"/>
              </a:rPr>
              <a:t>15 firearms</a:t>
            </a:r>
            <a:endParaRPr lang="x-none" altLang="en-US" sz="2400" b="0" strike="noStrike" spc="-1" dirty="0"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SzPct val="75000"/>
              <a:buFont typeface="Arial" panose="02080604020202020204" charset="0"/>
              <a:buChar char="•"/>
            </a:pPr>
            <a:endParaRPr lang="x-none" altLang="en-US" sz="2400" b="0" strike="noStrike" spc="-1" dirty="0"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SzPct val="75000"/>
              <a:buFont typeface="Arial" panose="02080604020202020204" charset="0"/>
              <a:buChar char="•"/>
            </a:pPr>
            <a:r>
              <a:rPr lang="x-none" altLang="en-US" sz="2400" b="0" strike="noStrike" spc="-1" dirty="0">
                <a:uFill>
                  <a:solidFill>
                    <a:srgbClr val="FFFFFF"/>
                  </a:solidFill>
                </a:uFill>
                <a:latin typeface="+mj-lt"/>
              </a:rPr>
              <a:t>Category</a:t>
            </a:r>
            <a:endParaRPr lang="x-none" altLang="en-US" sz="2400" b="0" strike="noStrike" spc="-1" dirty="0"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800100" lvl="1" indent="-342900">
              <a:lnSpc>
                <a:spcPct val="100000"/>
              </a:lnSpc>
              <a:buClr>
                <a:srgbClr val="000000"/>
              </a:buClr>
              <a:buSzPct val="75000"/>
              <a:buFont typeface="Arial" panose="02080604020202020204" charset="0"/>
              <a:buChar char="•"/>
            </a:pPr>
            <a:r>
              <a:rPr lang="x-none" altLang="en-US" sz="2400" b="0" strike="noStrike" spc="-1" dirty="0">
                <a:uFill>
                  <a:solidFill>
                    <a:srgbClr val="FFFFFF"/>
                  </a:solidFill>
                </a:uFill>
                <a:latin typeface="+mj-lt"/>
              </a:rPr>
              <a:t>Handgun</a:t>
            </a:r>
            <a:endParaRPr lang="x-none" altLang="en-US" sz="2400" b="0" strike="noStrike" spc="-1" dirty="0"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800100" lvl="1" indent="-342900">
              <a:lnSpc>
                <a:spcPct val="100000"/>
              </a:lnSpc>
              <a:buClr>
                <a:srgbClr val="000000"/>
              </a:buClr>
              <a:buSzPct val="75000"/>
              <a:buFont typeface="Arial" panose="02080604020202020204" charset="0"/>
              <a:buChar char="•"/>
            </a:pPr>
            <a:r>
              <a:rPr lang="x-none" altLang="en-US" sz="2400" b="0" strike="noStrike" spc="-1" dirty="0">
                <a:uFill>
                  <a:solidFill>
                    <a:srgbClr val="FFFFFF"/>
                  </a:solidFill>
                </a:uFill>
                <a:latin typeface="+mj-lt"/>
              </a:rPr>
              <a:t>Rifle</a:t>
            </a:r>
            <a:endParaRPr lang="x-none" altLang="en-US" sz="2400" b="0" strike="noStrike" spc="-1" dirty="0"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800100" lvl="1" indent="-342900">
              <a:lnSpc>
                <a:spcPct val="100000"/>
              </a:lnSpc>
              <a:buClr>
                <a:srgbClr val="000000"/>
              </a:buClr>
              <a:buSzPct val="75000"/>
              <a:buFont typeface="Arial" panose="02080604020202020204" charset="0"/>
              <a:buChar char="•"/>
            </a:pPr>
            <a:r>
              <a:rPr lang="x-none" altLang="en-US" sz="2400" b="0" strike="noStrike" spc="-1" dirty="0">
                <a:uFill>
                  <a:solidFill>
                    <a:srgbClr val="FFFFFF"/>
                  </a:solidFill>
                </a:uFill>
                <a:latin typeface="+mj-lt"/>
              </a:rPr>
              <a:t>Shotgun</a:t>
            </a:r>
            <a:endParaRPr lang="x-none" altLang="en-US" sz="2400" b="0" strike="noStrike" spc="-1" dirty="0"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800100" lvl="1" indent="-342900">
              <a:lnSpc>
                <a:spcPct val="100000"/>
              </a:lnSpc>
              <a:buClr>
                <a:srgbClr val="000000"/>
              </a:buClr>
              <a:buSzPct val="75000"/>
              <a:buFont typeface="Arial" panose="02080604020202020204" charset="0"/>
              <a:buChar char="•"/>
            </a:pPr>
            <a:endParaRPr lang="x-none" altLang="en-US" sz="2400" b="0" strike="noStrike" spc="-1" dirty="0"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SzPct val="75000"/>
              <a:buFont typeface="Arial" panose="02080604020202020204" charset="0"/>
              <a:buChar char="•"/>
            </a:pPr>
            <a:r>
              <a:rPr lang="x-none" altLang="en-US" sz="2400" b="0" strike="noStrike" spc="-1" dirty="0">
                <a:uFill>
                  <a:solidFill>
                    <a:srgbClr val="FFFFFF"/>
                  </a:solidFill>
                </a:uFill>
                <a:latin typeface="+mj-lt"/>
              </a:rPr>
              <a:t>Type </a:t>
            </a:r>
            <a:endParaRPr lang="x-none" altLang="en-US" sz="2400" b="0" strike="noStrike" spc="-1" dirty="0"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800100" lvl="1" indent="-342900">
              <a:lnSpc>
                <a:spcPct val="100000"/>
              </a:lnSpc>
              <a:buClr>
                <a:srgbClr val="000000"/>
              </a:buClr>
              <a:buSzPct val="75000"/>
              <a:buFont typeface="Arial" panose="02080604020202020204" charset="0"/>
              <a:buChar char="•"/>
            </a:pPr>
            <a:r>
              <a:rPr lang="x-none" altLang="en-US" sz="2400" b="0" strike="noStrike" spc="-1" dirty="0">
                <a:uFill>
                  <a:solidFill>
                    <a:srgbClr val="FFFFFF"/>
                  </a:solidFill>
                </a:uFill>
                <a:latin typeface="+mj-lt"/>
              </a:rPr>
              <a:t>Autoloading</a:t>
            </a:r>
            <a:endParaRPr lang="x-none" altLang="en-US" sz="2400" b="0" strike="noStrike" spc="-1" dirty="0"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800100" lvl="1" indent="-342900">
              <a:lnSpc>
                <a:spcPct val="100000"/>
              </a:lnSpc>
              <a:buClr>
                <a:srgbClr val="000000"/>
              </a:buClr>
              <a:buSzPct val="75000"/>
              <a:buFont typeface="Arial" panose="02080604020202020204" charset="0"/>
              <a:buChar char="•"/>
            </a:pPr>
            <a:r>
              <a:rPr lang="x-none" altLang="en-US" sz="2400" b="0" strike="noStrike" spc="-1" dirty="0">
                <a:uFill>
                  <a:solidFill>
                    <a:srgbClr val="FFFFFF"/>
                  </a:solidFill>
                </a:uFill>
                <a:latin typeface="+mj-lt"/>
              </a:rPr>
              <a:t>Manual</a:t>
            </a:r>
            <a:endParaRPr lang="x-none" altLang="en-US" sz="2400" b="0" strike="noStrike" spc="-1" dirty="0"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SzPct val="75000"/>
              <a:buFont typeface="Arial" panose="02080604020202020204" charset="0"/>
              <a:buChar char="•"/>
            </a:pPr>
            <a:endParaRPr lang="x-none" altLang="en-US" sz="2400" b="0" strike="noStrike" spc="-1" dirty="0"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SzPct val="75000"/>
              <a:buFont typeface="Arial" panose="02080604020202020204" charset="0"/>
              <a:buChar char="•"/>
            </a:pPr>
            <a:endParaRPr lang="x-none" altLang="en-US" sz="2400" b="0" strike="noStrike" spc="-1" dirty="0"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SzPct val="75000"/>
              <a:buFont typeface="Arial" panose="02080604020202020204" charset="0"/>
              <a:buChar char="•"/>
            </a:pPr>
            <a:endParaRPr lang="x-none" altLang="en-US" sz="2400" b="0" strike="noStrike" spc="-1" dirty="0"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943600" y="1524000"/>
            <a:ext cx="190754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FF0000"/>
                </a:solidFill>
              </a:rPr>
              <a:t>Firearm Details</a:t>
            </a:r>
            <a:endParaRPr lang="x-none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84840" y="421200"/>
            <a:ext cx="8361720" cy="7578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x-none" altLang="en-US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Solutions</a:t>
            </a:r>
            <a:endParaRPr lang="x-none" altLang="en-US" sz="2800" b="0" strike="noStrike" spc="-1">
              <a:solidFill>
                <a:srgbClr val="3333CC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14" name="TextShape 3"/>
          <p:cNvSpPr txBox="1"/>
          <p:nvPr/>
        </p:nvSpPr>
        <p:spPr>
          <a:xfrm>
            <a:off x="7892640" y="6541560"/>
            <a:ext cx="878040" cy="26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DA4139F4-3776-4ECC-B7CC-3E5196486BA2}" type="slidenum"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8153400" y="6096000"/>
            <a:ext cx="978877" cy="466773"/>
          </a:xfrm>
          <a:prstGeom prst="rect">
            <a:avLst/>
          </a:prstGeom>
          <a:ln>
            <a:noFill/>
          </a:ln>
        </p:spPr>
      </p:pic>
      <p:sp>
        <p:nvSpPr>
          <p:cNvPr id="3" name="TextShape 2"/>
          <p:cNvSpPr txBox="1"/>
          <p:nvPr/>
        </p:nvSpPr>
        <p:spPr>
          <a:xfrm>
            <a:off x="76200" y="1295400"/>
            <a:ext cx="3962400" cy="183007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900" indent="-342900">
              <a:lnSpc>
                <a:spcPct val="100000"/>
              </a:lnSpc>
              <a:buClr>
                <a:srgbClr val="000000"/>
              </a:buClr>
              <a:buSzPct val="75000"/>
              <a:buFont typeface="Arial" panose="02080604020202020204" charset="0"/>
              <a:buChar char="•"/>
            </a:pPr>
            <a:r>
              <a:rPr lang="x-none" altLang="en-US" sz="2000" b="0" strike="noStrike" spc="-1" dirty="0">
                <a:uFill>
                  <a:solidFill>
                    <a:srgbClr val="FFFFFF"/>
                  </a:solidFill>
                </a:uFill>
                <a:latin typeface="+mj-lt"/>
              </a:rPr>
              <a:t>Firearms have different</a:t>
            </a:r>
            <a:endParaRPr lang="x-none" altLang="en-US" sz="2000" b="0" strike="noStrike" spc="-1" dirty="0"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800100" lvl="1" indent="-342900">
              <a:lnSpc>
                <a:spcPct val="100000"/>
              </a:lnSpc>
              <a:buClr>
                <a:srgbClr val="000000"/>
              </a:buClr>
              <a:buSzPct val="75000"/>
              <a:buFont typeface="Arial" panose="02080604020202020204" charset="0"/>
              <a:buChar char="•"/>
            </a:pPr>
            <a:r>
              <a:rPr lang="x-none" altLang="en-US" b="0" strike="noStrike" spc="-1" dirty="0">
                <a:uFill>
                  <a:solidFill>
                    <a:srgbClr val="FFFFFF"/>
                  </a:solidFill>
                </a:uFill>
                <a:latin typeface="+mj-lt"/>
              </a:rPr>
              <a:t>Shooting Style</a:t>
            </a:r>
            <a:endParaRPr lang="x-none" altLang="en-US" b="0" strike="noStrike" spc="-1" dirty="0"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800100" lvl="1" indent="-342900">
              <a:lnSpc>
                <a:spcPct val="100000"/>
              </a:lnSpc>
              <a:buClr>
                <a:srgbClr val="000000"/>
              </a:buClr>
              <a:buSzPct val="75000"/>
              <a:buFont typeface="Arial" panose="02080604020202020204" charset="0"/>
              <a:buChar char="•"/>
            </a:pPr>
            <a:r>
              <a:rPr lang="x-none" altLang="en-US" b="0" strike="noStrike" spc="-1" dirty="0">
                <a:uFill>
                  <a:solidFill>
                    <a:srgbClr val="FFFFFF"/>
                  </a:solidFill>
                </a:uFill>
                <a:latin typeface="+mj-lt"/>
              </a:rPr>
              <a:t>Hand positions</a:t>
            </a:r>
            <a:endParaRPr lang="x-none" altLang="en-US" b="0" strike="noStrike" spc="-1" dirty="0"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800100" lvl="1" indent="-342900">
              <a:lnSpc>
                <a:spcPct val="100000"/>
              </a:lnSpc>
              <a:buClr>
                <a:srgbClr val="000000"/>
              </a:buClr>
              <a:buSzPct val="75000"/>
              <a:buFont typeface="Arial" panose="02080604020202020204" charset="0"/>
              <a:buChar char="•"/>
            </a:pPr>
            <a:r>
              <a:rPr lang="x-none" altLang="en-US" b="0" strike="noStrike" spc="-1" dirty="0">
                <a:uFill>
                  <a:solidFill>
                    <a:srgbClr val="FFFFFF"/>
                  </a:solidFill>
                </a:uFill>
                <a:latin typeface="+mj-lt"/>
              </a:rPr>
              <a:t>Recoil force</a:t>
            </a:r>
            <a:endParaRPr lang="x-none" altLang="en-US" b="0" strike="noStrike" spc="-1" dirty="0"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SzPct val="75000"/>
              <a:buFont typeface="Arial" panose="02080604020202020204" charset="0"/>
              <a:buChar char="•"/>
            </a:pPr>
            <a:r>
              <a:rPr lang="x-none" altLang="en-US" sz="2000" b="0" strike="noStrike" spc="-1" dirty="0">
                <a:uFill>
                  <a:solidFill>
                    <a:srgbClr val="FFFFFF"/>
                  </a:solidFill>
                </a:uFill>
                <a:latin typeface="+mj-lt"/>
              </a:rPr>
              <a:t>Wristworn Accelerometer sensors</a:t>
            </a:r>
            <a:endParaRPr lang="x-none" altLang="en-US" sz="2000" b="0" strike="noStrike" spc="-1" dirty="0"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800100" lvl="1" indent="-342900">
              <a:lnSpc>
                <a:spcPct val="100000"/>
              </a:lnSpc>
              <a:buClr>
                <a:srgbClr val="000000"/>
              </a:buClr>
              <a:buSzPct val="75000"/>
              <a:buFont typeface="Arial" panose="02080604020202020204" charset="0"/>
              <a:buChar char="•"/>
            </a:pPr>
            <a:r>
              <a:rPr lang="x-none" altLang="en-US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Unique sensor signals</a:t>
            </a:r>
            <a:r>
              <a:rPr lang="x-none" altLang="en-US" sz="2000" b="0" strike="noStrike" spc="-1" dirty="0">
                <a:uFill>
                  <a:solidFill>
                    <a:srgbClr val="FFFFFF"/>
                  </a:solidFill>
                </a:uFill>
                <a:latin typeface="+mj-lt"/>
              </a:rPr>
              <a:t> for each firearm</a:t>
            </a:r>
            <a:endParaRPr lang="x-none" altLang="en-US" sz="2000" b="0" strike="noStrike" spc="-1" dirty="0"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342900" lvl="0" indent="-342900">
              <a:lnSpc>
                <a:spcPct val="100000"/>
              </a:lnSpc>
              <a:buClr>
                <a:srgbClr val="000000"/>
              </a:buClr>
              <a:buSzPct val="75000"/>
              <a:buFont typeface="Arial" panose="02080604020202020204" charset="0"/>
              <a:buChar char="•"/>
            </a:pPr>
            <a:r>
              <a:rPr lang="x-none" altLang="en-US" sz="2000" b="0" strike="noStrike" spc="-1" dirty="0">
                <a:uFill>
                  <a:solidFill>
                    <a:srgbClr val="FFFFFF"/>
                  </a:solidFill>
                </a:uFill>
                <a:latin typeface="+mj-lt"/>
              </a:rPr>
              <a:t>Three shooting styles </a:t>
            </a:r>
            <a:endParaRPr lang="x-none" altLang="en-US" sz="2000" b="0" strike="noStrike" spc="-1" dirty="0"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800100" lvl="1" indent="-342900">
              <a:lnSpc>
                <a:spcPct val="100000"/>
              </a:lnSpc>
              <a:buClr>
                <a:srgbClr val="000000"/>
              </a:buClr>
              <a:buSzPct val="75000"/>
              <a:buFont typeface="Arial" panose="02080604020202020204" charset="0"/>
              <a:buChar char="•"/>
            </a:pPr>
            <a:endParaRPr lang="x-none" altLang="en-US" sz="2000" b="0" strike="noStrike" spc="-1" dirty="0"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105400" y="5257800"/>
            <a:ext cx="359664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FF0000"/>
                </a:solidFill>
              </a:rPr>
              <a:t>Accelerometer Sensor Signals</a:t>
            </a:r>
            <a:endParaRPr lang="x-none" altLang="en-US">
              <a:solidFill>
                <a:srgbClr val="FF0000"/>
              </a:solidFill>
            </a:endParaRPr>
          </a:p>
        </p:txBody>
      </p:sp>
      <p:pic>
        <p:nvPicPr>
          <p:cNvPr id="4" name="Picture 3" descr="handgun_rifle_shotgun_v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710" y="1219835"/>
            <a:ext cx="5234940" cy="3959225"/>
          </a:xfrm>
          <a:prstGeom prst="rect">
            <a:avLst/>
          </a:prstGeom>
        </p:spPr>
      </p:pic>
      <p:pic>
        <p:nvPicPr>
          <p:cNvPr id="8" name="Picture 7" descr="shoot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114800"/>
            <a:ext cx="3074670" cy="171513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685800" y="5943600"/>
            <a:ext cx="184213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FF0000"/>
                </a:solidFill>
              </a:rPr>
              <a:t>Shooting Style</a:t>
            </a:r>
            <a:endParaRPr lang="x-none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sz="4000" dirty="0" smtClean="0">
                <a:solidFill>
                  <a:schemeClr val="bg1"/>
                </a:solidFill>
              </a:rPr>
              <a:t>Our </a:t>
            </a:r>
            <a:r>
              <a:rPr lang="en-US" sz="4000" dirty="0" smtClean="0">
                <a:solidFill>
                  <a:schemeClr val="bg1"/>
                </a:solidFill>
              </a:rPr>
              <a:t>Framework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0" y="1219200"/>
            <a:ext cx="4623435" cy="518223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Arial" panose="02080604020202020204" charset="0"/>
              <a:buChar char="•"/>
            </a:pPr>
            <a:r>
              <a:rPr lang="en-US" altLang="zh-CN" dirty="0" smtClean="0">
                <a:solidFill>
                  <a:srgbClr val="0070C0"/>
                </a:solidFill>
              </a:rPr>
              <a:t>Preprocessing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914400" lvl="1" indent="-457200">
              <a:buFont typeface="Arial" panose="02080604020202020204" charset="0"/>
              <a:buChar char="•"/>
            </a:pPr>
            <a:r>
              <a:rPr lang="en-US" altLang="zh-CN" sz="1400" dirty="0" smtClean="0"/>
              <a:t>Create frames </a:t>
            </a:r>
            <a:r>
              <a:rPr lang="x-none" altLang="en-US" sz="1400" dirty="0" smtClean="0"/>
              <a:t>(</a:t>
            </a:r>
            <a:r>
              <a:rPr lang="x-none" altLang="en-US" sz="1400" dirty="0" smtClean="0">
                <a:solidFill>
                  <a:srgbClr val="FF0000"/>
                </a:solidFill>
              </a:rPr>
              <a:t>1600 samples</a:t>
            </a:r>
            <a:r>
              <a:rPr lang="x-none" altLang="en-US" sz="1400" dirty="0" smtClean="0"/>
              <a:t>)</a:t>
            </a:r>
            <a:r>
              <a:rPr lang="en-US" altLang="zh-CN" sz="1400" dirty="0" smtClean="0"/>
              <a:t>.</a:t>
            </a:r>
            <a:endParaRPr lang="en-US" altLang="zh-CN" sz="1400" dirty="0" smtClean="0"/>
          </a:p>
          <a:p>
            <a:pPr marL="914400" lvl="1" indent="-457200">
              <a:buFont typeface="Arial" panose="02080604020202020204" charset="0"/>
              <a:buChar char="•"/>
            </a:pPr>
            <a:r>
              <a:rPr lang="en-US" altLang="zh-CN" sz="1400" dirty="0" smtClean="0"/>
              <a:t>Remove </a:t>
            </a:r>
            <a:r>
              <a:rPr lang="en-US" altLang="zh-CN" sz="1400" dirty="0" smtClean="0">
                <a:solidFill>
                  <a:srgbClr val="FF0000"/>
                </a:solidFill>
              </a:rPr>
              <a:t>noise low-pass</a:t>
            </a:r>
            <a:r>
              <a:rPr lang="en-US" altLang="zh-CN" sz="1400" dirty="0" smtClean="0"/>
              <a:t> filter (</a:t>
            </a:r>
            <a:r>
              <a:rPr lang="x-none" altLang="en-US" sz="1400" dirty="0" smtClean="0">
                <a:solidFill>
                  <a:srgbClr val="FF0000"/>
                </a:solidFill>
              </a:rPr>
              <a:t>150 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Hz</a:t>
            </a:r>
            <a:r>
              <a:rPr lang="en-US" altLang="zh-CN" sz="1400" dirty="0" smtClean="0"/>
              <a:t>)</a:t>
            </a:r>
            <a:endParaRPr lang="en-US" altLang="zh-CN" sz="1400" dirty="0" smtClean="0"/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altLang="en-US" dirty="0" smtClean="0">
                <a:solidFill>
                  <a:srgbClr val="0070C0"/>
                </a:solidFill>
                <a:sym typeface="+mn-ea"/>
              </a:rPr>
              <a:t>Frame</a:t>
            </a:r>
            <a:r>
              <a:rPr lang="en-US" altLang="zh-CN" dirty="0" smtClean="0">
                <a:solidFill>
                  <a:srgbClr val="0070C0"/>
                </a:solidFill>
                <a:sym typeface="+mn-ea"/>
              </a:rPr>
              <a:t> </a:t>
            </a:r>
            <a:r>
              <a:rPr lang="x-none" altLang="en-US" dirty="0" smtClean="0">
                <a:solidFill>
                  <a:srgbClr val="0070C0"/>
                </a:solidFill>
                <a:sym typeface="+mn-ea"/>
              </a:rPr>
              <a:t>Selection</a:t>
            </a:r>
            <a:endParaRPr lang="x-none" altLang="en-US" dirty="0" smtClean="0">
              <a:solidFill>
                <a:srgbClr val="0070C0"/>
              </a:solidFill>
              <a:sym typeface="+mn-ea"/>
            </a:endParaRPr>
          </a:p>
          <a:p>
            <a:pPr lvl="2" indent="-342900">
              <a:buFont typeface="Arial" panose="02080604020202020204" charset="0"/>
              <a:buChar char="•"/>
            </a:pPr>
            <a:r>
              <a:rPr lang="x-none" altLang="en-US" sz="1400" dirty="0" smtClean="0">
                <a:solidFill>
                  <a:schemeClr val="tx1"/>
                </a:solidFill>
              </a:rPr>
              <a:t>Gunshot related frames has Higher Energy (</a:t>
            </a:r>
            <a:r>
              <a:rPr lang="x-none" altLang="en-US" sz="1400" dirty="0" smtClean="0">
                <a:solidFill>
                  <a:srgbClr val="FF0000"/>
                </a:solidFill>
              </a:rPr>
              <a:t>E &gt; threshold</a:t>
            </a:r>
            <a:r>
              <a:rPr lang="x-none" altLang="en-US" sz="1400" dirty="0" smtClean="0">
                <a:solidFill>
                  <a:schemeClr val="tx1"/>
                </a:solidFill>
              </a:rPr>
              <a:t>)</a:t>
            </a:r>
            <a:endParaRPr lang="x-none" altLang="en-US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en-US" altLang="zh-CN" dirty="0" smtClean="0">
                <a:solidFill>
                  <a:srgbClr val="0070C0"/>
                </a:solidFill>
              </a:rPr>
              <a:t>Feature Extraction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en-US" altLang="zh-CN" sz="1400" dirty="0" smtClean="0">
                <a:solidFill>
                  <a:srgbClr val="FF0000"/>
                </a:solidFill>
              </a:rPr>
              <a:t>Statistical</a:t>
            </a:r>
            <a:r>
              <a:rPr lang="en-US" altLang="zh-CN" sz="1400" dirty="0" smtClean="0"/>
              <a:t> and </a:t>
            </a:r>
            <a:r>
              <a:rPr lang="en-US" altLang="zh-CN" sz="1400" dirty="0" smtClean="0">
                <a:solidFill>
                  <a:srgbClr val="FF0000"/>
                </a:solidFill>
              </a:rPr>
              <a:t>frequency</a:t>
            </a:r>
            <a:r>
              <a:rPr lang="en-US" altLang="zh-CN" sz="1400" dirty="0" smtClean="0"/>
              <a:t> domain features</a:t>
            </a:r>
            <a:endParaRPr lang="en-US" altLang="zh-CN" sz="1400" dirty="0" smtClean="0"/>
          </a:p>
          <a:p>
            <a:pPr marL="342900" lvl="0" indent="-342900">
              <a:buFont typeface="Arial" panose="02080604020202020204" charset="0"/>
              <a:buChar char="•"/>
            </a:pPr>
            <a:r>
              <a:rPr lang="x-none" altLang="en-US" dirty="0" smtClean="0">
                <a:solidFill>
                  <a:srgbClr val="0070C0"/>
                </a:solidFill>
              </a:rPr>
              <a:t>Firearm Category Selection</a:t>
            </a:r>
            <a:endParaRPr lang="x-none" altLang="en-US" dirty="0" smtClean="0">
              <a:solidFill>
                <a:srgbClr val="0070C0"/>
              </a:solidFill>
            </a:endParaRPr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x-none" altLang="en-US" sz="1400" dirty="0" smtClean="0">
                <a:solidFill>
                  <a:schemeClr val="tx1"/>
                </a:solidFill>
              </a:rPr>
              <a:t>Decision Tree Classifier</a:t>
            </a:r>
            <a:endParaRPr lang="x-none" altLang="en-US" sz="1400" dirty="0" smtClean="0">
              <a:solidFill>
                <a:schemeClr val="tx1"/>
              </a:solidFill>
            </a:endParaRPr>
          </a:p>
          <a:p>
            <a:pPr marL="1257300" lvl="2" indent="-342900">
              <a:buFont typeface="Arial" panose="02080604020202020204" charset="0"/>
              <a:buChar char="•"/>
            </a:pPr>
            <a:r>
              <a:rPr lang="x-none" altLang="en-US" sz="1400" dirty="0" smtClean="0">
                <a:solidFill>
                  <a:schemeClr val="tx1"/>
                </a:solidFill>
              </a:rPr>
              <a:t>Ease of implementation</a:t>
            </a:r>
            <a:endParaRPr lang="x-none" altLang="en-US" sz="1400" dirty="0" smtClean="0">
              <a:solidFill>
                <a:schemeClr val="tx1"/>
              </a:solidFill>
            </a:endParaRPr>
          </a:p>
          <a:p>
            <a:pPr marL="1257300" lvl="2" indent="-342900">
              <a:buFont typeface="Arial" panose="02080604020202020204" charset="0"/>
              <a:buChar char="•"/>
            </a:pPr>
            <a:r>
              <a:rPr lang="x-none" altLang="en-US" sz="1400" dirty="0" smtClean="0">
                <a:solidFill>
                  <a:srgbClr val="0070C0"/>
                </a:solidFill>
              </a:rPr>
              <a:t>Realtime detection</a:t>
            </a:r>
            <a:endParaRPr lang="x-none" altLang="en-US" sz="1400" dirty="0" smtClean="0">
              <a:solidFill>
                <a:srgbClr val="0070C0"/>
              </a:solidFill>
            </a:endParaRPr>
          </a:p>
          <a:p>
            <a:pPr lvl="0" indent="-457200">
              <a:buFont typeface="Arial" panose="02080604020202020204" charset="0"/>
              <a:buChar char="•"/>
            </a:pPr>
            <a:r>
              <a:rPr lang="x-none" altLang="en-US" dirty="0" smtClean="0">
                <a:solidFill>
                  <a:srgbClr val="0070C0"/>
                </a:solidFill>
                <a:sym typeface="+mn-ea"/>
              </a:rPr>
              <a:t>Firearm Recognition</a:t>
            </a:r>
            <a:endParaRPr lang="x-none" altLang="en-US" dirty="0" smtClean="0">
              <a:solidFill>
                <a:srgbClr val="0070C0"/>
              </a:solidFill>
              <a:sym typeface="+mn-ea"/>
            </a:endParaRPr>
          </a:p>
          <a:p>
            <a:pPr lvl="2" indent="-457200">
              <a:buFont typeface="Arial" panose="02080604020202020204" charset="0"/>
              <a:buChar char="•"/>
            </a:pPr>
            <a:r>
              <a:rPr lang="x-none" altLang="en-US" sz="1400" dirty="0" smtClean="0"/>
              <a:t>Decision Tree (DT)	</a:t>
            </a:r>
            <a:endParaRPr lang="x-none" altLang="en-US" sz="1400" dirty="0" smtClean="0"/>
          </a:p>
          <a:p>
            <a:pPr marL="457200" indent="-457200">
              <a:buFont typeface="Arial" panose="02080604020202020204" charset="0"/>
              <a:buChar char="•"/>
            </a:pPr>
            <a:r>
              <a:rPr lang="x-none" altLang="en-US" sz="2000" dirty="0" smtClean="0">
                <a:solidFill>
                  <a:srgbClr val="0070C0"/>
                </a:solidFill>
              </a:rPr>
              <a:t>Firearm Type Detection</a:t>
            </a:r>
            <a:endParaRPr lang="x-none" altLang="en-US" sz="2000" dirty="0" smtClean="0">
              <a:solidFill>
                <a:srgbClr val="0070C0"/>
              </a:solidFill>
            </a:endParaRPr>
          </a:p>
          <a:p>
            <a:pPr marL="914400" lvl="1" indent="-457200">
              <a:buFont typeface="Arial" panose="02080604020202020204" charset="0"/>
              <a:buChar char="•"/>
            </a:pPr>
            <a:r>
              <a:rPr lang="x-none" altLang="en-US" sz="14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1-class SVM</a:t>
            </a:r>
            <a:endParaRPr lang="x-none" altLang="en-US" sz="1400" spc="-1" dirty="0" smtClean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914400" lvl="1" indent="-457200">
              <a:buFont typeface="Arial" panose="02080604020202020204" charset="0"/>
              <a:buChar char="•"/>
            </a:pPr>
            <a:r>
              <a:rPr lang="x-none" altLang="en-US" sz="1400" spc="-1" dirty="0" smtClean="0"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Autoloaded samples as positive insntaces</a:t>
            </a:r>
            <a:endParaRPr lang="x-none" altLang="en-US" sz="1400" spc="-1" dirty="0" smtClean="0"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914400" lvl="1" indent="-457200">
              <a:buFont typeface="Arial" panose="02080604020202020204" charset="0"/>
              <a:buChar char="•"/>
            </a:pPr>
            <a:r>
              <a:rPr lang="x-none" altLang="en-US" sz="1400" spc="-1" dirty="0" smtClean="0"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All others are negative instances</a:t>
            </a:r>
            <a:endParaRPr lang="x-none" altLang="en-US" sz="1400" spc="-1" dirty="0" smtClean="0"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57200" indent="-457200">
              <a:buFont typeface="Wingdings" panose="05000000000000000000" charset="2"/>
              <a:buChar char="q"/>
            </a:pPr>
            <a:endParaRPr lang="x-none" altLang="en-US" sz="1400" spc="-1" dirty="0" smtClean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35" name="Picture 34"/>
          <p:cNvPicPr/>
          <p:nvPr/>
        </p:nvPicPr>
        <p:blipFill>
          <a:blip r:embed="rId1"/>
          <a:stretch>
            <a:fillRect/>
          </a:stretch>
        </p:blipFill>
        <p:spPr>
          <a:xfrm>
            <a:off x="7543800" y="6019800"/>
            <a:ext cx="978877" cy="466773"/>
          </a:xfrm>
          <a:prstGeom prst="rect">
            <a:avLst/>
          </a:prstGeom>
          <a:ln>
            <a:noFill/>
          </a:ln>
        </p:spPr>
      </p:pic>
      <p:pic>
        <p:nvPicPr>
          <p:cNvPr id="6" name="Picture 5" descr="framewor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2743200"/>
            <a:ext cx="4363720" cy="3206115"/>
          </a:xfrm>
          <a:prstGeom prst="rect">
            <a:avLst/>
          </a:prstGeom>
        </p:spPr>
      </p:pic>
      <p:pic>
        <p:nvPicPr>
          <p:cNvPr id="7" name="Picture 6" descr="frameselec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447800"/>
            <a:ext cx="2284730" cy="10795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705600" y="1219200"/>
            <a:ext cx="1612265" cy="3048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400">
                <a:solidFill>
                  <a:srgbClr val="FF0000"/>
                </a:solidFill>
              </a:rPr>
              <a:t>Frame Selection</a:t>
            </a:r>
            <a:endParaRPr lang="x-none" altLang="en-US" sz="1400">
              <a:solidFill>
                <a:srgbClr val="FF0000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943600" y="6019800"/>
            <a:ext cx="144716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FF0000"/>
                </a:solidFill>
              </a:rPr>
              <a:t>Framework</a:t>
            </a:r>
            <a:endParaRPr lang="x-none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0</TotalTime>
  <Words>4436</Words>
  <Application>Kingsoft Office WPP</Application>
  <PresentationFormat>On-screen Show (4:3)</PresentationFormat>
  <Paragraphs>305</Paragraphs>
  <Slides>17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Our Framework</vt:lpstr>
      <vt:lpstr>PowerPoint 演示文稿</vt:lpstr>
      <vt:lpstr>Evaluations</vt:lpstr>
      <vt:lpstr>Evaluations</vt:lpstr>
      <vt:lpstr>Evaluations</vt:lpstr>
      <vt:lpstr>Evaluations</vt:lpstr>
      <vt:lpstr>PowerPoint 演示文稿</vt:lpstr>
      <vt:lpstr>PowerPoint 演示文稿</vt:lpstr>
      <vt:lpstr>PowerPoint 演示文稿</vt:lpstr>
    </vt:vector>
  </TitlesOfParts>
  <Company>WINLAB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Noreen DeCarlo</dc:creator>
  <cp:lastModifiedBy>hafiz</cp:lastModifiedBy>
  <cp:revision>1649</cp:revision>
  <cp:lastPrinted>2018-02-25T14:49:54Z</cp:lastPrinted>
  <dcterms:created xsi:type="dcterms:W3CDTF">2018-02-25T14:49:54Z</dcterms:created>
  <dcterms:modified xsi:type="dcterms:W3CDTF">2018-02-25T14:49:54Z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WINLAB</vt:lpwstr>
  </property>
  <property fmtid="{D5CDD505-2E9C-101B-9397-08002B2CF9AE}" pid="4" name="DocSecurity">
    <vt:i4>0</vt:i4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KSOProductBuildVer">
    <vt:lpwstr>1033-10.1.0.5707</vt:lpwstr>
  </property>
  <property fmtid="{D5CDD505-2E9C-101B-9397-08002B2CF9AE}" pid="8" name="LinksUpToDate">
    <vt:bool>false</vt:bool>
  </property>
  <property fmtid="{D5CDD505-2E9C-101B-9397-08002B2CF9AE}" pid="9" name="MMClips">
    <vt:i4>0</vt:i4>
  </property>
  <property fmtid="{D5CDD505-2E9C-101B-9397-08002B2CF9AE}" pid="10" name="Notes">
    <vt:i4>10</vt:i4>
  </property>
  <property fmtid="{D5CDD505-2E9C-101B-9397-08002B2CF9AE}" pid="11" name="PresentationFormat">
    <vt:lpwstr>On-screen Show (4:3)</vt:lpwstr>
  </property>
  <property fmtid="{D5CDD505-2E9C-101B-9397-08002B2CF9AE}" pid="12" name="ScaleCrop">
    <vt:bool>false</vt:bool>
  </property>
  <property fmtid="{D5CDD505-2E9C-101B-9397-08002B2CF9AE}" pid="13" name="ShareDoc">
    <vt:bool>false</vt:bool>
  </property>
  <property fmtid="{D5CDD505-2E9C-101B-9397-08002B2CF9AE}" pid="14" name="Slides">
    <vt:i4>21</vt:i4>
  </property>
</Properties>
</file>