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handoutMasterIdLst>
    <p:handoutMasterId r:id="rId20"/>
  </p:handoutMasterIdLst>
  <p:sldIdLst>
    <p:sldId id="256" r:id="rId4"/>
    <p:sldId id="260" r:id="rId6"/>
    <p:sldId id="279" r:id="rId7"/>
    <p:sldId id="261" r:id="rId8"/>
    <p:sldId id="323" r:id="rId9"/>
    <p:sldId id="281" r:id="rId10"/>
    <p:sldId id="299" r:id="rId11"/>
    <p:sldId id="322" r:id="rId12"/>
    <p:sldId id="315" r:id="rId13"/>
    <p:sldId id="292" r:id="rId14"/>
    <p:sldId id="291" r:id="rId15"/>
    <p:sldId id="293" r:id="rId16"/>
    <p:sldId id="294" r:id="rId17"/>
    <p:sldId id="275" r:id="rId18"/>
    <p:sldId id="276" r:id="rId19"/>
  </p:sldIdLst>
  <p:sldSz cx="9144000" cy="6858000" type="screen4x3"/>
  <p:notesSz cx="6997700" cy="9271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937" autoAdjust="0"/>
    <p:restoredTop sz="86457" autoAdjust="0"/>
  </p:normalViewPr>
  <p:slideViewPr>
    <p:cSldViewPr>
      <p:cViewPr varScale="1">
        <p:scale>
          <a:sx n="76" d="100"/>
          <a:sy n="76" d="100"/>
        </p:scale>
        <p:origin x="-1483" y="-77"/>
      </p:cViewPr>
      <p:guideLst>
        <p:guide orient="horz" pos="217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692D7-3DDE-45C0-9170-666B4219C61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Nirmalya Roy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058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8D1A0-5639-4DFA-BA8B-085FB398B58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Click to edit the notes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Nirmalya Roy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027D891-65F8-4D8D-9F4F-EF8301EC898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body"/>
          </p:nvPr>
        </p:nvSpPr>
        <p:spPr>
          <a:xfrm>
            <a:off x="700200" y="4403880"/>
            <a:ext cx="5597280" cy="4171680"/>
          </a:xfrm>
          <a:prstGeom prst="rect">
            <a:avLst/>
          </a:prstGeom>
        </p:spPr>
        <p:txBody>
          <a:bodyPr anchor="ctr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3963960" y="880596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94F08CC-42B0-4AD5-9D3B-F184967DD08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  <a:ea typeface="+mn-ea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Nirmalya Roy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5325"/>
            <a:ext cx="463550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6027D891-65F8-4D8D-9F4F-EF8301EC898D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Nirmalya Roy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700200" y="4403880"/>
            <a:ext cx="5597280" cy="4171680"/>
          </a:xfrm>
          <a:prstGeom prst="rect">
            <a:avLst/>
          </a:prstGeom>
        </p:spPr>
        <p:txBody>
          <a:bodyPr anchor="ctr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3963960" y="880596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C1BAA2E-2906-44C4-A778-9615D76C86D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  <a:ea typeface="+mn-ea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Nirmalya Roy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body"/>
          </p:nvPr>
        </p:nvSpPr>
        <p:spPr>
          <a:xfrm>
            <a:off x="700200" y="4403880"/>
            <a:ext cx="5597280" cy="4171680"/>
          </a:xfrm>
          <a:prstGeom prst="rect">
            <a:avLst/>
          </a:prstGeom>
        </p:spPr>
        <p:txBody>
          <a:bodyPr anchor="ctr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3963960" y="880596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352DBEF-DCC5-412E-91A6-519515E94B2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  <a:ea typeface="+mn-ea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Nirmalya Roy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84840" y="421200"/>
            <a:ext cx="8361720" cy="75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08960" y="1383480"/>
            <a:ext cx="833760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08960" y="3971160"/>
            <a:ext cx="833760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84840" y="421200"/>
            <a:ext cx="8361720" cy="75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08960" y="1383480"/>
            <a:ext cx="406872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81440" y="1383480"/>
            <a:ext cx="406872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81440" y="3971160"/>
            <a:ext cx="406872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08960" y="3971160"/>
            <a:ext cx="406872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84840" y="421200"/>
            <a:ext cx="8361720" cy="75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08960" y="1383480"/>
            <a:ext cx="8337600" cy="4953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08960" y="1383480"/>
            <a:ext cx="8337600" cy="4953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/>
          <a:stretch>
            <a:fillRect/>
          </a:stretch>
        </p:blipFill>
        <p:spPr>
          <a:xfrm>
            <a:off x="1473480" y="1383480"/>
            <a:ext cx="6208560" cy="495360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>
            <a:fillRect/>
          </a:stretch>
        </p:blipFill>
        <p:spPr>
          <a:xfrm>
            <a:off x="1473480" y="1383480"/>
            <a:ext cx="6208560" cy="4953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84840" y="421200"/>
            <a:ext cx="8361720" cy="75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08960" y="1383480"/>
            <a:ext cx="8337600" cy="4953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84840" y="421200"/>
            <a:ext cx="8361720" cy="75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08960" y="1383480"/>
            <a:ext cx="8337600" cy="4953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84840" y="421200"/>
            <a:ext cx="8361720" cy="75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08960" y="1383480"/>
            <a:ext cx="4068720" cy="4953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81440" y="1383480"/>
            <a:ext cx="4068720" cy="4953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84840" y="421200"/>
            <a:ext cx="8361720" cy="75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84840" y="421200"/>
            <a:ext cx="8361720" cy="351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84840" y="421200"/>
            <a:ext cx="8361720" cy="75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08960" y="1383480"/>
            <a:ext cx="406872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08960" y="3971160"/>
            <a:ext cx="406872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81440" y="1383480"/>
            <a:ext cx="4068720" cy="4953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84840" y="421200"/>
            <a:ext cx="8361720" cy="75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08960" y="1383480"/>
            <a:ext cx="8337600" cy="4953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84840" y="421200"/>
            <a:ext cx="8361720" cy="75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08960" y="1383480"/>
            <a:ext cx="4068720" cy="4953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81440" y="1383480"/>
            <a:ext cx="406872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81440" y="3971160"/>
            <a:ext cx="406872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84840" y="421200"/>
            <a:ext cx="8361720" cy="75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08960" y="1383480"/>
            <a:ext cx="406872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81440" y="1383480"/>
            <a:ext cx="406872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08960" y="3971160"/>
            <a:ext cx="833760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84840" y="421200"/>
            <a:ext cx="8361720" cy="75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08960" y="1383480"/>
            <a:ext cx="833760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08960" y="3971160"/>
            <a:ext cx="833760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84840" y="421200"/>
            <a:ext cx="8361720" cy="75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08960" y="1383480"/>
            <a:ext cx="406872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81440" y="1383480"/>
            <a:ext cx="406872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81440" y="3971160"/>
            <a:ext cx="406872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08960" y="3971160"/>
            <a:ext cx="406872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84840" y="421200"/>
            <a:ext cx="8361720" cy="75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08960" y="1383480"/>
            <a:ext cx="8337600" cy="4953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08960" y="1383480"/>
            <a:ext cx="8337600" cy="4953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80" name="Picture 79"/>
          <p:cNvPicPr/>
          <p:nvPr/>
        </p:nvPicPr>
        <p:blipFill>
          <a:blip r:embed="rId2"/>
          <a:stretch>
            <a:fillRect/>
          </a:stretch>
        </p:blipFill>
        <p:spPr>
          <a:xfrm>
            <a:off x="1473480" y="1383480"/>
            <a:ext cx="6208560" cy="4953600"/>
          </a:xfrm>
          <a:prstGeom prst="rect">
            <a:avLst/>
          </a:prstGeom>
          <a:ln>
            <a:noFill/>
          </a:ln>
        </p:spPr>
      </p:pic>
      <p:pic>
        <p:nvPicPr>
          <p:cNvPr id="81" name="Picture 80"/>
          <p:cNvPicPr/>
          <p:nvPr/>
        </p:nvPicPr>
        <p:blipFill>
          <a:blip r:embed="rId2"/>
          <a:stretch>
            <a:fillRect/>
          </a:stretch>
        </p:blipFill>
        <p:spPr>
          <a:xfrm>
            <a:off x="1473480" y="1383480"/>
            <a:ext cx="6208560" cy="4953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009" y="421106"/>
            <a:ext cx="8361949" cy="757991"/>
          </a:xfr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071" y="1383624"/>
            <a:ext cx="8337887" cy="4954114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2715" y="6541477"/>
            <a:ext cx="878322" cy="26839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91E80013-07A9-4603-8CF6-B95031513E93}" type="slidenum">
              <a:rPr lang="en-US" altLang="zh-CN" smtClean="0"/>
            </a:fld>
            <a:endParaRPr lang="en-US" dirty="0"/>
          </a:p>
        </p:txBody>
      </p:sp>
      <p:sp>
        <p:nvSpPr>
          <p:cNvPr id="7" name="Slide Number Placeholder 5"/>
          <p:cNvSpPr txBox="1"/>
          <p:nvPr userDrawn="1"/>
        </p:nvSpPr>
        <p:spPr>
          <a:xfrm>
            <a:off x="213374" y="6541477"/>
            <a:ext cx="2686404" cy="2764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3333CC"/>
                </a:solidFill>
                <a:latin typeface="Verdan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33CC"/>
                </a:solidFill>
                <a:latin typeface="Verdana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33CC"/>
                </a:solidFill>
                <a:latin typeface="Verdana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33CC"/>
                </a:solidFill>
                <a:latin typeface="Verdana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33CC"/>
                </a:solidFill>
                <a:latin typeface="Verdan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rgbClr val="3333CC"/>
                </a:solidFill>
                <a:latin typeface="Verdan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rgbClr val="3333CC"/>
                </a:solidFill>
                <a:latin typeface="Verdan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rgbClr val="3333CC"/>
                </a:solidFill>
                <a:latin typeface="Verdan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rgbClr val="3333CC"/>
                </a:solidFill>
                <a:latin typeface="Verdana"/>
                <a:ea typeface="+mn-ea"/>
                <a:cs typeface="+mn-cs"/>
              </a:defRPr>
            </a:lvl9pPr>
          </a:lstStyle>
          <a:p>
            <a:r>
              <a:rPr lang="en-US" sz="1400" dirty="0" err="1" smtClean="0">
                <a:solidFill>
                  <a:schemeClr val="bg1"/>
                </a:solidFill>
                <a:latin typeface="+mn-ea"/>
                <a:ea typeface="+mn-ea"/>
                <a:cs typeface="Arial" charset="0"/>
              </a:rPr>
              <a:t>Md</a:t>
            </a:r>
            <a:r>
              <a:rPr lang="en-US" sz="1400" baseline="0" dirty="0" smtClean="0">
                <a:solidFill>
                  <a:schemeClr val="bg1"/>
                </a:solidFill>
                <a:latin typeface="+mn-ea"/>
                <a:ea typeface="+mn-ea"/>
                <a:cs typeface="Arial" charset="0"/>
              </a:rPr>
              <a:t> Abdullah Al Hafiz Khan</a:t>
            </a:r>
            <a:endParaRPr lang="en-US" sz="1400" dirty="0">
              <a:solidFill>
                <a:schemeClr val="bg1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8" name="Slide Number Placeholder 5"/>
          <p:cNvSpPr txBox="1"/>
          <p:nvPr userDrawn="1"/>
        </p:nvSpPr>
        <p:spPr>
          <a:xfrm>
            <a:off x="3082658" y="6541477"/>
            <a:ext cx="3103008" cy="2764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3333CC"/>
                </a:solidFill>
                <a:latin typeface="Verdan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33CC"/>
                </a:solidFill>
                <a:latin typeface="Verdana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33CC"/>
                </a:solidFill>
                <a:latin typeface="Verdana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33CC"/>
                </a:solidFill>
                <a:latin typeface="Verdana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33CC"/>
                </a:solidFill>
                <a:latin typeface="Verdan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rgbClr val="3333CC"/>
                </a:solidFill>
                <a:latin typeface="Verdan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rgbClr val="3333CC"/>
                </a:solidFill>
                <a:latin typeface="Verdan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rgbClr val="3333CC"/>
                </a:solidFill>
                <a:latin typeface="Verdan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rgbClr val="3333CC"/>
                </a:solidFill>
                <a:latin typeface="Verdana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+mn-ea"/>
                <a:ea typeface="+mn-ea"/>
                <a:cs typeface="Arial" charset="0"/>
              </a:rPr>
              <a:t>mdkhan1@umbc.edu</a:t>
            </a:r>
            <a:endParaRPr lang="en-US" sz="1400" dirty="0">
              <a:solidFill>
                <a:schemeClr val="bg1"/>
              </a:solidFill>
              <a:latin typeface="+mn-ea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84840" y="421200"/>
            <a:ext cx="8361720" cy="75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08960" y="1383480"/>
            <a:ext cx="8337600" cy="4953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84840" y="421200"/>
            <a:ext cx="8361720" cy="75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08960" y="1383480"/>
            <a:ext cx="4068720" cy="4953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81440" y="1383480"/>
            <a:ext cx="4068720" cy="4953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84840" y="421200"/>
            <a:ext cx="8361720" cy="75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84840" y="421200"/>
            <a:ext cx="8361720" cy="351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84840" y="421200"/>
            <a:ext cx="8361720" cy="75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08960" y="1383480"/>
            <a:ext cx="406872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08960" y="3971160"/>
            <a:ext cx="406872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81440" y="1383480"/>
            <a:ext cx="4068720" cy="4953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84840" y="421200"/>
            <a:ext cx="8361720" cy="75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08960" y="1383480"/>
            <a:ext cx="4068720" cy="4953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81440" y="1383480"/>
            <a:ext cx="406872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81440" y="3971160"/>
            <a:ext cx="406872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84840" y="421200"/>
            <a:ext cx="8361720" cy="75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08960" y="1383480"/>
            <a:ext cx="406872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81440" y="1383480"/>
            <a:ext cx="406872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08960" y="3971160"/>
            <a:ext cx="8337600" cy="236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 hidden="1"/>
          <p:cNvSpPr/>
          <p:nvPr/>
        </p:nvSpPr>
        <p:spPr>
          <a:xfrm>
            <a:off x="0" y="0"/>
            <a:ext cx="9143640" cy="1229400"/>
          </a:xfrm>
          <a:prstGeom prst="rect">
            <a:avLst/>
          </a:prstGeom>
          <a:solidFill>
            <a:schemeClr val="accent4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CustomShape 2" hidden="1"/>
          <p:cNvSpPr/>
          <p:nvPr/>
        </p:nvSpPr>
        <p:spPr>
          <a:xfrm>
            <a:off x="-5400" y="6531480"/>
            <a:ext cx="9149040" cy="326160"/>
          </a:xfrm>
          <a:prstGeom prst="rect">
            <a:avLst/>
          </a:prstGeom>
          <a:solidFill>
            <a:schemeClr val="accent4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172944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5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Click to edit Master title style</a:t>
            </a:r>
            <a:endParaRPr 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228600" y="2548080"/>
            <a:ext cx="5887800" cy="201240"/>
          </a:xfrm>
          <a:prstGeom prst="rect">
            <a:avLst/>
          </a:prstGeom>
          <a:solidFill>
            <a:schemeClr val="bg2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" name="CustomShape 5"/>
          <p:cNvSpPr/>
          <p:nvPr/>
        </p:nvSpPr>
        <p:spPr>
          <a:xfrm>
            <a:off x="5969160" y="2548080"/>
            <a:ext cx="2869920" cy="201240"/>
          </a:xfrm>
          <a:prstGeom prst="rect">
            <a:avLst/>
          </a:prstGeom>
          <a:solidFill>
            <a:schemeClr val="tx2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7892640" y="6445080"/>
            <a:ext cx="878040" cy="3646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1740479B-BEA6-4803-B101-781EFDA65F40}" type="slidenum"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Click to edit the outline text format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Second Outline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Third Outline Level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Fourth Outline Level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Fifth Outline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Sixth Outline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43640" cy="1229400"/>
          </a:xfrm>
          <a:prstGeom prst="rect">
            <a:avLst/>
          </a:prstGeom>
          <a:solidFill>
            <a:schemeClr val="accent4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-5400" y="6531480"/>
            <a:ext cx="9149040" cy="326160"/>
          </a:xfrm>
          <a:prstGeom prst="rect">
            <a:avLst/>
          </a:prstGeom>
          <a:solidFill>
            <a:schemeClr val="accent4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384840" y="421200"/>
            <a:ext cx="8361720" cy="7578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Click to edit Master title style</a:t>
            </a:r>
            <a:endParaRPr 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08960" y="1383480"/>
            <a:ext cx="8337600" cy="4953600"/>
          </a:xfrm>
          <a:prstGeom prst="rect">
            <a:avLst/>
          </a:prstGeom>
        </p:spPr>
        <p:txBody>
          <a:bodyPr/>
          <a:lstStyle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Click to edit the outline text format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Second Outline Level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Third Outline Level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Fourth Outline Level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Fifth Outline Level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Sixth Outline Level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SzPct val="75000"/>
              <a:buFont typeface="Wingdings" panose="05000000000000000000" charset="2"/>
              <a:buChar char="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Seventh Outline LevelClick to edit Master text styles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SzPct val="75000"/>
              <a:buFont typeface="Wingdings" panose="05000000000000000000" charset="2"/>
              <a:buChar char="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Second level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143000" lvl="2" indent="-227965">
              <a:lnSpc>
                <a:spcPct val="100000"/>
              </a:lnSpc>
              <a:buClr>
                <a:srgbClr val="000000"/>
              </a:buClr>
              <a:buSzPct val="65000"/>
              <a:buFont typeface="Wingdings" panose="05000000000000000000" charset="2"/>
              <a:buChar char="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Third level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600200" lvl="3" indent="-227965">
              <a:lnSpc>
                <a:spcPct val="100000"/>
              </a:lnSpc>
              <a:buClr>
                <a:srgbClr val="000000"/>
              </a:buClr>
              <a:buFont typeface="Wingdings" panose="05000000000000000000" charset="2"/>
              <a:buChar char="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Fourth level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057400" lvl="4" indent="-227965">
              <a:lnSpc>
                <a:spcPct val="100000"/>
              </a:lnSpc>
              <a:buClr>
                <a:srgbClr val="000000"/>
              </a:buClr>
              <a:buSzPct val="80000"/>
              <a:buFont typeface="Wingdings" panose="05000000000000000000" charset="2"/>
              <a:buChar char="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Fifth level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892640" y="6541560"/>
            <a:ext cx="878040" cy="2682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9F2EB069-217A-48E4-8C0D-D885DE72C0FC}" type="slidenum"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213480" y="6541560"/>
            <a:ext cx="2685960" cy="276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Nirmalya</a:t>
            </a:r>
            <a:r>
              <a:rPr lang="en-US" sz="1400" b="0" strike="noStrike" spc="-1" baseline="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 Roy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3082680" y="6541560"/>
            <a:ext cx="3102480" cy="276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nroy@umbc.edu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5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8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.png"/><Relationship Id="rId2" Type="http://schemas.openxmlformats.org/officeDocument/2006/relationships/hyperlink" Target="http://userpages.umbc.edu/~nroy/" TargetMode="External"/><Relationship Id="rId1" Type="http://schemas.openxmlformats.org/officeDocument/2006/relationships/hyperlink" Target="mailto:nroy@umbc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3.png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-21590" y="697230"/>
            <a:ext cx="9096375" cy="1529715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COAR: Collaborative and Opportunistic Human Activity Recognition
</a:t>
            </a:r>
            <a:endParaRPr 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-91440" y="4429800"/>
            <a:ext cx="9062280" cy="1062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000" b="1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Md</a:t>
            </a:r>
            <a:r>
              <a:rPr lang="en-US" sz="20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 Abdullah Al Hafiz Khan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,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Nirmalya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 Roy</a:t>
            </a:r>
            <a:r>
              <a:rPr lang="x-none" alt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, H M Sajjad Hossain</a:t>
            </a:r>
            <a:endParaRPr lang="x-none" alt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906560" y="3090600"/>
            <a:ext cx="4218120" cy="11026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IEEE </a:t>
            </a:r>
            <a:r>
              <a:rPr lang="x-none" alt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DCOSS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’1</a:t>
            </a:r>
            <a:r>
              <a:rPr lang="x-none" alt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7</a:t>
            </a:r>
            <a:endParaRPr lang="x-none" altLang="en-US" sz="2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algn="ctr">
              <a:lnSpc>
                <a:spcPct val="100000"/>
              </a:lnSpc>
            </a:pPr>
            <a:r>
              <a:rPr lang="x-none" alt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June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 </a:t>
            </a:r>
            <a:r>
              <a:rPr lang="x-none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07</a:t>
            </a:r>
            <a:r>
              <a:rPr lang="en-US" sz="2800" b="1" strike="noStrike" spc="-1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th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, 201</a:t>
            </a:r>
            <a:r>
              <a:rPr lang="x-none" alt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7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 </a:t>
            </a:r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90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5506560"/>
            <a:ext cx="2641320" cy="1127520"/>
          </a:xfrm>
          <a:prstGeom prst="rect">
            <a:avLst/>
          </a:prstGeom>
          <a:ln>
            <a:noFill/>
          </a:ln>
        </p:spPr>
      </p:pic>
      <p:pic>
        <p:nvPicPr>
          <p:cNvPr id="91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124680" y="5702156"/>
            <a:ext cx="2678040" cy="90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Experimental </a:t>
            </a:r>
            <a:r>
              <a:rPr lang="en-US" altLang="zh-CN" sz="4000" dirty="0" smtClean="0">
                <a:solidFill>
                  <a:schemeClr val="bg1"/>
                </a:solidFill>
              </a:rPr>
              <a:t>Evaluation</a:t>
            </a:r>
            <a:endParaRPr lang="en-US" sz="4000" dirty="0"/>
          </a:p>
        </p:txBody>
      </p:sp>
      <p:sp>
        <p:nvSpPr>
          <p:cNvPr id="5" name="TextShape 2"/>
          <p:cNvSpPr txBox="1"/>
          <p:nvPr/>
        </p:nvSpPr>
        <p:spPr>
          <a:xfrm>
            <a:off x="76200" y="1371600"/>
            <a:ext cx="4191000" cy="495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charset="2"/>
              <a:buChar char="q"/>
            </a:pPr>
            <a:r>
              <a:rPr lang="x-none" altLang="en-US" sz="2000" dirty="0" smtClean="0">
                <a:solidFill>
                  <a:srgbClr val="0070C0"/>
                </a:solidFill>
              </a:rPr>
              <a:t>Sensor Usage Result</a:t>
            </a:r>
            <a:endParaRPr lang="x-none" altLang="en-US" sz="2000" dirty="0" smtClean="0">
              <a:solidFill>
                <a:srgbClr val="0070C0"/>
              </a:solidFill>
            </a:endParaRPr>
          </a:p>
          <a:p>
            <a:pPr marL="457200" indent="-457200">
              <a:buFont typeface="Wingdings" panose="05000000000000000000" charset="2"/>
              <a:buChar char="q"/>
            </a:pPr>
            <a:endParaRPr lang="x-none" altLang="en-US" sz="2000" dirty="0" smtClean="0">
              <a:solidFill>
                <a:srgbClr val="0070C0"/>
              </a:solidFill>
            </a:endParaRPr>
          </a:p>
          <a:p>
            <a:pPr marL="914400" lvl="1" indent="-457200">
              <a:buFont typeface="Wingdings" panose="05000000000000000000" charset="2"/>
              <a:buChar char="Ø"/>
            </a:pPr>
            <a:r>
              <a:rPr lang="x-none" altLang="en-US" sz="1600" dirty="0" smtClean="0"/>
              <a:t>FSM trained with all sensor data in </a:t>
            </a:r>
            <a:r>
              <a:rPr lang="x-none" altLang="en-US" sz="1600" dirty="0" smtClean="0">
                <a:solidFill>
                  <a:srgbClr val="FF0000"/>
                </a:solidFill>
              </a:rPr>
              <a:t>offline</a:t>
            </a:r>
            <a:endParaRPr lang="x-none" altLang="en-US" sz="1600" dirty="0" smtClean="0">
              <a:solidFill>
                <a:srgbClr val="FF0000"/>
              </a:solidFill>
            </a:endParaRPr>
          </a:p>
          <a:p>
            <a:pPr marL="914400" lvl="1" indent="-457200">
              <a:buFont typeface="Wingdings" panose="05000000000000000000" charset="2"/>
              <a:buChar char="Ø"/>
            </a:pPr>
            <a:endParaRPr lang="x-none" altLang="en-US" sz="1600" dirty="0" smtClean="0">
              <a:solidFill>
                <a:srgbClr val="FF0000"/>
              </a:solidFill>
            </a:endParaRPr>
          </a:p>
          <a:p>
            <a:pPr marL="914400" lvl="1" indent="-457200">
              <a:buFont typeface="Wingdings" panose="05000000000000000000" charset="2"/>
              <a:buChar char="Ø"/>
            </a:pPr>
            <a:r>
              <a:rPr lang="x-none" altLang="en-US" sz="1600" dirty="0" smtClean="0">
                <a:solidFill>
                  <a:srgbClr val="FF0000"/>
                </a:solidFill>
              </a:rPr>
              <a:t>Stirring</a:t>
            </a:r>
            <a:r>
              <a:rPr lang="x-none" altLang="en-US" sz="1600" dirty="0" smtClean="0">
                <a:solidFill>
                  <a:schemeClr val="tx1"/>
                </a:solidFill>
              </a:rPr>
              <a:t> and </a:t>
            </a:r>
            <a:r>
              <a:rPr lang="x-none" altLang="en-US" sz="1600" dirty="0" smtClean="0">
                <a:solidFill>
                  <a:srgbClr val="FF0000"/>
                </a:solidFill>
              </a:rPr>
              <a:t>washing face</a:t>
            </a:r>
            <a:r>
              <a:rPr lang="x-none" altLang="en-US" sz="1600" dirty="0" smtClean="0">
                <a:solidFill>
                  <a:schemeClr val="tx1"/>
                </a:solidFill>
              </a:rPr>
              <a:t> have precision </a:t>
            </a:r>
            <a:r>
              <a:rPr lang="x-none" altLang="en-US" sz="1600" dirty="0" smtClean="0">
                <a:solidFill>
                  <a:srgbClr val="FF0000"/>
                </a:solidFill>
              </a:rPr>
              <a:t>0.68</a:t>
            </a:r>
            <a:r>
              <a:rPr lang="x-none" altLang="en-US" sz="1600" dirty="0" smtClean="0">
                <a:solidFill>
                  <a:schemeClr val="tx1"/>
                </a:solidFill>
              </a:rPr>
              <a:t> and </a:t>
            </a:r>
            <a:r>
              <a:rPr lang="x-none" altLang="en-US" sz="1600" dirty="0" smtClean="0">
                <a:solidFill>
                  <a:srgbClr val="FF0000"/>
                </a:solidFill>
              </a:rPr>
              <a:t>0.83</a:t>
            </a:r>
            <a:r>
              <a:rPr lang="x-none" altLang="en-US" sz="1600" dirty="0" smtClean="0">
                <a:solidFill>
                  <a:schemeClr val="tx1"/>
                </a:solidFill>
              </a:rPr>
              <a:t>, respectively</a:t>
            </a:r>
            <a:endParaRPr lang="x-none" altLang="en-US" sz="1600" dirty="0" smtClean="0">
              <a:solidFill>
                <a:schemeClr val="tx1"/>
              </a:solidFill>
            </a:endParaRPr>
          </a:p>
          <a:p>
            <a:pPr marL="914400" lvl="1" indent="-457200">
              <a:buFont typeface="Wingdings" panose="05000000000000000000" charset="2"/>
              <a:buChar char="Ø"/>
            </a:pPr>
            <a:endParaRPr lang="x-none" altLang="en-US" sz="1600" dirty="0" smtClean="0">
              <a:solidFill>
                <a:schemeClr val="tx1"/>
              </a:solidFill>
            </a:endParaRPr>
          </a:p>
          <a:p>
            <a:pPr marL="914400" lvl="1" indent="-457200">
              <a:buFont typeface="Wingdings" panose="05000000000000000000" charset="2"/>
              <a:buChar char="Ø"/>
            </a:pPr>
            <a:r>
              <a:rPr lang="x-none" altLang="en-US" sz="1600" dirty="0" smtClean="0">
                <a:solidFill>
                  <a:schemeClr val="tx1"/>
                </a:solidFill>
              </a:rPr>
              <a:t>Stirring has low precision - weighted micro-activity decision </a:t>
            </a:r>
            <a:r>
              <a:rPr lang="x-none" altLang="en-US" sz="1600" dirty="0" smtClean="0">
                <a:solidFill>
                  <a:srgbClr val="FF0000"/>
                </a:solidFill>
              </a:rPr>
              <a:t>fusion</a:t>
            </a:r>
            <a:r>
              <a:rPr lang="x-none" altLang="en-US" sz="1600" dirty="0" smtClean="0">
                <a:solidFill>
                  <a:schemeClr val="tx1"/>
                </a:solidFill>
              </a:rPr>
              <a:t> and detects as </a:t>
            </a:r>
            <a:r>
              <a:rPr lang="x-none" altLang="en-US" sz="1600" dirty="0" smtClean="0">
                <a:solidFill>
                  <a:srgbClr val="FF0000"/>
                </a:solidFill>
              </a:rPr>
              <a:t>moving hand</a:t>
            </a:r>
            <a:endParaRPr lang="x-none" altLang="en-US" sz="1600" dirty="0" smtClean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charset="2"/>
              <a:buChar char="q"/>
            </a:pPr>
            <a:endParaRPr lang="en-US" altLang="zh-CN" sz="1600" dirty="0"/>
          </a:p>
          <a:p>
            <a:pPr marL="914400" lvl="1" indent="-457200">
              <a:buFont typeface="Wingdings" panose="05000000000000000000" charset="2"/>
              <a:buChar char="Ø"/>
            </a:pPr>
            <a:endParaRPr lang="en-US" altLang="zh-CN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63973" y="4724400"/>
            <a:ext cx="1630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en-US" dirty="0" smtClean="0"/>
              <a:t>Sensor Usage</a:t>
            </a:r>
            <a:endParaRPr lang="x-none" altLang="en-US" dirty="0"/>
          </a:p>
        </p:txBody>
      </p:sp>
      <p:pic>
        <p:nvPicPr>
          <p:cNvPr id="9" name="Picture 8"/>
          <p:cNvPicPr/>
          <p:nvPr/>
        </p:nvPicPr>
        <p:blipFill>
          <a:blip r:embed="rId1"/>
          <a:stretch>
            <a:fillRect/>
          </a:stretch>
        </p:blipFill>
        <p:spPr>
          <a:xfrm>
            <a:off x="8153400" y="6096000"/>
            <a:ext cx="978877" cy="466773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fsm_scor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371600"/>
            <a:ext cx="4576445" cy="3263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Experimental </a:t>
            </a:r>
            <a:r>
              <a:rPr lang="en-US" altLang="zh-CN" sz="4000" dirty="0" smtClean="0">
                <a:solidFill>
                  <a:schemeClr val="bg1"/>
                </a:solidFill>
              </a:rPr>
              <a:t>Evaluation</a:t>
            </a:r>
            <a:endParaRPr lang="en-US" sz="4000" dirty="0"/>
          </a:p>
        </p:txBody>
      </p:sp>
      <p:sp>
        <p:nvSpPr>
          <p:cNvPr id="5" name="TextShape 2"/>
          <p:cNvSpPr txBox="1"/>
          <p:nvPr/>
        </p:nvSpPr>
        <p:spPr>
          <a:xfrm>
            <a:off x="228600" y="1371600"/>
            <a:ext cx="4191000" cy="495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charset="2"/>
              <a:buChar char="q"/>
            </a:pPr>
            <a:r>
              <a:rPr lang="x-none" altLang="en-US" sz="2000" dirty="0" smtClean="0">
                <a:solidFill>
                  <a:srgbClr val="0070C0"/>
                </a:solidFill>
              </a:rPr>
              <a:t>Standalone Device Result</a:t>
            </a:r>
            <a:endParaRPr lang="x-none" altLang="en-US" sz="2000" dirty="0" smtClean="0">
              <a:solidFill>
                <a:srgbClr val="0070C0"/>
              </a:solidFill>
            </a:endParaRPr>
          </a:p>
          <a:p>
            <a:pPr marL="457200" indent="-457200">
              <a:buFont typeface="Wingdings" panose="05000000000000000000" charset="2"/>
              <a:buChar char="q"/>
            </a:pPr>
            <a:endParaRPr lang="x-none" altLang="en-US" sz="2000" dirty="0" smtClean="0">
              <a:solidFill>
                <a:srgbClr val="0070C0"/>
              </a:solidFill>
            </a:endParaRPr>
          </a:p>
          <a:p>
            <a:pPr marL="914400" lvl="1" indent="-457200">
              <a:buFont typeface="Wingdings" panose="05000000000000000000" charset="2"/>
              <a:buChar char="Ø"/>
            </a:pPr>
            <a:r>
              <a:rPr lang="x-none" altLang="en-US" sz="1600" dirty="0" err="1" smtClean="0"/>
              <a:t>Trained model on </a:t>
            </a:r>
            <a:r>
              <a:rPr lang="x-none" altLang="en-US" sz="1600" dirty="0" err="1" smtClean="0">
                <a:solidFill>
                  <a:srgbClr val="FF0000"/>
                </a:solidFill>
              </a:rPr>
              <a:t>smartphone </a:t>
            </a:r>
            <a:r>
              <a:rPr lang="x-none" altLang="en-US" sz="1600" dirty="0" err="1" smtClean="0"/>
              <a:t>or </a:t>
            </a:r>
            <a:r>
              <a:rPr lang="x-none" altLang="en-US" sz="1600" dirty="0" err="1" smtClean="0">
                <a:solidFill>
                  <a:srgbClr val="FF0000"/>
                </a:solidFill>
              </a:rPr>
              <a:t>smartwatch </a:t>
            </a:r>
            <a:r>
              <a:rPr lang="x-none" altLang="en-US" sz="1600" dirty="0" err="1" smtClean="0"/>
              <a:t>data</a:t>
            </a:r>
            <a:endParaRPr lang="en-US" altLang="zh-CN" sz="1600" dirty="0" smtClean="0"/>
          </a:p>
          <a:p>
            <a:pPr marL="457200" indent="-457200">
              <a:buFont typeface="Wingdings" panose="05000000000000000000" charset="2"/>
              <a:buChar char="Ø"/>
            </a:pPr>
            <a:endParaRPr lang="en-US" altLang="zh-CN" sz="2000" dirty="0" smtClean="0"/>
          </a:p>
          <a:p>
            <a:pPr marL="457200" indent="-457200">
              <a:buFont typeface="Wingdings" panose="05000000000000000000" charset="2"/>
              <a:buChar char="q"/>
            </a:pPr>
            <a:r>
              <a:rPr lang="x-none" altLang="en-US" sz="2000" dirty="0" smtClean="0">
                <a:solidFill>
                  <a:srgbClr val="0070C0"/>
                </a:solidFill>
              </a:rPr>
              <a:t>Cooking shows poor accuracy</a:t>
            </a:r>
            <a:endParaRPr lang="x-none" altLang="en-US" sz="2000" dirty="0" smtClean="0">
              <a:solidFill>
                <a:srgbClr val="0070C0"/>
              </a:solidFill>
            </a:endParaRPr>
          </a:p>
          <a:p>
            <a:pPr marL="457200" indent="-457200">
              <a:buFont typeface="Wingdings" panose="05000000000000000000" charset="2"/>
              <a:buChar char="q"/>
            </a:pPr>
            <a:endParaRPr lang="en-US" altLang="zh-CN" sz="2000" dirty="0" smtClean="0">
              <a:solidFill>
                <a:srgbClr val="0070C0"/>
              </a:solidFill>
            </a:endParaRPr>
          </a:p>
          <a:p>
            <a:pPr marL="914400" lvl="1" indent="-457200">
              <a:buFont typeface="Wingdings" panose="05000000000000000000" charset="2"/>
              <a:buChar char="Ø"/>
            </a:pPr>
            <a:r>
              <a:rPr lang="x-none" altLang="en-US" sz="1600" dirty="0" smtClean="0"/>
              <a:t>Detect </a:t>
            </a:r>
            <a:r>
              <a:rPr lang="x-none" altLang="en-US" sz="1600" dirty="0" smtClean="0">
                <a:solidFill>
                  <a:srgbClr val="FF0000"/>
                </a:solidFill>
              </a:rPr>
              <a:t>several body parts movements</a:t>
            </a:r>
            <a:r>
              <a:rPr lang="x-none" altLang="en-US" sz="1600" dirty="0" smtClean="0"/>
              <a:t> requires multiple sensors</a:t>
            </a:r>
            <a:endParaRPr lang="x-none" altLang="en-US" sz="1600" dirty="0" smtClean="0"/>
          </a:p>
          <a:p>
            <a:pPr marL="914400" lvl="1" indent="-457200">
              <a:buFont typeface="Wingdings" panose="05000000000000000000" charset="2"/>
              <a:buChar char="Ø"/>
            </a:pPr>
            <a:endParaRPr lang="en-US" altLang="zh-CN" sz="2000" dirty="0" smtClean="0"/>
          </a:p>
          <a:p>
            <a:pPr marL="914400" lvl="1" indent="-457200">
              <a:buFont typeface="Wingdings" panose="05000000000000000000" charset="2"/>
              <a:buChar char="Ø"/>
            </a:pPr>
            <a:endParaRPr lang="en-US" altLang="zh-CN" sz="2000" dirty="0" smtClean="0"/>
          </a:p>
          <a:p>
            <a:pPr marL="457200" indent="-457200">
              <a:buFont typeface="Wingdings" panose="05000000000000000000" charset="2"/>
              <a:buChar char="q"/>
            </a:pPr>
            <a:r>
              <a:rPr lang="x-none" altLang="en-US" sz="2000" dirty="0" smtClean="0">
                <a:solidFill>
                  <a:srgbClr val="0070C0"/>
                </a:solidFill>
                <a:sym typeface="+mn-ea"/>
              </a:rPr>
              <a:t>Smartphone performs slightly poor than smartwatch</a:t>
            </a:r>
            <a:endParaRPr lang="x-none" altLang="en-US" sz="2000" dirty="0" smtClean="0">
              <a:solidFill>
                <a:srgbClr val="0070C0"/>
              </a:solidFill>
              <a:sym typeface="+mn-ea"/>
            </a:endParaRPr>
          </a:p>
          <a:p>
            <a:pPr marL="457200" indent="-457200">
              <a:buFont typeface="Wingdings" panose="05000000000000000000" charset="2"/>
              <a:buChar char="q"/>
            </a:pPr>
            <a:endParaRPr lang="en-US" altLang="zh-CN" sz="2000" dirty="0" smtClean="0">
              <a:solidFill>
                <a:srgbClr val="0070C0"/>
              </a:solidFill>
            </a:endParaRPr>
          </a:p>
          <a:p>
            <a:pPr marL="914400" lvl="1" indent="-457200">
              <a:buFont typeface="Wingdings" panose="05000000000000000000" charset="2"/>
              <a:buChar char="Ø"/>
            </a:pPr>
            <a:r>
              <a:rPr lang="x-none" altLang="en-US" sz="2000" dirty="0" smtClean="0">
                <a:sym typeface="+mn-ea"/>
              </a:rPr>
              <a:t>Smartphone can't capture </a:t>
            </a:r>
            <a:r>
              <a:rPr lang="x-none" altLang="en-US" sz="2000" dirty="0" smtClean="0">
                <a:solidFill>
                  <a:srgbClr val="FF0000"/>
                </a:solidFill>
                <a:sym typeface="+mn-ea"/>
              </a:rPr>
              <a:t>upper body part movement</a:t>
            </a:r>
            <a:endParaRPr lang="x-none" altLang="en-US" sz="2000" dirty="0" smtClean="0">
              <a:solidFill>
                <a:srgbClr val="FF0000"/>
              </a:solidFill>
              <a:sym typeface="+mn-ea"/>
            </a:endParaRPr>
          </a:p>
          <a:p>
            <a:pPr marL="914400" lvl="1" indent="-457200">
              <a:buFont typeface="Wingdings" panose="05000000000000000000" charset="2"/>
              <a:buChar char="Ø"/>
            </a:pPr>
            <a:endParaRPr lang="x-none" altLang="en-US" sz="2000" dirty="0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9204" y="5638800"/>
            <a:ext cx="1427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en-US" dirty="0"/>
              <a:t>Smartphone</a:t>
            </a:r>
            <a:endParaRPr lang="x-none" altLang="en-US" dirty="0"/>
          </a:p>
        </p:txBody>
      </p:sp>
      <p:pic>
        <p:nvPicPr>
          <p:cNvPr id="8" name="Picture 7"/>
          <p:cNvPicPr/>
          <p:nvPr/>
        </p:nvPicPr>
        <p:blipFill>
          <a:blip r:embed="rId1"/>
          <a:stretch>
            <a:fillRect/>
          </a:stretch>
        </p:blipFill>
        <p:spPr>
          <a:xfrm>
            <a:off x="8153400" y="6096000"/>
            <a:ext cx="978877" cy="466773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smartphone_ac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645" y="3734435"/>
            <a:ext cx="3958590" cy="1917065"/>
          </a:xfrm>
          <a:prstGeom prst="rect">
            <a:avLst/>
          </a:prstGeom>
        </p:spPr>
      </p:pic>
      <p:pic>
        <p:nvPicPr>
          <p:cNvPr id="7" name="Picture 6" descr="smartwatch_ac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219835"/>
            <a:ext cx="4112260" cy="2065655"/>
          </a:xfrm>
          <a:prstGeom prst="rect">
            <a:avLst/>
          </a:prstGeom>
        </p:spPr>
      </p:pic>
      <p:sp>
        <p:nvSpPr>
          <p:cNvPr id="9" name="TextBox 5"/>
          <p:cNvSpPr txBox="1"/>
          <p:nvPr/>
        </p:nvSpPr>
        <p:spPr>
          <a:xfrm>
            <a:off x="6451404" y="3251200"/>
            <a:ext cx="13893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dirty="0"/>
              <a:t>Smartwatch</a:t>
            </a:r>
            <a:endParaRPr lang="x-none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Experimental </a:t>
            </a:r>
            <a:r>
              <a:rPr lang="en-US" altLang="zh-CN" sz="4000" dirty="0" smtClean="0">
                <a:solidFill>
                  <a:schemeClr val="bg1"/>
                </a:solidFill>
              </a:rPr>
              <a:t>Evaluation</a:t>
            </a:r>
            <a:endParaRPr lang="en-US" sz="4000" dirty="0"/>
          </a:p>
        </p:txBody>
      </p:sp>
      <p:sp>
        <p:nvSpPr>
          <p:cNvPr id="5" name="TextShape 2"/>
          <p:cNvSpPr txBox="1"/>
          <p:nvPr/>
        </p:nvSpPr>
        <p:spPr>
          <a:xfrm>
            <a:off x="228600" y="1371600"/>
            <a:ext cx="4191000" cy="495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charset="2"/>
              <a:buChar char="q"/>
            </a:pPr>
            <a:r>
              <a:rPr lang="x-none" altLang="en-US" sz="2000" dirty="0" smtClean="0">
                <a:solidFill>
                  <a:srgbClr val="0070C0"/>
                </a:solidFill>
              </a:rPr>
              <a:t>Opportunistic </a:t>
            </a:r>
            <a:r>
              <a:rPr lang="en-US" altLang="zh-CN" sz="2000" dirty="0" smtClean="0">
                <a:solidFill>
                  <a:srgbClr val="0070C0"/>
                </a:solidFill>
              </a:rPr>
              <a:t> </a:t>
            </a:r>
            <a:r>
              <a:rPr lang="x-none" altLang="en-US" sz="2000" dirty="0" smtClean="0">
                <a:solidFill>
                  <a:srgbClr val="0070C0"/>
                </a:solidFill>
              </a:rPr>
              <a:t>Process and R</a:t>
            </a:r>
            <a:r>
              <a:rPr lang="en-US" altLang="zh-CN" sz="2000" dirty="0" smtClean="0">
                <a:solidFill>
                  <a:srgbClr val="0070C0"/>
                </a:solidFill>
              </a:rPr>
              <a:t>esults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marL="914400" lvl="1" indent="-457200">
              <a:buFont typeface="Wingdings" panose="05000000000000000000" charset="2"/>
              <a:buChar char="Ø"/>
            </a:pPr>
            <a:endParaRPr lang="en-US" altLang="zh-CN" sz="1600" dirty="0" err="1" smtClean="0"/>
          </a:p>
          <a:p>
            <a:pPr marL="914400" lvl="1" indent="-457200">
              <a:buFont typeface="Wingdings" panose="05000000000000000000" charset="2"/>
              <a:buChar char="Ø"/>
            </a:pPr>
            <a:r>
              <a:rPr lang="x-none" altLang="en-US" sz="1600" dirty="0" err="1" smtClean="0"/>
              <a:t>Sensors selected dynamically</a:t>
            </a:r>
            <a:endParaRPr lang="x-none" altLang="en-US" sz="1600" dirty="0" err="1" smtClean="0"/>
          </a:p>
          <a:p>
            <a:pPr marL="914400" lvl="1" indent="-457200">
              <a:buFont typeface="Wingdings" panose="05000000000000000000" charset="2"/>
              <a:buChar char="Ø"/>
            </a:pPr>
            <a:r>
              <a:rPr lang="x-none" altLang="en-US" sz="1600" dirty="0" err="1" smtClean="0"/>
              <a:t>FSM based Micro-activities detection and sensor selection</a:t>
            </a:r>
            <a:endParaRPr lang="x-none" altLang="en-US" sz="1600" dirty="0" err="1" smtClean="0"/>
          </a:p>
          <a:p>
            <a:pPr marL="914400" lvl="1" indent="-457200">
              <a:buFont typeface="Wingdings" panose="05000000000000000000" charset="2"/>
              <a:buChar char="Ø"/>
            </a:pPr>
            <a:r>
              <a:rPr lang="x-none" altLang="en-US" sz="1600" dirty="0" err="1" smtClean="0"/>
              <a:t>Fuse data from selected sensors</a:t>
            </a:r>
            <a:endParaRPr lang="x-none" altLang="en-US" sz="1600" dirty="0" err="1" smtClean="0"/>
          </a:p>
          <a:p>
            <a:pPr marL="914400" lvl="1" indent="-457200">
              <a:buFont typeface="Wingdings" panose="05000000000000000000" charset="2"/>
              <a:buChar char="Ø"/>
            </a:pPr>
            <a:r>
              <a:rPr lang="x-none" altLang="en-US" sz="1600" dirty="0" err="1" smtClean="0"/>
              <a:t>Maximum Entropy Classifier recognize activities</a:t>
            </a:r>
            <a:endParaRPr lang="x-none" altLang="en-US" sz="1600" dirty="0" err="1" smtClean="0"/>
          </a:p>
          <a:p>
            <a:pPr marL="914400" lvl="1" indent="-457200">
              <a:buFont typeface="Wingdings" panose="05000000000000000000" charset="2"/>
              <a:buChar char="Ø"/>
            </a:pPr>
            <a:endParaRPr lang="en-US" altLang="zh-CN" sz="1600" dirty="0" smtClean="0"/>
          </a:p>
          <a:p>
            <a:pPr marL="457200" indent="-457200">
              <a:buFont typeface="Wingdings" panose="05000000000000000000" charset="2"/>
              <a:buChar char="q"/>
            </a:pPr>
            <a:r>
              <a:rPr lang="x-none" altLang="en-US" sz="2000" dirty="0" smtClean="0">
                <a:solidFill>
                  <a:srgbClr val="0070C0"/>
                </a:solidFill>
              </a:rPr>
              <a:t>Dynamic activities gain higher performance </a:t>
            </a:r>
            <a:endParaRPr lang="x-none" altLang="en-US" sz="2000" dirty="0" err="1" smtClean="0"/>
          </a:p>
          <a:p>
            <a:pPr marL="914400" lvl="1" indent="-457200">
              <a:buFont typeface="Wingdings" panose="05000000000000000000" charset="2"/>
              <a:buChar char="q"/>
            </a:pPr>
            <a:r>
              <a:rPr lang="x-none" altLang="en-US" sz="1600" dirty="0" smtClean="0">
                <a:solidFill>
                  <a:schemeClr val="tx1"/>
                </a:solidFill>
              </a:rPr>
              <a:t>Both types sensors (</a:t>
            </a:r>
            <a:r>
              <a:rPr lang="x-none" altLang="en-US" sz="1600" dirty="0" smtClean="0">
                <a:solidFill>
                  <a:srgbClr val="FF0000"/>
                </a:solidFill>
              </a:rPr>
              <a:t>hand  and locomotive </a:t>
            </a:r>
            <a:r>
              <a:rPr lang="x-none" altLang="en-US" sz="1600" dirty="0" smtClean="0">
                <a:solidFill>
                  <a:srgbClr val="FF0000"/>
                </a:solidFill>
                <a:sym typeface="+mn-ea"/>
              </a:rPr>
              <a:t>gesture</a:t>
            </a:r>
            <a:r>
              <a:rPr lang="x-none" altLang="en-US" sz="1600" dirty="0" smtClean="0">
                <a:solidFill>
                  <a:schemeClr val="tx1"/>
                </a:solidFill>
              </a:rPr>
              <a:t>) are selected</a:t>
            </a:r>
            <a:endParaRPr lang="x-none" altLang="en-US" sz="1600" dirty="0" smtClean="0">
              <a:solidFill>
                <a:schemeClr val="tx1"/>
              </a:solidFill>
            </a:endParaRPr>
          </a:p>
          <a:p>
            <a:pPr marL="914400" lvl="1" indent="-457200">
              <a:buFont typeface="Wingdings" panose="05000000000000000000" charset="2"/>
              <a:buChar char="q"/>
            </a:pPr>
            <a:endParaRPr lang="x-none" altLang="en-US" sz="160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charset="2"/>
              <a:buChar char="q"/>
            </a:pPr>
            <a:r>
              <a:rPr lang="x-none" altLang="en-US" sz="2000" dirty="0" smtClean="0">
                <a:solidFill>
                  <a:srgbClr val="0070C0"/>
                </a:solidFill>
                <a:sym typeface="+mn-ea"/>
              </a:rPr>
              <a:t>Joggin achieve F1 scores 0.868</a:t>
            </a:r>
            <a:endParaRPr lang="x-none" altLang="en-US" sz="2000" dirty="0" smtClean="0">
              <a:solidFill>
                <a:srgbClr val="0070C0"/>
              </a:solidFill>
              <a:sym typeface="+mn-ea"/>
            </a:endParaRPr>
          </a:p>
          <a:p>
            <a:pPr marL="914400" lvl="1" indent="-457200">
              <a:buFont typeface="Wingdings" panose="05000000000000000000" charset="2"/>
              <a:buChar char="q"/>
            </a:pPr>
            <a:r>
              <a:rPr lang="x-none" altLang="en-US" sz="1600" dirty="0" smtClean="0">
                <a:sym typeface="+mn-ea"/>
              </a:rPr>
              <a:t>Attests sensor selection approach</a:t>
            </a:r>
            <a:endParaRPr lang="x-none" altLang="en-US" sz="1600" dirty="0" smtClean="0">
              <a:solidFill>
                <a:schemeClr val="tx1"/>
              </a:solidFill>
            </a:endParaRPr>
          </a:p>
          <a:p>
            <a:pPr marL="914400" lvl="1" indent="-457200">
              <a:buFont typeface="Wingdings" panose="05000000000000000000" charset="2"/>
              <a:buChar char="q"/>
            </a:pPr>
            <a:endParaRPr lang="x-none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97889" y="4876800"/>
            <a:ext cx="37261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en-US" dirty="0" smtClean="0"/>
              <a:t>Opportunistically Selected Sensors</a:t>
            </a:r>
            <a:endParaRPr lang="x-none" altLang="en-US" dirty="0"/>
          </a:p>
        </p:txBody>
      </p:sp>
      <p:pic>
        <p:nvPicPr>
          <p:cNvPr id="9" name="Picture 8"/>
          <p:cNvPicPr/>
          <p:nvPr/>
        </p:nvPicPr>
        <p:blipFill>
          <a:blip r:embed="rId1"/>
          <a:stretch>
            <a:fillRect/>
          </a:stretch>
        </p:blipFill>
        <p:spPr>
          <a:xfrm>
            <a:off x="8153400" y="6096000"/>
            <a:ext cx="978877" cy="466773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realtim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295400"/>
            <a:ext cx="3985260" cy="3281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Experimental </a:t>
            </a:r>
            <a:r>
              <a:rPr lang="en-US" altLang="zh-CN" sz="4000" dirty="0" smtClean="0">
                <a:solidFill>
                  <a:schemeClr val="bg1"/>
                </a:solidFill>
              </a:rPr>
              <a:t>Evaluation</a:t>
            </a:r>
            <a:endParaRPr lang="en-US" sz="4000" dirty="0"/>
          </a:p>
        </p:txBody>
      </p:sp>
      <p:sp>
        <p:nvSpPr>
          <p:cNvPr id="5" name="TextShape 2"/>
          <p:cNvSpPr txBox="1"/>
          <p:nvPr/>
        </p:nvSpPr>
        <p:spPr>
          <a:xfrm>
            <a:off x="228600" y="1371600"/>
            <a:ext cx="4191000" cy="5105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charset="2"/>
              <a:buChar char="q"/>
            </a:pPr>
            <a:r>
              <a:rPr lang="x-none" altLang="en-US" sz="2400" dirty="0" smtClean="0">
                <a:solidFill>
                  <a:srgbClr val="0070C0"/>
                </a:solidFill>
              </a:rPr>
              <a:t>Device Usage</a:t>
            </a:r>
            <a:endParaRPr lang="x-none" altLang="en-US" sz="2400" dirty="0" smtClean="0">
              <a:solidFill>
                <a:srgbClr val="0070C0"/>
              </a:solidFill>
            </a:endParaRPr>
          </a:p>
          <a:p>
            <a:pPr marL="457200" indent="-457200">
              <a:buFont typeface="Wingdings" panose="05000000000000000000" charset="2"/>
              <a:buChar char="q"/>
            </a:pPr>
            <a:endParaRPr lang="en-US" altLang="zh-CN" sz="2400" dirty="0" smtClean="0"/>
          </a:p>
          <a:p>
            <a:pPr marL="914400" lvl="1" indent="-457200">
              <a:buFont typeface="Wingdings" panose="05000000000000000000" charset="2"/>
              <a:buChar char="Ø"/>
            </a:pPr>
            <a:r>
              <a:rPr lang="x-none" altLang="en-US" dirty="0" smtClean="0"/>
              <a:t>Nexus-5 has </a:t>
            </a:r>
            <a:r>
              <a:rPr lang="x-none" altLang="en-US" dirty="0" smtClean="0">
                <a:solidFill>
                  <a:srgbClr val="FF0000"/>
                </a:solidFill>
              </a:rPr>
              <a:t>less</a:t>
            </a:r>
            <a:r>
              <a:rPr lang="x-none" altLang="en-US" dirty="0" smtClean="0"/>
              <a:t> </a:t>
            </a:r>
            <a:r>
              <a:rPr lang="x-none" altLang="en-US" dirty="0" smtClean="0">
                <a:solidFill>
                  <a:srgbClr val="FF0000"/>
                </a:solidFill>
              </a:rPr>
              <a:t>computational time</a:t>
            </a:r>
            <a:r>
              <a:rPr lang="x-none" altLang="en-US" dirty="0" smtClean="0"/>
              <a:t> than Nexus-4 and Moto-G</a:t>
            </a:r>
            <a:endParaRPr lang="x-none" altLang="en-US" dirty="0" smtClean="0"/>
          </a:p>
          <a:p>
            <a:pPr marL="914400" lvl="1" indent="-457200">
              <a:buFont typeface="Wingdings" panose="05000000000000000000" charset="2"/>
              <a:buChar char="Ø"/>
            </a:pPr>
            <a:endParaRPr lang="en-US" altLang="zh-CN" dirty="0" smtClean="0"/>
          </a:p>
          <a:p>
            <a:pPr marL="914400" lvl="1" indent="-457200">
              <a:buFont typeface="Wingdings" panose="05000000000000000000" charset="2"/>
              <a:buChar char="Ø"/>
            </a:pPr>
            <a:r>
              <a:rPr lang="x-none" altLang="en-US" dirty="0" smtClean="0"/>
              <a:t>Nexus-5 has higher configuration</a:t>
            </a:r>
            <a:endParaRPr lang="x-none" altLang="en-US" dirty="0" smtClean="0"/>
          </a:p>
          <a:p>
            <a:pPr marL="914400" lvl="1" indent="-457200">
              <a:buFont typeface="Wingdings" panose="05000000000000000000" charset="2"/>
              <a:buChar char="Ø"/>
            </a:pPr>
            <a:endParaRPr lang="en-US" altLang="zh-CN" dirty="0" smtClean="0"/>
          </a:p>
          <a:p>
            <a:pPr marL="914400" lvl="1" indent="-457200">
              <a:buFont typeface="Wingdings" panose="05000000000000000000" charset="2"/>
              <a:buChar char="Ø"/>
            </a:pPr>
            <a:r>
              <a:rPr lang="x-none" altLang="en-US" dirty="0" smtClean="0"/>
              <a:t>COAR has less power consumption</a:t>
            </a:r>
            <a:endParaRPr lang="en-US" altLang="zh-CN" dirty="0" smtClean="0"/>
          </a:p>
          <a:p>
            <a:pPr marL="914400" lvl="1" indent="-457200">
              <a:buFont typeface="Wingdings" panose="05000000000000000000" charset="2"/>
              <a:buChar char="Ø"/>
            </a:pPr>
            <a:endParaRPr lang="en-US" altLang="zh-CN" dirty="0" smtClean="0"/>
          </a:p>
          <a:p>
            <a:pPr marL="914400" lvl="1" indent="-457200">
              <a:buFont typeface="Wingdings" panose="05000000000000000000" charset="2"/>
              <a:buChar char="Ø"/>
            </a:pPr>
            <a:r>
              <a:rPr lang="x-none" altLang="en-US" dirty="0" smtClean="0"/>
              <a:t>COAR detects activities with </a:t>
            </a:r>
            <a:r>
              <a:rPr lang="x-none" altLang="en-US" dirty="0" smtClean="0">
                <a:solidFill>
                  <a:srgbClr val="FF0000"/>
                </a:solidFill>
              </a:rPr>
              <a:t>selected sensors</a:t>
            </a:r>
            <a:r>
              <a:rPr lang="x-none" altLang="en-US" dirty="0" smtClean="0"/>
              <a:t> compared to </a:t>
            </a:r>
            <a:r>
              <a:rPr lang="x-none" altLang="en-US" dirty="0" smtClean="0">
                <a:solidFill>
                  <a:srgbClr val="FF0000"/>
                </a:solidFill>
              </a:rPr>
              <a:t>all sensors</a:t>
            </a:r>
            <a:endParaRPr lang="x-none" altLang="en-US" dirty="0" smtClean="0"/>
          </a:p>
          <a:p>
            <a:pPr marL="914400" lvl="1" indent="-457200">
              <a:buFont typeface="Wingdings" panose="05000000000000000000" charset="2"/>
              <a:buChar char="Ø"/>
            </a:pPr>
            <a:endParaRPr lang="en-US" altLang="zh-CN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15000" y="5791200"/>
            <a:ext cx="2822575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en-US" sz="1600" dirty="0" smtClean="0"/>
              <a:t>Average Power Consumption</a:t>
            </a:r>
            <a:endParaRPr lang="x-none" altLang="en-US" sz="1600" dirty="0"/>
          </a:p>
        </p:txBody>
      </p:sp>
      <p:pic>
        <p:nvPicPr>
          <p:cNvPr id="10" name="Picture 9"/>
          <p:cNvPicPr/>
          <p:nvPr/>
        </p:nvPicPr>
        <p:blipFill>
          <a:blip r:embed="rId1"/>
          <a:stretch>
            <a:fillRect/>
          </a:stretch>
        </p:blipFill>
        <p:spPr>
          <a:xfrm>
            <a:off x="8153400" y="6096000"/>
            <a:ext cx="978877" cy="466773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cup_us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665" y="1295400"/>
            <a:ext cx="3862070" cy="2192020"/>
          </a:xfrm>
          <a:prstGeom prst="rect">
            <a:avLst/>
          </a:prstGeom>
        </p:spPr>
      </p:pic>
      <p:pic>
        <p:nvPicPr>
          <p:cNvPr id="4" name="Picture 3" descr="power_consump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886200"/>
            <a:ext cx="3714115" cy="1963420"/>
          </a:xfrm>
          <a:prstGeom prst="rect">
            <a:avLst/>
          </a:prstGeom>
        </p:spPr>
      </p:pic>
      <p:sp>
        <p:nvSpPr>
          <p:cNvPr id="7" name="TextBox 5"/>
          <p:cNvSpPr txBox="1"/>
          <p:nvPr/>
        </p:nvSpPr>
        <p:spPr>
          <a:xfrm>
            <a:off x="6299200" y="3479800"/>
            <a:ext cx="206502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600" dirty="0" smtClean="0"/>
              <a:t>Average CPU Usage</a:t>
            </a:r>
            <a:endParaRPr lang="x-none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384840" y="421200"/>
            <a:ext cx="8361720" cy="757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Conclusions</a:t>
            </a:r>
            <a:endParaRPr lang="en-US" sz="2800" b="0" strike="noStrike" spc="-1" dirty="0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408960" y="1383480"/>
            <a:ext cx="8337600" cy="495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000000"/>
              </a:buClr>
              <a:buSzPct val="75000"/>
              <a:buFont typeface="Wingdings" panose="05000000000000000000" charset="2"/>
              <a:buChar char="v"/>
            </a:pPr>
            <a:r>
              <a:rPr lang="x-none" sz="2400" dirty="0"/>
              <a:t>COAR detects activities from Smartphone and smartwatch collaboratively and opportunistically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Clr>
                <a:srgbClr val="000000"/>
              </a:buClr>
              <a:buSzPct val="75000"/>
              <a:buFont typeface="Wingdings" panose="05000000000000000000" charset="2"/>
              <a:buChar char="v"/>
            </a:pPr>
            <a:r>
              <a:rPr lang="x-none" sz="2400" dirty="0" smtClean="0">
                <a:solidFill>
                  <a:srgbClr val="FF0000"/>
                </a:solidFill>
              </a:rPr>
              <a:t>Selects heterogeneous sensors</a:t>
            </a:r>
            <a:r>
              <a:rPr lang="x-none" sz="2400" dirty="0" smtClean="0"/>
              <a:t> according to user's context using FSM</a:t>
            </a:r>
            <a:endParaRPr lang="x-none" sz="2400" dirty="0"/>
          </a:p>
          <a:p>
            <a:pPr marL="342900" indent="-342900">
              <a:lnSpc>
                <a:spcPct val="150000"/>
              </a:lnSpc>
              <a:buClr>
                <a:srgbClr val="000000"/>
              </a:buClr>
              <a:buSzPct val="75000"/>
              <a:buFont typeface="Wingdings" panose="05000000000000000000" charset="2"/>
              <a:buChar char="v"/>
            </a:pPr>
            <a:r>
              <a:rPr lang="x-none" alt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COAR is flexible to include unseen activities using </a:t>
            </a:r>
            <a:r>
              <a:rPr lang="x-none" altLang="en-US" sz="24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configuration database</a:t>
            </a:r>
            <a:endParaRPr lang="x-none" altLang="en-US" sz="2400" b="0" strike="noStrike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Clr>
                <a:srgbClr val="000000"/>
              </a:buClr>
              <a:buSzPct val="75000"/>
              <a:buFont typeface="Wingdings" panose="05000000000000000000" charset="2"/>
              <a:buChar char="v"/>
            </a:pPr>
            <a:r>
              <a:rPr lang="x-none" altLang="en-US" sz="2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Evalutated with </a:t>
            </a:r>
            <a:r>
              <a:rPr lang="x-none" altLang="en-US" sz="2400" b="0" strike="noStrike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real-life settings</a:t>
            </a:r>
            <a:endParaRPr lang="x-none" altLang="en-US" sz="2400" b="0" strike="noStrike" spc="-1" dirty="0" err="1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Clr>
                <a:srgbClr val="000000"/>
              </a:buClr>
              <a:buSzPct val="75000"/>
              <a:buFont typeface="Wingdings" panose="05000000000000000000" charset="2"/>
              <a:buChar char="v"/>
            </a:pPr>
            <a:r>
              <a:rPr lang="x-none" altLang="en-US" sz="2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Other sensor modalities (videos, audio etc.) need to investigate in future</a:t>
            </a:r>
            <a:endParaRPr lang="x-none" altLang="en-US" sz="2400" b="0" strike="noStrike" spc="-1" dirty="0" err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Clr>
                <a:srgbClr val="000000"/>
              </a:buClr>
              <a:buSzPct val="75000"/>
              <a:buFont typeface="Wingdings" panose="05000000000000000000" charset="2"/>
              <a:buChar char="v"/>
            </a:pP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7892640" y="6541560"/>
            <a:ext cx="878040" cy="26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B73185B7-2039-48FB-9486-AD75EF0B89B3}" type="slidenum"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8153400" y="6096000"/>
            <a:ext cx="978877" cy="46677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384840" y="421200"/>
            <a:ext cx="8361720" cy="757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	</a:t>
            </a:r>
            <a:endParaRPr 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408960" y="1383480"/>
            <a:ext cx="8337600" cy="495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			</a:t>
            </a: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		</a:t>
            </a:r>
            <a:r>
              <a:rPr lang="en-US" sz="60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Thank </a:t>
            </a:r>
            <a:r>
              <a:rPr lang="en-US" sz="6000" b="1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you?</a:t>
            </a: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7892640" y="6541560"/>
            <a:ext cx="878040" cy="26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50DDCC22-E9A0-424A-B1FD-830771B85035}" type="slidenum"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4267200"/>
            <a:ext cx="3944478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Nirmalya</a:t>
            </a:r>
            <a:r>
              <a:rPr lang="en-US" sz="2000" dirty="0" smtClean="0"/>
              <a:t> Roy</a:t>
            </a:r>
            <a:endParaRPr lang="en-US" sz="2000" dirty="0" smtClean="0"/>
          </a:p>
          <a:p>
            <a:endParaRPr lang="en-US" dirty="0" smtClean="0"/>
          </a:p>
          <a:p>
            <a:r>
              <a:rPr lang="en-US" sz="1600" dirty="0" smtClean="0"/>
              <a:t>Assistant Professor</a:t>
            </a:r>
            <a:endParaRPr lang="en-US" sz="1600" dirty="0" smtClean="0"/>
          </a:p>
          <a:p>
            <a:r>
              <a:rPr lang="en-US" sz="1600" dirty="0" smtClean="0"/>
              <a:t>Department of Information Systems</a:t>
            </a:r>
            <a:endParaRPr lang="en-US" sz="1600" dirty="0" smtClean="0"/>
          </a:p>
          <a:p>
            <a:r>
              <a:rPr lang="en-US" sz="1600" dirty="0" smtClean="0"/>
              <a:t>University of Maryland, Baltimore County.</a:t>
            </a:r>
            <a:endParaRPr lang="en-US" sz="1600" dirty="0" smtClean="0"/>
          </a:p>
          <a:p>
            <a:r>
              <a:rPr lang="en-US" sz="1600" dirty="0" smtClean="0"/>
              <a:t>Email: </a:t>
            </a:r>
            <a:r>
              <a:rPr lang="en-US" sz="1600" dirty="0" smtClean="0">
                <a:hlinkClick r:id="rId1"/>
              </a:rPr>
              <a:t>nroy@umbc.edu</a:t>
            </a:r>
            <a:endParaRPr lang="en-US" sz="1600" dirty="0" smtClean="0"/>
          </a:p>
          <a:p>
            <a:r>
              <a:rPr lang="en-US" sz="1600" dirty="0">
                <a:hlinkClick r:id="rId2"/>
              </a:rPr>
              <a:t>http://userpages.umbc.edu/~nroy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153400" y="6096000"/>
            <a:ext cx="978877" cy="46677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6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223">
                                            <p:txEl>
                                              <p:pRg st="6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223">
                                            <p:txEl>
                                              <p:pRg st="6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223">
                                            <p:txEl>
                                              <p:pRg st="6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84840" y="421200"/>
            <a:ext cx="8361720" cy="757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x-none" altLang="en-US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Motivation</a:t>
            </a:r>
          </a:p>
        </p:txBody>
      </p:sp>
      <p:sp>
        <p:nvSpPr>
          <p:cNvPr id="113" name="TextShape 2"/>
          <p:cNvSpPr txBox="1"/>
          <p:nvPr/>
        </p:nvSpPr>
        <p:spPr>
          <a:xfrm>
            <a:off x="408960" y="1383480"/>
            <a:ext cx="8337600" cy="495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742950" lvl="1" indent="-285750">
              <a:lnSpc>
                <a:spcPct val="100000"/>
              </a:lnSpc>
              <a:buClr>
                <a:srgbClr val="000000"/>
              </a:buClr>
              <a:buSzPct val="75000"/>
              <a:buFont typeface="Wingdings" panose="05000000000000000000" charset="2"/>
              <a:buChar char=""/>
            </a:pPr>
            <a:r>
              <a:rPr lang="x-none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Everyday Smart Devices</a:t>
            </a:r>
            <a:endParaRPr lang="x-non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57935" lvl="2" indent="-342900">
              <a:lnSpc>
                <a:spcPct val="100000"/>
              </a:lnSpc>
              <a:buClr>
                <a:srgbClr val="000000"/>
              </a:buClr>
              <a:buSzPct val="65000"/>
              <a:buFont typeface="Wingdings" panose="05000000000000000000" charset="2"/>
              <a:buChar char="Ø"/>
            </a:pPr>
            <a:r>
              <a:rPr lang="x-none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Smartphones, smartwatches, smart jewelries, smartshoes</a:t>
            </a:r>
            <a:endParaRPr lang="x-none" alt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57935" lvl="2" indent="-342900">
              <a:lnSpc>
                <a:spcPct val="100000"/>
              </a:lnSpc>
              <a:buClr>
                <a:srgbClr val="000000"/>
              </a:buClr>
              <a:buSzPct val="65000"/>
              <a:buFont typeface="Wingdings" panose="05000000000000000000" charset="2"/>
              <a:buChar char="Ø"/>
            </a:pPr>
            <a:r>
              <a:rPr lang="x-none" alt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Sensors - Accelerometer, Gyroscope, etc.</a:t>
            </a:r>
            <a:endParaRPr lang="x-none" alt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57935" lvl="2" indent="-342900">
              <a:lnSpc>
                <a:spcPct val="100000"/>
              </a:lnSpc>
              <a:buClr>
                <a:srgbClr val="000000"/>
              </a:buClr>
              <a:buSzPct val="65000"/>
              <a:buFont typeface="Wingdings" panose="05000000000000000000" charset="2"/>
              <a:buChar char="Ø"/>
            </a:pPr>
            <a:endParaRPr lang="x-none" alt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SzPct val="75000"/>
              <a:buFont typeface="Wingdings" panose="05000000000000000000" charset="2"/>
              <a:buChar char=""/>
            </a:pPr>
            <a:r>
              <a:rPr lang="x-none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  <a:sym typeface="+mn-ea"/>
              </a:rPr>
              <a:t>Influences on everyday activities and lifestyle </a:t>
            </a:r>
            <a:endParaRPr lang="x-none" alt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57935" lvl="2" indent="-342900">
              <a:lnSpc>
                <a:spcPct val="100000"/>
              </a:lnSpc>
              <a:buClr>
                <a:srgbClr val="000000"/>
              </a:buClr>
              <a:buSzPct val="65000"/>
              <a:buFont typeface="Wingdings" panose="05000000000000000000" charset="2"/>
              <a:buChar char="Ø"/>
            </a:pPr>
            <a:r>
              <a:rPr lang="x-non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Gesture, Social Interaction, Gaming</a:t>
            </a:r>
            <a:endParaRPr lang="x-non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57935" lvl="2" indent="-342900">
              <a:lnSpc>
                <a:spcPct val="100000"/>
              </a:lnSpc>
              <a:buClr>
                <a:srgbClr val="000000"/>
              </a:buClr>
              <a:buSzPct val="65000"/>
              <a:buFont typeface="Wingdings" panose="05000000000000000000" charset="2"/>
              <a:buChar char="Ø"/>
            </a:pPr>
            <a:r>
              <a:rPr lang="x-non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Task and resource sharing among devices</a:t>
            </a:r>
            <a:endParaRPr lang="x-non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57935" lvl="2" indent="-342900">
              <a:lnSpc>
                <a:spcPct val="100000"/>
              </a:lnSpc>
              <a:buClr>
                <a:srgbClr val="000000"/>
              </a:buClr>
              <a:buSzPct val="65000"/>
              <a:buFont typeface="Wingdings" panose="05000000000000000000" charset="2"/>
              <a:buChar char="Ø"/>
            </a:pPr>
            <a:endParaRPr lang="x-non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SzPct val="75000"/>
              <a:buFont typeface="Wingdings" panose="05000000000000000000" charset="2"/>
              <a:buChar char=""/>
            </a:pPr>
            <a:r>
              <a:rPr lang="x-non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Context sensing applications type</a:t>
            </a: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57935" lvl="2" indent="-342900">
              <a:lnSpc>
                <a:spcPct val="100000"/>
              </a:lnSpc>
              <a:buClr>
                <a:srgbClr val="000000"/>
              </a:buClr>
              <a:buSzPct val="65000"/>
              <a:buFont typeface="Wingdings" panose="05000000000000000000" charset="2"/>
              <a:buChar char="Ø"/>
            </a:pPr>
            <a:r>
              <a:rPr lang="x-none" alt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  <a:sym typeface="+mn-ea"/>
              </a:rPr>
              <a:t>Centralized</a:t>
            </a:r>
            <a:endParaRPr lang="x-none" altLang="en-US" sz="2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  <a:sym typeface="+mn-ea"/>
            </a:endParaRPr>
          </a:p>
          <a:p>
            <a:pPr marL="1257935" lvl="2" indent="-342900">
              <a:lnSpc>
                <a:spcPct val="100000"/>
              </a:lnSpc>
              <a:buClr>
                <a:srgbClr val="000000"/>
              </a:buClr>
              <a:buSzPct val="65000"/>
              <a:buFont typeface="Wingdings" panose="05000000000000000000" charset="2"/>
              <a:buChar char="Ø"/>
            </a:pPr>
            <a:r>
              <a:rPr lang="x-none" alt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  <a:sym typeface="+mn-ea"/>
              </a:rPr>
              <a:t>Distributed</a:t>
            </a: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7892640" y="6541560"/>
            <a:ext cx="878040" cy="26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DA4139F4-3776-4ECC-B7CC-3E5196486BA2}" type="slidenum"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8153400" y="6096000"/>
            <a:ext cx="978877" cy="46677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84840" y="421200"/>
            <a:ext cx="8361720" cy="757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x-none" altLang="en-US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Research Questions?</a:t>
            </a:r>
            <a:endParaRPr lang="x-none" altLang="en-US" sz="2800" b="0" strike="noStrike" spc="-1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408960" y="1383480"/>
            <a:ext cx="8337600" cy="495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000000"/>
              </a:buClr>
              <a:buSzPct val="75000"/>
              <a:buFont typeface="Wingdings" panose="05000000000000000000" charset="2"/>
              <a:buChar char=""/>
            </a:pPr>
            <a:r>
              <a:rPr lang="x-none" alt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Distributed Activity Recognition (AR) framework challenges </a:t>
            </a:r>
            <a:endParaRPr lang="x-none" alt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SzPct val="75000"/>
              <a:buFont typeface="Wingdings" panose="05000000000000000000" charset="2"/>
              <a:buChar char=""/>
            </a:pPr>
            <a:endParaRPr lang="x-none" alt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00100" lvl="1" indent="-342900">
              <a:lnSpc>
                <a:spcPct val="100000"/>
              </a:lnSpc>
              <a:buClr>
                <a:srgbClr val="000000"/>
              </a:buClr>
              <a:buSzPct val="75000"/>
              <a:buFont typeface="Wingdings" panose="05000000000000000000" charset="2"/>
              <a:buChar char="Ø"/>
            </a:pPr>
            <a:r>
              <a:rPr lang="x-none" alt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How to select collaboratively heterogeneous sensor data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?</a:t>
            </a:r>
            <a:endParaRPr lang="en-US" sz="20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57935" lvl="2" indent="-342900">
              <a:lnSpc>
                <a:spcPct val="100000"/>
              </a:lnSpc>
              <a:buClr>
                <a:srgbClr val="000000"/>
              </a:buClr>
              <a:buSzPct val="65000"/>
              <a:buFont typeface="Wingdings" panose="05000000000000000000" charset="2"/>
              <a:buChar char="v"/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00100" lvl="1" indent="-342900">
              <a:lnSpc>
                <a:spcPct val="100000"/>
              </a:lnSpc>
              <a:buClr>
                <a:srgbClr val="000000"/>
              </a:buClr>
              <a:buSzPct val="75000"/>
              <a:buFont typeface="Wingdings" panose="05000000000000000000" charset="2"/>
              <a:buChar char="Ø"/>
            </a:pPr>
            <a:r>
              <a:rPr lang="x-none" alt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How to switch environment in real-time collaboration?</a:t>
            </a:r>
            <a:endParaRPr lang="x-none" alt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57935" lvl="2" indent="-342900">
              <a:lnSpc>
                <a:spcPct val="100000"/>
              </a:lnSpc>
              <a:buClr>
                <a:srgbClr val="000000"/>
              </a:buClr>
              <a:buSzPct val="65000"/>
              <a:buFont typeface="Wingdings" panose="05000000000000000000" charset="2"/>
              <a:buChar char="v"/>
            </a:pP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00100" lvl="1" indent="-342900">
              <a:lnSpc>
                <a:spcPct val="100000"/>
              </a:lnSpc>
              <a:buClr>
                <a:srgbClr val="000000"/>
              </a:buClr>
              <a:buSzPct val="75000"/>
              <a:buFont typeface="Wingdings" panose="05000000000000000000" charset="2"/>
              <a:buChar char="Ø"/>
            </a:pPr>
            <a:r>
              <a:rPr lang="x-none" alt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What algorithm is beneficial in intelligent tasking and sharing of the activity inference process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?</a:t>
            </a:r>
            <a:endParaRPr lang="en-US" sz="2000" b="0" strike="noStrike" spc="-1" dirty="0"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7892640" y="6541560"/>
            <a:ext cx="878040" cy="26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DA4139F4-3776-4ECC-B7CC-3E5196486BA2}" type="slidenum"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8153400" y="6096000"/>
            <a:ext cx="978877" cy="46677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840" y="421200"/>
            <a:ext cx="8361720" cy="757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x-none" altLang="en-US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Solutions?</a:t>
            </a:r>
            <a:endParaRPr lang="x-none" altLang="en-US" sz="4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7892640" y="6541560"/>
            <a:ext cx="878040" cy="26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BC426C5F-31F1-4CDE-9FCC-8F8936C6FB6A}" type="slidenum"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7892640" y="6541560"/>
            <a:ext cx="878040" cy="268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3" name="Group 2"/>
          <p:cNvGrpSpPr/>
          <p:nvPr/>
        </p:nvGrpSpPr>
        <p:grpSpPr>
          <a:xfrm>
            <a:off x="5974715" y="1455420"/>
            <a:ext cx="3190875" cy="4364355"/>
            <a:chOff x="2142720" y="1503360"/>
            <a:chExt cx="6225120" cy="4764240"/>
          </a:xfrm>
        </p:grpSpPr>
        <p:pic>
          <p:nvPicPr>
            <p:cNvPr id="119" name="Picture 2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2987280" y="1563840"/>
              <a:ext cx="3139920" cy="4703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0" name="Picture 2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260320" y="1503360"/>
              <a:ext cx="1697400" cy="940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1" name="Picture 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044960" y="2305800"/>
              <a:ext cx="1024200" cy="760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2" name="CustomShape 5"/>
            <p:cNvSpPr/>
            <p:nvPr/>
          </p:nvSpPr>
          <p:spPr>
            <a:xfrm>
              <a:off x="6855480" y="1770120"/>
              <a:ext cx="151236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b="0" strike="noStrike" spc="-1" dirty="0">
                  <a:solidFill>
                    <a:srgbClr val="FF0000"/>
                  </a:solidFill>
                  <a:uFill>
                    <a:solidFill>
                      <a:srgbClr val="FFFFFF"/>
                    </a:solidFill>
                  </a:uFill>
                  <a:latin typeface="Arial" charset="0"/>
                </a:rPr>
                <a:t>Glass</a:t>
              </a:r>
              <a:endPara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endParaRPr>
            </a:p>
          </p:txBody>
        </p:sp>
        <p:sp>
          <p:nvSpPr>
            <p:cNvPr id="123" name="CustomShape 6"/>
            <p:cNvSpPr/>
            <p:nvPr/>
          </p:nvSpPr>
          <p:spPr>
            <a:xfrm>
              <a:off x="2142720" y="2160000"/>
              <a:ext cx="2285998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b="0" strike="noStrike" spc="-1" dirty="0">
                  <a:solidFill>
                    <a:srgbClr val="FF0000"/>
                  </a:solidFill>
                  <a:uFill>
                    <a:solidFill>
                      <a:srgbClr val="FFFFFF"/>
                    </a:solidFill>
                  </a:uFill>
                  <a:latin typeface="Arial" charset="0"/>
                </a:rPr>
                <a:t>Necklace</a:t>
              </a:r>
              <a:endPara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endParaRPr>
            </a:p>
          </p:txBody>
        </p:sp>
        <p:sp>
          <p:nvSpPr>
            <p:cNvPr id="124" name="CustomShape 7"/>
            <p:cNvSpPr/>
            <p:nvPr/>
          </p:nvSpPr>
          <p:spPr>
            <a:xfrm>
              <a:off x="2142720" y="2992680"/>
              <a:ext cx="151236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 dirty="0">
                  <a:solidFill>
                    <a:srgbClr val="FF0000"/>
                  </a:solidFill>
                  <a:uFill>
                    <a:solidFill>
                      <a:srgbClr val="FFFFFF"/>
                    </a:solidFill>
                  </a:uFill>
                  <a:latin typeface="Arial" charset="0"/>
                </a:rPr>
                <a:t>Watch</a:t>
              </a:r>
              <a:endPara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endParaRPr>
            </a:p>
          </p:txBody>
        </p:sp>
        <p:sp>
          <p:nvSpPr>
            <p:cNvPr id="125" name="CustomShape 8"/>
            <p:cNvSpPr/>
            <p:nvPr/>
          </p:nvSpPr>
          <p:spPr>
            <a:xfrm>
              <a:off x="4915800" y="4323960"/>
              <a:ext cx="151236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b="0" strike="noStrike" spc="-1" dirty="0">
                  <a:solidFill>
                    <a:srgbClr val="FF0000"/>
                  </a:solidFill>
                  <a:uFill>
                    <a:solidFill>
                      <a:srgbClr val="FFFFFF"/>
                    </a:solidFill>
                  </a:uFill>
                  <a:latin typeface="Arial" charset="0"/>
                </a:rPr>
                <a:t>Phone</a:t>
              </a:r>
              <a:endPara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endParaRPr>
            </a:p>
          </p:txBody>
        </p:sp>
        <p:sp>
          <p:nvSpPr>
            <p:cNvPr id="126" name="CustomShape 9"/>
            <p:cNvSpPr/>
            <p:nvPr/>
          </p:nvSpPr>
          <p:spPr>
            <a:xfrm>
              <a:off x="5400360" y="3160080"/>
              <a:ext cx="151236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b="0" strike="noStrike" spc="-1" dirty="0">
                  <a:solidFill>
                    <a:srgbClr val="FF0000"/>
                  </a:solidFill>
                  <a:uFill>
                    <a:solidFill>
                      <a:srgbClr val="FFFFFF"/>
                    </a:solidFill>
                  </a:uFill>
                  <a:latin typeface="Arial" charset="0"/>
                </a:rPr>
                <a:t>Brace</a:t>
              </a:r>
              <a:endPara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endParaRPr>
            </a:p>
          </p:txBody>
        </p:sp>
        <p:pic>
          <p:nvPicPr>
            <p:cNvPr id="127" name="Picture 13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4311720" y="3574800"/>
              <a:ext cx="1060920" cy="1082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8" name="Picture 3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560680" y="3468240"/>
              <a:ext cx="676440" cy="857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9" name="Picture 10"/>
            <p:cNvPicPr/>
            <p:nvPr/>
          </p:nvPicPr>
          <p:blipFill>
            <a:blip r:embed="rId6"/>
            <a:srcRect l="20442" r="29363"/>
            <a:stretch>
              <a:fillRect/>
            </a:stretch>
          </p:blipFill>
          <p:spPr>
            <a:xfrm>
              <a:off x="5939280" y="3606840"/>
              <a:ext cx="418320" cy="6451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TextBox 1"/>
          <p:cNvSpPr txBox="1"/>
          <p:nvPr/>
        </p:nvSpPr>
        <p:spPr>
          <a:xfrm>
            <a:off x="75944" y="1295183"/>
            <a:ext cx="498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Smart Devices</a:t>
            </a:r>
            <a:r>
              <a:rPr lang="en-US" dirty="0" smtClean="0"/>
              <a:t>- Smartphone, Watch, Necklace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8" y="2362167"/>
            <a:ext cx="515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Available Sensors</a:t>
            </a:r>
            <a:r>
              <a:rPr lang="en-US" dirty="0" smtClean="0"/>
              <a:t> – Accelerometer, Gyroscope,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   Microphone, etc.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30" y="5562838"/>
            <a:ext cx="55168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sensor we use? - </a:t>
            </a:r>
            <a:r>
              <a:rPr lang="en-US" dirty="0" smtClean="0">
                <a:solidFill>
                  <a:srgbClr val="FF0000"/>
                </a:solidFill>
              </a:rPr>
              <a:t>Accelerometer</a:t>
            </a:r>
            <a:r>
              <a:rPr lang="x-none" altLang="en-US" dirty="0" smtClean="0">
                <a:solidFill>
                  <a:srgbClr val="FF0000"/>
                </a:solidFill>
              </a:rPr>
              <a:t>, Gyroscope, </a:t>
            </a:r>
            <a:endParaRPr lang="x-none" altLang="en-US" dirty="0" smtClean="0">
              <a:solidFill>
                <a:srgbClr val="FF0000"/>
              </a:solidFill>
            </a:endParaRPr>
          </a:p>
          <a:p>
            <a:r>
              <a:rPr lang="x-none" altLang="en-US" dirty="0" smtClean="0">
                <a:solidFill>
                  <a:srgbClr val="FF0000"/>
                </a:solidFill>
              </a:rPr>
              <a:t>			Compass </a:t>
            </a:r>
            <a:r>
              <a:rPr lang="en-US" dirty="0" smtClean="0">
                <a:solidFill>
                  <a:srgbClr val="FF0000"/>
                </a:solidFill>
              </a:rPr>
              <a:t>Sensor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1" name="Picture 20"/>
          <p:cNvPicPr/>
          <p:nvPr/>
        </p:nvPicPr>
        <p:blipFill>
          <a:blip r:embed="rId7"/>
          <a:stretch>
            <a:fillRect/>
          </a:stretch>
        </p:blipFill>
        <p:spPr>
          <a:xfrm>
            <a:off x="8153400" y="6096000"/>
            <a:ext cx="978877" cy="466773"/>
          </a:xfrm>
          <a:prstGeom prst="rect">
            <a:avLst/>
          </a:prstGeom>
          <a:ln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152400" y="5181600"/>
            <a:ext cx="59613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Six Smart devices - </a:t>
            </a:r>
            <a:r>
              <a:rPr lang="x-none" altLang="en-US">
                <a:solidFill>
                  <a:srgbClr val="FF0000"/>
                </a:solidFill>
              </a:rPr>
              <a:t>Five smartphones and a smartwatch.</a:t>
            </a:r>
            <a:endParaRPr lang="x-none" altLang="en-US">
              <a:solidFill>
                <a:srgbClr val="FF0000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0" y="4648200"/>
            <a:ext cx="3256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b="1"/>
              <a:t>Our comprehensive study </a:t>
            </a:r>
            <a:r>
              <a:rPr lang="en-US" dirty="0" smtClean="0">
                <a:sym typeface="+mn-ea"/>
              </a:rPr>
              <a:t>–</a:t>
            </a:r>
            <a:r>
              <a:rPr lang="x-none" altLang="en-US" b="1"/>
              <a:t> </a:t>
            </a:r>
            <a:endParaRPr lang="x-none" alt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0" y="3581400"/>
            <a:ext cx="19989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b="1"/>
              <a:t>Our Objectives </a:t>
            </a:r>
            <a:r>
              <a:rPr lang="en-US" b="1" dirty="0" smtClean="0">
                <a:sym typeface="+mn-ea"/>
              </a:rPr>
              <a:t>–</a:t>
            </a:r>
            <a:endParaRPr lang="x-none" altLang="en-US" b="1"/>
          </a:p>
        </p:txBody>
      </p:sp>
      <p:sp>
        <p:nvSpPr>
          <p:cNvPr id="9" name="Text Box 8"/>
          <p:cNvSpPr txBox="1"/>
          <p:nvPr/>
        </p:nvSpPr>
        <p:spPr>
          <a:xfrm>
            <a:off x="152400" y="4038600"/>
            <a:ext cx="45389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Recognizing Activities of Daily Living (</a:t>
            </a:r>
            <a:r>
              <a:rPr lang="x-none" altLang="en-US">
                <a:solidFill>
                  <a:srgbClr val="FF0000"/>
                </a:solidFill>
              </a:rPr>
              <a:t>ADL</a:t>
            </a:r>
            <a:r>
              <a:rPr lang="x-none" altLang="en-US"/>
              <a:t>)</a:t>
            </a:r>
            <a:endParaRPr lang="x-none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" name="TextShape 1"/>
          <p:cNvSpPr txBox="1"/>
          <p:nvPr/>
        </p:nvSpPr>
        <p:spPr>
          <a:xfrm>
            <a:off x="384840" y="421200"/>
            <a:ext cx="8361720" cy="757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x-none" altLang="en-US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Solutions?</a:t>
            </a:r>
            <a:endParaRPr lang="x-none" altLang="en-US" sz="4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4" name="Picture 3" descr="different_activiti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371600"/>
            <a:ext cx="4486910" cy="41668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5078" y="5715000"/>
            <a:ext cx="33705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dirty="0"/>
              <a:t>Cooking Activity on two devices</a:t>
            </a:r>
            <a:endParaRPr lang="x-none" altLang="en-US" dirty="0"/>
          </a:p>
        </p:txBody>
      </p:sp>
      <p:sp>
        <p:nvSpPr>
          <p:cNvPr id="5" name="TextShape 2"/>
          <p:cNvSpPr txBox="1"/>
          <p:nvPr/>
        </p:nvSpPr>
        <p:spPr>
          <a:xfrm>
            <a:off x="76200" y="1371600"/>
            <a:ext cx="4191000" cy="4953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7200">
              <a:buFont typeface="Wingdings" panose="05000000000000000000" charset="2"/>
              <a:buChar char="q"/>
            </a:pPr>
            <a:r>
              <a:rPr lang="x-none" altLang="en-US" sz="2000" dirty="0" smtClean="0">
                <a:solidFill>
                  <a:srgbClr val="0070C0"/>
                </a:solidFill>
              </a:rPr>
              <a:t>Sensor Selection</a:t>
            </a:r>
            <a:endParaRPr lang="x-none" altLang="en-US" sz="2000" dirty="0" smtClean="0">
              <a:solidFill>
                <a:srgbClr val="0070C0"/>
              </a:solidFill>
            </a:endParaRPr>
          </a:p>
          <a:p>
            <a:pPr marL="457200" indent="-457200">
              <a:buFont typeface="Wingdings" panose="05000000000000000000" charset="2"/>
              <a:buChar char="q"/>
            </a:pPr>
            <a:endParaRPr lang="x-none" altLang="en-US" sz="2000" dirty="0" smtClean="0">
              <a:solidFill>
                <a:srgbClr val="0070C0"/>
              </a:solidFill>
            </a:endParaRPr>
          </a:p>
          <a:p>
            <a:pPr marL="914400" lvl="1" indent="-457200">
              <a:buFont typeface="Wingdings" panose="05000000000000000000" charset="2"/>
              <a:buChar char="Ø"/>
            </a:pPr>
            <a:r>
              <a:rPr lang="x-none" altLang="en-US" sz="1600" dirty="0" smtClean="0"/>
              <a:t>How sensor signals changes on each activity?</a:t>
            </a:r>
            <a:endParaRPr lang="x-none" altLang="en-US" sz="1600" dirty="0" smtClean="0"/>
          </a:p>
          <a:p>
            <a:pPr marL="914400" lvl="1" indent="-457200">
              <a:buFont typeface="Wingdings" panose="05000000000000000000" charset="2"/>
              <a:buChar char="Ø"/>
            </a:pPr>
            <a:endParaRPr lang="x-none" altLang="en-US" sz="1600" dirty="0" smtClean="0"/>
          </a:p>
          <a:p>
            <a:pPr marL="914400" lvl="1" indent="-457200">
              <a:buFont typeface="Wingdings" panose="05000000000000000000" charset="2"/>
              <a:buChar char="Ø"/>
            </a:pPr>
            <a:r>
              <a:rPr lang="x-none" altLang="en-US" sz="1600" dirty="0" smtClean="0"/>
              <a:t>How efficiently Select Data Source?</a:t>
            </a:r>
            <a:endParaRPr lang="x-none" altLang="en-US" sz="1600" dirty="0" smtClean="0"/>
          </a:p>
          <a:p>
            <a:pPr marL="914400" lvl="1" indent="-457200">
              <a:buFont typeface="Wingdings" panose="05000000000000000000" charset="2"/>
              <a:buChar char="Ø"/>
            </a:pPr>
            <a:endParaRPr lang="x-none" altLang="en-US" sz="1600" dirty="0" smtClean="0">
              <a:solidFill>
                <a:schemeClr val="tx1"/>
              </a:solidFill>
            </a:endParaRPr>
          </a:p>
          <a:p>
            <a:pPr marL="914400" lvl="1" indent="-457200">
              <a:buFont typeface="Wingdings" panose="05000000000000000000" charset="2"/>
              <a:buChar char="Ø"/>
            </a:pPr>
            <a:r>
              <a:rPr lang="x-none" altLang="en-US" sz="1600" dirty="0" smtClean="0">
                <a:solidFill>
                  <a:schemeClr val="tx1"/>
                </a:solidFill>
              </a:rPr>
              <a:t>Cooking requires</a:t>
            </a:r>
            <a:r>
              <a:rPr lang="x-none" altLang="en-US" sz="1600" dirty="0" smtClean="0">
                <a:solidFill>
                  <a:srgbClr val="FF0000"/>
                </a:solidFill>
              </a:rPr>
              <a:t> both data sources</a:t>
            </a:r>
            <a:r>
              <a:rPr lang="x-none" altLang="en-US" sz="1600" dirty="0" smtClean="0">
                <a:solidFill>
                  <a:schemeClr val="tx1"/>
                </a:solidFill>
              </a:rPr>
              <a:t>.</a:t>
            </a:r>
            <a:endParaRPr lang="x-none" altLang="en-US" sz="1600" dirty="0" smtClean="0">
              <a:solidFill>
                <a:schemeClr val="tx1"/>
              </a:solidFill>
            </a:endParaRPr>
          </a:p>
          <a:p>
            <a:pPr marL="914400" lvl="1" indent="-457200">
              <a:buFont typeface="Wingdings" panose="05000000000000000000" charset="2"/>
              <a:buChar char="Ø"/>
            </a:pPr>
            <a:endParaRPr lang="x-none" altLang="en-US" sz="1600" dirty="0" smtClean="0">
              <a:solidFill>
                <a:schemeClr val="tx1"/>
              </a:solidFill>
            </a:endParaRPr>
          </a:p>
          <a:p>
            <a:pPr marL="914400" lvl="1" indent="-457200">
              <a:buFont typeface="Wingdings" panose="05000000000000000000" charset="2"/>
              <a:buChar char="Ø"/>
            </a:pPr>
            <a:r>
              <a:rPr lang="x-none" altLang="en-US" sz="1600" dirty="0" smtClean="0">
                <a:solidFill>
                  <a:schemeClr val="tx1"/>
                </a:solidFill>
              </a:rPr>
              <a:t>Only accelerometer sensors data plotted.</a:t>
            </a:r>
            <a:endParaRPr lang="x-none" altLang="en-US" sz="1600" dirty="0" smtClean="0">
              <a:solidFill>
                <a:schemeClr val="tx1"/>
              </a:solidFill>
            </a:endParaRPr>
          </a:p>
          <a:p>
            <a:pPr marL="914400" lvl="1" indent="-457200">
              <a:buFont typeface="Wingdings" panose="05000000000000000000" charset="2"/>
              <a:buChar char="Ø"/>
            </a:pPr>
            <a:endParaRPr lang="x-none" altLang="en-US" sz="1600" dirty="0" smtClean="0">
              <a:solidFill>
                <a:schemeClr val="tx1"/>
              </a:solidFill>
            </a:endParaRPr>
          </a:p>
          <a:p>
            <a:pPr marL="914400" lvl="1" indent="-457200">
              <a:buFont typeface="Wingdings" panose="05000000000000000000" charset="2"/>
              <a:buChar char="Ø"/>
            </a:pPr>
            <a:r>
              <a:rPr lang="x-none" altLang="en-US" sz="1600" dirty="0" smtClean="0">
                <a:solidFill>
                  <a:srgbClr val="FF0000"/>
                </a:solidFill>
              </a:rPr>
              <a:t>Static Activity</a:t>
            </a:r>
            <a:r>
              <a:rPr lang="x-none" altLang="en-US" sz="1600" dirty="0" smtClean="0">
                <a:solidFill>
                  <a:schemeClr val="tx1"/>
                </a:solidFill>
              </a:rPr>
              <a:t> (i.e., eating) may only requires smartwatch sensor.</a:t>
            </a:r>
            <a:endParaRPr lang="x-none" altLang="en-US" sz="1600" dirty="0" smtClean="0">
              <a:solidFill>
                <a:schemeClr val="tx1"/>
              </a:solidFill>
            </a:endParaRPr>
          </a:p>
          <a:p>
            <a:pPr marL="914400" lvl="1" indent="-457200">
              <a:buFont typeface="Wingdings" panose="05000000000000000000" charset="2"/>
              <a:buChar char="Ø"/>
            </a:pPr>
            <a:endParaRPr lang="x-none" altLang="en-US" sz="160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charset="2"/>
              <a:buChar char="q"/>
            </a:pPr>
            <a:endParaRPr lang="x-none" altLang="en-US" sz="1600" dirty="0"/>
          </a:p>
          <a:p>
            <a:pPr marL="914400" lvl="1" indent="-457200">
              <a:buFont typeface="Wingdings" panose="05000000000000000000" charset="2"/>
              <a:buChar char="Ø"/>
            </a:pPr>
            <a:endParaRPr lang="en-US" altLang="zh-CN" sz="20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84840" y="421200"/>
            <a:ext cx="8361720" cy="757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x-none" altLang="en-US" sz="4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Solutions?</a:t>
            </a:r>
            <a:endParaRPr lang="x-none" altLang="en-US" sz="2800" b="0" strike="noStrike" spc="-1" dirty="0">
              <a:solidFill>
                <a:srgbClr val="3333CC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428056" y="1383480"/>
            <a:ext cx="8337600" cy="495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charset="2"/>
              <a:buChar char="q"/>
            </a:pPr>
            <a:r>
              <a:rPr lang="x-none" altLang="en-US" sz="2400" dirty="0" smtClean="0"/>
              <a:t>Real-time activity context and sensor selection</a:t>
            </a:r>
            <a:endParaRPr lang="x-none" altLang="en-US" sz="2400" dirty="0" smtClean="0"/>
          </a:p>
          <a:p>
            <a:pPr marL="914400" lvl="1" indent="-457200">
              <a:buFont typeface="Wingdings" panose="05000000000000000000" charset="2"/>
              <a:buChar char="q"/>
            </a:pPr>
            <a:r>
              <a:rPr lang="x-none" altLang="en-US" sz="2000" dirty="0" smtClean="0"/>
              <a:t>Micro-activities (Sitting, Standing etc.) </a:t>
            </a:r>
            <a:endParaRPr lang="x-none" altLang="en-US" sz="2000" dirty="0" smtClean="0"/>
          </a:p>
          <a:p>
            <a:pPr marL="914400" lvl="1" indent="-457200">
              <a:buFont typeface="Wingdings" panose="05000000000000000000" charset="2"/>
              <a:buChar char="q"/>
            </a:pPr>
            <a:r>
              <a:rPr lang="x-none" altLang="en-US" sz="2000" dirty="0" smtClean="0"/>
              <a:t>Finite State Machine (</a:t>
            </a:r>
            <a:r>
              <a:rPr lang="x-none" altLang="en-US" sz="2000" dirty="0" smtClean="0">
                <a:solidFill>
                  <a:srgbClr val="FF0000"/>
                </a:solidFill>
              </a:rPr>
              <a:t>FSM</a:t>
            </a:r>
            <a:r>
              <a:rPr lang="x-none" altLang="en-US" sz="2000" dirty="0" smtClean="0"/>
              <a:t>) </a:t>
            </a:r>
            <a:endParaRPr lang="x-none" altLang="en-US" sz="2000" dirty="0" smtClean="0"/>
          </a:p>
          <a:p>
            <a:pPr marL="914400" lvl="1" indent="-457200">
              <a:buFont typeface="Wingdings" panose="05000000000000000000" charset="2"/>
              <a:buChar char="q"/>
            </a:pPr>
            <a:endParaRPr lang="x-none" altLang="en-US" sz="2000" dirty="0" smtClean="0"/>
          </a:p>
          <a:p>
            <a:pPr marL="457200" indent="-457200">
              <a:buFont typeface="Wingdings" panose="05000000000000000000" charset="2"/>
              <a:buChar char="q"/>
            </a:pPr>
            <a:r>
              <a:rPr lang="x-none" altLang="en-US" sz="2400" dirty="0" smtClean="0"/>
              <a:t>Heterogeneous Sensors</a:t>
            </a:r>
            <a:r>
              <a:rPr lang="en-US" altLang="zh-CN" sz="2400" dirty="0" smtClean="0"/>
              <a:t>.</a:t>
            </a:r>
            <a:endParaRPr lang="en-US" altLang="zh-CN" sz="2400" dirty="0" smtClean="0"/>
          </a:p>
          <a:p>
            <a:pPr marL="914400" lvl="1" indent="-457200">
              <a:buFont typeface="Wingdings" panose="05000000000000000000" charset="2"/>
              <a:buChar char="q"/>
            </a:pPr>
            <a:r>
              <a:rPr lang="x-none" altLang="en-US" sz="2000" dirty="0" smtClean="0"/>
              <a:t>Extracts meaningful features from diverse sensors</a:t>
            </a:r>
            <a:endParaRPr lang="x-none" altLang="en-US" sz="2000" dirty="0" smtClean="0"/>
          </a:p>
          <a:p>
            <a:pPr marL="914400" lvl="1" indent="-457200">
              <a:buFont typeface="Wingdings" panose="05000000000000000000" charset="2"/>
              <a:buChar char="q"/>
            </a:pPr>
            <a:r>
              <a:rPr lang="x-none" altLang="en-US" sz="2000" dirty="0" smtClean="0"/>
              <a:t>Restricted Boltzmann Machine (</a:t>
            </a:r>
            <a:r>
              <a:rPr lang="x-none" altLang="en-US" sz="2000" dirty="0" smtClean="0">
                <a:solidFill>
                  <a:srgbClr val="FF0000"/>
                </a:solidFill>
              </a:rPr>
              <a:t>RBM</a:t>
            </a:r>
            <a:r>
              <a:rPr lang="x-none" altLang="en-US" sz="2000" dirty="0" smtClean="0"/>
              <a:t>)</a:t>
            </a:r>
            <a:endParaRPr lang="x-none" altLang="en-US" sz="2000" dirty="0" smtClean="0"/>
          </a:p>
          <a:p>
            <a:pPr marL="914400" lvl="1" indent="-457200">
              <a:buFont typeface="Wingdings" panose="05000000000000000000" charset="2"/>
              <a:buChar char="q"/>
            </a:pPr>
            <a:endParaRPr lang="x-none" altLang="en-US" sz="2400" dirty="0" smtClean="0"/>
          </a:p>
          <a:p>
            <a:pPr marL="457200" indent="-457200">
              <a:buFont typeface="Wingdings" panose="05000000000000000000" charset="2"/>
              <a:buChar char="q"/>
            </a:pPr>
            <a:r>
              <a:rPr lang="x-none" altLang="en-US" sz="2400" dirty="0" smtClean="0">
                <a:solidFill>
                  <a:schemeClr val="tx1"/>
                </a:solidFill>
              </a:rPr>
              <a:t>Lightweight High-level activity classifier</a:t>
            </a:r>
            <a:r>
              <a:rPr lang="en-US" altLang="zh-CN" sz="2400" dirty="0" smtClean="0"/>
              <a:t>.</a:t>
            </a:r>
            <a:endParaRPr lang="en-US" altLang="zh-CN" sz="2400" dirty="0" smtClean="0"/>
          </a:p>
          <a:p>
            <a:pPr marL="914400" lvl="1" indent="-457200">
              <a:buFont typeface="Wingdings" panose="05000000000000000000" charset="2"/>
              <a:buChar char="q"/>
            </a:pPr>
            <a:r>
              <a:rPr lang="x-none" altLang="en-US" sz="2000" dirty="0" smtClean="0"/>
              <a:t>Maximum Entropy Classifier (</a:t>
            </a:r>
            <a:r>
              <a:rPr lang="x-none" altLang="en-US" sz="2000" dirty="0" smtClean="0">
                <a:solidFill>
                  <a:srgbClr val="FF0000"/>
                </a:solidFill>
              </a:rPr>
              <a:t>MaxEnt</a:t>
            </a:r>
            <a:r>
              <a:rPr lang="x-none" altLang="en-US" sz="2000" dirty="0" smtClean="0"/>
              <a:t>)</a:t>
            </a:r>
            <a:endParaRPr lang="x-none" altLang="en-US" sz="2000" dirty="0" smtClean="0"/>
          </a:p>
          <a:p>
            <a:pPr marL="914400" lvl="1" indent="-457200">
              <a:buFont typeface="Wingdings" panose="05000000000000000000" charset="2"/>
              <a:buChar char="q"/>
            </a:pPr>
            <a:endParaRPr lang="x-none" altLang="en-US" sz="2000" dirty="0" smtClean="0"/>
          </a:p>
          <a:p>
            <a:pPr marL="457200" indent="-457200">
              <a:buFont typeface="Wingdings" panose="05000000000000000000" charset="2"/>
              <a:buChar char="q"/>
            </a:pPr>
            <a:r>
              <a:rPr lang="x-none" sz="2400" dirty="0" smtClean="0"/>
              <a:t>Our Framework</a:t>
            </a:r>
            <a:endParaRPr lang="x-none" sz="2400" dirty="0" smtClean="0"/>
          </a:p>
          <a:p>
            <a:pPr marL="914400" lvl="1" indent="-457200">
              <a:buFont typeface="Wingdings" panose="05000000000000000000" charset="2"/>
              <a:buChar char="q"/>
            </a:pPr>
            <a:r>
              <a:rPr lang="x-none" altLang="en-US" sz="2000" dirty="0" smtClean="0">
                <a:sym typeface="+mn-ea"/>
              </a:rPr>
              <a:t>Collaborative Opportunistic Activity Recognition (</a:t>
            </a:r>
            <a:r>
              <a:rPr lang="x-none" altLang="en-US" sz="2000" dirty="0" smtClean="0">
                <a:solidFill>
                  <a:srgbClr val="FF0000"/>
                </a:solidFill>
                <a:sym typeface="+mn-ea"/>
              </a:rPr>
              <a:t>COAR</a:t>
            </a:r>
            <a:r>
              <a:rPr lang="x-none" altLang="en-US" sz="2000" dirty="0" smtClean="0">
                <a:sym typeface="+mn-ea"/>
              </a:rPr>
              <a:t>)</a:t>
            </a:r>
            <a:endParaRPr lang="en-US" altLang="zh-CN" sz="2000" dirty="0" smtClean="0"/>
          </a:p>
          <a:p>
            <a:pPr marL="457200" indent="-457200">
              <a:buFont typeface="Wingdings" panose="05000000000000000000" charset="2"/>
              <a:buChar char="q"/>
            </a:pPr>
            <a:endParaRPr lang="en-US" altLang="zh-CN" sz="2000" dirty="0" smtClean="0"/>
          </a:p>
          <a:p>
            <a:pPr lvl="1"/>
            <a:endParaRPr lang="en-US" altLang="zh-CN" sz="2400" dirty="0"/>
          </a:p>
          <a:p>
            <a:pPr marL="457200" indent="-457200">
              <a:buFont typeface="Wingdings" panose="05000000000000000000" charset="2"/>
              <a:buChar char="q"/>
            </a:pPr>
            <a:endParaRPr lang="en-US" altLang="zh-CN" sz="2400" dirty="0" smtClean="0"/>
          </a:p>
          <a:p>
            <a:pPr lvl="1"/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7892640" y="6541560"/>
            <a:ext cx="878040" cy="26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DA4139F4-3776-4ECC-B7CC-3E5196486BA2}" type="slidenum"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1"/>
          <a:stretch>
            <a:fillRect/>
          </a:stretch>
        </p:blipFill>
        <p:spPr>
          <a:xfrm>
            <a:off x="8153400" y="6096000"/>
            <a:ext cx="978877" cy="46677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sz="4000" dirty="0" err="1" smtClean="0">
                <a:solidFill>
                  <a:schemeClr val="bg1"/>
                </a:solidFill>
              </a:rPr>
              <a:t>COAR</a:t>
            </a:r>
            <a:r>
              <a:rPr lang="en-US" sz="4000" dirty="0" smtClean="0">
                <a:solidFill>
                  <a:schemeClr val="bg1"/>
                </a:solidFill>
              </a:rPr>
              <a:t> Framework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0" y="1219200"/>
            <a:ext cx="4623435" cy="518223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charset="2"/>
              <a:buChar char="q"/>
            </a:pPr>
            <a:r>
              <a:rPr lang="en-US" altLang="zh-CN" sz="2000" dirty="0" smtClean="0">
                <a:solidFill>
                  <a:srgbClr val="0070C0"/>
                </a:solidFill>
              </a:rPr>
              <a:t>Preprocessing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marL="914400" lvl="1" indent="-457200">
              <a:buFont typeface="Wingdings" panose="05000000000000000000" charset="2"/>
              <a:buChar char="Ø"/>
            </a:pPr>
            <a:r>
              <a:rPr lang="en-US" altLang="zh-CN" sz="1400" dirty="0" smtClean="0"/>
              <a:t>Create frames </a:t>
            </a:r>
            <a:r>
              <a:rPr lang="x-none" altLang="en-US" sz="1400" dirty="0" smtClean="0"/>
              <a:t>(</a:t>
            </a:r>
            <a:r>
              <a:rPr lang="x-none" altLang="en-US" sz="1400" dirty="0" smtClean="0">
                <a:solidFill>
                  <a:srgbClr val="FF0000"/>
                </a:solidFill>
              </a:rPr>
              <a:t>3 sec</a:t>
            </a:r>
            <a:r>
              <a:rPr lang="x-none" altLang="en-US" sz="1400" dirty="0" smtClean="0"/>
              <a:t>)</a:t>
            </a:r>
            <a:r>
              <a:rPr lang="en-US" altLang="zh-CN" sz="1400" dirty="0" smtClean="0"/>
              <a:t>.</a:t>
            </a:r>
            <a:endParaRPr lang="en-US" altLang="zh-CN" sz="1400" dirty="0" smtClean="0"/>
          </a:p>
          <a:p>
            <a:pPr marL="914400" lvl="1" indent="-457200">
              <a:buFont typeface="Wingdings" panose="05000000000000000000" charset="2"/>
              <a:buChar char="Ø"/>
            </a:pPr>
            <a:r>
              <a:rPr lang="en-US" altLang="zh-CN" sz="1400" dirty="0" smtClean="0"/>
              <a:t>Remove </a:t>
            </a:r>
            <a:r>
              <a:rPr lang="en-US" altLang="zh-CN" sz="1400" dirty="0" smtClean="0">
                <a:solidFill>
                  <a:srgbClr val="FF0000"/>
                </a:solidFill>
              </a:rPr>
              <a:t>noise low-pass</a:t>
            </a:r>
            <a:r>
              <a:rPr lang="en-US" altLang="zh-CN" sz="1400" dirty="0" smtClean="0"/>
              <a:t> filter (</a:t>
            </a:r>
            <a:r>
              <a:rPr lang="en-US" altLang="zh-CN" sz="1400" b="1" dirty="0" smtClean="0"/>
              <a:t>0-</a:t>
            </a:r>
            <a:r>
              <a:rPr lang="x-none" altLang="en-US" sz="1400" b="1" dirty="0" smtClean="0"/>
              <a:t>1</a:t>
            </a:r>
            <a:r>
              <a:rPr lang="en-US" altLang="zh-CN" sz="1400" b="1" dirty="0" smtClean="0"/>
              <a:t>0Hz</a:t>
            </a:r>
            <a:r>
              <a:rPr lang="en-US" altLang="zh-CN" sz="1400" dirty="0" smtClean="0"/>
              <a:t>)</a:t>
            </a:r>
            <a:endParaRPr lang="en-US" altLang="zh-CN" sz="1400" dirty="0" smtClean="0"/>
          </a:p>
          <a:p>
            <a:pPr marL="914400" lvl="1" indent="-457200">
              <a:buFont typeface="Wingdings" panose="05000000000000000000" charset="2"/>
              <a:buChar char="Ø"/>
            </a:pPr>
            <a:endParaRPr lang="en-US" altLang="zh-CN" sz="1400" dirty="0" smtClean="0"/>
          </a:p>
          <a:p>
            <a:pPr marL="457200" indent="-457200">
              <a:buFont typeface="Wingdings" panose="05000000000000000000" charset="2"/>
              <a:buChar char="q"/>
            </a:pPr>
            <a:r>
              <a:rPr lang="en-US" altLang="zh-CN" sz="2000" dirty="0" smtClean="0">
                <a:solidFill>
                  <a:srgbClr val="0070C0"/>
                </a:solidFill>
              </a:rPr>
              <a:t>Feature Extraction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marL="914400" lvl="1" indent="-457200">
              <a:buFont typeface="Wingdings" panose="05000000000000000000" charset="2"/>
              <a:buChar char="Ø"/>
            </a:pPr>
            <a:r>
              <a:rPr lang="en-US" altLang="zh-CN" sz="1400" dirty="0" smtClean="0">
                <a:solidFill>
                  <a:srgbClr val="FF0000"/>
                </a:solidFill>
              </a:rPr>
              <a:t>Statistical</a:t>
            </a:r>
            <a:r>
              <a:rPr lang="en-US" altLang="zh-CN" sz="1400" dirty="0" smtClean="0"/>
              <a:t> and </a:t>
            </a:r>
            <a:r>
              <a:rPr lang="en-US" altLang="zh-CN" sz="1400" dirty="0" smtClean="0">
                <a:solidFill>
                  <a:srgbClr val="FF0000"/>
                </a:solidFill>
              </a:rPr>
              <a:t>frequency</a:t>
            </a:r>
            <a:r>
              <a:rPr lang="en-US" altLang="zh-CN" sz="1400" dirty="0" smtClean="0"/>
              <a:t> domain features</a:t>
            </a:r>
            <a:endParaRPr lang="en-US" altLang="zh-CN" sz="1400" dirty="0" smtClean="0"/>
          </a:p>
          <a:p>
            <a:pPr marL="914400" lvl="1" indent="-457200">
              <a:buFont typeface="Wingdings" panose="05000000000000000000" charset="2"/>
              <a:buChar char="Ø"/>
            </a:pPr>
            <a:endParaRPr lang="en-US" altLang="zh-CN" sz="1400" dirty="0" smtClean="0"/>
          </a:p>
          <a:p>
            <a:pPr marL="457200" indent="-457200">
              <a:buFont typeface="Wingdings" panose="05000000000000000000" charset="2"/>
              <a:buChar char="q"/>
            </a:pPr>
            <a:r>
              <a:rPr lang="x-none" altLang="en-US" sz="2000" dirty="0" smtClean="0">
                <a:solidFill>
                  <a:srgbClr val="0070C0"/>
                </a:solidFill>
              </a:rPr>
              <a:t>Data Source Selection (ODSS)</a:t>
            </a:r>
            <a:endParaRPr lang="x-none" altLang="en-US" sz="2000" dirty="0" smtClean="0">
              <a:solidFill>
                <a:srgbClr val="0070C0"/>
              </a:solidFill>
            </a:endParaRPr>
          </a:p>
          <a:p>
            <a:pPr marL="914400" lvl="1" indent="-457200">
              <a:buFont typeface="Wingdings" panose="05000000000000000000" charset="2"/>
              <a:buChar char="Ø"/>
            </a:pPr>
            <a:r>
              <a:rPr lang="x-none" altLang="en-US" sz="1400" dirty="0" smtClean="0">
                <a:solidFill>
                  <a:schemeClr val="tx1"/>
                </a:solidFill>
              </a:rPr>
              <a:t>Finite State Machine</a:t>
            </a:r>
            <a:r>
              <a:rPr lang="x-none" altLang="en-US" sz="1400" dirty="0" smtClean="0">
                <a:solidFill>
                  <a:srgbClr val="FF0000"/>
                </a:solidFill>
              </a:rPr>
              <a:t> </a:t>
            </a:r>
            <a:r>
              <a:rPr lang="x-none" altLang="en-US" sz="1400" dirty="0" smtClean="0">
                <a:solidFill>
                  <a:schemeClr val="tx1"/>
                </a:solidFill>
              </a:rPr>
              <a:t>Model- </a:t>
            </a:r>
            <a:r>
              <a:rPr lang="x-none" altLang="en-US" sz="1400" dirty="0" smtClean="0">
                <a:solidFill>
                  <a:srgbClr val="FF0000"/>
                </a:solidFill>
              </a:rPr>
              <a:t>micro-activities</a:t>
            </a:r>
            <a:endParaRPr lang="x-none" altLang="en-US" sz="1400" dirty="0" smtClean="0">
              <a:solidFill>
                <a:srgbClr val="FF0000"/>
              </a:solidFill>
            </a:endParaRPr>
          </a:p>
          <a:p>
            <a:pPr marL="914400" lvl="1" indent="-457200">
              <a:buFont typeface="Wingdings" panose="05000000000000000000" charset="2"/>
              <a:buChar char="Ø"/>
            </a:pPr>
            <a:r>
              <a:rPr lang="en-US" altLang="zh-CN" sz="1400" dirty="0" smtClean="0">
                <a:solidFill>
                  <a:srgbClr val="FF0000"/>
                </a:solidFill>
              </a:rPr>
              <a:t>Detect</a:t>
            </a:r>
            <a:r>
              <a:rPr lang="en-US" altLang="zh-CN" sz="1400" dirty="0" smtClean="0"/>
              <a:t> </a:t>
            </a:r>
            <a:r>
              <a:rPr lang="x-none" altLang="en-US" sz="1400" dirty="0" smtClean="0"/>
              <a:t>micro-activities (sitting, standing)</a:t>
            </a:r>
            <a:endParaRPr lang="x-none" altLang="en-US" sz="1400" dirty="0" smtClean="0"/>
          </a:p>
          <a:p>
            <a:pPr marL="914400" lvl="1" indent="-457200">
              <a:buFont typeface="Wingdings" panose="05000000000000000000" charset="2"/>
              <a:buChar char="Ø"/>
            </a:pPr>
            <a:endParaRPr lang="x-none" altLang="en-US" sz="1400" dirty="0" smtClean="0"/>
          </a:p>
          <a:p>
            <a:pPr marL="457200" indent="-457200">
              <a:buFont typeface="Wingdings" panose="05000000000000000000" charset="2"/>
              <a:buChar char="q"/>
            </a:pPr>
            <a:r>
              <a:rPr lang="x-none" altLang="en-US" sz="2000" dirty="0" smtClean="0">
                <a:solidFill>
                  <a:srgbClr val="0070C0"/>
                </a:solidFill>
              </a:rPr>
              <a:t>Data Source Selection (DSS)</a:t>
            </a:r>
            <a:endParaRPr lang="x-none" altLang="en-US" sz="2000" dirty="0" smtClean="0">
              <a:solidFill>
                <a:srgbClr val="0070C0"/>
              </a:solidFill>
            </a:endParaRPr>
          </a:p>
          <a:p>
            <a:pPr marL="914400" lvl="1" indent="-457200">
              <a:buFont typeface="Wingdings" panose="05000000000000000000" charset="2"/>
              <a:buChar char="Ø"/>
            </a:pPr>
            <a:r>
              <a:rPr lang="x-none" altLang="en-US" sz="14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Configuration database</a:t>
            </a:r>
            <a:endParaRPr lang="x-none" altLang="en-US" sz="1400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914400" lvl="1" indent="-457200">
              <a:buFont typeface="Wingdings" panose="05000000000000000000" charset="2"/>
              <a:buChar char="Ø"/>
            </a:pPr>
            <a:r>
              <a:rPr lang="x-none" altLang="en-US" sz="1400" spc="-1" dirty="0" smtClean="0">
                <a:uFill>
                  <a:solidFill>
                    <a:srgbClr val="FFFFFF"/>
                  </a:solidFill>
                </a:uFill>
                <a:latin typeface="Arial" charset="0"/>
              </a:rPr>
              <a:t>Activates sensors based on micro-activities.</a:t>
            </a:r>
            <a:endParaRPr lang="x-none" altLang="en-US" sz="1400" spc="-1" dirty="0" smtClean="0"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914400" lvl="1" indent="-457200">
              <a:buFont typeface="Wingdings" panose="05000000000000000000" charset="2"/>
              <a:buChar char="Ø"/>
            </a:pPr>
            <a:endParaRPr lang="x-none" altLang="en-US" sz="1400" spc="-1" dirty="0" smtClean="0"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457200" indent="-457200">
              <a:buFont typeface="Wingdings" panose="05000000000000000000" charset="2"/>
              <a:buChar char="q"/>
            </a:pPr>
            <a:r>
              <a:rPr lang="x-none" altLang="en-US" sz="2000" dirty="0" smtClean="0">
                <a:solidFill>
                  <a:srgbClr val="0070C0"/>
                </a:solidFill>
              </a:rPr>
              <a:t>Activity Classification</a:t>
            </a:r>
            <a:r>
              <a:rPr lang="en-US" altLang="zh-CN" sz="2000" dirty="0" smtClean="0">
                <a:solidFill>
                  <a:srgbClr val="0070C0"/>
                </a:solidFill>
              </a:rPr>
              <a:t> 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marL="914400" lvl="1" indent="-457200">
              <a:buFont typeface="Wingdings" panose="05000000000000000000" charset="2"/>
              <a:buChar char="Ø"/>
            </a:pPr>
            <a:r>
              <a:rPr lang="x-none" altLang="en-US" sz="1400" spc="-1" dirty="0" smtClean="0">
                <a:uFill>
                  <a:solidFill>
                    <a:srgbClr val="FFFFFF"/>
                  </a:solidFill>
                </a:uFill>
                <a:latin typeface="Arial" charset="0"/>
              </a:rPr>
              <a:t>Fuse multimodal sensor data using </a:t>
            </a:r>
            <a:r>
              <a:rPr lang="x-none" altLang="en-US" sz="14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Random Projection</a:t>
            </a:r>
            <a:r>
              <a:rPr lang="x-none" altLang="en-US" sz="1400" spc="-1" dirty="0" smtClean="0">
                <a:uFill>
                  <a:solidFill>
                    <a:srgbClr val="FFFFFF"/>
                  </a:solidFill>
                </a:uFill>
                <a:latin typeface="Arial" charset="0"/>
              </a:rPr>
              <a:t>.</a:t>
            </a:r>
            <a:endParaRPr lang="x-none" altLang="en-US" sz="1400" spc="-1" dirty="0" smtClean="0"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914400" lvl="1" indent="-457200">
              <a:buFont typeface="Wingdings" panose="05000000000000000000" charset="2"/>
              <a:buChar char="Ø"/>
            </a:pPr>
            <a:r>
              <a:rPr lang="x-none" altLang="en-US" sz="1400" spc="-1" dirty="0" smtClean="0">
                <a:uFill>
                  <a:solidFill>
                    <a:srgbClr val="FFFFFF"/>
                  </a:solidFill>
                </a:uFill>
                <a:latin typeface="Arial" charset="0"/>
              </a:rPr>
              <a:t>Formulate feature function with </a:t>
            </a:r>
            <a:r>
              <a:rPr lang="x-none" altLang="en-US" sz="14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RBM</a:t>
            </a: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Arial" charset="0"/>
              </a:rPr>
              <a:t> </a:t>
            </a:r>
            <a:endParaRPr lang="en-US" sz="1400" spc="-1" dirty="0" smtClean="0"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914400" lvl="1" indent="-457200">
              <a:buFont typeface="Wingdings" panose="05000000000000000000" charset="2"/>
              <a:buChar char="Ø"/>
            </a:pPr>
            <a:r>
              <a:rPr lang="x-none" altLang="en-US" sz="14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Maximum Entropy Classifier </a:t>
            </a:r>
            <a:r>
              <a:rPr lang="x-none" altLang="en-US" sz="14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recognize Activities</a:t>
            </a:r>
            <a:endParaRPr lang="x-none" altLang="en-US" sz="1400" spc="-1" dirty="0" smtClean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1"/>
          <a:stretch>
            <a:fillRect/>
          </a:stretch>
        </p:blipFill>
        <p:spPr>
          <a:xfrm>
            <a:off x="8153400" y="6096000"/>
            <a:ext cx="978877" cy="466773"/>
          </a:xfrm>
          <a:prstGeom prst="rect">
            <a:avLst/>
          </a:prstGeom>
          <a:ln>
            <a:noFill/>
          </a:ln>
        </p:spPr>
      </p:pic>
      <p:pic>
        <p:nvPicPr>
          <p:cNvPr id="31" name="Picture 30" descr="archite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560" y="1219200"/>
            <a:ext cx="4521200" cy="452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" sz="4000" dirty="0" err="1" smtClean="0">
                <a:solidFill>
                  <a:schemeClr val="bg1"/>
                </a:solidFill>
                <a:sym typeface="+mn-ea"/>
              </a:rPr>
              <a:t>Finite State Machine Model</a:t>
            </a:r>
            <a:endParaRPr lang="x-none" altLang="" sz="4000"/>
          </a:p>
        </p:txBody>
      </p:sp>
      <p:pic>
        <p:nvPicPr>
          <p:cNvPr id="4" name="Picture 3" descr="fsm_micro-activit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3730" y="1295400"/>
            <a:ext cx="4648835" cy="4095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10278" y="5410200"/>
            <a:ext cx="2951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dirty="0"/>
              <a:t>Finite State Machine Model</a:t>
            </a:r>
            <a:endParaRPr lang="x-none" altLang="en-US" dirty="0"/>
          </a:p>
        </p:txBody>
      </p:sp>
      <p:sp>
        <p:nvSpPr>
          <p:cNvPr id="5" name="TextShape 2"/>
          <p:cNvSpPr txBox="1"/>
          <p:nvPr/>
        </p:nvSpPr>
        <p:spPr>
          <a:xfrm>
            <a:off x="76200" y="1371600"/>
            <a:ext cx="4191000" cy="4953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7200">
              <a:buFont typeface="Wingdings" panose="05000000000000000000" charset="2"/>
              <a:buChar char="q"/>
            </a:pPr>
            <a:r>
              <a:rPr lang="x-none" altLang="en-US" sz="2000" dirty="0" smtClean="0">
                <a:solidFill>
                  <a:srgbClr val="0070C0"/>
                </a:solidFill>
              </a:rPr>
              <a:t>Finite State Machine </a:t>
            </a:r>
            <a:endParaRPr lang="x-none" altLang="en-US" sz="2000" dirty="0" smtClean="0">
              <a:solidFill>
                <a:srgbClr val="0070C0"/>
              </a:solidFill>
            </a:endParaRPr>
          </a:p>
          <a:p>
            <a:pPr marL="457200" indent="-457200">
              <a:buFont typeface="Wingdings" panose="05000000000000000000" charset="2"/>
              <a:buChar char="q"/>
            </a:pPr>
            <a:endParaRPr lang="x-none" altLang="en-US" sz="2000" dirty="0" smtClean="0">
              <a:solidFill>
                <a:srgbClr val="0070C0"/>
              </a:solidFill>
            </a:endParaRPr>
          </a:p>
          <a:p>
            <a:pPr marL="914400" lvl="1" indent="-457200">
              <a:buFont typeface="Wingdings" panose="05000000000000000000" charset="2"/>
              <a:buChar char="Ø"/>
            </a:pPr>
            <a:r>
              <a:rPr lang="x-none" altLang="en-US" sz="1600" dirty="0" smtClean="0">
                <a:solidFill>
                  <a:srgbClr val="FF0000"/>
                </a:solidFill>
              </a:rPr>
              <a:t>Light-wieght </a:t>
            </a:r>
            <a:r>
              <a:rPr lang="x-none" altLang="en-US" sz="1600" dirty="0" smtClean="0"/>
              <a:t>property</a:t>
            </a:r>
            <a:endParaRPr lang="x-none" altLang="en-US" sz="1600" dirty="0" smtClean="0"/>
          </a:p>
          <a:p>
            <a:pPr marL="914400" lvl="1" indent="-457200">
              <a:buFont typeface="Wingdings" panose="05000000000000000000" charset="2"/>
              <a:buChar char="Ø"/>
            </a:pPr>
            <a:endParaRPr lang="x-none" altLang="en-US" sz="1600" dirty="0" smtClean="0">
              <a:solidFill>
                <a:srgbClr val="FF0000"/>
              </a:solidFill>
            </a:endParaRPr>
          </a:p>
          <a:p>
            <a:pPr marL="914400" lvl="1" indent="-457200">
              <a:buFont typeface="Wingdings" panose="05000000000000000000" charset="2"/>
              <a:buChar char="Ø"/>
            </a:pPr>
            <a:r>
              <a:rPr lang="x-none" altLang="en-US" sz="1600" dirty="0" smtClean="0">
                <a:solidFill>
                  <a:schemeClr val="tx1"/>
                </a:solidFill>
              </a:rPr>
              <a:t>Each FSM is associated with a single sensor</a:t>
            </a:r>
            <a:r>
              <a:rPr lang="x-none" altLang="en-US" sz="1600" dirty="0" smtClean="0">
                <a:solidFill>
                  <a:srgbClr val="FF0000"/>
                </a:solidFill>
              </a:rPr>
              <a:t> </a:t>
            </a:r>
            <a:endParaRPr lang="x-none" altLang="en-US" sz="1600" dirty="0" smtClean="0">
              <a:solidFill>
                <a:srgbClr val="FF0000"/>
              </a:solidFill>
            </a:endParaRPr>
          </a:p>
          <a:p>
            <a:pPr marL="914400" lvl="1" indent="-457200">
              <a:buFont typeface="Wingdings" panose="05000000000000000000" charset="2"/>
              <a:buChar char="Ø"/>
            </a:pPr>
            <a:endParaRPr lang="x-none" altLang="en-US" sz="1600" dirty="0" smtClean="0">
              <a:solidFill>
                <a:schemeClr val="tx1"/>
              </a:solidFill>
            </a:endParaRPr>
          </a:p>
          <a:p>
            <a:pPr marL="914400" lvl="1" indent="-457200">
              <a:buFont typeface="Wingdings" panose="05000000000000000000" charset="2"/>
              <a:buChar char="Ø"/>
            </a:pPr>
            <a:r>
              <a:rPr lang="x-none" altLang="en-US" sz="1600" dirty="0" smtClean="0">
                <a:solidFill>
                  <a:schemeClr val="tx1"/>
                </a:solidFill>
              </a:rPr>
              <a:t>Small amount of data determines the state or micro-activity</a:t>
            </a:r>
            <a:endParaRPr lang="x-none" altLang="en-US" sz="1600" dirty="0" smtClean="0">
              <a:solidFill>
                <a:schemeClr val="tx1"/>
              </a:solidFill>
            </a:endParaRPr>
          </a:p>
          <a:p>
            <a:pPr marL="914400" lvl="1" indent="-457200">
              <a:buFont typeface="Wingdings" panose="05000000000000000000" charset="2"/>
              <a:buChar char="Ø"/>
            </a:pPr>
            <a:endParaRPr lang="x-none" altLang="en-US" sz="1600" dirty="0" smtClean="0">
              <a:solidFill>
                <a:schemeClr val="tx1"/>
              </a:solidFill>
            </a:endParaRPr>
          </a:p>
          <a:p>
            <a:pPr marL="914400" lvl="1" indent="-457200">
              <a:buFont typeface="Wingdings" panose="05000000000000000000" charset="2"/>
              <a:buChar char="Ø"/>
            </a:pPr>
            <a:r>
              <a:rPr lang="x-none" altLang="en-US" sz="1600" dirty="0" smtClean="0">
                <a:solidFill>
                  <a:schemeClr val="tx1"/>
                </a:solidFill>
              </a:rPr>
              <a:t>Micro-activity </a:t>
            </a:r>
            <a:r>
              <a:rPr lang="x-none" altLang="en-US" sz="1600" dirty="0" smtClean="0">
                <a:solidFill>
                  <a:srgbClr val="FF0000"/>
                </a:solidFill>
              </a:rPr>
              <a:t>weight</a:t>
            </a:r>
            <a:r>
              <a:rPr lang="x-none" altLang="en-US" sz="1600" dirty="0" smtClean="0">
                <a:solidFill>
                  <a:schemeClr val="tx1"/>
                </a:solidFill>
              </a:rPr>
              <a:t> is determined by sensitivity</a:t>
            </a:r>
            <a:endParaRPr lang="x-none" altLang="en-US" sz="1600" dirty="0" smtClean="0">
              <a:solidFill>
                <a:schemeClr val="tx1"/>
              </a:solidFill>
            </a:endParaRPr>
          </a:p>
          <a:p>
            <a:pPr marL="914400" lvl="1" indent="-457200">
              <a:buFont typeface="Wingdings" panose="05000000000000000000" charset="2"/>
              <a:buChar char="Ø"/>
            </a:pPr>
            <a:endParaRPr lang="x-none" altLang="en-US" sz="1600" dirty="0" smtClean="0">
              <a:solidFill>
                <a:srgbClr val="FF0000"/>
              </a:solidFill>
            </a:endParaRPr>
          </a:p>
          <a:p>
            <a:pPr marL="914400" lvl="1" indent="-457200">
              <a:buFont typeface="Wingdings" panose="05000000000000000000" charset="2"/>
              <a:buChar char="Ø"/>
            </a:pPr>
            <a:r>
              <a:rPr lang="x-none" altLang="en-US" sz="1600" dirty="0" smtClean="0">
                <a:solidFill>
                  <a:schemeClr val="tx1"/>
                </a:solidFill>
              </a:rPr>
              <a:t>Decision fusion stage </a:t>
            </a:r>
            <a:r>
              <a:rPr lang="x-none" altLang="en-US" sz="1600" dirty="0" smtClean="0">
                <a:solidFill>
                  <a:srgbClr val="FF0000"/>
                </a:solidFill>
              </a:rPr>
              <a:t>aggregate weights</a:t>
            </a:r>
            <a:r>
              <a:rPr lang="x-none" altLang="en-US" sz="1600" dirty="0" smtClean="0">
                <a:solidFill>
                  <a:schemeClr val="tx1"/>
                </a:solidFill>
              </a:rPr>
              <a:t> of the micro-activity</a:t>
            </a:r>
            <a:endParaRPr lang="x-none" altLang="en-US" sz="1600" dirty="0" smtClean="0">
              <a:solidFill>
                <a:schemeClr val="tx1"/>
              </a:solidFill>
            </a:endParaRPr>
          </a:p>
          <a:p>
            <a:pPr marL="914400" lvl="1" indent="-457200">
              <a:buFont typeface="Wingdings" panose="05000000000000000000" charset="2"/>
              <a:buChar char="Ø"/>
            </a:pPr>
            <a:endParaRPr lang="x-none" altLang="en-US" sz="1600" dirty="0" smtClean="0">
              <a:solidFill>
                <a:srgbClr val="FF0000"/>
              </a:solidFill>
            </a:endParaRPr>
          </a:p>
          <a:p>
            <a:pPr marL="914400" lvl="1" indent="-457200">
              <a:buFont typeface="Wingdings" panose="05000000000000000000" charset="2"/>
              <a:buChar char="Ø"/>
            </a:pPr>
            <a:endParaRPr lang="x-none" altLang="en-US" sz="1600" dirty="0" smtClean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charset="2"/>
              <a:buChar char="q"/>
            </a:pPr>
            <a:endParaRPr lang="en-US" altLang="zh-CN" sz="1600" dirty="0"/>
          </a:p>
          <a:p>
            <a:pPr marL="914400" lvl="1" indent="-457200">
              <a:buFont typeface="Wingdings" panose="05000000000000000000" charset="2"/>
              <a:buChar char="Ø"/>
            </a:pPr>
            <a:endParaRPr lang="en-US" altLang="zh-CN" sz="20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Experimental Setup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238760" y="1351280"/>
            <a:ext cx="8458200" cy="472821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charset="2"/>
              <a:buChar char="q"/>
            </a:pPr>
            <a:r>
              <a:rPr lang="x-none" altLang="en-US" sz="2400" dirty="0" smtClean="0">
                <a:solidFill>
                  <a:srgbClr val="0070C0"/>
                </a:solidFill>
              </a:rPr>
              <a:t>Five samrtphones and a smartwatch</a:t>
            </a:r>
            <a:endParaRPr lang="x-none" altLang="en-US" sz="2400" dirty="0" smtClean="0">
              <a:solidFill>
                <a:srgbClr val="0070C0"/>
              </a:solidFill>
            </a:endParaRPr>
          </a:p>
          <a:p>
            <a:pPr marL="914400" lvl="1" indent="-457200">
              <a:buFont typeface="Wingdings" panose="05000000000000000000" charset="2"/>
              <a:buChar char="Ø"/>
            </a:pPr>
            <a:r>
              <a:rPr lang="x-none" sz="2000" dirty="0" smtClean="0">
                <a:solidFill>
                  <a:schemeClr val="tx1"/>
                </a:solidFill>
              </a:rPr>
              <a:t>Body positions - head, upper arm, waist, thigh, shin, wrist</a:t>
            </a:r>
            <a:endParaRPr lang="x-none" sz="2000" dirty="0" smtClean="0">
              <a:solidFill>
                <a:schemeClr val="tx1"/>
              </a:solidFill>
            </a:endParaRPr>
          </a:p>
          <a:p>
            <a:pPr marL="914400" lvl="1" indent="-457200">
              <a:buFont typeface="Wingdings" panose="05000000000000000000" charset="2"/>
              <a:buChar char="Ø"/>
            </a:pPr>
            <a:r>
              <a:rPr lang="x-none" altLang="en-US" sz="2000" dirty="0" smtClean="0"/>
              <a:t>Sampling frequency </a:t>
            </a:r>
            <a:r>
              <a:rPr lang="x-none" altLang="en-US" sz="2000" dirty="0" smtClean="0">
                <a:solidFill>
                  <a:srgbClr val="FF0000"/>
                </a:solidFill>
              </a:rPr>
              <a:t>50 Hz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endParaRPr lang="x-none" altLang="en-US" sz="2000" dirty="0" smtClean="0">
              <a:solidFill>
                <a:srgbClr val="FF0000"/>
              </a:solidFill>
            </a:endParaRPr>
          </a:p>
          <a:p>
            <a:pPr marL="914400" lvl="1" indent="-457200">
              <a:buFont typeface="Wingdings" panose="05000000000000000000" charset="2"/>
              <a:buChar char="Ø"/>
            </a:pPr>
            <a:r>
              <a:rPr lang="x-none" altLang="en-US" sz="2000" dirty="0" smtClean="0">
                <a:solidFill>
                  <a:srgbClr val="FF0000"/>
                </a:solidFill>
              </a:rPr>
              <a:t>Sensors Accelerometer, gyroscope, compass</a:t>
            </a:r>
            <a:endParaRPr lang="x-none" altLang="en-US" sz="2000" dirty="0" smtClean="0">
              <a:solidFill>
                <a:srgbClr val="FF0000"/>
              </a:solidFill>
            </a:endParaRPr>
          </a:p>
          <a:p>
            <a:pPr marL="914400" lvl="1" indent="-457200">
              <a:buFont typeface="Wingdings" panose="05000000000000000000" charset="2"/>
              <a:buChar char="Ø"/>
            </a:pPr>
            <a:endParaRPr lang="x-none" altLang="en-US" sz="2000" dirty="0" smtClean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charset="2"/>
              <a:buChar char="q"/>
            </a:pPr>
            <a:r>
              <a:rPr lang="x-none" altLang="en-US" sz="2400" dirty="0" smtClean="0">
                <a:solidFill>
                  <a:srgbClr val="0070C0"/>
                </a:solidFill>
              </a:rPr>
              <a:t>Six Activities</a:t>
            </a:r>
            <a:r>
              <a:rPr lang="en-US" altLang="zh-CN" sz="2400" dirty="0" smtClean="0">
                <a:solidFill>
                  <a:srgbClr val="0070C0"/>
                </a:solidFill>
              </a:rPr>
              <a:t> </a:t>
            </a:r>
            <a:r>
              <a:rPr lang="x-none" altLang="en-US" sz="2400" dirty="0" smtClean="0">
                <a:solidFill>
                  <a:srgbClr val="0070C0"/>
                </a:solidFill>
              </a:rPr>
              <a:t>and Nine sub-activities</a:t>
            </a:r>
            <a:endParaRPr lang="x-none" altLang="en-US" sz="2400" dirty="0" smtClean="0">
              <a:solidFill>
                <a:srgbClr val="0070C0"/>
              </a:solidFill>
            </a:endParaRPr>
          </a:p>
          <a:p>
            <a:pPr marL="914400" lvl="1" indent="-457200">
              <a:buFont typeface="Wingdings" panose="05000000000000000000" charset="2"/>
              <a:buChar char="Ø"/>
            </a:pPr>
            <a:r>
              <a:rPr lang="x-none" altLang="en-US" sz="2000" dirty="0" smtClean="0">
                <a:solidFill>
                  <a:srgbClr val="FF0000"/>
                </a:solidFill>
              </a:rPr>
              <a:t>Eating</a:t>
            </a:r>
            <a:r>
              <a:rPr lang="x-none" altLang="en-US" sz="2000" dirty="0" smtClean="0"/>
              <a:t> (moving hand, sitting), </a:t>
            </a:r>
            <a:r>
              <a:rPr lang="x-none" altLang="en-US" sz="2000" dirty="0" smtClean="0">
                <a:solidFill>
                  <a:srgbClr val="FF0000"/>
                </a:solidFill>
              </a:rPr>
              <a:t>Cooking</a:t>
            </a:r>
            <a:r>
              <a:rPr lang="x-none" altLang="en-US" sz="2000" dirty="0" smtClean="0"/>
              <a:t> (stirring, standing, walking), </a:t>
            </a:r>
            <a:r>
              <a:rPr lang="x-none" altLang="en-US" sz="2000" dirty="0" smtClean="0">
                <a:solidFill>
                  <a:srgbClr val="FF0000"/>
                </a:solidFill>
              </a:rPr>
              <a:t>Brushing</a:t>
            </a:r>
            <a:r>
              <a:rPr lang="x-none" altLang="en-US" sz="2000" dirty="0" smtClean="0"/>
              <a:t> (walking, moving hand, washing face, standing), </a:t>
            </a:r>
            <a:r>
              <a:rPr lang="x-none" altLang="en-US" sz="2000" dirty="0" smtClean="0">
                <a:solidFill>
                  <a:srgbClr val="FF0000"/>
                </a:solidFill>
              </a:rPr>
              <a:t>Drinking</a:t>
            </a:r>
            <a:r>
              <a:rPr lang="x-none" altLang="en-US" sz="2000" dirty="0" smtClean="0"/>
              <a:t> (standing, sitting, sipping), </a:t>
            </a:r>
            <a:r>
              <a:rPr lang="x-none" altLang="en-US" sz="2000" dirty="0" smtClean="0">
                <a:solidFill>
                  <a:srgbClr val="FF0000"/>
                </a:solidFill>
              </a:rPr>
              <a:t>Cleaning</a:t>
            </a:r>
            <a:r>
              <a:rPr lang="x-none" altLang="en-US" sz="2000" dirty="0" smtClean="0"/>
              <a:t> (clean table, standing, walking), </a:t>
            </a:r>
            <a:r>
              <a:rPr lang="x-none" altLang="en-US" sz="2000" dirty="0" smtClean="0">
                <a:solidFill>
                  <a:srgbClr val="FF0000"/>
                </a:solidFill>
              </a:rPr>
              <a:t>Jogging</a:t>
            </a:r>
            <a:r>
              <a:rPr lang="x-none" altLang="en-US" sz="2000" dirty="0" smtClean="0"/>
              <a:t> (standing, walking,jumping)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  <a:p>
            <a:pPr marL="914400" lvl="1" indent="-457200">
              <a:buFont typeface="Wingdings" panose="05000000000000000000" charset="2"/>
              <a:buChar char="Ø"/>
            </a:pPr>
            <a:endParaRPr lang="en-US" altLang="zh-CN" sz="2000" dirty="0" smtClean="0"/>
          </a:p>
          <a:p>
            <a:pPr marL="457200" indent="-457200">
              <a:buFont typeface="Wingdings" panose="05000000000000000000" charset="2"/>
              <a:buChar char="q"/>
            </a:pPr>
            <a:r>
              <a:rPr lang="x-none" sz="2400" dirty="0" smtClean="0">
                <a:solidFill>
                  <a:srgbClr val="0070C0"/>
                </a:solidFill>
                <a:sym typeface="+mn-ea"/>
              </a:rPr>
              <a:t>Ground truth Microsoft Kinect.</a:t>
            </a:r>
            <a:endParaRPr lang="x-none" sz="2400" dirty="0" smtClean="0">
              <a:solidFill>
                <a:srgbClr val="0070C0"/>
              </a:solidFill>
              <a:sym typeface="+mn-ea"/>
            </a:endParaRPr>
          </a:p>
          <a:p>
            <a:pPr lvl="1" indent="0">
              <a:buFont typeface="Wingdings" panose="05000000000000000000" charset="2"/>
              <a:buNone/>
            </a:pPr>
            <a:endParaRPr lang="en-US" altLang="zh-CN" sz="2000" dirty="0" smtClean="0"/>
          </a:p>
          <a:p>
            <a:pPr marL="457200" indent="-457200">
              <a:buFont typeface="Wingdings" panose="05000000000000000000" charset="2"/>
              <a:buChar char="Ø"/>
            </a:pPr>
            <a:r>
              <a:rPr lang="x-none" altLang="en-US" sz="2400" dirty="0" smtClean="0">
                <a:solidFill>
                  <a:srgbClr val="0070C0"/>
                </a:solidFill>
                <a:sym typeface="+mn-ea"/>
              </a:rPr>
              <a:t>10 participants in the age group 18 to 50 years.</a:t>
            </a:r>
            <a:endParaRPr lang="x-none" altLang="en-US" sz="2400" dirty="0" smtClean="0">
              <a:solidFill>
                <a:srgbClr val="0070C0"/>
              </a:solidFill>
              <a:sym typeface="+mn-ea"/>
            </a:endParaRPr>
          </a:p>
        </p:txBody>
      </p:sp>
      <p:pic>
        <p:nvPicPr>
          <p:cNvPr id="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8153400" y="6096000"/>
            <a:ext cx="978877" cy="46677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0</TotalTime>
  <Words>4887</Words>
  <Application>Kingsoft Office WPP</Application>
  <PresentationFormat>On-screen Show (4:3)</PresentationFormat>
  <Paragraphs>259</Paragraphs>
  <Slides>15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COAR Framework</vt:lpstr>
      <vt:lpstr>PowerPoint 演示文稿</vt:lpstr>
      <vt:lpstr>Experimental Setup</vt:lpstr>
      <vt:lpstr>Experimental Evaluation</vt:lpstr>
      <vt:lpstr>Experimental Evaluation</vt:lpstr>
      <vt:lpstr>Experimental Evaluation</vt:lpstr>
      <vt:lpstr>Experimental Evaluation</vt:lpstr>
      <vt:lpstr>PowerPoint 演示文稿</vt:lpstr>
      <vt:lpstr>PowerPoint 演示文稿</vt:lpstr>
    </vt:vector>
  </TitlesOfParts>
  <Company>WINLAB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Noreen DeCarlo</dc:creator>
  <cp:lastModifiedBy>hafiz</cp:lastModifiedBy>
  <cp:revision>1392</cp:revision>
  <cp:lastPrinted>2017-06-04T01:58:45Z</cp:lastPrinted>
  <dcterms:created xsi:type="dcterms:W3CDTF">2017-06-04T01:58:45Z</dcterms:created>
  <dcterms:modified xsi:type="dcterms:W3CDTF">2017-06-04T01:58:45Z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WINLAB</vt:lpwstr>
  </property>
  <property fmtid="{D5CDD505-2E9C-101B-9397-08002B2CF9AE}" pid="4" name="DocSecurity">
    <vt:i4>0</vt:i4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KSOProductBuildVer">
    <vt:lpwstr>1033-10.1.0.5672</vt:lpwstr>
  </property>
  <property fmtid="{D5CDD505-2E9C-101B-9397-08002B2CF9AE}" pid="8" name="LinksUpToDate">
    <vt:bool>false</vt:bool>
  </property>
  <property fmtid="{D5CDD505-2E9C-101B-9397-08002B2CF9AE}" pid="9" name="MMClips">
    <vt:i4>0</vt:i4>
  </property>
  <property fmtid="{D5CDD505-2E9C-101B-9397-08002B2CF9AE}" pid="10" name="Notes">
    <vt:i4>10</vt:i4>
  </property>
  <property fmtid="{D5CDD505-2E9C-101B-9397-08002B2CF9AE}" pid="11" name="PresentationFormat">
    <vt:lpwstr>On-screen Show (4:3)</vt:lpwstr>
  </property>
  <property fmtid="{D5CDD505-2E9C-101B-9397-08002B2CF9AE}" pid="12" name="ScaleCrop">
    <vt:bool>false</vt:bool>
  </property>
  <property fmtid="{D5CDD505-2E9C-101B-9397-08002B2CF9AE}" pid="13" name="ShareDoc">
    <vt:bool>false</vt:bool>
  </property>
  <property fmtid="{D5CDD505-2E9C-101B-9397-08002B2CF9AE}" pid="14" name="Slides">
    <vt:i4>21</vt:i4>
  </property>
</Properties>
</file>