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708" r:id="rId2"/>
    <p:sldId id="803" r:id="rId3"/>
    <p:sldId id="839" r:id="rId4"/>
    <p:sldId id="841" r:id="rId5"/>
    <p:sldId id="842" r:id="rId6"/>
    <p:sldId id="845" r:id="rId7"/>
    <p:sldId id="859" r:id="rId8"/>
    <p:sldId id="860" r:id="rId9"/>
    <p:sldId id="805" r:id="rId10"/>
    <p:sldId id="804" r:id="rId11"/>
    <p:sldId id="844" r:id="rId12"/>
    <p:sldId id="807" r:id="rId13"/>
    <p:sldId id="847" r:id="rId14"/>
    <p:sldId id="808" r:id="rId15"/>
    <p:sldId id="848" r:id="rId16"/>
    <p:sldId id="849" r:id="rId17"/>
    <p:sldId id="853" r:id="rId18"/>
    <p:sldId id="809" r:id="rId19"/>
    <p:sldId id="852" r:id="rId20"/>
    <p:sldId id="861" r:id="rId21"/>
    <p:sldId id="862" r:id="rId22"/>
    <p:sldId id="890" r:id="rId23"/>
    <p:sldId id="810" r:id="rId24"/>
    <p:sldId id="854" r:id="rId25"/>
    <p:sldId id="858" r:id="rId26"/>
    <p:sldId id="855" r:id="rId27"/>
    <p:sldId id="884" r:id="rId28"/>
    <p:sldId id="885" r:id="rId29"/>
    <p:sldId id="870" r:id="rId30"/>
    <p:sldId id="872" r:id="rId31"/>
    <p:sldId id="887" r:id="rId32"/>
    <p:sldId id="888" r:id="rId33"/>
    <p:sldId id="889" r:id="rId34"/>
    <p:sldId id="878" r:id="rId35"/>
  </p:sldIdLst>
  <p:sldSz cx="9144000" cy="5143500" type="screen16x9"/>
  <p:notesSz cx="6864350" cy="999648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8">
          <p15:clr>
            <a:srgbClr val="A4A3A4"/>
          </p15:clr>
        </p15:guide>
        <p15:guide id="2" pos="216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60033"/>
    <a:srgbClr val="000099"/>
    <a:srgbClr val="8EB4E3"/>
    <a:srgbClr val="CCCCFF"/>
    <a:srgbClr val="7F7F7F"/>
    <a:srgbClr val="353B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1" autoAdjust="0"/>
    <p:restoredTop sz="91398" autoAdjust="0"/>
  </p:normalViewPr>
  <p:slideViewPr>
    <p:cSldViewPr>
      <p:cViewPr>
        <p:scale>
          <a:sx n="150" d="100"/>
          <a:sy n="150" d="100"/>
        </p:scale>
        <p:origin x="108" y="-8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-3942" y="-108"/>
      </p:cViewPr>
      <p:guideLst>
        <p:guide orient="horz" pos="3148"/>
        <p:guide pos="2162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0063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7788" y="0"/>
            <a:ext cx="2974975" cy="500063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1DE98785-05F1-4CB9-937D-82000AC85247}" type="datetimeFigureOut">
              <a:rPr lang="ko-KR" altLang="en-US"/>
              <a:pPr>
                <a:defRPr/>
              </a:pPr>
              <a:t>2024-08-28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013" y="749300"/>
            <a:ext cx="6664325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48213"/>
            <a:ext cx="5492750" cy="4498975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838"/>
            <a:ext cx="2974975" cy="500062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7788" y="9494838"/>
            <a:ext cx="2974975" cy="500062"/>
          </a:xfrm>
          <a:prstGeom prst="rect">
            <a:avLst/>
          </a:prstGeom>
        </p:spPr>
        <p:txBody>
          <a:bodyPr vert="horz" wrap="square" lIns="96341" tIns="48171" rIns="96341" bIns="48171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4FE03ED4-3C52-47E6-A358-EAF0725FE77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7796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7867D5FE-B6E2-4977-8741-3A16E6937319}" type="slidenum">
              <a:rPr kumimoji="0" lang="ko-KR" altLang="en-US" smtClean="0">
                <a:ea typeface="맑은 고딕" panose="020B0503020000020004" pitchFamily="50" charset="-127"/>
              </a:rPr>
              <a:pPr/>
              <a:t>1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2163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6D7C4758-5A54-44A9-88AD-FFF126A61E7D}" type="slidenum">
              <a:rPr kumimoji="0" lang="ko-KR" altLang="en-US" smtClean="0">
                <a:ea typeface="맑은 고딕" panose="020B0503020000020004" pitchFamily="50" charset="-127"/>
              </a:rPr>
              <a:pPr/>
              <a:t>23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7228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fld id="{086C3825-1AC6-4DCB-842F-4B31B0643C1A}" type="slidenum">
              <a:rPr kumimoji="0" lang="ko-KR" altLang="en-US" smtClean="0">
                <a:ea typeface="맑은 고딕" panose="020B0503020000020004" pitchFamily="50" charset="-127"/>
              </a:rPr>
              <a:pPr/>
              <a:t>24</a:t>
            </a:fld>
            <a:endParaRPr kumimoji="0" lang="ko-KR" altLang="en-US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0784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 flipH="1">
            <a:off x="647700" y="404813"/>
            <a:ext cx="8280400" cy="0"/>
          </a:xfrm>
          <a:prstGeom prst="line">
            <a:avLst/>
          </a:prstGeom>
          <a:ln w="19050">
            <a:solidFill>
              <a:srgbClr val="000099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6516688" y="104775"/>
            <a:ext cx="2487612" cy="330200"/>
          </a:xfrm>
          <a:prstGeom prst="rect">
            <a:avLst/>
          </a:prstGeom>
          <a:noFill/>
        </p:spPr>
        <p:txBody>
          <a:bodyPr tIns="72000" bIns="72000">
            <a:spAutoFit/>
          </a:bodyPr>
          <a:lstStyle/>
          <a:p>
            <a:pPr algn="r" eaLnBrk="1" latinLnBrk="1" hangingPunct="1">
              <a:defRPr/>
            </a:pPr>
            <a:r>
              <a:rPr lang="en-US" altLang="ko-KR" sz="1200" spc="-150" dirty="0" err="1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javaScript</a:t>
            </a:r>
            <a:r>
              <a:rPr lang="en-US" altLang="ko-KR" sz="12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2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&amp;</a:t>
            </a:r>
            <a:r>
              <a:rPr lang="en-US" altLang="ko-KR" sz="1200" spc="-150" dirty="0"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2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Ajax</a:t>
            </a:r>
            <a:endParaRPr lang="ko-KR" altLang="en-US" sz="1200" spc="-150" dirty="0">
              <a:solidFill>
                <a:srgbClr val="0070C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616857" y="214209"/>
            <a:ext cx="2742653" cy="360000"/>
          </a:xfrm>
          <a:prstGeom prst="rect">
            <a:avLst/>
          </a:prstGeom>
          <a:solidFill>
            <a:schemeClr val="bg1"/>
          </a:solidFill>
        </p:spPr>
        <p:txBody>
          <a:bodyPr lIns="72000" tIns="36000" rIns="0" bIns="36000"/>
          <a:lstStyle>
            <a:lvl1pPr algn="l">
              <a:buClrTx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53616" y="214576"/>
            <a:ext cx="360000" cy="360000"/>
          </a:xfrm>
          <a:prstGeom prst="rect">
            <a:avLst/>
          </a:prstGeom>
          <a:solidFill>
            <a:srgbClr val="000099"/>
          </a:solidFill>
          <a:ln w="3175">
            <a:solidFill>
              <a:srgbClr val="000099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ctr">
              <a:buNone/>
              <a:defRPr kumimoji="1" lang="ko-KR" altLang="en-US" sz="2000" b="1" noProof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287338" y="585310"/>
            <a:ext cx="7885112" cy="1872171"/>
          </a:xfrm>
          <a:prstGeom prst="rect">
            <a:avLst/>
          </a:prstGeom>
        </p:spPr>
        <p:txBody>
          <a:bodyPr/>
          <a:lstStyle>
            <a:lvl1pPr marL="180975" indent="-180975">
              <a:buFont typeface="맑은 고딕" panose="020B0503020000020004" pitchFamily="50" charset="-127"/>
              <a:buChar char="■"/>
              <a:defRPr sz="1600" b="1"/>
            </a:lvl1pPr>
            <a:lvl2pPr marL="266700" indent="-36513">
              <a:buFont typeface="Arial" panose="020B0604020202020204" pitchFamily="34" charset="0"/>
              <a:buChar char="•"/>
              <a:defRPr sz="1400"/>
            </a:lvl2pPr>
            <a:lvl3pPr marL="447675" indent="-90488">
              <a:buFont typeface="맑은 고딕" panose="020B0503020000020004" pitchFamily="50" charset="-127"/>
              <a:buChar char="-"/>
              <a:defRPr sz="1400"/>
            </a:lvl3pPr>
            <a:lvl4pPr marL="628650" indent="-90488">
              <a:buFont typeface="Wingdings" panose="05000000000000000000" pitchFamily="2" charset="2"/>
              <a:buChar char=""/>
              <a:defRPr sz="1400"/>
            </a:lvl4pPr>
            <a:lvl5pPr marL="216000" indent="0"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29003373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3"/>
          <p:cNvSpPr>
            <a:spLocks noChangeArrowheads="1"/>
          </p:cNvSpPr>
          <p:nvPr userDrawn="1"/>
        </p:nvSpPr>
        <p:spPr bwMode="gray">
          <a:xfrm>
            <a:off x="0" y="1588"/>
            <a:ext cx="3600450" cy="5141912"/>
          </a:xfrm>
          <a:prstGeom prst="rect">
            <a:avLst/>
          </a:prstGeom>
          <a:solidFill>
            <a:srgbClr val="000099"/>
          </a:solidFill>
          <a:ln>
            <a:solidFill>
              <a:srgbClr val="000099"/>
            </a:solidFill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kumimoji="0" lang="ko-KR" alt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3599892" y="437289"/>
            <a:ext cx="4465638" cy="2834878"/>
          </a:xfrm>
          <a:prstGeom prst="rect">
            <a:avLst/>
          </a:prstGeom>
        </p:spPr>
        <p:txBody>
          <a:bodyPr/>
          <a:lstStyle>
            <a:lvl1pPr marL="514350" indent="-514350">
              <a:lnSpc>
                <a:spcPct val="100000"/>
              </a:lnSpc>
              <a:buFont typeface="+mj-lt"/>
              <a:buAutoNum type="arabicPeriod"/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971550" indent="-514350">
              <a:lnSpc>
                <a:spcPct val="100000"/>
              </a:lnSpc>
              <a:buFont typeface="+mj-lt"/>
              <a:buAutoNum type="arabicPeriod"/>
              <a:defRPr sz="2400"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371600" indent="-457200">
              <a:lnSpc>
                <a:spcPct val="100000"/>
              </a:lnSpc>
              <a:buFont typeface="+mj-lt"/>
              <a:buAutoNum type="arabicPeriod"/>
              <a:defRPr sz="2000"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828800" indent="-457200">
              <a:lnSpc>
                <a:spcPct val="100000"/>
              </a:lnSpc>
              <a:buFont typeface="+mj-lt"/>
              <a:buAutoNum type="arabicPeriod"/>
              <a:defRPr sz="1800"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286000" indent="-457200">
              <a:lnSpc>
                <a:spcPct val="100000"/>
              </a:lnSpc>
              <a:buFont typeface="+mj-lt"/>
              <a:buAutoNum type="arabicPeriod"/>
              <a:defRPr sz="1800"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4462350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39750" y="592138"/>
            <a:ext cx="4500563" cy="1584325"/>
          </a:xfrm>
          <a:prstGeom prst="rect">
            <a:avLst/>
          </a:prstGeom>
        </p:spPr>
        <p:txBody>
          <a:bodyPr/>
          <a:lstStyle>
            <a:lvl1pPr marL="514350" indent="-514350">
              <a:buFont typeface="Wingdings" panose="05000000000000000000" pitchFamily="2" charset="2"/>
              <a:buChar char="ü"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84616688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5" r:id="rId3"/>
  </p:sldLayoutIdLst>
  <p:transition spd="slow"/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2"/>
          <p:cNvSpPr txBox="1">
            <a:spLocks noChangeArrowheads="1"/>
          </p:cNvSpPr>
          <p:nvPr/>
        </p:nvSpPr>
        <p:spPr bwMode="auto">
          <a:xfrm>
            <a:off x="215900" y="412750"/>
            <a:ext cx="3276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JavaScript</a:t>
            </a:r>
          </a:p>
          <a:p>
            <a:pPr algn="ctr" eaLnBrk="1" latinLnBrk="1" hangingPunct="1"/>
            <a:r>
              <a:rPr lang="en-US" altLang="ko-KR" sz="24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Ajax</a:t>
            </a:r>
          </a:p>
        </p:txBody>
      </p:sp>
      <p:sp>
        <p:nvSpPr>
          <p:cNvPr id="5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600450" y="436563"/>
            <a:ext cx="5040313" cy="2835275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800" b="1" dirty="0">
                <a:latin typeface="+mn-ea"/>
                <a:ea typeface="+mn-ea"/>
              </a:rPr>
              <a:t>JavaScript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dirty="0">
                <a:latin typeface="+mn-ea"/>
                <a:ea typeface="+mn-ea"/>
              </a:rPr>
              <a:t>DOM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800" dirty="0">
                <a:latin typeface="+mn-ea"/>
              </a:rPr>
              <a:t>Ajax,  </a:t>
            </a:r>
            <a:r>
              <a:rPr lang="en-US" altLang="ko-KR" sz="1800" dirty="0" err="1">
                <a:latin typeface="+mn-ea"/>
              </a:rPr>
              <a:t>json</a:t>
            </a:r>
            <a:endParaRPr lang="en-US" altLang="ko-KR" sz="1800" dirty="0">
              <a:latin typeface="+mn-ea"/>
            </a:endParaRPr>
          </a:p>
          <a:p>
            <a:pPr marL="0" indent="0">
              <a:lnSpc>
                <a:spcPct val="150000"/>
              </a:lnSpc>
              <a:buFont typeface="+mj-lt"/>
              <a:buNone/>
              <a:defRPr/>
            </a:pPr>
            <a:endParaRPr lang="en-US" altLang="ko-KR" sz="1800" dirty="0">
              <a:latin typeface="+mn-ea"/>
            </a:endParaRPr>
          </a:p>
          <a:p>
            <a:pPr marL="0" indent="0">
              <a:lnSpc>
                <a:spcPct val="150000"/>
              </a:lnSpc>
              <a:buFont typeface="+mj-lt"/>
              <a:buNone/>
              <a:defRPr/>
            </a:pPr>
            <a:endParaRPr lang="en-US" altLang="ko-KR" sz="180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2588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13315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01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13316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8640762" cy="1230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null </a:t>
            </a:r>
            <a:r>
              <a:rPr lang="ko-KR" altLang="en-US" dirty="0"/>
              <a:t>과 </a:t>
            </a:r>
            <a:r>
              <a:rPr lang="en-US" altLang="ko-KR" dirty="0"/>
              <a:t>undefined</a:t>
            </a:r>
          </a:p>
          <a:p>
            <a:pPr lvl="1"/>
            <a:r>
              <a:rPr lang="en-US" altLang="ko-KR" dirty="0"/>
              <a:t>null : </a:t>
            </a:r>
            <a:r>
              <a:rPr lang="ko-KR" altLang="en-US" dirty="0"/>
              <a:t>아무런 값도 나타내지 않는 특수한 값이다</a:t>
            </a:r>
            <a:r>
              <a:rPr lang="en-US" altLang="ko-KR" dirty="0"/>
              <a:t>.(</a:t>
            </a:r>
            <a:r>
              <a:rPr lang="ko-KR" altLang="en-US" dirty="0"/>
              <a:t>변수를 선언하고 </a:t>
            </a:r>
            <a:r>
              <a:rPr lang="en-US" altLang="ko-KR" dirty="0"/>
              <a:t>null </a:t>
            </a:r>
            <a:r>
              <a:rPr lang="ko-KR" altLang="en-US" dirty="0"/>
              <a:t>이라는 빈 값을 할당한 경우</a:t>
            </a:r>
            <a:r>
              <a:rPr lang="en-US" altLang="ko-KR" dirty="0"/>
              <a:t>)	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undefined: </a:t>
            </a:r>
            <a:r>
              <a:rPr lang="ko-KR" altLang="en-US" dirty="0" err="1"/>
              <a:t>자료형이</a:t>
            </a:r>
            <a:r>
              <a:rPr lang="ko-KR" altLang="en-US" dirty="0"/>
              <a:t> 결정되지 않은 상태이다</a:t>
            </a:r>
            <a:r>
              <a:rPr lang="en-US" altLang="ko-KR" dirty="0"/>
              <a:t>.(</a:t>
            </a:r>
            <a:r>
              <a:rPr lang="ko-KR" altLang="en-US" dirty="0"/>
              <a:t>변수 선언은 되었지만 값이 할당되지 않은 경우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576263" y="2103438"/>
            <a:ext cx="4572000" cy="11699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7F0055"/>
                </a:solidFill>
                <a:latin typeface="+mn-ea"/>
                <a:ea typeface="+mn-ea"/>
              </a:rPr>
              <a:t>let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 myVar1; </a:t>
            </a:r>
          </a:p>
          <a:p>
            <a:pPr>
              <a:defRPr/>
            </a:pPr>
            <a:r>
              <a:rPr lang="en-US" altLang="ko-KR" sz="1400" b="1" dirty="0">
                <a:solidFill>
                  <a:srgbClr val="7F0055"/>
                </a:solidFill>
                <a:latin typeface="+mn-ea"/>
                <a:ea typeface="+mn-ea"/>
              </a:rPr>
              <a:t>let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 myVar2 = </a:t>
            </a:r>
            <a:r>
              <a:rPr lang="en-US" altLang="ko-KR" sz="1400" b="1" dirty="0">
                <a:solidFill>
                  <a:srgbClr val="7F0055"/>
                </a:solidFill>
                <a:latin typeface="+mn-ea"/>
                <a:ea typeface="+mn-ea"/>
              </a:rPr>
              <a:t>null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;</a:t>
            </a:r>
          </a:p>
          <a:p>
            <a:pPr>
              <a:defRPr/>
            </a:pPr>
            <a:endParaRPr lang="ko-KR" altLang="en-US" sz="14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console.log( myVar1 );   </a:t>
            </a:r>
            <a:r>
              <a:rPr lang="en-US" altLang="ko-KR" sz="1400" dirty="0">
                <a:solidFill>
                  <a:srgbClr val="3F7F5F"/>
                </a:solidFill>
                <a:latin typeface="+mn-ea"/>
                <a:ea typeface="+mn-ea"/>
              </a:rPr>
              <a:t>//undefined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console.log( myVar2 );   </a:t>
            </a:r>
            <a:r>
              <a:rPr lang="en-US" altLang="ko-KR" sz="1400" dirty="0">
                <a:solidFill>
                  <a:srgbClr val="3F7F5F"/>
                </a:solidFill>
                <a:latin typeface="+mn-ea"/>
                <a:ea typeface="+mn-ea"/>
              </a:rPr>
              <a:t>//null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4793676"/>
            <a:ext cx="11480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Bef>
                <a:spcPct val="20000"/>
              </a:spcBef>
            </a:pPr>
            <a:r>
              <a:rPr lang="en-US" altLang="ko-KR" sz="1600" b="1" dirty="0">
                <a:latin typeface="+mn-lt"/>
                <a:ea typeface="+mn-ea"/>
              </a:rPr>
              <a:t>ex02.html</a:t>
            </a:r>
            <a:endParaRPr lang="ko-KR" altLang="en-US" sz="1600" b="1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2588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14339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01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7172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8640762" cy="166211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ko-KR" altLang="en-US" dirty="0" err="1"/>
              <a:t>일치연산자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==   </a:t>
            </a:r>
            <a:r>
              <a:rPr lang="ko-KR" altLang="en-US" dirty="0"/>
              <a:t>동등연산자</a:t>
            </a:r>
            <a:r>
              <a:rPr lang="en-US" altLang="ko-KR" dirty="0"/>
              <a:t>(</a:t>
            </a:r>
            <a:r>
              <a:rPr lang="ko-KR" altLang="en-US" dirty="0"/>
              <a:t>느슨하게 비교</a:t>
            </a:r>
            <a:r>
              <a:rPr lang="en-US" altLang="ko-KR" dirty="0"/>
              <a:t>)</a:t>
            </a:r>
          </a:p>
          <a:p>
            <a:pPr marL="230187" lvl="1" indent="0">
              <a:buFont typeface="Arial" panose="020B0604020202020204" pitchFamily="34" charset="0"/>
              <a:buNone/>
              <a:defRPr/>
            </a:pPr>
            <a:r>
              <a:rPr lang="en-US" altLang="ko-KR" dirty="0"/>
              <a:t>       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>
                <a:sym typeface="Wingdings" panose="05000000000000000000" pitchFamily="2" charset="2"/>
              </a:rPr>
              <a:t>같은 </a:t>
            </a:r>
            <a:r>
              <a:rPr lang="ko-KR" altLang="en-US" dirty="0" err="1">
                <a:sym typeface="Wingdings" panose="05000000000000000000" pitchFamily="2" charset="2"/>
              </a:rPr>
              <a:t>자료형으로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형변환</a:t>
            </a:r>
            <a:r>
              <a:rPr lang="ko-KR" altLang="en-US" dirty="0">
                <a:sym typeface="Wingdings" panose="05000000000000000000" pitchFamily="2" charset="2"/>
              </a:rPr>
              <a:t> 후 값 비교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30187" lvl="1" indent="0">
              <a:buFont typeface="Arial" panose="020B0604020202020204" pitchFamily="34" charset="0"/>
              <a:buNone/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=== </a:t>
            </a:r>
            <a:r>
              <a:rPr lang="ko-KR" altLang="en-US" dirty="0"/>
              <a:t>일치연산자</a:t>
            </a:r>
            <a:r>
              <a:rPr lang="en-US" altLang="ko-KR" dirty="0"/>
              <a:t>(</a:t>
            </a:r>
            <a:r>
              <a:rPr lang="ko-KR" altLang="en-US" dirty="0"/>
              <a:t>엄격하게 비교</a:t>
            </a:r>
            <a:r>
              <a:rPr lang="en-US" altLang="ko-KR" dirty="0"/>
              <a:t>)</a:t>
            </a:r>
          </a:p>
          <a:p>
            <a:pPr marL="230187" lvl="1" indent="0">
              <a:buFont typeface="Arial" panose="020B0604020202020204" pitchFamily="34" charset="0"/>
              <a:buNone/>
              <a:defRPr/>
            </a:pPr>
            <a:r>
              <a:rPr lang="en-US" altLang="ko-KR" dirty="0"/>
              <a:t>      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자료형과</a:t>
            </a:r>
            <a:r>
              <a:rPr lang="ko-KR" altLang="en-US" dirty="0">
                <a:sym typeface="Wingdings" panose="05000000000000000000" pitchFamily="2" charset="2"/>
              </a:rPr>
              <a:t> 값을 모두 비교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직사각형 3"/>
          <p:cNvSpPr/>
          <p:nvPr/>
        </p:nvSpPr>
        <p:spPr>
          <a:xfrm>
            <a:off x="539750" y="2571750"/>
            <a:ext cx="4572000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console.log(</a:t>
            </a:r>
            <a:r>
              <a:rPr lang="en-US" altLang="ko-KR" sz="1400" dirty="0">
                <a:solidFill>
                  <a:srgbClr val="2A00FF"/>
                </a:solidFill>
                <a:latin typeface="+mn-ea"/>
                <a:ea typeface="+mn-ea"/>
              </a:rPr>
              <a:t>"123"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== 123);		</a:t>
            </a:r>
            <a:r>
              <a:rPr lang="en-US" altLang="ko-KR" sz="1400" dirty="0">
                <a:solidFill>
                  <a:srgbClr val="3F7F5F"/>
                </a:solidFill>
                <a:latin typeface="+mn-ea"/>
                <a:ea typeface="+mn-ea"/>
              </a:rPr>
              <a:t>//true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console.log(</a:t>
            </a:r>
            <a:r>
              <a:rPr lang="en-US" altLang="ko-KR" sz="1400" dirty="0">
                <a:solidFill>
                  <a:srgbClr val="2A00FF"/>
                </a:solidFill>
                <a:latin typeface="+mn-ea"/>
                <a:ea typeface="+mn-ea"/>
              </a:rPr>
              <a:t>"123"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=== 123);		</a:t>
            </a:r>
            <a:r>
              <a:rPr lang="en-US" altLang="ko-KR" sz="1400" dirty="0">
                <a:solidFill>
                  <a:srgbClr val="3F7F5F"/>
                </a:solidFill>
                <a:latin typeface="+mn-ea"/>
                <a:ea typeface="+mn-ea"/>
              </a:rPr>
              <a:t>//false</a:t>
            </a:r>
          </a:p>
          <a:p>
            <a:pPr>
              <a:defRPr/>
            </a:pPr>
            <a:endParaRPr lang="ko-KR" altLang="en-US" sz="14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console.log(myVar1 == myVar2);		</a:t>
            </a:r>
            <a:r>
              <a:rPr lang="en-US" altLang="ko-KR" sz="1400" dirty="0">
                <a:solidFill>
                  <a:srgbClr val="3F7F5F"/>
                </a:solidFill>
                <a:latin typeface="+mn-ea"/>
                <a:ea typeface="+mn-ea"/>
              </a:rPr>
              <a:t>//true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console.log(myVar1 === myVar2);	</a:t>
            </a:r>
            <a:r>
              <a:rPr lang="en-US" altLang="ko-KR" sz="1400" dirty="0">
                <a:solidFill>
                  <a:srgbClr val="3F7F5F"/>
                </a:solidFill>
                <a:latin typeface="+mn-ea"/>
                <a:ea typeface="+mn-ea"/>
              </a:rPr>
              <a:t>//false</a:t>
            </a:r>
          </a:p>
          <a:p>
            <a:pPr>
              <a:defRPr/>
            </a:pPr>
            <a:endParaRPr lang="en-US" altLang="ko-KR" sz="1400" dirty="0">
              <a:latin typeface="+mn-ea"/>
              <a:ea typeface="+mn-ea"/>
            </a:endParaRPr>
          </a:p>
          <a:p>
            <a:pPr>
              <a:defRPr/>
            </a:pPr>
            <a:endParaRPr lang="ko-KR" altLang="en-US" sz="14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console.log(</a:t>
            </a:r>
            <a:r>
              <a:rPr lang="en-US" altLang="ko-KR" sz="1400" dirty="0">
                <a:solidFill>
                  <a:srgbClr val="2A00FF"/>
                </a:solidFill>
                <a:latin typeface="+mn-ea"/>
                <a:ea typeface="+mn-ea"/>
              </a:rPr>
              <a:t>''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== </a:t>
            </a:r>
            <a:r>
              <a:rPr lang="en-US" altLang="ko-KR" sz="1400" b="1" dirty="0">
                <a:solidFill>
                  <a:srgbClr val="7F0055"/>
                </a:solidFill>
                <a:latin typeface="+mn-ea"/>
                <a:ea typeface="+mn-ea"/>
              </a:rPr>
              <a:t>false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);		</a:t>
            </a:r>
            <a:r>
              <a:rPr lang="en-US" altLang="ko-KR" sz="1400" dirty="0">
                <a:solidFill>
                  <a:srgbClr val="3F7F5F"/>
                </a:solidFill>
                <a:latin typeface="+mn-ea"/>
                <a:ea typeface="+mn-ea"/>
              </a:rPr>
              <a:t>//true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console.log(</a:t>
            </a:r>
            <a:r>
              <a:rPr lang="en-US" altLang="ko-KR" sz="1400" dirty="0">
                <a:solidFill>
                  <a:srgbClr val="2A00FF"/>
                </a:solidFill>
                <a:latin typeface="+mn-ea"/>
                <a:ea typeface="+mn-ea"/>
              </a:rPr>
              <a:t>''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== 0);			</a:t>
            </a:r>
            <a:r>
              <a:rPr lang="en-US" altLang="ko-KR" sz="1400" dirty="0">
                <a:solidFill>
                  <a:srgbClr val="3F7F5F"/>
                </a:solidFill>
                <a:latin typeface="+mn-ea"/>
                <a:ea typeface="+mn-ea"/>
              </a:rPr>
              <a:t>//true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console.log(0 == </a:t>
            </a:r>
            <a:r>
              <a:rPr lang="en-US" altLang="ko-KR" sz="1400" b="1" dirty="0">
                <a:solidFill>
                  <a:srgbClr val="7F0055"/>
                </a:solidFill>
                <a:latin typeface="+mn-ea"/>
                <a:ea typeface="+mn-ea"/>
              </a:rPr>
              <a:t>false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);		</a:t>
            </a:r>
            <a:r>
              <a:rPr lang="en-US" altLang="ko-KR" sz="1400" dirty="0">
                <a:solidFill>
                  <a:srgbClr val="3F7F5F"/>
                </a:solidFill>
                <a:latin typeface="+mn-ea"/>
                <a:ea typeface="+mn-ea"/>
              </a:rPr>
              <a:t>//true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4793676"/>
            <a:ext cx="11480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Bef>
                <a:spcPct val="20000"/>
              </a:spcBef>
            </a:pPr>
            <a:r>
              <a:rPr lang="en-US" altLang="ko-KR" sz="1600" b="1" dirty="0">
                <a:latin typeface="+mn-lt"/>
                <a:ea typeface="+mn-ea"/>
              </a:rPr>
              <a:t>ex02.html</a:t>
            </a:r>
            <a:endParaRPr lang="ko-KR" altLang="en-US" sz="1600" b="1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2588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15363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01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287338" y="585788"/>
            <a:ext cx="8640762" cy="653814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문장의 끝 세미콜론 </a:t>
            </a:r>
            <a:r>
              <a:rPr lang="en-US" altLang="ko-KR" dirty="0"/>
              <a:t>;</a:t>
            </a:r>
          </a:p>
          <a:p>
            <a:pPr lvl="1">
              <a:defRPr/>
            </a:pPr>
            <a:r>
              <a:rPr lang="ko-KR" altLang="en-US" dirty="0"/>
              <a:t>반드시 붙이지 않아도 되지만 붙여 쓴다</a:t>
            </a:r>
            <a:r>
              <a:rPr lang="en-US" altLang="ko-KR" dirty="0"/>
              <a:t>.</a:t>
            </a:r>
          </a:p>
        </p:txBody>
      </p:sp>
      <p:sp>
        <p:nvSpPr>
          <p:cNvPr id="6" name="텍스트 개체 틀 4"/>
          <p:cNvSpPr txBox="1">
            <a:spLocks/>
          </p:cNvSpPr>
          <p:nvPr/>
        </p:nvSpPr>
        <p:spPr>
          <a:xfrm>
            <a:off x="287338" y="2283718"/>
            <a:ext cx="8640762" cy="911549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ko-KR" dirty="0"/>
              <a:t>Camel </a:t>
            </a:r>
            <a:r>
              <a:rPr kumimoji="0" lang="ko-KR" altLang="en-US" dirty="0"/>
              <a:t>표기법이 기본</a:t>
            </a:r>
            <a:endParaRPr kumimoji="0" lang="en-US" altLang="ko-KR" dirty="0"/>
          </a:p>
          <a:p>
            <a:pPr marL="230187" lvl="1" indent="0">
              <a:buFont typeface="Arial" panose="020B0604020202020204" pitchFamily="34" charset="0"/>
              <a:buNone/>
              <a:defRPr/>
            </a:pPr>
            <a:r>
              <a:rPr kumimoji="0" lang="en-US" altLang="ko-KR" dirty="0"/>
              <a:t>let </a:t>
            </a:r>
            <a:r>
              <a:rPr kumimoji="0" lang="en-US" altLang="ko-KR" dirty="0" err="1"/>
              <a:t>guestbookNo</a:t>
            </a:r>
            <a:r>
              <a:rPr kumimoji="0" lang="en-US" altLang="ko-KR" dirty="0"/>
              <a:t> ;</a:t>
            </a:r>
          </a:p>
          <a:p>
            <a:pPr marL="230187" lvl="1" indent="0">
              <a:buFont typeface="Arial" panose="020B0604020202020204" pitchFamily="34" charset="0"/>
              <a:buNone/>
              <a:defRPr/>
            </a:pPr>
            <a:r>
              <a:rPr kumimoji="0" lang="en-US" altLang="ko-KR" dirty="0"/>
              <a:t>function </a:t>
            </a:r>
            <a:r>
              <a:rPr kumimoji="0" lang="en-US" altLang="ko-KR" dirty="0" err="1"/>
              <a:t>getGuestbookList</a:t>
            </a:r>
            <a:r>
              <a:rPr kumimoji="0" lang="en-US" altLang="ko-KR" dirty="0"/>
              <a:t>(){} ;</a:t>
            </a: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287338" y="3303552"/>
            <a:ext cx="8640762" cy="1871662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ko-KR" altLang="en-US" dirty="0"/>
              <a:t>주석</a:t>
            </a:r>
            <a:endParaRPr kumimoji="0" lang="en-US" altLang="ko-KR" dirty="0"/>
          </a:p>
          <a:p>
            <a:pPr lvl="1">
              <a:defRPr/>
            </a:pPr>
            <a:r>
              <a:rPr kumimoji="0" lang="ko-KR" altLang="en-US" dirty="0" err="1"/>
              <a:t>한줄주석</a:t>
            </a:r>
            <a:r>
              <a:rPr kumimoji="0" lang="ko-KR" altLang="en-US" dirty="0"/>
              <a:t>     </a:t>
            </a:r>
            <a:r>
              <a:rPr kumimoji="0" lang="en-US" altLang="ko-KR" dirty="0"/>
              <a:t>//</a:t>
            </a:r>
            <a:r>
              <a:rPr kumimoji="0" lang="ko-KR" altLang="en-US" dirty="0"/>
              <a:t>내용</a:t>
            </a:r>
            <a:endParaRPr kumimoji="0" lang="en-US" altLang="ko-KR" dirty="0"/>
          </a:p>
          <a:p>
            <a:pPr lvl="1">
              <a:spcBef>
                <a:spcPts val="1200"/>
              </a:spcBef>
              <a:defRPr/>
            </a:pPr>
            <a:r>
              <a:rPr kumimoji="0" lang="ko-KR" altLang="en-US" dirty="0" err="1"/>
              <a:t>여러줄주석</a:t>
            </a:r>
            <a:r>
              <a:rPr kumimoji="0" lang="ko-KR" altLang="en-US" dirty="0"/>
              <a:t>    </a:t>
            </a:r>
            <a:r>
              <a:rPr kumimoji="0" lang="en-US" altLang="ko-KR" dirty="0"/>
              <a:t> </a:t>
            </a:r>
          </a:p>
          <a:p>
            <a:pPr marL="230187" lvl="1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kumimoji="0" lang="en-US" altLang="ko-KR" dirty="0"/>
              <a:t>	      /*</a:t>
            </a:r>
          </a:p>
          <a:p>
            <a:pPr marL="230187" lvl="1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kumimoji="0" lang="en-US" altLang="ko-KR" dirty="0"/>
              <a:t>	         </a:t>
            </a:r>
            <a:r>
              <a:rPr kumimoji="0" lang="ko-KR" altLang="en-US" dirty="0"/>
              <a:t>내용</a:t>
            </a:r>
            <a:r>
              <a:rPr kumimoji="0" lang="en-US" altLang="ko-KR" dirty="0"/>
              <a:t>1</a:t>
            </a:r>
          </a:p>
          <a:p>
            <a:pPr marL="230187" lvl="1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kumimoji="0" lang="en-US" altLang="ko-KR" dirty="0"/>
              <a:t>                    </a:t>
            </a:r>
            <a:r>
              <a:rPr kumimoji="0" lang="ko-KR" altLang="en-US" dirty="0"/>
              <a:t>내용</a:t>
            </a:r>
            <a:r>
              <a:rPr kumimoji="0" lang="en-US" altLang="ko-KR" dirty="0"/>
              <a:t>2</a:t>
            </a:r>
          </a:p>
          <a:p>
            <a:pPr marL="230187" lvl="1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kumimoji="0" lang="en-US" altLang="ko-KR" dirty="0"/>
              <a:t>	      */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83568" y="1181877"/>
            <a:ext cx="6228692" cy="8925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1400" b="1" dirty="0">
                <a:solidFill>
                  <a:srgbClr val="660033"/>
                </a:solidFill>
                <a:latin typeface="+mn-ea"/>
                <a:ea typeface="+mn-ea"/>
              </a:rPr>
              <a:t>let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a = 2+3                    //(O)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한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줄에 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  <a:ea typeface="+mn-ea"/>
              </a:rPr>
              <a:t>한문장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 세미콜론 생략가능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400" b="1" dirty="0">
                <a:solidFill>
                  <a:srgbClr val="660033"/>
                </a:solidFill>
                <a:latin typeface="+mn-ea"/>
                <a:ea typeface="+mn-ea"/>
              </a:rPr>
              <a:t>let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b = 2+3;   a = 7*2;    //(O)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한 줄에 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  <a:ea typeface="+mn-ea"/>
              </a:rPr>
              <a:t>여러문장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 세미콜론 사용</a:t>
            </a:r>
            <a:endParaRPr lang="en-US" altLang="ko-KR" sz="1400" dirty="0">
              <a:latin typeface="+mn-ea"/>
              <a:ea typeface="+mn-ea"/>
            </a:endParaRPr>
          </a:p>
          <a:p>
            <a:pPr>
              <a:spcBef>
                <a:spcPts val="600"/>
              </a:spcBef>
              <a:defRPr/>
            </a:pPr>
            <a:r>
              <a:rPr lang="en-US" altLang="ko-KR" sz="1400" b="1" dirty="0">
                <a:solidFill>
                  <a:srgbClr val="660033"/>
                </a:solidFill>
                <a:latin typeface="+mn-ea"/>
                <a:ea typeface="+mn-ea"/>
              </a:rPr>
              <a:t>let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z = 2+3   a = 7*2    //(X) 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  <a:ea typeface="+mn-ea"/>
              </a:rPr>
              <a:t>첫문장에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 세미콜론 필요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0" y="4793676"/>
            <a:ext cx="11480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Bef>
                <a:spcPct val="20000"/>
              </a:spcBef>
            </a:pPr>
            <a:r>
              <a:rPr lang="en-US" altLang="ko-KR" sz="1600" b="1" dirty="0">
                <a:latin typeface="+mn-lt"/>
                <a:ea typeface="+mn-ea"/>
              </a:rPr>
              <a:t>ex02.html</a:t>
            </a:r>
            <a:endParaRPr lang="ko-KR" altLang="en-US" sz="1600" b="1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2588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16387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01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16388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8640762" cy="1014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if, </a:t>
            </a:r>
            <a:r>
              <a:rPr lang="en-US" altLang="ko-KR" dirty="0" err="1"/>
              <a:t>if~slse</a:t>
            </a:r>
            <a:r>
              <a:rPr lang="en-US" altLang="ko-KR" dirty="0"/>
              <a:t> </a:t>
            </a:r>
            <a:r>
              <a:rPr lang="ko-KR" altLang="en-US" dirty="0"/>
              <a:t>등은 다른 언어와 유사</a:t>
            </a:r>
            <a:endParaRPr lang="en-US" altLang="ko-KR" dirty="0"/>
          </a:p>
          <a:p>
            <a:r>
              <a:rPr lang="en-US" altLang="ko-KR" dirty="0"/>
              <a:t>switch </a:t>
            </a:r>
            <a:r>
              <a:rPr lang="ko-KR" altLang="en-US" dirty="0"/>
              <a:t>다른 언어와 유사</a:t>
            </a:r>
            <a:endParaRPr lang="en-US" altLang="ko-KR" dirty="0"/>
          </a:p>
          <a:p>
            <a:r>
              <a:rPr lang="en-US" altLang="ko-KR" dirty="0"/>
              <a:t>for, while, </a:t>
            </a:r>
            <a:r>
              <a:rPr lang="en-US" altLang="ko-KR" dirty="0" err="1"/>
              <a:t>do~while</a:t>
            </a:r>
            <a:r>
              <a:rPr lang="en-US" altLang="ko-KR" dirty="0"/>
              <a:t> </a:t>
            </a:r>
            <a:r>
              <a:rPr lang="ko-KR" altLang="en-US" dirty="0"/>
              <a:t>다른 언어와 유사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6389" name="텍스트 개체 틀 4"/>
          <p:cNvSpPr txBox="1">
            <a:spLocks/>
          </p:cNvSpPr>
          <p:nvPr/>
        </p:nvSpPr>
        <p:spPr bwMode="auto">
          <a:xfrm>
            <a:off x="287338" y="1851025"/>
            <a:ext cx="8640762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266700" indent="-36513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447675" indent="-90488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628650" indent="-90488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spcBef>
                <a:spcPct val="20000"/>
              </a:spcBef>
              <a:buFont typeface="맑은 고딕" panose="020B0503020000020004" pitchFamily="50" charset="-127"/>
              <a:buChar char="■"/>
            </a:pPr>
            <a:r>
              <a:rPr kumimoji="0" lang="en-US" altLang="ko-KR" sz="1600" b="1" dirty="0">
                <a:ea typeface="맑은 고딕" panose="020B0503020000020004" pitchFamily="50" charset="-127"/>
              </a:rPr>
              <a:t>if</a:t>
            </a:r>
            <a:r>
              <a:rPr kumimoji="0" lang="ko-KR" altLang="en-US" sz="1600" b="1" dirty="0">
                <a:ea typeface="맑은 고딕" panose="020B0503020000020004" pitchFamily="50" charset="-127"/>
              </a:rPr>
              <a:t>문 예제</a:t>
            </a:r>
            <a:endParaRPr kumimoji="0" lang="en-US" altLang="ko-KR" sz="1600" b="1" dirty="0">
              <a:ea typeface="맑은 고딕" panose="020B0503020000020004" pitchFamily="50" charset="-127"/>
            </a:endParaRPr>
          </a:p>
          <a:p>
            <a:pPr lvl="1" latinLnBrk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ko-KR" altLang="en-US" sz="1400" dirty="0">
                <a:ea typeface="맑은 고딕" panose="020B0503020000020004" pitchFamily="50" charset="-127"/>
              </a:rPr>
              <a:t>주어진 숫자가 </a:t>
            </a:r>
            <a:r>
              <a:rPr kumimoji="0" lang="en-US" altLang="ko-KR" sz="1400" dirty="0">
                <a:ea typeface="맑은 고딕" panose="020B0503020000020004" pitchFamily="50" charset="-127"/>
              </a:rPr>
              <a:t>60</a:t>
            </a:r>
            <a:r>
              <a:rPr kumimoji="0" lang="ko-KR" altLang="en-US" sz="1400" dirty="0">
                <a:ea typeface="맑은 고딕" panose="020B0503020000020004" pitchFamily="50" charset="-127"/>
              </a:rPr>
              <a:t>점 이상이면 </a:t>
            </a:r>
            <a:r>
              <a:rPr kumimoji="0" lang="en-US" altLang="ko-KR" sz="1400" dirty="0">
                <a:ea typeface="맑은 고딕" panose="020B0503020000020004" pitchFamily="50" charset="-127"/>
              </a:rPr>
              <a:t>"</a:t>
            </a:r>
            <a:r>
              <a:rPr kumimoji="0" lang="ko-KR" altLang="en-US" sz="1400" dirty="0">
                <a:ea typeface="맑은 고딕" panose="020B0503020000020004" pitchFamily="50" charset="-127"/>
              </a:rPr>
              <a:t>합격입니다</a:t>
            </a:r>
            <a:r>
              <a:rPr kumimoji="0" lang="en-US" altLang="ko-KR" sz="1400" dirty="0">
                <a:ea typeface="맑은 고딕" panose="020B0503020000020004" pitchFamily="50" charset="-127"/>
              </a:rPr>
              <a:t>."</a:t>
            </a:r>
            <a:br>
              <a:rPr kumimoji="0" lang="en-US" altLang="ko-KR" sz="1400" dirty="0">
                <a:ea typeface="맑은 고딕" panose="020B0503020000020004" pitchFamily="50" charset="-127"/>
              </a:rPr>
            </a:br>
            <a:r>
              <a:rPr kumimoji="0" lang="en-US" altLang="ko-KR" sz="1400" dirty="0">
                <a:ea typeface="맑은 고딕" panose="020B0503020000020004" pitchFamily="50" charset="-127"/>
              </a:rPr>
              <a:t> 60</a:t>
            </a:r>
            <a:r>
              <a:rPr kumimoji="0" lang="ko-KR" altLang="en-US" sz="1400" dirty="0">
                <a:ea typeface="맑은 고딕" panose="020B0503020000020004" pitchFamily="50" charset="-127"/>
              </a:rPr>
              <a:t>점 미만이면 </a:t>
            </a:r>
            <a:r>
              <a:rPr kumimoji="0" lang="en-US" altLang="ko-KR" sz="1400" dirty="0">
                <a:ea typeface="맑은 고딕" panose="020B0503020000020004" pitchFamily="50" charset="-127"/>
              </a:rPr>
              <a:t>"</a:t>
            </a:r>
            <a:r>
              <a:rPr kumimoji="0" lang="ko-KR" altLang="en-US" sz="1400" dirty="0">
                <a:ea typeface="맑은 고딕" panose="020B0503020000020004" pitchFamily="50" charset="-127"/>
              </a:rPr>
              <a:t>불합격입니다</a:t>
            </a:r>
            <a:r>
              <a:rPr kumimoji="0" lang="en-US" altLang="ko-KR" sz="1400" dirty="0">
                <a:ea typeface="맑은 고딕" panose="020B0503020000020004" pitchFamily="50" charset="-127"/>
              </a:rPr>
              <a:t>." </a:t>
            </a:r>
            <a:r>
              <a:rPr kumimoji="0" lang="ko-KR" altLang="en-US" sz="1400" dirty="0">
                <a:ea typeface="맑은 고딕" panose="020B0503020000020004" pitchFamily="50" charset="-127"/>
              </a:rPr>
              <a:t>를 브라우저에 출력하세요</a:t>
            </a:r>
            <a:r>
              <a:rPr kumimoji="0" lang="en-US" altLang="ko-KR" sz="1400" dirty="0">
                <a:ea typeface="맑은 고딕" panose="020B0503020000020004" pitchFamily="50" charset="-127"/>
              </a:rPr>
              <a:t>.</a:t>
            </a:r>
          </a:p>
          <a:p>
            <a:pPr latinLnBrk="1">
              <a:spcBef>
                <a:spcPct val="20000"/>
              </a:spcBef>
              <a:buFont typeface="맑은 고딕" panose="020B0503020000020004" pitchFamily="50" charset="-127"/>
              <a:buChar char="■"/>
            </a:pPr>
            <a:endParaRPr kumimoji="0" lang="en-US" altLang="ko-KR" sz="1600" b="1" dirty="0">
              <a:ea typeface="맑은 고딕" panose="020B0503020000020004" pitchFamily="50" charset="-127"/>
            </a:endParaRPr>
          </a:p>
        </p:txBody>
      </p:sp>
      <p:sp>
        <p:nvSpPr>
          <p:cNvPr id="7" name="텍스트 개체 틀 4"/>
          <p:cNvSpPr txBox="1">
            <a:spLocks/>
          </p:cNvSpPr>
          <p:nvPr/>
        </p:nvSpPr>
        <p:spPr bwMode="auto">
          <a:xfrm>
            <a:off x="287338" y="3184525"/>
            <a:ext cx="8640762" cy="900113"/>
          </a:xfrm>
          <a:prstGeom prst="rect">
            <a:avLst/>
          </a:prstGeom>
          <a:noFill/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ko-KR" dirty="0"/>
              <a:t>if</a:t>
            </a:r>
            <a:r>
              <a:rPr kumimoji="0" lang="ko-KR" altLang="en-US" dirty="0"/>
              <a:t>문 예제</a:t>
            </a:r>
            <a:endParaRPr kumimoji="0" lang="en-US" altLang="ko-KR" dirty="0"/>
          </a:p>
          <a:p>
            <a:pPr lvl="1">
              <a:defRPr/>
            </a:pPr>
            <a:r>
              <a:rPr kumimoji="0" lang="ko-KR" altLang="en-US" dirty="0"/>
              <a:t>주어진 숫자가 </a:t>
            </a:r>
            <a:endParaRPr kumimoji="0" lang="en-US" altLang="ko-KR" dirty="0"/>
          </a:p>
          <a:p>
            <a:pPr marL="230187" lvl="1" indent="0">
              <a:buNone/>
              <a:defRPr/>
            </a:pPr>
            <a:r>
              <a:rPr kumimoji="0" lang="en-US" altLang="ko-KR" dirty="0"/>
              <a:t> 0</a:t>
            </a:r>
            <a:r>
              <a:rPr kumimoji="0" lang="ko-KR" altLang="en-US" dirty="0"/>
              <a:t>보다 크면 </a:t>
            </a:r>
            <a:r>
              <a:rPr kumimoji="0" lang="en-US" altLang="ko-KR" dirty="0"/>
              <a:t>"</a:t>
            </a:r>
            <a:r>
              <a:rPr kumimoji="0" lang="ko-KR" altLang="en-US" dirty="0"/>
              <a:t>양수</a:t>
            </a:r>
            <a:r>
              <a:rPr kumimoji="0" lang="en-US" altLang="ko-KR" dirty="0"/>
              <a:t>"  0</a:t>
            </a:r>
            <a:r>
              <a:rPr kumimoji="0" lang="ko-KR" altLang="en-US" dirty="0"/>
              <a:t>보다 작으면 </a:t>
            </a:r>
            <a:r>
              <a:rPr kumimoji="0" lang="en-US" altLang="ko-KR" dirty="0"/>
              <a:t>"</a:t>
            </a:r>
            <a:r>
              <a:rPr kumimoji="0" lang="ko-KR" altLang="en-US" dirty="0"/>
              <a:t>음수</a:t>
            </a:r>
            <a:r>
              <a:rPr kumimoji="0" lang="en-US" altLang="ko-KR" dirty="0"/>
              <a:t>"  0</a:t>
            </a:r>
            <a:r>
              <a:rPr kumimoji="0" lang="ko-KR" altLang="en-US" dirty="0" err="1"/>
              <a:t>일때는</a:t>
            </a:r>
            <a:r>
              <a:rPr kumimoji="0" lang="ko-KR" altLang="en-US" dirty="0"/>
              <a:t> </a:t>
            </a:r>
            <a:r>
              <a:rPr kumimoji="0" lang="en-US" altLang="ko-KR" dirty="0"/>
              <a:t>"0" </a:t>
            </a:r>
            <a:r>
              <a:rPr kumimoji="0" lang="ko-KR" altLang="en-US" dirty="0"/>
              <a:t>을 브라우저에 출력하세요</a:t>
            </a:r>
            <a:r>
              <a:rPr kumimoji="0" lang="en-US" altLang="ko-KR" dirty="0"/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4768850"/>
            <a:ext cx="11480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Bef>
                <a:spcPct val="20000"/>
              </a:spcBef>
            </a:pPr>
            <a:r>
              <a:rPr lang="en-US" altLang="ko-KR" sz="1600" b="1" dirty="0">
                <a:latin typeface="+mn-lt"/>
                <a:ea typeface="+mn-ea"/>
              </a:rPr>
              <a:t>ex03.html</a:t>
            </a:r>
            <a:endParaRPr lang="ko-KR" altLang="en-US" sz="1600" b="1" dirty="0">
              <a:latin typeface="+mn-lt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67644" y="4768850"/>
            <a:ext cx="11480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Bef>
                <a:spcPct val="20000"/>
              </a:spcBef>
            </a:pPr>
            <a:r>
              <a:rPr lang="en-US" altLang="ko-KR" sz="1600" b="1" dirty="0">
                <a:latin typeface="+mn-lt"/>
                <a:ea typeface="+mn-ea"/>
              </a:rPr>
              <a:t>ex04.html</a:t>
            </a:r>
            <a:endParaRPr lang="ko-KR" altLang="en-US" sz="1600" b="1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2588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17411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01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17412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8640762" cy="1014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if, </a:t>
            </a:r>
            <a:r>
              <a:rPr lang="en-US" altLang="ko-KR" dirty="0" err="1"/>
              <a:t>if~slse</a:t>
            </a:r>
            <a:r>
              <a:rPr lang="en-US" altLang="ko-KR" dirty="0"/>
              <a:t> </a:t>
            </a:r>
            <a:r>
              <a:rPr lang="ko-KR" altLang="en-US" dirty="0"/>
              <a:t>등은 다른 언어와 유사</a:t>
            </a:r>
            <a:endParaRPr lang="en-US" altLang="ko-KR" dirty="0"/>
          </a:p>
          <a:p>
            <a:r>
              <a:rPr lang="en-US" altLang="ko-KR" dirty="0"/>
              <a:t>switch </a:t>
            </a:r>
            <a:r>
              <a:rPr lang="ko-KR" altLang="en-US" dirty="0"/>
              <a:t>다른 언어와 유사</a:t>
            </a:r>
            <a:endParaRPr lang="en-US" altLang="ko-KR" dirty="0"/>
          </a:p>
          <a:p>
            <a:r>
              <a:rPr lang="en-US" altLang="ko-KR" dirty="0"/>
              <a:t>for, while, </a:t>
            </a:r>
            <a:r>
              <a:rPr lang="en-US" altLang="ko-KR" dirty="0" err="1"/>
              <a:t>do~while</a:t>
            </a:r>
            <a:r>
              <a:rPr lang="en-US" altLang="ko-KR" dirty="0"/>
              <a:t> </a:t>
            </a:r>
            <a:r>
              <a:rPr lang="ko-KR" altLang="en-US" dirty="0"/>
              <a:t>다른 언어와 유사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텍스트 개체 틀 4"/>
          <p:cNvSpPr txBox="1">
            <a:spLocks/>
          </p:cNvSpPr>
          <p:nvPr/>
        </p:nvSpPr>
        <p:spPr bwMode="auto">
          <a:xfrm>
            <a:off x="287338" y="1851025"/>
            <a:ext cx="8640762" cy="2016125"/>
          </a:xfrm>
          <a:prstGeom prst="rect">
            <a:avLst/>
          </a:prstGeom>
          <a:noFill/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ko-KR" dirty="0"/>
              <a:t>switch</a:t>
            </a:r>
            <a:r>
              <a:rPr kumimoji="0" lang="ko-KR" altLang="en-US" dirty="0"/>
              <a:t>문 예제</a:t>
            </a:r>
            <a:endParaRPr kumimoji="0" lang="en-US" altLang="ko-KR" dirty="0"/>
          </a:p>
          <a:p>
            <a:pPr lvl="1">
              <a:defRPr/>
            </a:pPr>
            <a:r>
              <a:rPr kumimoji="0" lang="ko-KR" altLang="en-US" dirty="0"/>
              <a:t>주어진 과목번호를 통해 강의실 번호를 출력하는 프로그램을 작성하세요</a:t>
            </a:r>
            <a:r>
              <a:rPr kumimoji="0" lang="en-US" altLang="ko-KR" dirty="0"/>
              <a:t>(</a:t>
            </a:r>
            <a:r>
              <a:rPr kumimoji="0" lang="ko-KR" altLang="en-US" dirty="0"/>
              <a:t>브라우저에 출력</a:t>
            </a:r>
            <a:r>
              <a:rPr kumimoji="0" lang="en-US" altLang="ko-KR" dirty="0"/>
              <a:t>)</a:t>
            </a:r>
            <a:endParaRPr kumimoji="0" lang="ko-KR" altLang="en-US" dirty="0"/>
          </a:p>
          <a:p>
            <a:pPr marL="230187" lvl="1" indent="0">
              <a:buNone/>
              <a:defRPr/>
            </a:pPr>
            <a:r>
              <a:rPr kumimoji="0" lang="ko-KR" altLang="en-US" dirty="0"/>
              <a:t> 과목 </a:t>
            </a:r>
            <a:r>
              <a:rPr kumimoji="0" lang="en-US" altLang="ko-KR" dirty="0"/>
              <a:t>code</a:t>
            </a:r>
            <a:r>
              <a:rPr kumimoji="0" lang="ko-KR" altLang="en-US" dirty="0"/>
              <a:t>값이 </a:t>
            </a:r>
            <a:r>
              <a:rPr kumimoji="0" lang="en-US" altLang="ko-KR" dirty="0"/>
              <a:t>1</a:t>
            </a:r>
            <a:r>
              <a:rPr kumimoji="0" lang="ko-KR" altLang="en-US" dirty="0"/>
              <a:t>이면 </a:t>
            </a:r>
            <a:r>
              <a:rPr kumimoji="0" lang="en-US" altLang="ko-KR" dirty="0"/>
              <a:t>"R101</a:t>
            </a:r>
            <a:r>
              <a:rPr kumimoji="0" lang="ko-KR" altLang="en-US" dirty="0"/>
              <a:t>호</a:t>
            </a:r>
            <a:r>
              <a:rPr kumimoji="0" lang="en-US" altLang="ko-KR" dirty="0"/>
              <a:t>"</a:t>
            </a:r>
            <a:endParaRPr kumimoji="0" lang="ko-KR" altLang="en-US" dirty="0"/>
          </a:p>
          <a:p>
            <a:pPr marL="357187" lvl="2" indent="0">
              <a:buFont typeface="맑은 고딕" panose="020B0503020000020004" pitchFamily="50" charset="-127"/>
              <a:buNone/>
              <a:defRPr/>
            </a:pPr>
            <a:r>
              <a:rPr kumimoji="0" lang="en-US" altLang="ko-KR" dirty="0"/>
              <a:t>                   2</a:t>
            </a:r>
            <a:r>
              <a:rPr kumimoji="0" lang="ko-KR" altLang="en-US" dirty="0"/>
              <a:t>이면 </a:t>
            </a:r>
            <a:r>
              <a:rPr kumimoji="0" lang="en-US" altLang="ko-KR" dirty="0"/>
              <a:t>"R202</a:t>
            </a:r>
            <a:r>
              <a:rPr kumimoji="0" lang="ko-KR" altLang="en-US" dirty="0"/>
              <a:t>호</a:t>
            </a:r>
            <a:r>
              <a:rPr kumimoji="0" lang="en-US" altLang="ko-KR" dirty="0"/>
              <a:t>"</a:t>
            </a:r>
            <a:endParaRPr kumimoji="0" lang="ko-KR" altLang="en-US" dirty="0"/>
          </a:p>
          <a:p>
            <a:pPr marL="230187" lvl="1" indent="0">
              <a:buFont typeface="Arial" panose="020B0604020202020204" pitchFamily="34" charset="0"/>
              <a:buNone/>
              <a:defRPr/>
            </a:pPr>
            <a:r>
              <a:rPr kumimoji="0" lang="en-US" altLang="ko-KR" dirty="0"/>
              <a:t>                     3</a:t>
            </a:r>
            <a:r>
              <a:rPr kumimoji="0" lang="ko-KR" altLang="en-US" dirty="0"/>
              <a:t>이면 </a:t>
            </a:r>
            <a:r>
              <a:rPr kumimoji="0" lang="en-US" altLang="ko-KR" dirty="0"/>
              <a:t>"R303</a:t>
            </a:r>
            <a:r>
              <a:rPr kumimoji="0" lang="ko-KR" altLang="en-US" dirty="0"/>
              <a:t>호</a:t>
            </a:r>
            <a:r>
              <a:rPr kumimoji="0" lang="en-US" altLang="ko-KR" dirty="0"/>
              <a:t>"</a:t>
            </a:r>
            <a:endParaRPr kumimoji="0" lang="ko-KR" altLang="en-US" dirty="0"/>
          </a:p>
          <a:p>
            <a:pPr marL="230187" lvl="1" indent="0">
              <a:buFont typeface="Arial" panose="020B0604020202020204" pitchFamily="34" charset="0"/>
              <a:buNone/>
              <a:defRPr/>
            </a:pPr>
            <a:r>
              <a:rPr kumimoji="0" lang="en-US" altLang="ko-KR" dirty="0"/>
              <a:t>                     4</a:t>
            </a:r>
            <a:r>
              <a:rPr kumimoji="0" lang="ko-KR" altLang="en-US" dirty="0"/>
              <a:t>이면 </a:t>
            </a:r>
            <a:r>
              <a:rPr kumimoji="0" lang="en-US" altLang="ko-KR" dirty="0"/>
              <a:t>"R404</a:t>
            </a:r>
            <a:r>
              <a:rPr kumimoji="0" lang="ko-KR" altLang="en-US" dirty="0"/>
              <a:t>호</a:t>
            </a:r>
            <a:r>
              <a:rPr kumimoji="0" lang="en-US" altLang="ko-KR" dirty="0"/>
              <a:t>"</a:t>
            </a:r>
            <a:endParaRPr kumimoji="0" lang="ko-KR" altLang="en-US" dirty="0"/>
          </a:p>
          <a:p>
            <a:pPr marL="230187" lvl="1" indent="0">
              <a:buFont typeface="Arial" panose="020B0604020202020204" pitchFamily="34" charset="0"/>
              <a:buNone/>
              <a:defRPr/>
            </a:pPr>
            <a:r>
              <a:rPr kumimoji="0" lang="ko-KR" altLang="en-US" dirty="0"/>
              <a:t>                     나머지는 </a:t>
            </a:r>
            <a:r>
              <a:rPr kumimoji="0" lang="en-US" altLang="ko-KR" dirty="0"/>
              <a:t>"</a:t>
            </a:r>
            <a:r>
              <a:rPr kumimoji="0" lang="ko-KR" altLang="en-US" dirty="0"/>
              <a:t>상담원에게 문의하세요</a:t>
            </a:r>
            <a:r>
              <a:rPr kumimoji="0" lang="en-US" altLang="ko-KR" dirty="0"/>
              <a:t>"</a:t>
            </a:r>
            <a:endParaRPr kumimoji="0" lang="ko-KR" altLang="en-US" dirty="0"/>
          </a:p>
          <a:p>
            <a:pPr>
              <a:defRPr/>
            </a:pPr>
            <a:endParaRPr kumimoji="0"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0" y="4793676"/>
            <a:ext cx="11480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Bef>
                <a:spcPct val="20000"/>
              </a:spcBef>
            </a:pPr>
            <a:r>
              <a:rPr lang="en-US" altLang="ko-KR" sz="1600" b="1" dirty="0">
                <a:latin typeface="+mn-lt"/>
                <a:ea typeface="+mn-ea"/>
              </a:rPr>
              <a:t>ex05.html</a:t>
            </a:r>
            <a:endParaRPr lang="ko-KR" altLang="en-US" sz="1600" b="1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2588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18435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01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18436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8640762" cy="1014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if, </a:t>
            </a:r>
            <a:r>
              <a:rPr lang="en-US" altLang="ko-KR" dirty="0" err="1"/>
              <a:t>if~slse</a:t>
            </a:r>
            <a:r>
              <a:rPr lang="en-US" altLang="ko-KR" dirty="0"/>
              <a:t> </a:t>
            </a:r>
            <a:r>
              <a:rPr lang="ko-KR" altLang="en-US" dirty="0"/>
              <a:t>등은 다른 언어와 유사</a:t>
            </a:r>
            <a:endParaRPr lang="en-US" altLang="ko-KR" dirty="0"/>
          </a:p>
          <a:p>
            <a:r>
              <a:rPr lang="en-US" altLang="ko-KR" dirty="0"/>
              <a:t>switch </a:t>
            </a:r>
            <a:r>
              <a:rPr lang="ko-KR" altLang="en-US" dirty="0"/>
              <a:t>다른 언어와 유사</a:t>
            </a:r>
            <a:endParaRPr lang="en-US" altLang="ko-KR" dirty="0"/>
          </a:p>
          <a:p>
            <a:r>
              <a:rPr lang="en-US" altLang="ko-KR" dirty="0"/>
              <a:t>for, while, </a:t>
            </a:r>
            <a:r>
              <a:rPr lang="en-US" altLang="ko-KR" dirty="0" err="1"/>
              <a:t>do~while</a:t>
            </a:r>
            <a:r>
              <a:rPr lang="en-US" altLang="ko-KR" dirty="0"/>
              <a:t> </a:t>
            </a:r>
            <a:r>
              <a:rPr lang="ko-KR" altLang="en-US" dirty="0"/>
              <a:t>다른 언어와 유사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텍스트 개체 틀 4"/>
          <p:cNvSpPr txBox="1">
            <a:spLocks/>
          </p:cNvSpPr>
          <p:nvPr/>
        </p:nvSpPr>
        <p:spPr bwMode="auto">
          <a:xfrm>
            <a:off x="287338" y="1851025"/>
            <a:ext cx="8640762" cy="649288"/>
          </a:xfrm>
          <a:prstGeom prst="rect">
            <a:avLst/>
          </a:prstGeom>
          <a:noFill/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altLang="ko-KR" dirty="0"/>
              <a:t>while</a:t>
            </a:r>
            <a:r>
              <a:rPr kumimoji="0" lang="ko-KR" altLang="en-US" dirty="0"/>
              <a:t>문 예제</a:t>
            </a:r>
            <a:endParaRPr kumimoji="0" lang="en-US" altLang="ko-KR" dirty="0"/>
          </a:p>
          <a:p>
            <a:pPr lvl="1">
              <a:spcBef>
                <a:spcPts val="600"/>
              </a:spcBef>
              <a:defRPr/>
            </a:pPr>
            <a:r>
              <a:rPr lang="en-US" altLang="ko-KR" dirty="0">
                <a:latin typeface="+mn-ea"/>
              </a:rPr>
              <a:t>6</a:t>
            </a:r>
            <a:r>
              <a:rPr lang="ko-KR" altLang="en-US" dirty="0">
                <a:latin typeface="+mn-ea"/>
              </a:rPr>
              <a:t>의 배수이자 </a:t>
            </a:r>
            <a:r>
              <a:rPr lang="en-US" altLang="ko-KR" dirty="0">
                <a:latin typeface="+mn-ea"/>
              </a:rPr>
              <a:t>14</a:t>
            </a:r>
            <a:r>
              <a:rPr lang="ko-KR" altLang="en-US" dirty="0">
                <a:latin typeface="+mn-ea"/>
              </a:rPr>
              <a:t>의 배수인 가장 적은 정수 찾기</a:t>
            </a:r>
            <a:endParaRPr lang="en-US" altLang="ko-KR" dirty="0">
              <a:latin typeface="+mn-ea"/>
            </a:endParaRPr>
          </a:p>
          <a:p>
            <a:pPr>
              <a:defRPr/>
            </a:pPr>
            <a:endParaRPr kumimoji="0"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0" y="4793676"/>
            <a:ext cx="11480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Bef>
                <a:spcPct val="20000"/>
              </a:spcBef>
            </a:pPr>
            <a:r>
              <a:rPr lang="en-US" altLang="ko-KR" sz="1600" b="1" dirty="0">
                <a:latin typeface="+mn-lt"/>
                <a:ea typeface="+mn-ea"/>
              </a:rPr>
              <a:t>ex06.html</a:t>
            </a:r>
            <a:endParaRPr lang="ko-KR" altLang="en-US" sz="1600" b="1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2588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19459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01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19460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8640762" cy="10144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if, </a:t>
            </a:r>
            <a:r>
              <a:rPr lang="en-US" altLang="ko-KR" dirty="0" err="1"/>
              <a:t>if~slse</a:t>
            </a:r>
            <a:r>
              <a:rPr lang="en-US" altLang="ko-KR" dirty="0"/>
              <a:t> </a:t>
            </a:r>
            <a:r>
              <a:rPr lang="ko-KR" altLang="en-US" dirty="0"/>
              <a:t>등은 다른 언어와 유사</a:t>
            </a:r>
            <a:endParaRPr lang="en-US" altLang="ko-KR" dirty="0"/>
          </a:p>
          <a:p>
            <a:r>
              <a:rPr lang="en-US" altLang="ko-KR" dirty="0"/>
              <a:t>switch </a:t>
            </a:r>
            <a:r>
              <a:rPr lang="ko-KR" altLang="en-US" dirty="0"/>
              <a:t>다른 언어와 유사</a:t>
            </a:r>
            <a:endParaRPr lang="en-US" altLang="ko-KR" dirty="0"/>
          </a:p>
          <a:p>
            <a:r>
              <a:rPr lang="en-US" altLang="ko-KR" dirty="0"/>
              <a:t>for, while, </a:t>
            </a:r>
            <a:r>
              <a:rPr lang="en-US" altLang="ko-KR" dirty="0" err="1"/>
              <a:t>do~while</a:t>
            </a:r>
            <a:r>
              <a:rPr lang="en-US" altLang="ko-KR" dirty="0"/>
              <a:t> </a:t>
            </a:r>
            <a:r>
              <a:rPr lang="ko-KR" altLang="en-US" dirty="0"/>
              <a:t>다른 언어와 유사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9461" name="텍스트 개체 틀 4"/>
          <p:cNvSpPr txBox="1">
            <a:spLocks/>
          </p:cNvSpPr>
          <p:nvPr/>
        </p:nvSpPr>
        <p:spPr bwMode="auto">
          <a:xfrm>
            <a:off x="287338" y="1851025"/>
            <a:ext cx="8640762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266700" indent="-36513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447675" indent="-90488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628650" indent="-90488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spcBef>
                <a:spcPct val="20000"/>
              </a:spcBef>
              <a:buFont typeface="맑은 고딕" panose="020B0503020000020004" pitchFamily="50" charset="-127"/>
              <a:buChar char="■"/>
            </a:pPr>
            <a:r>
              <a:rPr kumimoji="0" lang="en-US" altLang="ko-KR" sz="1600" b="1" dirty="0">
                <a:ea typeface="맑은 고딕" panose="020B0503020000020004" pitchFamily="50" charset="-127"/>
              </a:rPr>
              <a:t>for</a:t>
            </a:r>
            <a:r>
              <a:rPr kumimoji="0" lang="ko-KR" altLang="en-US" sz="1600" b="1" dirty="0">
                <a:ea typeface="맑은 고딕" panose="020B0503020000020004" pitchFamily="50" charset="-127"/>
              </a:rPr>
              <a:t>문 예제</a:t>
            </a:r>
            <a:endParaRPr kumimoji="0" lang="en-US" altLang="ko-KR" sz="1600" b="1" dirty="0">
              <a:ea typeface="맑은 고딕" panose="020B0503020000020004" pitchFamily="50" charset="-127"/>
            </a:endParaRPr>
          </a:p>
          <a:p>
            <a:pPr lvl="1" latinLnBrk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ko-KR" altLang="en-US" sz="1400" dirty="0">
                <a:ea typeface="맑은 고딕" panose="020B0503020000020004" pitchFamily="50" charset="-127"/>
              </a:rPr>
              <a:t>아래처럼 출력되도록 프로그램을 작성하세요</a:t>
            </a:r>
            <a:endParaRPr kumimoji="0" lang="en-US" altLang="ko-KR" sz="1400" dirty="0">
              <a:ea typeface="맑은 고딕" panose="020B0503020000020004" pitchFamily="50" charset="-127"/>
            </a:endParaRPr>
          </a:p>
        </p:txBody>
      </p:sp>
      <p:pic>
        <p:nvPicPr>
          <p:cNvPr id="1946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2382838"/>
            <a:ext cx="6589712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700088"/>
            <a:ext cx="914400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0" y="3889217"/>
            <a:ext cx="11480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Bef>
                <a:spcPct val="20000"/>
              </a:spcBef>
            </a:pPr>
            <a:r>
              <a:rPr lang="en-US" altLang="ko-KR" sz="1600" b="1" dirty="0">
                <a:latin typeface="+mn-lt"/>
                <a:ea typeface="+mn-ea"/>
              </a:rPr>
              <a:t>ex07.html</a:t>
            </a:r>
            <a:endParaRPr lang="ko-KR" altLang="en-US" sz="1600" b="1" dirty="0">
              <a:latin typeface="+mn-lt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982365" y="1911936"/>
            <a:ext cx="11480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Bef>
                <a:spcPct val="20000"/>
              </a:spcBef>
            </a:pPr>
            <a:r>
              <a:rPr lang="en-US" altLang="ko-KR" sz="1600" b="1" dirty="0">
                <a:latin typeface="+mn-lt"/>
                <a:ea typeface="+mn-ea"/>
              </a:rPr>
              <a:t>ex08.html</a:t>
            </a:r>
            <a:endParaRPr lang="ko-KR" altLang="en-US" sz="1600" b="1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2588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22531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01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22532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86407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함수의 정의</a:t>
            </a:r>
            <a:r>
              <a:rPr lang="en-US" altLang="ko-KR"/>
              <a:t>(</a:t>
            </a:r>
            <a:r>
              <a:rPr lang="ko-KR" altLang="en-US"/>
              <a:t>매개변수 와 리턴값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plus </a:t>
            </a:r>
            <a:r>
              <a:rPr lang="ko-KR" altLang="en-US"/>
              <a:t>함수 만들기</a:t>
            </a:r>
            <a:endParaRPr lang="en-US" altLang="ko-KR"/>
          </a:p>
        </p:txBody>
      </p:sp>
      <p:sp>
        <p:nvSpPr>
          <p:cNvPr id="3" name="직사각형 2"/>
          <p:cNvSpPr/>
          <p:nvPr/>
        </p:nvSpPr>
        <p:spPr>
          <a:xfrm>
            <a:off x="719138" y="1311275"/>
            <a:ext cx="3996878" cy="31085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008080"/>
                </a:solidFill>
                <a:latin typeface="+mn-ea"/>
                <a:ea typeface="+mn-ea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+mn-ea"/>
                <a:ea typeface="+mn-ea"/>
              </a:rPr>
              <a:t>script</a:t>
            </a:r>
            <a:r>
              <a:rPr lang="en-US" altLang="ko-KR" sz="1400" i="1" dirty="0">
                <a:solidFill>
                  <a:srgbClr val="008080"/>
                </a:solidFill>
                <a:latin typeface="+mn-ea"/>
                <a:ea typeface="+mn-ea"/>
              </a:rPr>
              <a:t>&gt;</a:t>
            </a:r>
          </a:p>
          <a:p>
            <a:pPr>
              <a:defRPr/>
            </a:pPr>
            <a:endParaRPr lang="en-US" altLang="ko-KR" sz="14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400" b="1" dirty="0">
                <a:solidFill>
                  <a:srgbClr val="7F0055"/>
                </a:solidFill>
                <a:latin typeface="+mn-ea"/>
              </a:rPr>
              <a:t>        function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plus(no1, no2){</a:t>
            </a:r>
            <a:endParaRPr lang="ko-KR" altLang="en-US" sz="1400" b="1" dirty="0">
              <a:latin typeface="+mn-ea"/>
            </a:endParaRPr>
          </a:p>
          <a:p>
            <a:pPr>
              <a:defRPr/>
            </a:pPr>
            <a:r>
              <a:rPr lang="en-US" altLang="ko-KR" sz="1400" b="1" dirty="0">
                <a:solidFill>
                  <a:srgbClr val="7F0055"/>
                </a:solidFill>
                <a:latin typeface="+mn-ea"/>
              </a:rPr>
              <a:t>                let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+mn-ea"/>
              </a:rPr>
              <a:t>plusSum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= no1 +  no2;</a:t>
            </a:r>
            <a:endParaRPr lang="ko-KR" altLang="en-US" sz="1400" b="1" dirty="0">
              <a:latin typeface="+mn-ea"/>
            </a:endParaRPr>
          </a:p>
          <a:p>
            <a:pPr>
              <a:defRPr/>
            </a:pPr>
            <a:r>
              <a:rPr lang="en-US" altLang="ko-KR" sz="1400" b="1" dirty="0">
                <a:solidFill>
                  <a:srgbClr val="7F0055"/>
                </a:solidFill>
                <a:latin typeface="+mn-ea"/>
              </a:rPr>
              <a:t>                return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+mn-ea"/>
              </a:rPr>
              <a:t>plusSum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>
              <a:defRPr/>
            </a:pPr>
            <a:r>
              <a:rPr lang="en-US" altLang="ko-KR" sz="1400" b="1" dirty="0">
                <a:solidFill>
                  <a:srgbClr val="7F0055"/>
                </a:solidFill>
                <a:latin typeface="+mn-ea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>
              <a:defRPr/>
            </a:pPr>
            <a:endParaRPr lang="en-US" altLang="ko-KR" sz="1400" dirty="0">
              <a:latin typeface="+mn-ea"/>
              <a:ea typeface="+mn-ea"/>
            </a:endParaRPr>
          </a:p>
          <a:p>
            <a:pPr>
              <a:defRPr/>
            </a:pPr>
            <a:endParaRPr lang="en-US" altLang="ko-KR" sz="1400" dirty="0">
              <a:latin typeface="+mn-ea"/>
              <a:ea typeface="+mn-ea"/>
            </a:endParaRPr>
          </a:p>
          <a:p>
            <a:pPr>
              <a:defRPr/>
            </a:pPr>
            <a:endParaRPr lang="en-US" altLang="ko-KR" sz="1400" dirty="0">
              <a:latin typeface="+mn-ea"/>
              <a:ea typeface="+mn-ea"/>
            </a:endParaRPr>
          </a:p>
          <a:p>
            <a:pPr>
              <a:defRPr/>
            </a:pPr>
            <a:endParaRPr lang="ko-KR" altLang="en-US" sz="14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400" b="1" dirty="0">
                <a:solidFill>
                  <a:srgbClr val="7F0055"/>
                </a:solidFill>
                <a:latin typeface="+mn-ea"/>
                <a:ea typeface="+mn-ea"/>
              </a:rPr>
              <a:t>        </a:t>
            </a:r>
            <a:r>
              <a:rPr lang="en-US" altLang="ko-KR" sz="1400" b="1" dirty="0" err="1">
                <a:solidFill>
                  <a:srgbClr val="7F0055"/>
                </a:solidFill>
                <a:latin typeface="+mn-ea"/>
                <a:ea typeface="+mn-ea"/>
              </a:rPr>
              <a:t>var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 sum = plus(5, 3);</a:t>
            </a:r>
            <a:r>
              <a:rPr lang="en-US" altLang="ko-KR" sz="1400" b="1" dirty="0">
                <a:solidFill>
                  <a:srgbClr val="7F0055"/>
                </a:solidFill>
                <a:latin typeface="+mn-ea"/>
              </a:rPr>
              <a:t>       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7F0055"/>
                </a:solidFill>
                <a:latin typeface="+mn-ea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console.log(sum);</a:t>
            </a:r>
          </a:p>
          <a:p>
            <a:pPr>
              <a:defRPr/>
            </a:pPr>
            <a:endParaRPr lang="ko-KR" altLang="en-US" sz="14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8080"/>
                </a:solidFill>
                <a:latin typeface="+mn-ea"/>
                <a:ea typeface="+mn-ea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+mn-ea"/>
                <a:ea typeface="+mn-ea"/>
              </a:rPr>
              <a:t>script</a:t>
            </a:r>
            <a:r>
              <a:rPr lang="en-US" altLang="ko-KR" sz="1400" dirty="0">
                <a:solidFill>
                  <a:srgbClr val="008080"/>
                </a:solidFill>
                <a:latin typeface="+mn-ea"/>
                <a:ea typeface="+mn-ea"/>
              </a:rPr>
              <a:t>&gt;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1217706" y="1714236"/>
            <a:ext cx="3168352" cy="1063066"/>
          </a:xfrm>
          <a:prstGeom prst="roundRect">
            <a:avLst>
              <a:gd name="adj" fmla="val 10803"/>
            </a:avLst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7F0055"/>
                </a:solidFill>
                <a:latin typeface="+mn-ea"/>
              </a:rPr>
              <a:t>function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plus(no1, no2){</a:t>
            </a:r>
            <a:endParaRPr lang="en-US" altLang="ko-KR" sz="1400" b="1" dirty="0">
              <a:latin typeface="+mn-ea"/>
            </a:endParaRPr>
          </a:p>
          <a:p>
            <a:pPr>
              <a:defRPr/>
            </a:pPr>
            <a:r>
              <a:rPr lang="en-US" altLang="ko-KR" sz="1400" b="1" dirty="0">
                <a:solidFill>
                  <a:srgbClr val="7F0055"/>
                </a:solidFill>
                <a:latin typeface="+mn-ea"/>
              </a:rPr>
              <a:t>    let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+mn-ea"/>
              </a:rPr>
              <a:t>plusSum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= no1 +  no2;</a:t>
            </a:r>
            <a:endParaRPr lang="ko-KR" altLang="en-US" sz="1400" b="1" dirty="0">
              <a:latin typeface="+mn-ea"/>
            </a:endParaRPr>
          </a:p>
          <a:p>
            <a:pPr>
              <a:defRPr/>
            </a:pPr>
            <a:r>
              <a:rPr lang="en-US" altLang="ko-KR" sz="1400" b="1" dirty="0">
                <a:solidFill>
                  <a:srgbClr val="7F0055"/>
                </a:solidFill>
                <a:latin typeface="+mn-ea"/>
              </a:rPr>
              <a:t>    return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+mn-ea"/>
              </a:rPr>
              <a:t>plusSum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>
              <a:defRPr/>
            </a:pP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  <p:sp>
        <p:nvSpPr>
          <p:cNvPr id="17" name="텍스트 개체 틀 4"/>
          <p:cNvSpPr txBox="1">
            <a:spLocks/>
          </p:cNvSpPr>
          <p:nvPr/>
        </p:nvSpPr>
        <p:spPr>
          <a:xfrm>
            <a:off x="621001" y="3507279"/>
            <a:ext cx="602627" cy="368445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kumimoji="0" lang="ko-KR" altLang="en-US" b="1" dirty="0">
                <a:solidFill>
                  <a:srgbClr val="FF0000"/>
                </a:solidFill>
                <a:latin typeface="+mn-ea"/>
              </a:rPr>
              <a:t>함수</a:t>
            </a:r>
            <a:endParaRPr kumimoji="0" lang="en-US" altLang="ko-KR" b="1" dirty="0">
              <a:solidFill>
                <a:srgbClr val="FF0000"/>
              </a:solidFill>
              <a:latin typeface="+mn-ea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kumimoji="0" lang="ko-KR" altLang="en-US" b="1" dirty="0">
                <a:solidFill>
                  <a:srgbClr val="FF0000"/>
                </a:solidFill>
                <a:latin typeface="+mn-ea"/>
              </a:rPr>
              <a:t>사용</a:t>
            </a:r>
            <a:endParaRPr kumimoji="0" lang="en-US" altLang="ko-KR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텍스트 개체 틀 4"/>
          <p:cNvSpPr txBox="1">
            <a:spLocks/>
          </p:cNvSpPr>
          <p:nvPr/>
        </p:nvSpPr>
        <p:spPr>
          <a:xfrm>
            <a:off x="5184068" y="1005175"/>
            <a:ext cx="3060340" cy="368445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  <a:defRPr/>
            </a:pPr>
            <a:r>
              <a:rPr kumimoji="0" lang="en-US" altLang="ko-KR" b="1" dirty="0">
                <a:solidFill>
                  <a:srgbClr val="FF0000"/>
                </a:solidFill>
                <a:latin typeface="+mn-ea"/>
              </a:rPr>
              <a:t>*</a:t>
            </a:r>
            <a:r>
              <a:rPr kumimoji="0" lang="ko-KR" altLang="en-US" b="1" dirty="0" err="1">
                <a:solidFill>
                  <a:srgbClr val="FF0000"/>
                </a:solidFill>
                <a:latin typeface="+mn-ea"/>
              </a:rPr>
              <a:t>리턴타입을</a:t>
            </a:r>
            <a:r>
              <a:rPr kumimoji="0" lang="ko-KR" altLang="en-US" b="1" dirty="0">
                <a:solidFill>
                  <a:srgbClr val="FF0000"/>
                </a:solidFill>
                <a:latin typeface="+mn-ea"/>
              </a:rPr>
              <a:t> 표기하지 않는다</a:t>
            </a:r>
            <a:endParaRPr kumimoji="0" lang="en-US" altLang="ko-KR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1" name="텍스트 개체 틀 4"/>
          <p:cNvSpPr txBox="1">
            <a:spLocks/>
          </p:cNvSpPr>
          <p:nvPr/>
        </p:nvSpPr>
        <p:spPr>
          <a:xfrm>
            <a:off x="621001" y="2007824"/>
            <a:ext cx="602627" cy="368445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kumimoji="0" lang="ko-KR" altLang="en-US" b="1" dirty="0">
                <a:solidFill>
                  <a:srgbClr val="FF0000"/>
                </a:solidFill>
                <a:latin typeface="+mn-ea"/>
              </a:rPr>
              <a:t>함수</a:t>
            </a:r>
            <a:endParaRPr kumimoji="0" lang="en-US" altLang="ko-KR" b="1" dirty="0">
              <a:solidFill>
                <a:srgbClr val="FF0000"/>
              </a:solidFill>
              <a:latin typeface="+mn-ea"/>
            </a:endParaRPr>
          </a:p>
          <a:p>
            <a:pPr marL="0" lvl="1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kumimoji="0" lang="ko-KR" altLang="en-US" b="1" dirty="0">
                <a:solidFill>
                  <a:srgbClr val="FF0000"/>
                </a:solidFill>
                <a:latin typeface="+mn-ea"/>
              </a:rPr>
              <a:t>정의</a:t>
            </a:r>
            <a:endParaRPr kumimoji="0" lang="en-US" altLang="ko-KR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5" name="직선 화살표 연결선 14"/>
          <p:cNvCxnSpPr>
            <a:cxnSpLocks/>
            <a:stCxn id="19" idx="1"/>
          </p:cNvCxnSpPr>
          <p:nvPr/>
        </p:nvCxnSpPr>
        <p:spPr>
          <a:xfrm flipH="1">
            <a:off x="2046232" y="1189398"/>
            <a:ext cx="3137836" cy="69787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텍스트 개체 틀 4"/>
          <p:cNvSpPr txBox="1">
            <a:spLocks/>
          </p:cNvSpPr>
          <p:nvPr/>
        </p:nvSpPr>
        <p:spPr>
          <a:xfrm>
            <a:off x="5184068" y="2449538"/>
            <a:ext cx="2520280" cy="368445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  <a:defRPr/>
            </a:pPr>
            <a:r>
              <a:rPr kumimoji="0" lang="en-US" altLang="ko-KR" b="1" dirty="0">
                <a:solidFill>
                  <a:srgbClr val="FF0000"/>
                </a:solidFill>
                <a:latin typeface="+mn-ea"/>
              </a:rPr>
              <a:t>*</a:t>
            </a:r>
            <a:r>
              <a:rPr kumimoji="0" lang="ko-KR" altLang="en-US" b="1" dirty="0" err="1">
                <a:solidFill>
                  <a:srgbClr val="FF0000"/>
                </a:solidFill>
                <a:latin typeface="+mn-ea"/>
              </a:rPr>
              <a:t>자료형을</a:t>
            </a:r>
            <a:r>
              <a:rPr kumimoji="0" lang="ko-KR" altLang="en-US" b="1" dirty="0">
                <a:solidFill>
                  <a:srgbClr val="FF0000"/>
                </a:solidFill>
                <a:latin typeface="+mn-ea"/>
              </a:rPr>
              <a:t> 표기하지 않는다</a:t>
            </a:r>
            <a:endParaRPr kumimoji="0" lang="en-US" altLang="ko-KR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9" name="직선 화살표 연결선 28"/>
          <p:cNvCxnSpPr>
            <a:cxnSpLocks/>
          </p:cNvCxnSpPr>
          <p:nvPr/>
        </p:nvCxnSpPr>
        <p:spPr>
          <a:xfrm flipH="1" flipV="1">
            <a:off x="3023828" y="1960837"/>
            <a:ext cx="2160240" cy="57348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0" y="4793676"/>
            <a:ext cx="11480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Bef>
                <a:spcPct val="20000"/>
              </a:spcBef>
            </a:pPr>
            <a:r>
              <a:rPr lang="en-US" altLang="ko-KR" sz="1600" b="1" dirty="0">
                <a:latin typeface="+mn-lt"/>
                <a:ea typeface="+mn-ea"/>
              </a:rPr>
              <a:t>ex09.html</a:t>
            </a:r>
            <a:endParaRPr lang="ko-KR" altLang="en-US" sz="1600" b="1" dirty="0">
              <a:latin typeface="+mn-lt"/>
              <a:ea typeface="+mn-ea"/>
            </a:endParaRPr>
          </a:p>
        </p:txBody>
      </p:sp>
      <p:sp>
        <p:nvSpPr>
          <p:cNvPr id="5" name="모서리가 둥근 직사각형 11">
            <a:extLst>
              <a:ext uri="{FF2B5EF4-FFF2-40B4-BE49-F238E27FC236}">
                <a16:creationId xmlns:a16="http://schemas.microsoft.com/office/drawing/2014/main" id="{3A577083-4139-8C81-0C2E-F3ADB6474656}"/>
              </a:ext>
            </a:extLst>
          </p:cNvPr>
          <p:cNvSpPr/>
          <p:nvPr/>
        </p:nvSpPr>
        <p:spPr>
          <a:xfrm>
            <a:off x="1212779" y="3216298"/>
            <a:ext cx="3168352" cy="815190"/>
          </a:xfrm>
          <a:prstGeom prst="roundRect">
            <a:avLst>
              <a:gd name="adj" fmla="val 10803"/>
            </a:avLst>
          </a:prstGeom>
          <a:solidFill>
            <a:srgbClr val="FFFFFF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7F0055"/>
                </a:solidFill>
                <a:latin typeface="+mn-ea"/>
                <a:ea typeface="+mn-ea"/>
              </a:rPr>
              <a:t>var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 sum = plus(5, 3);</a:t>
            </a:r>
            <a:r>
              <a:rPr lang="en-US" altLang="ko-KR" sz="1400" b="1" dirty="0">
                <a:solidFill>
                  <a:srgbClr val="7F0055"/>
                </a:solidFill>
                <a:latin typeface="+mn-ea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console.log(sum);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D4B57D2-3C84-C50D-70BE-0CFACCF2FC63}"/>
              </a:ext>
            </a:extLst>
          </p:cNvPr>
          <p:cNvSpPr/>
          <p:nvPr/>
        </p:nvSpPr>
        <p:spPr>
          <a:xfrm>
            <a:off x="5277400" y="3915849"/>
            <a:ext cx="2786988" cy="78013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 err="1">
                <a:latin typeface="+mn-ea"/>
              </a:rPr>
              <a:t>호이스팅</a:t>
            </a:r>
            <a:r>
              <a:rPr lang="en-US" altLang="ko-KR" sz="1400" b="1" dirty="0">
                <a:latin typeface="+mn-ea"/>
              </a:rPr>
              <a:t>(</a:t>
            </a:r>
            <a:r>
              <a:rPr lang="ko-KR" altLang="en-US" sz="1400" b="1" dirty="0">
                <a:latin typeface="+mn-ea"/>
              </a:rPr>
              <a:t>끌어올리기</a:t>
            </a:r>
            <a:r>
              <a:rPr lang="en-US" altLang="ko-KR" sz="1400" b="1" dirty="0">
                <a:latin typeface="+mn-ea"/>
              </a:rPr>
              <a:t>)-&gt;2</a:t>
            </a:r>
            <a:r>
              <a:rPr lang="ko-KR" altLang="en-US" sz="1400" b="1" dirty="0">
                <a:latin typeface="+mn-ea"/>
              </a:rPr>
              <a:t>바퀴</a:t>
            </a:r>
            <a:endParaRPr lang="en-US" altLang="ko-KR" sz="1400" b="1" dirty="0">
              <a:latin typeface="+mn-ea"/>
            </a:endParaRPr>
          </a:p>
          <a:p>
            <a:r>
              <a:rPr lang="ko-KR" altLang="en-US" sz="1400" b="1" dirty="0">
                <a:latin typeface="+mn-ea"/>
              </a:rPr>
              <a:t>함수        </a:t>
            </a:r>
            <a:r>
              <a:rPr lang="en-US" altLang="ko-KR" sz="1400" b="1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1400" b="1" dirty="0">
                <a:latin typeface="+mn-ea"/>
                <a:sym typeface="Wingdings" panose="05000000000000000000" pitchFamily="2" charset="2"/>
              </a:rPr>
              <a:t>암기</a:t>
            </a:r>
            <a:endParaRPr lang="en-US" altLang="ko-KR" sz="1400" b="1" dirty="0">
              <a:latin typeface="+mn-ea"/>
            </a:endParaRPr>
          </a:p>
          <a:p>
            <a:r>
              <a:rPr lang="en-US" altLang="ko-KR" sz="1400" b="1" dirty="0">
                <a:latin typeface="+mn-ea"/>
              </a:rPr>
              <a:t>var </a:t>
            </a:r>
            <a:r>
              <a:rPr lang="ko-KR" altLang="en-US" sz="1400" b="1" dirty="0">
                <a:latin typeface="+mn-ea"/>
              </a:rPr>
              <a:t>변수 </a:t>
            </a:r>
            <a:r>
              <a:rPr lang="en-US" altLang="ko-KR" sz="1400" b="1" dirty="0">
                <a:latin typeface="+mn-ea"/>
              </a:rPr>
              <a:t>(let </a:t>
            </a:r>
            <a:r>
              <a:rPr lang="ko-KR" altLang="en-US" sz="1400" b="1" dirty="0">
                <a:latin typeface="+mn-ea"/>
              </a:rPr>
              <a:t>변수는 아님</a:t>
            </a:r>
            <a:r>
              <a:rPr lang="en-US" altLang="ko-KR" sz="1400" b="1" dirty="0">
                <a:latin typeface="+mn-ea"/>
              </a:rPr>
              <a:t>)</a:t>
            </a:r>
            <a:endParaRPr lang="ko-KR" altLang="en-US" sz="1400" b="1" dirty="0">
              <a:latin typeface="+mn-ea"/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2588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20483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01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20484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86407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기명 </a:t>
            </a:r>
            <a:r>
              <a:rPr lang="ko-KR" altLang="en-US" dirty="0" err="1"/>
              <a:t>함수표현식</a:t>
            </a:r>
            <a:r>
              <a:rPr lang="en-US" altLang="ko-KR" dirty="0"/>
              <a:t>(</a:t>
            </a:r>
            <a:r>
              <a:rPr lang="ko-KR" altLang="en-US" dirty="0"/>
              <a:t>이름 있는 함수</a:t>
            </a:r>
            <a:r>
              <a:rPr lang="en-US" altLang="ko-KR" dirty="0"/>
              <a:t>, </a:t>
            </a:r>
            <a:r>
              <a:rPr lang="ko-KR" altLang="en-US" dirty="0"/>
              <a:t>선언적 함수</a:t>
            </a:r>
            <a:r>
              <a:rPr lang="en-US" altLang="ko-KR" dirty="0"/>
              <a:t>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함수정의 부분이 가장먼저 해석된다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</p:txBody>
      </p:sp>
      <p:sp>
        <p:nvSpPr>
          <p:cNvPr id="6" name="모서리가 둥근 직사각형 5"/>
          <p:cNvSpPr>
            <a:spLocks noChangeArrowheads="1"/>
          </p:cNvSpPr>
          <p:nvPr/>
        </p:nvSpPr>
        <p:spPr bwMode="auto">
          <a:xfrm>
            <a:off x="611188" y="1203325"/>
            <a:ext cx="4537075" cy="1763713"/>
          </a:xfrm>
          <a:prstGeom prst="roundRect">
            <a:avLst>
              <a:gd name="adj" fmla="val 1810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21600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&lt;script&gt;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   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	function </a:t>
            </a:r>
            <a:r>
              <a:rPr lang="en-US" altLang="ko-KR" sz="1400" dirty="0" err="1">
                <a:solidFill>
                  <a:srgbClr val="FF0000"/>
                </a:solidFill>
                <a:latin typeface="+mn-ea"/>
                <a:ea typeface="+mn-ea"/>
              </a:rPr>
              <a:t>testA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() {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   	  console.log("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기명함수 실행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");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	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	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en-US" altLang="ko-KR" sz="1400" dirty="0" err="1">
                <a:solidFill>
                  <a:srgbClr val="FF0000"/>
                </a:solidFill>
                <a:latin typeface="+mn-ea"/>
              </a:rPr>
              <a:t>testA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();    //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함수실행</a:t>
            </a:r>
            <a:endParaRPr lang="en-US" altLang="ko-KR" sz="140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&lt;/script&gt;</a:t>
            </a:r>
          </a:p>
        </p:txBody>
      </p:sp>
      <p:sp>
        <p:nvSpPr>
          <p:cNvPr id="7" name="모서리가 둥근 직사각형 6"/>
          <p:cNvSpPr>
            <a:spLocks noChangeArrowheads="1"/>
          </p:cNvSpPr>
          <p:nvPr/>
        </p:nvSpPr>
        <p:spPr bwMode="auto">
          <a:xfrm>
            <a:off x="4564063" y="2859088"/>
            <a:ext cx="4535487" cy="2016125"/>
          </a:xfrm>
          <a:prstGeom prst="roundRect">
            <a:avLst>
              <a:gd name="adj" fmla="val 1810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21600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tabLst>
                <a:tab pos="360000" algn="l"/>
              </a:tabLst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&lt;script&gt;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endParaRPr lang="en-US" altLang="ko-KR" sz="140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en-US" altLang="ko-KR" sz="1400" dirty="0">
                <a:solidFill>
                  <a:srgbClr val="660033"/>
                </a:solidFill>
                <a:latin typeface="+mn-ea"/>
                <a:ea typeface="+mn-ea"/>
              </a:rPr>
              <a:t>let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400" dirty="0" err="1">
                <a:solidFill>
                  <a:srgbClr val="FF0000"/>
                </a:solidFill>
                <a:latin typeface="+mn-ea"/>
                <a:ea typeface="+mn-ea"/>
              </a:rPr>
              <a:t>testB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 = function() {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		console.log("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익명함수 실행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");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	};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endParaRPr lang="en-US" altLang="ko-KR" sz="140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en-US" altLang="ko-KR" sz="1400" dirty="0" err="1">
                <a:solidFill>
                  <a:srgbClr val="FF0000"/>
                </a:solidFill>
                <a:latin typeface="+mn-ea"/>
              </a:rPr>
              <a:t>testB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();  //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함수실행</a:t>
            </a:r>
            <a:endParaRPr lang="en-US" altLang="ko-KR" sz="140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  <a:tabLst>
                <a:tab pos="360000" algn="l"/>
              </a:tabLst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&lt;/script&gt;</a:t>
            </a:r>
          </a:p>
        </p:txBody>
      </p:sp>
      <p:sp>
        <p:nvSpPr>
          <p:cNvPr id="12295" name="텍스트 개체 틀 4"/>
          <p:cNvSpPr txBox="1">
            <a:spLocks/>
          </p:cNvSpPr>
          <p:nvPr/>
        </p:nvSpPr>
        <p:spPr bwMode="auto">
          <a:xfrm>
            <a:off x="5926138" y="2284413"/>
            <a:ext cx="3205162" cy="3667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266700" indent="-36513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vl="1" algn="r" latinLnBrk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kumimoji="0" lang="ko-KR" altLang="en-US" sz="1400" dirty="0">
                <a:ea typeface="맑은 고딕" panose="020B0503020000020004" pitchFamily="50" charset="-127"/>
              </a:rPr>
              <a:t>익명 </a:t>
            </a:r>
            <a:r>
              <a:rPr kumimoji="0" lang="ko-KR" altLang="en-US" sz="1400" dirty="0" err="1">
                <a:ea typeface="맑은 고딕" panose="020B0503020000020004" pitchFamily="50" charset="-127"/>
              </a:rPr>
              <a:t>함수표현식</a:t>
            </a:r>
            <a:r>
              <a:rPr kumimoji="0" lang="en-US" altLang="ko-KR" sz="1400" dirty="0">
                <a:ea typeface="맑은 고딕" panose="020B0503020000020004" pitchFamily="50" charset="-127"/>
              </a:rPr>
              <a:t>(</a:t>
            </a:r>
            <a:r>
              <a:rPr kumimoji="0" lang="ko-KR" altLang="en-US" sz="1400" dirty="0">
                <a:ea typeface="맑은 고딕" panose="020B0503020000020004" pitchFamily="50" charset="-127"/>
              </a:rPr>
              <a:t>이름 없는 함수</a:t>
            </a:r>
            <a:r>
              <a:rPr kumimoji="0" lang="en-US" altLang="ko-KR" sz="1400" dirty="0">
                <a:ea typeface="맑은 고딕" panose="020B0503020000020004" pitchFamily="50" charset="-127"/>
              </a:rPr>
              <a:t>)</a:t>
            </a:r>
          </a:p>
          <a:p>
            <a:pPr marL="230187" lvl="1" indent="0" algn="r" latinLnBrk="1">
              <a:spcBef>
                <a:spcPct val="20000"/>
              </a:spcBef>
              <a:defRPr/>
            </a:pPr>
            <a:r>
              <a:rPr kumimoji="0" lang="en-US" altLang="ko-KR" sz="1400" dirty="0">
                <a:ea typeface="맑은 고딕" panose="020B0503020000020004" pitchFamily="50" charset="-127"/>
              </a:rPr>
              <a:t>--&gt;</a:t>
            </a:r>
            <a:r>
              <a:rPr kumimoji="0" lang="ko-KR" altLang="en-US" sz="1400" dirty="0">
                <a:ea typeface="맑은 고딕" panose="020B0503020000020004" pitchFamily="50" charset="-127"/>
              </a:rPr>
              <a:t>순서대로 해석된다</a:t>
            </a:r>
            <a:r>
              <a:rPr kumimoji="0" lang="en-US" altLang="ko-KR" sz="1400" dirty="0"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0" y="4793676"/>
            <a:ext cx="11480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Bef>
                <a:spcPct val="20000"/>
              </a:spcBef>
            </a:pPr>
            <a:r>
              <a:rPr lang="en-US" altLang="ko-KR" sz="1600" b="1" dirty="0">
                <a:latin typeface="+mn-lt"/>
                <a:ea typeface="+mn-ea"/>
              </a:rPr>
              <a:t>ex10.html</a:t>
            </a:r>
            <a:endParaRPr lang="ko-KR" altLang="en-US" sz="1600" b="1" dirty="0">
              <a:latin typeface="+mn-lt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C5F30DE-188C-8C2B-30B7-8535E05406E4}"/>
              </a:ext>
            </a:extLst>
          </p:cNvPr>
          <p:cNvSpPr/>
          <p:nvPr/>
        </p:nvSpPr>
        <p:spPr>
          <a:xfrm>
            <a:off x="1511660" y="3363838"/>
            <a:ext cx="3171991" cy="1116124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latin typeface="+mn-ea"/>
              </a:rPr>
              <a:t>변수에 </a:t>
            </a:r>
            <a:r>
              <a:rPr lang="en-US" altLang="ko-KR" sz="1400" b="1" dirty="0">
                <a:latin typeface="+mn-ea"/>
              </a:rPr>
              <a:t>"</a:t>
            </a:r>
            <a:r>
              <a:rPr lang="ko-KR" altLang="en-US" sz="1400" b="1" dirty="0">
                <a:latin typeface="+mn-ea"/>
              </a:rPr>
              <a:t>동작</a:t>
            </a:r>
            <a:r>
              <a:rPr lang="en-US" altLang="ko-KR" sz="1400" b="1" dirty="0">
                <a:latin typeface="+mn-ea"/>
              </a:rPr>
              <a:t>(</a:t>
            </a:r>
            <a:r>
              <a:rPr lang="ko-KR" altLang="en-US" sz="1400" b="1" dirty="0">
                <a:latin typeface="+mn-ea"/>
              </a:rPr>
              <a:t>메소드</a:t>
            </a:r>
            <a:r>
              <a:rPr lang="en-US" altLang="ko-KR" sz="1400" b="1" dirty="0">
                <a:latin typeface="+mn-ea"/>
              </a:rPr>
              <a:t>)"</a:t>
            </a:r>
            <a:r>
              <a:rPr lang="ko-KR" altLang="en-US" sz="1400" b="1" dirty="0">
                <a:latin typeface="+mn-ea"/>
              </a:rPr>
              <a:t>을 </a:t>
            </a:r>
            <a:r>
              <a:rPr lang="ko-KR" altLang="en-US" sz="1400" b="1" dirty="0" err="1">
                <a:latin typeface="+mn-ea"/>
              </a:rPr>
              <a:t>넣을수</a:t>
            </a:r>
            <a:r>
              <a:rPr lang="ko-KR" altLang="en-US" sz="1400" b="1" dirty="0">
                <a:latin typeface="+mn-ea"/>
              </a:rPr>
              <a:t> 있다</a:t>
            </a:r>
            <a:endParaRPr lang="en-US" altLang="ko-KR" sz="1400" b="1" dirty="0">
              <a:latin typeface="+mn-ea"/>
            </a:endParaRPr>
          </a:p>
          <a:p>
            <a:r>
              <a:rPr lang="ko-KR" altLang="en-US" sz="1400" b="1" dirty="0">
                <a:latin typeface="+mn-ea"/>
              </a:rPr>
              <a:t>자바에는 없는 개념</a:t>
            </a:r>
            <a:endParaRPr lang="en-US" altLang="ko-KR" sz="1400" b="1" dirty="0">
              <a:latin typeface="+mn-ea"/>
            </a:endParaRPr>
          </a:p>
          <a:p>
            <a:endParaRPr lang="en-US" altLang="ko-KR" sz="1400" b="1" dirty="0">
              <a:latin typeface="+mn-ea"/>
            </a:endParaRPr>
          </a:p>
          <a:p>
            <a:r>
              <a:rPr lang="ko-KR" altLang="en-US" sz="1400" b="1" dirty="0" err="1">
                <a:latin typeface="+mn-ea"/>
              </a:rPr>
              <a:t>이개념을</a:t>
            </a:r>
            <a:r>
              <a:rPr lang="ko-KR" altLang="en-US" sz="1400" b="1" dirty="0">
                <a:latin typeface="+mn-ea"/>
              </a:rPr>
              <a:t> 꼭 이해하자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2588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21507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01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21508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86407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두가지 방식의 같이 사용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792163" y="1166813"/>
            <a:ext cx="4572000" cy="37560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008080"/>
                </a:solidFill>
                <a:latin typeface="+mn-ea"/>
                <a:ea typeface="+mn-ea"/>
              </a:rPr>
              <a:t>&lt;</a:t>
            </a:r>
            <a:r>
              <a:rPr lang="en-US" altLang="ko-KR" sz="1400" dirty="0">
                <a:solidFill>
                  <a:srgbClr val="3F7F7F"/>
                </a:solidFill>
                <a:latin typeface="+mn-ea"/>
                <a:ea typeface="+mn-ea"/>
              </a:rPr>
              <a:t>script</a:t>
            </a:r>
            <a:r>
              <a:rPr lang="en-US" altLang="ko-KR" sz="1400" i="1" dirty="0">
                <a:solidFill>
                  <a:srgbClr val="008080"/>
                </a:solidFill>
                <a:latin typeface="+mn-ea"/>
                <a:ea typeface="+mn-ea"/>
              </a:rPr>
              <a:t>&gt;</a:t>
            </a:r>
          </a:p>
          <a:p>
            <a:pPr>
              <a:defRPr/>
            </a:pPr>
            <a:endParaRPr lang="ko-KR" altLang="en-US" sz="14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F7F5F"/>
                </a:solidFill>
                <a:latin typeface="+mn-ea"/>
                <a:ea typeface="+mn-ea"/>
              </a:rPr>
              <a:t>        //(2)</a:t>
            </a:r>
            <a:r>
              <a:rPr lang="ko-KR" altLang="en-US" sz="1400" dirty="0">
                <a:solidFill>
                  <a:srgbClr val="3F7F5F"/>
                </a:solidFill>
                <a:latin typeface="+mn-ea"/>
                <a:ea typeface="+mn-ea"/>
              </a:rPr>
              <a:t>위에서 부터 순서대로 해석</a:t>
            </a:r>
          </a:p>
          <a:p>
            <a:pPr>
              <a:defRPr/>
            </a:pPr>
            <a:r>
              <a:rPr lang="en-US" altLang="ko-KR" sz="1400" b="1" dirty="0">
                <a:solidFill>
                  <a:srgbClr val="7F0055"/>
                </a:solidFill>
                <a:latin typeface="+mn-ea"/>
                <a:ea typeface="+mn-ea"/>
              </a:rPr>
              <a:t>       var 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test = </a:t>
            </a:r>
            <a:r>
              <a:rPr lang="en-US" altLang="ko-KR" sz="1400" b="1" dirty="0">
                <a:solidFill>
                  <a:srgbClr val="7F0055"/>
                </a:solidFill>
                <a:latin typeface="+mn-ea"/>
                <a:ea typeface="+mn-ea"/>
              </a:rPr>
              <a:t>function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(){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           console.log(</a:t>
            </a:r>
            <a:r>
              <a:rPr lang="en-US" altLang="ko-KR" sz="1400" dirty="0">
                <a:solidFill>
                  <a:srgbClr val="2A00FF"/>
                </a:solidFill>
                <a:latin typeface="+mn-ea"/>
                <a:ea typeface="+mn-ea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latin typeface="+mn-ea"/>
                <a:ea typeface="+mn-ea"/>
              </a:rPr>
              <a:t>testA</a:t>
            </a:r>
            <a:r>
              <a:rPr lang="ko-KR" altLang="en-US" sz="1400" dirty="0">
                <a:solidFill>
                  <a:srgbClr val="2A00FF"/>
                </a:solidFill>
                <a:latin typeface="+mn-ea"/>
                <a:ea typeface="+mn-ea"/>
              </a:rPr>
              <a:t>함수 입니다</a:t>
            </a:r>
            <a:r>
              <a:rPr lang="en-US" altLang="ko-KR" sz="1400" dirty="0">
                <a:solidFill>
                  <a:srgbClr val="2A00FF"/>
                </a:solidFill>
                <a:latin typeface="+mn-ea"/>
                <a:ea typeface="+mn-ea"/>
              </a:rPr>
              <a:t>."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);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       }</a:t>
            </a:r>
          </a:p>
          <a:p>
            <a:pPr>
              <a:defRPr/>
            </a:pPr>
            <a:endParaRPr lang="ko-KR" altLang="en-US" sz="14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F7F5F"/>
                </a:solidFill>
                <a:latin typeface="+mn-ea"/>
                <a:ea typeface="+mn-ea"/>
              </a:rPr>
              <a:t>        //(1)</a:t>
            </a:r>
            <a:r>
              <a:rPr lang="ko-KR" altLang="en-US" sz="1400" dirty="0">
                <a:solidFill>
                  <a:srgbClr val="3F7F5F"/>
                </a:solidFill>
                <a:latin typeface="+mn-ea"/>
                <a:ea typeface="+mn-ea"/>
              </a:rPr>
              <a:t>선언적 함수가 가장 먼저 해석됨</a:t>
            </a:r>
          </a:p>
          <a:p>
            <a:pPr>
              <a:defRPr/>
            </a:pPr>
            <a:r>
              <a:rPr lang="en-US" altLang="ko-KR" sz="1400" b="1" dirty="0">
                <a:solidFill>
                  <a:srgbClr val="7F0055"/>
                </a:solidFill>
                <a:latin typeface="+mn-ea"/>
                <a:ea typeface="+mn-ea"/>
              </a:rPr>
              <a:t>        function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 test(){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           console.log(</a:t>
            </a:r>
            <a:r>
              <a:rPr lang="en-US" altLang="ko-KR" sz="1400" dirty="0">
                <a:solidFill>
                  <a:srgbClr val="2A00FF"/>
                </a:solidFill>
                <a:latin typeface="+mn-ea"/>
                <a:ea typeface="+mn-ea"/>
              </a:rPr>
              <a:t>"</a:t>
            </a:r>
            <a:r>
              <a:rPr lang="en-US" altLang="ko-KR" sz="1400" dirty="0" err="1">
                <a:solidFill>
                  <a:srgbClr val="2A00FF"/>
                </a:solidFill>
                <a:latin typeface="+mn-ea"/>
                <a:ea typeface="+mn-ea"/>
              </a:rPr>
              <a:t>testB</a:t>
            </a:r>
            <a:r>
              <a:rPr lang="ko-KR" altLang="en-US" sz="1400" dirty="0">
                <a:solidFill>
                  <a:srgbClr val="2A00FF"/>
                </a:solidFill>
                <a:latin typeface="+mn-ea"/>
                <a:ea typeface="+mn-ea"/>
              </a:rPr>
              <a:t>함수 입니다</a:t>
            </a:r>
            <a:r>
              <a:rPr lang="en-US" altLang="ko-KR" sz="1400" dirty="0">
                <a:solidFill>
                  <a:srgbClr val="2A00FF"/>
                </a:solidFill>
                <a:latin typeface="+mn-ea"/>
                <a:ea typeface="+mn-ea"/>
              </a:rPr>
              <a:t>."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);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       } </a:t>
            </a:r>
          </a:p>
          <a:p>
            <a:pPr>
              <a:defRPr/>
            </a:pPr>
            <a:endParaRPr lang="ko-KR" altLang="en-US" sz="14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3F7F5F"/>
                </a:solidFill>
                <a:latin typeface="+mn-ea"/>
                <a:ea typeface="+mn-ea"/>
              </a:rPr>
              <a:t>        //(3)</a:t>
            </a:r>
            <a:r>
              <a:rPr lang="ko-KR" altLang="en-US" sz="1400" dirty="0">
                <a:solidFill>
                  <a:srgbClr val="3F7F5F"/>
                </a:solidFill>
                <a:latin typeface="+mn-ea"/>
                <a:ea typeface="+mn-ea"/>
              </a:rPr>
              <a:t>번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       test();</a:t>
            </a:r>
          </a:p>
          <a:p>
            <a:pPr>
              <a:defRPr/>
            </a:pPr>
            <a:endParaRPr lang="ko-KR" altLang="en-US" sz="1400" dirty="0">
              <a:latin typeface="+mn-ea"/>
              <a:ea typeface="+mn-ea"/>
            </a:endParaRPr>
          </a:p>
          <a:p>
            <a:pPr>
              <a:defRPr/>
            </a:pPr>
            <a:endParaRPr lang="ko-KR" altLang="en-US" sz="14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8080"/>
                </a:solidFill>
                <a:latin typeface="+mn-ea"/>
                <a:ea typeface="+mn-ea"/>
              </a:rPr>
              <a:t>&lt;/</a:t>
            </a:r>
            <a:r>
              <a:rPr lang="en-US" altLang="ko-KR" sz="1400" dirty="0">
                <a:solidFill>
                  <a:srgbClr val="3F7F7F"/>
                </a:solidFill>
                <a:latin typeface="+mn-ea"/>
                <a:ea typeface="+mn-ea"/>
              </a:rPr>
              <a:t>script</a:t>
            </a:r>
            <a:r>
              <a:rPr lang="en-US" altLang="ko-KR" sz="1400" dirty="0">
                <a:solidFill>
                  <a:srgbClr val="008080"/>
                </a:solidFill>
                <a:latin typeface="+mn-ea"/>
                <a:ea typeface="+mn-ea"/>
              </a:rPr>
              <a:t>&gt;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6" name="텍스트 개체 틀 4"/>
          <p:cNvSpPr txBox="1">
            <a:spLocks/>
          </p:cNvSpPr>
          <p:nvPr/>
        </p:nvSpPr>
        <p:spPr>
          <a:xfrm>
            <a:off x="5350810" y="2391730"/>
            <a:ext cx="3289641" cy="368445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  <a:defRPr/>
            </a:pPr>
            <a:r>
              <a:rPr kumimoji="0" lang="ko-KR" altLang="en-US" b="1" dirty="0">
                <a:solidFill>
                  <a:srgbClr val="FF0000"/>
                </a:solidFill>
                <a:latin typeface="+mn-ea"/>
              </a:rPr>
              <a:t>이렇게 헷갈리게 선언하지 않는다</a:t>
            </a:r>
            <a:endParaRPr kumimoji="0" lang="en-US" altLang="ko-KR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4793676"/>
            <a:ext cx="11480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Bef>
                <a:spcPct val="20000"/>
              </a:spcBef>
            </a:pPr>
            <a:r>
              <a:rPr lang="en-US" altLang="ko-KR" sz="1600" b="1" dirty="0">
                <a:latin typeface="+mn-lt"/>
                <a:ea typeface="+mn-ea"/>
              </a:rPr>
              <a:t>ex11.html</a:t>
            </a:r>
            <a:endParaRPr lang="ko-KR" altLang="en-US" sz="1600" b="1" dirty="0">
              <a:latin typeface="+mn-lt"/>
              <a:ea typeface="+mn-ea"/>
            </a:endParaRPr>
          </a:p>
        </p:txBody>
      </p:sp>
      <p:sp>
        <p:nvSpPr>
          <p:cNvPr id="11" name="텍스트 개체 틀 4">
            <a:extLst>
              <a:ext uri="{FF2B5EF4-FFF2-40B4-BE49-F238E27FC236}">
                <a16:creationId xmlns:a16="http://schemas.microsoft.com/office/drawing/2014/main" id="{AEA2F1F5-B9B3-A55A-B4C5-E199A603E729}"/>
              </a:ext>
            </a:extLst>
          </p:cNvPr>
          <p:cNvSpPr txBox="1">
            <a:spLocks/>
          </p:cNvSpPr>
          <p:nvPr/>
        </p:nvSpPr>
        <p:spPr>
          <a:xfrm>
            <a:off x="2735796" y="843578"/>
            <a:ext cx="3289641" cy="368445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  <a:defRPr/>
            </a:pPr>
            <a:r>
              <a:rPr kumimoji="0" lang="en-US" altLang="ko-KR" b="1" dirty="0">
                <a:solidFill>
                  <a:srgbClr val="FF0000"/>
                </a:solidFill>
                <a:latin typeface="+mn-ea"/>
              </a:rPr>
              <a:t>var </a:t>
            </a:r>
            <a:r>
              <a:rPr kumimoji="0" lang="ko-KR" altLang="en-US" b="1" dirty="0" err="1">
                <a:solidFill>
                  <a:srgbClr val="FF0000"/>
                </a:solidFill>
                <a:latin typeface="+mn-ea"/>
              </a:rPr>
              <a:t>일때</a:t>
            </a:r>
            <a:endParaRPr kumimoji="0" lang="en-US" altLang="ko-KR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2588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6147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01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6148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8640762" cy="112186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브라우저 내에 내장된 자바스크립트 실행엔진 </a:t>
            </a:r>
            <a:r>
              <a:rPr lang="en-US" altLang="ko-KR" dirty="0"/>
              <a:t>(</a:t>
            </a:r>
            <a:r>
              <a:rPr lang="ko-KR" altLang="en-US" dirty="0"/>
              <a:t>해석기</a:t>
            </a:r>
            <a:r>
              <a:rPr lang="en-US" altLang="ko-KR" dirty="0"/>
              <a:t>)</a:t>
            </a:r>
            <a:r>
              <a:rPr lang="ko-KR" altLang="en-US" dirty="0"/>
              <a:t>를 통해 실행되어지고 </a:t>
            </a:r>
            <a:br>
              <a:rPr lang="en-US" altLang="ko-KR" dirty="0"/>
            </a:br>
            <a:r>
              <a:rPr lang="ko-KR" altLang="en-US" dirty="0"/>
              <a:t>브라우저 화면에 반영된다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본문 어디에도 삽입되어 실행될 수 있다</a:t>
            </a:r>
          </a:p>
        </p:txBody>
      </p:sp>
      <p:sp>
        <p:nvSpPr>
          <p:cNvPr id="6" name="모서리가 둥근 직사각형 5"/>
          <p:cNvSpPr>
            <a:spLocks noChangeArrowheads="1"/>
          </p:cNvSpPr>
          <p:nvPr/>
        </p:nvSpPr>
        <p:spPr bwMode="auto">
          <a:xfrm>
            <a:off x="611188" y="1779588"/>
            <a:ext cx="4716462" cy="2232025"/>
          </a:xfrm>
          <a:prstGeom prst="roundRect">
            <a:avLst>
              <a:gd name="adj" fmla="val 1810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24000" algn="l"/>
              </a:tabLst>
              <a:defRPr/>
            </a:pPr>
            <a:r>
              <a:rPr lang="en-US" altLang="ko-KR" sz="1100" b="0" dirty="0">
                <a:latin typeface="+mn-ea"/>
                <a:ea typeface="+mn-ea"/>
              </a:rPr>
              <a:t>&lt;!DOCTYPE html&gt;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24000" algn="l"/>
              </a:tabLst>
              <a:defRPr/>
            </a:pPr>
            <a:r>
              <a:rPr lang="en-US" altLang="ko-KR" sz="1100" b="0" dirty="0">
                <a:latin typeface="+mn-ea"/>
                <a:ea typeface="+mn-ea"/>
              </a:rPr>
              <a:t>&lt;html&gt;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24000" algn="l"/>
              </a:tabLst>
              <a:defRPr/>
            </a:pPr>
            <a:r>
              <a:rPr lang="en-US" altLang="ko-KR" sz="1100" b="0" dirty="0">
                <a:latin typeface="+mn-ea"/>
                <a:ea typeface="+mn-ea"/>
              </a:rPr>
              <a:t>&lt;head&gt;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24000" algn="l"/>
              </a:tabLst>
              <a:defRPr/>
            </a:pPr>
            <a:r>
              <a:rPr lang="en-US" altLang="ko-KR" sz="1100" b="0" dirty="0">
                <a:latin typeface="+mn-ea"/>
                <a:ea typeface="+mn-ea"/>
              </a:rPr>
              <a:t>&lt;meta http-</a:t>
            </a:r>
            <a:r>
              <a:rPr lang="en-US" altLang="ko-KR" sz="1100" b="0" dirty="0" err="1">
                <a:latin typeface="+mn-ea"/>
                <a:ea typeface="+mn-ea"/>
              </a:rPr>
              <a:t>equiv</a:t>
            </a:r>
            <a:r>
              <a:rPr lang="en-US" altLang="ko-KR" sz="1100" b="0" dirty="0">
                <a:latin typeface="+mn-ea"/>
                <a:ea typeface="+mn-ea"/>
              </a:rPr>
              <a:t>="content-type" content="text/html; charset=utf-8"&gt;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24000" algn="l"/>
              </a:tabLst>
              <a:defRPr/>
            </a:pPr>
            <a:endParaRPr lang="en-US" altLang="ko-KR" sz="1100" b="0" dirty="0"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24000" algn="l"/>
              </a:tabLst>
              <a:defRPr/>
            </a:pPr>
            <a:r>
              <a:rPr lang="en-US" altLang="ko-KR" sz="1400" b="0" dirty="0">
                <a:latin typeface="+mn-ea"/>
                <a:ea typeface="+mn-ea"/>
              </a:rPr>
              <a:t>	</a:t>
            </a:r>
            <a:r>
              <a:rPr lang="en-US" altLang="ko-KR" sz="1400" dirty="0">
                <a:latin typeface="+mn-ea"/>
                <a:ea typeface="+mn-ea"/>
              </a:rPr>
              <a:t>&lt;script&gt;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24000" algn="l"/>
              </a:tabLst>
              <a:defRPr/>
            </a:pPr>
            <a:r>
              <a:rPr lang="en-US" altLang="ko-KR" sz="1400" dirty="0">
                <a:latin typeface="+mn-ea"/>
                <a:ea typeface="+mn-ea"/>
              </a:rPr>
              <a:t>		</a:t>
            </a:r>
            <a:r>
              <a:rPr lang="en-US" altLang="ko-KR" sz="1400" dirty="0" err="1">
                <a:latin typeface="+mn-ea"/>
                <a:ea typeface="+mn-ea"/>
              </a:rPr>
              <a:t>document.write</a:t>
            </a:r>
            <a:r>
              <a:rPr lang="en-US" altLang="ko-KR" sz="1400" dirty="0">
                <a:latin typeface="+mn-ea"/>
                <a:ea typeface="+mn-ea"/>
              </a:rPr>
              <a:t>( "header" );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24000" algn="l"/>
              </a:tabLst>
              <a:defRPr/>
            </a:pPr>
            <a:r>
              <a:rPr lang="en-US" altLang="ko-KR" sz="1400" dirty="0">
                <a:latin typeface="+mn-ea"/>
                <a:ea typeface="+mn-ea"/>
              </a:rPr>
              <a:t>	&lt;/script&gt;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24000" algn="l"/>
              </a:tabLst>
              <a:defRPr/>
            </a:pPr>
            <a:endParaRPr lang="en-US" altLang="ko-KR" sz="1100" b="0" dirty="0"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24000" algn="l"/>
              </a:tabLst>
              <a:defRPr/>
            </a:pPr>
            <a:r>
              <a:rPr lang="en-US" altLang="ko-KR" sz="1100" b="0" dirty="0">
                <a:latin typeface="+mn-ea"/>
                <a:ea typeface="+mn-ea"/>
              </a:rPr>
              <a:t>&lt;title&gt;</a:t>
            </a:r>
            <a:r>
              <a:rPr lang="en-US" altLang="ko-KR" sz="1100" b="0" dirty="0" err="1">
                <a:latin typeface="+mn-ea"/>
                <a:ea typeface="+mn-ea"/>
              </a:rPr>
              <a:t>Mysite</a:t>
            </a:r>
            <a:r>
              <a:rPr lang="en-US" altLang="ko-KR" sz="1100" b="0" dirty="0">
                <a:latin typeface="+mn-ea"/>
                <a:ea typeface="+mn-ea"/>
              </a:rPr>
              <a:t>&lt;/title&gt;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24000" algn="l"/>
              </a:tabLst>
              <a:defRPr/>
            </a:pPr>
            <a:r>
              <a:rPr lang="en-US" altLang="ko-KR" sz="1100" b="0" dirty="0">
                <a:latin typeface="+mn-ea"/>
                <a:ea typeface="+mn-ea"/>
              </a:rPr>
              <a:t>&lt;/head&gt;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24000" algn="l"/>
              </a:tabLst>
              <a:defRPr/>
            </a:pPr>
            <a:r>
              <a:rPr lang="en-US" altLang="ko-KR" sz="1100" b="0" dirty="0">
                <a:latin typeface="+mn-ea"/>
                <a:ea typeface="+mn-ea"/>
              </a:rPr>
              <a:t>…</a:t>
            </a:r>
          </a:p>
        </p:txBody>
      </p:sp>
      <p:sp>
        <p:nvSpPr>
          <p:cNvPr id="7" name="모서리가 둥근 직사각형 6"/>
          <p:cNvSpPr>
            <a:spLocks noChangeArrowheads="1"/>
          </p:cNvSpPr>
          <p:nvPr/>
        </p:nvSpPr>
        <p:spPr bwMode="auto">
          <a:xfrm>
            <a:off x="5219700" y="1974850"/>
            <a:ext cx="3600450" cy="3081338"/>
          </a:xfrm>
          <a:prstGeom prst="roundRect">
            <a:avLst>
              <a:gd name="adj" fmla="val 1810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24000" algn="l"/>
              </a:tabLst>
              <a:defRPr/>
            </a:pPr>
            <a:endParaRPr lang="en-US" altLang="ko-KR" sz="1100" b="0" dirty="0"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24000" algn="l"/>
              </a:tabLst>
              <a:defRPr/>
            </a:pPr>
            <a:r>
              <a:rPr lang="en-US" altLang="ko-KR" sz="1100" b="0" dirty="0">
                <a:latin typeface="+mn-ea"/>
                <a:ea typeface="+mn-ea"/>
              </a:rPr>
              <a:t>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24000" algn="l"/>
              </a:tabLst>
              <a:defRPr/>
            </a:pPr>
            <a:r>
              <a:rPr lang="en-US" altLang="ko-KR" sz="1100" b="0" dirty="0">
                <a:latin typeface="+mn-ea"/>
                <a:ea typeface="+mn-ea"/>
              </a:rPr>
              <a:t>&lt;body&gt;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24000" algn="l"/>
              </a:tabLst>
              <a:defRPr/>
            </a:pPr>
            <a:r>
              <a:rPr lang="en-US" altLang="ko-KR" sz="1100" b="0" dirty="0">
                <a:latin typeface="+mn-ea"/>
                <a:ea typeface="+mn-ea"/>
              </a:rPr>
              <a:t>	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24000" algn="l"/>
              </a:tabLst>
              <a:defRPr/>
            </a:pPr>
            <a:r>
              <a:rPr lang="en-US" altLang="ko-KR" sz="1100" b="0" dirty="0">
                <a:latin typeface="+mn-ea"/>
              </a:rPr>
              <a:t>	</a:t>
            </a:r>
            <a:r>
              <a:rPr lang="en-US" altLang="ko-KR" sz="1400" dirty="0">
                <a:latin typeface="+mn-ea"/>
              </a:rPr>
              <a:t>&lt;script&gt;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24000" algn="l"/>
              </a:tabLst>
              <a:defRPr/>
            </a:pPr>
            <a:r>
              <a:rPr lang="en-US" altLang="ko-KR" sz="1400" dirty="0">
                <a:latin typeface="+mn-ea"/>
              </a:rPr>
              <a:t>		</a:t>
            </a:r>
            <a:r>
              <a:rPr lang="en-US" altLang="ko-KR" sz="1400" dirty="0" err="1">
                <a:latin typeface="+mn-ea"/>
              </a:rPr>
              <a:t>document.write</a:t>
            </a:r>
            <a:r>
              <a:rPr lang="en-US" altLang="ko-KR" sz="1400" dirty="0">
                <a:latin typeface="+mn-ea"/>
              </a:rPr>
              <a:t>( “body" );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24000" algn="l"/>
              </a:tabLst>
              <a:defRPr/>
            </a:pPr>
            <a:r>
              <a:rPr lang="en-US" altLang="ko-KR" sz="1400" dirty="0">
                <a:latin typeface="+mn-ea"/>
              </a:rPr>
              <a:t>	&lt;/script</a:t>
            </a:r>
            <a:endParaRPr lang="en-US" altLang="ko-KR" sz="1400" b="0" dirty="0"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24000" algn="l"/>
              </a:tabLst>
              <a:defRPr/>
            </a:pPr>
            <a:endParaRPr lang="en-US" altLang="ko-KR" sz="1100" b="0" dirty="0"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24000" algn="l"/>
              </a:tabLst>
              <a:defRPr/>
            </a:pPr>
            <a:r>
              <a:rPr lang="en-US" altLang="ko-KR" sz="1100" b="0" dirty="0">
                <a:latin typeface="+mn-ea"/>
                <a:ea typeface="+mn-ea"/>
              </a:rPr>
              <a:t>&lt;/body&gt;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24000" algn="l"/>
              </a:tabLst>
              <a:defRPr/>
            </a:pPr>
            <a:endParaRPr lang="en-US" altLang="ko-KR" sz="1100" b="0" dirty="0"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24000" algn="l"/>
              </a:tabLst>
              <a:defRPr/>
            </a:pPr>
            <a:r>
              <a:rPr lang="en-US" altLang="ko-KR" sz="1100" b="0" dirty="0">
                <a:latin typeface="+mn-ea"/>
                <a:ea typeface="+mn-ea"/>
              </a:rPr>
              <a:t>	</a:t>
            </a:r>
            <a:r>
              <a:rPr lang="en-US" altLang="ko-KR" sz="1400" dirty="0">
                <a:latin typeface="+mn-ea"/>
                <a:ea typeface="+mn-ea"/>
              </a:rPr>
              <a:t>&lt;script&gt;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24000" algn="l"/>
              </a:tabLst>
              <a:defRPr/>
            </a:pPr>
            <a:r>
              <a:rPr lang="en-US" altLang="ko-KR" sz="1400" dirty="0">
                <a:latin typeface="+mn-ea"/>
                <a:ea typeface="+mn-ea"/>
              </a:rPr>
              <a:t>		</a:t>
            </a:r>
            <a:r>
              <a:rPr lang="en-US" altLang="ko-KR" sz="1400" dirty="0" err="1">
                <a:latin typeface="+mn-ea"/>
                <a:ea typeface="+mn-ea"/>
              </a:rPr>
              <a:t>document.write</a:t>
            </a:r>
            <a:r>
              <a:rPr lang="en-US" altLang="ko-KR" sz="1400" dirty="0">
                <a:latin typeface="+mn-ea"/>
                <a:ea typeface="+mn-ea"/>
              </a:rPr>
              <a:t>( "body</a:t>
            </a:r>
            <a:r>
              <a:rPr lang="ko-KR" altLang="en-US" sz="1400" dirty="0">
                <a:latin typeface="+mn-ea"/>
                <a:ea typeface="+mn-ea"/>
              </a:rPr>
              <a:t>이후</a:t>
            </a:r>
            <a:r>
              <a:rPr lang="en-US" altLang="ko-KR" sz="1400" dirty="0">
                <a:latin typeface="+mn-ea"/>
                <a:ea typeface="+mn-ea"/>
              </a:rPr>
              <a:t>" );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24000" algn="l"/>
              </a:tabLst>
              <a:defRPr/>
            </a:pPr>
            <a:r>
              <a:rPr lang="en-US" altLang="ko-KR" sz="1400" dirty="0">
                <a:latin typeface="+mn-ea"/>
                <a:ea typeface="+mn-ea"/>
              </a:rPr>
              <a:t>	&lt;/script&gt;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24000" algn="l"/>
              </a:tabLst>
              <a:defRPr/>
            </a:pPr>
            <a:endParaRPr lang="en-US" altLang="ko-KR" sz="1100" b="0" dirty="0"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24000" algn="l"/>
              </a:tabLst>
              <a:defRPr/>
            </a:pPr>
            <a:r>
              <a:rPr lang="en-US" altLang="ko-KR" sz="1100" b="0" dirty="0">
                <a:latin typeface="+mn-ea"/>
                <a:ea typeface="+mn-ea"/>
              </a:rPr>
              <a:t>&lt;/html&gt;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24000" algn="l"/>
              </a:tabLst>
              <a:defRPr/>
            </a:pPr>
            <a:endParaRPr lang="en-US" altLang="ko-KR" sz="1050" b="0" dirty="0"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4793676"/>
            <a:ext cx="11480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Bef>
                <a:spcPct val="20000"/>
              </a:spcBef>
            </a:pPr>
            <a:r>
              <a:rPr lang="en-US" altLang="ko-KR" sz="1600" b="1" dirty="0">
                <a:latin typeface="+mn-lt"/>
                <a:ea typeface="+mn-ea"/>
              </a:rPr>
              <a:t>ex00.html</a:t>
            </a:r>
            <a:endParaRPr lang="ko-KR" altLang="en-US" sz="1600" b="1" dirty="0">
              <a:latin typeface="+mn-lt"/>
              <a:ea typeface="+mn-ea"/>
            </a:endParaRPr>
          </a:p>
        </p:txBody>
      </p:sp>
      <p:sp>
        <p:nvSpPr>
          <p:cNvPr id="3" name="오른쪽 화살표 29">
            <a:extLst>
              <a:ext uri="{FF2B5EF4-FFF2-40B4-BE49-F238E27FC236}">
                <a16:creationId xmlns:a16="http://schemas.microsoft.com/office/drawing/2014/main" id="{2B741312-2B53-EE36-8A24-34CB537602BE}"/>
              </a:ext>
            </a:extLst>
          </p:cNvPr>
          <p:cNvSpPr/>
          <p:nvPr/>
        </p:nvSpPr>
        <p:spPr>
          <a:xfrm rot="11279303">
            <a:off x="5944089" y="3494980"/>
            <a:ext cx="1994779" cy="126907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98000"/>
                </a:schemeClr>
              </a:gs>
              <a:gs pos="100000">
                <a:schemeClr val="accent1">
                  <a:tint val="23500"/>
                  <a:satMod val="160000"/>
                  <a:alpha val="70000"/>
                </a:schemeClr>
              </a:gs>
            </a:gsLst>
            <a:lin ang="1080000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E06767-0E06-3C42-C47F-4C8EEDC35901}"/>
              </a:ext>
            </a:extLst>
          </p:cNvPr>
          <p:cNvSpPr/>
          <p:nvPr/>
        </p:nvSpPr>
        <p:spPr>
          <a:xfrm>
            <a:off x="7352570" y="3304517"/>
            <a:ext cx="1272434" cy="507831"/>
          </a:xfrm>
          <a:prstGeom prst="rect">
            <a:avLst/>
          </a:prstGeom>
          <a:solidFill>
            <a:srgbClr val="FFFFFF">
              <a:alpha val="40000"/>
            </a:srgbClr>
          </a:solidFill>
        </p:spPr>
        <p:txBody>
          <a:bodyPr wrap="square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소스보기 하면</a:t>
            </a:r>
            <a:br>
              <a:rPr lang="en-US" altLang="ko-KR" sz="900" dirty="0">
                <a:latin typeface="+mn-ea"/>
                <a:ea typeface="+mn-ea"/>
              </a:rPr>
            </a:br>
            <a:r>
              <a:rPr lang="ko-KR" altLang="en-US" sz="900" dirty="0">
                <a:latin typeface="+mn-ea"/>
                <a:ea typeface="+mn-ea"/>
              </a:rPr>
              <a:t>실제 표현은 </a:t>
            </a:r>
            <a:br>
              <a:rPr lang="en-US" altLang="ko-KR" sz="900" dirty="0">
                <a:latin typeface="+mn-ea"/>
                <a:ea typeface="+mn-ea"/>
              </a:rPr>
            </a:br>
            <a:r>
              <a:rPr lang="en-US" altLang="ko-KR" sz="900" dirty="0">
                <a:latin typeface="+mn-ea"/>
                <a:ea typeface="+mn-ea"/>
              </a:rPr>
              <a:t>body </a:t>
            </a:r>
            <a:r>
              <a:rPr lang="ko-KR" altLang="en-US" sz="900" dirty="0">
                <a:latin typeface="+mn-ea"/>
                <a:ea typeface="+mn-ea"/>
              </a:rPr>
              <a:t>하단에 표시됨</a:t>
            </a:r>
            <a:endParaRPr lang="en-US" altLang="ko-KR" sz="900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2588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23555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01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23556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86407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변수의 범위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8" name="모서리가 둥근 직사각형 7"/>
          <p:cNvSpPr>
            <a:spLocks noChangeArrowheads="1"/>
          </p:cNvSpPr>
          <p:nvPr/>
        </p:nvSpPr>
        <p:spPr bwMode="auto">
          <a:xfrm>
            <a:off x="611188" y="950913"/>
            <a:ext cx="5976937" cy="2520950"/>
          </a:xfrm>
          <a:prstGeom prst="roundRect">
            <a:avLst>
              <a:gd name="adj" fmla="val 1810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&lt;script&gt;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endParaRPr lang="en-US" altLang="ko-KR" sz="140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en-US" altLang="ko-KR" sz="1400" dirty="0">
                <a:solidFill>
                  <a:srgbClr val="C00000"/>
                </a:solidFill>
                <a:latin typeface="+mn-ea"/>
                <a:ea typeface="+mn-ea"/>
              </a:rPr>
              <a:t>let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ea typeface="+mn-ea"/>
              </a:rPr>
              <a:t>str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= "global";    //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전역 변수를 선언</a:t>
            </a:r>
            <a:endParaRPr lang="en-US" altLang="ko-KR" sz="140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endParaRPr lang="ko-KR" altLang="en-US" sz="140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	function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ea typeface="+mn-ea"/>
              </a:rPr>
              <a:t>checkScope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(){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    		</a:t>
            </a:r>
            <a:r>
              <a:rPr lang="en-US" altLang="ko-KR" sz="1400" dirty="0">
                <a:solidFill>
                  <a:srgbClr val="C00000"/>
                </a:solidFill>
                <a:latin typeface="+mn-ea"/>
                <a:ea typeface="+mn-ea"/>
              </a:rPr>
              <a:t>let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str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 = "local"; // </a:t>
            </a:r>
            <a:r>
              <a:rPr lang="ko-KR" altLang="en-US" sz="1400" dirty="0">
                <a:solidFill>
                  <a:srgbClr val="C00000"/>
                </a:solidFill>
                <a:latin typeface="+mn-ea"/>
                <a:ea typeface="+mn-ea"/>
              </a:rPr>
              <a:t>지역 변수를 선언  </a:t>
            </a:r>
            <a:r>
              <a:rPr lang="en-US" altLang="ko-KR" sz="1400" dirty="0">
                <a:solidFill>
                  <a:srgbClr val="C00000"/>
                </a:solidFill>
                <a:latin typeface="+mn-ea"/>
                <a:ea typeface="+mn-ea"/>
              </a:rPr>
              <a:t>??</a:t>
            </a:r>
            <a:endParaRPr lang="ko-KR" altLang="en-US" sz="1400" dirty="0">
              <a:solidFill>
                <a:srgbClr val="C00000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		console.log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str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);  //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전역 변수가 아닌 지역 변수를 사용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	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ea typeface="+mn-ea"/>
              </a:rPr>
              <a:t>checkscope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();                  //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출력 결과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: "local"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      console.log(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ea typeface="+mn-ea"/>
              </a:rPr>
              <a:t>str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);              //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출력 결과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: "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global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"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endParaRPr lang="en-US" altLang="ko-KR" sz="140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&lt;/script&gt;</a:t>
            </a:r>
          </a:p>
        </p:txBody>
      </p:sp>
      <p:sp>
        <p:nvSpPr>
          <p:cNvPr id="6" name="모서리가 둥근 직사각형 5"/>
          <p:cNvSpPr>
            <a:spLocks noChangeArrowheads="1"/>
          </p:cNvSpPr>
          <p:nvPr/>
        </p:nvSpPr>
        <p:spPr bwMode="auto">
          <a:xfrm>
            <a:off x="3153341" y="3111500"/>
            <a:ext cx="5724723" cy="1908175"/>
          </a:xfrm>
          <a:prstGeom prst="roundRect">
            <a:avLst>
              <a:gd name="adj" fmla="val 1810"/>
            </a:avLst>
          </a:prstGeom>
          <a:solidFill>
            <a:schemeClr val="bg1">
              <a:lumMod val="85000"/>
            </a:schemeClr>
          </a:solidFill>
          <a:ln w="9525" algn="ctr">
            <a:solidFill>
              <a:schemeClr val="accent1"/>
            </a:solidFill>
            <a:round/>
            <a:headEnd/>
            <a:tailEnd/>
          </a:ln>
        </p:spPr>
        <p:txBody>
          <a:bodyPr lIns="10800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400" dirty="0">
                <a:solidFill>
                  <a:srgbClr val="C00000"/>
                </a:solidFill>
                <a:latin typeface="+mn-ea"/>
                <a:ea typeface="+mn-ea"/>
              </a:rPr>
              <a:t>let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ea typeface="+mn-ea"/>
              </a:rPr>
              <a:t>str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 = "global";    //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전역 변수를 선언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//</a:t>
            </a:r>
            <a:r>
              <a:rPr lang="en-US" altLang="ko-KR" sz="1400" dirty="0" err="1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var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str2;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function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ea typeface="+mn-ea"/>
              </a:rPr>
              <a:t>checkScope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(){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    	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ea typeface="+mn-ea"/>
              </a:rPr>
              <a:t>str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 = "local";     //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  <a:ea typeface="+mn-ea"/>
              </a:rPr>
              <a:t>전역 변수의 값을 변경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   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	str2 = ＂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로컬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";    // </a:t>
            </a:r>
            <a:r>
              <a:rPr lang="ko-KR" altLang="en-US" sz="1400" dirty="0">
                <a:solidFill>
                  <a:srgbClr val="C00000"/>
                </a:solidFill>
                <a:latin typeface="+mn-ea"/>
                <a:ea typeface="+mn-ea"/>
              </a:rPr>
              <a:t>암묵적으로 새 전역 변수가 선언됨</a:t>
            </a:r>
            <a:r>
              <a:rPr lang="en-US" altLang="ko-KR" sz="1400" dirty="0">
                <a:solidFill>
                  <a:srgbClr val="C00000"/>
                </a:solidFill>
                <a:latin typeface="+mn-ea"/>
                <a:ea typeface="+mn-ea"/>
              </a:rPr>
              <a:t>(</a:t>
            </a:r>
            <a:r>
              <a:rPr lang="ko-KR" altLang="en-US" sz="1400" dirty="0">
                <a:solidFill>
                  <a:srgbClr val="C00000"/>
                </a:solidFill>
                <a:latin typeface="+mn-ea"/>
                <a:ea typeface="+mn-ea"/>
              </a:rPr>
              <a:t>주의</a:t>
            </a:r>
            <a:r>
              <a:rPr lang="en-US" altLang="ko-KR" sz="1400" dirty="0">
                <a:solidFill>
                  <a:srgbClr val="C00000"/>
                </a:solidFill>
                <a:latin typeface="+mn-ea"/>
                <a:ea typeface="+mn-ea"/>
              </a:rPr>
              <a:t>)</a:t>
            </a:r>
            <a:endParaRPr lang="ko-KR" altLang="en-US" sz="1400" dirty="0">
              <a:solidFill>
                <a:srgbClr val="C00000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400" dirty="0" err="1">
                <a:solidFill>
                  <a:schemeClr val="tx1"/>
                </a:solidFill>
                <a:latin typeface="+mn-ea"/>
                <a:ea typeface="+mn-ea"/>
              </a:rPr>
              <a:t>checkscope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console.log(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ea typeface="+mn-ea"/>
              </a:rPr>
              <a:t>str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);      //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출력결과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: "local"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console.log(str2);     //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출력결과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: "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로컬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" </a:t>
            </a:r>
          </a:p>
        </p:txBody>
      </p:sp>
      <p:sp>
        <p:nvSpPr>
          <p:cNvPr id="23560" name="텍스트 개체 틀 4"/>
          <p:cNvSpPr txBox="1">
            <a:spLocks/>
          </p:cNvSpPr>
          <p:nvPr/>
        </p:nvSpPr>
        <p:spPr bwMode="auto">
          <a:xfrm>
            <a:off x="-23901" y="3889449"/>
            <a:ext cx="3860217" cy="36671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342900" indent="-3429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92075" lvl="1" indent="-92075" latinLnBrk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str2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에 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let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을 붙이면 로컬변수</a:t>
            </a:r>
            <a:endParaRPr kumimoji="0" lang="en-US" altLang="ko-KR" sz="1400" b="1" dirty="0">
              <a:solidFill>
                <a:srgbClr val="FF0000"/>
              </a:solidFill>
              <a:ea typeface="맑은 고딕" panose="020B0503020000020004" pitchFamily="50" charset="-127"/>
            </a:endParaRPr>
          </a:p>
          <a:p>
            <a:pPr marL="92075" lvl="1" indent="-92075" latinLnBrk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ko-KR" altLang="en-US" sz="1400" b="1" dirty="0" err="1">
                <a:solidFill>
                  <a:srgbClr val="FF0000"/>
                </a:solidFill>
                <a:ea typeface="맑은 고딕" panose="020B0503020000020004" pitchFamily="50" charset="-127"/>
              </a:rPr>
              <a:t>이런식으로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 전역변수 설정은 좋지 않다</a:t>
            </a:r>
            <a:endParaRPr kumimoji="0" lang="en-US" altLang="ko-KR" sz="1400" b="1" dirty="0">
              <a:solidFill>
                <a:srgbClr val="FF0000"/>
              </a:solidFill>
              <a:ea typeface="맑은 고딕" panose="020B0503020000020004" pitchFamily="50" charset="-127"/>
            </a:endParaRPr>
          </a:p>
        </p:txBody>
      </p:sp>
      <p:cxnSp>
        <p:nvCxnSpPr>
          <p:cNvPr id="3" name="직선 화살표 연결선 2"/>
          <p:cNvCxnSpPr>
            <a:cxnSpLocks/>
          </p:cNvCxnSpPr>
          <p:nvPr/>
        </p:nvCxnSpPr>
        <p:spPr>
          <a:xfrm flipH="1" flipV="1">
            <a:off x="6984268" y="3127341"/>
            <a:ext cx="87612" cy="542385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cxnSpLocks/>
          </p:cNvCxnSpPr>
          <p:nvPr/>
        </p:nvCxnSpPr>
        <p:spPr>
          <a:xfrm flipH="1" flipV="1">
            <a:off x="2843808" y="4014248"/>
            <a:ext cx="720080" cy="58557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4"/>
          <p:cNvSpPr txBox="1">
            <a:spLocks/>
          </p:cNvSpPr>
          <p:nvPr/>
        </p:nvSpPr>
        <p:spPr bwMode="auto">
          <a:xfrm>
            <a:off x="4630071" y="584995"/>
            <a:ext cx="3860217" cy="366712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marL="342900" indent="-3429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92075" lvl="1" indent="-92075" latinLnBrk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en-US" altLang="ko-KR" sz="1400" b="1" dirty="0" err="1">
                <a:solidFill>
                  <a:srgbClr val="FF0000"/>
                </a:solidFill>
                <a:ea typeface="맑은 고딕" panose="020B0503020000020004" pitchFamily="50" charset="-127"/>
              </a:rPr>
              <a:t>var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 let 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동일</a:t>
            </a:r>
            <a:endParaRPr kumimoji="0" lang="en-US" altLang="ko-KR" sz="1400" b="1" dirty="0">
              <a:solidFill>
                <a:srgbClr val="FF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4793676"/>
            <a:ext cx="11480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Bef>
                <a:spcPct val="20000"/>
              </a:spcBef>
            </a:pPr>
            <a:r>
              <a:rPr lang="en-US" altLang="ko-KR" sz="1600" b="1" dirty="0">
                <a:latin typeface="+mn-lt"/>
                <a:ea typeface="+mn-ea"/>
              </a:rPr>
              <a:t>ex12.html</a:t>
            </a:r>
            <a:endParaRPr lang="ko-KR" altLang="en-US" sz="1600" b="1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7784613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2588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23555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01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23556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86407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+mn-ea"/>
              </a:rPr>
              <a:t>변수의 범위</a:t>
            </a:r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  <a:p>
            <a:pPr lvl="1"/>
            <a:endParaRPr lang="en-US" altLang="ko-KR" dirty="0">
              <a:latin typeface="+mn-ea"/>
            </a:endParaRPr>
          </a:p>
        </p:txBody>
      </p:sp>
      <p:sp>
        <p:nvSpPr>
          <p:cNvPr id="8" name="모서리가 둥근 직사각형 7"/>
          <p:cNvSpPr>
            <a:spLocks noChangeArrowheads="1"/>
          </p:cNvSpPr>
          <p:nvPr/>
        </p:nvSpPr>
        <p:spPr bwMode="auto">
          <a:xfrm>
            <a:off x="1877045" y="519523"/>
            <a:ext cx="5976937" cy="4500500"/>
          </a:xfrm>
          <a:prstGeom prst="roundRect">
            <a:avLst>
              <a:gd name="adj" fmla="val 126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&lt;script&gt;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let x; //*</a:t>
            </a:r>
            <a:r>
              <a:rPr lang="ko-KR" altLang="en-US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전역변수</a:t>
            </a:r>
            <a:r>
              <a:rPr lang="en-US" altLang="ko-KR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 </a:t>
            </a:r>
            <a:r>
              <a:rPr lang="ko-KR" altLang="en-US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지역변수</a:t>
            </a:r>
            <a:r>
              <a:rPr lang="en-US" altLang="ko-KR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 </a:t>
            </a:r>
            <a:r>
              <a:rPr lang="ko-KR" altLang="en-US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상수</a:t>
            </a:r>
            <a:r>
              <a:rPr lang="en-US" altLang="ko-KR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function </a:t>
            </a:r>
            <a:r>
              <a:rPr lang="en-US" altLang="ko-KR" sz="10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testFunc</a:t>
            </a:r>
            <a:r>
              <a:rPr lang="en-US" altLang="ko-KR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None/>
              <a:tabLst>
                <a:tab pos="360000" algn="l"/>
              </a:tabLst>
              <a:defRPr/>
            </a:pPr>
            <a:r>
              <a:rPr lang="en-US" altLang="ko-KR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let y;      //</a:t>
            </a:r>
            <a:r>
              <a:rPr lang="ko-KR" altLang="en-US" sz="10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전역변수</a:t>
            </a:r>
            <a:r>
              <a:rPr lang="en-US" altLang="ko-KR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 *</a:t>
            </a:r>
            <a:r>
              <a:rPr lang="ko-KR" altLang="en-US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지역변수</a:t>
            </a:r>
            <a:r>
              <a:rPr lang="en-US" altLang="ko-KR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 </a:t>
            </a:r>
            <a:r>
              <a:rPr lang="ko-KR" altLang="en-US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상수</a:t>
            </a:r>
            <a:r>
              <a:rPr lang="en-US" altLang="ko-KR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endParaRPr lang="en-US" altLang="ko-KR" sz="105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x = 10;     //*</a:t>
            </a:r>
            <a:r>
              <a:rPr lang="ko-KR" altLang="en-US" sz="10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전역변수</a:t>
            </a:r>
            <a:r>
              <a:rPr lang="en-US" altLang="ko-KR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 </a:t>
            </a:r>
            <a:r>
              <a:rPr lang="ko-KR" altLang="en-US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지역변수</a:t>
            </a:r>
            <a:r>
              <a:rPr lang="en-US" altLang="ko-KR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 </a:t>
            </a:r>
            <a:r>
              <a:rPr lang="ko-KR" altLang="en-US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상수</a:t>
            </a:r>
            <a:r>
              <a:rPr lang="en-US" altLang="ko-KR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y = 20;     //</a:t>
            </a:r>
            <a:r>
              <a:rPr lang="ko-KR" altLang="en-US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전역변수</a:t>
            </a:r>
            <a:r>
              <a:rPr lang="en-US" altLang="ko-KR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 *</a:t>
            </a:r>
            <a:r>
              <a:rPr lang="ko-KR" altLang="en-US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지역변수</a:t>
            </a:r>
            <a:r>
              <a:rPr lang="en-US" altLang="ko-KR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 </a:t>
            </a:r>
            <a:r>
              <a:rPr lang="ko-KR" altLang="en-US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상수</a:t>
            </a:r>
            <a:r>
              <a:rPr lang="en-US" altLang="ko-KR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z = 30;     //*</a:t>
            </a:r>
            <a:r>
              <a:rPr lang="ko-KR" altLang="en-US" sz="10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전역변수</a:t>
            </a:r>
            <a:r>
              <a:rPr lang="en-US" altLang="ko-KR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 </a:t>
            </a:r>
            <a:r>
              <a:rPr lang="ko-KR" altLang="en-US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지역변수</a:t>
            </a:r>
            <a:r>
              <a:rPr lang="en-US" altLang="ko-KR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 </a:t>
            </a:r>
            <a:r>
              <a:rPr lang="ko-KR" altLang="en-US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상수</a:t>
            </a:r>
            <a:r>
              <a:rPr lang="en-US" altLang="ko-KR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if(y == 20)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	let b = 40;  //</a:t>
            </a:r>
            <a:r>
              <a:rPr lang="ko-KR" altLang="en-US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전역변수</a:t>
            </a:r>
            <a:r>
              <a:rPr lang="en-US" altLang="ko-KR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 </a:t>
            </a:r>
            <a:r>
              <a:rPr lang="ko-KR" altLang="en-US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지역변수</a:t>
            </a:r>
            <a:r>
              <a:rPr lang="en-US" altLang="ko-KR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 </a:t>
            </a:r>
            <a:r>
              <a:rPr lang="ko-KR" altLang="en-US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상수</a:t>
            </a:r>
            <a:r>
              <a:rPr lang="en-US" altLang="ko-KR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	b++;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	console.log("b = " + b); //</a:t>
            </a:r>
            <a:r>
              <a:rPr lang="ko-KR" altLang="en-US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출력</a:t>
            </a:r>
            <a:endParaRPr lang="en-US" altLang="ko-KR" sz="105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//</a:t>
            </a:r>
            <a:r>
              <a:rPr lang="ko-KR" altLang="en-US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이곳에서 변수 </a:t>
            </a:r>
            <a:r>
              <a:rPr lang="en-US" altLang="ko-KR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b, x, y, z</a:t>
            </a:r>
            <a:r>
              <a:rPr lang="ko-KR" altLang="en-US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에 접근가능</a:t>
            </a:r>
            <a:r>
              <a:rPr lang="en-US" altLang="ko-KR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console.log("b = " + b);   //</a:t>
            </a:r>
            <a:r>
              <a:rPr lang="ko-KR" altLang="en-US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안됨</a:t>
            </a:r>
            <a:endParaRPr lang="en-US" altLang="ko-KR" sz="105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console.log("x = " + x);   //</a:t>
            </a:r>
            <a:r>
              <a:rPr lang="ko-KR" altLang="en-US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가능</a:t>
            </a:r>
            <a:endParaRPr lang="en-US" altLang="ko-KR" sz="105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console.log("y = " + y);   //</a:t>
            </a:r>
            <a:r>
              <a:rPr lang="ko-KR" altLang="en-US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가능</a:t>
            </a:r>
            <a:endParaRPr lang="en-US" altLang="ko-KR" sz="105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console.log("z = " + z);   //</a:t>
            </a:r>
            <a:r>
              <a:rPr lang="ko-KR" altLang="en-US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가능</a:t>
            </a:r>
            <a:endParaRPr lang="en-US" altLang="ko-KR" sz="1050" dirty="0">
              <a:solidFill>
                <a:schemeClr val="tx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  <a:r>
              <a:rPr lang="en-US" altLang="ko-KR" sz="1050" dirty="0" err="1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testFunc</a:t>
            </a:r>
            <a:r>
              <a:rPr lang="en-US" altLang="ko-KR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//</a:t>
            </a:r>
            <a:r>
              <a:rPr lang="ko-KR" altLang="en-US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이곳에서 변수 </a:t>
            </a:r>
            <a:r>
              <a:rPr lang="en-US" altLang="ko-KR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b, x, y, z</a:t>
            </a:r>
            <a:r>
              <a:rPr lang="ko-KR" altLang="en-US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에 접근가능</a:t>
            </a:r>
            <a:r>
              <a:rPr lang="en-US" altLang="ko-KR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		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050" dirty="0">
                <a:solidFill>
                  <a:schemeClr val="tx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&lt;/script&gt;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0" y="4793676"/>
            <a:ext cx="11480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Bef>
                <a:spcPct val="20000"/>
              </a:spcBef>
            </a:pPr>
            <a:r>
              <a:rPr lang="en-US" altLang="ko-KR" sz="1600" b="1" dirty="0">
                <a:latin typeface="+mn-lt"/>
                <a:ea typeface="+mn-ea"/>
              </a:rPr>
              <a:t>ex13.html</a:t>
            </a:r>
            <a:endParaRPr lang="ko-KR" altLang="en-US" sz="1600" b="1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5462673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2588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29699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01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29700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86407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javaSrcipt </a:t>
            </a:r>
            <a:r>
              <a:rPr lang="ko-KR" altLang="en-US"/>
              <a:t>객체의 종류</a:t>
            </a:r>
            <a:endParaRPr lang="en-US" altLang="ko-KR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819525" y="622301"/>
            <a:ext cx="1458913" cy="3651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anchor="ctr" anchorCtr="1">
            <a:spAutoFit/>
          </a:bodyPr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자바스크립트 객체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986322" y="1212821"/>
            <a:ext cx="847008" cy="365186"/>
          </a:xfrm>
          <a:prstGeom prst="roundRect">
            <a:avLst/>
          </a:prstGeom>
          <a:solidFill>
            <a:srgbClr val="0070C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anchor="ctr" anchorCtr="1">
            <a:spAutoFit/>
          </a:bodyPr>
          <a:lstStyle/>
          <a:p>
            <a:pPr algn="ctr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내장 객체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635045" y="1212821"/>
            <a:ext cx="1357386" cy="365186"/>
          </a:xfrm>
          <a:prstGeom prst="roundRect">
            <a:avLst/>
          </a:prstGeom>
          <a:solidFill>
            <a:srgbClr val="C00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anchor="ctr" anchorCtr="1">
            <a:spAutoFit/>
          </a:bodyPr>
          <a:lstStyle/>
          <a:p>
            <a:pPr algn="ctr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사용자 정의 객체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54025" y="1793265"/>
            <a:ext cx="1825625" cy="693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 anchorCtr="1">
            <a:spAutoFit/>
          </a:bodyPr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브라우저 객체 모델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(BOM)</a:t>
            </a:r>
          </a:p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window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997435" y="2507070"/>
            <a:ext cx="1169159" cy="3651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anchor="ctr" anchorCtr="1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document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0" name="꺾인 연결선 39"/>
          <p:cNvCxnSpPr>
            <a:cxnSpLocks/>
            <a:stCxn id="33" idx="2"/>
            <a:endCxn id="34" idx="0"/>
          </p:cNvCxnSpPr>
          <p:nvPr/>
        </p:nvCxnSpPr>
        <p:spPr>
          <a:xfrm rot="5400000">
            <a:off x="3364383" y="32869"/>
            <a:ext cx="230042" cy="213915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33" idx="2"/>
            <a:endCxn id="36" idx="0"/>
          </p:cNvCxnSpPr>
          <p:nvPr/>
        </p:nvCxnSpPr>
        <p:spPr>
          <a:xfrm rot="16200000" flipH="1">
            <a:off x="6318663" y="-782255"/>
            <a:ext cx="225395" cy="376475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cxnSpLocks/>
            <a:stCxn id="34" idx="2"/>
            <a:endCxn id="37" idx="0"/>
          </p:cNvCxnSpPr>
          <p:nvPr/>
        </p:nvCxnSpPr>
        <p:spPr>
          <a:xfrm rot="5400000">
            <a:off x="1778380" y="1161818"/>
            <a:ext cx="219905" cy="10429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cxnSpLocks/>
          </p:cNvCxnSpPr>
          <p:nvPr/>
        </p:nvCxnSpPr>
        <p:spPr>
          <a:xfrm>
            <a:off x="2409826" y="1684443"/>
            <a:ext cx="4171156" cy="106257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모서리가 둥근 직사각형 91"/>
          <p:cNvSpPr/>
          <p:nvPr/>
        </p:nvSpPr>
        <p:spPr>
          <a:xfrm>
            <a:off x="1417638" y="2909562"/>
            <a:ext cx="977900" cy="3651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 anchorCtr="1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 navigator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1417638" y="3333424"/>
            <a:ext cx="977900" cy="3651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 anchorCtr="1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 history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417638" y="3760462"/>
            <a:ext cx="977900" cy="3651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 anchorCtr="1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 location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417638" y="4200199"/>
            <a:ext cx="977900" cy="3651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 anchorCtr="1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 screen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6733978" y="2618610"/>
            <a:ext cx="977900" cy="3651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 anchorCtr="1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Array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6733978" y="3031360"/>
            <a:ext cx="977900" cy="3651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 anchorCtr="1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 Date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6733978" y="3452047"/>
            <a:ext cx="977900" cy="3651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 anchorCtr="1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 String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6733978" y="3872735"/>
            <a:ext cx="977900" cy="3651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 anchorCtr="1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 Number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701" name="꺾인 연결선 28700"/>
          <p:cNvCxnSpPr>
            <a:stCxn id="39" idx="2"/>
            <a:endCxn id="96" idx="1"/>
          </p:cNvCxnSpPr>
          <p:nvPr/>
        </p:nvCxnSpPr>
        <p:spPr>
          <a:xfrm rot="16200000" flipH="1">
            <a:off x="6546406" y="2613601"/>
            <a:ext cx="222148" cy="15299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05" name="꺾인 연결선 28704"/>
          <p:cNvCxnSpPr>
            <a:stCxn id="39" idx="2"/>
            <a:endCxn id="97" idx="1"/>
          </p:cNvCxnSpPr>
          <p:nvPr/>
        </p:nvCxnSpPr>
        <p:spPr>
          <a:xfrm rot="16200000" flipH="1">
            <a:off x="6340031" y="2819976"/>
            <a:ext cx="634898" cy="15299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08" name="꺾인 연결선 28707"/>
          <p:cNvCxnSpPr>
            <a:stCxn id="39" idx="2"/>
            <a:endCxn id="98" idx="1"/>
          </p:cNvCxnSpPr>
          <p:nvPr/>
        </p:nvCxnSpPr>
        <p:spPr>
          <a:xfrm rot="16200000" flipH="1">
            <a:off x="6129688" y="3030319"/>
            <a:ext cx="1055585" cy="15299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11" name="꺾인 연결선 28710"/>
          <p:cNvCxnSpPr>
            <a:cxnSpLocks/>
          </p:cNvCxnSpPr>
          <p:nvPr/>
        </p:nvCxnSpPr>
        <p:spPr>
          <a:xfrm rot="16200000" flipH="1">
            <a:off x="5919345" y="3198189"/>
            <a:ext cx="1476273" cy="15299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14" name="꺾인 연결선 28713"/>
          <p:cNvCxnSpPr>
            <a:cxnSpLocks/>
            <a:stCxn id="37" idx="2"/>
            <a:endCxn id="92" idx="1"/>
          </p:cNvCxnSpPr>
          <p:nvPr/>
        </p:nvCxnSpPr>
        <p:spPr>
          <a:xfrm rot="16200000" flipH="1">
            <a:off x="1089494" y="2763980"/>
            <a:ext cx="605489" cy="5080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19" name="꺾인 연결선 28718"/>
          <p:cNvCxnSpPr>
            <a:cxnSpLocks/>
            <a:stCxn id="37" idx="2"/>
            <a:endCxn id="93" idx="1"/>
          </p:cNvCxnSpPr>
          <p:nvPr/>
        </p:nvCxnSpPr>
        <p:spPr>
          <a:xfrm rot="16200000" flipH="1">
            <a:off x="877563" y="2975911"/>
            <a:ext cx="1029351" cy="5080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22" name="꺾인 연결선 28721"/>
          <p:cNvCxnSpPr>
            <a:cxnSpLocks/>
            <a:stCxn id="37" idx="2"/>
            <a:endCxn id="94" idx="1"/>
          </p:cNvCxnSpPr>
          <p:nvPr/>
        </p:nvCxnSpPr>
        <p:spPr>
          <a:xfrm rot="16200000" flipH="1">
            <a:off x="664044" y="3189430"/>
            <a:ext cx="1456389" cy="5080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25" name="꺾인 연결선 28724"/>
          <p:cNvCxnSpPr>
            <a:cxnSpLocks/>
            <a:stCxn id="37" idx="2"/>
            <a:endCxn id="95" idx="1"/>
          </p:cNvCxnSpPr>
          <p:nvPr/>
        </p:nvCxnSpPr>
        <p:spPr>
          <a:xfrm rot="16200000" flipH="1">
            <a:off x="444175" y="3409299"/>
            <a:ext cx="1896126" cy="5080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1417638" y="4631999"/>
            <a:ext cx="977900" cy="3651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 anchorCtr="1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 …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730" name="꺾인 연결선 28729"/>
          <p:cNvCxnSpPr>
            <a:cxnSpLocks/>
            <a:stCxn id="37" idx="2"/>
            <a:endCxn id="131" idx="1"/>
          </p:cNvCxnSpPr>
          <p:nvPr/>
        </p:nvCxnSpPr>
        <p:spPr>
          <a:xfrm rot="16200000" flipH="1">
            <a:off x="228275" y="3625199"/>
            <a:ext cx="2327926" cy="5080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모서리가 둥근 직사각형 145"/>
          <p:cNvSpPr/>
          <p:nvPr/>
        </p:nvSpPr>
        <p:spPr>
          <a:xfrm>
            <a:off x="3371218" y="3006726"/>
            <a:ext cx="1296987" cy="1810420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anchor="ctr" anchorCtr="1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&lt;h1&gt;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…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&lt;h6&gt;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&lt;p&gt;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en-US" altLang="ko-KR" sz="1200" dirty="0" err="1">
                <a:solidFill>
                  <a:schemeClr val="tx1"/>
                </a:solidFill>
              </a:rPr>
              <a:t>Img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&lt;a&gt;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&lt;form&gt;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&lt;input&gt;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&lt;button&gt;</a:t>
            </a:r>
          </a:p>
        </p:txBody>
      </p:sp>
      <p:cxnSp>
        <p:nvCxnSpPr>
          <p:cNvPr id="147" name="꺾인 연결선 146"/>
          <p:cNvCxnSpPr>
            <a:cxnSpLocks/>
            <a:stCxn id="38" idx="2"/>
            <a:endCxn id="146" idx="1"/>
          </p:cNvCxnSpPr>
          <p:nvPr/>
        </p:nvCxnSpPr>
        <p:spPr>
          <a:xfrm rot="16200000" flipH="1">
            <a:off x="2456776" y="2997494"/>
            <a:ext cx="1039680" cy="78920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모서리가 둥근 직사각형 161"/>
          <p:cNvSpPr/>
          <p:nvPr/>
        </p:nvSpPr>
        <p:spPr>
          <a:xfrm>
            <a:off x="6733978" y="4295010"/>
            <a:ext cx="977900" cy="3651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 anchorCtr="1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 Math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3" name="꺾인 연결선 162"/>
          <p:cNvCxnSpPr>
            <a:cxnSpLocks/>
          </p:cNvCxnSpPr>
          <p:nvPr/>
        </p:nvCxnSpPr>
        <p:spPr>
          <a:xfrm rot="16200000" flipH="1">
            <a:off x="5708206" y="3409327"/>
            <a:ext cx="1898548" cy="15299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7BDB2F9-1A57-6FB8-5DA9-898E51AA0196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1366837" y="2689663"/>
            <a:ext cx="630598" cy="635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6129338" y="1794800"/>
            <a:ext cx="903287" cy="78422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anchor="ctr" anchorCtr="1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전역 객체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 err="1">
                <a:solidFill>
                  <a:schemeClr val="tx1"/>
                </a:solidFill>
              </a:rPr>
              <a:t>코어객체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8673" name="TextBox 28672">
            <a:extLst>
              <a:ext uri="{FF2B5EF4-FFF2-40B4-BE49-F238E27FC236}">
                <a16:creationId xmlns:a16="http://schemas.microsoft.com/office/drawing/2014/main" id="{CC6D6B1B-2C7E-D2BC-0A3C-89C8BBD28377}"/>
              </a:ext>
            </a:extLst>
          </p:cNvPr>
          <p:cNvSpPr txBox="1"/>
          <p:nvPr/>
        </p:nvSpPr>
        <p:spPr>
          <a:xfrm>
            <a:off x="3910210" y="2592794"/>
            <a:ext cx="116915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  <a:ea typeface="+mn-ea"/>
              </a:rPr>
              <a:t>문서 객체 모델</a:t>
            </a:r>
            <a:endParaRPr lang="en-US" altLang="ko-KR" sz="11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</a:rPr>
              <a:t>(DOM)</a:t>
            </a:r>
          </a:p>
        </p:txBody>
      </p:sp>
      <p:sp>
        <p:nvSpPr>
          <p:cNvPr id="24" name="모서리가 둥근 직사각형 161">
            <a:extLst>
              <a:ext uri="{FF2B5EF4-FFF2-40B4-BE49-F238E27FC236}">
                <a16:creationId xmlns:a16="http://schemas.microsoft.com/office/drawing/2014/main" id="{19F5ABB1-E928-5324-6F89-7BFACB4A7405}"/>
              </a:ext>
            </a:extLst>
          </p:cNvPr>
          <p:cNvSpPr/>
          <p:nvPr/>
        </p:nvSpPr>
        <p:spPr>
          <a:xfrm>
            <a:off x="6733978" y="4710916"/>
            <a:ext cx="977900" cy="3651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 anchorCtr="1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 …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꺾인 연결선 162">
            <a:extLst>
              <a:ext uri="{FF2B5EF4-FFF2-40B4-BE49-F238E27FC236}">
                <a16:creationId xmlns:a16="http://schemas.microsoft.com/office/drawing/2014/main" id="{B5D1FC16-5C66-F37A-01DB-092A415C99FA}"/>
              </a:ext>
            </a:extLst>
          </p:cNvPr>
          <p:cNvCxnSpPr>
            <a:cxnSpLocks/>
            <a:stCxn id="39" idx="2"/>
            <a:endCxn id="24" idx="1"/>
          </p:cNvCxnSpPr>
          <p:nvPr/>
        </p:nvCxnSpPr>
        <p:spPr>
          <a:xfrm rot="16200000" flipH="1">
            <a:off x="5500253" y="3659754"/>
            <a:ext cx="2314454" cy="15299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B455D7-08F0-498C-8A41-947753787B89}"/>
              </a:ext>
            </a:extLst>
          </p:cNvPr>
          <p:cNvSpPr/>
          <p:nvPr/>
        </p:nvSpPr>
        <p:spPr>
          <a:xfrm>
            <a:off x="6685485" y="2541039"/>
            <a:ext cx="1068028" cy="52103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78782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2588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24579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01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24580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86407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배열</a:t>
            </a: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6" name="모서리가 둥근 직사각형 5"/>
          <p:cNvSpPr>
            <a:spLocks noChangeArrowheads="1"/>
          </p:cNvSpPr>
          <p:nvPr/>
        </p:nvSpPr>
        <p:spPr bwMode="auto">
          <a:xfrm>
            <a:off x="574675" y="950913"/>
            <a:ext cx="6734175" cy="1225550"/>
          </a:xfrm>
          <a:prstGeom prst="roundRect">
            <a:avLst>
              <a:gd name="adj" fmla="val 1810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216000" tIns="72000" rIns="0" bIns="0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&lt;script&gt;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	let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= [273, 32, 103, 57, 52];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&lt;/script&gt;</a:t>
            </a:r>
          </a:p>
        </p:txBody>
      </p:sp>
      <p:sp>
        <p:nvSpPr>
          <p:cNvPr id="10" name="모서리가 둥근 직사각형 9"/>
          <p:cNvSpPr>
            <a:spLocks noChangeArrowheads="1"/>
          </p:cNvSpPr>
          <p:nvPr/>
        </p:nvSpPr>
        <p:spPr bwMode="auto">
          <a:xfrm>
            <a:off x="576263" y="2247900"/>
            <a:ext cx="6732587" cy="1871663"/>
          </a:xfrm>
          <a:prstGeom prst="roundRect">
            <a:avLst>
              <a:gd name="adj" fmla="val 1810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216000" tIns="72000" rIns="0" bIns="0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&lt;script&gt;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	let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ea typeface="+mn-ea"/>
              </a:rPr>
              <a:t>arr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 = [];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ea typeface="+mn-ea"/>
              </a:rPr>
              <a:t>arr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[0] = 1;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ea typeface="+mn-ea"/>
              </a:rPr>
              <a:t>arr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[1] = 2.5;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ea typeface="+mn-ea"/>
              </a:rPr>
              <a:t>arr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[2] = "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안녕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";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	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  <a:ea typeface="+mn-ea"/>
              </a:rPr>
              <a:t>arr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[4] = "hello!!";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&lt;/script&gt;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0" y="4793676"/>
            <a:ext cx="11480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Bef>
                <a:spcPct val="20000"/>
              </a:spcBef>
            </a:pPr>
            <a:r>
              <a:rPr lang="en-US" altLang="ko-KR" sz="1600" b="1" dirty="0">
                <a:latin typeface="+mn-lt"/>
                <a:ea typeface="+mn-ea"/>
              </a:rPr>
              <a:t>ex14.html</a:t>
            </a:r>
            <a:endParaRPr lang="ko-KR" altLang="en-US" sz="1600" b="1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2588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26627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01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26628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86407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배열</a:t>
            </a:r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9" name="모서리가 둥근 직사각형 8"/>
          <p:cNvSpPr>
            <a:spLocks noChangeArrowheads="1"/>
          </p:cNvSpPr>
          <p:nvPr/>
        </p:nvSpPr>
        <p:spPr bwMode="auto">
          <a:xfrm>
            <a:off x="539750" y="950913"/>
            <a:ext cx="6696075" cy="2482850"/>
          </a:xfrm>
          <a:prstGeom prst="roundRect">
            <a:avLst>
              <a:gd name="adj" fmla="val 1810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216000" tIns="72000" rIns="0" bIns="0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&lt;script&gt;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	var 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= [ 273, "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안녕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", true, function(){}, {}, [273,103] 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	console.log(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	alert(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 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 	console.log(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[1]);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	alert(</a:t>
            </a:r>
            <a:r>
              <a:rPr lang="en-US" altLang="ko-KR" sz="1400" dirty="0" err="1">
                <a:solidFill>
                  <a:schemeClr val="tx1"/>
                </a:solidFill>
                <a:latin typeface="+mn-ea"/>
              </a:rPr>
              <a:t>arr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[1]);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&lt;/script&gt;</a:t>
            </a:r>
          </a:p>
        </p:txBody>
      </p:sp>
      <p:sp>
        <p:nvSpPr>
          <p:cNvPr id="26630" name="텍스트 개체 틀 4"/>
          <p:cNvSpPr txBox="1">
            <a:spLocks/>
          </p:cNvSpPr>
          <p:nvPr/>
        </p:nvSpPr>
        <p:spPr bwMode="auto">
          <a:xfrm>
            <a:off x="539750" y="3687763"/>
            <a:ext cx="3032125" cy="366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marL="0" lvl="1" latinLnBrk="1">
              <a:spcBef>
                <a:spcPct val="20000"/>
              </a:spcBef>
            </a:pPr>
            <a:r>
              <a:rPr kumimoji="0" lang="ko-KR" altLang="en-US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배열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: push() pop() 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anose="020B0503020000020004" pitchFamily="50" charset="-127"/>
              </a:rPr>
              <a:t>메소드 스터디</a:t>
            </a:r>
            <a:endParaRPr kumimoji="0" lang="en-US" altLang="ko-KR" sz="1400" b="1" dirty="0">
              <a:solidFill>
                <a:srgbClr val="FF0000"/>
              </a:solidFill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4793676"/>
            <a:ext cx="11480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Bef>
                <a:spcPct val="20000"/>
              </a:spcBef>
            </a:pPr>
            <a:r>
              <a:rPr lang="en-US" altLang="ko-KR" sz="1600" b="1" dirty="0">
                <a:latin typeface="+mn-lt"/>
                <a:ea typeface="+mn-ea"/>
              </a:rPr>
              <a:t>ex14.html</a:t>
            </a:r>
            <a:endParaRPr lang="ko-KR" altLang="en-US" sz="1600" b="1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2588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29699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01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29700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86407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javaSrcipt </a:t>
            </a:r>
            <a:r>
              <a:rPr lang="ko-KR" altLang="en-US"/>
              <a:t>객체의 종류</a:t>
            </a:r>
            <a:endParaRPr lang="en-US" altLang="ko-KR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819525" y="622301"/>
            <a:ext cx="1458913" cy="3651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anchor="ctr" anchorCtr="1">
            <a:spAutoFit/>
          </a:bodyPr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자바스크립트 객체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986322" y="1212821"/>
            <a:ext cx="847008" cy="365186"/>
          </a:xfrm>
          <a:prstGeom prst="roundRect">
            <a:avLst/>
          </a:prstGeom>
          <a:solidFill>
            <a:srgbClr val="0070C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anchor="ctr" anchorCtr="1">
            <a:spAutoFit/>
          </a:bodyPr>
          <a:lstStyle/>
          <a:p>
            <a:pPr algn="ctr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내장 객체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635045" y="1212821"/>
            <a:ext cx="1357386" cy="365186"/>
          </a:xfrm>
          <a:prstGeom prst="roundRect">
            <a:avLst/>
          </a:prstGeom>
          <a:solidFill>
            <a:srgbClr val="C00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anchor="ctr" anchorCtr="1">
            <a:spAutoFit/>
          </a:bodyPr>
          <a:lstStyle/>
          <a:p>
            <a:pPr algn="ctr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사용자 정의 객체</a:t>
            </a: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54025" y="1793265"/>
            <a:ext cx="1825625" cy="693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 anchorCtr="1">
            <a:spAutoFit/>
          </a:bodyPr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브라우저 객체 모델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(BOM)</a:t>
            </a:r>
          </a:p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window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1997435" y="2507070"/>
            <a:ext cx="1169159" cy="3651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anchor="ctr" anchorCtr="1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document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0" name="꺾인 연결선 39"/>
          <p:cNvCxnSpPr>
            <a:cxnSpLocks/>
            <a:stCxn id="33" idx="2"/>
            <a:endCxn id="34" idx="0"/>
          </p:cNvCxnSpPr>
          <p:nvPr/>
        </p:nvCxnSpPr>
        <p:spPr>
          <a:xfrm rot="5400000">
            <a:off x="3364383" y="32869"/>
            <a:ext cx="230042" cy="213915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33" idx="2"/>
            <a:endCxn id="36" idx="0"/>
          </p:cNvCxnSpPr>
          <p:nvPr/>
        </p:nvCxnSpPr>
        <p:spPr>
          <a:xfrm rot="16200000" flipH="1">
            <a:off x="6318663" y="-782255"/>
            <a:ext cx="225395" cy="376475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cxnSpLocks/>
            <a:stCxn id="34" idx="2"/>
            <a:endCxn id="37" idx="0"/>
          </p:cNvCxnSpPr>
          <p:nvPr/>
        </p:nvCxnSpPr>
        <p:spPr>
          <a:xfrm rot="5400000">
            <a:off x="1778380" y="1161818"/>
            <a:ext cx="219905" cy="10429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cxnSpLocks/>
          </p:cNvCxnSpPr>
          <p:nvPr/>
        </p:nvCxnSpPr>
        <p:spPr>
          <a:xfrm>
            <a:off x="2409826" y="1684443"/>
            <a:ext cx="4171156" cy="106257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모서리가 둥근 직사각형 91"/>
          <p:cNvSpPr/>
          <p:nvPr/>
        </p:nvSpPr>
        <p:spPr>
          <a:xfrm>
            <a:off x="1417638" y="2909562"/>
            <a:ext cx="977900" cy="3651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 anchorCtr="1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 navigator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1417638" y="3333424"/>
            <a:ext cx="977900" cy="3651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 anchorCtr="1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 history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1417638" y="3760462"/>
            <a:ext cx="977900" cy="3651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 anchorCtr="1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 location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417638" y="4200199"/>
            <a:ext cx="977900" cy="3651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 anchorCtr="1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 screen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/>
          <p:cNvSpPr/>
          <p:nvPr/>
        </p:nvSpPr>
        <p:spPr>
          <a:xfrm>
            <a:off x="6733978" y="2618610"/>
            <a:ext cx="977900" cy="3651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 anchorCtr="1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Array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/>
          <p:cNvSpPr/>
          <p:nvPr/>
        </p:nvSpPr>
        <p:spPr>
          <a:xfrm>
            <a:off x="6733978" y="3031360"/>
            <a:ext cx="977900" cy="3651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 anchorCtr="1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 Date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/>
          <p:cNvSpPr/>
          <p:nvPr/>
        </p:nvSpPr>
        <p:spPr>
          <a:xfrm>
            <a:off x="6733978" y="3452047"/>
            <a:ext cx="977900" cy="3651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 anchorCtr="1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 String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6733978" y="3872735"/>
            <a:ext cx="977900" cy="3651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 anchorCtr="1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 Number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701" name="꺾인 연결선 28700"/>
          <p:cNvCxnSpPr>
            <a:stCxn id="39" idx="2"/>
            <a:endCxn id="96" idx="1"/>
          </p:cNvCxnSpPr>
          <p:nvPr/>
        </p:nvCxnSpPr>
        <p:spPr>
          <a:xfrm rot="16200000" flipH="1">
            <a:off x="6546406" y="2613601"/>
            <a:ext cx="222148" cy="15299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05" name="꺾인 연결선 28704"/>
          <p:cNvCxnSpPr>
            <a:stCxn id="39" idx="2"/>
            <a:endCxn id="97" idx="1"/>
          </p:cNvCxnSpPr>
          <p:nvPr/>
        </p:nvCxnSpPr>
        <p:spPr>
          <a:xfrm rot="16200000" flipH="1">
            <a:off x="6340031" y="2819976"/>
            <a:ext cx="634898" cy="15299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08" name="꺾인 연결선 28707"/>
          <p:cNvCxnSpPr>
            <a:stCxn id="39" idx="2"/>
            <a:endCxn id="98" idx="1"/>
          </p:cNvCxnSpPr>
          <p:nvPr/>
        </p:nvCxnSpPr>
        <p:spPr>
          <a:xfrm rot="16200000" flipH="1">
            <a:off x="6129688" y="3030319"/>
            <a:ext cx="1055585" cy="15299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11" name="꺾인 연결선 28710"/>
          <p:cNvCxnSpPr>
            <a:cxnSpLocks/>
          </p:cNvCxnSpPr>
          <p:nvPr/>
        </p:nvCxnSpPr>
        <p:spPr>
          <a:xfrm rot="16200000" flipH="1">
            <a:off x="5919345" y="3198189"/>
            <a:ext cx="1476273" cy="15299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14" name="꺾인 연결선 28713"/>
          <p:cNvCxnSpPr>
            <a:cxnSpLocks/>
            <a:stCxn id="37" idx="2"/>
            <a:endCxn id="92" idx="1"/>
          </p:cNvCxnSpPr>
          <p:nvPr/>
        </p:nvCxnSpPr>
        <p:spPr>
          <a:xfrm rot="16200000" flipH="1">
            <a:off x="1089494" y="2763980"/>
            <a:ext cx="605489" cy="5080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19" name="꺾인 연결선 28718"/>
          <p:cNvCxnSpPr>
            <a:cxnSpLocks/>
            <a:stCxn id="37" idx="2"/>
            <a:endCxn id="93" idx="1"/>
          </p:cNvCxnSpPr>
          <p:nvPr/>
        </p:nvCxnSpPr>
        <p:spPr>
          <a:xfrm rot="16200000" flipH="1">
            <a:off x="877563" y="2975911"/>
            <a:ext cx="1029351" cy="5080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22" name="꺾인 연결선 28721"/>
          <p:cNvCxnSpPr>
            <a:cxnSpLocks/>
            <a:stCxn id="37" idx="2"/>
            <a:endCxn id="94" idx="1"/>
          </p:cNvCxnSpPr>
          <p:nvPr/>
        </p:nvCxnSpPr>
        <p:spPr>
          <a:xfrm rot="16200000" flipH="1">
            <a:off x="664044" y="3189430"/>
            <a:ext cx="1456389" cy="5080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25" name="꺾인 연결선 28724"/>
          <p:cNvCxnSpPr>
            <a:cxnSpLocks/>
            <a:stCxn id="37" idx="2"/>
            <a:endCxn id="95" idx="1"/>
          </p:cNvCxnSpPr>
          <p:nvPr/>
        </p:nvCxnSpPr>
        <p:spPr>
          <a:xfrm rot="16200000" flipH="1">
            <a:off x="444175" y="3409299"/>
            <a:ext cx="1896126" cy="5080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/>
          <p:cNvSpPr/>
          <p:nvPr/>
        </p:nvSpPr>
        <p:spPr>
          <a:xfrm>
            <a:off x="1417638" y="4631999"/>
            <a:ext cx="977900" cy="3651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 anchorCtr="1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 …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730" name="꺾인 연결선 28729"/>
          <p:cNvCxnSpPr>
            <a:cxnSpLocks/>
            <a:stCxn id="37" idx="2"/>
            <a:endCxn id="131" idx="1"/>
          </p:cNvCxnSpPr>
          <p:nvPr/>
        </p:nvCxnSpPr>
        <p:spPr>
          <a:xfrm rot="16200000" flipH="1">
            <a:off x="228275" y="3625199"/>
            <a:ext cx="2327926" cy="5080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모서리가 둥근 직사각형 145"/>
          <p:cNvSpPr/>
          <p:nvPr/>
        </p:nvSpPr>
        <p:spPr>
          <a:xfrm>
            <a:off x="3371218" y="3006726"/>
            <a:ext cx="1296987" cy="1810420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anchor="ctr" anchorCtr="1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&lt;h1&gt;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…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&lt;h6&gt;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&lt;p&gt;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en-US" altLang="ko-KR" sz="1200" dirty="0" err="1">
                <a:solidFill>
                  <a:schemeClr val="tx1"/>
                </a:solidFill>
              </a:rPr>
              <a:t>Img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&lt;a&gt;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&lt;form&gt;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&lt;input&gt;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&lt;button&gt;</a:t>
            </a:r>
          </a:p>
        </p:txBody>
      </p:sp>
      <p:cxnSp>
        <p:nvCxnSpPr>
          <p:cNvPr id="147" name="꺾인 연결선 146"/>
          <p:cNvCxnSpPr>
            <a:cxnSpLocks/>
            <a:stCxn id="38" idx="2"/>
            <a:endCxn id="146" idx="1"/>
          </p:cNvCxnSpPr>
          <p:nvPr/>
        </p:nvCxnSpPr>
        <p:spPr>
          <a:xfrm rot="16200000" flipH="1">
            <a:off x="2456776" y="2997494"/>
            <a:ext cx="1039680" cy="78920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모서리가 둥근 직사각형 161"/>
          <p:cNvSpPr/>
          <p:nvPr/>
        </p:nvSpPr>
        <p:spPr>
          <a:xfrm>
            <a:off x="6733978" y="4295010"/>
            <a:ext cx="977900" cy="3651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 anchorCtr="1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 Math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3" name="꺾인 연결선 162"/>
          <p:cNvCxnSpPr>
            <a:cxnSpLocks/>
          </p:cNvCxnSpPr>
          <p:nvPr/>
        </p:nvCxnSpPr>
        <p:spPr>
          <a:xfrm rot="16200000" flipH="1">
            <a:off x="5708206" y="3409327"/>
            <a:ext cx="1898548" cy="15299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7BDB2F9-1A57-6FB8-5DA9-898E51AA0196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1366837" y="2689663"/>
            <a:ext cx="630598" cy="635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/>
          <p:cNvSpPr/>
          <p:nvPr/>
        </p:nvSpPr>
        <p:spPr>
          <a:xfrm>
            <a:off x="6129338" y="1794800"/>
            <a:ext cx="903287" cy="78422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anchor="ctr" anchorCtr="1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전역 객체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 err="1">
                <a:solidFill>
                  <a:schemeClr val="tx1"/>
                </a:solidFill>
              </a:rPr>
              <a:t>코어객체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8673" name="TextBox 28672">
            <a:extLst>
              <a:ext uri="{FF2B5EF4-FFF2-40B4-BE49-F238E27FC236}">
                <a16:creationId xmlns:a16="http://schemas.microsoft.com/office/drawing/2014/main" id="{CC6D6B1B-2C7E-D2BC-0A3C-89C8BBD28377}"/>
              </a:ext>
            </a:extLst>
          </p:cNvPr>
          <p:cNvSpPr txBox="1"/>
          <p:nvPr/>
        </p:nvSpPr>
        <p:spPr>
          <a:xfrm>
            <a:off x="3910210" y="2592794"/>
            <a:ext cx="116915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  <a:ea typeface="+mn-ea"/>
              </a:rPr>
              <a:t>문서 객체 모델</a:t>
            </a:r>
            <a:endParaRPr lang="en-US" altLang="ko-KR" sz="11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</a:rPr>
              <a:t>(DOM)</a:t>
            </a:r>
          </a:p>
        </p:txBody>
      </p:sp>
      <p:sp>
        <p:nvSpPr>
          <p:cNvPr id="24" name="모서리가 둥근 직사각형 161">
            <a:extLst>
              <a:ext uri="{FF2B5EF4-FFF2-40B4-BE49-F238E27FC236}">
                <a16:creationId xmlns:a16="http://schemas.microsoft.com/office/drawing/2014/main" id="{19F5ABB1-E928-5324-6F89-7BFACB4A7405}"/>
              </a:ext>
            </a:extLst>
          </p:cNvPr>
          <p:cNvSpPr/>
          <p:nvPr/>
        </p:nvSpPr>
        <p:spPr>
          <a:xfrm>
            <a:off x="6733978" y="4710916"/>
            <a:ext cx="977900" cy="3651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 anchorCtr="1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 …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꺾인 연결선 162">
            <a:extLst>
              <a:ext uri="{FF2B5EF4-FFF2-40B4-BE49-F238E27FC236}">
                <a16:creationId xmlns:a16="http://schemas.microsoft.com/office/drawing/2014/main" id="{B5D1FC16-5C66-F37A-01DB-092A415C99FA}"/>
              </a:ext>
            </a:extLst>
          </p:cNvPr>
          <p:cNvCxnSpPr>
            <a:cxnSpLocks/>
            <a:stCxn id="39" idx="2"/>
            <a:endCxn id="24" idx="1"/>
          </p:cNvCxnSpPr>
          <p:nvPr/>
        </p:nvCxnSpPr>
        <p:spPr>
          <a:xfrm rot="16200000" flipH="1">
            <a:off x="5500253" y="3659754"/>
            <a:ext cx="2314454" cy="15299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CDB806D-F422-0A27-F21A-46514EEE88F6}"/>
              </a:ext>
            </a:extLst>
          </p:cNvPr>
          <p:cNvSpPr/>
          <p:nvPr/>
        </p:nvSpPr>
        <p:spPr>
          <a:xfrm>
            <a:off x="7560332" y="1163412"/>
            <a:ext cx="1482864" cy="521031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2588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28675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01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28676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86407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객체</a:t>
            </a:r>
          </a:p>
          <a:p>
            <a:pPr marL="228600" lvl="1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6" name="모서리가 둥근 직사각형 5"/>
          <p:cNvSpPr>
            <a:spLocks noChangeArrowheads="1"/>
          </p:cNvSpPr>
          <p:nvPr/>
        </p:nvSpPr>
        <p:spPr bwMode="auto">
          <a:xfrm>
            <a:off x="611188" y="1384300"/>
            <a:ext cx="6697662" cy="2879725"/>
          </a:xfrm>
          <a:prstGeom prst="roundRect">
            <a:avLst>
              <a:gd name="adj" fmla="val 1810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lIns="216000" tIns="0" rIns="0" bIns="0" anchor="ctr"/>
          <a:lstStyle>
            <a:lvl1pPr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Font typeface="Wingdings" pitchFamily="2" charset="2"/>
              <a:buChar char="q"/>
              <a:defRPr kumimoji="1" sz="3200" b="1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1pPr>
            <a:lvl2pPr marL="742950" indent="-28575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–"/>
              <a:defRPr kumimoji="1" sz="16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2pPr>
            <a:lvl3pPr marL="1143000" indent="-228600" latinLnBrk="1">
              <a:lnSpc>
                <a:spcPct val="150000"/>
              </a:lnSpc>
              <a:spcBef>
                <a:spcPct val="25000"/>
              </a:spcBef>
              <a:buClr>
                <a:srgbClr val="333333"/>
              </a:buClr>
              <a:buChar char="•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3pPr>
            <a:lvl4pPr marL="1600200" indent="-228600" latinLnBrk="1">
              <a:spcBef>
                <a:spcPct val="25000"/>
              </a:spcBef>
              <a:buClr>
                <a:srgbClr val="333333"/>
              </a:buClr>
              <a:buFont typeface="Wingdings" pitchFamily="2" charset="2"/>
              <a:buAutoNum type="arabicPeriod"/>
              <a:defRPr kumimoji="1" sz="1400">
                <a:solidFill>
                  <a:srgbClr val="000000"/>
                </a:solidFill>
                <a:latin typeface="Arial" charset="0"/>
                <a:ea typeface="돋움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è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&lt;script&gt;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	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endParaRPr lang="en-US" altLang="ko-KR" sz="140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endParaRPr lang="en-US" altLang="ko-KR" sz="140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endParaRPr lang="en-US" altLang="ko-KR" sz="140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endParaRPr lang="en-US" altLang="ko-KR" sz="140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endParaRPr lang="en-US" altLang="ko-KR" sz="140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endParaRPr lang="en-US" altLang="ko-KR" sz="140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endParaRPr lang="en-US" altLang="ko-KR" sz="140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endParaRPr lang="en-US" altLang="ko-KR" sz="140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endParaRPr lang="en-US" altLang="ko-KR" sz="1400" dirty="0">
              <a:solidFill>
                <a:schemeClr val="tx1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360000" algn="l"/>
              </a:tabLst>
              <a:defRPr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&lt;/script&gt;</a:t>
            </a:r>
          </a:p>
        </p:txBody>
      </p:sp>
      <p:sp>
        <p:nvSpPr>
          <p:cNvPr id="15368" name="직사각형 2"/>
          <p:cNvSpPr>
            <a:spLocks noChangeArrowheads="1"/>
          </p:cNvSpPr>
          <p:nvPr/>
        </p:nvSpPr>
        <p:spPr bwMode="auto">
          <a:xfrm>
            <a:off x="503238" y="842963"/>
            <a:ext cx="6300787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1400" dirty="0">
                <a:latin typeface="+mn-ea"/>
                <a:ea typeface="+mn-ea"/>
              </a:rPr>
              <a:t>동적인 객체정의</a:t>
            </a:r>
            <a:endParaRPr lang="en-US" altLang="ko-KR" sz="1400" dirty="0">
              <a:latin typeface="+mn-ea"/>
              <a:ea typeface="+mn-ea"/>
            </a:endParaRPr>
          </a:p>
          <a:p>
            <a:pPr>
              <a:defRPr/>
            </a:pPr>
            <a:r>
              <a:rPr lang="ko-KR" altLang="en-US" sz="1400" dirty="0">
                <a:latin typeface="+mn-ea"/>
                <a:ea typeface="+mn-ea"/>
              </a:rPr>
              <a:t>클래스 없이 바로 </a:t>
            </a:r>
            <a:r>
              <a:rPr lang="ko-KR" altLang="en-US" sz="1400" dirty="0" err="1">
                <a:latin typeface="+mn-ea"/>
                <a:ea typeface="+mn-ea"/>
              </a:rPr>
              <a:t>인스턴스를</a:t>
            </a:r>
            <a:r>
              <a:rPr lang="ko-KR" altLang="en-US" sz="1400" dirty="0">
                <a:latin typeface="+mn-ea"/>
                <a:ea typeface="+mn-ea"/>
              </a:rPr>
              <a:t> 만들어 사용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 err="1">
                <a:latin typeface="+mn-ea"/>
                <a:ea typeface="+mn-ea"/>
              </a:rPr>
              <a:t>필요할때</a:t>
            </a:r>
            <a:r>
              <a:rPr lang="ko-KR" altLang="en-US" sz="1400" dirty="0">
                <a:latin typeface="+mn-ea"/>
                <a:ea typeface="+mn-ea"/>
              </a:rPr>
              <a:t> 바로 만들어서 사용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042988" y="1924050"/>
            <a:ext cx="6265862" cy="18161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7F0055"/>
                </a:solidFill>
                <a:latin typeface="+mn-ea"/>
                <a:ea typeface="+mn-ea"/>
              </a:rPr>
              <a:t>let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+mn-ea"/>
                <a:ea typeface="+mn-ea"/>
              </a:rPr>
              <a:t>guestbookVo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 = 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   name : </a:t>
            </a:r>
            <a:r>
              <a:rPr lang="en-US" altLang="ko-KR" sz="1400" dirty="0">
                <a:solidFill>
                  <a:srgbClr val="2A00FF"/>
                </a:solidFill>
                <a:latin typeface="+mn-ea"/>
                <a:ea typeface="+mn-ea"/>
              </a:rPr>
              <a:t>"</a:t>
            </a:r>
            <a:r>
              <a:rPr lang="ko-KR" altLang="en-US" sz="1400" dirty="0">
                <a:solidFill>
                  <a:srgbClr val="2A00FF"/>
                </a:solidFill>
                <a:latin typeface="+mn-ea"/>
                <a:ea typeface="+mn-ea"/>
              </a:rPr>
              <a:t>황일영</a:t>
            </a:r>
            <a:r>
              <a:rPr lang="en-US" altLang="ko-KR" sz="1400" dirty="0">
                <a:solidFill>
                  <a:srgbClr val="2A00FF"/>
                </a:solidFill>
                <a:latin typeface="+mn-ea"/>
                <a:ea typeface="+mn-ea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   password : </a:t>
            </a:r>
            <a:r>
              <a:rPr lang="en-US" altLang="ko-KR" sz="1400" dirty="0">
                <a:solidFill>
                  <a:srgbClr val="2A00FF"/>
                </a:solidFill>
                <a:latin typeface="+mn-ea"/>
                <a:ea typeface="+mn-ea"/>
              </a:rPr>
              <a:t>"1234"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   content: </a:t>
            </a:r>
            <a:r>
              <a:rPr lang="en-US" altLang="ko-KR" sz="1400" dirty="0">
                <a:solidFill>
                  <a:srgbClr val="2A00FF"/>
                </a:solidFill>
                <a:latin typeface="+mn-ea"/>
                <a:ea typeface="+mn-ea"/>
              </a:rPr>
              <a:t>"</a:t>
            </a:r>
            <a:r>
              <a:rPr lang="ko-KR" altLang="en-US" sz="1400" dirty="0">
                <a:solidFill>
                  <a:srgbClr val="2A00FF"/>
                </a:solidFill>
                <a:latin typeface="+mn-ea"/>
                <a:ea typeface="+mn-ea"/>
              </a:rPr>
              <a:t>안녕하세요 </a:t>
            </a:r>
            <a:r>
              <a:rPr lang="ko-KR" altLang="en-US" sz="1400" dirty="0" err="1">
                <a:solidFill>
                  <a:srgbClr val="2A00FF"/>
                </a:solidFill>
                <a:latin typeface="+mn-ea"/>
                <a:ea typeface="+mn-ea"/>
              </a:rPr>
              <a:t>첫번째</a:t>
            </a:r>
            <a:r>
              <a:rPr lang="ko-KR" altLang="en-US" sz="1400" dirty="0">
                <a:solidFill>
                  <a:srgbClr val="2A00FF"/>
                </a:solidFill>
                <a:latin typeface="+mn-ea"/>
                <a:ea typeface="+mn-ea"/>
              </a:rPr>
              <a:t> 방문</a:t>
            </a:r>
            <a:r>
              <a:rPr lang="en-US" altLang="ko-KR" sz="1400" dirty="0">
                <a:solidFill>
                  <a:srgbClr val="2A00FF"/>
                </a:solidFill>
                <a:latin typeface="+mn-ea"/>
                <a:ea typeface="+mn-ea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,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latin typeface="+mn-ea"/>
                <a:ea typeface="+mn-ea"/>
              </a:rPr>
              <a:t>showInfo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en-US" altLang="ko-KR" sz="1400" b="1" dirty="0">
                <a:solidFill>
                  <a:srgbClr val="7F0055"/>
                </a:solidFill>
                <a:latin typeface="+mn-ea"/>
                <a:ea typeface="+mn-ea"/>
              </a:rPr>
              <a:t>function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 (){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       console.log(</a:t>
            </a:r>
            <a:r>
              <a:rPr lang="en-US" altLang="ko-KR" sz="1400" b="1" dirty="0">
                <a:solidFill>
                  <a:srgbClr val="7F0055"/>
                </a:solidFill>
                <a:latin typeface="+mn-ea"/>
                <a:ea typeface="+mn-ea"/>
              </a:rPr>
              <a:t>this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.name + </a:t>
            </a:r>
            <a:r>
              <a:rPr lang="en-US" altLang="ko-KR" sz="1400" b="1" dirty="0">
                <a:solidFill>
                  <a:srgbClr val="2A00FF"/>
                </a:solidFill>
                <a:latin typeface="+mn-ea"/>
                <a:ea typeface="+mn-ea"/>
              </a:rPr>
              <a:t>", "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 + </a:t>
            </a:r>
            <a:r>
              <a:rPr lang="en-US" altLang="ko-KR" sz="1400" b="1" dirty="0" err="1">
                <a:solidFill>
                  <a:srgbClr val="7F0055"/>
                </a:solidFill>
                <a:latin typeface="+mn-ea"/>
                <a:ea typeface="+mn-ea"/>
              </a:rPr>
              <a:t>this</a:t>
            </a:r>
            <a:r>
              <a:rPr lang="en-US" altLang="ko-KR" sz="1400" b="1" dirty="0" err="1">
                <a:solidFill>
                  <a:srgbClr val="000000"/>
                </a:solidFill>
                <a:latin typeface="+mn-ea"/>
                <a:ea typeface="+mn-ea"/>
              </a:rPr>
              <a:t>.password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 + </a:t>
            </a:r>
            <a:r>
              <a:rPr lang="en-US" altLang="ko-KR" sz="1400" b="1" dirty="0">
                <a:solidFill>
                  <a:srgbClr val="2A00FF"/>
                </a:solidFill>
                <a:latin typeface="+mn-ea"/>
                <a:ea typeface="+mn-ea"/>
              </a:rPr>
              <a:t>","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 + </a:t>
            </a:r>
            <a:r>
              <a:rPr lang="en-US" altLang="ko-KR" sz="1400" b="1" dirty="0" err="1">
                <a:solidFill>
                  <a:srgbClr val="7F0055"/>
                </a:solidFill>
                <a:latin typeface="+mn-ea"/>
                <a:ea typeface="+mn-ea"/>
              </a:rPr>
              <a:t>this</a:t>
            </a:r>
            <a:r>
              <a:rPr lang="en-US" altLang="ko-KR" sz="1400" b="1" dirty="0" err="1">
                <a:solidFill>
                  <a:srgbClr val="000000"/>
                </a:solidFill>
                <a:latin typeface="+mn-ea"/>
                <a:ea typeface="+mn-ea"/>
              </a:rPr>
              <a:t>.content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   }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};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211638" y="3400425"/>
            <a:ext cx="4572000" cy="1600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7F0055"/>
                </a:solidFill>
                <a:latin typeface="+mn-ea"/>
                <a:ea typeface="+mn-ea"/>
              </a:rPr>
              <a:t>let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 name = guestbookVo.name;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console.log(name);</a:t>
            </a:r>
          </a:p>
          <a:p>
            <a:pPr>
              <a:defRPr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</a:p>
          <a:p>
            <a:pPr>
              <a:defRPr/>
            </a:pPr>
            <a:r>
              <a:rPr lang="en-US" altLang="ko-KR" sz="1400" b="1" dirty="0">
                <a:solidFill>
                  <a:srgbClr val="7F0055"/>
                </a:solidFill>
                <a:latin typeface="+mn-ea"/>
                <a:ea typeface="+mn-ea"/>
              </a:rPr>
              <a:t>let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 password = </a:t>
            </a:r>
            <a:r>
              <a:rPr lang="en-US" altLang="ko-KR" sz="1400" b="1" dirty="0" err="1">
                <a:solidFill>
                  <a:srgbClr val="000000"/>
                </a:solidFill>
                <a:latin typeface="+mn-ea"/>
                <a:ea typeface="+mn-ea"/>
              </a:rPr>
              <a:t>guestbookVo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[</a:t>
            </a:r>
            <a:r>
              <a:rPr lang="en-US" altLang="ko-KR" sz="1400" b="1" dirty="0">
                <a:solidFill>
                  <a:srgbClr val="2A00FF"/>
                </a:solidFill>
                <a:latin typeface="+mn-ea"/>
                <a:ea typeface="+mn-ea"/>
              </a:rPr>
              <a:t>"password"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];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console.log(password);</a:t>
            </a:r>
          </a:p>
          <a:p>
            <a:pPr>
              <a:defRPr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</a:p>
          <a:p>
            <a:pPr>
              <a:defRPr/>
            </a:pPr>
            <a:r>
              <a:rPr lang="en-US" altLang="ko-KR" sz="1400" dirty="0" err="1">
                <a:solidFill>
                  <a:srgbClr val="000000"/>
                </a:solidFill>
                <a:latin typeface="+mn-ea"/>
                <a:ea typeface="+mn-ea"/>
              </a:rPr>
              <a:t>guestbookVo.showInfo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();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4793676"/>
            <a:ext cx="11480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Bef>
                <a:spcPct val="20000"/>
              </a:spcBef>
            </a:pPr>
            <a:r>
              <a:rPr lang="en-US" altLang="ko-KR" sz="1600" b="1" dirty="0">
                <a:latin typeface="+mn-lt"/>
                <a:ea typeface="+mn-ea"/>
              </a:rPr>
              <a:t>ex15.html</a:t>
            </a:r>
            <a:endParaRPr lang="ko-KR" altLang="en-US" sz="1600" b="1" dirty="0">
              <a:latin typeface="+mn-lt"/>
              <a:ea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63342" y="4793676"/>
            <a:ext cx="23936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Bef>
                <a:spcPct val="20000"/>
              </a:spcBef>
            </a:pPr>
            <a:r>
              <a:rPr lang="en-US" altLang="ko-KR" sz="1600" b="1" dirty="0">
                <a:latin typeface="+mn-lt"/>
                <a:ea typeface="+mn-ea"/>
              </a:rPr>
              <a:t>ex16.html (</a:t>
            </a:r>
            <a:r>
              <a:rPr lang="ko-KR" altLang="en-US" sz="1600" b="1" dirty="0">
                <a:latin typeface="+mn-lt"/>
                <a:ea typeface="+mn-ea"/>
              </a:rPr>
              <a:t>리스트개념</a:t>
            </a:r>
            <a:r>
              <a:rPr lang="en-US" altLang="ko-KR" sz="1600" b="1" dirty="0">
                <a:latin typeface="+mn-lt"/>
                <a:ea typeface="+mn-ea"/>
              </a:rPr>
              <a:t>)</a:t>
            </a:r>
            <a:endParaRPr lang="ko-KR" altLang="en-US" sz="1600" b="1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2588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28675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01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28676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221795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객체</a:t>
            </a:r>
          </a:p>
          <a:p>
            <a:pPr marL="228600" lvl="1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359532" y="861655"/>
            <a:ext cx="23936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Bef>
                <a:spcPct val="20000"/>
              </a:spcBef>
            </a:pPr>
            <a:r>
              <a:rPr lang="en-US" altLang="ko-KR" sz="1600" b="1" dirty="0">
                <a:latin typeface="+mn-lt"/>
                <a:ea typeface="+mn-ea"/>
              </a:rPr>
              <a:t>ex16.html (</a:t>
            </a:r>
            <a:r>
              <a:rPr lang="ko-KR" altLang="en-US" sz="1600" b="1" dirty="0">
                <a:latin typeface="+mn-lt"/>
                <a:ea typeface="+mn-ea"/>
              </a:rPr>
              <a:t>리스트개념</a:t>
            </a:r>
            <a:r>
              <a:rPr lang="en-US" altLang="ko-KR" sz="1600" b="1" dirty="0">
                <a:latin typeface="+mn-lt"/>
                <a:ea typeface="+mn-ea"/>
              </a:rPr>
              <a:t>)</a:t>
            </a:r>
            <a:endParaRPr lang="ko-KR" altLang="en-US" sz="1600" b="1" dirty="0">
              <a:latin typeface="+mn-lt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F5531A-A771-1C9F-BA38-ED85030C3487}"/>
              </a:ext>
            </a:extLst>
          </p:cNvPr>
          <p:cNvSpPr/>
          <p:nvPr/>
        </p:nvSpPr>
        <p:spPr>
          <a:xfrm>
            <a:off x="2484671" y="2993875"/>
            <a:ext cx="540060" cy="54006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C57CBD4-CF0D-EC40-5A43-5690ADCA5B8E}"/>
              </a:ext>
            </a:extLst>
          </p:cNvPr>
          <p:cNvSpPr/>
          <p:nvPr/>
        </p:nvSpPr>
        <p:spPr>
          <a:xfrm>
            <a:off x="3024731" y="2993875"/>
            <a:ext cx="540060" cy="54006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999149-4C26-E6C2-DECD-027A72D59D95}"/>
              </a:ext>
            </a:extLst>
          </p:cNvPr>
          <p:cNvSpPr/>
          <p:nvPr/>
        </p:nvSpPr>
        <p:spPr>
          <a:xfrm>
            <a:off x="3564791" y="2993875"/>
            <a:ext cx="540060" cy="54006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25BEBFF-8FE3-B0AF-F291-4B318E6E639B}"/>
              </a:ext>
            </a:extLst>
          </p:cNvPr>
          <p:cNvSpPr/>
          <p:nvPr/>
        </p:nvSpPr>
        <p:spPr>
          <a:xfrm>
            <a:off x="1286837" y="3897364"/>
            <a:ext cx="1889548" cy="900100"/>
          </a:xfrm>
          <a:prstGeom prst="round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>
                <a:solidFill>
                  <a:schemeClr val="tx1"/>
                </a:solidFill>
              </a:rPr>
              <a:t>no=1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name=</a:t>
            </a:r>
            <a:r>
              <a:rPr lang="ko-KR" altLang="en-US" sz="1200" dirty="0">
                <a:solidFill>
                  <a:schemeClr val="tx1"/>
                </a:solidFill>
              </a:rPr>
              <a:t>박명수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hp=010-1111-1111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company=02-1111-1111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19F601B-59BF-9E91-41DF-AF5567E23349}"/>
              </a:ext>
            </a:extLst>
          </p:cNvPr>
          <p:cNvSpPr/>
          <p:nvPr/>
        </p:nvSpPr>
        <p:spPr>
          <a:xfrm>
            <a:off x="3295419" y="3897364"/>
            <a:ext cx="1889548" cy="900100"/>
          </a:xfrm>
          <a:prstGeom prst="round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>
                <a:solidFill>
                  <a:schemeClr val="tx1"/>
                </a:solidFill>
              </a:rPr>
              <a:t>no=2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name=</a:t>
            </a:r>
            <a:r>
              <a:rPr lang="ko-KR" altLang="en-US" sz="1200" dirty="0">
                <a:solidFill>
                  <a:schemeClr val="tx1"/>
                </a:solidFill>
              </a:rPr>
              <a:t>유재석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hp=010-2222-2222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company=02-2222-2222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C18C861-E12D-C230-C547-840D03DD9CAD}"/>
              </a:ext>
            </a:extLst>
          </p:cNvPr>
          <p:cNvSpPr/>
          <p:nvPr/>
        </p:nvSpPr>
        <p:spPr>
          <a:xfrm>
            <a:off x="5313937" y="3897364"/>
            <a:ext cx="1889548" cy="900100"/>
          </a:xfrm>
          <a:prstGeom prst="round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>
                <a:solidFill>
                  <a:schemeClr val="tx1"/>
                </a:solidFill>
              </a:rPr>
              <a:t>no=3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name=</a:t>
            </a:r>
            <a:r>
              <a:rPr lang="ko-KR" altLang="en-US" sz="1200" dirty="0">
                <a:solidFill>
                  <a:schemeClr val="tx1"/>
                </a:solidFill>
              </a:rPr>
              <a:t>서장훈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hp=010-3333-3333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company=02-3333-3333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7C83F71-5288-D7DF-6E70-8F3D1B0170CC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2231611" y="3263905"/>
            <a:ext cx="523090" cy="6334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0DC5F45-9764-83B7-7A12-3571791EF86E}"/>
              </a:ext>
            </a:extLst>
          </p:cNvPr>
          <p:cNvCxnSpPr>
            <a:cxnSpLocks/>
          </p:cNvCxnSpPr>
          <p:nvPr/>
        </p:nvCxnSpPr>
        <p:spPr>
          <a:xfrm flipH="1" flipV="1">
            <a:off x="3317689" y="3263905"/>
            <a:ext cx="751293" cy="6334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A2CB76C-622D-D790-C846-B31A11CB82D1}"/>
              </a:ext>
            </a:extLst>
          </p:cNvPr>
          <p:cNvCxnSpPr>
            <a:cxnSpLocks/>
          </p:cNvCxnSpPr>
          <p:nvPr/>
        </p:nvCxnSpPr>
        <p:spPr>
          <a:xfrm flipH="1" flipV="1">
            <a:off x="3773811" y="3263905"/>
            <a:ext cx="2203254" cy="6334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8688699-6D13-6FD4-1715-B1545C6215DA}"/>
              </a:ext>
            </a:extLst>
          </p:cNvPr>
          <p:cNvSpPr txBox="1"/>
          <p:nvPr/>
        </p:nvSpPr>
        <p:spPr>
          <a:xfrm>
            <a:off x="359532" y="1126912"/>
            <a:ext cx="54006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075" lvl="1" indent="-92075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+mn-ea"/>
                <a:ea typeface="+mn-ea"/>
              </a:rPr>
              <a:t>js</a:t>
            </a:r>
            <a:r>
              <a:rPr lang="ko-KR" altLang="en-US" sz="1400" dirty="0">
                <a:latin typeface="+mn-ea"/>
                <a:ea typeface="+mn-ea"/>
              </a:rPr>
              <a:t>를 이용해서 아래와 같이 </a:t>
            </a:r>
            <a:r>
              <a:rPr lang="ko-KR" altLang="en-US" sz="1400" dirty="0" err="1">
                <a:latin typeface="+mn-ea"/>
                <a:ea typeface="+mn-ea"/>
              </a:rPr>
              <a:t>출력되록</a:t>
            </a:r>
            <a:r>
              <a:rPr lang="ko-KR" altLang="en-US" sz="1400" dirty="0">
                <a:latin typeface="+mn-ea"/>
                <a:ea typeface="+mn-ea"/>
              </a:rPr>
              <a:t> 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ko-KR" altLang="en-US" sz="1400" dirty="0">
                <a:latin typeface="+mn-ea"/>
                <a:ea typeface="+mn-ea"/>
              </a:rPr>
              <a:t>만드세요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출력은 </a:t>
            </a:r>
            <a:r>
              <a:rPr lang="en-US" altLang="ko-KR" sz="1400" dirty="0">
                <a:latin typeface="+mn-ea"/>
                <a:ea typeface="+mn-ea"/>
              </a:rPr>
              <a:t>for</a:t>
            </a:r>
            <a:r>
              <a:rPr lang="ko-KR" altLang="en-US" sz="1400" dirty="0">
                <a:latin typeface="+mn-ea"/>
                <a:ea typeface="+mn-ea"/>
              </a:rPr>
              <a:t>문사용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br>
              <a:rPr lang="en-US" altLang="ko-KR" sz="1400" dirty="0">
                <a:latin typeface="+mn-ea"/>
                <a:ea typeface="+mn-ea"/>
              </a:rPr>
            </a:br>
            <a:br>
              <a:rPr lang="en-US" altLang="ko-KR" sz="1400" dirty="0">
                <a:latin typeface="+mn-ea"/>
                <a:ea typeface="+mn-ea"/>
              </a:rPr>
            </a:br>
            <a:r>
              <a:rPr lang="ko-KR" altLang="en-US" sz="1400" dirty="0">
                <a:latin typeface="+mn-ea"/>
                <a:ea typeface="+mn-ea"/>
              </a:rPr>
              <a:t>박명수</a:t>
            </a:r>
            <a:r>
              <a:rPr lang="en-US" altLang="ko-KR" sz="1400" dirty="0">
                <a:latin typeface="+mn-ea"/>
                <a:ea typeface="+mn-ea"/>
              </a:rPr>
              <a:t>(010-1111-1112)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ko-KR" altLang="en-US" sz="1400" dirty="0">
                <a:latin typeface="+mn-ea"/>
                <a:ea typeface="+mn-ea"/>
              </a:rPr>
              <a:t>유재석</a:t>
            </a:r>
            <a:r>
              <a:rPr lang="en-US" altLang="ko-KR" sz="1400" dirty="0">
                <a:latin typeface="+mn-ea"/>
                <a:ea typeface="+mn-ea"/>
              </a:rPr>
              <a:t>(010-2222-2222)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ko-KR" altLang="en-US" sz="1400" dirty="0">
                <a:latin typeface="+mn-ea"/>
                <a:ea typeface="+mn-ea"/>
              </a:rPr>
              <a:t>서장훈</a:t>
            </a:r>
            <a:r>
              <a:rPr lang="en-US" altLang="ko-KR" sz="1400" dirty="0">
                <a:latin typeface="+mn-ea"/>
                <a:ea typeface="+mn-ea"/>
              </a:rPr>
              <a:t>(010-3333-3333)</a:t>
            </a:r>
            <a:br>
              <a:rPr lang="en-US" altLang="ko-KR" sz="1400" dirty="0">
                <a:latin typeface="+mn-ea"/>
                <a:ea typeface="+mn-ea"/>
              </a:rPr>
            </a:br>
            <a:r>
              <a:rPr lang="ko-KR" altLang="en-US" sz="1400" dirty="0">
                <a:latin typeface="+mn-ea"/>
                <a:ea typeface="+mn-ea"/>
              </a:rPr>
              <a:t>이효리</a:t>
            </a:r>
            <a:r>
              <a:rPr lang="en-US" altLang="ko-KR" sz="1400" dirty="0">
                <a:latin typeface="+mn-ea"/>
                <a:ea typeface="+mn-ea"/>
              </a:rPr>
              <a:t>(010-4444-4444)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6B9DD1-68DE-2420-24B9-3548C478259D}"/>
              </a:ext>
            </a:extLst>
          </p:cNvPr>
          <p:cNvSpPr/>
          <p:nvPr/>
        </p:nvSpPr>
        <p:spPr>
          <a:xfrm>
            <a:off x="1203249" y="3580634"/>
            <a:ext cx="10945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Bef>
                <a:spcPct val="20000"/>
              </a:spcBef>
            </a:pPr>
            <a:r>
              <a:rPr lang="en-US" altLang="ko-KR" sz="1600" b="1" dirty="0" err="1">
                <a:latin typeface="+mn-lt"/>
                <a:ea typeface="+mn-ea"/>
              </a:rPr>
              <a:t>PersonVo</a:t>
            </a:r>
            <a:endParaRPr lang="ko-KR" altLang="en-US" sz="1600" b="1" dirty="0">
              <a:latin typeface="+mn-lt"/>
              <a:ea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20451E-A59E-C5A9-490F-CA390C5EECBF}"/>
              </a:ext>
            </a:extLst>
          </p:cNvPr>
          <p:cNvSpPr/>
          <p:nvPr/>
        </p:nvSpPr>
        <p:spPr>
          <a:xfrm>
            <a:off x="3247230" y="3580634"/>
            <a:ext cx="10945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Bef>
                <a:spcPct val="20000"/>
              </a:spcBef>
            </a:pPr>
            <a:r>
              <a:rPr lang="en-US" altLang="ko-KR" sz="1600" b="1" dirty="0" err="1">
                <a:latin typeface="+mn-lt"/>
                <a:ea typeface="+mn-ea"/>
              </a:rPr>
              <a:t>PersonVo</a:t>
            </a:r>
            <a:endParaRPr lang="ko-KR" altLang="en-US" sz="1600" b="1" dirty="0">
              <a:latin typeface="+mn-lt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63C44D-3EAF-C767-AE29-4CFB7C8F5A8A}"/>
              </a:ext>
            </a:extLst>
          </p:cNvPr>
          <p:cNvSpPr/>
          <p:nvPr/>
        </p:nvSpPr>
        <p:spPr>
          <a:xfrm>
            <a:off x="5213575" y="3580634"/>
            <a:ext cx="10945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Bef>
                <a:spcPct val="20000"/>
              </a:spcBef>
            </a:pPr>
            <a:r>
              <a:rPr lang="en-US" altLang="ko-KR" sz="1600" b="1" dirty="0" err="1">
                <a:latin typeface="+mn-lt"/>
                <a:ea typeface="+mn-ea"/>
              </a:rPr>
              <a:t>PersonVo</a:t>
            </a:r>
            <a:endParaRPr lang="ko-KR" altLang="en-US" sz="1600" b="1" dirty="0">
              <a:latin typeface="+mn-lt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CD0706-F1B1-D2BA-D1BC-6E918AF94F0B}"/>
              </a:ext>
            </a:extLst>
          </p:cNvPr>
          <p:cNvSpPr/>
          <p:nvPr/>
        </p:nvSpPr>
        <p:spPr>
          <a:xfrm>
            <a:off x="2400543" y="2633497"/>
            <a:ext cx="65497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Bef>
                <a:spcPct val="20000"/>
              </a:spcBef>
            </a:pPr>
            <a:r>
              <a:rPr lang="en-US" altLang="ko-KR" sz="1600" b="1" dirty="0">
                <a:latin typeface="+mn-lt"/>
                <a:ea typeface="+mn-ea"/>
              </a:rPr>
              <a:t>List&lt;</a:t>
            </a:r>
            <a:r>
              <a:rPr lang="en-US" altLang="ko-KR" sz="1600" b="1" dirty="0" err="1">
                <a:latin typeface="+mn-lt"/>
                <a:ea typeface="+mn-ea"/>
              </a:rPr>
              <a:t>PersonVo</a:t>
            </a:r>
            <a:r>
              <a:rPr lang="en-US" altLang="ko-KR" sz="1600" b="1" dirty="0">
                <a:latin typeface="+mn-lt"/>
                <a:ea typeface="+mn-ea"/>
              </a:rPr>
              <a:t>&gt; </a:t>
            </a:r>
            <a:r>
              <a:rPr lang="en-US" altLang="ko-KR" sz="1600" b="1" dirty="0" err="1">
                <a:latin typeface="+mn-lt"/>
                <a:ea typeface="+mn-ea"/>
              </a:rPr>
              <a:t>personList</a:t>
            </a:r>
            <a:r>
              <a:rPr lang="en-US" altLang="ko-KR" sz="1600" b="1" dirty="0">
                <a:latin typeface="+mn-lt"/>
                <a:ea typeface="+mn-ea"/>
              </a:rPr>
              <a:t> = new </a:t>
            </a:r>
            <a:r>
              <a:rPr lang="en-US" altLang="ko-KR" sz="1600" b="1" dirty="0" err="1">
                <a:latin typeface="+mn-lt"/>
                <a:ea typeface="+mn-ea"/>
              </a:rPr>
              <a:t>ArrayList</a:t>
            </a:r>
            <a:r>
              <a:rPr lang="en-US" altLang="ko-KR" sz="1600" b="1" dirty="0">
                <a:latin typeface="+mn-lt"/>
                <a:ea typeface="+mn-ea"/>
              </a:rPr>
              <a:t>&lt;</a:t>
            </a:r>
            <a:r>
              <a:rPr lang="en-US" altLang="ko-KR" sz="1600" b="1" dirty="0" err="1">
                <a:latin typeface="+mn-lt"/>
                <a:ea typeface="+mn-ea"/>
              </a:rPr>
              <a:t>PersonVo</a:t>
            </a:r>
            <a:r>
              <a:rPr lang="en-US" altLang="ko-KR" sz="1600" b="1" dirty="0">
                <a:latin typeface="+mn-lt"/>
                <a:ea typeface="+mn-ea"/>
              </a:rPr>
              <a:t>&gt;();</a:t>
            </a:r>
            <a:endParaRPr lang="ko-KR" altLang="en-US" sz="1600" b="1" dirty="0">
              <a:latin typeface="+mn-lt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F8F13B-F962-C693-7853-E6B435957729}"/>
              </a:ext>
            </a:extLst>
          </p:cNvPr>
          <p:cNvSpPr/>
          <p:nvPr/>
        </p:nvSpPr>
        <p:spPr>
          <a:xfrm>
            <a:off x="1219235" y="4804946"/>
            <a:ext cx="65497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Bef>
                <a:spcPct val="20000"/>
              </a:spcBef>
              <a:tabLst>
                <a:tab pos="2689225" algn="l"/>
              </a:tabLst>
            </a:pPr>
            <a:r>
              <a:rPr lang="en-US" altLang="ko-KR" sz="1600" b="1" dirty="0" err="1">
                <a:solidFill>
                  <a:srgbClr val="FF0000"/>
                </a:solidFill>
                <a:latin typeface="+mn-lt"/>
                <a:ea typeface="+mn-ea"/>
              </a:rPr>
              <a:t>personVo</a:t>
            </a:r>
            <a:r>
              <a:rPr lang="en-US" altLang="ko-KR" sz="1600" b="1" dirty="0">
                <a:solidFill>
                  <a:srgbClr val="FF0000"/>
                </a:solidFill>
                <a:latin typeface="+mn-lt"/>
                <a:ea typeface="+mn-ea"/>
              </a:rPr>
              <a:t> = {}</a:t>
            </a:r>
            <a:endParaRPr lang="ko-KR" altLang="en-US" sz="1600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230E3C5-DEB9-C06C-4855-27B2A1ABF366}"/>
              </a:ext>
            </a:extLst>
          </p:cNvPr>
          <p:cNvSpPr/>
          <p:nvPr/>
        </p:nvSpPr>
        <p:spPr>
          <a:xfrm>
            <a:off x="3951372" y="1682787"/>
            <a:ext cx="17491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Bef>
                <a:spcPct val="20000"/>
              </a:spcBef>
            </a:pPr>
            <a:r>
              <a:rPr lang="en-US" altLang="ko-KR" sz="1600" b="1" dirty="0" err="1">
                <a:solidFill>
                  <a:srgbClr val="FF0000"/>
                </a:solidFill>
                <a:latin typeface="+mn-lt"/>
                <a:ea typeface="+mn-ea"/>
              </a:rPr>
              <a:t>personList</a:t>
            </a:r>
            <a:r>
              <a:rPr lang="en-US" altLang="ko-KR" sz="1600" b="1" dirty="0">
                <a:solidFill>
                  <a:srgbClr val="FF0000"/>
                </a:solidFill>
                <a:latin typeface="+mn-lt"/>
                <a:ea typeface="+mn-ea"/>
              </a:rPr>
              <a:t> = []</a:t>
            </a:r>
            <a:endParaRPr lang="ko-KR" altLang="en-US" sz="1600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0DC2083-039E-137D-4F5D-BB39A2232C8F}"/>
              </a:ext>
            </a:extLst>
          </p:cNvPr>
          <p:cNvSpPr/>
          <p:nvPr/>
        </p:nvSpPr>
        <p:spPr>
          <a:xfrm>
            <a:off x="6788046" y="485454"/>
            <a:ext cx="2301966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Bef>
                <a:spcPct val="20000"/>
              </a:spcBef>
            </a:pPr>
            <a:r>
              <a:rPr lang="en-US" altLang="ko-KR" sz="1200" b="1" dirty="0" err="1">
                <a:solidFill>
                  <a:srgbClr val="0070C0"/>
                </a:solidFill>
                <a:latin typeface="+mn-lt"/>
                <a:ea typeface="+mn-ea"/>
              </a:rPr>
              <a:t>personList</a:t>
            </a:r>
            <a:r>
              <a:rPr lang="en-US" altLang="ko-KR" sz="1200" b="1" dirty="0">
                <a:solidFill>
                  <a:srgbClr val="0070C0"/>
                </a:solidFill>
                <a:latin typeface="+mn-lt"/>
                <a:ea typeface="+mn-ea"/>
              </a:rPr>
              <a:t> = []</a:t>
            </a:r>
          </a:p>
          <a:p>
            <a:pPr latinLnBrk="1">
              <a:spcBef>
                <a:spcPct val="20000"/>
              </a:spcBef>
            </a:pPr>
            <a:r>
              <a:rPr lang="en-US" altLang="ko-KR" sz="1200" b="1" dirty="0">
                <a:solidFill>
                  <a:srgbClr val="FF0000"/>
                </a:solidFill>
                <a:latin typeface="+mn-lt"/>
                <a:ea typeface="+mn-ea"/>
              </a:rPr>
              <a:t>personVo1 = {}</a:t>
            </a:r>
          </a:p>
          <a:p>
            <a:pPr latinLnBrk="1">
              <a:spcBef>
                <a:spcPct val="20000"/>
              </a:spcBef>
            </a:pPr>
            <a:r>
              <a:rPr lang="en-US" altLang="ko-KR" sz="1200" b="1" dirty="0">
                <a:solidFill>
                  <a:srgbClr val="FF0000"/>
                </a:solidFill>
                <a:latin typeface="+mn-lt"/>
                <a:ea typeface="+mn-ea"/>
              </a:rPr>
              <a:t>personVo2 = {}</a:t>
            </a:r>
          </a:p>
          <a:p>
            <a:pPr latinLnBrk="1">
              <a:spcBef>
                <a:spcPct val="20000"/>
              </a:spcBef>
            </a:pPr>
            <a:r>
              <a:rPr lang="en-US" altLang="ko-KR" sz="1200" b="1" dirty="0">
                <a:solidFill>
                  <a:srgbClr val="FF0000"/>
                </a:solidFill>
                <a:latin typeface="+mn-lt"/>
                <a:ea typeface="+mn-ea"/>
              </a:rPr>
              <a:t>personVo3 = {}</a:t>
            </a:r>
          </a:p>
          <a:p>
            <a:pPr latinLnBrk="1">
              <a:spcBef>
                <a:spcPct val="20000"/>
              </a:spcBef>
            </a:pPr>
            <a:r>
              <a:rPr lang="en-US" altLang="ko-KR" sz="1200" b="1" dirty="0" err="1">
                <a:solidFill>
                  <a:srgbClr val="0070C0"/>
                </a:solidFill>
                <a:latin typeface="+mn-lt"/>
                <a:ea typeface="+mn-ea"/>
              </a:rPr>
              <a:t>personList.push</a:t>
            </a:r>
            <a:r>
              <a:rPr lang="en-US" altLang="ko-KR" sz="1200" b="1" dirty="0">
                <a:solidFill>
                  <a:srgbClr val="0070C0"/>
                </a:solidFill>
                <a:latin typeface="+mn-lt"/>
                <a:ea typeface="+mn-ea"/>
              </a:rPr>
              <a:t>(personVo1);</a:t>
            </a:r>
          </a:p>
          <a:p>
            <a:pPr latinLnBrk="1">
              <a:spcBef>
                <a:spcPct val="20000"/>
              </a:spcBef>
            </a:pPr>
            <a:r>
              <a:rPr lang="en-US" altLang="ko-KR" sz="1200" b="1" dirty="0" err="1">
                <a:solidFill>
                  <a:srgbClr val="0070C0"/>
                </a:solidFill>
                <a:latin typeface="+mn-lt"/>
                <a:ea typeface="+mn-ea"/>
              </a:rPr>
              <a:t>personList.push</a:t>
            </a:r>
            <a:r>
              <a:rPr lang="en-US" altLang="ko-KR" sz="1200" b="1" dirty="0">
                <a:solidFill>
                  <a:srgbClr val="0070C0"/>
                </a:solidFill>
                <a:latin typeface="+mn-lt"/>
                <a:ea typeface="+mn-ea"/>
              </a:rPr>
              <a:t>(personVo2);</a:t>
            </a:r>
          </a:p>
          <a:p>
            <a:pPr latinLnBrk="1">
              <a:spcBef>
                <a:spcPct val="20000"/>
              </a:spcBef>
            </a:pPr>
            <a:r>
              <a:rPr lang="en-US" altLang="ko-KR" sz="1200" b="1" dirty="0" err="1">
                <a:solidFill>
                  <a:srgbClr val="0070C0"/>
                </a:solidFill>
                <a:latin typeface="+mn-lt"/>
                <a:ea typeface="+mn-ea"/>
              </a:rPr>
              <a:t>personList.push</a:t>
            </a:r>
            <a:r>
              <a:rPr lang="en-US" altLang="ko-KR" sz="1200" b="1" dirty="0">
                <a:solidFill>
                  <a:srgbClr val="0070C0"/>
                </a:solidFill>
                <a:latin typeface="+mn-lt"/>
                <a:ea typeface="+mn-ea"/>
              </a:rPr>
              <a:t>(personVo3);</a:t>
            </a:r>
          </a:p>
          <a:p>
            <a:pPr latinLnBrk="1">
              <a:spcBef>
                <a:spcPct val="20000"/>
              </a:spcBef>
            </a:pPr>
            <a:endParaRPr lang="ko-KR" altLang="en-US" sz="1600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607ED9-A5E1-C3E1-8850-6DF4521BE036}"/>
              </a:ext>
            </a:extLst>
          </p:cNvPr>
          <p:cNvSpPr/>
          <p:nvPr/>
        </p:nvSpPr>
        <p:spPr>
          <a:xfrm>
            <a:off x="3951372" y="485454"/>
            <a:ext cx="2567511" cy="1458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Bef>
                <a:spcPct val="20000"/>
              </a:spcBef>
            </a:pPr>
            <a:r>
              <a:rPr lang="en-US" altLang="ko-KR" sz="1200" b="1" dirty="0">
                <a:solidFill>
                  <a:srgbClr val="0070C0"/>
                </a:solidFill>
                <a:latin typeface="+mn-lt"/>
                <a:ea typeface="+mn-ea"/>
              </a:rPr>
              <a:t>[ </a:t>
            </a:r>
          </a:p>
          <a:p>
            <a:pPr latinLnBrk="1">
              <a:spcBef>
                <a:spcPct val="20000"/>
              </a:spcBef>
            </a:pPr>
            <a:r>
              <a:rPr lang="en-US" altLang="ko-KR" sz="1200" b="1" dirty="0">
                <a:solidFill>
                  <a:srgbClr val="0070C0"/>
                </a:solidFill>
                <a:latin typeface="+mn-lt"/>
                <a:ea typeface="+mn-ea"/>
              </a:rPr>
              <a:t> {name=</a:t>
            </a:r>
            <a:r>
              <a:rPr lang="ko-KR" altLang="en-US" sz="1200" b="1" dirty="0">
                <a:solidFill>
                  <a:srgbClr val="0070C0"/>
                </a:solidFill>
                <a:latin typeface="+mn-lt"/>
                <a:ea typeface="+mn-ea"/>
              </a:rPr>
              <a:t>박</a:t>
            </a:r>
            <a:r>
              <a:rPr lang="en-US" altLang="ko-KR" sz="1200" b="1" dirty="0">
                <a:solidFill>
                  <a:srgbClr val="0070C0"/>
                </a:solidFill>
                <a:latin typeface="+mn-lt"/>
                <a:ea typeface="+mn-ea"/>
              </a:rPr>
              <a:t>, hp=010, com=02  }, </a:t>
            </a:r>
          </a:p>
          <a:p>
            <a:pPr latinLnBrk="1">
              <a:spcBef>
                <a:spcPct val="20000"/>
              </a:spcBef>
            </a:pPr>
            <a:r>
              <a:rPr lang="en-US" altLang="ko-KR" sz="1200" b="1" dirty="0">
                <a:solidFill>
                  <a:srgbClr val="0070C0"/>
                </a:solidFill>
                <a:latin typeface="+mn-lt"/>
                <a:ea typeface="+mn-ea"/>
              </a:rPr>
              <a:t> {name=</a:t>
            </a:r>
            <a:r>
              <a:rPr lang="ko-KR" altLang="en-US" sz="1200" b="1" dirty="0">
                <a:solidFill>
                  <a:srgbClr val="0070C0"/>
                </a:solidFill>
                <a:latin typeface="+mn-lt"/>
                <a:ea typeface="+mn-ea"/>
              </a:rPr>
              <a:t>유</a:t>
            </a:r>
            <a:r>
              <a:rPr lang="en-US" altLang="ko-KR" sz="1200" b="1" dirty="0">
                <a:solidFill>
                  <a:srgbClr val="0070C0"/>
                </a:solidFill>
                <a:latin typeface="+mn-lt"/>
                <a:ea typeface="+mn-ea"/>
              </a:rPr>
              <a:t>, hp=010, com=02  },</a:t>
            </a:r>
          </a:p>
          <a:p>
            <a:pPr latinLnBrk="1">
              <a:spcBef>
                <a:spcPct val="20000"/>
              </a:spcBef>
            </a:pPr>
            <a:r>
              <a:rPr lang="en-US" altLang="ko-KR" sz="1200" b="1" dirty="0">
                <a:solidFill>
                  <a:srgbClr val="0070C0"/>
                </a:solidFill>
                <a:latin typeface="+mn-lt"/>
                <a:ea typeface="+mn-ea"/>
              </a:rPr>
              <a:t> {name=</a:t>
            </a:r>
            <a:r>
              <a:rPr lang="ko-KR" altLang="en-US" sz="1200" b="1" dirty="0">
                <a:solidFill>
                  <a:srgbClr val="0070C0"/>
                </a:solidFill>
                <a:latin typeface="+mn-lt"/>
                <a:ea typeface="+mn-ea"/>
              </a:rPr>
              <a:t>서</a:t>
            </a:r>
            <a:r>
              <a:rPr lang="en-US" altLang="ko-KR" sz="1200" b="1" dirty="0">
                <a:solidFill>
                  <a:srgbClr val="0070C0"/>
                </a:solidFill>
                <a:latin typeface="+mn-lt"/>
                <a:ea typeface="+mn-ea"/>
              </a:rPr>
              <a:t>, hp=010, com=02  }</a:t>
            </a:r>
          </a:p>
          <a:p>
            <a:pPr latinLnBrk="1">
              <a:spcBef>
                <a:spcPct val="20000"/>
              </a:spcBef>
            </a:pPr>
            <a:r>
              <a:rPr lang="en-US" altLang="ko-KR" sz="1200" b="1" dirty="0">
                <a:solidFill>
                  <a:srgbClr val="0070C0"/>
                </a:solidFill>
                <a:latin typeface="+mn-lt"/>
                <a:ea typeface="+mn-ea"/>
              </a:rPr>
              <a:t>] </a:t>
            </a:r>
          </a:p>
          <a:p>
            <a:pPr latinLnBrk="1">
              <a:spcBef>
                <a:spcPct val="20000"/>
              </a:spcBef>
            </a:pPr>
            <a:endParaRPr lang="ko-KR" altLang="en-US" sz="1600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4319940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2588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28675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01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28676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86407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객체</a:t>
            </a:r>
          </a:p>
          <a:p>
            <a:pPr marL="228600" lvl="1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359532" y="861655"/>
            <a:ext cx="23936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Bef>
                <a:spcPct val="20000"/>
              </a:spcBef>
            </a:pPr>
            <a:r>
              <a:rPr lang="en-US" altLang="ko-KR" sz="1600" b="1" dirty="0">
                <a:latin typeface="+mn-lt"/>
                <a:ea typeface="+mn-ea"/>
              </a:rPr>
              <a:t>ex17.html (</a:t>
            </a:r>
            <a:r>
              <a:rPr lang="ko-KR" altLang="en-US" sz="1600" b="1" dirty="0">
                <a:latin typeface="+mn-lt"/>
                <a:ea typeface="+mn-ea"/>
              </a:rPr>
              <a:t>리스트개념</a:t>
            </a:r>
            <a:r>
              <a:rPr lang="en-US" altLang="ko-KR" sz="1600" b="1" dirty="0">
                <a:latin typeface="+mn-lt"/>
                <a:ea typeface="+mn-ea"/>
              </a:rPr>
              <a:t>)</a:t>
            </a:r>
            <a:endParaRPr lang="ko-KR" altLang="en-US" sz="1600" b="1" dirty="0">
              <a:latin typeface="+mn-lt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F5531A-A771-1C9F-BA38-ED85030C3487}"/>
              </a:ext>
            </a:extLst>
          </p:cNvPr>
          <p:cNvSpPr/>
          <p:nvPr/>
        </p:nvSpPr>
        <p:spPr>
          <a:xfrm>
            <a:off x="1742734" y="2466414"/>
            <a:ext cx="540060" cy="54006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C57CBD4-CF0D-EC40-5A43-5690ADCA5B8E}"/>
              </a:ext>
            </a:extLst>
          </p:cNvPr>
          <p:cNvSpPr/>
          <p:nvPr/>
        </p:nvSpPr>
        <p:spPr>
          <a:xfrm>
            <a:off x="2282794" y="2466414"/>
            <a:ext cx="540060" cy="54006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999149-4C26-E6C2-DECD-027A72D59D95}"/>
              </a:ext>
            </a:extLst>
          </p:cNvPr>
          <p:cNvSpPr/>
          <p:nvPr/>
        </p:nvSpPr>
        <p:spPr>
          <a:xfrm>
            <a:off x="2822854" y="2466414"/>
            <a:ext cx="540060" cy="54006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25BEBFF-8FE3-B0AF-F291-4B318E6E639B}"/>
              </a:ext>
            </a:extLst>
          </p:cNvPr>
          <p:cNvSpPr/>
          <p:nvPr/>
        </p:nvSpPr>
        <p:spPr>
          <a:xfrm>
            <a:off x="544900" y="3369903"/>
            <a:ext cx="1889548" cy="900100"/>
          </a:xfrm>
          <a:prstGeom prst="round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>
                <a:solidFill>
                  <a:schemeClr val="tx1"/>
                </a:solidFill>
              </a:rPr>
              <a:t>name=</a:t>
            </a:r>
            <a:r>
              <a:rPr lang="ko-KR" altLang="en-US" sz="1200" dirty="0">
                <a:solidFill>
                  <a:schemeClr val="tx1"/>
                </a:solidFill>
              </a:rPr>
              <a:t>삼각형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width=5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heigh=10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area = function(){}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19F601B-59BF-9E91-41DF-AF5567E23349}"/>
              </a:ext>
            </a:extLst>
          </p:cNvPr>
          <p:cNvSpPr/>
          <p:nvPr/>
        </p:nvSpPr>
        <p:spPr>
          <a:xfrm>
            <a:off x="2553482" y="3369903"/>
            <a:ext cx="1889548" cy="900100"/>
          </a:xfrm>
          <a:prstGeom prst="round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>
                <a:solidFill>
                  <a:schemeClr val="tx1"/>
                </a:solidFill>
              </a:rPr>
              <a:t>name=</a:t>
            </a:r>
            <a:r>
              <a:rPr lang="ko-KR" altLang="en-US" sz="1200" dirty="0">
                <a:solidFill>
                  <a:schemeClr val="tx1"/>
                </a:solidFill>
              </a:rPr>
              <a:t>사각형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width=5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height=5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area = function(){}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C18C861-E12D-C230-C547-840D03DD9CAD}"/>
              </a:ext>
            </a:extLst>
          </p:cNvPr>
          <p:cNvSpPr/>
          <p:nvPr/>
        </p:nvSpPr>
        <p:spPr>
          <a:xfrm>
            <a:off x="4572000" y="3369903"/>
            <a:ext cx="1889548" cy="900100"/>
          </a:xfrm>
          <a:prstGeom prst="round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200" dirty="0">
                <a:solidFill>
                  <a:schemeClr val="tx1"/>
                </a:solidFill>
              </a:rPr>
              <a:t>name=</a:t>
            </a:r>
            <a:r>
              <a:rPr lang="ko-KR" altLang="en-US" sz="1200" dirty="0">
                <a:solidFill>
                  <a:schemeClr val="tx1"/>
                </a:solidFill>
              </a:rPr>
              <a:t>원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radius=5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area = function(){}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7C83F71-5288-D7DF-6E70-8F3D1B0170CC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489674" y="2736444"/>
            <a:ext cx="523090" cy="6334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0DC5F45-9764-83B7-7A12-3571791EF86E}"/>
              </a:ext>
            </a:extLst>
          </p:cNvPr>
          <p:cNvCxnSpPr>
            <a:cxnSpLocks/>
          </p:cNvCxnSpPr>
          <p:nvPr/>
        </p:nvCxnSpPr>
        <p:spPr>
          <a:xfrm flipH="1" flipV="1">
            <a:off x="2575752" y="2736444"/>
            <a:ext cx="751293" cy="6334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A2CB76C-622D-D790-C846-B31A11CB82D1}"/>
              </a:ext>
            </a:extLst>
          </p:cNvPr>
          <p:cNvCxnSpPr>
            <a:cxnSpLocks/>
          </p:cNvCxnSpPr>
          <p:nvPr/>
        </p:nvCxnSpPr>
        <p:spPr>
          <a:xfrm flipH="1" flipV="1">
            <a:off x="3031874" y="2736444"/>
            <a:ext cx="2203254" cy="6334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8688699-6D13-6FD4-1715-B1545C6215DA}"/>
              </a:ext>
            </a:extLst>
          </p:cNvPr>
          <p:cNvSpPr txBox="1"/>
          <p:nvPr/>
        </p:nvSpPr>
        <p:spPr>
          <a:xfrm>
            <a:off x="359532" y="1126912"/>
            <a:ext cx="762367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075" lvl="1" indent="-92075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+mn-ea"/>
                <a:ea typeface="+mn-ea"/>
              </a:rPr>
              <a:t>js</a:t>
            </a:r>
            <a:r>
              <a:rPr lang="ko-KR" altLang="en-US" sz="1400" dirty="0">
                <a:latin typeface="+mn-ea"/>
                <a:ea typeface="+mn-ea"/>
              </a:rPr>
              <a:t>를 이용해서 아래와 같이 출력되도록 만드세요</a:t>
            </a:r>
            <a:r>
              <a:rPr lang="en-US" altLang="ko-KR" sz="1400" dirty="0">
                <a:latin typeface="+mn-ea"/>
                <a:ea typeface="+mn-ea"/>
              </a:rPr>
              <a:t>(</a:t>
            </a:r>
            <a:r>
              <a:rPr lang="ko-KR" altLang="en-US" sz="1400" dirty="0">
                <a:latin typeface="+mn-ea"/>
                <a:ea typeface="+mn-ea"/>
              </a:rPr>
              <a:t>출력은 </a:t>
            </a:r>
            <a:r>
              <a:rPr lang="en-US" altLang="ko-KR" sz="1400" dirty="0">
                <a:latin typeface="+mn-ea"/>
                <a:ea typeface="+mn-ea"/>
              </a:rPr>
              <a:t>for</a:t>
            </a:r>
            <a:r>
              <a:rPr lang="ko-KR" altLang="en-US" sz="1400" dirty="0">
                <a:latin typeface="+mn-ea"/>
                <a:ea typeface="+mn-ea"/>
              </a:rPr>
              <a:t>문사용</a:t>
            </a:r>
            <a:r>
              <a:rPr lang="en-US" altLang="ko-KR" sz="1400" dirty="0">
                <a:latin typeface="+mn-ea"/>
                <a:ea typeface="+mn-ea"/>
              </a:rPr>
              <a:t>)</a:t>
            </a:r>
            <a:br>
              <a:rPr lang="en-US" altLang="ko-KR" sz="1400" dirty="0">
                <a:latin typeface="+mn-ea"/>
                <a:ea typeface="+mn-ea"/>
              </a:rPr>
            </a:br>
            <a:endParaRPr lang="en-US" altLang="ko-KR" sz="1400" dirty="0">
              <a:latin typeface="+mn-ea"/>
              <a:ea typeface="+mn-ea"/>
            </a:endParaRPr>
          </a:p>
          <a:p>
            <a:pPr marL="0" lvl="1"/>
            <a:r>
              <a:rPr lang="ko-KR" altLang="en-US" sz="1400" dirty="0">
                <a:latin typeface="+mn-ea"/>
                <a:ea typeface="+mn-ea"/>
              </a:rPr>
              <a:t>삼각형의 넓이는 </a:t>
            </a:r>
            <a:r>
              <a:rPr lang="en-US" altLang="ko-KR" sz="1400" dirty="0">
                <a:latin typeface="+mn-ea"/>
                <a:ea typeface="+mn-ea"/>
              </a:rPr>
              <a:t>= 23.52</a:t>
            </a:r>
          </a:p>
          <a:p>
            <a:pPr marL="0" lvl="1"/>
            <a:r>
              <a:rPr lang="ko-KR" altLang="en-US" sz="1400" dirty="0">
                <a:latin typeface="+mn-ea"/>
                <a:ea typeface="+mn-ea"/>
              </a:rPr>
              <a:t>사각형의 넓이는 </a:t>
            </a:r>
            <a:r>
              <a:rPr lang="en-US" altLang="ko-KR" sz="1400" dirty="0">
                <a:latin typeface="+mn-ea"/>
                <a:ea typeface="+mn-ea"/>
              </a:rPr>
              <a:t>= 34.23</a:t>
            </a:r>
          </a:p>
          <a:p>
            <a:pPr marL="0" lvl="1"/>
            <a:r>
              <a:rPr lang="ko-KR" altLang="en-US" sz="1400" dirty="0">
                <a:latin typeface="+mn-ea"/>
                <a:ea typeface="+mn-ea"/>
              </a:rPr>
              <a:t>원의 넓이는 </a:t>
            </a:r>
            <a:r>
              <a:rPr lang="en-US" altLang="ko-KR" sz="1400" dirty="0">
                <a:latin typeface="+mn-ea"/>
                <a:ea typeface="+mn-ea"/>
              </a:rPr>
              <a:t>= 23.45</a:t>
            </a:r>
            <a:br>
              <a:rPr lang="en-US" altLang="ko-KR" sz="1400" dirty="0">
                <a:latin typeface="+mn-ea"/>
                <a:ea typeface="+mn-ea"/>
              </a:rPr>
            </a:br>
            <a:endParaRPr lang="en-US" altLang="ko-KR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6891416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012218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2588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7171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01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7172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8640762" cy="654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기본데이터타입</a:t>
            </a:r>
            <a:endParaRPr lang="en-US" altLang="ko-KR" dirty="0"/>
          </a:p>
          <a:p>
            <a:pPr lvl="1"/>
            <a:r>
              <a:rPr lang="en-US" altLang="ko-KR" b="1" dirty="0"/>
              <a:t>number, string, </a:t>
            </a:r>
            <a:r>
              <a:rPr lang="en-US" altLang="ko-KR" b="1" dirty="0" err="1"/>
              <a:t>boolean</a:t>
            </a:r>
            <a:endParaRPr lang="en-US" altLang="ko-KR" b="1" dirty="0"/>
          </a:p>
        </p:txBody>
      </p:sp>
      <p:sp>
        <p:nvSpPr>
          <p:cNvPr id="7173" name="텍스트 개체 틀 4"/>
          <p:cNvSpPr txBox="1">
            <a:spLocks/>
          </p:cNvSpPr>
          <p:nvPr/>
        </p:nvSpPr>
        <p:spPr bwMode="auto">
          <a:xfrm>
            <a:off x="323850" y="2679700"/>
            <a:ext cx="2484438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266700" indent="-36513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447675" indent="-90488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628650" indent="-90488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spcBef>
                <a:spcPct val="20000"/>
              </a:spcBef>
              <a:buFont typeface="맑은 고딕" panose="020B0503020000020004" pitchFamily="50" charset="-127"/>
              <a:buChar char="■"/>
            </a:pPr>
            <a:r>
              <a:rPr kumimoji="0" lang="en-US" altLang="ko-KR" sz="1600" b="1" dirty="0">
                <a:ea typeface="맑은 고딕" panose="020B0503020000020004" pitchFamily="50" charset="-127"/>
              </a:rPr>
              <a:t>number</a:t>
            </a:r>
          </a:p>
          <a:p>
            <a:pPr lvl="1" latinLnBrk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ko-KR" altLang="en-US" sz="1400" dirty="0">
                <a:ea typeface="맑은 고딕" panose="020B0503020000020004" pitchFamily="50" charset="-127"/>
              </a:rPr>
              <a:t>연산자</a:t>
            </a:r>
            <a:r>
              <a:rPr kumimoji="0" lang="en-US" altLang="ko-KR" sz="1400" dirty="0">
                <a:ea typeface="맑은 고딕" panose="020B0503020000020004" pitchFamily="50" charset="-127"/>
              </a:rPr>
              <a:t>: +  -  </a:t>
            </a:r>
            <a:r>
              <a:rPr kumimoji="0" lang="ko-KR" altLang="en-US" sz="1400" dirty="0">
                <a:ea typeface="맑은 고딕" panose="020B0503020000020004" pitchFamily="50" charset="-127"/>
              </a:rPr>
              <a:t>*  </a:t>
            </a:r>
            <a:r>
              <a:rPr kumimoji="0" lang="en-US" altLang="ko-KR" sz="1400" dirty="0">
                <a:ea typeface="맑은 고딕" panose="020B0503020000020004" pitchFamily="50" charset="-127"/>
              </a:rPr>
              <a:t>/  %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84213" y="1131888"/>
            <a:ext cx="5075237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console.log(</a:t>
            </a:r>
            <a:r>
              <a:rPr lang="en-US" altLang="ko-KR" sz="1400" b="1" dirty="0" err="1">
                <a:solidFill>
                  <a:srgbClr val="7F0055"/>
                </a:solidFill>
                <a:latin typeface="+mn-ea"/>
                <a:ea typeface="+mn-ea"/>
              </a:rPr>
              <a:t>typeof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 1);  		</a:t>
            </a:r>
            <a:r>
              <a:rPr lang="en-US" altLang="ko-KR" sz="1400" b="1" dirty="0">
                <a:solidFill>
                  <a:srgbClr val="3F7F5F"/>
                </a:solidFill>
                <a:latin typeface="+mn-ea"/>
                <a:ea typeface="+mn-ea"/>
              </a:rPr>
              <a:t>//number	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console.log(</a:t>
            </a:r>
            <a:r>
              <a:rPr lang="en-US" altLang="ko-KR" sz="1400" b="1" dirty="0" err="1">
                <a:solidFill>
                  <a:srgbClr val="7F0055"/>
                </a:solidFill>
                <a:latin typeface="+mn-ea"/>
                <a:ea typeface="+mn-ea"/>
              </a:rPr>
              <a:t>typeof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 1.5);		</a:t>
            </a:r>
            <a:r>
              <a:rPr lang="en-US" altLang="ko-KR" sz="1400" b="1" dirty="0">
                <a:solidFill>
                  <a:srgbClr val="3F7F5F"/>
                </a:solidFill>
                <a:latin typeface="+mn-ea"/>
                <a:ea typeface="+mn-ea"/>
              </a:rPr>
              <a:t>//number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console.log(</a:t>
            </a:r>
            <a:r>
              <a:rPr lang="en-US" altLang="ko-KR" sz="1400" b="1" dirty="0" err="1">
                <a:solidFill>
                  <a:srgbClr val="7F0055"/>
                </a:solidFill>
                <a:latin typeface="+mn-ea"/>
                <a:ea typeface="+mn-ea"/>
              </a:rPr>
              <a:t>typeof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400" b="1" dirty="0">
                <a:solidFill>
                  <a:srgbClr val="2A00FF"/>
                </a:solidFill>
                <a:latin typeface="+mn-ea"/>
                <a:ea typeface="+mn-ea"/>
              </a:rPr>
              <a:t>'</a:t>
            </a:r>
            <a:r>
              <a:rPr lang="ko-KR" altLang="en-US" sz="1400" b="1" dirty="0">
                <a:solidFill>
                  <a:srgbClr val="2A00FF"/>
                </a:solidFill>
                <a:latin typeface="+mn-ea"/>
                <a:ea typeface="+mn-ea"/>
              </a:rPr>
              <a:t>한</a:t>
            </a:r>
            <a:r>
              <a:rPr lang="en-US" altLang="ko-KR" sz="1400" b="1" dirty="0">
                <a:solidFill>
                  <a:srgbClr val="2A00FF"/>
                </a:solidFill>
                <a:latin typeface="+mn-ea"/>
                <a:ea typeface="+mn-ea"/>
              </a:rPr>
              <a:t>'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);		</a:t>
            </a:r>
            <a:r>
              <a:rPr lang="en-US" altLang="ko-KR" sz="1400" b="1" dirty="0">
                <a:solidFill>
                  <a:srgbClr val="3F7F5F"/>
                </a:solidFill>
                <a:latin typeface="+mn-ea"/>
                <a:ea typeface="+mn-ea"/>
              </a:rPr>
              <a:t>//string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console.log(</a:t>
            </a:r>
            <a:r>
              <a:rPr lang="en-US" altLang="ko-KR" sz="1400" b="1" dirty="0" err="1">
                <a:solidFill>
                  <a:srgbClr val="7F0055"/>
                </a:solidFill>
                <a:latin typeface="+mn-ea"/>
                <a:ea typeface="+mn-ea"/>
              </a:rPr>
              <a:t>typeof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400" b="1" dirty="0">
                <a:solidFill>
                  <a:srgbClr val="2A00FF"/>
                </a:solidFill>
                <a:latin typeface="+mn-ea"/>
                <a:ea typeface="+mn-ea"/>
              </a:rPr>
              <a:t>"</a:t>
            </a:r>
            <a:r>
              <a:rPr lang="ko-KR" altLang="en-US" sz="1400" b="1" dirty="0">
                <a:solidFill>
                  <a:srgbClr val="2A00FF"/>
                </a:solidFill>
                <a:latin typeface="+mn-ea"/>
                <a:ea typeface="+mn-ea"/>
              </a:rPr>
              <a:t>안녕하세요</a:t>
            </a:r>
            <a:r>
              <a:rPr lang="en-US" altLang="ko-KR" sz="1400" b="1" dirty="0">
                <a:solidFill>
                  <a:srgbClr val="2A00FF"/>
                </a:solidFill>
                <a:latin typeface="+mn-ea"/>
                <a:ea typeface="+mn-ea"/>
              </a:rPr>
              <a:t>"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);	</a:t>
            </a:r>
            <a:r>
              <a:rPr lang="en-US" altLang="ko-KR" sz="1400" b="1" dirty="0">
                <a:solidFill>
                  <a:srgbClr val="3F7F5F"/>
                </a:solidFill>
                <a:latin typeface="+mn-ea"/>
                <a:ea typeface="+mn-ea"/>
              </a:rPr>
              <a:t>//string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console.log(</a:t>
            </a:r>
            <a:r>
              <a:rPr lang="en-US" altLang="ko-KR" sz="1400" b="1" dirty="0" err="1">
                <a:solidFill>
                  <a:srgbClr val="7F0055"/>
                </a:solidFill>
                <a:latin typeface="+mn-ea"/>
                <a:ea typeface="+mn-ea"/>
              </a:rPr>
              <a:t>typeof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 (6&gt;5));		</a:t>
            </a:r>
            <a:r>
              <a:rPr lang="en-US" altLang="ko-KR" sz="1400" b="1" dirty="0">
                <a:solidFill>
                  <a:srgbClr val="3F7F5F"/>
                </a:solidFill>
                <a:latin typeface="+mn-ea"/>
                <a:ea typeface="+mn-ea"/>
              </a:rPr>
              <a:t>//</a:t>
            </a:r>
            <a:r>
              <a:rPr lang="en-US" altLang="ko-KR" sz="1400" b="1" dirty="0" err="1">
                <a:solidFill>
                  <a:srgbClr val="3F7F5F"/>
                </a:solidFill>
                <a:latin typeface="+mn-ea"/>
                <a:ea typeface="+mn-ea"/>
              </a:rPr>
              <a:t>boolean</a:t>
            </a:r>
            <a:endParaRPr lang="en-US" altLang="ko-KR" sz="1400" b="1" dirty="0">
              <a:solidFill>
                <a:srgbClr val="3F7F5F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console.log(</a:t>
            </a:r>
            <a:r>
              <a:rPr lang="en-US" altLang="ko-KR" sz="1400" b="1" dirty="0" err="1">
                <a:solidFill>
                  <a:srgbClr val="7F0055"/>
                </a:solidFill>
                <a:latin typeface="+mn-ea"/>
                <a:ea typeface="+mn-ea"/>
              </a:rPr>
              <a:t>typeof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 (6&lt;5)); 		</a:t>
            </a:r>
            <a:r>
              <a:rPr lang="en-US" altLang="ko-KR" sz="1400" b="1" dirty="0">
                <a:solidFill>
                  <a:srgbClr val="3F7F5F"/>
                </a:solidFill>
                <a:latin typeface="+mn-ea"/>
                <a:ea typeface="+mn-ea"/>
              </a:rPr>
              <a:t>//</a:t>
            </a:r>
            <a:r>
              <a:rPr lang="en-US" altLang="ko-KR" sz="1400" b="1" dirty="0" err="1">
                <a:solidFill>
                  <a:srgbClr val="3F7F5F"/>
                </a:solidFill>
                <a:latin typeface="+mn-ea"/>
                <a:ea typeface="+mn-ea"/>
              </a:rPr>
              <a:t>boolean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51163" y="2716213"/>
            <a:ext cx="3492500" cy="22463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console.log(13+5);	</a:t>
            </a:r>
            <a:r>
              <a:rPr lang="en-US" altLang="ko-KR" sz="1400" dirty="0">
                <a:solidFill>
                  <a:srgbClr val="3F7F5F"/>
                </a:solidFill>
                <a:latin typeface="+mn-ea"/>
                <a:ea typeface="+mn-ea"/>
              </a:rPr>
              <a:t>//18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console.log(13-5);	</a:t>
            </a:r>
            <a:r>
              <a:rPr lang="en-US" altLang="ko-KR" sz="1400" dirty="0">
                <a:solidFill>
                  <a:srgbClr val="3F7F5F"/>
                </a:solidFill>
                <a:latin typeface="+mn-ea"/>
                <a:ea typeface="+mn-ea"/>
              </a:rPr>
              <a:t>//8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console.log(13*5);	</a:t>
            </a:r>
            <a:r>
              <a:rPr lang="en-US" altLang="ko-KR" sz="1400" dirty="0">
                <a:solidFill>
                  <a:srgbClr val="3F7F5F"/>
                </a:solidFill>
                <a:latin typeface="+mn-ea"/>
                <a:ea typeface="+mn-ea"/>
              </a:rPr>
              <a:t>//65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console.log(13/5);	</a:t>
            </a:r>
            <a:r>
              <a:rPr lang="en-US" altLang="ko-KR" sz="1400" dirty="0">
                <a:solidFill>
                  <a:srgbClr val="3F7F5F"/>
                </a:solidFill>
                <a:latin typeface="+mn-ea"/>
                <a:ea typeface="+mn-ea"/>
              </a:rPr>
              <a:t>//2.6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console.log(13%5);	</a:t>
            </a:r>
            <a:r>
              <a:rPr lang="en-US" altLang="ko-KR" sz="1400" dirty="0">
                <a:solidFill>
                  <a:srgbClr val="3F7F5F"/>
                </a:solidFill>
                <a:latin typeface="+mn-ea"/>
                <a:ea typeface="+mn-ea"/>
              </a:rPr>
              <a:t>//3</a:t>
            </a:r>
          </a:p>
          <a:p>
            <a:pPr>
              <a:defRPr/>
            </a:pPr>
            <a:endParaRPr lang="ko-KR" altLang="en-US" sz="14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console.log(13+5.2);	</a:t>
            </a:r>
            <a:r>
              <a:rPr lang="en-US" altLang="ko-KR" sz="1400" dirty="0">
                <a:solidFill>
                  <a:srgbClr val="3F7F5F"/>
                </a:solidFill>
                <a:latin typeface="+mn-ea"/>
                <a:ea typeface="+mn-ea"/>
              </a:rPr>
              <a:t>//18.2</a:t>
            </a:r>
          </a:p>
          <a:p>
            <a:pPr>
              <a:defRPr/>
            </a:pPr>
            <a:endParaRPr lang="ko-KR" altLang="en-US" sz="14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console.log(5+3*2);	</a:t>
            </a:r>
            <a:r>
              <a:rPr lang="en-US" altLang="ko-KR" sz="1400" dirty="0">
                <a:solidFill>
                  <a:srgbClr val="3F7F5F"/>
                </a:solidFill>
                <a:latin typeface="+mn-ea"/>
                <a:ea typeface="+mn-ea"/>
              </a:rPr>
              <a:t>//11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console.log((5+3)*2);   </a:t>
            </a:r>
            <a:r>
              <a:rPr lang="en-US" altLang="ko-KR" sz="1400" dirty="0">
                <a:solidFill>
                  <a:srgbClr val="3F7F5F"/>
                </a:solidFill>
                <a:latin typeface="+mn-ea"/>
                <a:ea typeface="+mn-ea"/>
              </a:rPr>
              <a:t>//16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1" name="텍스트 개체 틀 4"/>
          <p:cNvSpPr txBox="1">
            <a:spLocks/>
          </p:cNvSpPr>
          <p:nvPr/>
        </p:nvSpPr>
        <p:spPr>
          <a:xfrm>
            <a:off x="4103688" y="842963"/>
            <a:ext cx="4032250" cy="288925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맑은 고딕" panose="020B0503020000020004" pitchFamily="50" charset="-127"/>
              <a:buNone/>
              <a:defRPr/>
            </a:pPr>
            <a:r>
              <a:rPr kumimoji="0" lang="ko-KR" altLang="en-US" sz="1400" dirty="0" err="1">
                <a:latin typeface="+mn-ea"/>
              </a:rPr>
              <a:t>테이터타입</a:t>
            </a:r>
            <a:r>
              <a:rPr kumimoji="0" lang="en-US" altLang="ko-KR" sz="1400" dirty="0">
                <a:latin typeface="+mn-ea"/>
              </a:rPr>
              <a:t>(</a:t>
            </a:r>
            <a:r>
              <a:rPr kumimoji="0" lang="ko-KR" altLang="en-US" sz="1400" dirty="0" err="1">
                <a:latin typeface="+mn-ea"/>
              </a:rPr>
              <a:t>자료형</a:t>
            </a:r>
            <a:r>
              <a:rPr kumimoji="0" lang="en-US" altLang="ko-KR" sz="1400" dirty="0">
                <a:latin typeface="+mn-ea"/>
              </a:rPr>
              <a:t>) </a:t>
            </a:r>
            <a:r>
              <a:rPr kumimoji="0" lang="ko-KR" altLang="en-US" sz="1400" dirty="0">
                <a:latin typeface="+mn-ea"/>
              </a:rPr>
              <a:t>확인 </a:t>
            </a:r>
            <a:r>
              <a:rPr kumimoji="0" lang="en-US" altLang="ko-KR" sz="1400" dirty="0">
                <a:latin typeface="+mn-ea"/>
                <a:sym typeface="Wingdings" panose="05000000000000000000" pitchFamily="2" charset="2"/>
              </a:rPr>
              <a:t> </a:t>
            </a:r>
            <a:r>
              <a:rPr kumimoji="0" lang="en-US" altLang="ko-KR" sz="1400" dirty="0" err="1">
                <a:latin typeface="+mn-ea"/>
                <a:sym typeface="Wingdings" panose="05000000000000000000" pitchFamily="2" charset="2"/>
              </a:rPr>
              <a:t>typeof</a:t>
            </a:r>
            <a:r>
              <a:rPr kumimoji="0" lang="en-US" altLang="ko-KR" sz="1400" dirty="0">
                <a:latin typeface="+mn-ea"/>
                <a:sym typeface="Wingdings" panose="05000000000000000000" pitchFamily="2" charset="2"/>
              </a:rPr>
              <a:t> </a:t>
            </a:r>
            <a:r>
              <a:rPr kumimoji="0" lang="ko-KR" altLang="en-US" sz="1400" dirty="0">
                <a:latin typeface="+mn-ea"/>
                <a:sym typeface="Wingdings" panose="05000000000000000000" pitchFamily="2" charset="2"/>
              </a:rPr>
              <a:t>연산자 사용</a:t>
            </a:r>
            <a:endParaRPr kumimoji="0" lang="en-US" altLang="ko-KR" sz="1400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4793676"/>
            <a:ext cx="11480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Bef>
                <a:spcPct val="20000"/>
              </a:spcBef>
            </a:pPr>
            <a:r>
              <a:rPr lang="en-US" altLang="ko-KR" sz="1600" b="1" dirty="0">
                <a:latin typeface="+mn-lt"/>
                <a:ea typeface="+mn-ea"/>
              </a:rPr>
              <a:t>ex01.html</a:t>
            </a:r>
            <a:endParaRPr lang="ko-KR" altLang="en-US" sz="1600" b="1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B1006-90B0-5739-82D8-46AA788CA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2">
            <a:extLst>
              <a:ext uri="{FF2B5EF4-FFF2-40B4-BE49-F238E27FC236}">
                <a16:creationId xmlns:a16="http://schemas.microsoft.com/office/drawing/2014/main" id="{D4940625-8F1A-87AD-B563-96FE2A524A3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2588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29699" name="텍스트 개체 틀 3">
            <a:extLst>
              <a:ext uri="{FF2B5EF4-FFF2-40B4-BE49-F238E27FC236}">
                <a16:creationId xmlns:a16="http://schemas.microsoft.com/office/drawing/2014/main" id="{1BF1F431-09B5-55CC-B14D-4C11C13F9F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01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29700" name="텍스트 개체 틀 4">
            <a:extLst>
              <a:ext uri="{FF2B5EF4-FFF2-40B4-BE49-F238E27FC236}">
                <a16:creationId xmlns:a16="http://schemas.microsoft.com/office/drawing/2014/main" id="{3D077510-1F3D-4405-03C1-3D2B2C791E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86407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javaSrcipt </a:t>
            </a:r>
            <a:r>
              <a:rPr lang="ko-KR" altLang="en-US"/>
              <a:t>객체의 종류</a:t>
            </a:r>
            <a:endParaRPr lang="en-US" altLang="ko-KR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8009187D-936E-940A-C60B-C0822633E21C}"/>
              </a:ext>
            </a:extLst>
          </p:cNvPr>
          <p:cNvSpPr/>
          <p:nvPr/>
        </p:nvSpPr>
        <p:spPr>
          <a:xfrm>
            <a:off x="3819525" y="622301"/>
            <a:ext cx="1458913" cy="36512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anchor="ctr" anchorCtr="1">
            <a:spAutoFit/>
          </a:bodyPr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자바스크립트 객체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983A21FA-3B62-49C7-7418-CC342D6FF32A}"/>
              </a:ext>
            </a:extLst>
          </p:cNvPr>
          <p:cNvSpPr/>
          <p:nvPr/>
        </p:nvSpPr>
        <p:spPr>
          <a:xfrm>
            <a:off x="1986322" y="1212821"/>
            <a:ext cx="847008" cy="365186"/>
          </a:xfrm>
          <a:prstGeom prst="roundRect">
            <a:avLst/>
          </a:prstGeom>
          <a:solidFill>
            <a:srgbClr val="0070C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anchor="ctr" anchorCtr="1">
            <a:spAutoFit/>
          </a:bodyPr>
          <a:lstStyle/>
          <a:p>
            <a:pPr algn="ctr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내장 객체</a:t>
            </a: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DDDAC493-7FC6-7432-D031-E7E13DA9482B}"/>
              </a:ext>
            </a:extLst>
          </p:cNvPr>
          <p:cNvSpPr/>
          <p:nvPr/>
        </p:nvSpPr>
        <p:spPr>
          <a:xfrm>
            <a:off x="7635045" y="1212821"/>
            <a:ext cx="1357386" cy="365186"/>
          </a:xfrm>
          <a:prstGeom prst="roundRect">
            <a:avLst/>
          </a:prstGeom>
          <a:solidFill>
            <a:srgbClr val="C00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anchor="ctr" anchorCtr="1">
            <a:spAutoFit/>
          </a:bodyPr>
          <a:lstStyle/>
          <a:p>
            <a:pPr algn="ctr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사용자 정의 객체</a:t>
            </a: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EF225251-D773-AA4C-3C0B-67409882CE81}"/>
              </a:ext>
            </a:extLst>
          </p:cNvPr>
          <p:cNvSpPr/>
          <p:nvPr/>
        </p:nvSpPr>
        <p:spPr>
          <a:xfrm>
            <a:off x="454025" y="1793265"/>
            <a:ext cx="1825625" cy="69337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 anchorCtr="1">
            <a:spAutoFit/>
          </a:bodyPr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브라우저 객체 모델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(BOM)</a:t>
            </a:r>
          </a:p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window</a:t>
            </a: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68EC0EA2-E411-C507-D341-B0D6EAB23E8D}"/>
              </a:ext>
            </a:extLst>
          </p:cNvPr>
          <p:cNvSpPr/>
          <p:nvPr/>
        </p:nvSpPr>
        <p:spPr>
          <a:xfrm>
            <a:off x="1997435" y="2507070"/>
            <a:ext cx="1169159" cy="36518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anchor="ctr" anchorCtr="1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document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0" name="꺾인 연결선 39">
            <a:extLst>
              <a:ext uri="{FF2B5EF4-FFF2-40B4-BE49-F238E27FC236}">
                <a16:creationId xmlns:a16="http://schemas.microsoft.com/office/drawing/2014/main" id="{0E2E21D5-0318-7D58-499A-A8D6FE617629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rot="5400000">
            <a:off x="3364383" y="32869"/>
            <a:ext cx="230042" cy="213915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>
            <a:extLst>
              <a:ext uri="{FF2B5EF4-FFF2-40B4-BE49-F238E27FC236}">
                <a16:creationId xmlns:a16="http://schemas.microsoft.com/office/drawing/2014/main" id="{6A11D1DE-9836-0AB9-E728-881B9093E99E}"/>
              </a:ext>
            </a:extLst>
          </p:cNvPr>
          <p:cNvCxnSpPr>
            <a:stCxn id="33" idx="2"/>
            <a:endCxn id="36" idx="0"/>
          </p:cNvCxnSpPr>
          <p:nvPr/>
        </p:nvCxnSpPr>
        <p:spPr>
          <a:xfrm rot="16200000" flipH="1">
            <a:off x="6318663" y="-782255"/>
            <a:ext cx="225395" cy="376475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>
            <a:extLst>
              <a:ext uri="{FF2B5EF4-FFF2-40B4-BE49-F238E27FC236}">
                <a16:creationId xmlns:a16="http://schemas.microsoft.com/office/drawing/2014/main" id="{0AC48504-4686-26B7-D611-214C8641BD31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>
          <a:xfrm rot="5400000">
            <a:off x="1778380" y="1161818"/>
            <a:ext cx="219905" cy="10429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>
            <a:extLst>
              <a:ext uri="{FF2B5EF4-FFF2-40B4-BE49-F238E27FC236}">
                <a16:creationId xmlns:a16="http://schemas.microsoft.com/office/drawing/2014/main" id="{2A0A7544-EB17-E8ED-CCB4-EE40F974B2CB}"/>
              </a:ext>
            </a:extLst>
          </p:cNvPr>
          <p:cNvCxnSpPr>
            <a:cxnSpLocks/>
          </p:cNvCxnSpPr>
          <p:nvPr/>
        </p:nvCxnSpPr>
        <p:spPr>
          <a:xfrm>
            <a:off x="2409826" y="1684443"/>
            <a:ext cx="4171156" cy="106257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모서리가 둥근 직사각형 91">
            <a:extLst>
              <a:ext uri="{FF2B5EF4-FFF2-40B4-BE49-F238E27FC236}">
                <a16:creationId xmlns:a16="http://schemas.microsoft.com/office/drawing/2014/main" id="{91784B31-DA14-6E01-15E6-D6DEF65E3A74}"/>
              </a:ext>
            </a:extLst>
          </p:cNvPr>
          <p:cNvSpPr/>
          <p:nvPr/>
        </p:nvSpPr>
        <p:spPr>
          <a:xfrm>
            <a:off x="1417638" y="2909562"/>
            <a:ext cx="977900" cy="3651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 anchorCtr="1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 navigator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모서리가 둥근 직사각형 92">
            <a:extLst>
              <a:ext uri="{FF2B5EF4-FFF2-40B4-BE49-F238E27FC236}">
                <a16:creationId xmlns:a16="http://schemas.microsoft.com/office/drawing/2014/main" id="{0ACDD365-1EFC-1948-F235-ED6073184424}"/>
              </a:ext>
            </a:extLst>
          </p:cNvPr>
          <p:cNvSpPr/>
          <p:nvPr/>
        </p:nvSpPr>
        <p:spPr>
          <a:xfrm>
            <a:off x="1417638" y="3333424"/>
            <a:ext cx="977900" cy="3651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 anchorCtr="1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 history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모서리가 둥근 직사각형 93">
            <a:extLst>
              <a:ext uri="{FF2B5EF4-FFF2-40B4-BE49-F238E27FC236}">
                <a16:creationId xmlns:a16="http://schemas.microsoft.com/office/drawing/2014/main" id="{E17372D7-3E40-47A7-5285-B93B6D5766AC}"/>
              </a:ext>
            </a:extLst>
          </p:cNvPr>
          <p:cNvSpPr/>
          <p:nvPr/>
        </p:nvSpPr>
        <p:spPr>
          <a:xfrm>
            <a:off x="1417638" y="3760462"/>
            <a:ext cx="977900" cy="3651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 anchorCtr="1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 location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모서리가 둥근 직사각형 94">
            <a:extLst>
              <a:ext uri="{FF2B5EF4-FFF2-40B4-BE49-F238E27FC236}">
                <a16:creationId xmlns:a16="http://schemas.microsoft.com/office/drawing/2014/main" id="{819C82A4-95B0-9972-36CD-A50D81D633CA}"/>
              </a:ext>
            </a:extLst>
          </p:cNvPr>
          <p:cNvSpPr/>
          <p:nvPr/>
        </p:nvSpPr>
        <p:spPr>
          <a:xfrm>
            <a:off x="1417638" y="4200199"/>
            <a:ext cx="977900" cy="3651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 anchorCtr="1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 screen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6" name="모서리가 둥근 직사각형 95">
            <a:extLst>
              <a:ext uri="{FF2B5EF4-FFF2-40B4-BE49-F238E27FC236}">
                <a16:creationId xmlns:a16="http://schemas.microsoft.com/office/drawing/2014/main" id="{EDC36754-4381-7619-D063-521514DC4767}"/>
              </a:ext>
            </a:extLst>
          </p:cNvPr>
          <p:cNvSpPr/>
          <p:nvPr/>
        </p:nvSpPr>
        <p:spPr>
          <a:xfrm>
            <a:off x="6733978" y="2618610"/>
            <a:ext cx="977900" cy="3651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 anchorCtr="1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Array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7" name="모서리가 둥근 직사각형 96">
            <a:extLst>
              <a:ext uri="{FF2B5EF4-FFF2-40B4-BE49-F238E27FC236}">
                <a16:creationId xmlns:a16="http://schemas.microsoft.com/office/drawing/2014/main" id="{05E36619-3F5C-378B-5501-0FA28A08544B}"/>
              </a:ext>
            </a:extLst>
          </p:cNvPr>
          <p:cNvSpPr/>
          <p:nvPr/>
        </p:nvSpPr>
        <p:spPr>
          <a:xfrm>
            <a:off x="6733978" y="3031360"/>
            <a:ext cx="977900" cy="3651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 anchorCtr="1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 Date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8B28EA49-E77E-5CB4-AE2C-B82AEE8D6377}"/>
              </a:ext>
            </a:extLst>
          </p:cNvPr>
          <p:cNvSpPr/>
          <p:nvPr/>
        </p:nvSpPr>
        <p:spPr>
          <a:xfrm>
            <a:off x="6733978" y="3452047"/>
            <a:ext cx="977900" cy="3651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 anchorCtr="1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 String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11C678CF-3280-725C-3173-8CEA339F14E4}"/>
              </a:ext>
            </a:extLst>
          </p:cNvPr>
          <p:cNvSpPr/>
          <p:nvPr/>
        </p:nvSpPr>
        <p:spPr>
          <a:xfrm>
            <a:off x="6733978" y="3872735"/>
            <a:ext cx="977900" cy="3651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 anchorCtr="1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 Number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701" name="꺾인 연결선 28700">
            <a:extLst>
              <a:ext uri="{FF2B5EF4-FFF2-40B4-BE49-F238E27FC236}">
                <a16:creationId xmlns:a16="http://schemas.microsoft.com/office/drawing/2014/main" id="{4F9B8E4D-F4A1-60DB-082F-788F0680DD63}"/>
              </a:ext>
            </a:extLst>
          </p:cNvPr>
          <p:cNvCxnSpPr>
            <a:stCxn id="39" idx="2"/>
            <a:endCxn id="96" idx="1"/>
          </p:cNvCxnSpPr>
          <p:nvPr/>
        </p:nvCxnSpPr>
        <p:spPr>
          <a:xfrm rot="16200000" flipH="1">
            <a:off x="6546406" y="2613601"/>
            <a:ext cx="222148" cy="15299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05" name="꺾인 연결선 28704">
            <a:extLst>
              <a:ext uri="{FF2B5EF4-FFF2-40B4-BE49-F238E27FC236}">
                <a16:creationId xmlns:a16="http://schemas.microsoft.com/office/drawing/2014/main" id="{37E9E1F1-5B29-2938-9414-748E6F26EBBF}"/>
              </a:ext>
            </a:extLst>
          </p:cNvPr>
          <p:cNvCxnSpPr>
            <a:stCxn id="39" idx="2"/>
            <a:endCxn id="97" idx="1"/>
          </p:cNvCxnSpPr>
          <p:nvPr/>
        </p:nvCxnSpPr>
        <p:spPr>
          <a:xfrm rot="16200000" flipH="1">
            <a:off x="6340031" y="2819976"/>
            <a:ext cx="634898" cy="15299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08" name="꺾인 연결선 28707">
            <a:extLst>
              <a:ext uri="{FF2B5EF4-FFF2-40B4-BE49-F238E27FC236}">
                <a16:creationId xmlns:a16="http://schemas.microsoft.com/office/drawing/2014/main" id="{6A9C3B0A-1B8C-A2F8-1FA6-9242FD550127}"/>
              </a:ext>
            </a:extLst>
          </p:cNvPr>
          <p:cNvCxnSpPr>
            <a:stCxn id="39" idx="2"/>
            <a:endCxn id="98" idx="1"/>
          </p:cNvCxnSpPr>
          <p:nvPr/>
        </p:nvCxnSpPr>
        <p:spPr>
          <a:xfrm rot="16200000" flipH="1">
            <a:off x="6129688" y="3030319"/>
            <a:ext cx="1055585" cy="15299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11" name="꺾인 연결선 28710">
            <a:extLst>
              <a:ext uri="{FF2B5EF4-FFF2-40B4-BE49-F238E27FC236}">
                <a16:creationId xmlns:a16="http://schemas.microsoft.com/office/drawing/2014/main" id="{B91A155C-ACF6-38E1-8C77-E1F59A89278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19345" y="3198189"/>
            <a:ext cx="1476273" cy="15299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14" name="꺾인 연결선 28713">
            <a:extLst>
              <a:ext uri="{FF2B5EF4-FFF2-40B4-BE49-F238E27FC236}">
                <a16:creationId xmlns:a16="http://schemas.microsoft.com/office/drawing/2014/main" id="{119BF055-EAC8-812E-1794-449860F5CDEE}"/>
              </a:ext>
            </a:extLst>
          </p:cNvPr>
          <p:cNvCxnSpPr>
            <a:cxnSpLocks/>
            <a:stCxn id="37" idx="2"/>
            <a:endCxn id="92" idx="1"/>
          </p:cNvCxnSpPr>
          <p:nvPr/>
        </p:nvCxnSpPr>
        <p:spPr>
          <a:xfrm rot="16200000" flipH="1">
            <a:off x="1089494" y="2763980"/>
            <a:ext cx="605489" cy="5080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19" name="꺾인 연결선 28718">
            <a:extLst>
              <a:ext uri="{FF2B5EF4-FFF2-40B4-BE49-F238E27FC236}">
                <a16:creationId xmlns:a16="http://schemas.microsoft.com/office/drawing/2014/main" id="{01610072-E2C5-D3E2-FC8F-E2189E90C6DC}"/>
              </a:ext>
            </a:extLst>
          </p:cNvPr>
          <p:cNvCxnSpPr>
            <a:cxnSpLocks/>
            <a:stCxn id="37" idx="2"/>
            <a:endCxn id="93" idx="1"/>
          </p:cNvCxnSpPr>
          <p:nvPr/>
        </p:nvCxnSpPr>
        <p:spPr>
          <a:xfrm rot="16200000" flipH="1">
            <a:off x="877563" y="2975911"/>
            <a:ext cx="1029351" cy="5080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22" name="꺾인 연결선 28721">
            <a:extLst>
              <a:ext uri="{FF2B5EF4-FFF2-40B4-BE49-F238E27FC236}">
                <a16:creationId xmlns:a16="http://schemas.microsoft.com/office/drawing/2014/main" id="{F69907A4-6B74-9A13-6D50-EFFCBD09BC97}"/>
              </a:ext>
            </a:extLst>
          </p:cNvPr>
          <p:cNvCxnSpPr>
            <a:cxnSpLocks/>
            <a:stCxn id="37" idx="2"/>
            <a:endCxn id="94" idx="1"/>
          </p:cNvCxnSpPr>
          <p:nvPr/>
        </p:nvCxnSpPr>
        <p:spPr>
          <a:xfrm rot="16200000" flipH="1">
            <a:off x="664044" y="3189430"/>
            <a:ext cx="1456389" cy="5080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25" name="꺾인 연결선 28724">
            <a:extLst>
              <a:ext uri="{FF2B5EF4-FFF2-40B4-BE49-F238E27FC236}">
                <a16:creationId xmlns:a16="http://schemas.microsoft.com/office/drawing/2014/main" id="{C67139C5-CB7B-6BD3-91CA-B65FAA7A5BA4}"/>
              </a:ext>
            </a:extLst>
          </p:cNvPr>
          <p:cNvCxnSpPr>
            <a:cxnSpLocks/>
            <a:stCxn id="37" idx="2"/>
            <a:endCxn id="95" idx="1"/>
          </p:cNvCxnSpPr>
          <p:nvPr/>
        </p:nvCxnSpPr>
        <p:spPr>
          <a:xfrm rot="16200000" flipH="1">
            <a:off x="444175" y="3409299"/>
            <a:ext cx="1896126" cy="5080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모서리가 둥근 직사각형 130">
            <a:extLst>
              <a:ext uri="{FF2B5EF4-FFF2-40B4-BE49-F238E27FC236}">
                <a16:creationId xmlns:a16="http://schemas.microsoft.com/office/drawing/2014/main" id="{C6318EE2-3460-D373-3B99-AB00293C7B62}"/>
              </a:ext>
            </a:extLst>
          </p:cNvPr>
          <p:cNvSpPr/>
          <p:nvPr/>
        </p:nvSpPr>
        <p:spPr>
          <a:xfrm>
            <a:off x="1417638" y="4631999"/>
            <a:ext cx="977900" cy="36512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 anchorCtr="1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 …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8730" name="꺾인 연결선 28729">
            <a:extLst>
              <a:ext uri="{FF2B5EF4-FFF2-40B4-BE49-F238E27FC236}">
                <a16:creationId xmlns:a16="http://schemas.microsoft.com/office/drawing/2014/main" id="{210278BE-0CF1-80D5-9524-66B644A81B96}"/>
              </a:ext>
            </a:extLst>
          </p:cNvPr>
          <p:cNvCxnSpPr>
            <a:cxnSpLocks/>
            <a:stCxn id="37" idx="2"/>
            <a:endCxn id="131" idx="1"/>
          </p:cNvCxnSpPr>
          <p:nvPr/>
        </p:nvCxnSpPr>
        <p:spPr>
          <a:xfrm rot="16200000" flipH="1">
            <a:off x="228275" y="3625199"/>
            <a:ext cx="2327926" cy="5080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모서리가 둥근 직사각형 145">
            <a:extLst>
              <a:ext uri="{FF2B5EF4-FFF2-40B4-BE49-F238E27FC236}">
                <a16:creationId xmlns:a16="http://schemas.microsoft.com/office/drawing/2014/main" id="{2612BE7C-2A47-42D2-0CA8-1877F9421AC0}"/>
              </a:ext>
            </a:extLst>
          </p:cNvPr>
          <p:cNvSpPr/>
          <p:nvPr/>
        </p:nvSpPr>
        <p:spPr>
          <a:xfrm>
            <a:off x="3371218" y="3006726"/>
            <a:ext cx="1296987" cy="1810420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anchor="ctr" anchorCtr="1"/>
          <a:lstStyle/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&lt;h1&gt;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…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&lt;h6&gt;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&lt;p&gt;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&lt;</a:t>
            </a:r>
            <a:r>
              <a:rPr lang="en-US" altLang="ko-KR" sz="1200" dirty="0" err="1">
                <a:solidFill>
                  <a:schemeClr val="tx1"/>
                </a:solidFill>
              </a:rPr>
              <a:t>Img</a:t>
            </a:r>
            <a:r>
              <a:rPr lang="en-US" altLang="ko-KR" sz="1200" dirty="0">
                <a:solidFill>
                  <a:schemeClr val="tx1"/>
                </a:solidFill>
              </a:rPr>
              <a:t>&gt;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&lt;a&gt;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&lt;form&gt;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&lt;input&gt;</a:t>
            </a:r>
          </a:p>
          <a:p>
            <a:pPr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&lt;button&gt;</a:t>
            </a:r>
          </a:p>
        </p:txBody>
      </p:sp>
      <p:cxnSp>
        <p:nvCxnSpPr>
          <p:cNvPr id="147" name="꺾인 연결선 146">
            <a:extLst>
              <a:ext uri="{FF2B5EF4-FFF2-40B4-BE49-F238E27FC236}">
                <a16:creationId xmlns:a16="http://schemas.microsoft.com/office/drawing/2014/main" id="{1676C0D6-DC5B-193C-0EFA-89FD77DB20AC}"/>
              </a:ext>
            </a:extLst>
          </p:cNvPr>
          <p:cNvCxnSpPr>
            <a:cxnSpLocks/>
            <a:stCxn id="38" idx="2"/>
            <a:endCxn id="146" idx="1"/>
          </p:cNvCxnSpPr>
          <p:nvPr/>
        </p:nvCxnSpPr>
        <p:spPr>
          <a:xfrm rot="16200000" flipH="1">
            <a:off x="2456776" y="2997494"/>
            <a:ext cx="1039680" cy="78920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모서리가 둥근 직사각형 161">
            <a:extLst>
              <a:ext uri="{FF2B5EF4-FFF2-40B4-BE49-F238E27FC236}">
                <a16:creationId xmlns:a16="http://schemas.microsoft.com/office/drawing/2014/main" id="{5C99CE29-43E8-4FD7-9F44-657C5B180AD8}"/>
              </a:ext>
            </a:extLst>
          </p:cNvPr>
          <p:cNvSpPr/>
          <p:nvPr/>
        </p:nvSpPr>
        <p:spPr>
          <a:xfrm>
            <a:off x="6733978" y="4294980"/>
            <a:ext cx="977900" cy="36518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 anchorCtr="1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 Math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63" name="꺾인 연결선 162">
            <a:extLst>
              <a:ext uri="{FF2B5EF4-FFF2-40B4-BE49-F238E27FC236}">
                <a16:creationId xmlns:a16="http://schemas.microsoft.com/office/drawing/2014/main" id="{C7187B24-258B-0D65-901D-FB072966667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08206" y="3409327"/>
            <a:ext cx="1898548" cy="15299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346C2BC-9599-4958-C284-B7FB45E8AF03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1366837" y="2689663"/>
            <a:ext cx="630598" cy="635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F63BF337-7208-54E0-5741-3997E5922B44}"/>
              </a:ext>
            </a:extLst>
          </p:cNvPr>
          <p:cNvSpPr/>
          <p:nvPr/>
        </p:nvSpPr>
        <p:spPr>
          <a:xfrm>
            <a:off x="6129338" y="1794800"/>
            <a:ext cx="903287" cy="78422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anchor="ctr" anchorCtr="1"/>
          <a:lstStyle/>
          <a:p>
            <a:pPr algn="ctr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전역 객체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 err="1">
                <a:solidFill>
                  <a:schemeClr val="tx1"/>
                </a:solidFill>
              </a:rPr>
              <a:t>코어객체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8673" name="TextBox 28672">
            <a:extLst>
              <a:ext uri="{FF2B5EF4-FFF2-40B4-BE49-F238E27FC236}">
                <a16:creationId xmlns:a16="http://schemas.microsoft.com/office/drawing/2014/main" id="{4A372426-CFC2-FD60-06C1-DEBC3DA9A5F0}"/>
              </a:ext>
            </a:extLst>
          </p:cNvPr>
          <p:cNvSpPr txBox="1"/>
          <p:nvPr/>
        </p:nvSpPr>
        <p:spPr>
          <a:xfrm>
            <a:off x="3910210" y="2592794"/>
            <a:ext cx="116915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  <a:ea typeface="+mn-ea"/>
              </a:rPr>
              <a:t>문서 객체 모델</a:t>
            </a:r>
            <a:endParaRPr lang="en-US" altLang="ko-KR" sz="11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+mn-ea"/>
                <a:ea typeface="+mn-ea"/>
              </a:rPr>
              <a:t>(DOM)</a:t>
            </a:r>
          </a:p>
        </p:txBody>
      </p:sp>
      <p:sp>
        <p:nvSpPr>
          <p:cNvPr id="24" name="모서리가 둥근 직사각형 161">
            <a:extLst>
              <a:ext uri="{FF2B5EF4-FFF2-40B4-BE49-F238E27FC236}">
                <a16:creationId xmlns:a16="http://schemas.microsoft.com/office/drawing/2014/main" id="{3690755B-4E7A-B8CF-555D-41BB129066F3}"/>
              </a:ext>
            </a:extLst>
          </p:cNvPr>
          <p:cNvSpPr/>
          <p:nvPr/>
        </p:nvSpPr>
        <p:spPr>
          <a:xfrm>
            <a:off x="6733978" y="4710916"/>
            <a:ext cx="977900" cy="36512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ctr" anchorCtr="1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tx1"/>
                </a:solidFill>
              </a:rPr>
              <a:t> …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꺾인 연결선 162">
            <a:extLst>
              <a:ext uri="{FF2B5EF4-FFF2-40B4-BE49-F238E27FC236}">
                <a16:creationId xmlns:a16="http://schemas.microsoft.com/office/drawing/2014/main" id="{C159D459-32CB-02C9-4991-F43950C4DB17}"/>
              </a:ext>
            </a:extLst>
          </p:cNvPr>
          <p:cNvCxnSpPr>
            <a:cxnSpLocks/>
            <a:stCxn id="39" idx="2"/>
            <a:endCxn id="24" idx="1"/>
          </p:cNvCxnSpPr>
          <p:nvPr/>
        </p:nvCxnSpPr>
        <p:spPr>
          <a:xfrm rot="16200000" flipH="1">
            <a:off x="5500253" y="3659754"/>
            <a:ext cx="2314454" cy="15299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3FCB81E-FC56-E72F-0E76-29DC8EB5EE85}"/>
              </a:ext>
            </a:extLst>
          </p:cNvPr>
          <p:cNvSpPr/>
          <p:nvPr/>
        </p:nvSpPr>
        <p:spPr>
          <a:xfrm>
            <a:off x="5977408" y="2579023"/>
            <a:ext cx="1978968" cy="2564476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261796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19EEB-A31F-78C0-BD92-7ED565C94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2">
            <a:extLst>
              <a:ext uri="{FF2B5EF4-FFF2-40B4-BE49-F238E27FC236}">
                <a16:creationId xmlns:a16="http://schemas.microsoft.com/office/drawing/2014/main" id="{1F4F550E-0670-1BE5-B19A-548899F6F3F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2588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29699" name="텍스트 개체 틀 3">
            <a:extLst>
              <a:ext uri="{FF2B5EF4-FFF2-40B4-BE49-F238E27FC236}">
                <a16:creationId xmlns:a16="http://schemas.microsoft.com/office/drawing/2014/main" id="{3F36A289-F7C3-ED53-6D0A-B2D1649066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01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29700" name="텍스트 개체 틀 4">
            <a:extLst>
              <a:ext uri="{FF2B5EF4-FFF2-40B4-BE49-F238E27FC236}">
                <a16:creationId xmlns:a16="http://schemas.microsoft.com/office/drawing/2014/main" id="{54812F8B-938C-EFED-8EBD-D7AB258D0E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86407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전역객체</a:t>
            </a:r>
            <a:r>
              <a:rPr lang="en-US" altLang="ko-KR" dirty="0"/>
              <a:t>(</a:t>
            </a:r>
            <a:r>
              <a:rPr lang="ko-KR" altLang="en-US" dirty="0"/>
              <a:t>코어객체</a:t>
            </a:r>
            <a:r>
              <a:rPr lang="en-US" altLang="ko-KR" dirty="0"/>
              <a:t>)</a:t>
            </a:r>
          </a:p>
        </p:txBody>
      </p:sp>
      <p:sp>
        <p:nvSpPr>
          <p:cNvPr id="3" name="텍스트 개체 틀 4">
            <a:extLst>
              <a:ext uri="{FF2B5EF4-FFF2-40B4-BE49-F238E27FC236}">
                <a16:creationId xmlns:a16="http://schemas.microsoft.com/office/drawing/2014/main" id="{77BE8F8C-1D18-4767-07BC-5B9D35408E20}"/>
              </a:ext>
            </a:extLst>
          </p:cNvPr>
          <p:cNvSpPr txBox="1">
            <a:spLocks/>
          </p:cNvSpPr>
          <p:nvPr/>
        </p:nvSpPr>
        <p:spPr bwMode="auto">
          <a:xfrm>
            <a:off x="503237" y="862705"/>
            <a:ext cx="13731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ko-KR" dirty="0">
                <a:latin typeface="+mn-ea"/>
              </a:rPr>
              <a:t>Date</a:t>
            </a:r>
            <a:r>
              <a:rPr kumimoji="0" lang="ko-KR" altLang="en-US" dirty="0">
                <a:latin typeface="+mn-ea"/>
              </a:rPr>
              <a:t>객체</a:t>
            </a:r>
            <a:endParaRPr kumimoji="0" lang="en-US" altLang="ko-KR" dirty="0">
              <a:latin typeface="+mn-ea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5C620BB-E6D7-CE40-654D-0354CE556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051533"/>
              </p:ext>
            </p:extLst>
          </p:nvPr>
        </p:nvGraphicFramePr>
        <p:xfrm>
          <a:off x="614363" y="1195763"/>
          <a:ext cx="7519297" cy="3617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450">
                  <a:extLst>
                    <a:ext uri="{9D8B030D-6E8A-4147-A177-3AD203B41FA5}">
                      <a16:colId xmlns:a16="http://schemas.microsoft.com/office/drawing/2014/main" val="3572291649"/>
                    </a:ext>
                  </a:extLst>
                </a:gridCol>
                <a:gridCol w="3344400">
                  <a:extLst>
                    <a:ext uri="{9D8B030D-6E8A-4147-A177-3AD203B41FA5}">
                      <a16:colId xmlns:a16="http://schemas.microsoft.com/office/drawing/2014/main" val="4071564541"/>
                    </a:ext>
                  </a:extLst>
                </a:gridCol>
                <a:gridCol w="2462447">
                  <a:extLst>
                    <a:ext uri="{9D8B030D-6E8A-4147-A177-3AD203B41FA5}">
                      <a16:colId xmlns:a16="http://schemas.microsoft.com/office/drawing/2014/main" val="144797212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메소드명</a:t>
                      </a:r>
                      <a:endParaRPr lang="ko-KR" altLang="en-US" sz="1000" b="1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14590" marB="145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72000" marR="72000" marT="14590" marB="145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예시</a:t>
                      </a:r>
                    </a:p>
                  </a:txBody>
                  <a:tcPr marL="72000" marR="72000" marT="14590" marB="14590" anchor="ctr"/>
                </a:tc>
                <a:extLst>
                  <a:ext uri="{0D108BD9-81ED-4DB2-BD59-A6C34878D82A}">
                    <a16:rowId xmlns:a16="http://schemas.microsoft.com/office/drawing/2014/main" val="1210355657"/>
                  </a:ext>
                </a:extLst>
              </a:tr>
              <a:tr h="300223">
                <a:tc>
                  <a:txBody>
                    <a:bodyPr/>
                    <a:lstStyle/>
                    <a:p>
                      <a:pPr algn="l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new Date()</a:t>
                      </a:r>
                    </a:p>
                  </a:txBody>
                  <a:tcPr marL="72000" marR="72000" marT="14590" marB="145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현재 날짜와 시간을 가진 </a:t>
                      </a:r>
                      <a:r>
                        <a:rPr lang="en-US" altLang="ko-KR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 </a:t>
                      </a:r>
                      <a:r>
                        <a:rPr lang="ko-KR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객체를 생성합니다</a:t>
                      </a:r>
                      <a:r>
                        <a:rPr lang="en-US" altLang="ko-KR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2000" marR="72000" marT="14590" marB="145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let date = new Date();</a:t>
                      </a:r>
                    </a:p>
                  </a:txBody>
                  <a:tcPr marL="72000" marR="72000" marT="14590" marB="145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008681"/>
                  </a:ext>
                </a:extLst>
              </a:tr>
              <a:tr h="423508"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new Date(</a:t>
                      </a:r>
                      <a:r>
                        <a:rPr lang="ko-KR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유닉스</a:t>
                      </a:r>
                      <a:r>
                        <a:rPr lang="en-US" altLang="ko-KR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타임스탬프</a:t>
                      </a:r>
                      <a:r>
                        <a:rPr lang="en-US" altLang="ko-KR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2000" marR="72000" marT="14590" marB="145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주어진 유닉스 타임스탬프에 해당하는 날짜와 시간을 가진 </a:t>
                      </a:r>
                      <a:endParaRPr lang="en-US" altLang="ko-KR" sz="900" b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en-US" altLang="ko-KR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 </a:t>
                      </a:r>
                      <a:r>
                        <a:rPr lang="ko-KR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객체를 생성합니다</a:t>
                      </a:r>
                      <a:r>
                        <a:rPr lang="en-US" altLang="ko-KR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2000" marR="72000" marT="14590" marB="145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let</a:t>
                      </a: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date = new Date(1617922800000);</a:t>
                      </a:r>
                    </a:p>
                  </a:txBody>
                  <a:tcPr marL="72000" marR="72000" marT="14590" marB="145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436581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l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new Date(</a:t>
                      </a:r>
                      <a:r>
                        <a:rPr lang="ko-KR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날짜</a:t>
                      </a:r>
                      <a:r>
                        <a:rPr lang="en-US" altLang="ko-KR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문자열</a:t>
                      </a:r>
                      <a:r>
                        <a:rPr lang="en-US" altLang="ko-KR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2000" marR="72000" marT="14590" marB="145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주어진 날짜 문자열에 해당하는 날짜와 시간을 가진 </a:t>
                      </a:r>
                      <a:endParaRPr lang="en-US" altLang="ko-KR" sz="900" b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en-US" altLang="ko-KR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 </a:t>
                      </a:r>
                      <a:r>
                        <a:rPr lang="ko-KR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객체를 생성합니다</a:t>
                      </a:r>
                      <a:r>
                        <a:rPr lang="en-US" altLang="ko-KR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2000" marR="72000" marT="14590" marB="145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let</a:t>
                      </a: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date = new Date('2024-03-07');</a:t>
                      </a:r>
                    </a:p>
                  </a:txBody>
                  <a:tcPr marL="72000" marR="72000" marT="14590" marB="1459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777757"/>
                  </a:ext>
                </a:extLst>
              </a:tr>
              <a:tr h="300223">
                <a:tc>
                  <a:txBody>
                    <a:bodyPr/>
                    <a:lstStyle/>
                    <a:p>
                      <a:pPr algn="l"/>
                      <a:r>
                        <a:rPr lang="en-US" sz="9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getDate</a:t>
                      </a: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</a:txBody>
                  <a:tcPr marL="72000" marR="72000" marT="14590" marB="145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날짜의 일자를 반환합니다</a:t>
                      </a:r>
                      <a:r>
                        <a:rPr lang="en-US" altLang="ko-KR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(1 ~ 31)</a:t>
                      </a:r>
                    </a:p>
                  </a:txBody>
                  <a:tcPr marL="72000" marR="72000" marT="14590" marB="145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let</a:t>
                      </a: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day = </a:t>
                      </a:r>
                      <a:r>
                        <a:rPr lang="en-US" sz="9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date.getDate</a:t>
                      </a: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();</a:t>
                      </a:r>
                    </a:p>
                  </a:txBody>
                  <a:tcPr marL="72000" marR="72000" marT="14590" marB="14590" anchor="ctr"/>
                </a:tc>
                <a:extLst>
                  <a:ext uri="{0D108BD9-81ED-4DB2-BD59-A6C34878D82A}">
                    <a16:rowId xmlns:a16="http://schemas.microsoft.com/office/drawing/2014/main" val="3869124042"/>
                  </a:ext>
                </a:extLst>
              </a:tr>
              <a:tr h="300223">
                <a:tc>
                  <a:txBody>
                    <a:bodyPr/>
                    <a:lstStyle/>
                    <a:p>
                      <a:pPr algn="l"/>
                      <a:r>
                        <a:rPr lang="en-US" sz="900" b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getMonth()</a:t>
                      </a:r>
                    </a:p>
                  </a:txBody>
                  <a:tcPr marL="72000" marR="72000" marT="14590" marB="145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해당 날짜의 월을 반환합니다</a:t>
                      </a:r>
                      <a:r>
                        <a:rPr lang="en-US" altLang="ko-KR" sz="900" b="1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. (0 ~ 11, 0</a:t>
                      </a:r>
                      <a:r>
                        <a:rPr lang="ko-KR" altLang="en-US" sz="900" b="1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은 </a:t>
                      </a:r>
                      <a:r>
                        <a:rPr lang="en-US" altLang="ko-KR" sz="900" b="1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b="1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월을 의미합니다</a:t>
                      </a:r>
                      <a:r>
                        <a:rPr lang="en-US" altLang="ko-KR" sz="900" b="1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2000" marR="72000" marT="14590" marB="145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let</a:t>
                      </a: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month = </a:t>
                      </a:r>
                      <a:r>
                        <a:rPr lang="en-US" sz="9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date.getMonth</a:t>
                      </a: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();</a:t>
                      </a:r>
                    </a:p>
                  </a:txBody>
                  <a:tcPr marL="72000" marR="72000" marT="14590" marB="14590" anchor="ctr"/>
                </a:tc>
                <a:extLst>
                  <a:ext uri="{0D108BD9-81ED-4DB2-BD59-A6C34878D82A}">
                    <a16:rowId xmlns:a16="http://schemas.microsoft.com/office/drawing/2014/main" val="1346233051"/>
                  </a:ext>
                </a:extLst>
              </a:tr>
              <a:tr h="300223">
                <a:tc>
                  <a:txBody>
                    <a:bodyPr/>
                    <a:lstStyle/>
                    <a:p>
                      <a:pPr algn="l"/>
                      <a:r>
                        <a:rPr lang="en-US" sz="900" b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getFullYear()</a:t>
                      </a:r>
                    </a:p>
                  </a:txBody>
                  <a:tcPr marL="72000" marR="72000" marT="14590" marB="145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날짜의 연도를 반환합니다</a:t>
                      </a:r>
                      <a:r>
                        <a:rPr lang="en-US" altLang="ko-KR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2000" marR="72000" marT="14590" marB="145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let</a:t>
                      </a: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year = </a:t>
                      </a:r>
                      <a:r>
                        <a:rPr lang="en-US" sz="9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date.getFullYear</a:t>
                      </a: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();</a:t>
                      </a:r>
                    </a:p>
                  </a:txBody>
                  <a:tcPr marL="72000" marR="72000" marT="14590" marB="14590" anchor="ctr"/>
                </a:tc>
                <a:extLst>
                  <a:ext uri="{0D108BD9-81ED-4DB2-BD59-A6C34878D82A}">
                    <a16:rowId xmlns:a16="http://schemas.microsoft.com/office/drawing/2014/main" val="3438664796"/>
                  </a:ext>
                </a:extLst>
              </a:tr>
              <a:tr h="300223">
                <a:tc>
                  <a:txBody>
                    <a:bodyPr/>
                    <a:lstStyle/>
                    <a:p>
                      <a:pPr algn="l"/>
                      <a:r>
                        <a:rPr lang="en-US" sz="900" b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getHours()</a:t>
                      </a:r>
                    </a:p>
                  </a:txBody>
                  <a:tcPr marL="72000" marR="72000" marT="14590" marB="145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시간의 시간을 반환합니다</a:t>
                      </a:r>
                      <a:r>
                        <a:rPr lang="en-US" altLang="ko-KR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(0 ~ 23)</a:t>
                      </a:r>
                    </a:p>
                  </a:txBody>
                  <a:tcPr marL="72000" marR="72000" marT="14590" marB="145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let</a:t>
                      </a: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hours = </a:t>
                      </a:r>
                      <a:r>
                        <a:rPr lang="en-US" sz="9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date.getHours</a:t>
                      </a: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();</a:t>
                      </a:r>
                    </a:p>
                  </a:txBody>
                  <a:tcPr marL="72000" marR="72000" marT="14590" marB="14590" anchor="ctr"/>
                </a:tc>
                <a:extLst>
                  <a:ext uri="{0D108BD9-81ED-4DB2-BD59-A6C34878D82A}">
                    <a16:rowId xmlns:a16="http://schemas.microsoft.com/office/drawing/2014/main" val="4031111798"/>
                  </a:ext>
                </a:extLst>
              </a:tr>
              <a:tr h="300223">
                <a:tc>
                  <a:txBody>
                    <a:bodyPr/>
                    <a:lstStyle/>
                    <a:p>
                      <a:pPr algn="l"/>
                      <a:r>
                        <a:rPr lang="en-US" sz="900" b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getMinutes()</a:t>
                      </a:r>
                    </a:p>
                  </a:txBody>
                  <a:tcPr marL="72000" marR="72000" marT="14590" marB="145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시간의 분을 반환합니다</a:t>
                      </a:r>
                      <a:r>
                        <a:rPr lang="en-US" altLang="ko-KR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(0 ~ 59)</a:t>
                      </a:r>
                    </a:p>
                  </a:txBody>
                  <a:tcPr marL="72000" marR="72000" marT="14590" marB="145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let</a:t>
                      </a: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minutes = </a:t>
                      </a:r>
                      <a:r>
                        <a:rPr lang="en-US" sz="9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date.getMinutes</a:t>
                      </a: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();</a:t>
                      </a:r>
                    </a:p>
                  </a:txBody>
                  <a:tcPr marL="72000" marR="72000" marT="14590" marB="14590" anchor="ctr"/>
                </a:tc>
                <a:extLst>
                  <a:ext uri="{0D108BD9-81ED-4DB2-BD59-A6C34878D82A}">
                    <a16:rowId xmlns:a16="http://schemas.microsoft.com/office/drawing/2014/main" val="1338647850"/>
                  </a:ext>
                </a:extLst>
              </a:tr>
              <a:tr h="300223">
                <a:tc>
                  <a:txBody>
                    <a:bodyPr/>
                    <a:lstStyle/>
                    <a:p>
                      <a:pPr algn="l"/>
                      <a:r>
                        <a:rPr lang="en-US" sz="900" b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getSeconds()</a:t>
                      </a:r>
                    </a:p>
                  </a:txBody>
                  <a:tcPr marL="72000" marR="72000" marT="14590" marB="145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시간의 초를 반환합니다</a:t>
                      </a:r>
                      <a:r>
                        <a:rPr lang="en-US" altLang="ko-KR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(0 ~ 59)</a:t>
                      </a:r>
                    </a:p>
                  </a:txBody>
                  <a:tcPr marL="72000" marR="72000" marT="14590" marB="145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let</a:t>
                      </a: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seconds = </a:t>
                      </a:r>
                      <a:r>
                        <a:rPr lang="en-US" sz="9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date.getSeconds</a:t>
                      </a: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();</a:t>
                      </a:r>
                    </a:p>
                  </a:txBody>
                  <a:tcPr marL="72000" marR="72000" marT="14590" marB="14590" anchor="ctr"/>
                </a:tc>
                <a:extLst>
                  <a:ext uri="{0D108BD9-81ED-4DB2-BD59-A6C34878D82A}">
                    <a16:rowId xmlns:a16="http://schemas.microsoft.com/office/drawing/2014/main" val="2544249233"/>
                  </a:ext>
                </a:extLst>
              </a:tr>
              <a:tr h="300223">
                <a:tc>
                  <a:txBody>
                    <a:bodyPr/>
                    <a:lstStyle/>
                    <a:p>
                      <a:pPr algn="l"/>
                      <a:r>
                        <a:rPr lang="en-US" sz="9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getTime</a:t>
                      </a: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</a:txBody>
                  <a:tcPr marL="72000" marR="72000" marT="14590" marB="145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날짜와 시간의 유닉스 타임스탬프를 반환합니다</a:t>
                      </a:r>
                      <a:r>
                        <a:rPr lang="en-US" altLang="ko-KR" sz="900" b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2000" marR="72000" marT="14590" marB="145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let</a:t>
                      </a: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timestamp = </a:t>
                      </a:r>
                      <a:r>
                        <a:rPr lang="en-US" sz="9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date.getTime</a:t>
                      </a: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();</a:t>
                      </a:r>
                    </a:p>
                  </a:txBody>
                  <a:tcPr marL="72000" marR="72000" marT="14590" marB="14590" anchor="ctr"/>
                </a:tc>
                <a:extLst>
                  <a:ext uri="{0D108BD9-81ED-4DB2-BD59-A6C34878D82A}">
                    <a16:rowId xmlns:a16="http://schemas.microsoft.com/office/drawing/2014/main" val="2251042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158297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19EEB-A31F-78C0-BD92-7ED565C94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2">
            <a:extLst>
              <a:ext uri="{FF2B5EF4-FFF2-40B4-BE49-F238E27FC236}">
                <a16:creationId xmlns:a16="http://schemas.microsoft.com/office/drawing/2014/main" id="{1F4F550E-0670-1BE5-B19A-548899F6F3F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2588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29699" name="텍스트 개체 틀 3">
            <a:extLst>
              <a:ext uri="{FF2B5EF4-FFF2-40B4-BE49-F238E27FC236}">
                <a16:creationId xmlns:a16="http://schemas.microsoft.com/office/drawing/2014/main" id="{3F36A289-F7C3-ED53-6D0A-B2D1649066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01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29700" name="텍스트 개체 틀 4">
            <a:extLst>
              <a:ext uri="{FF2B5EF4-FFF2-40B4-BE49-F238E27FC236}">
                <a16:creationId xmlns:a16="http://schemas.microsoft.com/office/drawing/2014/main" id="{54812F8B-938C-EFED-8EBD-D7AB258D0E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86407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전역객체</a:t>
            </a:r>
            <a:r>
              <a:rPr lang="en-US" altLang="ko-KR" dirty="0"/>
              <a:t>(</a:t>
            </a:r>
            <a:r>
              <a:rPr lang="ko-KR" altLang="en-US" dirty="0"/>
              <a:t>코어객체</a:t>
            </a:r>
            <a:r>
              <a:rPr lang="en-US" altLang="ko-KR" dirty="0"/>
              <a:t>)</a:t>
            </a:r>
          </a:p>
        </p:txBody>
      </p:sp>
      <p:sp>
        <p:nvSpPr>
          <p:cNvPr id="3" name="텍스트 개체 틀 4">
            <a:extLst>
              <a:ext uri="{FF2B5EF4-FFF2-40B4-BE49-F238E27FC236}">
                <a16:creationId xmlns:a16="http://schemas.microsoft.com/office/drawing/2014/main" id="{77BE8F8C-1D18-4767-07BC-5B9D35408E20}"/>
              </a:ext>
            </a:extLst>
          </p:cNvPr>
          <p:cNvSpPr txBox="1">
            <a:spLocks/>
          </p:cNvSpPr>
          <p:nvPr/>
        </p:nvSpPr>
        <p:spPr bwMode="auto">
          <a:xfrm>
            <a:off x="503237" y="862705"/>
            <a:ext cx="1373187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ko-KR" dirty="0">
                <a:latin typeface="+mn-ea"/>
              </a:rPr>
              <a:t>String</a:t>
            </a:r>
            <a:r>
              <a:rPr kumimoji="0" lang="ko-KR" altLang="en-US" dirty="0">
                <a:latin typeface="+mn-ea"/>
              </a:rPr>
              <a:t>객체</a:t>
            </a:r>
            <a:endParaRPr kumimoji="0" lang="en-US" altLang="ko-KR" dirty="0">
              <a:latin typeface="+mn-ea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439276E-168F-96A4-123F-CC07AB63E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371481"/>
              </p:ext>
            </p:extLst>
          </p:nvPr>
        </p:nvGraphicFramePr>
        <p:xfrm>
          <a:off x="614363" y="1131590"/>
          <a:ext cx="7959568" cy="3885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850">
                  <a:extLst>
                    <a:ext uri="{9D8B030D-6E8A-4147-A177-3AD203B41FA5}">
                      <a16:colId xmlns:a16="http://schemas.microsoft.com/office/drawing/2014/main" val="4278067983"/>
                    </a:ext>
                  </a:extLst>
                </a:gridCol>
                <a:gridCol w="3050713">
                  <a:extLst>
                    <a:ext uri="{9D8B030D-6E8A-4147-A177-3AD203B41FA5}">
                      <a16:colId xmlns:a16="http://schemas.microsoft.com/office/drawing/2014/main" val="1878845034"/>
                    </a:ext>
                  </a:extLst>
                </a:gridCol>
                <a:gridCol w="2917005">
                  <a:extLst>
                    <a:ext uri="{9D8B030D-6E8A-4147-A177-3AD203B41FA5}">
                      <a16:colId xmlns:a16="http://schemas.microsoft.com/office/drawing/2014/main" val="301296157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메소드명</a:t>
                      </a:r>
                      <a:endParaRPr lang="ko-KR" altLang="en-US" sz="1000" b="1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14590" marB="145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72000" marR="72000" marT="14590" marB="145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예시</a:t>
                      </a:r>
                    </a:p>
                  </a:txBody>
                  <a:tcPr marL="72000" marR="72000" marT="14590" marB="14590" anchor="ctr"/>
                </a:tc>
                <a:extLst>
                  <a:ext uri="{0D108BD9-81ED-4DB2-BD59-A6C34878D82A}">
                    <a16:rowId xmlns:a16="http://schemas.microsoft.com/office/drawing/2014/main" val="1045700466"/>
                  </a:ext>
                </a:extLst>
              </a:tr>
              <a:tr h="27464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length</a:t>
                      </a:r>
                      <a:endParaRPr lang="en-US" sz="900" b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3091" marB="13091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문자열의 길이를 반환합니다</a:t>
                      </a:r>
                      <a:r>
                        <a:rPr lang="en-US" altLang="ko-KR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900" b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3091" marB="13091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900" b="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let len = 'Hello'.length;</a:t>
                      </a:r>
                      <a:endParaRPr lang="en-US" sz="900" b="0" u="none" strike="noStrike" kern="12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3091" marB="13091" anchor="ctr"/>
                </a:tc>
                <a:extLst>
                  <a:ext uri="{0D108BD9-81ED-4DB2-BD59-A6C34878D82A}">
                    <a16:rowId xmlns:a16="http://schemas.microsoft.com/office/drawing/2014/main" val="3025496015"/>
                  </a:ext>
                </a:extLst>
              </a:tr>
              <a:tr h="27464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9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charAt</a:t>
                      </a:r>
                      <a:r>
                        <a:rPr 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(index)</a:t>
                      </a:r>
                      <a:endParaRPr lang="en-US" sz="900" b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3091" marB="13091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해당 </a:t>
                      </a:r>
                      <a:r>
                        <a:rPr lang="en-US" altLang="ko-KR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index </a:t>
                      </a:r>
                      <a:r>
                        <a:rPr lang="ko-KR" alt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위치의 문자를 반환합니다</a:t>
                      </a:r>
                      <a:r>
                        <a:rPr lang="en-US" altLang="ko-KR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900" b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3091" marB="13091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let char = 'Hello'.</a:t>
                      </a:r>
                      <a:r>
                        <a:rPr lang="en-US" sz="9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charAt</a:t>
                      </a:r>
                      <a:r>
                        <a:rPr 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(0); // 'H'</a:t>
                      </a:r>
                      <a:endParaRPr lang="en-US" sz="900" b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3091" marB="13091" anchor="ctr"/>
                </a:tc>
                <a:extLst>
                  <a:ext uri="{0D108BD9-81ED-4DB2-BD59-A6C34878D82A}">
                    <a16:rowId xmlns:a16="http://schemas.microsoft.com/office/drawing/2014/main" val="1444421767"/>
                  </a:ext>
                </a:extLst>
              </a:tr>
              <a:tr h="27464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9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concat</a:t>
                      </a:r>
                      <a:r>
                        <a:rPr 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(str)</a:t>
                      </a:r>
                      <a:endParaRPr lang="en-US" sz="900" b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3091" marB="13091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문자열을 </a:t>
                      </a:r>
                      <a:r>
                        <a:rPr lang="ko-KR" altLang="en-US" sz="9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이어붙여</a:t>
                      </a:r>
                      <a:r>
                        <a:rPr lang="ko-KR" alt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새 문자열을 생성합니다</a:t>
                      </a:r>
                      <a:r>
                        <a:rPr lang="en-US" altLang="ko-KR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900" b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3091" marB="13091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let </a:t>
                      </a:r>
                      <a:r>
                        <a:rPr lang="en-US" sz="9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newStr</a:t>
                      </a:r>
                      <a:r>
                        <a:rPr 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 'Hello'.</a:t>
                      </a:r>
                      <a:r>
                        <a:rPr lang="en-US" sz="9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concat</a:t>
                      </a:r>
                      <a:r>
                        <a:rPr 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(' World'); // 'Hello World'</a:t>
                      </a:r>
                      <a:endParaRPr lang="en-US" sz="900" b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3091" marB="13091" anchor="ctr"/>
                </a:tc>
                <a:extLst>
                  <a:ext uri="{0D108BD9-81ED-4DB2-BD59-A6C34878D82A}">
                    <a16:rowId xmlns:a16="http://schemas.microsoft.com/office/drawing/2014/main" val="1078879458"/>
                  </a:ext>
                </a:extLst>
              </a:tr>
              <a:tr h="27464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includes(</a:t>
                      </a:r>
                      <a:r>
                        <a:rPr lang="en-US" sz="9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searchString</a:t>
                      </a:r>
                      <a:r>
                        <a:rPr 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900" b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3091" marB="13091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문자열이 특정 문자열을 포함하고 있는지 확인합니다</a:t>
                      </a:r>
                      <a:r>
                        <a:rPr lang="en-US" altLang="ko-KR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900" b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3091" marB="13091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let </a:t>
                      </a:r>
                      <a:r>
                        <a:rPr lang="en-US" sz="9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isIncluded</a:t>
                      </a:r>
                      <a:r>
                        <a:rPr 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 '</a:t>
                      </a:r>
                      <a:r>
                        <a:rPr lang="en-US" sz="9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Hello'.includes</a:t>
                      </a:r>
                      <a:r>
                        <a:rPr 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('ell'); // true</a:t>
                      </a:r>
                      <a:endParaRPr lang="en-US" sz="900" b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3091" marB="13091" anchor="ctr"/>
                </a:tc>
                <a:extLst>
                  <a:ext uri="{0D108BD9-81ED-4DB2-BD59-A6C34878D82A}">
                    <a16:rowId xmlns:a16="http://schemas.microsoft.com/office/drawing/2014/main" val="1027007912"/>
                  </a:ext>
                </a:extLst>
              </a:tr>
              <a:tr h="382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9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indexOf</a:t>
                      </a:r>
                      <a:r>
                        <a:rPr 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sz="9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searchString</a:t>
                      </a:r>
                      <a:r>
                        <a:rPr 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900" b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3091" marB="13091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문자열에서 특정 문자열이 처음으로 나타나는 위치를 </a:t>
                      </a:r>
                      <a:br>
                        <a:rPr lang="en-US" altLang="ko-KR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반환합니다</a:t>
                      </a:r>
                      <a:r>
                        <a:rPr lang="en-US" altLang="ko-KR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900" b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3091" marB="13091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let index = 'Hello'.</a:t>
                      </a:r>
                      <a:r>
                        <a:rPr lang="en-US" sz="9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indexOf</a:t>
                      </a:r>
                      <a:r>
                        <a:rPr 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('l'); // 2</a:t>
                      </a:r>
                      <a:endParaRPr lang="en-US" sz="900" b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3091" marB="13091" anchor="ctr"/>
                </a:tc>
                <a:extLst>
                  <a:ext uri="{0D108BD9-81ED-4DB2-BD59-A6C34878D82A}">
                    <a16:rowId xmlns:a16="http://schemas.microsoft.com/office/drawing/2014/main" val="2461915118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900" b="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lastIndexOf(searchString)</a:t>
                      </a:r>
                      <a:endParaRPr lang="en-US" sz="900" b="0" u="none" strike="noStrike" kern="12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3091" marB="13091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문자열에서 특정 문자열이 마지막으로 나타나는 위치를 </a:t>
                      </a:r>
                      <a:br>
                        <a:rPr lang="en-US" altLang="ko-KR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반환합니다</a:t>
                      </a:r>
                      <a:r>
                        <a:rPr lang="en-US" altLang="ko-KR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900" b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3091" marB="13091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let </a:t>
                      </a:r>
                      <a:r>
                        <a:rPr lang="en-US" sz="9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lastIndex</a:t>
                      </a:r>
                      <a:r>
                        <a:rPr 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 'Hello'.</a:t>
                      </a:r>
                      <a:r>
                        <a:rPr lang="en-US" sz="9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lastIndexOf</a:t>
                      </a:r>
                      <a:r>
                        <a:rPr 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('l'); // 3</a:t>
                      </a:r>
                      <a:endParaRPr lang="en-US" sz="900" b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3091" marB="13091" anchor="ctr"/>
                </a:tc>
                <a:extLst>
                  <a:ext uri="{0D108BD9-81ED-4DB2-BD59-A6C34878D82A}">
                    <a16:rowId xmlns:a16="http://schemas.microsoft.com/office/drawing/2014/main" val="2978635052"/>
                  </a:ext>
                </a:extLst>
              </a:tr>
              <a:tr h="27464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900" b="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replace(searchValue, replaceValue)</a:t>
                      </a:r>
                      <a:endParaRPr lang="en-US" sz="900" b="0" u="none" strike="noStrike" kern="12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3091" marB="13091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문자열에서 특정 문자열을 다른 문자열로 대체합니다</a:t>
                      </a:r>
                      <a:r>
                        <a:rPr lang="en-US" altLang="ko-KR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900" b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3091" marB="13091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let replaced = '</a:t>
                      </a:r>
                      <a:r>
                        <a:rPr lang="en-US" sz="9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Hello'.replace</a:t>
                      </a:r>
                      <a:r>
                        <a:rPr 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('l', 'w'); // '</a:t>
                      </a:r>
                      <a:r>
                        <a:rPr lang="en-US" sz="9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Hewlo</a:t>
                      </a:r>
                      <a:r>
                        <a:rPr 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'</a:t>
                      </a:r>
                      <a:endParaRPr lang="en-US" sz="900" b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3091" marB="13091" anchor="ctr"/>
                </a:tc>
                <a:extLst>
                  <a:ext uri="{0D108BD9-81ED-4DB2-BD59-A6C34878D82A}">
                    <a16:rowId xmlns:a16="http://schemas.microsoft.com/office/drawing/2014/main" val="3634557118"/>
                  </a:ext>
                </a:extLst>
              </a:tr>
              <a:tr h="27464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slice(</a:t>
                      </a:r>
                      <a:r>
                        <a:rPr lang="en-US" sz="9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startIndex</a:t>
                      </a:r>
                      <a:r>
                        <a:rPr 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9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endIndex</a:t>
                      </a:r>
                      <a:r>
                        <a:rPr 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sz="900" b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3091" marB="13091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문자열의 특정 부분을 추출합니다</a:t>
                      </a:r>
                      <a:r>
                        <a:rPr lang="en-US" altLang="ko-KR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900" b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3091" marB="13091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let sliced = '</a:t>
                      </a:r>
                      <a:r>
                        <a:rPr lang="en-US" sz="9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Hello'.slice</a:t>
                      </a:r>
                      <a:r>
                        <a:rPr 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(1, 4); // 'ell'</a:t>
                      </a:r>
                      <a:endParaRPr lang="en-US" sz="900" b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3091" marB="13091" anchor="ctr"/>
                </a:tc>
                <a:extLst>
                  <a:ext uri="{0D108BD9-81ED-4DB2-BD59-A6C34878D82A}">
                    <a16:rowId xmlns:a16="http://schemas.microsoft.com/office/drawing/2014/main" val="693961328"/>
                  </a:ext>
                </a:extLst>
              </a:tr>
              <a:tr h="27464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split(separator)</a:t>
                      </a:r>
                      <a:endParaRPr lang="en-US" sz="900" b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3091" marB="13091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문자열을 특정 구분자로 나눠 배열로 반환합니다</a:t>
                      </a:r>
                      <a:r>
                        <a:rPr lang="en-US" altLang="ko-KR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900" b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3091" marB="13091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let </a:t>
                      </a:r>
                      <a:r>
                        <a:rPr lang="en-US" sz="9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splitted</a:t>
                      </a:r>
                      <a:r>
                        <a:rPr 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 'Hello </a:t>
                      </a:r>
                      <a:r>
                        <a:rPr lang="en-US" sz="9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World'.split</a:t>
                      </a:r>
                      <a:r>
                        <a:rPr 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(' '); // ['Hello', 'World']</a:t>
                      </a:r>
                      <a:endParaRPr lang="en-US" sz="900" b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3091" marB="13091" anchor="ctr"/>
                </a:tc>
                <a:extLst>
                  <a:ext uri="{0D108BD9-81ED-4DB2-BD59-A6C34878D82A}">
                    <a16:rowId xmlns:a16="http://schemas.microsoft.com/office/drawing/2014/main" val="3189676500"/>
                  </a:ext>
                </a:extLst>
              </a:tr>
              <a:tr h="27464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900" b="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toLowerCase()</a:t>
                      </a:r>
                      <a:endParaRPr lang="en-US" sz="900" b="0" u="none" strike="noStrike" kern="12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3091" marB="13091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문자열을 소문자로 변환합니다</a:t>
                      </a:r>
                      <a:r>
                        <a:rPr lang="en-US" altLang="ko-KR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900" b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3091" marB="13091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let lower = 'Hello'.</a:t>
                      </a:r>
                      <a:r>
                        <a:rPr lang="en-US" sz="9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toLowerCase</a:t>
                      </a:r>
                      <a:r>
                        <a:rPr 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(); // 'hello'</a:t>
                      </a:r>
                      <a:endParaRPr lang="en-US" sz="900" b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3091" marB="13091" anchor="ctr"/>
                </a:tc>
                <a:extLst>
                  <a:ext uri="{0D108BD9-81ED-4DB2-BD59-A6C34878D82A}">
                    <a16:rowId xmlns:a16="http://schemas.microsoft.com/office/drawing/2014/main" val="4152581953"/>
                  </a:ext>
                </a:extLst>
              </a:tr>
              <a:tr h="27464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900" b="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toUpperCase()</a:t>
                      </a:r>
                      <a:endParaRPr lang="en-US" sz="900" b="0" u="none" strike="noStrike" kern="12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3091" marB="13091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문자열을 대문자로 변환합니다</a:t>
                      </a:r>
                      <a:r>
                        <a:rPr lang="en-US" altLang="ko-KR" sz="900" b="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900" b="0" u="none" strike="noStrike" kern="12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3091" marB="13091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let upper = 'Hello'.</a:t>
                      </a:r>
                      <a:r>
                        <a:rPr lang="en-US" sz="900" b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toUpperCase</a:t>
                      </a:r>
                      <a:r>
                        <a:rPr 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(); // 'HELLO'</a:t>
                      </a:r>
                      <a:endParaRPr lang="en-US" sz="900" b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3091" marB="13091" anchor="ctr"/>
                </a:tc>
                <a:extLst>
                  <a:ext uri="{0D108BD9-81ED-4DB2-BD59-A6C34878D82A}">
                    <a16:rowId xmlns:a16="http://schemas.microsoft.com/office/drawing/2014/main" val="3132321818"/>
                  </a:ext>
                </a:extLst>
              </a:tr>
              <a:tr h="274647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trim()</a:t>
                      </a:r>
                      <a:endParaRPr lang="en-US" sz="900" b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3091" marB="13091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문자열 양쪽의 공백을 제거합니다</a:t>
                      </a:r>
                      <a:r>
                        <a:rPr lang="en-US" altLang="ko-KR" sz="900" b="0" u="none" strike="noStrike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900" b="0" u="none" strike="noStrike" kern="12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3091" marB="13091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sz="9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let trimmed = ' Hello '.trim(); // 'Hello'</a:t>
                      </a:r>
                      <a:endParaRPr lang="en-US" sz="900" b="0" u="none" strike="noStrike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0" marR="72000" marT="13091" marB="13091" anchor="ctr"/>
                </a:tc>
                <a:extLst>
                  <a:ext uri="{0D108BD9-81ED-4DB2-BD59-A6C34878D82A}">
                    <a16:rowId xmlns:a16="http://schemas.microsoft.com/office/drawing/2014/main" val="3936639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517241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19EEB-A31F-78C0-BD92-7ED565C94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2">
            <a:extLst>
              <a:ext uri="{FF2B5EF4-FFF2-40B4-BE49-F238E27FC236}">
                <a16:creationId xmlns:a16="http://schemas.microsoft.com/office/drawing/2014/main" id="{1F4F550E-0670-1BE5-B19A-548899F6F3F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2588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29699" name="텍스트 개체 틀 3">
            <a:extLst>
              <a:ext uri="{FF2B5EF4-FFF2-40B4-BE49-F238E27FC236}">
                <a16:creationId xmlns:a16="http://schemas.microsoft.com/office/drawing/2014/main" id="{3F36A289-F7C3-ED53-6D0A-B2D1649066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01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29700" name="텍스트 개체 틀 4">
            <a:extLst>
              <a:ext uri="{FF2B5EF4-FFF2-40B4-BE49-F238E27FC236}">
                <a16:creationId xmlns:a16="http://schemas.microsoft.com/office/drawing/2014/main" id="{54812F8B-938C-EFED-8EBD-D7AB258D0E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86407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전역객체</a:t>
            </a:r>
            <a:r>
              <a:rPr lang="en-US" altLang="ko-KR" dirty="0"/>
              <a:t>(</a:t>
            </a:r>
            <a:r>
              <a:rPr lang="ko-KR" altLang="en-US" dirty="0"/>
              <a:t>코어객체</a:t>
            </a:r>
            <a:r>
              <a:rPr lang="en-US" altLang="ko-KR" dirty="0"/>
              <a:t>)</a:t>
            </a:r>
          </a:p>
        </p:txBody>
      </p:sp>
      <p:sp>
        <p:nvSpPr>
          <p:cNvPr id="3" name="텍스트 개체 틀 4">
            <a:extLst>
              <a:ext uri="{FF2B5EF4-FFF2-40B4-BE49-F238E27FC236}">
                <a16:creationId xmlns:a16="http://schemas.microsoft.com/office/drawing/2014/main" id="{77BE8F8C-1D18-4767-07BC-5B9D35408E20}"/>
              </a:ext>
            </a:extLst>
          </p:cNvPr>
          <p:cNvSpPr txBox="1">
            <a:spLocks/>
          </p:cNvSpPr>
          <p:nvPr/>
        </p:nvSpPr>
        <p:spPr bwMode="auto">
          <a:xfrm>
            <a:off x="503237" y="862705"/>
            <a:ext cx="1692499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ko-KR" dirty="0">
                <a:latin typeface="+mn-ea"/>
              </a:rPr>
              <a:t>Number</a:t>
            </a:r>
            <a:r>
              <a:rPr kumimoji="0" lang="ko-KR" altLang="en-US" dirty="0">
                <a:latin typeface="+mn-ea"/>
              </a:rPr>
              <a:t>객체</a:t>
            </a:r>
            <a:endParaRPr kumimoji="0" lang="en-US" altLang="ko-KR" dirty="0">
              <a:latin typeface="+mn-ea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389ED03-4D8C-A02A-22B2-D0565B9E3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589248"/>
              </p:ext>
            </p:extLst>
          </p:nvPr>
        </p:nvGraphicFramePr>
        <p:xfrm>
          <a:off x="614363" y="1146830"/>
          <a:ext cx="7879987" cy="3937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345">
                  <a:extLst>
                    <a:ext uri="{9D8B030D-6E8A-4147-A177-3AD203B41FA5}">
                      <a16:colId xmlns:a16="http://schemas.microsoft.com/office/drawing/2014/main" val="2246376416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464134461"/>
                    </a:ext>
                  </a:extLst>
                </a:gridCol>
                <a:gridCol w="3382290">
                  <a:extLst>
                    <a:ext uri="{9D8B030D-6E8A-4147-A177-3AD203B41FA5}">
                      <a16:colId xmlns:a16="http://schemas.microsoft.com/office/drawing/2014/main" val="3358466110"/>
                    </a:ext>
                  </a:extLst>
                </a:gridCol>
              </a:tblGrid>
              <a:tr h="34663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메소드명</a:t>
                      </a:r>
                      <a:endParaRPr lang="ko-KR" altLang="en-US" sz="1000" b="1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2000" marR="72000" marT="14722" marB="14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설명</a:t>
                      </a:r>
                    </a:p>
                  </a:txBody>
                  <a:tcPr marL="72000" marR="72000" marT="14722" marB="1472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예시</a:t>
                      </a:r>
                    </a:p>
                  </a:txBody>
                  <a:tcPr marL="72000" marR="72000" marT="14722" marB="14722" anchor="ctr"/>
                </a:tc>
                <a:extLst>
                  <a:ext uri="{0D108BD9-81ED-4DB2-BD59-A6C34878D82A}">
                    <a16:rowId xmlns:a16="http://schemas.microsoft.com/office/drawing/2014/main" val="1779270809"/>
                  </a:ext>
                </a:extLst>
              </a:tr>
              <a:tr h="346635">
                <a:tc>
                  <a:txBody>
                    <a:bodyPr/>
                    <a:lstStyle/>
                    <a:p>
                      <a:pPr algn="l"/>
                      <a:r>
                        <a:rPr lang="en-US" sz="9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toString</a:t>
                      </a: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</a:t>
                      </a:r>
                    </a:p>
                  </a:txBody>
                  <a:tcPr marL="72000" marR="72000" marT="14722" marB="147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숫자를 문자열로 변환합니다</a:t>
                      </a:r>
                      <a:r>
                        <a:rPr lang="en-US" altLang="ko-KR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2000" marR="72000" marT="14722" marB="147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let </a:t>
                      </a:r>
                      <a:r>
                        <a:rPr lang="en-US" sz="9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strNum</a:t>
                      </a: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 (123).</a:t>
                      </a:r>
                      <a:r>
                        <a:rPr lang="en-US" sz="9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toString</a:t>
                      </a: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(); // '123'</a:t>
                      </a:r>
                    </a:p>
                  </a:txBody>
                  <a:tcPr marL="72000" marR="72000" marT="14722" marB="14722" anchor="ctr"/>
                </a:tc>
                <a:extLst>
                  <a:ext uri="{0D108BD9-81ED-4DB2-BD59-A6C34878D82A}">
                    <a16:rowId xmlns:a16="http://schemas.microsoft.com/office/drawing/2014/main" val="2796994294"/>
                  </a:ext>
                </a:extLst>
              </a:tr>
              <a:tr h="498584">
                <a:tc>
                  <a:txBody>
                    <a:bodyPr/>
                    <a:lstStyle/>
                    <a:p>
                      <a:pPr algn="l"/>
                      <a:r>
                        <a:rPr lang="en-US" sz="9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toFixed</a:t>
                      </a: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(n)</a:t>
                      </a:r>
                    </a:p>
                  </a:txBody>
                  <a:tcPr marL="72000" marR="72000" marT="14722" marB="147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숫자를 고정 소수점 형식의 문자열로 변환합니다</a:t>
                      </a:r>
                      <a:r>
                        <a:rPr lang="en-US" altLang="ko-KR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br>
                        <a:rPr lang="en-US" altLang="ko-KR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은 소수점 이하 자릿수입니다</a:t>
                      </a:r>
                      <a:r>
                        <a:rPr lang="en-US" altLang="ko-KR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2000" marR="72000" marT="14722" marB="147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let </a:t>
                      </a:r>
                      <a:r>
                        <a:rPr lang="en-US" sz="9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fixedNum</a:t>
                      </a: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 (123.456).</a:t>
                      </a:r>
                      <a:r>
                        <a:rPr lang="en-US" sz="9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toFixed</a:t>
                      </a: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(2); // '123.46'</a:t>
                      </a:r>
                    </a:p>
                  </a:txBody>
                  <a:tcPr marL="72000" marR="72000" marT="14722" marB="14722" anchor="ctr"/>
                </a:tc>
                <a:extLst>
                  <a:ext uri="{0D108BD9-81ED-4DB2-BD59-A6C34878D82A}">
                    <a16:rowId xmlns:a16="http://schemas.microsoft.com/office/drawing/2014/main" val="2981274550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l"/>
                      <a:r>
                        <a:rPr lang="en-US" sz="900" b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toExponential(n)</a:t>
                      </a:r>
                    </a:p>
                  </a:txBody>
                  <a:tcPr marL="72000" marR="72000" marT="14722" marB="147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숫자를 지수 표기법의 문자열로 변환합니다</a:t>
                      </a:r>
                      <a:r>
                        <a:rPr lang="en-US" altLang="ko-KR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br>
                        <a:rPr lang="en-US" altLang="ko-KR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  <a:r>
                        <a:rPr lang="ko-KR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은 소수점 이하 자릿수입니다</a:t>
                      </a:r>
                      <a:r>
                        <a:rPr lang="en-US" altLang="ko-KR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2000" marR="72000" marT="14722" marB="147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let expNum = (123).toExponential(2); // '1.23e+2'</a:t>
                      </a:r>
                    </a:p>
                  </a:txBody>
                  <a:tcPr marL="72000" marR="72000" marT="14722" marB="14722" anchor="ctr"/>
                </a:tc>
                <a:extLst>
                  <a:ext uri="{0D108BD9-81ED-4DB2-BD59-A6C34878D82A}">
                    <a16:rowId xmlns:a16="http://schemas.microsoft.com/office/drawing/2014/main" val="2341940424"/>
                  </a:ext>
                </a:extLst>
              </a:tr>
              <a:tr h="357595">
                <a:tc>
                  <a:txBody>
                    <a:bodyPr/>
                    <a:lstStyle/>
                    <a:p>
                      <a:pPr algn="l"/>
                      <a:r>
                        <a:rPr lang="en-US" sz="900" b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toPrecision(n)</a:t>
                      </a:r>
                    </a:p>
                  </a:txBody>
                  <a:tcPr marL="72000" marR="72000" marT="14722" marB="147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숫자를 문자열로 변환하되</a:t>
                      </a:r>
                      <a:r>
                        <a:rPr lang="en-US" altLang="ko-KR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n</a:t>
                      </a:r>
                      <a:r>
                        <a:rPr lang="ko-KR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자리까지 표현합니다</a:t>
                      </a:r>
                      <a:r>
                        <a:rPr lang="en-US" altLang="ko-KR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2000" marR="72000" marT="14722" marB="147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let </a:t>
                      </a:r>
                      <a:r>
                        <a:rPr lang="en-US" sz="9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precNum</a:t>
                      </a: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 (123.456).</a:t>
                      </a:r>
                      <a:r>
                        <a:rPr lang="en-US" sz="9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toPrecision</a:t>
                      </a: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(5); // '123.46'</a:t>
                      </a:r>
                    </a:p>
                  </a:txBody>
                  <a:tcPr marL="72000" marR="72000" marT="14722" marB="14722" anchor="ctr"/>
                </a:tc>
                <a:extLst>
                  <a:ext uri="{0D108BD9-81ED-4DB2-BD59-A6C34878D82A}">
                    <a16:rowId xmlns:a16="http://schemas.microsoft.com/office/drawing/2014/main" val="2026611456"/>
                  </a:ext>
                </a:extLst>
              </a:tr>
              <a:tr h="472942">
                <a:tc>
                  <a:txBody>
                    <a:bodyPr/>
                    <a:lstStyle/>
                    <a:p>
                      <a:pPr algn="l"/>
                      <a:r>
                        <a:rPr lang="en-US" sz="900" b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Number(value)</a:t>
                      </a:r>
                    </a:p>
                  </a:txBody>
                  <a:tcPr marL="72000" marR="72000" marT="14722" marB="147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주어진 </a:t>
                      </a:r>
                      <a:r>
                        <a:rPr lang="en-US" altLang="ko-KR" sz="9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value</a:t>
                      </a:r>
                      <a:r>
                        <a:rPr lang="ko-KR" altLang="en-US" sz="9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를 숫자</a:t>
                      </a:r>
                      <a:r>
                        <a:rPr lang="ko-KR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변환</a:t>
                      </a:r>
                      <a:r>
                        <a:rPr lang="en-US" altLang="ko-KR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br>
                        <a:rPr lang="en-US" altLang="ko-KR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변환할 수 없는 경우 </a:t>
                      </a:r>
                      <a:r>
                        <a:rPr lang="en-US" altLang="ko-KR" sz="9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NaN</a:t>
                      </a:r>
                      <a:r>
                        <a:rPr lang="ko-KR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을 반환합니다</a:t>
                      </a:r>
                      <a:r>
                        <a:rPr lang="en-US" altLang="ko-KR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2000" marR="72000" marT="14722" marB="147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let num = Number('123'); // 123</a:t>
                      </a:r>
                    </a:p>
                  </a:txBody>
                  <a:tcPr marL="72000" marR="72000" marT="14722" marB="14722" anchor="ctr"/>
                </a:tc>
                <a:extLst>
                  <a:ext uri="{0D108BD9-81ED-4DB2-BD59-A6C34878D82A}">
                    <a16:rowId xmlns:a16="http://schemas.microsoft.com/office/drawing/2014/main" val="15937555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l"/>
                      <a:r>
                        <a:rPr lang="en-US" sz="9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parseInt</a:t>
                      </a: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(string, radix)</a:t>
                      </a:r>
                    </a:p>
                  </a:txBody>
                  <a:tcPr marL="72000" marR="72000" marT="14722" marB="147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주어진 </a:t>
                      </a:r>
                      <a:r>
                        <a:rPr lang="en-US" altLang="ko-KR" sz="9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  <a:r>
                        <a:rPr lang="ko-KR" altLang="en-US" sz="9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을 정수</a:t>
                      </a:r>
                      <a:r>
                        <a:rPr lang="ko-KR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로 변환합니다</a:t>
                      </a:r>
                      <a:r>
                        <a:rPr lang="en-US" altLang="ko-KR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br>
                        <a:rPr lang="en-US" altLang="ko-KR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radix</a:t>
                      </a:r>
                      <a:r>
                        <a:rPr lang="ko-KR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는 기수</a:t>
                      </a:r>
                      <a:r>
                        <a:rPr lang="en-US" altLang="ko-KR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진법</a:t>
                      </a:r>
                      <a:r>
                        <a:rPr lang="en-US" altLang="ko-KR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를 나타내며</a:t>
                      </a:r>
                      <a:r>
                        <a:rPr lang="en-US" altLang="ko-KR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생략 가능합니다</a:t>
                      </a:r>
                      <a:r>
                        <a:rPr lang="en-US" altLang="ko-KR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2000" marR="72000" marT="14722" marB="147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let </a:t>
                      </a:r>
                      <a:r>
                        <a:rPr lang="en-US" sz="900" b="1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intNum</a:t>
                      </a:r>
                      <a:r>
                        <a:rPr lang="en-US" sz="9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sz="900" b="1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parseInt</a:t>
                      </a:r>
                      <a:r>
                        <a:rPr lang="en-US" sz="9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('123', 10); // 123</a:t>
                      </a:r>
                    </a:p>
                  </a:txBody>
                  <a:tcPr marL="72000" marR="72000" marT="14722" marB="14722" anchor="ctr"/>
                </a:tc>
                <a:extLst>
                  <a:ext uri="{0D108BD9-81ED-4DB2-BD59-A6C34878D82A}">
                    <a16:rowId xmlns:a16="http://schemas.microsoft.com/office/drawing/2014/main" val="234114227"/>
                  </a:ext>
                </a:extLst>
              </a:tr>
              <a:tr h="357595">
                <a:tc>
                  <a:txBody>
                    <a:bodyPr/>
                    <a:lstStyle/>
                    <a:p>
                      <a:pPr algn="l"/>
                      <a:r>
                        <a:rPr lang="en-US" sz="900" b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parseFloat(string)</a:t>
                      </a:r>
                    </a:p>
                  </a:txBody>
                  <a:tcPr marL="72000" marR="72000" marT="14722" marB="147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주어진 </a:t>
                      </a:r>
                      <a:r>
                        <a:rPr lang="en-US" altLang="ko-KR" sz="900" b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  <a:r>
                        <a:rPr lang="ko-KR" altLang="en-US" sz="900" b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을 부동 소수점 숫자로 변환합니다</a:t>
                      </a:r>
                      <a:r>
                        <a:rPr lang="en-US" altLang="ko-KR" sz="900" b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2000" marR="72000" marT="14722" marB="147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let </a:t>
                      </a:r>
                      <a:r>
                        <a:rPr lang="en-US" sz="9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floatNum</a:t>
                      </a: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sz="9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parseFloat</a:t>
                      </a: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('123.456'); // 123.456</a:t>
                      </a:r>
                    </a:p>
                  </a:txBody>
                  <a:tcPr marL="72000" marR="72000" marT="14722" marB="14722" anchor="ctr"/>
                </a:tc>
                <a:extLst>
                  <a:ext uri="{0D108BD9-81ED-4DB2-BD59-A6C34878D82A}">
                    <a16:rowId xmlns:a16="http://schemas.microsoft.com/office/drawing/2014/main" val="213662918"/>
                  </a:ext>
                </a:extLst>
              </a:tr>
              <a:tr h="346635">
                <a:tc>
                  <a:txBody>
                    <a:bodyPr/>
                    <a:lstStyle/>
                    <a:p>
                      <a:pPr algn="l"/>
                      <a:r>
                        <a:rPr lang="en-US" sz="900" b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isNaN(value)</a:t>
                      </a:r>
                    </a:p>
                  </a:txBody>
                  <a:tcPr marL="72000" marR="72000" marT="14722" marB="147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주어진 </a:t>
                      </a:r>
                      <a:r>
                        <a:rPr lang="en-US" altLang="ko-KR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value</a:t>
                      </a:r>
                      <a:r>
                        <a:rPr lang="ko-KR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 </a:t>
                      </a:r>
                      <a:r>
                        <a:rPr lang="en-US" altLang="ko-KR" sz="9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NaN</a:t>
                      </a:r>
                      <a:r>
                        <a:rPr lang="ko-KR" alt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인지 판별합니다</a:t>
                      </a:r>
                      <a:r>
                        <a:rPr lang="en-US" altLang="ko-KR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2000" marR="72000" marT="14722" marB="147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let </a:t>
                      </a:r>
                      <a:r>
                        <a:rPr lang="en-US" sz="9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isNan</a:t>
                      </a: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sz="9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isNaN</a:t>
                      </a: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('Hello'); // true</a:t>
                      </a:r>
                    </a:p>
                  </a:txBody>
                  <a:tcPr marL="72000" marR="72000" marT="14722" marB="14722" anchor="ctr"/>
                </a:tc>
                <a:extLst>
                  <a:ext uri="{0D108BD9-81ED-4DB2-BD59-A6C34878D82A}">
                    <a16:rowId xmlns:a16="http://schemas.microsoft.com/office/drawing/2014/main" val="966903752"/>
                  </a:ext>
                </a:extLst>
              </a:tr>
              <a:tr h="346635">
                <a:tc>
                  <a:txBody>
                    <a:bodyPr/>
                    <a:lstStyle/>
                    <a:p>
                      <a:pPr algn="l"/>
                      <a:r>
                        <a:rPr lang="en-US" sz="900" b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isFinite(value)</a:t>
                      </a:r>
                    </a:p>
                  </a:txBody>
                  <a:tcPr marL="72000" marR="72000" marT="14722" marB="147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주어진 </a:t>
                      </a:r>
                      <a:r>
                        <a:rPr lang="en-US" altLang="ko-KR" sz="900" b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value</a:t>
                      </a:r>
                      <a:r>
                        <a:rPr lang="ko-KR" altLang="en-US" sz="900" b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 유한한 숫자인지 판별합니다</a:t>
                      </a:r>
                      <a:r>
                        <a:rPr lang="en-US" altLang="ko-KR" sz="900" b="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72000" marR="72000" marT="14722" marB="147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let </a:t>
                      </a:r>
                      <a:r>
                        <a:rPr lang="en-US" sz="9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isFiniteNum</a:t>
                      </a: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= </a:t>
                      </a:r>
                      <a:r>
                        <a:rPr lang="en-US" sz="900" b="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isFinite</a:t>
                      </a: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(123); // true</a:t>
                      </a:r>
                    </a:p>
                  </a:txBody>
                  <a:tcPr marL="72000" marR="72000" marT="14722" marB="14722" anchor="ctr"/>
                </a:tc>
                <a:extLst>
                  <a:ext uri="{0D108BD9-81ED-4DB2-BD59-A6C34878D82A}">
                    <a16:rowId xmlns:a16="http://schemas.microsoft.com/office/drawing/2014/main" val="2404828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401285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19EEB-A31F-78C0-BD92-7ED565C94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2">
            <a:extLst>
              <a:ext uri="{FF2B5EF4-FFF2-40B4-BE49-F238E27FC236}">
                <a16:creationId xmlns:a16="http://schemas.microsoft.com/office/drawing/2014/main" id="{1F4F550E-0670-1BE5-B19A-548899F6F3F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2588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29699" name="텍스트 개체 틀 3">
            <a:extLst>
              <a:ext uri="{FF2B5EF4-FFF2-40B4-BE49-F238E27FC236}">
                <a16:creationId xmlns:a16="http://schemas.microsoft.com/office/drawing/2014/main" id="{3F36A289-F7C3-ED53-6D0A-B2D1649066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01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29700" name="텍스트 개체 틀 4">
            <a:extLst>
              <a:ext uri="{FF2B5EF4-FFF2-40B4-BE49-F238E27FC236}">
                <a16:creationId xmlns:a16="http://schemas.microsoft.com/office/drawing/2014/main" id="{54812F8B-938C-EFED-8EBD-D7AB258D0E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864076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전역객체</a:t>
            </a:r>
            <a:r>
              <a:rPr lang="en-US" altLang="ko-KR" dirty="0"/>
              <a:t>(</a:t>
            </a:r>
            <a:r>
              <a:rPr lang="ko-KR" altLang="en-US" dirty="0"/>
              <a:t>코어객체</a:t>
            </a:r>
            <a:r>
              <a:rPr lang="en-US" altLang="ko-KR" dirty="0"/>
              <a:t>)</a:t>
            </a:r>
          </a:p>
        </p:txBody>
      </p:sp>
      <p:sp>
        <p:nvSpPr>
          <p:cNvPr id="3" name="텍스트 개체 틀 4">
            <a:extLst>
              <a:ext uri="{FF2B5EF4-FFF2-40B4-BE49-F238E27FC236}">
                <a16:creationId xmlns:a16="http://schemas.microsoft.com/office/drawing/2014/main" id="{77BE8F8C-1D18-4767-07BC-5B9D35408E20}"/>
              </a:ext>
            </a:extLst>
          </p:cNvPr>
          <p:cNvSpPr txBox="1">
            <a:spLocks/>
          </p:cNvSpPr>
          <p:nvPr/>
        </p:nvSpPr>
        <p:spPr bwMode="auto">
          <a:xfrm>
            <a:off x="503238" y="862705"/>
            <a:ext cx="1296454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ko-KR" dirty="0">
                <a:latin typeface="+mn-ea"/>
              </a:rPr>
              <a:t>Math</a:t>
            </a:r>
            <a:r>
              <a:rPr kumimoji="0" lang="ko-KR" altLang="en-US" dirty="0">
                <a:latin typeface="+mn-ea"/>
              </a:rPr>
              <a:t>객체</a:t>
            </a:r>
            <a:endParaRPr kumimoji="0" lang="en-US" altLang="ko-KR" dirty="0">
              <a:latin typeface="+mn-ea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B2AA1E6-937A-3A20-0E97-8DDDEBDF2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362361"/>
              </p:ext>
            </p:extLst>
          </p:nvPr>
        </p:nvGraphicFramePr>
        <p:xfrm>
          <a:off x="614362" y="1156325"/>
          <a:ext cx="7306010" cy="3395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350">
                  <a:extLst>
                    <a:ext uri="{9D8B030D-6E8A-4147-A177-3AD203B41FA5}">
                      <a16:colId xmlns:a16="http://schemas.microsoft.com/office/drawing/2014/main" val="2594543911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896450588"/>
                    </a:ext>
                  </a:extLst>
                </a:gridCol>
                <a:gridCol w="2844316">
                  <a:extLst>
                    <a:ext uri="{9D8B030D-6E8A-4147-A177-3AD203B41FA5}">
                      <a16:colId xmlns:a16="http://schemas.microsoft.com/office/drawing/2014/main" val="28492629"/>
                    </a:ext>
                  </a:extLst>
                </a:gridCol>
              </a:tblGrid>
              <a:tr h="29930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소드명</a:t>
                      </a:r>
                      <a:endParaRPr lang="ko-KR" altLang="en-US" sz="1000" b="1" u="none" strike="noStrike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72000" marR="72000" marT="18084" marB="1808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설명</a:t>
                      </a:r>
                    </a:p>
                  </a:txBody>
                  <a:tcPr marL="72000" marR="72000" marT="18084" marB="1808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예시</a:t>
                      </a:r>
                    </a:p>
                  </a:txBody>
                  <a:tcPr marL="72000" marR="72000" marT="18084" marB="18084" anchor="ctr"/>
                </a:tc>
                <a:extLst>
                  <a:ext uri="{0D108BD9-81ED-4DB2-BD59-A6C34878D82A}">
                    <a16:rowId xmlns:a16="http://schemas.microsoft.com/office/drawing/2014/main" val="1226875967"/>
                  </a:ext>
                </a:extLst>
              </a:tr>
              <a:tr h="309594">
                <a:tc>
                  <a:txBody>
                    <a:bodyPr/>
                    <a:lstStyle/>
                    <a:p>
                      <a:pPr algn="l"/>
                      <a:r>
                        <a:rPr lang="en-US" sz="9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Math.abs</a:t>
                      </a: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(x)</a:t>
                      </a:r>
                    </a:p>
                  </a:txBody>
                  <a:tcPr marL="72000" marR="72000" marT="18084" marB="1808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ko-KR" altLang="en-US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의 절대값을 반환합니다</a:t>
                      </a:r>
                      <a:r>
                        <a:rPr lang="en-US" altLang="ko-K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72000" marR="72000" marT="18084" marB="1808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let absNum = Math.abs(-123); // 123</a:t>
                      </a:r>
                    </a:p>
                  </a:txBody>
                  <a:tcPr marL="72000" marR="72000" marT="18084" marB="18084" anchor="ctr"/>
                </a:tc>
                <a:extLst>
                  <a:ext uri="{0D108BD9-81ED-4DB2-BD59-A6C34878D82A}">
                    <a16:rowId xmlns:a16="http://schemas.microsoft.com/office/drawing/2014/main" val="777574561"/>
                  </a:ext>
                </a:extLst>
              </a:tr>
              <a:tr h="309594">
                <a:tc>
                  <a:txBody>
                    <a:bodyPr/>
                    <a:lstStyle/>
                    <a:p>
                      <a:pPr algn="l"/>
                      <a:r>
                        <a:rPr lang="en-US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Math.ceil(x)</a:t>
                      </a:r>
                    </a:p>
                  </a:txBody>
                  <a:tcPr marL="72000" marR="72000" marT="18084" marB="1808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ko-KR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의 </a:t>
                      </a:r>
                      <a:r>
                        <a:rPr lang="ko-KR" altLang="en-US" sz="9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올림값을</a:t>
                      </a:r>
                      <a:r>
                        <a:rPr lang="ko-KR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반환합니다</a:t>
                      </a:r>
                      <a:r>
                        <a:rPr lang="en-US" altLang="ko-KR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72000" marR="72000" marT="18084" marB="1808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let </a:t>
                      </a:r>
                      <a:r>
                        <a:rPr lang="en-US" sz="9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ceilNum</a:t>
                      </a: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US" sz="9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Math.ceil</a:t>
                      </a: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(123.456); // 124</a:t>
                      </a:r>
                    </a:p>
                  </a:txBody>
                  <a:tcPr marL="72000" marR="72000" marT="18084" marB="18084" anchor="ctr"/>
                </a:tc>
                <a:extLst>
                  <a:ext uri="{0D108BD9-81ED-4DB2-BD59-A6C34878D82A}">
                    <a16:rowId xmlns:a16="http://schemas.microsoft.com/office/drawing/2014/main" val="1456454270"/>
                  </a:ext>
                </a:extLst>
              </a:tr>
              <a:tr h="309594">
                <a:tc>
                  <a:txBody>
                    <a:bodyPr/>
                    <a:lstStyle/>
                    <a:p>
                      <a:pPr algn="l"/>
                      <a:r>
                        <a:rPr lang="en-US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Math.floor(x)</a:t>
                      </a:r>
                    </a:p>
                  </a:txBody>
                  <a:tcPr marL="72000" marR="72000" marT="18084" marB="1808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ko-KR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의 </a:t>
                      </a:r>
                      <a:r>
                        <a:rPr lang="ko-KR" altLang="en-US" sz="9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내림값을</a:t>
                      </a:r>
                      <a:r>
                        <a:rPr lang="ko-KR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반환합니다</a:t>
                      </a:r>
                      <a:r>
                        <a:rPr lang="en-US" altLang="ko-KR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72000" marR="72000" marT="18084" marB="1808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let </a:t>
                      </a:r>
                      <a:r>
                        <a:rPr lang="en-US" sz="9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floorNum</a:t>
                      </a:r>
                      <a:r>
                        <a:rPr lang="en-US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US" sz="9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Math.floor</a:t>
                      </a:r>
                      <a:r>
                        <a:rPr lang="en-US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(123.456); // 123</a:t>
                      </a:r>
                    </a:p>
                  </a:txBody>
                  <a:tcPr marL="72000" marR="72000" marT="18084" marB="18084" anchor="ctr"/>
                </a:tc>
                <a:extLst>
                  <a:ext uri="{0D108BD9-81ED-4DB2-BD59-A6C34878D82A}">
                    <a16:rowId xmlns:a16="http://schemas.microsoft.com/office/drawing/2014/main" val="2315502114"/>
                  </a:ext>
                </a:extLst>
              </a:tr>
              <a:tr h="309594">
                <a:tc>
                  <a:txBody>
                    <a:bodyPr/>
                    <a:lstStyle/>
                    <a:p>
                      <a:pPr algn="l"/>
                      <a:r>
                        <a:rPr lang="en-US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Math.round(x)</a:t>
                      </a:r>
                    </a:p>
                  </a:txBody>
                  <a:tcPr marL="72000" marR="72000" marT="18084" marB="1808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ko-KR" altLang="en-US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를 반올림하여 가장 가까운 정수를 반환합니다</a:t>
                      </a:r>
                      <a:r>
                        <a:rPr lang="en-US" altLang="ko-K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72000" marR="72000" marT="18084" marB="1808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let </a:t>
                      </a:r>
                      <a:r>
                        <a:rPr lang="en-US" sz="9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roundNum</a:t>
                      </a: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US" sz="9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Math.round</a:t>
                      </a: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(123.456); // 123</a:t>
                      </a:r>
                    </a:p>
                  </a:txBody>
                  <a:tcPr marL="72000" marR="72000" marT="18084" marB="18084" anchor="ctr"/>
                </a:tc>
                <a:extLst>
                  <a:ext uri="{0D108BD9-81ED-4DB2-BD59-A6C34878D82A}">
                    <a16:rowId xmlns:a16="http://schemas.microsoft.com/office/drawing/2014/main" val="4036117462"/>
                  </a:ext>
                </a:extLst>
              </a:tr>
              <a:tr h="309594">
                <a:tc>
                  <a:txBody>
                    <a:bodyPr/>
                    <a:lstStyle/>
                    <a:p>
                      <a:pPr algn="l"/>
                      <a:r>
                        <a:rPr lang="en-US" sz="9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Math.max</a:t>
                      </a: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(x, y, ...)</a:t>
                      </a:r>
                    </a:p>
                  </a:txBody>
                  <a:tcPr marL="72000" marR="72000" marT="18084" marB="1808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입력된 숫자 중에서 가장 큰 값을 반환합니다</a:t>
                      </a:r>
                      <a:r>
                        <a:rPr lang="en-US" altLang="ko-KR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72000" marR="72000" marT="18084" marB="1808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let maxNum = Math.max(1, 2, 3); // 3</a:t>
                      </a:r>
                    </a:p>
                  </a:txBody>
                  <a:tcPr marL="72000" marR="72000" marT="18084" marB="18084" anchor="ctr"/>
                </a:tc>
                <a:extLst>
                  <a:ext uri="{0D108BD9-81ED-4DB2-BD59-A6C34878D82A}">
                    <a16:rowId xmlns:a16="http://schemas.microsoft.com/office/drawing/2014/main" val="1150408369"/>
                  </a:ext>
                </a:extLst>
              </a:tr>
              <a:tr h="309594">
                <a:tc>
                  <a:txBody>
                    <a:bodyPr/>
                    <a:lstStyle/>
                    <a:p>
                      <a:pPr algn="l"/>
                      <a:r>
                        <a:rPr lang="en-US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Math.min(x, y, ...)</a:t>
                      </a:r>
                    </a:p>
                  </a:txBody>
                  <a:tcPr marL="72000" marR="72000" marT="18084" marB="1808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입력된 숫자 중에서 가장 작은 값을 반환합니다</a:t>
                      </a:r>
                      <a:r>
                        <a:rPr lang="en-US" altLang="ko-K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72000" marR="72000" marT="18084" marB="1808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let minNum = Math.min(1, 2, 3); // 1</a:t>
                      </a:r>
                    </a:p>
                  </a:txBody>
                  <a:tcPr marL="72000" marR="72000" marT="18084" marB="18084" anchor="ctr"/>
                </a:tc>
                <a:extLst>
                  <a:ext uri="{0D108BD9-81ED-4DB2-BD59-A6C34878D82A}">
                    <a16:rowId xmlns:a16="http://schemas.microsoft.com/office/drawing/2014/main" val="866610111"/>
                  </a:ext>
                </a:extLst>
              </a:tr>
              <a:tr h="309594">
                <a:tc>
                  <a:txBody>
                    <a:bodyPr/>
                    <a:lstStyle/>
                    <a:p>
                      <a:pPr algn="l"/>
                      <a:r>
                        <a:rPr lang="en-US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Math.random()</a:t>
                      </a:r>
                    </a:p>
                  </a:txBody>
                  <a:tcPr marL="72000" marR="72000" marT="18084" marB="1808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0 </a:t>
                      </a:r>
                      <a:r>
                        <a:rPr lang="ko-KR" altLang="en-US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이상 </a:t>
                      </a:r>
                      <a:r>
                        <a:rPr lang="en-US" altLang="ko-K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1 </a:t>
                      </a:r>
                      <a:r>
                        <a:rPr lang="ko-KR" altLang="en-US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미만의 부동소수점 난수를 반환합니다</a:t>
                      </a:r>
                      <a:r>
                        <a:rPr lang="en-US" altLang="ko-K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72000" marR="72000" marT="18084" marB="1808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let </a:t>
                      </a:r>
                      <a:r>
                        <a:rPr lang="en-US" sz="9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randomNum</a:t>
                      </a:r>
                      <a:r>
                        <a:rPr lang="en-US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US" sz="9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Math.random</a:t>
                      </a:r>
                      <a:r>
                        <a:rPr lang="en-US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</a:p>
                  </a:txBody>
                  <a:tcPr marL="72000" marR="72000" marT="18084" marB="18084" anchor="ctr"/>
                </a:tc>
                <a:extLst>
                  <a:ext uri="{0D108BD9-81ED-4DB2-BD59-A6C34878D82A}">
                    <a16:rowId xmlns:a16="http://schemas.microsoft.com/office/drawing/2014/main" val="4286850630"/>
                  </a:ext>
                </a:extLst>
              </a:tr>
              <a:tr h="309594">
                <a:tc>
                  <a:txBody>
                    <a:bodyPr/>
                    <a:lstStyle/>
                    <a:p>
                      <a:pPr algn="l"/>
                      <a:r>
                        <a:rPr lang="en-US" sz="9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Math.pow</a:t>
                      </a: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(x, y)</a:t>
                      </a:r>
                    </a:p>
                  </a:txBody>
                  <a:tcPr marL="72000" marR="72000" marT="18084" marB="1808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ko-KR" altLang="en-US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의 </a:t>
                      </a:r>
                      <a:r>
                        <a:rPr lang="en-US" altLang="ko-K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y </a:t>
                      </a:r>
                      <a:r>
                        <a:rPr lang="ko-KR" altLang="en-US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제곱을 반환합니다</a:t>
                      </a:r>
                      <a:r>
                        <a:rPr lang="en-US" altLang="ko-K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72000" marR="72000" marT="18084" marB="1808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let </a:t>
                      </a:r>
                      <a:r>
                        <a:rPr lang="en-US" sz="9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powNum</a:t>
                      </a: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US" sz="9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Math.pow</a:t>
                      </a: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(2, 3); // 8</a:t>
                      </a:r>
                    </a:p>
                  </a:txBody>
                  <a:tcPr marL="72000" marR="72000" marT="18084" marB="18084" anchor="ctr"/>
                </a:tc>
                <a:extLst>
                  <a:ext uri="{0D108BD9-81ED-4DB2-BD59-A6C34878D82A}">
                    <a16:rowId xmlns:a16="http://schemas.microsoft.com/office/drawing/2014/main" val="4126616099"/>
                  </a:ext>
                </a:extLst>
              </a:tr>
              <a:tr h="309594">
                <a:tc>
                  <a:txBody>
                    <a:bodyPr/>
                    <a:lstStyle/>
                    <a:p>
                      <a:pPr algn="l"/>
                      <a:r>
                        <a:rPr lang="en-US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Math.sqrt(x)</a:t>
                      </a:r>
                    </a:p>
                  </a:txBody>
                  <a:tcPr marL="72000" marR="72000" marT="18084" marB="1808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ko-KR" altLang="en-US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의 제곱근을 반환합니다</a:t>
                      </a:r>
                      <a:r>
                        <a:rPr lang="en-US" altLang="ko-K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72000" marR="72000" marT="18084" marB="1808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let </a:t>
                      </a:r>
                      <a:r>
                        <a:rPr lang="en-US" sz="9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sqrtNum</a:t>
                      </a: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US" sz="9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Math.sqrt</a:t>
                      </a: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(9); // 3</a:t>
                      </a:r>
                    </a:p>
                  </a:txBody>
                  <a:tcPr marL="72000" marR="72000" marT="18084" marB="18084" anchor="ctr"/>
                </a:tc>
                <a:extLst>
                  <a:ext uri="{0D108BD9-81ED-4DB2-BD59-A6C34878D82A}">
                    <a16:rowId xmlns:a16="http://schemas.microsoft.com/office/drawing/2014/main" val="2751611585"/>
                  </a:ext>
                </a:extLst>
              </a:tr>
              <a:tr h="309594">
                <a:tc>
                  <a:txBody>
                    <a:bodyPr/>
                    <a:lstStyle/>
                    <a:p>
                      <a:pPr algn="l"/>
                      <a:r>
                        <a:rPr lang="en-US" sz="9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Math</a:t>
                      </a:r>
                      <a:r>
                        <a:rPr lang="en-US" sz="900" b="0" u="none" strike="noStrike" err="1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r>
                        <a:rPr lang="en-US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PI</a:t>
                      </a:r>
                      <a:endParaRPr lang="en-US" sz="900" b="0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2000" marR="72000" marT="18084" marB="1808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원주율 </a:t>
                      </a:r>
                      <a:r>
                        <a:rPr lang="en-US" altLang="ko-K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π(</a:t>
                      </a:r>
                      <a:r>
                        <a:rPr lang="ko-KR" altLang="en-US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약 </a:t>
                      </a:r>
                      <a:r>
                        <a:rPr lang="en-US" altLang="ko-K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3.14159)</a:t>
                      </a:r>
                      <a:r>
                        <a:rPr lang="ko-KR" altLang="en-US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의 값을 반환합니다</a:t>
                      </a:r>
                      <a:r>
                        <a:rPr lang="en-US" altLang="ko-KR" sz="900" b="0" u="none" strike="noStrike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 marL="72000" marR="72000" marT="18084" marB="18084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let </a:t>
                      </a:r>
                      <a:r>
                        <a:rPr lang="en-US" sz="9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piNum</a:t>
                      </a: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= </a:t>
                      </a:r>
                      <a:r>
                        <a:rPr lang="en-US" sz="9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Math.PI</a:t>
                      </a: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;</a:t>
                      </a:r>
                    </a:p>
                  </a:txBody>
                  <a:tcPr marL="72000" marR="72000" marT="18084" marB="18084" anchor="ctr"/>
                </a:tc>
                <a:extLst>
                  <a:ext uri="{0D108BD9-81ED-4DB2-BD59-A6C34878D82A}">
                    <a16:rowId xmlns:a16="http://schemas.microsoft.com/office/drawing/2014/main" val="3398394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01172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2588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8195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01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8196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8640762" cy="401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/>
              <a:t>string</a:t>
            </a:r>
          </a:p>
          <a:p>
            <a:pPr lvl="1"/>
            <a:r>
              <a:rPr lang="ko-KR" altLang="en-US" b="1" dirty="0"/>
              <a:t>이스케이프문자</a:t>
            </a:r>
            <a:r>
              <a:rPr lang="en-US" altLang="ko-KR" b="1" dirty="0"/>
              <a:t>: </a:t>
            </a:r>
          </a:p>
          <a:p>
            <a:pPr lvl="1"/>
            <a:endParaRPr lang="en-US" altLang="ko-KR" b="1" dirty="0"/>
          </a:p>
        </p:txBody>
      </p:sp>
      <p:sp>
        <p:nvSpPr>
          <p:cNvPr id="8197" name="직사각형 1"/>
          <p:cNvSpPr>
            <a:spLocks noChangeArrowheads="1"/>
          </p:cNvSpPr>
          <p:nvPr/>
        </p:nvSpPr>
        <p:spPr bwMode="auto">
          <a:xfrm>
            <a:off x="4932363" y="808038"/>
            <a:ext cx="992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lvl="1"/>
            <a:r>
              <a:rPr lang="en-US" altLang="ko-KR" b="1">
                <a:latin typeface="D2Coding" panose="020B0609020101020101" pitchFamily="49" charset="-127"/>
                <a:ea typeface="D2Coding" panose="020B0609020101020101" pitchFamily="49" charset="-127"/>
              </a:rPr>
              <a:t>= \</a:t>
            </a:r>
          </a:p>
        </p:txBody>
      </p:sp>
      <p:pic>
        <p:nvPicPr>
          <p:cNvPr id="8198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311275"/>
            <a:ext cx="5218112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직사각형 8"/>
          <p:cNvSpPr>
            <a:spLocks noChangeArrowheads="1"/>
          </p:cNvSpPr>
          <p:nvPr/>
        </p:nvSpPr>
        <p:spPr bwMode="auto">
          <a:xfrm>
            <a:off x="5111750" y="808038"/>
            <a:ext cx="361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b="1"/>
              <a:t>\</a:t>
            </a:r>
            <a:endParaRPr lang="ko-KR" altLang="en-US"/>
          </a:p>
        </p:txBody>
      </p:sp>
      <p:pic>
        <p:nvPicPr>
          <p:cNvPr id="820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25" y="842963"/>
            <a:ext cx="249237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0" y="4793676"/>
            <a:ext cx="11480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Bef>
                <a:spcPct val="20000"/>
              </a:spcBef>
            </a:pPr>
            <a:r>
              <a:rPr lang="en-US" altLang="ko-KR" sz="1600" b="1" dirty="0">
                <a:latin typeface="+mn-lt"/>
                <a:ea typeface="+mn-ea"/>
              </a:rPr>
              <a:t>ex01.html</a:t>
            </a:r>
            <a:endParaRPr lang="ko-KR" altLang="en-US" sz="1600" b="1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2588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9219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01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9220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8640762" cy="401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err="1"/>
              <a:t>boolean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611188" y="915988"/>
            <a:ext cx="5076825" cy="522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console.log( 52 &gt; 273 );    </a:t>
            </a:r>
            <a:r>
              <a:rPr lang="en-US" altLang="ko-KR" sz="1400" dirty="0">
                <a:solidFill>
                  <a:srgbClr val="3F7F5F"/>
                </a:solidFill>
                <a:latin typeface="+mn-ea"/>
                <a:ea typeface="+mn-ea"/>
              </a:rPr>
              <a:t>//false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console.log( 52 &lt; 273 );    </a:t>
            </a:r>
            <a:r>
              <a:rPr lang="en-US" altLang="ko-KR" sz="1400" dirty="0">
                <a:solidFill>
                  <a:srgbClr val="3F7F5F"/>
                </a:solidFill>
                <a:latin typeface="+mn-ea"/>
                <a:ea typeface="+mn-ea"/>
              </a:rPr>
              <a:t>//true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7538" y="1851670"/>
            <a:ext cx="3816350" cy="2246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&gt;=	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좌변이 우변보다 크거나 같습니다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&lt;=	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우변이 좌변보다 크거나 같습니다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&gt;	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좌변이 큽니다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&lt;	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우변이 큽니다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==	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좌변과 우변이 같습니다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!=	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좌변과 우변이 다릅니다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>
              <a:defRPr/>
            </a:pP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C00000"/>
                </a:solidFill>
                <a:latin typeface="+mn-ea"/>
                <a:ea typeface="+mn-ea"/>
              </a:rPr>
              <a:t>===</a:t>
            </a:r>
          </a:p>
          <a:p>
            <a:pPr>
              <a:defRPr/>
            </a:pPr>
            <a:r>
              <a:rPr lang="en-US" altLang="ko-KR" sz="1400" dirty="0">
                <a:solidFill>
                  <a:srgbClr val="C00000"/>
                </a:solidFill>
                <a:latin typeface="+mn-ea"/>
                <a:ea typeface="+mn-ea"/>
              </a:rPr>
              <a:t>!==</a:t>
            </a:r>
          </a:p>
          <a:p>
            <a:pPr>
              <a:defRPr/>
            </a:pP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4793676"/>
            <a:ext cx="11480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Bef>
                <a:spcPct val="20000"/>
              </a:spcBef>
            </a:pPr>
            <a:r>
              <a:rPr lang="en-US" altLang="ko-KR" sz="1600" b="1" dirty="0">
                <a:latin typeface="+mn-lt"/>
                <a:ea typeface="+mn-ea"/>
              </a:rPr>
              <a:t>ex01.html</a:t>
            </a:r>
            <a:endParaRPr lang="ko-KR" altLang="en-US" sz="1600" b="1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2588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10243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01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10244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8640762" cy="4016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boolean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88935"/>
              </p:ext>
            </p:extLst>
          </p:nvPr>
        </p:nvGraphicFramePr>
        <p:xfrm>
          <a:off x="552450" y="1347788"/>
          <a:ext cx="2405063" cy="2808289"/>
        </p:xfrm>
        <a:graphic>
          <a:graphicData uri="http://schemas.openxmlformats.org/drawingml/2006/table">
            <a:tbl>
              <a:tblPr/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1975"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600" b="1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&amp;&amp;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600" b="1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결과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388"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600" b="1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0" lang="en-US" altLang="ko-KR" sz="1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T</a:t>
                      </a:r>
                      <a:r>
                        <a:rPr kumimoji="0" lang="en-US" altLang="ko-KR" sz="1800" b="1" dirty="0">
                          <a:latin typeface="+mn-ea"/>
                          <a:ea typeface="+mn-ea"/>
                        </a:rPr>
                        <a:t> &amp;&amp; </a:t>
                      </a:r>
                      <a:r>
                        <a:rPr kumimoji="0" lang="en-US" altLang="ko-KR" sz="1800" b="1" kern="1200" dirty="0">
                          <a:solidFill>
                            <a:srgbClr val="0070C0"/>
                          </a:solidFill>
                          <a:latin typeface="+mn-ea"/>
                          <a:ea typeface="굴림" pitchFamily="50" charset="-127"/>
                          <a:cs typeface="+mn-cs"/>
                        </a:rPr>
                        <a:t>T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600" b="1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0" lang="en-US" altLang="ko-KR" sz="1600" b="1" kern="1200" dirty="0">
                          <a:solidFill>
                            <a:srgbClr val="0070C0"/>
                          </a:solidFill>
                          <a:latin typeface="+mn-ea"/>
                          <a:ea typeface="굴림" pitchFamily="50" charset="-127"/>
                          <a:cs typeface="+mn-cs"/>
                        </a:rPr>
                        <a:t>T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rue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563"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600" b="1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lvl="2" indent="0" algn="ctr">
                        <a:spcBef>
                          <a:spcPct val="0"/>
                        </a:spcBef>
                        <a:buNone/>
                        <a:defRPr/>
                      </a:pPr>
                      <a:r>
                        <a:rPr kumimoji="0" lang="en-US" altLang="ko-KR" sz="1800" b="1" kern="1200" dirty="0">
                          <a:solidFill>
                            <a:srgbClr val="0070C0"/>
                          </a:solidFill>
                          <a:latin typeface="+mn-ea"/>
                          <a:ea typeface="굴림" pitchFamily="50" charset="-127"/>
                          <a:cs typeface="+mn-cs"/>
                        </a:rPr>
                        <a:t>T</a:t>
                      </a:r>
                      <a:r>
                        <a:rPr kumimoji="0" lang="en-US" altLang="ko-KR" sz="1800" b="1" dirty="0">
                          <a:latin typeface="+mn-ea"/>
                          <a:ea typeface="+mn-ea"/>
                        </a:rPr>
                        <a:t> &amp;&amp; </a:t>
                      </a:r>
                      <a:r>
                        <a:rPr kumimoji="0" lang="en-US" altLang="ko-KR" sz="1800" b="1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600" b="1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0" lang="en-US" altLang="ko-KR" sz="1600" b="1" kern="1200" dirty="0">
                          <a:solidFill>
                            <a:srgbClr val="C00000"/>
                          </a:solidFill>
                          <a:latin typeface="+mn-ea"/>
                          <a:ea typeface="굴림" pitchFamily="50" charset="-127"/>
                          <a:cs typeface="+mn-cs"/>
                        </a:rPr>
                        <a:t>F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alse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388"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600" b="1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lvl="2" indent="0" algn="ctr">
                        <a:spcBef>
                          <a:spcPct val="0"/>
                        </a:spcBef>
                        <a:buNone/>
                        <a:defRPr/>
                      </a:pPr>
                      <a:r>
                        <a:rPr kumimoji="0" lang="en-US" altLang="ko-KR" sz="1800" b="1" kern="1200" dirty="0">
                          <a:solidFill>
                            <a:srgbClr val="C00000"/>
                          </a:solidFill>
                          <a:latin typeface="+mn-ea"/>
                          <a:ea typeface="굴림" pitchFamily="50" charset="-127"/>
                          <a:cs typeface="+mn-cs"/>
                        </a:rPr>
                        <a:t>F</a:t>
                      </a:r>
                      <a:r>
                        <a:rPr kumimoji="0" lang="en-US" altLang="ko-KR" sz="1800" b="1" dirty="0">
                          <a:latin typeface="+mn-ea"/>
                          <a:ea typeface="+mn-ea"/>
                        </a:rPr>
                        <a:t> &amp;&amp; </a:t>
                      </a:r>
                      <a:r>
                        <a:rPr kumimoji="0" lang="en-US" altLang="ko-KR" sz="1800" b="1" kern="1200" dirty="0">
                          <a:solidFill>
                            <a:srgbClr val="0070C0"/>
                          </a:solidFill>
                          <a:latin typeface="+mn-ea"/>
                          <a:ea typeface="굴림" pitchFamily="50" charset="-127"/>
                          <a:cs typeface="+mn-cs"/>
                        </a:rPr>
                        <a:t>T</a:t>
                      </a:r>
                      <a:endParaRPr kumimoji="0" lang="en-US" altLang="ko-KR" sz="18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600" b="1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0" lang="en-US" altLang="ko-KR" sz="1600" b="1" kern="1200" dirty="0">
                          <a:solidFill>
                            <a:srgbClr val="C00000"/>
                          </a:solidFill>
                          <a:latin typeface="+mn-ea"/>
                          <a:ea typeface="굴림" pitchFamily="50" charset="-127"/>
                          <a:cs typeface="+mn-cs"/>
                        </a:rPr>
                        <a:t>F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alse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975"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600" b="1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lvl="2" indent="0" algn="ctr">
                        <a:spcBef>
                          <a:spcPct val="0"/>
                        </a:spcBef>
                        <a:buNone/>
                        <a:defRPr/>
                      </a:pPr>
                      <a:r>
                        <a:rPr kumimoji="0" lang="en-US" altLang="ko-KR" sz="1800" b="1" kern="1200" dirty="0">
                          <a:solidFill>
                            <a:srgbClr val="C00000"/>
                          </a:solidFill>
                          <a:latin typeface="+mn-ea"/>
                          <a:ea typeface="굴림" pitchFamily="50" charset="-127"/>
                          <a:cs typeface="+mn-cs"/>
                        </a:rPr>
                        <a:t>F</a:t>
                      </a:r>
                      <a:r>
                        <a:rPr kumimoji="0" lang="en-US" altLang="ko-KR" sz="1800" b="1" dirty="0">
                          <a:latin typeface="+mn-ea"/>
                          <a:ea typeface="+mn-ea"/>
                        </a:rPr>
                        <a:t> &amp;&amp; </a:t>
                      </a:r>
                      <a:r>
                        <a:rPr kumimoji="0" lang="en-US" altLang="ko-KR" sz="1800" b="1" kern="1200" dirty="0">
                          <a:solidFill>
                            <a:srgbClr val="C00000"/>
                          </a:solidFill>
                          <a:latin typeface="+mn-ea"/>
                          <a:ea typeface="굴림" pitchFamily="50" charset="-127"/>
                          <a:cs typeface="+mn-cs"/>
                        </a:rPr>
                        <a:t>F</a:t>
                      </a:r>
                      <a:endParaRPr kumimoji="0" lang="en-US" altLang="ko-KR" sz="18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600" b="1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0" lang="en-US" altLang="ko-KR" sz="1600" b="1" kern="1200" dirty="0">
                          <a:solidFill>
                            <a:srgbClr val="C00000"/>
                          </a:solidFill>
                          <a:latin typeface="+mn-ea"/>
                          <a:ea typeface="굴림" pitchFamily="50" charset="-127"/>
                          <a:cs typeface="+mn-cs"/>
                        </a:rPr>
                        <a:t>F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alse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948286"/>
              </p:ext>
            </p:extLst>
          </p:nvPr>
        </p:nvGraphicFramePr>
        <p:xfrm>
          <a:off x="3338513" y="1347788"/>
          <a:ext cx="2405062" cy="2808289"/>
        </p:xfrm>
        <a:graphic>
          <a:graphicData uri="http://schemas.openxmlformats.org/drawingml/2006/table">
            <a:tbl>
              <a:tblPr/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1975"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600" b="1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||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600" b="1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결과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388"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600" b="1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0" lang="en-US" altLang="ko-KR" sz="1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T</a:t>
                      </a:r>
                      <a:r>
                        <a:rPr kumimoji="0" lang="en-US" altLang="ko-KR" sz="1800" b="1" dirty="0">
                          <a:latin typeface="+mn-ea"/>
                          <a:ea typeface="+mn-ea"/>
                        </a:rPr>
                        <a:t> || </a:t>
                      </a:r>
                      <a:r>
                        <a:rPr kumimoji="0" lang="en-US" altLang="ko-KR" sz="1800" b="1" kern="1200" dirty="0">
                          <a:solidFill>
                            <a:srgbClr val="0070C0"/>
                          </a:solidFill>
                          <a:latin typeface="+mn-ea"/>
                          <a:ea typeface="굴림" pitchFamily="50" charset="-127"/>
                          <a:cs typeface="+mn-cs"/>
                        </a:rPr>
                        <a:t>T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600" b="1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0" lang="en-US" altLang="ko-KR" sz="1600" b="1" kern="1200" dirty="0">
                          <a:solidFill>
                            <a:srgbClr val="0070C0"/>
                          </a:solidFill>
                          <a:latin typeface="+mn-ea"/>
                          <a:ea typeface="굴림" pitchFamily="50" charset="-127"/>
                          <a:cs typeface="+mn-cs"/>
                        </a:rPr>
                        <a:t>T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rue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563"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600" b="1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lvl="2" indent="0" algn="ctr">
                        <a:spcBef>
                          <a:spcPct val="0"/>
                        </a:spcBef>
                        <a:buNone/>
                        <a:defRPr/>
                      </a:pPr>
                      <a:r>
                        <a:rPr kumimoji="0" lang="en-US" altLang="ko-KR" sz="1800" b="1" kern="1200" dirty="0">
                          <a:solidFill>
                            <a:srgbClr val="0070C0"/>
                          </a:solidFill>
                          <a:latin typeface="+mn-ea"/>
                          <a:ea typeface="굴림" pitchFamily="50" charset="-127"/>
                          <a:cs typeface="+mn-cs"/>
                        </a:rPr>
                        <a:t>T</a:t>
                      </a:r>
                      <a:r>
                        <a:rPr kumimoji="0" lang="en-US" altLang="ko-KR" sz="18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1800" b="1" kern="1200" dirty="0">
                          <a:solidFill>
                            <a:srgbClr val="000000"/>
                          </a:solidFill>
                          <a:latin typeface="+mn-ea"/>
                          <a:ea typeface="굴림" pitchFamily="50" charset="-127"/>
                          <a:cs typeface="+mn-cs"/>
                        </a:rPr>
                        <a:t>||</a:t>
                      </a:r>
                      <a:r>
                        <a:rPr kumimoji="0" lang="en-US" altLang="ko-KR" sz="18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1800" b="1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600" b="1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0" lang="en-US" altLang="ko-KR" sz="1600" b="1" kern="1200" dirty="0">
                          <a:solidFill>
                            <a:srgbClr val="0070C0"/>
                          </a:solidFill>
                          <a:latin typeface="+mn-ea"/>
                          <a:ea typeface="굴림" pitchFamily="50" charset="-127"/>
                          <a:cs typeface="+mn-cs"/>
                        </a:rPr>
                        <a:t>T</a:t>
                      </a:r>
                      <a:r>
                        <a:rPr kumimoji="1" lang="en-US" altLang="ko-KR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굴림" pitchFamily="50" charset="-127"/>
                          <a:cs typeface="+mn-cs"/>
                        </a:rPr>
                        <a:t>rue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388"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600" b="1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lvl="2" indent="0" algn="ctr">
                        <a:spcBef>
                          <a:spcPct val="0"/>
                        </a:spcBef>
                        <a:buNone/>
                        <a:defRPr/>
                      </a:pPr>
                      <a:r>
                        <a:rPr kumimoji="0" lang="en-US" altLang="ko-KR" sz="1800" b="1" kern="1200" dirty="0">
                          <a:solidFill>
                            <a:srgbClr val="C00000"/>
                          </a:solidFill>
                          <a:latin typeface="+mn-ea"/>
                          <a:ea typeface="굴림" pitchFamily="50" charset="-127"/>
                          <a:cs typeface="+mn-cs"/>
                        </a:rPr>
                        <a:t>F</a:t>
                      </a:r>
                      <a:r>
                        <a:rPr kumimoji="0" lang="en-US" altLang="ko-KR" sz="18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1800" b="1" kern="1200" dirty="0">
                          <a:solidFill>
                            <a:srgbClr val="000000"/>
                          </a:solidFill>
                          <a:latin typeface="+mn-ea"/>
                          <a:ea typeface="굴림" pitchFamily="50" charset="-127"/>
                          <a:cs typeface="+mn-cs"/>
                        </a:rPr>
                        <a:t>||</a:t>
                      </a:r>
                      <a:r>
                        <a:rPr kumimoji="0" lang="en-US" altLang="ko-KR" sz="18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1800" b="1" kern="1200" dirty="0">
                          <a:solidFill>
                            <a:srgbClr val="0070C0"/>
                          </a:solidFill>
                          <a:latin typeface="+mn-ea"/>
                          <a:ea typeface="굴림" pitchFamily="50" charset="-127"/>
                          <a:cs typeface="+mn-cs"/>
                        </a:rPr>
                        <a:t>T</a:t>
                      </a:r>
                      <a:endParaRPr kumimoji="0" lang="en-US" altLang="ko-KR" sz="18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600" b="1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0" lang="en-US" altLang="ko-KR" sz="1600" b="1" kern="1200" dirty="0">
                          <a:solidFill>
                            <a:srgbClr val="0070C0"/>
                          </a:solidFill>
                          <a:latin typeface="+mn-ea"/>
                          <a:ea typeface="굴림" pitchFamily="50" charset="-127"/>
                          <a:cs typeface="+mn-cs"/>
                        </a:rPr>
                        <a:t>T</a:t>
                      </a:r>
                      <a:r>
                        <a:rPr kumimoji="1" lang="en-US" altLang="ko-KR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굴림" pitchFamily="50" charset="-127"/>
                          <a:cs typeface="+mn-cs"/>
                        </a:rPr>
                        <a:t>rue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975"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600" b="1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lvl="2" indent="0" algn="ctr">
                        <a:spcBef>
                          <a:spcPct val="0"/>
                        </a:spcBef>
                        <a:buNone/>
                        <a:defRPr/>
                      </a:pPr>
                      <a:r>
                        <a:rPr kumimoji="0" lang="en-US" altLang="ko-KR" sz="1800" b="1" kern="1200" dirty="0">
                          <a:solidFill>
                            <a:srgbClr val="C00000"/>
                          </a:solidFill>
                          <a:latin typeface="+mn-ea"/>
                          <a:ea typeface="굴림" pitchFamily="50" charset="-127"/>
                          <a:cs typeface="+mn-cs"/>
                        </a:rPr>
                        <a:t>F</a:t>
                      </a:r>
                      <a:r>
                        <a:rPr kumimoji="0" lang="en-US" altLang="ko-KR" sz="18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1800" b="1" kern="1200" dirty="0">
                          <a:solidFill>
                            <a:srgbClr val="000000"/>
                          </a:solidFill>
                          <a:latin typeface="+mn-ea"/>
                          <a:ea typeface="굴림" pitchFamily="50" charset="-127"/>
                          <a:cs typeface="+mn-cs"/>
                        </a:rPr>
                        <a:t>||</a:t>
                      </a:r>
                      <a:r>
                        <a:rPr kumimoji="0" lang="en-US" altLang="ko-KR" sz="18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1800" b="1" kern="1200" dirty="0">
                          <a:solidFill>
                            <a:srgbClr val="C00000"/>
                          </a:solidFill>
                          <a:latin typeface="+mn-ea"/>
                          <a:ea typeface="굴림" pitchFamily="50" charset="-127"/>
                          <a:cs typeface="+mn-cs"/>
                        </a:rPr>
                        <a:t>F</a:t>
                      </a:r>
                      <a:endParaRPr kumimoji="0" lang="en-US" altLang="ko-KR" sz="18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600" b="1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0" lang="en-US" altLang="ko-KR" sz="1600" b="1" kern="1200" dirty="0">
                          <a:solidFill>
                            <a:srgbClr val="C00000"/>
                          </a:solidFill>
                          <a:latin typeface="+mn-ea"/>
                          <a:ea typeface="굴림" pitchFamily="50" charset="-127"/>
                          <a:cs typeface="+mn-cs"/>
                        </a:rPr>
                        <a:t>F</a:t>
                      </a:r>
                      <a:r>
                        <a:rPr kumimoji="1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alse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6253163" y="1347788"/>
          <a:ext cx="2405062" cy="2808287"/>
        </p:xfrm>
        <a:graphic>
          <a:graphicData uri="http://schemas.openxmlformats.org/drawingml/2006/table">
            <a:tbl>
              <a:tblPr/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1975"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600" b="1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!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600" b="1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결과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3950"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600" b="1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0" lang="en-US" altLang="ko-KR" sz="1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!</a:t>
                      </a:r>
                      <a:r>
                        <a:rPr kumimoji="0" lang="en-US" altLang="ko-KR" sz="1800" b="1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T</a:t>
                      </a:r>
                      <a:endParaRPr kumimoji="1" lang="en-US" altLang="ko-KR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600" b="1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0" lang="en-US" altLang="ko-KR" sz="1600" b="1" kern="1200" dirty="0">
                          <a:solidFill>
                            <a:srgbClr val="C00000"/>
                          </a:solidFill>
                          <a:latin typeface="+mn-ea"/>
                          <a:ea typeface="굴림" pitchFamily="50" charset="-127"/>
                          <a:cs typeface="+mn-cs"/>
                        </a:rPr>
                        <a:t>F</a:t>
                      </a:r>
                      <a:r>
                        <a:rPr kumimoji="1" lang="en-US" altLang="ko-KR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굴림" pitchFamily="50" charset="-127"/>
                          <a:cs typeface="+mn-cs"/>
                        </a:rPr>
                        <a:t>alse</a:t>
                      </a:r>
                      <a:endParaRPr kumimoji="1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2362"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600" b="1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lvl="2" indent="0" algn="ctr">
                        <a:spcBef>
                          <a:spcPct val="0"/>
                        </a:spcBef>
                        <a:buNone/>
                        <a:defRPr/>
                      </a:pPr>
                      <a:r>
                        <a:rPr kumimoji="0" lang="en-US" altLang="ko-KR" sz="1800" b="1" kern="1200" dirty="0">
                          <a:solidFill>
                            <a:schemeClr val="tx1"/>
                          </a:solidFill>
                          <a:latin typeface="+mn-ea"/>
                          <a:ea typeface="굴림" pitchFamily="50" charset="-127"/>
                          <a:cs typeface="+mn-cs"/>
                        </a:rPr>
                        <a:t>!</a:t>
                      </a:r>
                      <a:r>
                        <a:rPr kumimoji="0" lang="en-US" altLang="ko-KR" sz="1800" b="1" kern="1200" dirty="0">
                          <a:solidFill>
                            <a:srgbClr val="C00000"/>
                          </a:solidFill>
                          <a:latin typeface="+mn-ea"/>
                          <a:ea typeface="굴림" pitchFamily="50" charset="-127"/>
                          <a:cs typeface="+mn-cs"/>
                        </a:rPr>
                        <a:t>F</a:t>
                      </a:r>
                      <a:endParaRPr kumimoji="0" lang="en-US" altLang="ko-KR" sz="18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600" b="1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4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5000"/>
                        </a:spcBef>
                        <a:buClr>
                          <a:srgbClr val="333333"/>
                        </a:buClr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eaLnBrk="0" hangingPunct="0">
                        <a:spcBef>
                          <a:spcPct val="25000"/>
                        </a:spcBef>
                        <a:buClr>
                          <a:srgbClr val="333333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1200">
                          <a:solidFill>
                            <a:srgbClr val="000000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itchFamily="2" charset="2"/>
                        <a:tabLst>
                          <a:tab pos="266700" algn="l"/>
                          <a:tab pos="400050" algn="l"/>
                        </a:tabLst>
                        <a:defRPr kumimoji="1" sz="20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rgbClr val="333333"/>
                        </a:buClr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0" lang="en-US" altLang="ko-KR" sz="1600" b="1" kern="1200" dirty="0">
                          <a:solidFill>
                            <a:srgbClr val="0070C0"/>
                          </a:solidFill>
                          <a:latin typeface="+mn-ea"/>
                          <a:ea typeface="굴림" pitchFamily="50" charset="-127"/>
                          <a:cs typeface="+mn-cs"/>
                        </a:rPr>
                        <a:t>T</a:t>
                      </a:r>
                      <a:r>
                        <a:rPr kumimoji="1" lang="en-US" altLang="ko-KR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굴림" pitchFamily="50" charset="-127"/>
                          <a:cs typeface="+mn-cs"/>
                        </a:rPr>
                        <a:t>rue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31800" y="1069975"/>
            <a:ext cx="12731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  <a:ea typeface="+mn-ea"/>
              </a:rPr>
              <a:t>[ &amp;&amp; </a:t>
            </a:r>
            <a:r>
              <a:rPr lang="ko-KR" altLang="en-US" sz="1400" b="1" dirty="0">
                <a:latin typeface="+mn-ea"/>
                <a:ea typeface="+mn-ea"/>
              </a:rPr>
              <a:t>연산자 </a:t>
            </a:r>
            <a:r>
              <a:rPr lang="en-US" altLang="ko-KR" sz="1400" b="1" dirty="0">
                <a:latin typeface="+mn-ea"/>
                <a:ea typeface="+mn-ea"/>
              </a:rPr>
              <a:t>]</a:t>
            </a:r>
            <a:endParaRPr lang="ko-KR" altLang="en-US" sz="14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09925" y="1069975"/>
            <a:ext cx="12731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  <a:ea typeface="+mn-ea"/>
              </a:rPr>
              <a:t>[ || </a:t>
            </a:r>
            <a:r>
              <a:rPr lang="ko-KR" altLang="en-US" sz="1400" b="1" dirty="0">
                <a:latin typeface="+mn-ea"/>
                <a:ea typeface="+mn-ea"/>
              </a:rPr>
              <a:t>연산자</a:t>
            </a:r>
            <a:r>
              <a:rPr lang="en-US" altLang="ko-KR" sz="1400" b="1" dirty="0">
                <a:latin typeface="+mn-ea"/>
                <a:ea typeface="+mn-ea"/>
              </a:rPr>
              <a:t>]</a:t>
            </a:r>
            <a:endParaRPr lang="ko-KR" altLang="en-US" sz="14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18225" y="1069975"/>
            <a:ext cx="12731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latin typeface="+mn-ea"/>
                <a:ea typeface="+mn-ea"/>
              </a:rPr>
              <a:t>[ ! </a:t>
            </a:r>
            <a:r>
              <a:rPr lang="ko-KR" altLang="en-US" sz="1400" b="1" dirty="0">
                <a:latin typeface="+mn-ea"/>
                <a:ea typeface="+mn-ea"/>
              </a:rPr>
              <a:t>연산자</a:t>
            </a:r>
            <a:r>
              <a:rPr lang="en-US" altLang="ko-KR" sz="1400" b="1" dirty="0">
                <a:latin typeface="+mn-ea"/>
                <a:ea typeface="+mn-ea"/>
              </a:rPr>
              <a:t>]</a:t>
            </a:r>
            <a:endParaRPr lang="ko-KR" altLang="en-US" sz="14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4793676"/>
            <a:ext cx="11480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Bef>
                <a:spcPct val="20000"/>
              </a:spcBef>
            </a:pPr>
            <a:r>
              <a:rPr lang="en-US" altLang="ko-KR" sz="1600" b="1" dirty="0">
                <a:latin typeface="+mn-lt"/>
                <a:ea typeface="+mn-ea"/>
              </a:rPr>
              <a:t>ex01.html</a:t>
            </a:r>
            <a:endParaRPr lang="ko-KR" altLang="en-US" sz="1600" b="1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2588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11267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01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11268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8640762" cy="14462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/>
              <a:t>변수이름 규칙</a:t>
            </a:r>
            <a:endParaRPr lang="en-US" altLang="ko-KR" dirty="0"/>
          </a:p>
          <a:p>
            <a:pPr lvl="1"/>
            <a:r>
              <a:rPr lang="ko-KR" altLang="en-US" dirty="0"/>
              <a:t>자바스크립트의 </a:t>
            </a:r>
            <a:r>
              <a:rPr lang="ko-KR" altLang="en-US" dirty="0" err="1"/>
              <a:t>예약어</a:t>
            </a:r>
            <a:r>
              <a:rPr lang="en-US" altLang="ko-KR" dirty="0"/>
              <a:t>(</a:t>
            </a:r>
            <a:r>
              <a:rPr lang="ko-KR" altLang="en-US" dirty="0"/>
              <a:t>키워드</a:t>
            </a:r>
            <a:r>
              <a:rPr lang="en-US" altLang="ko-KR" dirty="0"/>
              <a:t>)</a:t>
            </a:r>
            <a:r>
              <a:rPr lang="ko-KR" altLang="en-US" dirty="0"/>
              <a:t>는 사용할 수 없습니다</a:t>
            </a:r>
            <a:r>
              <a:rPr lang="en-US" altLang="ko-KR" dirty="0"/>
              <a:t>(if, true, false, break, null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영문자 혹은 밑줄</a:t>
            </a:r>
            <a:r>
              <a:rPr lang="en-US" altLang="ko-KR" dirty="0"/>
              <a:t>( _ )</a:t>
            </a:r>
            <a:r>
              <a:rPr lang="ko-KR" altLang="en-US" dirty="0"/>
              <a:t>로 시작해야 하며</a:t>
            </a:r>
            <a:r>
              <a:rPr lang="en-US" altLang="ko-KR" dirty="0"/>
              <a:t>, </a:t>
            </a:r>
            <a:r>
              <a:rPr lang="ko-KR" altLang="en-US" dirty="0"/>
              <a:t>숫자로는 시작할 수 없음</a:t>
            </a:r>
            <a:endParaRPr lang="en-US" altLang="ko-KR" dirty="0"/>
          </a:p>
          <a:p>
            <a:pPr lvl="1"/>
            <a:r>
              <a:rPr lang="ko-KR" altLang="en-US" dirty="0"/>
              <a:t>문자의 대문자</a:t>
            </a:r>
            <a:r>
              <a:rPr lang="en-US" altLang="ko-KR" dirty="0"/>
              <a:t>(A~Z), </a:t>
            </a:r>
            <a:r>
              <a:rPr lang="ko-KR" altLang="en-US" dirty="0"/>
              <a:t>소문자</a:t>
            </a:r>
            <a:r>
              <a:rPr lang="en-US" altLang="ko-KR" dirty="0"/>
              <a:t>(</a:t>
            </a:r>
            <a:r>
              <a:rPr lang="en-US" altLang="ko-KR" dirty="0" err="1"/>
              <a:t>a~z</a:t>
            </a:r>
            <a:r>
              <a:rPr lang="en-US" altLang="ko-KR" dirty="0"/>
              <a:t>), </a:t>
            </a:r>
            <a:r>
              <a:rPr lang="ko-KR" altLang="en-US" dirty="0"/>
              <a:t>숫자</a:t>
            </a:r>
            <a:r>
              <a:rPr lang="en-US" altLang="ko-KR" dirty="0"/>
              <a:t>(0~9), </a:t>
            </a:r>
            <a:r>
              <a:rPr lang="ko-KR" altLang="en-US" dirty="0"/>
              <a:t>밑줄만 사용 가능</a:t>
            </a:r>
            <a:endParaRPr lang="en-US" altLang="ko-KR" dirty="0"/>
          </a:p>
          <a:p>
            <a:pPr lvl="1"/>
            <a:r>
              <a:rPr lang="ko-KR" altLang="en-US" dirty="0"/>
              <a:t>특수 문자는 </a:t>
            </a:r>
            <a:r>
              <a:rPr lang="en-US" altLang="ko-KR" dirty="0"/>
              <a:t>_</a:t>
            </a:r>
            <a:r>
              <a:rPr lang="ko-KR" altLang="en-US" dirty="0"/>
              <a:t>와 </a:t>
            </a:r>
            <a:r>
              <a:rPr lang="en-US" altLang="ko-KR" dirty="0"/>
              <a:t>$</a:t>
            </a:r>
            <a:r>
              <a:rPr lang="ko-KR" altLang="en-US" dirty="0"/>
              <a:t>만 허용되고</a:t>
            </a:r>
            <a:r>
              <a:rPr lang="en-US" altLang="ko-KR" dirty="0"/>
              <a:t>, </a:t>
            </a:r>
            <a:r>
              <a:rPr lang="ko-KR" altLang="en-US" dirty="0"/>
              <a:t>공백 문자를 포함할 수 없음</a:t>
            </a:r>
            <a:r>
              <a:rPr lang="en-US" altLang="ko-KR" dirty="0"/>
              <a:t>.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611188" y="2687985"/>
            <a:ext cx="2578997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7F0055"/>
                </a:solidFill>
                <a:latin typeface="+mn-ea"/>
                <a:ea typeface="+mn-ea"/>
              </a:rPr>
              <a:t>var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 no = 3;</a:t>
            </a:r>
          </a:p>
          <a:p>
            <a:pPr>
              <a:defRPr/>
            </a:pPr>
            <a:r>
              <a:rPr lang="en-US" altLang="ko-KR" sz="1400" b="1" dirty="0" err="1">
                <a:solidFill>
                  <a:srgbClr val="7F0055"/>
                </a:solidFill>
                <a:latin typeface="+mn-ea"/>
                <a:ea typeface="+mn-ea"/>
              </a:rPr>
              <a:t>var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+mn-ea"/>
                <a:ea typeface="+mn-ea"/>
              </a:rPr>
              <a:t>str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 = </a:t>
            </a:r>
            <a:r>
              <a:rPr lang="en-US" altLang="ko-KR" sz="1400" b="1" dirty="0">
                <a:solidFill>
                  <a:srgbClr val="2A00FF"/>
                </a:solidFill>
                <a:latin typeface="+mn-ea"/>
                <a:ea typeface="+mn-ea"/>
              </a:rPr>
              <a:t>"</a:t>
            </a:r>
            <a:r>
              <a:rPr lang="ko-KR" altLang="en-US" sz="1400" b="1" dirty="0">
                <a:solidFill>
                  <a:srgbClr val="2A00FF"/>
                </a:solidFill>
                <a:latin typeface="+mn-ea"/>
                <a:ea typeface="+mn-ea"/>
              </a:rPr>
              <a:t>안녕하세요</a:t>
            </a:r>
            <a:r>
              <a:rPr lang="en-US" altLang="ko-KR" sz="1400" b="1" dirty="0">
                <a:solidFill>
                  <a:srgbClr val="2A00FF"/>
                </a:solidFill>
                <a:latin typeface="+mn-ea"/>
                <a:ea typeface="+mn-ea"/>
              </a:rPr>
              <a:t>"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ko-KR" sz="1400" b="1" dirty="0" err="1">
                <a:solidFill>
                  <a:srgbClr val="7F0055"/>
                </a:solidFill>
                <a:latin typeface="+mn-ea"/>
                <a:ea typeface="+mn-ea"/>
              </a:rPr>
              <a:t>var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 boo = </a:t>
            </a:r>
            <a:r>
              <a:rPr lang="en-US" altLang="ko-KR" sz="1400" b="1" dirty="0">
                <a:solidFill>
                  <a:srgbClr val="7F0055"/>
                </a:solidFill>
                <a:latin typeface="+mn-ea"/>
                <a:ea typeface="+mn-ea"/>
              </a:rPr>
              <a:t>true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;</a:t>
            </a:r>
          </a:p>
          <a:p>
            <a:pPr>
              <a:defRPr/>
            </a:pPr>
            <a:endParaRPr lang="en-US" altLang="ko-KR" sz="14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400" b="1" dirty="0" err="1">
                <a:solidFill>
                  <a:srgbClr val="660033"/>
                </a:solidFill>
                <a:latin typeface="+mn-ea"/>
                <a:ea typeface="+mn-ea"/>
              </a:rPr>
              <a:t>var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 year, month, day;</a:t>
            </a:r>
          </a:p>
          <a:p>
            <a:pPr>
              <a:defRPr/>
            </a:pP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year = "2022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</a:rPr>
              <a:t>년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";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263379" y="2925252"/>
            <a:ext cx="266472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strike="sngStrike" dirty="0">
                <a:solidFill>
                  <a:srgbClr val="C00000"/>
                </a:solidFill>
                <a:latin typeface="+mn-ea"/>
                <a:ea typeface="+mn-ea"/>
              </a:rPr>
              <a:t>number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no = 3;</a:t>
            </a:r>
          </a:p>
          <a:p>
            <a:pPr>
              <a:defRPr/>
            </a:pPr>
            <a:r>
              <a:rPr lang="en-US" altLang="ko-KR" sz="1400" b="1" strike="sngStrike" dirty="0">
                <a:solidFill>
                  <a:srgbClr val="C00000"/>
                </a:solidFill>
                <a:latin typeface="+mn-ea"/>
                <a:ea typeface="+mn-ea"/>
              </a:rPr>
              <a:t>string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400" b="1" dirty="0" err="1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str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= "</a:t>
            </a:r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안녕하세요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";</a:t>
            </a:r>
          </a:p>
          <a:p>
            <a:pPr>
              <a:defRPr/>
            </a:pPr>
            <a:r>
              <a:rPr lang="en-US" altLang="ko-KR" sz="1400" b="1" strike="sngStrike" dirty="0" err="1">
                <a:solidFill>
                  <a:srgbClr val="C00000"/>
                </a:solidFill>
                <a:latin typeface="+mn-ea"/>
                <a:ea typeface="+mn-ea"/>
              </a:rPr>
              <a:t>boolean</a:t>
            </a:r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boo = true;</a:t>
            </a:r>
          </a:p>
        </p:txBody>
      </p:sp>
      <p:sp>
        <p:nvSpPr>
          <p:cNvPr id="10" name="텍스트 개체 틀 4"/>
          <p:cNvSpPr txBox="1">
            <a:spLocks/>
          </p:cNvSpPr>
          <p:nvPr/>
        </p:nvSpPr>
        <p:spPr>
          <a:xfrm>
            <a:off x="287338" y="2139950"/>
            <a:ext cx="2484462" cy="327886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ko-KR" altLang="en-US" dirty="0"/>
              <a:t>변수선언</a:t>
            </a:r>
            <a:endParaRPr kumimoji="0" lang="en-US" altLang="ko-KR" dirty="0"/>
          </a:p>
        </p:txBody>
      </p:sp>
      <p:sp>
        <p:nvSpPr>
          <p:cNvPr id="3" name="곱셈 기호 2"/>
          <p:cNvSpPr/>
          <p:nvPr/>
        </p:nvSpPr>
        <p:spPr>
          <a:xfrm>
            <a:off x="7056990" y="3663916"/>
            <a:ext cx="818518" cy="736246"/>
          </a:xfrm>
          <a:prstGeom prst="mathMultiply">
            <a:avLst/>
          </a:prstGeom>
          <a:solidFill>
            <a:srgbClr val="C0000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도넛 13"/>
          <p:cNvSpPr/>
          <p:nvPr/>
        </p:nvSpPr>
        <p:spPr>
          <a:xfrm>
            <a:off x="2699792" y="2697361"/>
            <a:ext cx="341464" cy="328501"/>
          </a:xfrm>
          <a:prstGeom prst="donut">
            <a:avLst/>
          </a:prstGeom>
          <a:solidFill>
            <a:srgbClr val="0070C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텍스트 개체 틀 4"/>
          <p:cNvSpPr txBox="1">
            <a:spLocks/>
          </p:cNvSpPr>
          <p:nvPr/>
        </p:nvSpPr>
        <p:spPr>
          <a:xfrm>
            <a:off x="516244" y="2406746"/>
            <a:ext cx="864282" cy="360701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3" lvl="1" indent="-87313">
              <a:defRPr/>
            </a:pPr>
            <a:r>
              <a:rPr kumimoji="0" lang="en-US" altLang="ko-KR" b="1" dirty="0" err="1">
                <a:latin typeface="+mn-ea"/>
              </a:rPr>
              <a:t>var</a:t>
            </a:r>
            <a:endParaRPr kumimoji="0" lang="en-US" altLang="ko-KR" b="1" dirty="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08240" y="2687985"/>
            <a:ext cx="2640733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7F0055"/>
                </a:solidFill>
                <a:latin typeface="+mn-ea"/>
                <a:ea typeface="+mn-ea"/>
              </a:rPr>
              <a:t>let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 no2 = 3;</a:t>
            </a:r>
          </a:p>
          <a:p>
            <a:pPr>
              <a:defRPr/>
            </a:pPr>
            <a:r>
              <a:rPr lang="en-US" altLang="ko-KR" sz="1400" b="1" dirty="0">
                <a:solidFill>
                  <a:srgbClr val="7F0055"/>
                </a:solidFill>
                <a:latin typeface="+mn-ea"/>
                <a:ea typeface="+mn-ea"/>
              </a:rPr>
              <a:t>let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 str2 = </a:t>
            </a:r>
            <a:r>
              <a:rPr lang="en-US" altLang="ko-KR" sz="1400" b="1" dirty="0">
                <a:solidFill>
                  <a:srgbClr val="2A00FF"/>
                </a:solidFill>
                <a:latin typeface="+mn-ea"/>
                <a:ea typeface="+mn-ea"/>
              </a:rPr>
              <a:t>"</a:t>
            </a:r>
            <a:r>
              <a:rPr lang="ko-KR" altLang="en-US" sz="1400" b="1" dirty="0">
                <a:solidFill>
                  <a:srgbClr val="2A00FF"/>
                </a:solidFill>
                <a:latin typeface="+mn-ea"/>
                <a:ea typeface="+mn-ea"/>
              </a:rPr>
              <a:t>안녕하세요</a:t>
            </a:r>
            <a:r>
              <a:rPr lang="en-US" altLang="ko-KR" sz="1400" b="1" dirty="0">
                <a:solidFill>
                  <a:srgbClr val="2A00FF"/>
                </a:solidFill>
                <a:latin typeface="+mn-ea"/>
                <a:ea typeface="+mn-ea"/>
              </a:rPr>
              <a:t>"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ko-KR" sz="1400" b="1" dirty="0">
                <a:solidFill>
                  <a:srgbClr val="7F0055"/>
                </a:solidFill>
                <a:latin typeface="+mn-ea"/>
                <a:ea typeface="+mn-ea"/>
              </a:rPr>
              <a:t>let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 boo2 = </a:t>
            </a:r>
            <a:r>
              <a:rPr lang="en-US" altLang="ko-KR" sz="1400" b="1" dirty="0">
                <a:solidFill>
                  <a:srgbClr val="7F0055"/>
                </a:solidFill>
                <a:latin typeface="+mn-ea"/>
                <a:ea typeface="+mn-ea"/>
              </a:rPr>
              <a:t>true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;</a:t>
            </a:r>
          </a:p>
          <a:p>
            <a:pPr>
              <a:defRPr/>
            </a:pPr>
            <a:endParaRPr lang="en-US" altLang="ko-KR" sz="14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400" b="1" dirty="0">
                <a:solidFill>
                  <a:srgbClr val="C00000"/>
                </a:solidFill>
                <a:latin typeface="+mn-ea"/>
              </a:rPr>
              <a:t>let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year2, month2, day2;</a:t>
            </a:r>
          </a:p>
          <a:p>
            <a:pPr>
              <a:defRPr/>
            </a:pP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year2 = "2022</a:t>
            </a:r>
            <a:r>
              <a:rPr lang="ko-KR" altLang="en-US" sz="1400" b="1" dirty="0">
                <a:solidFill>
                  <a:srgbClr val="000000"/>
                </a:solidFill>
                <a:latin typeface="+mn-ea"/>
                <a:ea typeface="+mn-ea"/>
              </a:rPr>
              <a:t>년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";</a:t>
            </a:r>
          </a:p>
        </p:txBody>
      </p:sp>
      <p:sp>
        <p:nvSpPr>
          <p:cNvPr id="17" name="도넛 16"/>
          <p:cNvSpPr/>
          <p:nvPr/>
        </p:nvSpPr>
        <p:spPr>
          <a:xfrm>
            <a:off x="5590379" y="2697361"/>
            <a:ext cx="341464" cy="328501"/>
          </a:xfrm>
          <a:prstGeom prst="donut">
            <a:avLst/>
          </a:prstGeom>
          <a:solidFill>
            <a:srgbClr val="0070C0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텍스트 개체 틀 4"/>
          <p:cNvSpPr txBox="1">
            <a:spLocks/>
          </p:cNvSpPr>
          <p:nvPr/>
        </p:nvSpPr>
        <p:spPr>
          <a:xfrm>
            <a:off x="3297387" y="2406746"/>
            <a:ext cx="3212320" cy="360701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3" lvl="1" indent="-87313">
              <a:defRPr/>
            </a:pPr>
            <a:r>
              <a:rPr kumimoji="0" lang="en-US" altLang="ko-KR" b="1" dirty="0">
                <a:latin typeface="+mn-ea"/>
              </a:rPr>
              <a:t>let </a:t>
            </a:r>
            <a:r>
              <a:rPr kumimoji="0" lang="ko-KR" altLang="en-US" b="1" dirty="0">
                <a:latin typeface="+mn-ea"/>
              </a:rPr>
              <a:t>도 동일하게 선언가능 </a:t>
            </a:r>
            <a:endParaRPr kumimoji="0" lang="en-US" altLang="ko-KR" b="1" dirty="0">
              <a:latin typeface="+mn-ea"/>
            </a:endParaRPr>
          </a:p>
        </p:txBody>
      </p:sp>
      <p:sp>
        <p:nvSpPr>
          <p:cNvPr id="21" name="텍스트 개체 틀 4"/>
          <p:cNvSpPr txBox="1">
            <a:spLocks/>
          </p:cNvSpPr>
          <p:nvPr/>
        </p:nvSpPr>
        <p:spPr>
          <a:xfrm>
            <a:off x="6156176" y="2389348"/>
            <a:ext cx="2880320" cy="494645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3" lvl="1" indent="-87313">
              <a:defRPr/>
            </a:pPr>
            <a:r>
              <a:rPr kumimoji="0" lang="ko-KR" altLang="en-US" b="1" dirty="0">
                <a:solidFill>
                  <a:srgbClr val="FF0000"/>
                </a:solidFill>
                <a:latin typeface="+mn-ea"/>
              </a:rPr>
              <a:t>데이터타입</a:t>
            </a:r>
            <a:r>
              <a:rPr kumimoji="0" lang="en-US" altLang="ko-KR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0" lang="ko-KR" altLang="en-US" b="1" dirty="0" err="1">
                <a:solidFill>
                  <a:srgbClr val="FF0000"/>
                </a:solidFill>
                <a:latin typeface="+mn-ea"/>
              </a:rPr>
              <a:t>자료형</a:t>
            </a:r>
            <a:r>
              <a:rPr kumimoji="0" lang="en-US" altLang="ko-KR" b="1" dirty="0">
                <a:solidFill>
                  <a:srgbClr val="FF0000"/>
                </a:solidFill>
                <a:latin typeface="+mn-ea"/>
              </a:rPr>
              <a:t>)</a:t>
            </a:r>
            <a:r>
              <a:rPr kumimoji="0" lang="ko-KR" altLang="en-US" b="1" dirty="0">
                <a:solidFill>
                  <a:srgbClr val="FF0000"/>
                </a:solidFill>
                <a:latin typeface="+mn-ea"/>
              </a:rPr>
              <a:t>을 </a:t>
            </a:r>
            <a:br>
              <a:rPr kumimoji="0" lang="en-US" altLang="ko-KR" b="1" dirty="0">
                <a:solidFill>
                  <a:srgbClr val="FF0000"/>
                </a:solidFill>
                <a:latin typeface="+mn-ea"/>
              </a:rPr>
            </a:br>
            <a:r>
              <a:rPr kumimoji="0" lang="ko-KR" altLang="en-US" b="1" dirty="0">
                <a:solidFill>
                  <a:srgbClr val="FF0000"/>
                </a:solidFill>
                <a:latin typeface="+mn-ea"/>
              </a:rPr>
              <a:t>표기하지 않는다</a:t>
            </a:r>
            <a:r>
              <a:rPr kumimoji="0" lang="en-US" altLang="ko-KR" b="1" dirty="0">
                <a:solidFill>
                  <a:srgbClr val="FF0000"/>
                </a:solidFill>
                <a:latin typeface="+mn-ea"/>
              </a:rPr>
              <a:t>.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6329090" y="3096854"/>
            <a:ext cx="720000" cy="0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329090" y="3516710"/>
            <a:ext cx="720000" cy="0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329090" y="3309715"/>
            <a:ext cx="576000" cy="0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0" y="4793676"/>
            <a:ext cx="11480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Bef>
                <a:spcPct val="20000"/>
              </a:spcBef>
            </a:pPr>
            <a:r>
              <a:rPr lang="en-US" altLang="ko-KR" sz="1600" b="1" dirty="0">
                <a:latin typeface="+mn-lt"/>
                <a:ea typeface="+mn-ea"/>
              </a:rPr>
              <a:t>ex02.html</a:t>
            </a:r>
            <a:endParaRPr lang="ko-KR" altLang="en-US" sz="1600" b="1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2198503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2588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11267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01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11268" name="텍스트 개체 틀 4"/>
          <p:cNvSpPr>
            <a:spLocks noGrp="1"/>
          </p:cNvSpPr>
          <p:nvPr>
            <p:ph type="body" sz="quarter" idx="15"/>
          </p:nvPr>
        </p:nvSpPr>
        <p:spPr bwMode="auto">
          <a:xfrm>
            <a:off x="287338" y="585788"/>
            <a:ext cx="8640762" cy="34507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와</a:t>
            </a:r>
            <a:r>
              <a:rPr lang="en-US" altLang="ko-KR" dirty="0"/>
              <a:t> let</a:t>
            </a:r>
            <a:r>
              <a:rPr lang="ko-KR" altLang="en-US" dirty="0"/>
              <a:t>의 차이점</a:t>
            </a:r>
            <a:endParaRPr lang="en-US" altLang="ko-KR" dirty="0"/>
          </a:p>
        </p:txBody>
      </p:sp>
      <p:sp>
        <p:nvSpPr>
          <p:cNvPr id="18" name="텍스트 개체 틀 4"/>
          <p:cNvSpPr txBox="1">
            <a:spLocks/>
          </p:cNvSpPr>
          <p:nvPr/>
        </p:nvSpPr>
        <p:spPr>
          <a:xfrm>
            <a:off x="516244" y="900316"/>
            <a:ext cx="3803728" cy="360701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3" lvl="1" indent="-87313">
              <a:defRPr/>
            </a:pPr>
            <a:r>
              <a:rPr kumimoji="0" lang="en-US" altLang="ko-KR" b="1" dirty="0" err="1">
                <a:latin typeface="+mn-ea"/>
              </a:rPr>
              <a:t>var</a:t>
            </a:r>
            <a:r>
              <a:rPr kumimoji="0" lang="ko-KR" altLang="en-US" b="1" dirty="0">
                <a:latin typeface="+mn-ea"/>
              </a:rPr>
              <a:t>는 동일한 이름의 변수를 선언할 수 있다</a:t>
            </a:r>
            <a:endParaRPr kumimoji="0" lang="en-US" altLang="ko-KR" b="1" dirty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11188" y="1235075"/>
            <a:ext cx="3600772" cy="8156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7F0055"/>
                </a:solidFill>
                <a:latin typeface="+mn-ea"/>
                <a:ea typeface="+mn-ea"/>
              </a:rPr>
              <a:t>var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 person = </a:t>
            </a:r>
            <a:r>
              <a:rPr lang="en-US" altLang="ko-KR" sz="1400" b="1" dirty="0">
                <a:solidFill>
                  <a:srgbClr val="2A00FF"/>
                </a:solidFill>
                <a:latin typeface="+mn-ea"/>
                <a:ea typeface="+mn-ea"/>
              </a:rPr>
              <a:t>"</a:t>
            </a:r>
            <a:r>
              <a:rPr lang="ko-KR" altLang="en-US" sz="1400" b="1" dirty="0">
                <a:solidFill>
                  <a:srgbClr val="2A00FF"/>
                </a:solidFill>
                <a:latin typeface="+mn-ea"/>
                <a:ea typeface="+mn-ea"/>
              </a:rPr>
              <a:t>정우성</a:t>
            </a:r>
            <a:r>
              <a:rPr lang="en-US" altLang="ko-KR" sz="1400" b="1" dirty="0">
                <a:solidFill>
                  <a:srgbClr val="2A00FF"/>
                </a:solidFill>
                <a:latin typeface="+mn-ea"/>
                <a:ea typeface="+mn-ea"/>
              </a:rPr>
              <a:t>"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ko-KR" sz="1400" b="1" dirty="0">
                <a:solidFill>
                  <a:srgbClr val="7F0055"/>
                </a:solidFill>
                <a:latin typeface="+mn-ea"/>
                <a:ea typeface="+mn-ea"/>
              </a:rPr>
              <a:t>var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 person = </a:t>
            </a:r>
            <a:r>
              <a:rPr lang="en-US" altLang="ko-KR" sz="1400" b="1" dirty="0">
                <a:solidFill>
                  <a:srgbClr val="2A00FF"/>
                </a:solidFill>
                <a:latin typeface="+mn-ea"/>
                <a:ea typeface="+mn-ea"/>
              </a:rPr>
              <a:t>"</a:t>
            </a:r>
            <a:r>
              <a:rPr lang="ko-KR" altLang="en-US" sz="1400" b="1" dirty="0">
                <a:solidFill>
                  <a:srgbClr val="2A00FF"/>
                </a:solidFill>
                <a:latin typeface="+mn-ea"/>
                <a:ea typeface="+mn-ea"/>
              </a:rPr>
              <a:t>유재석</a:t>
            </a:r>
            <a:r>
              <a:rPr lang="en-US" altLang="ko-KR" sz="1400" b="1" dirty="0">
                <a:solidFill>
                  <a:srgbClr val="2A00FF"/>
                </a:solidFill>
                <a:latin typeface="+mn-ea"/>
                <a:ea typeface="+mn-ea"/>
              </a:rPr>
              <a:t>"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;</a:t>
            </a:r>
          </a:p>
          <a:p>
            <a:pPr>
              <a:spcBef>
                <a:spcPts val="600"/>
              </a:spcBef>
              <a:defRPr/>
            </a:pPr>
            <a:r>
              <a:rPr lang="en-US" altLang="ko-KR" sz="1400" dirty="0">
                <a:latin typeface="+mn-ea"/>
                <a:ea typeface="+mn-ea"/>
              </a:rPr>
              <a:t>console.log(person); //</a:t>
            </a:r>
            <a:r>
              <a:rPr lang="ko-KR" altLang="en-US" sz="1400" dirty="0">
                <a:latin typeface="+mn-ea"/>
                <a:ea typeface="+mn-ea"/>
              </a:rPr>
              <a:t>유재석</a:t>
            </a:r>
          </a:p>
        </p:txBody>
      </p:sp>
      <p:sp>
        <p:nvSpPr>
          <p:cNvPr id="22" name="텍스트 개체 틀 4"/>
          <p:cNvSpPr txBox="1">
            <a:spLocks/>
          </p:cNvSpPr>
          <p:nvPr/>
        </p:nvSpPr>
        <p:spPr>
          <a:xfrm>
            <a:off x="4548878" y="900316"/>
            <a:ext cx="3803728" cy="360701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3" lvl="1" indent="-87313">
              <a:defRPr/>
            </a:pPr>
            <a:r>
              <a:rPr kumimoji="0" lang="en-US" altLang="ko-KR" b="1" dirty="0">
                <a:latin typeface="+mn-ea"/>
              </a:rPr>
              <a:t>let</a:t>
            </a:r>
            <a:r>
              <a:rPr kumimoji="0" lang="ko-KR" altLang="en-US" b="1" dirty="0">
                <a:latin typeface="+mn-ea"/>
              </a:rPr>
              <a:t>은 동일한 이름의 변수를 선언할 수 없다</a:t>
            </a:r>
            <a:endParaRPr kumimoji="0" lang="en-US" altLang="ko-KR" b="1" dirty="0"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643822" y="1235075"/>
            <a:ext cx="3600772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660033"/>
                </a:solidFill>
                <a:latin typeface="+mn-ea"/>
                <a:ea typeface="+mn-ea"/>
              </a:rPr>
              <a:t>let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 person = </a:t>
            </a:r>
            <a:r>
              <a:rPr lang="en-US" altLang="ko-KR" sz="1400" b="1" dirty="0">
                <a:solidFill>
                  <a:srgbClr val="2A00FF"/>
                </a:solidFill>
                <a:latin typeface="+mn-ea"/>
                <a:ea typeface="+mn-ea"/>
              </a:rPr>
              <a:t>"</a:t>
            </a:r>
            <a:r>
              <a:rPr lang="ko-KR" altLang="en-US" sz="1400" b="1" dirty="0">
                <a:solidFill>
                  <a:srgbClr val="2A00FF"/>
                </a:solidFill>
                <a:latin typeface="+mn-ea"/>
                <a:ea typeface="+mn-ea"/>
              </a:rPr>
              <a:t>정우성</a:t>
            </a:r>
            <a:r>
              <a:rPr lang="en-US" altLang="ko-KR" sz="1400" b="1" dirty="0">
                <a:solidFill>
                  <a:srgbClr val="2A00FF"/>
                </a:solidFill>
                <a:latin typeface="+mn-ea"/>
                <a:ea typeface="+mn-ea"/>
              </a:rPr>
              <a:t>"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ko-KR" sz="1400" b="1" dirty="0">
                <a:solidFill>
                  <a:srgbClr val="7F0055"/>
                </a:solidFill>
                <a:latin typeface="+mn-ea"/>
                <a:ea typeface="+mn-ea"/>
              </a:rPr>
              <a:t>let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 person = </a:t>
            </a:r>
            <a:r>
              <a:rPr lang="en-US" altLang="ko-KR" sz="1400" b="1" dirty="0">
                <a:solidFill>
                  <a:srgbClr val="2A00FF"/>
                </a:solidFill>
                <a:latin typeface="+mn-ea"/>
                <a:ea typeface="+mn-ea"/>
              </a:rPr>
              <a:t>"</a:t>
            </a:r>
            <a:r>
              <a:rPr lang="ko-KR" altLang="en-US" sz="1400" b="1" dirty="0" err="1">
                <a:solidFill>
                  <a:srgbClr val="2A00FF"/>
                </a:solidFill>
                <a:latin typeface="+mn-ea"/>
                <a:ea typeface="+mn-ea"/>
              </a:rPr>
              <a:t>이효리</a:t>
            </a:r>
            <a:r>
              <a:rPr lang="en-US" altLang="ko-KR" sz="1400" b="1" dirty="0">
                <a:solidFill>
                  <a:srgbClr val="2A00FF"/>
                </a:solidFill>
                <a:latin typeface="+mn-ea"/>
                <a:ea typeface="+mn-ea"/>
              </a:rPr>
              <a:t>"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;      </a:t>
            </a:r>
            <a:r>
              <a:rPr lang="ko-KR" altLang="en-US" sz="1400" b="1" dirty="0">
                <a:solidFill>
                  <a:srgbClr val="660033"/>
                </a:solidFill>
                <a:latin typeface="+mn-ea"/>
                <a:ea typeface="+mn-ea"/>
              </a:rPr>
              <a:t>오류</a:t>
            </a:r>
            <a:endParaRPr lang="en-US" altLang="ko-KR" sz="1400" dirty="0">
              <a:solidFill>
                <a:srgbClr val="660033"/>
              </a:solidFill>
              <a:latin typeface="+mn-ea"/>
              <a:ea typeface="+mn-ea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716016" y="1617930"/>
            <a:ext cx="2052228" cy="0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4"/>
          <p:cNvSpPr txBox="1">
            <a:spLocks/>
          </p:cNvSpPr>
          <p:nvPr/>
        </p:nvSpPr>
        <p:spPr bwMode="auto">
          <a:xfrm>
            <a:off x="287338" y="2875462"/>
            <a:ext cx="2124422" cy="345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altLang="ko-KR" dirty="0" err="1"/>
              <a:t>const</a:t>
            </a:r>
            <a:r>
              <a:rPr kumimoji="0" lang="en-US" altLang="ko-KR" dirty="0"/>
              <a:t> (</a:t>
            </a:r>
            <a:r>
              <a:rPr kumimoji="0" lang="ko-KR" altLang="en-US" dirty="0"/>
              <a:t>상수</a:t>
            </a:r>
            <a:r>
              <a:rPr kumimoji="0" lang="en-US" altLang="ko-KR" dirty="0"/>
              <a:t>)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611188" y="3430817"/>
            <a:ext cx="4248844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 err="1">
                <a:solidFill>
                  <a:srgbClr val="7F0055"/>
                </a:solidFill>
                <a:latin typeface="+mn-ea"/>
                <a:ea typeface="+mn-ea"/>
              </a:rPr>
              <a:t>const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 MAX = </a:t>
            </a:r>
            <a:r>
              <a:rPr lang="en-US" altLang="ko-KR" sz="1400" b="1" dirty="0">
                <a:solidFill>
                  <a:srgbClr val="2A00FF"/>
                </a:solidFill>
                <a:latin typeface="+mn-ea"/>
                <a:ea typeface="+mn-ea"/>
              </a:rPr>
              <a:t>10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;  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//10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의 값을 가지는 상수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MAX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//…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//…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MAX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= </a:t>
            </a:r>
            <a:r>
              <a:rPr lang="en-US" altLang="ko-KR" sz="1400" b="1" dirty="0">
                <a:solidFill>
                  <a:srgbClr val="2A00FF"/>
                </a:solidFill>
                <a:latin typeface="+mn-ea"/>
                <a:ea typeface="+mn-ea"/>
              </a:rPr>
              <a:t>20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;           //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  <a:ea typeface="+mn-ea"/>
              </a:rPr>
              <a:t>상수값은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  <a:ea typeface="+mn-ea"/>
              </a:rPr>
              <a:t>바꿀수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 없다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  </a:t>
            </a:r>
          </a:p>
        </p:txBody>
      </p:sp>
      <p:sp>
        <p:nvSpPr>
          <p:cNvPr id="31" name="텍스트 개체 틀 4"/>
          <p:cNvSpPr txBox="1">
            <a:spLocks/>
          </p:cNvSpPr>
          <p:nvPr/>
        </p:nvSpPr>
        <p:spPr>
          <a:xfrm>
            <a:off x="516244" y="3167725"/>
            <a:ext cx="3803728" cy="360701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■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indent="-3651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7675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맑은 고딕" panose="020B0503020000020004" pitchFamily="50" charset="-127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90488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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7313" lvl="1" indent="-87313">
              <a:defRPr/>
            </a:pPr>
            <a:r>
              <a:rPr kumimoji="0" lang="ko-KR" altLang="en-US" b="1" dirty="0">
                <a:latin typeface="+mn-ea"/>
              </a:rPr>
              <a:t>상수 선언방법</a:t>
            </a:r>
            <a:r>
              <a:rPr kumimoji="0" lang="en-US" altLang="ko-KR" b="1" dirty="0">
                <a:latin typeface="+mn-ea"/>
              </a:rPr>
              <a:t>(</a:t>
            </a:r>
            <a:r>
              <a:rPr kumimoji="0" lang="ko-KR" altLang="en-US" b="1" dirty="0">
                <a:latin typeface="+mn-ea"/>
              </a:rPr>
              <a:t>보통 대문자로 표기</a:t>
            </a:r>
            <a:r>
              <a:rPr kumimoji="0" lang="en-US" altLang="ko-KR" b="1" dirty="0">
                <a:latin typeface="+mn-ea"/>
              </a:rPr>
              <a:t>)</a:t>
            </a:r>
          </a:p>
        </p:txBody>
      </p:sp>
      <p:cxnSp>
        <p:nvCxnSpPr>
          <p:cNvPr id="34" name="직선 연결선 33"/>
          <p:cNvCxnSpPr/>
          <p:nvPr/>
        </p:nvCxnSpPr>
        <p:spPr>
          <a:xfrm>
            <a:off x="662017" y="4623978"/>
            <a:ext cx="972108" cy="0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4962836" y="3430817"/>
            <a:ext cx="4145668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 err="1">
                <a:solidFill>
                  <a:srgbClr val="7F0055"/>
                </a:solidFill>
                <a:latin typeface="+mn-ea"/>
                <a:ea typeface="+mn-ea"/>
              </a:rPr>
              <a:t>const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 MAX2;       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//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상수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MAX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선언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//…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MAX2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= </a:t>
            </a:r>
            <a:r>
              <a:rPr lang="en-US" altLang="ko-KR" sz="1400" b="1" dirty="0">
                <a:solidFill>
                  <a:srgbClr val="2A00FF"/>
                </a:solidFill>
                <a:latin typeface="+mn-ea"/>
                <a:ea typeface="+mn-ea"/>
              </a:rPr>
              <a:t>10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;         //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  <a:ea typeface="+mn-ea"/>
              </a:rPr>
              <a:t>선언시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 값을 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  <a:ea typeface="+mn-ea"/>
              </a:rPr>
              <a:t>대입해야된다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MAX2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 = </a:t>
            </a:r>
            <a:r>
              <a:rPr lang="en-US" altLang="ko-KR" sz="1400" b="1" dirty="0">
                <a:solidFill>
                  <a:srgbClr val="2A00FF"/>
                </a:solidFill>
                <a:latin typeface="+mn-ea"/>
                <a:ea typeface="+mn-ea"/>
              </a:rPr>
              <a:t>20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;         //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  <a:ea typeface="+mn-ea"/>
              </a:rPr>
              <a:t>상수값은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+mn-ea"/>
                <a:ea typeface="+mn-ea"/>
              </a:rPr>
              <a:t>바꿀수</a:t>
            </a: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 없다</a:t>
            </a:r>
            <a:r>
              <a:rPr lang="en-US" altLang="ko-KR" sz="1400" dirty="0">
                <a:solidFill>
                  <a:srgbClr val="000000"/>
                </a:solidFill>
                <a:latin typeface="+mn-ea"/>
              </a:rPr>
              <a:t> </a:t>
            </a:r>
            <a:endParaRPr lang="en-US" altLang="ko-KR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0" y="4793676"/>
            <a:ext cx="11480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Bef>
                <a:spcPct val="20000"/>
              </a:spcBef>
            </a:pPr>
            <a:r>
              <a:rPr lang="en-US" altLang="ko-KR" sz="1600" b="1" dirty="0">
                <a:latin typeface="+mn-lt"/>
                <a:ea typeface="+mn-ea"/>
              </a:rPr>
              <a:t>ex02.html</a:t>
            </a:r>
            <a:endParaRPr lang="ko-KR" altLang="en-US" sz="1600" b="1" dirty="0">
              <a:latin typeface="+mn-lt"/>
              <a:ea typeface="+mn-ea"/>
            </a:endParaRPr>
          </a:p>
        </p:txBody>
      </p:sp>
      <p:cxnSp>
        <p:nvCxnSpPr>
          <p:cNvPr id="40" name="직선 연결선 39"/>
          <p:cNvCxnSpPr/>
          <p:nvPr/>
        </p:nvCxnSpPr>
        <p:spPr>
          <a:xfrm>
            <a:off x="4962836" y="4623978"/>
            <a:ext cx="972108" cy="0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4962836" y="4299942"/>
            <a:ext cx="972108" cy="0"/>
          </a:xfrm>
          <a:prstGeom prst="line">
            <a:avLst/>
          </a:prstGeom>
          <a:ln w="127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DA5027-B471-8438-34A9-F8B941D53003}"/>
              </a:ext>
            </a:extLst>
          </p:cNvPr>
          <p:cNvSpPr/>
          <p:nvPr/>
        </p:nvSpPr>
        <p:spPr>
          <a:xfrm>
            <a:off x="4650728" y="1808822"/>
            <a:ext cx="1440344" cy="23127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>
                <a:latin typeface="+mn-ea"/>
              </a:rPr>
              <a:t>let</a:t>
            </a:r>
            <a:r>
              <a:rPr lang="ko-KR" altLang="en-US" sz="1400" b="1" dirty="0">
                <a:latin typeface="+mn-ea"/>
              </a:rPr>
              <a:t> 사용권장</a:t>
            </a:r>
          </a:p>
        </p:txBody>
      </p:sp>
    </p:spTree>
    <p:extLst>
      <p:ext uri="{BB962C8B-B14F-4D97-AF65-F5344CB8AC3E}">
        <p14:creationId xmlns:p14="http://schemas.microsoft.com/office/powerpoint/2010/main" val="1159675015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2"/>
          <p:cNvSpPr>
            <a:spLocks noGrp="1"/>
          </p:cNvSpPr>
          <p:nvPr>
            <p:ph type="title"/>
          </p:nvPr>
        </p:nvSpPr>
        <p:spPr bwMode="auto">
          <a:xfrm>
            <a:off x="617538" y="214313"/>
            <a:ext cx="1258887" cy="36036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JavaScript</a:t>
            </a:r>
            <a:endParaRPr lang="ko-KR" altLang="en-US"/>
          </a:p>
        </p:txBody>
      </p:sp>
      <p:sp>
        <p:nvSpPr>
          <p:cNvPr id="12291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254000" y="214313"/>
            <a:ext cx="360363" cy="360362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ko-KR"/>
              <a:t>01</a:t>
            </a:r>
            <a:endParaRPr>
              <a:ea typeface="맑은 고딕" panose="020B0503020000020004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5"/>
          </p:nvPr>
        </p:nvSpPr>
        <p:spPr>
          <a:xfrm>
            <a:off x="287338" y="585788"/>
            <a:ext cx="8640762" cy="617537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데이터타입</a:t>
            </a:r>
            <a:r>
              <a:rPr lang="en-US" altLang="ko-KR" dirty="0"/>
              <a:t>(</a:t>
            </a:r>
            <a:r>
              <a:rPr lang="ko-KR" altLang="en-US" dirty="0" err="1"/>
              <a:t>자료형</a:t>
            </a:r>
            <a:r>
              <a:rPr lang="en-US" altLang="ko-KR" dirty="0"/>
              <a:t>)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자료형은</a:t>
            </a:r>
            <a:r>
              <a:rPr lang="ko-KR" altLang="en-US" dirty="0"/>
              <a:t> </a:t>
            </a:r>
            <a:r>
              <a:rPr lang="ko-KR" altLang="en-US" dirty="0" err="1"/>
              <a:t>대입시</a:t>
            </a:r>
            <a:r>
              <a:rPr lang="ko-KR" altLang="en-US" dirty="0"/>
              <a:t> 결정된다</a:t>
            </a:r>
            <a:r>
              <a:rPr lang="en-US" altLang="ko-KR" dirty="0"/>
              <a:t>.</a:t>
            </a:r>
            <a:endParaRPr lang="en-US" altLang="ko-KR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4213" y="1203325"/>
            <a:ext cx="6300787" cy="2462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rgbClr val="7F0055"/>
                </a:solidFill>
                <a:latin typeface="+mn-ea"/>
                <a:ea typeface="+mn-ea"/>
              </a:rPr>
              <a:t>var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 data;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console.log(</a:t>
            </a:r>
            <a:r>
              <a:rPr lang="en-US" altLang="ko-KR" sz="1400" b="1" dirty="0" err="1">
                <a:solidFill>
                  <a:srgbClr val="7F0055"/>
                </a:solidFill>
                <a:latin typeface="+mn-ea"/>
                <a:ea typeface="+mn-ea"/>
              </a:rPr>
              <a:t>typeof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 data);	</a:t>
            </a:r>
            <a:r>
              <a:rPr lang="en-US" altLang="ko-KR" sz="1400" b="1" dirty="0">
                <a:solidFill>
                  <a:srgbClr val="3F7F5F"/>
                </a:solidFill>
                <a:latin typeface="+mn-ea"/>
                <a:ea typeface="+mn-ea"/>
              </a:rPr>
              <a:t>//undefined</a:t>
            </a:r>
          </a:p>
          <a:p>
            <a:pPr>
              <a:defRPr/>
            </a:pPr>
            <a:endParaRPr lang="ko-KR" altLang="en-US" sz="1400" dirty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data = 15;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console.log(</a:t>
            </a:r>
            <a:r>
              <a:rPr lang="en-US" altLang="ko-KR" sz="1400" b="1" dirty="0" err="1">
                <a:solidFill>
                  <a:srgbClr val="7F0055"/>
                </a:solidFill>
                <a:latin typeface="+mn-ea"/>
                <a:ea typeface="+mn-ea"/>
              </a:rPr>
              <a:t>typeof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 data);	</a:t>
            </a:r>
            <a:r>
              <a:rPr lang="en-US" altLang="ko-KR" sz="1400" b="1" dirty="0">
                <a:solidFill>
                  <a:srgbClr val="3F7F5F"/>
                </a:solidFill>
                <a:latin typeface="+mn-ea"/>
                <a:ea typeface="+mn-ea"/>
              </a:rPr>
              <a:t>//number</a:t>
            </a:r>
          </a:p>
          <a:p>
            <a:pPr>
              <a:defRPr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data = </a:t>
            </a:r>
            <a:r>
              <a:rPr lang="en-US" altLang="ko-KR" sz="1400" dirty="0">
                <a:solidFill>
                  <a:srgbClr val="2A00FF"/>
                </a:solidFill>
                <a:latin typeface="+mn-ea"/>
                <a:ea typeface="+mn-ea"/>
              </a:rPr>
              <a:t>"</a:t>
            </a:r>
            <a:r>
              <a:rPr lang="ko-KR" altLang="en-US" sz="1400" dirty="0">
                <a:solidFill>
                  <a:srgbClr val="2A00FF"/>
                </a:solidFill>
                <a:latin typeface="+mn-ea"/>
                <a:ea typeface="+mn-ea"/>
              </a:rPr>
              <a:t>안녕</a:t>
            </a:r>
            <a:r>
              <a:rPr lang="en-US" altLang="ko-KR" sz="1400" dirty="0">
                <a:solidFill>
                  <a:srgbClr val="2A00FF"/>
                </a:solidFill>
                <a:latin typeface="+mn-ea"/>
                <a:ea typeface="+mn-ea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console.log(</a:t>
            </a:r>
            <a:r>
              <a:rPr lang="en-US" altLang="ko-KR" sz="1400" b="1" dirty="0" err="1">
                <a:solidFill>
                  <a:srgbClr val="7F0055"/>
                </a:solidFill>
                <a:latin typeface="+mn-ea"/>
                <a:ea typeface="+mn-ea"/>
              </a:rPr>
              <a:t>typeof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 data);	</a:t>
            </a:r>
            <a:r>
              <a:rPr lang="en-US" altLang="ko-KR" sz="1400" b="1" dirty="0">
                <a:solidFill>
                  <a:srgbClr val="3F7F5F"/>
                </a:solidFill>
                <a:latin typeface="+mn-ea"/>
                <a:ea typeface="+mn-ea"/>
              </a:rPr>
              <a:t>//string</a:t>
            </a:r>
          </a:p>
          <a:p>
            <a:pPr>
              <a:defRPr/>
            </a:pPr>
            <a:r>
              <a:rPr lang="ko-KR" altLang="en-US" sz="1400" dirty="0">
                <a:solidFill>
                  <a:srgbClr val="000000"/>
                </a:solidFill>
                <a:latin typeface="+mn-ea"/>
                <a:ea typeface="+mn-ea"/>
              </a:rPr>
              <a:t>    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data = </a:t>
            </a:r>
            <a:r>
              <a:rPr lang="en-US" altLang="ko-KR" sz="1400" b="1" dirty="0">
                <a:solidFill>
                  <a:srgbClr val="7F0055"/>
                </a:solidFill>
                <a:latin typeface="+mn-ea"/>
                <a:ea typeface="+mn-ea"/>
              </a:rPr>
              <a:t>true</a:t>
            </a:r>
          </a:p>
          <a:p>
            <a:pPr>
              <a:defRPr/>
            </a:pPr>
            <a:r>
              <a:rPr lang="en-US" altLang="ko-KR" sz="1400" dirty="0">
                <a:solidFill>
                  <a:srgbClr val="000000"/>
                </a:solidFill>
                <a:latin typeface="+mn-ea"/>
                <a:ea typeface="+mn-ea"/>
              </a:rPr>
              <a:t>console.log(</a:t>
            </a:r>
            <a:r>
              <a:rPr lang="en-US" altLang="ko-KR" sz="1400" b="1" dirty="0" err="1">
                <a:solidFill>
                  <a:srgbClr val="7F0055"/>
                </a:solidFill>
                <a:latin typeface="+mn-ea"/>
                <a:ea typeface="+mn-ea"/>
              </a:rPr>
              <a:t>typeof</a:t>
            </a:r>
            <a:r>
              <a:rPr lang="en-US" altLang="ko-KR" sz="1400" b="1" dirty="0">
                <a:solidFill>
                  <a:srgbClr val="000000"/>
                </a:solidFill>
                <a:latin typeface="+mn-ea"/>
                <a:ea typeface="+mn-ea"/>
              </a:rPr>
              <a:t> data);	</a:t>
            </a:r>
            <a:r>
              <a:rPr lang="en-US" altLang="ko-KR" sz="1400" b="1" dirty="0">
                <a:solidFill>
                  <a:srgbClr val="3F7F5F"/>
                </a:solidFill>
                <a:latin typeface="+mn-ea"/>
                <a:ea typeface="+mn-ea"/>
              </a:rPr>
              <a:t>//</a:t>
            </a:r>
            <a:r>
              <a:rPr lang="en-US" altLang="ko-KR" sz="1400" b="1" dirty="0" err="1">
                <a:solidFill>
                  <a:srgbClr val="3F7F5F"/>
                </a:solidFill>
                <a:latin typeface="+mn-ea"/>
                <a:ea typeface="+mn-ea"/>
              </a:rPr>
              <a:t>boolean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4793676"/>
            <a:ext cx="11480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Bef>
                <a:spcPct val="20000"/>
              </a:spcBef>
            </a:pPr>
            <a:r>
              <a:rPr lang="en-US" altLang="ko-KR" sz="1600" b="1" dirty="0">
                <a:latin typeface="+mn-lt"/>
                <a:ea typeface="+mn-ea"/>
              </a:rPr>
              <a:t>ex02.html</a:t>
            </a:r>
            <a:endParaRPr lang="ko-KR" altLang="en-US" sz="1600" b="1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bg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25838</TotalTime>
  <Words>3733</Words>
  <Application>Microsoft Office PowerPoint</Application>
  <PresentationFormat>화면 슬라이드 쇼(16:9)</PresentationFormat>
  <Paragraphs>798</Paragraphs>
  <Slides>34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D2Coding</vt:lpstr>
      <vt:lpstr>HY견고딕</vt:lpstr>
      <vt:lpstr>맑은 고딕</vt:lpstr>
      <vt:lpstr>Arial</vt:lpstr>
      <vt:lpstr>Wingdings</vt:lpstr>
      <vt:lpstr>Office 테마</vt:lpstr>
      <vt:lpstr>PowerPoint 프레젠테이션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JavaScript</vt:lpstr>
      <vt:lpstr>PowerPoint 프레젠테이션</vt:lpstr>
      <vt:lpstr>JavaScript</vt:lpstr>
      <vt:lpstr>JavaScript</vt:lpstr>
      <vt:lpstr>JavaScript</vt:lpstr>
      <vt:lpstr>JavaScript</vt:lpstr>
      <vt:lpstr>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비트온라인(가제) 사ㅇ</dc:title>
  <dc:creator>remys</dc:creator>
  <cp:lastModifiedBy>805-T</cp:lastModifiedBy>
  <cp:revision>1409</cp:revision>
  <cp:lastPrinted>2017-02-20T04:01:18Z</cp:lastPrinted>
  <dcterms:created xsi:type="dcterms:W3CDTF">2017-02-15T05:41:07Z</dcterms:created>
  <dcterms:modified xsi:type="dcterms:W3CDTF">2024-08-28T01:17:43Z</dcterms:modified>
</cp:coreProperties>
</file>