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74" r:id="rId4"/>
    <p:sldId id="269" r:id="rId5"/>
    <p:sldId id="267" r:id="rId6"/>
    <p:sldId id="273" r:id="rId7"/>
    <p:sldId id="271" r:id="rId8"/>
    <p:sldId id="268" r:id="rId9"/>
    <p:sldId id="259" r:id="rId10"/>
    <p:sldId id="263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D3A7A-0E4A-44E8-8C8E-56A362A8F1C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C69F3-C3F4-483D-BB0A-42C2AF8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5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69F3-C3F4-483D-BB0A-42C2AF860A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02"/>
            <a:ext cx="18288000" cy="10318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6438900"/>
            <a:ext cx="1242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4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ABB-də Big data texnologiyalarının tətbiqi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2831"/>
          </a:xfrm>
          <a:custGeom>
            <a:avLst/>
            <a:gdLst/>
            <a:ahLst/>
            <a:cxnLst/>
            <a:rect l="l" t="t" r="r" b="b"/>
            <a:pathLst>
              <a:path w="18288000" h="10282831">
                <a:moveTo>
                  <a:pt x="0" y="0"/>
                </a:moveTo>
                <a:lnTo>
                  <a:pt x="18288000" y="0"/>
                </a:lnTo>
                <a:lnTo>
                  <a:pt x="18288000" y="10282831"/>
                </a:lnTo>
                <a:lnTo>
                  <a:pt x="0" y="10282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48455" y="2847362"/>
            <a:ext cx="13108618" cy="75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lnSpc>
                <a:spcPts val="6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What is Big Data ? </a:t>
            </a:r>
            <a:endParaRPr lang="en-US" sz="4800" b="1" dirty="0"/>
          </a:p>
        </p:txBody>
      </p:sp>
      <p:sp>
        <p:nvSpPr>
          <p:cNvPr id="8" name="TextBox 8"/>
          <p:cNvSpPr txBox="1"/>
          <p:nvPr/>
        </p:nvSpPr>
        <p:spPr>
          <a:xfrm>
            <a:off x="1450937" y="869280"/>
            <a:ext cx="13108618" cy="94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7871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Fira Sans Bold"/>
              </a:rPr>
              <a:t>Agenda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1981200" y="3634672"/>
            <a:ext cx="1257835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>
              <a:lnSpc>
                <a:spcPts val="6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Storage</a:t>
            </a: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 </a:t>
            </a:r>
            <a:r>
              <a:rPr lang="en-US" sz="5000" dirty="0">
                <a:solidFill>
                  <a:srgbClr val="221C35"/>
                </a:solidFill>
                <a:latin typeface="Fira Sans Bold"/>
              </a:rPr>
              <a:t>and Data Management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1981200" y="4450964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Accessing</a:t>
            </a: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 Data </a:t>
            </a:r>
            <a:endParaRPr lang="en-US" b="1" dirty="0"/>
          </a:p>
        </p:txBody>
      </p:sp>
      <p:sp>
        <p:nvSpPr>
          <p:cNvPr id="12" name="TextBox 7"/>
          <p:cNvSpPr txBox="1"/>
          <p:nvPr/>
        </p:nvSpPr>
        <p:spPr>
          <a:xfrm>
            <a:off x="1948455" y="5241608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Data </a:t>
            </a: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Processing</a:t>
            </a:r>
            <a:endParaRPr lang="en-US" b="1" dirty="0"/>
          </a:p>
        </p:txBody>
      </p:sp>
      <p:sp>
        <p:nvSpPr>
          <p:cNvPr id="13" name="TextBox 7"/>
          <p:cNvSpPr txBox="1"/>
          <p:nvPr/>
        </p:nvSpPr>
        <p:spPr>
          <a:xfrm>
            <a:off x="1981200" y="6057900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Orchestration</a:t>
            </a: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 and Workflow Management</a:t>
            </a:r>
            <a:endParaRPr lang="en-US" b="1" dirty="0"/>
          </a:p>
        </p:txBody>
      </p:sp>
      <p:pic>
        <p:nvPicPr>
          <p:cNvPr id="10" name="Picture 6" descr="File:ABB Logo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82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7106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Data Warehouse vs Data Lake</a:t>
            </a:r>
            <a:endParaRPr lang="en-US" sz="44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28" y="3043916"/>
            <a:ext cx="6773956" cy="2476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3314700"/>
            <a:ext cx="5029200" cy="2758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058400" y="2413473"/>
            <a:ext cx="668600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Store and manage large amount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Takes structured, non-structured, semi-structured 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5794" y="2413473"/>
            <a:ext cx="638120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Takes only structured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5685988"/>
            <a:ext cx="177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+mj-lt"/>
              </a:rPr>
              <a:t>Data Warehouse</a:t>
            </a:r>
            <a:endParaRPr lang="en-US" dirty="0">
              <a:latin typeface="+mj-lt"/>
            </a:endParaRPr>
          </a:p>
        </p:txBody>
      </p:sp>
      <p:pic>
        <p:nvPicPr>
          <p:cNvPr id="21" name="Picture 6" descr="File:ABB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xplain Types of Data file formats in Big Data through Apache spark | by  MultiTech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892" y="5867400"/>
            <a:ext cx="5329972" cy="39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ER Diagram to Understand Your Database ..."/>
          <p:cNvSpPr>
            <a:spLocks noChangeAspect="1" noChangeArrowheads="1"/>
          </p:cNvSpPr>
          <p:nvPr/>
        </p:nvSpPr>
        <p:spPr bwMode="auto">
          <a:xfrm>
            <a:off x="155575" y="-7620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8" name="Picture 8" descr="You Don't Need an ER Diagram to Understand Your Database - Dataedo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16912"/>
            <a:ext cx="5998525" cy="33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206003" y="6154046"/>
            <a:ext cx="353606" cy="45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2911075" y="6264371"/>
            <a:ext cx="353606" cy="45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7605948"/>
            <a:ext cx="5423811" cy="182195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Rectangle 2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356" y="6076212"/>
            <a:ext cx="2857500" cy="190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57400" y="3840196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Parquet files advantages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Efficient Data </a:t>
            </a:r>
            <a:r>
              <a:rPr lang="en-US" sz="2000" b="1" dirty="0" smtClean="0"/>
              <a:t>Compression (Reduced storage costs)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Columnar Storage Format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Improved </a:t>
            </a:r>
            <a:r>
              <a:rPr lang="en-US" sz="2000" b="1" dirty="0"/>
              <a:t>Query </a:t>
            </a:r>
            <a:r>
              <a:rPr lang="en-US" sz="2000" b="1" dirty="0" smtClean="0"/>
              <a:t>Performance</a:t>
            </a:r>
            <a:endParaRPr lang="en-US" sz="2000" b="1" dirty="0"/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795517"/>
            <a:ext cx="8277225" cy="3705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363200" y="3948589"/>
            <a:ext cx="56510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Parquet files disadvantages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Complexity in Data Updates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2543791"/>
            <a:ext cx="1463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MinIO</a:t>
            </a:r>
            <a:r>
              <a:rPr lang="en-US" sz="2000" dirty="0"/>
              <a:t> is a high-performance, distributed object storage system designed to handle large amounts of unstructured data, such as photos, videos, log files, </a:t>
            </a:r>
            <a:r>
              <a:rPr lang="en-US" sz="2000" dirty="0" smtClean="0"/>
              <a:t>backups and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1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0" y="3971394"/>
            <a:ext cx="2228955" cy="18193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3110690"/>
            <a:ext cx="9144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Delta Lake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Provides ACID transactions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Enables Data Modification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Schema Evolution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Versioning and Historical </a:t>
            </a:r>
            <a:r>
              <a:rPr lang="en-US" sz="2000" b="1" dirty="0"/>
              <a:t>Data </a:t>
            </a:r>
            <a:r>
              <a:rPr lang="en-US" sz="2000" b="1" dirty="0" smtClean="0"/>
              <a:t>Access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pic>
        <p:nvPicPr>
          <p:cNvPr id="5126" name="Picture 6" descr="File:ABB Logo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790703"/>
            <a:ext cx="4067743" cy="3820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6185014"/>
            <a:ext cx="4648200" cy="30314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66570" y="2521458"/>
            <a:ext cx="1447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Delta Lake</a:t>
            </a:r>
            <a:r>
              <a:rPr lang="en-US" sz="2000" dirty="0"/>
              <a:t> </a:t>
            </a:r>
            <a:r>
              <a:rPr lang="en-US" sz="2000" dirty="0" smtClean="0"/>
              <a:t>brings </a:t>
            </a:r>
            <a:r>
              <a:rPr lang="en-US" sz="2000" dirty="0"/>
              <a:t>ACID (Atomicity, Consistency, Isolation, Durability) transactions to Apache Spark and big data workloads.</a:t>
            </a:r>
          </a:p>
        </p:txBody>
      </p:sp>
    </p:spTree>
    <p:extLst>
      <p:ext uri="{BB962C8B-B14F-4D97-AF65-F5344CB8AC3E}">
        <p14:creationId xmlns:p14="http://schemas.microsoft.com/office/powerpoint/2010/main" val="13013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3435560"/>
            <a:ext cx="10287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Hive </a:t>
            </a:r>
            <a:r>
              <a:rPr lang="en-US" sz="2000" b="1" dirty="0" err="1" smtClean="0">
                <a:solidFill>
                  <a:srgbClr val="0070C0"/>
                </a:solidFill>
                <a:latin typeface="+mj-lt"/>
              </a:rPr>
              <a:t>metastore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Database and Table </a:t>
            </a:r>
            <a:r>
              <a:rPr lang="en-US" sz="2000" b="1" dirty="0" smtClean="0"/>
              <a:t>Definitions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Partitions </a:t>
            </a:r>
            <a:r>
              <a:rPr lang="en-US" sz="2000" b="1" dirty="0" smtClean="0"/>
              <a:t>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Storage </a:t>
            </a:r>
            <a:r>
              <a:rPr lang="en-US" sz="2000" b="1" dirty="0" smtClean="0"/>
              <a:t>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Schema </a:t>
            </a:r>
            <a:r>
              <a:rPr lang="en-US" sz="2000" b="1" dirty="0" smtClean="0"/>
              <a:t>Evolution</a:t>
            </a:r>
            <a:endParaRPr lang="en-US" sz="2000" b="1" dirty="0"/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ache Hiv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5073463"/>
            <a:ext cx="1695009" cy="15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53" y="7658100"/>
            <a:ext cx="16211722" cy="69952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000" y="2624935"/>
            <a:ext cx="146586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Hive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metastore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stores metadata about tables, partitions, and schemas, providing a centralized repository for managing data definitions.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01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3884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Data Processing</a:t>
            </a:r>
            <a:endParaRPr lang="en-US" sz="4400" dirty="0">
              <a:latin typeface="+mj-lt"/>
            </a:endParaRPr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81200" y="3641848"/>
            <a:ext cx="9144000" cy="18912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70C0"/>
                </a:solidFill>
              </a:rPr>
              <a:t>Spark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Parallel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Optimization </a:t>
            </a:r>
            <a:r>
              <a:rPr lang="en-US" sz="2000" b="1" dirty="0" smtClean="0"/>
              <a:t>Techniques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Variety of Data </a:t>
            </a:r>
            <a:r>
              <a:rPr lang="en-US" sz="2000" b="1" dirty="0" smtClean="0"/>
              <a:t>Sources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09" y="7253437"/>
            <a:ext cx="2934276" cy="985674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86" y="6631863"/>
            <a:ext cx="1943318" cy="190107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818980" y="7631974"/>
            <a:ext cx="8757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>
            <a:off x="11475786" y="7734300"/>
            <a:ext cx="1524000" cy="79863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1475786" y="6860463"/>
            <a:ext cx="1524000" cy="88581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786" y="6720134"/>
            <a:ext cx="2841712" cy="95458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50" name="Picture 2" descr="Oracle Database Enterprise Edition - license - 1 processor at Rs 300000 |  Oracle Software in Pune | ID: 260878616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7734300"/>
            <a:ext cx="1594412" cy="1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633619" y="2668419"/>
            <a:ext cx="12166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Apache Spark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distributed computing system designed for big data processing and analytics.</a:t>
            </a:r>
          </a:p>
        </p:txBody>
      </p:sp>
      <p:sp>
        <p:nvSpPr>
          <p:cNvPr id="26" name="Oval 25"/>
          <p:cNvSpPr/>
          <p:nvPr/>
        </p:nvSpPr>
        <p:spPr>
          <a:xfrm>
            <a:off x="2402885" y="7348544"/>
            <a:ext cx="1388777" cy="771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251091" y="7631974"/>
            <a:ext cx="8757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464" y="5981700"/>
            <a:ext cx="1238355" cy="10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3514787"/>
            <a:ext cx="2385061" cy="2385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1" y="5518846"/>
            <a:ext cx="2667000" cy="2667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800" y="876300"/>
            <a:ext cx="36652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Accessing Data</a:t>
            </a:r>
            <a:endParaRPr lang="en-US" sz="4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145454"/>
            <a:ext cx="624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D0D0D"/>
                </a:solidFill>
                <a:latin typeface="+mj-lt"/>
              </a:rPr>
              <a:t>Enable to </a:t>
            </a:r>
            <a:r>
              <a:rPr lang="en-US" sz="2000" b="1" dirty="0">
                <a:solidFill>
                  <a:srgbClr val="0D0D0D"/>
                </a:solidFill>
                <a:latin typeface="+mj-lt"/>
              </a:rPr>
              <a:t>query data from multiple </a:t>
            </a:r>
            <a:r>
              <a:rPr lang="en-US" sz="2000" b="1" dirty="0" smtClean="0">
                <a:solidFill>
                  <a:srgbClr val="0D0D0D"/>
                </a:solidFill>
                <a:latin typeface="+mj-lt"/>
              </a:rPr>
              <a:t>sources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3757588"/>
            <a:ext cx="9982200" cy="125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529" y="6713528"/>
            <a:ext cx="459105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936" y="6594465"/>
            <a:ext cx="5248275" cy="20669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47800" y="6101394"/>
            <a:ext cx="2385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Performance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029" y="8732858"/>
            <a:ext cx="798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Oracle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9556893" y="8780335"/>
            <a:ext cx="671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Trino</a:t>
            </a:r>
            <a:endParaRPr lang="en-US" b="1" dirty="0"/>
          </a:p>
        </p:txBody>
      </p:sp>
      <p:pic>
        <p:nvPicPr>
          <p:cNvPr id="17" name="Picture 6" descr="File:ABB Logo.pn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Rectangle 15"/>
          <p:cNvSpPr/>
          <p:nvPr/>
        </p:nvSpPr>
        <p:spPr>
          <a:xfrm>
            <a:off x="685800" y="790576"/>
            <a:ext cx="13335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Orchestration and Workflow </a:t>
            </a:r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Management</a:t>
            </a:r>
            <a:endParaRPr lang="en-US" sz="4400" dirty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2792018"/>
            <a:ext cx="2649583" cy="11188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5811" y="5600700"/>
            <a:ext cx="86868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Transition to Apache Airflow</a:t>
            </a:r>
            <a:endParaRPr lang="en-US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Improved performance and scalability for Spark jobs.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Enhanced control over workflow execution and dependencies.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Flexibility in defining complex workflows.</a:t>
            </a:r>
            <a:endParaRPr lang="en-US" b="0" i="0" dirty="0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65811" y="4123595"/>
            <a:ext cx="9144000" cy="11490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Initial Setup with Apache </a:t>
            </a:r>
            <a:r>
              <a:rPr lang="en-US" b="1" dirty="0" err="1">
                <a:solidFill>
                  <a:srgbClr val="0070C0"/>
                </a:solidFill>
              </a:rPr>
              <a:t>NiFi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r>
              <a:rPr lang="en-US" dirty="0"/>
              <a:t>issues: scalability concerns with large data volumes.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Limited support for complex Spark job orchestration and advanced scheduling.</a:t>
            </a:r>
            <a:endParaRPr lang="en-US" b="0" i="0" dirty="0">
              <a:effectLst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2492812"/>
            <a:ext cx="3276600" cy="1865842"/>
          </a:xfrm>
          <a:prstGeom prst="rect">
            <a:avLst/>
          </a:prstGeom>
        </p:spPr>
      </p:pic>
      <p:pic>
        <p:nvPicPr>
          <p:cNvPr id="26" name="Picture 6" descr="File:ABB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9794" y="5739808"/>
            <a:ext cx="3356357" cy="43645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55" y="4136066"/>
            <a:ext cx="4836090" cy="1603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288</Words>
  <Application>Microsoft Office PowerPoint</Application>
  <PresentationFormat>Custom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Fira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Data Platform Sprint Review 14</dc:title>
  <dc:creator>Elnur Sadiqov</dc:creator>
  <cp:lastModifiedBy>Allahverdi Hajiyev</cp:lastModifiedBy>
  <cp:revision>94</cp:revision>
  <dcterms:created xsi:type="dcterms:W3CDTF">2006-08-16T00:00:00Z</dcterms:created>
  <dcterms:modified xsi:type="dcterms:W3CDTF">2024-06-07T11:28:48Z</dcterms:modified>
  <dc:identifier>DAFrOoT-Gq8</dc:identifier>
</cp:coreProperties>
</file>