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7" r:id="rId2"/>
    <p:sldId id="270" r:id="rId3"/>
    <p:sldId id="274" r:id="rId4"/>
    <p:sldId id="269" r:id="rId5"/>
    <p:sldId id="267" r:id="rId6"/>
    <p:sldId id="273" r:id="rId7"/>
    <p:sldId id="271" r:id="rId8"/>
    <p:sldId id="268" r:id="rId9"/>
    <p:sldId id="259" r:id="rId10"/>
    <p:sldId id="263" r:id="rId11"/>
  </p:sldIdLst>
  <p:sldSz cx="18288000" cy="10287000"/>
  <p:notesSz cx="6858000" cy="9144000"/>
  <p:embeddedFontLst>
    <p:embeddedFont>
      <p:font typeface="Fira Sans Bold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D3A7A-0E4A-44E8-8C8E-56A362A8F1CA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C69F3-C3F4-483D-BB0A-42C2AF86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52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C69F3-C3F4-483D-BB0A-42C2AF860A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37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hdphoto" Target="../media/hdphoto3.wdp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502"/>
            <a:ext cx="18288000" cy="103180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81200" y="6438900"/>
            <a:ext cx="1242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sz="48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ABB-də Big data texnologiyalarının tətbiqi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2831"/>
          </a:xfrm>
          <a:custGeom>
            <a:avLst/>
            <a:gdLst/>
            <a:ahLst/>
            <a:cxnLst/>
            <a:rect l="l" t="t" r="r" b="b"/>
            <a:pathLst>
              <a:path w="18288000" h="10282831">
                <a:moveTo>
                  <a:pt x="0" y="0"/>
                </a:moveTo>
                <a:lnTo>
                  <a:pt x="18288000" y="0"/>
                </a:lnTo>
                <a:lnTo>
                  <a:pt x="18288000" y="10282831"/>
                </a:lnTo>
                <a:lnTo>
                  <a:pt x="0" y="102828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948455" y="2847362"/>
            <a:ext cx="13108618" cy="759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5800" indent="-685800">
              <a:lnSpc>
                <a:spcPts val="61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rgbClr val="221C35"/>
                </a:solidFill>
                <a:latin typeface="Fira Sans Bold"/>
              </a:rPr>
              <a:t>What is Big Data ? </a:t>
            </a:r>
            <a:endParaRPr lang="en-US" sz="4800" b="1" dirty="0"/>
          </a:p>
        </p:txBody>
      </p:sp>
      <p:sp>
        <p:nvSpPr>
          <p:cNvPr id="8" name="TextBox 8"/>
          <p:cNvSpPr txBox="1"/>
          <p:nvPr/>
        </p:nvSpPr>
        <p:spPr>
          <a:xfrm>
            <a:off x="1450937" y="869280"/>
            <a:ext cx="13108618" cy="943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l">
              <a:lnSpc>
                <a:spcPts val="7871"/>
              </a:lnSpc>
              <a:spcBef>
                <a:spcPct val="0"/>
              </a:spcBef>
            </a:pPr>
            <a:r>
              <a:rPr lang="en-US" sz="4800" dirty="0">
                <a:solidFill>
                  <a:srgbClr val="000000"/>
                </a:solidFill>
                <a:latin typeface="Fira Sans Bold"/>
              </a:rPr>
              <a:t>Agenda</a:t>
            </a:r>
          </a:p>
        </p:txBody>
      </p:sp>
      <p:sp>
        <p:nvSpPr>
          <p:cNvPr id="9" name="TextBox 3"/>
          <p:cNvSpPr txBox="1"/>
          <p:nvPr/>
        </p:nvSpPr>
        <p:spPr>
          <a:xfrm>
            <a:off x="1981200" y="3634672"/>
            <a:ext cx="12578355" cy="795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lvl="0" indent="-685800">
              <a:lnSpc>
                <a:spcPts val="61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rgbClr val="221C35"/>
                </a:solidFill>
                <a:latin typeface="Fira Sans Bold"/>
              </a:rPr>
              <a:t>Storage</a:t>
            </a:r>
            <a:r>
              <a:rPr lang="en-US" sz="5000" dirty="0" smtClean="0">
                <a:solidFill>
                  <a:srgbClr val="221C35"/>
                </a:solidFill>
                <a:latin typeface="Fira Sans Bold"/>
              </a:rPr>
              <a:t> </a:t>
            </a:r>
            <a:r>
              <a:rPr lang="en-US" sz="5000" dirty="0">
                <a:solidFill>
                  <a:srgbClr val="221C35"/>
                </a:solidFill>
                <a:latin typeface="Fira Sans Bold"/>
              </a:rPr>
              <a:t>and Data Management</a:t>
            </a:r>
          </a:p>
        </p:txBody>
      </p:sp>
      <p:sp>
        <p:nvSpPr>
          <p:cNvPr id="11" name="TextBox 7"/>
          <p:cNvSpPr txBox="1"/>
          <p:nvPr/>
        </p:nvSpPr>
        <p:spPr>
          <a:xfrm>
            <a:off x="1981200" y="4450964"/>
            <a:ext cx="15222969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rgbClr val="221C35"/>
                </a:solidFill>
                <a:latin typeface="Fira Sans Bold"/>
              </a:rPr>
              <a:t>Accessing</a:t>
            </a:r>
            <a:r>
              <a:rPr lang="en-US" sz="5000" dirty="0" smtClean="0">
                <a:solidFill>
                  <a:srgbClr val="221C35"/>
                </a:solidFill>
                <a:latin typeface="Fira Sans Bold"/>
              </a:rPr>
              <a:t> Data </a:t>
            </a:r>
            <a:endParaRPr lang="en-US" b="1" dirty="0"/>
          </a:p>
        </p:txBody>
      </p:sp>
      <p:sp>
        <p:nvSpPr>
          <p:cNvPr id="12" name="TextBox 7"/>
          <p:cNvSpPr txBox="1"/>
          <p:nvPr/>
        </p:nvSpPr>
        <p:spPr>
          <a:xfrm>
            <a:off x="1948455" y="5241608"/>
            <a:ext cx="15222969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000" dirty="0" smtClean="0">
                <a:solidFill>
                  <a:srgbClr val="221C35"/>
                </a:solidFill>
                <a:latin typeface="Fira Sans Bold"/>
              </a:rPr>
              <a:t>Data </a:t>
            </a:r>
            <a:r>
              <a:rPr lang="en-US" sz="4400" dirty="0" smtClean="0">
                <a:solidFill>
                  <a:srgbClr val="221C35"/>
                </a:solidFill>
                <a:latin typeface="Fira Sans Bold"/>
              </a:rPr>
              <a:t>Processing</a:t>
            </a:r>
            <a:endParaRPr lang="en-US" b="1" dirty="0"/>
          </a:p>
        </p:txBody>
      </p:sp>
      <p:sp>
        <p:nvSpPr>
          <p:cNvPr id="13" name="TextBox 7"/>
          <p:cNvSpPr txBox="1"/>
          <p:nvPr/>
        </p:nvSpPr>
        <p:spPr>
          <a:xfrm>
            <a:off x="1981200" y="6057900"/>
            <a:ext cx="15222969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rgbClr val="221C35"/>
                </a:solidFill>
                <a:latin typeface="Fira Sans Bold"/>
              </a:rPr>
              <a:t>Orchestration</a:t>
            </a:r>
            <a:r>
              <a:rPr lang="en-US" sz="5000" dirty="0" smtClean="0">
                <a:solidFill>
                  <a:srgbClr val="221C35"/>
                </a:solidFill>
                <a:latin typeface="Fira Sans Bold"/>
              </a:rPr>
              <a:t> and Workflow Management</a:t>
            </a:r>
            <a:endParaRPr lang="en-US" b="1" dirty="0"/>
          </a:p>
        </p:txBody>
      </p:sp>
      <p:pic>
        <p:nvPicPr>
          <p:cNvPr id="10" name="Picture 6" descr="File:ABB Logo.pn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4702" y="463732"/>
            <a:ext cx="1951253" cy="88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6"/>
          <p:cNvSpPr/>
          <p:nvPr/>
        </p:nvSpPr>
        <p:spPr>
          <a:xfrm>
            <a:off x="451496" y="2247900"/>
            <a:ext cx="17074459" cy="0"/>
          </a:xfrm>
          <a:prstGeom prst="line">
            <a:avLst/>
          </a:prstGeom>
          <a:ln w="9525" cap="flat">
            <a:solidFill>
              <a:srgbClr val="1E62AF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1824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451496" y="2247900"/>
            <a:ext cx="17074459" cy="0"/>
          </a:xfrm>
          <a:prstGeom prst="line">
            <a:avLst/>
          </a:prstGeom>
          <a:ln w="9525" cap="flat">
            <a:solidFill>
              <a:srgbClr val="1E62A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Rectangle 2"/>
          <p:cNvSpPr/>
          <p:nvPr/>
        </p:nvSpPr>
        <p:spPr>
          <a:xfrm>
            <a:off x="990600" y="952500"/>
            <a:ext cx="7106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0D0D0D"/>
                </a:solidFill>
                <a:latin typeface="+mj-lt"/>
              </a:rPr>
              <a:t>Data Warehouse vs Data Lake</a:t>
            </a:r>
            <a:endParaRPr lang="en-US" sz="4400" dirty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828" y="3043916"/>
            <a:ext cx="6773956" cy="2476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0" y="3314700"/>
            <a:ext cx="5029200" cy="27588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0058400" y="2413473"/>
            <a:ext cx="6686006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+mj-lt"/>
              </a:rPr>
              <a:t>Store and manage large amount of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+mj-lt"/>
              </a:rPr>
              <a:t>Takes structured, non-structured, semi-structured data</a:t>
            </a:r>
            <a:endParaRPr lang="en-US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44537" y="2413473"/>
            <a:ext cx="6381206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+mj-lt"/>
              </a:rPr>
              <a:t>Takes only structured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+mj-lt"/>
              </a:rPr>
              <a:t>data</a:t>
            </a:r>
            <a:endParaRPr lang="en-US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95800" y="5685988"/>
            <a:ext cx="177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D0D0D"/>
                </a:solidFill>
                <a:latin typeface="+mj-lt"/>
              </a:rPr>
              <a:t>Data Warehouse</a:t>
            </a:r>
            <a:endParaRPr lang="en-US" dirty="0">
              <a:latin typeface="+mj-lt"/>
            </a:endParaRPr>
          </a:p>
        </p:txBody>
      </p:sp>
      <p:pic>
        <p:nvPicPr>
          <p:cNvPr id="21" name="Picture 6" descr="File:ABB Logo.pn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4702" y="463732"/>
            <a:ext cx="1951253" cy="88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Explain Types of Data file formats in Big Data through Apache spark | by  MultiTech | Mediu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892" y="5867400"/>
            <a:ext cx="5329972" cy="399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ER Diagram to Understand Your Database ..."/>
          <p:cNvSpPr>
            <a:spLocks noChangeAspect="1" noChangeArrowheads="1"/>
          </p:cNvSpPr>
          <p:nvPr/>
        </p:nvSpPr>
        <p:spPr bwMode="auto">
          <a:xfrm>
            <a:off x="155575" y="-762000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8" name="Picture 8" descr="You Don't Need an ER Diagram to Understand Your Database - Dataedo Blo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6716912"/>
            <a:ext cx="5998525" cy="33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>
            <a:off x="5206003" y="6154046"/>
            <a:ext cx="353606" cy="45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12911075" y="6264371"/>
            <a:ext cx="353606" cy="45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9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451496" y="2247900"/>
            <a:ext cx="17074459" cy="0"/>
          </a:xfrm>
          <a:prstGeom prst="line">
            <a:avLst/>
          </a:prstGeom>
          <a:ln w="9525" cap="flat">
            <a:solidFill>
              <a:srgbClr val="1E62AF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7605948"/>
            <a:ext cx="5423811" cy="1821952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3" name="Rectangle 2"/>
          <p:cNvSpPr/>
          <p:nvPr/>
        </p:nvSpPr>
        <p:spPr>
          <a:xfrm>
            <a:off x="990600" y="952500"/>
            <a:ext cx="76149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0D0D0D"/>
                </a:solidFill>
                <a:latin typeface="+mj-lt"/>
              </a:rPr>
              <a:t>Storage and Data Management:</a:t>
            </a:r>
            <a:endParaRPr lang="en-US" sz="4400" dirty="0"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7356" y="6076212"/>
            <a:ext cx="2857500" cy="1905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057400" y="3840196"/>
            <a:ext cx="8458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70C0"/>
                </a:solidFill>
                <a:latin typeface="+mj-lt"/>
              </a:rPr>
              <a:t> Parquet files advantages</a:t>
            </a:r>
            <a:endParaRPr lang="en-US" sz="2000" b="1" dirty="0">
              <a:solidFill>
                <a:srgbClr val="0070C0"/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Efficient Data </a:t>
            </a:r>
            <a:r>
              <a:rPr lang="en-US" sz="2000" b="1" dirty="0" smtClean="0"/>
              <a:t>Compression (Reduced storage costs)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Columnar Storage Format</a:t>
            </a:r>
            <a:endParaRPr lang="en-US" sz="20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Improved </a:t>
            </a:r>
            <a:r>
              <a:rPr lang="en-US" sz="2000" b="1" dirty="0"/>
              <a:t>Query </a:t>
            </a:r>
            <a:r>
              <a:rPr lang="en-US" sz="2000" b="1" dirty="0" smtClean="0"/>
              <a:t>Performance</a:t>
            </a:r>
            <a:endParaRPr lang="en-US" sz="2000" b="1" dirty="0"/>
          </a:p>
        </p:txBody>
      </p:sp>
      <p:pic>
        <p:nvPicPr>
          <p:cNvPr id="8" name="Picture 6" descr="File:ABB Logo.pn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4702" y="463732"/>
            <a:ext cx="1951253" cy="88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5795517"/>
            <a:ext cx="8277225" cy="37052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363200" y="3948589"/>
            <a:ext cx="5651000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70C0"/>
                </a:solidFill>
                <a:latin typeface="+mj-lt"/>
              </a:rPr>
              <a:t> Parquet files disadvantages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Complexity in Data Updates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1295400" y="2543791"/>
            <a:ext cx="14630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MinIO</a:t>
            </a:r>
            <a:r>
              <a:rPr lang="en-US" sz="2000" dirty="0"/>
              <a:t> is a high-performance, distributed object storage system designed to handle large amounts of unstructured data, such as photos, videos, log files, </a:t>
            </a:r>
            <a:r>
              <a:rPr lang="en-US" sz="2000" dirty="0" smtClean="0"/>
              <a:t>backups and etc.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156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451496" y="2247900"/>
            <a:ext cx="17074459" cy="0"/>
          </a:xfrm>
          <a:prstGeom prst="line">
            <a:avLst/>
          </a:prstGeom>
          <a:ln w="9525" cap="flat">
            <a:solidFill>
              <a:srgbClr val="1E62A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2200" y="3971394"/>
            <a:ext cx="2228955" cy="181930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86000" y="3110690"/>
            <a:ext cx="9144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70C0"/>
                </a:solidFill>
                <a:latin typeface="+mj-lt"/>
              </a:rPr>
              <a:t> Delta Lake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Provides ACID transactions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Enables Data Modification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Schema Evolution</a:t>
            </a:r>
            <a:endParaRPr lang="en-US" sz="20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Versioning and Historical </a:t>
            </a:r>
            <a:r>
              <a:rPr lang="en-US" sz="2000" b="1" dirty="0"/>
              <a:t>Data </a:t>
            </a:r>
            <a:r>
              <a:rPr lang="en-US" sz="2000" b="1" dirty="0" smtClean="0"/>
              <a:t>Access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0600" y="952500"/>
            <a:ext cx="76149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0D0D0D"/>
                </a:solidFill>
                <a:latin typeface="+mj-lt"/>
              </a:rPr>
              <a:t>Storage and Data Management:</a:t>
            </a:r>
            <a:endParaRPr lang="en-US" sz="4400" dirty="0">
              <a:latin typeface="+mj-lt"/>
            </a:endParaRPr>
          </a:p>
        </p:txBody>
      </p:sp>
      <p:pic>
        <p:nvPicPr>
          <p:cNvPr id="5126" name="Picture 6" descr="File:ABB Logo.pn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4702" y="463732"/>
            <a:ext cx="1951253" cy="88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5790703"/>
            <a:ext cx="4067743" cy="38200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6185014"/>
            <a:ext cx="4648200" cy="303143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366570" y="2521458"/>
            <a:ext cx="1447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Delta Lake</a:t>
            </a:r>
            <a:r>
              <a:rPr lang="en-US" sz="2000" dirty="0"/>
              <a:t> </a:t>
            </a:r>
            <a:r>
              <a:rPr lang="en-US" sz="2000" dirty="0" smtClean="0"/>
              <a:t>brings </a:t>
            </a:r>
            <a:r>
              <a:rPr lang="en-US" sz="2000" dirty="0"/>
              <a:t>ACID (Atomicity, Consistency, Isolation, Durability) transactions to Apache Spark and big data workloads.</a:t>
            </a:r>
          </a:p>
        </p:txBody>
      </p:sp>
    </p:spTree>
    <p:extLst>
      <p:ext uri="{BB962C8B-B14F-4D97-AF65-F5344CB8AC3E}">
        <p14:creationId xmlns:p14="http://schemas.microsoft.com/office/powerpoint/2010/main" val="130135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451496" y="2247900"/>
            <a:ext cx="17074459" cy="0"/>
          </a:xfrm>
          <a:prstGeom prst="line">
            <a:avLst/>
          </a:prstGeom>
          <a:ln w="9525" cap="flat">
            <a:solidFill>
              <a:srgbClr val="1E62A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Rectangle 2"/>
          <p:cNvSpPr/>
          <p:nvPr/>
        </p:nvSpPr>
        <p:spPr>
          <a:xfrm>
            <a:off x="990600" y="952500"/>
            <a:ext cx="76149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0D0D0D"/>
                </a:solidFill>
                <a:latin typeface="+mj-lt"/>
              </a:rPr>
              <a:t>Storage and Data Management:</a:t>
            </a:r>
            <a:endParaRPr lang="en-US" sz="44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81200" y="3435560"/>
            <a:ext cx="102870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70C0"/>
                </a:solidFill>
                <a:latin typeface="+mj-lt"/>
              </a:rPr>
              <a:t> Hive </a:t>
            </a:r>
            <a:r>
              <a:rPr lang="en-US" sz="2000" b="1" dirty="0" err="1" smtClean="0">
                <a:solidFill>
                  <a:srgbClr val="0070C0"/>
                </a:solidFill>
                <a:latin typeface="+mj-lt"/>
              </a:rPr>
              <a:t>metastore</a:t>
            </a:r>
            <a:endParaRPr lang="en-US" sz="2000" b="1" dirty="0">
              <a:solidFill>
                <a:srgbClr val="0070C0"/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Database and Table </a:t>
            </a:r>
            <a:r>
              <a:rPr lang="en-US" sz="2000" b="1" dirty="0" smtClean="0"/>
              <a:t>Definitions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Partitions </a:t>
            </a:r>
            <a:r>
              <a:rPr lang="en-US" sz="2000" b="1" dirty="0" smtClean="0"/>
              <a:t>Information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Storage </a:t>
            </a:r>
            <a:r>
              <a:rPr lang="en-US" sz="2000" b="1" dirty="0" smtClean="0"/>
              <a:t>Details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Schema </a:t>
            </a:r>
            <a:r>
              <a:rPr lang="en-US" sz="2000" b="1" dirty="0" smtClean="0"/>
              <a:t>Evolution</a:t>
            </a:r>
            <a:endParaRPr lang="en-US" sz="2000" b="1" dirty="0"/>
          </a:p>
        </p:txBody>
      </p:sp>
      <p:pic>
        <p:nvPicPr>
          <p:cNvPr id="8" name="Picture 6" descr="File:ABB Logo.pn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4702" y="463732"/>
            <a:ext cx="1951253" cy="88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Apache Hive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800" y="5073463"/>
            <a:ext cx="1695009" cy="152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753" y="7658100"/>
            <a:ext cx="16211722" cy="699522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43000" y="2624935"/>
            <a:ext cx="1465869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Hive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metastore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stores metadata about tables, partitions, and schemas, providing a centralized repository for managing data definitions.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0015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451496" y="2247900"/>
            <a:ext cx="17074459" cy="0"/>
          </a:xfrm>
          <a:prstGeom prst="line">
            <a:avLst/>
          </a:prstGeom>
          <a:ln w="9525" cap="flat">
            <a:solidFill>
              <a:srgbClr val="1E62A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Rectangle 2"/>
          <p:cNvSpPr/>
          <p:nvPr/>
        </p:nvSpPr>
        <p:spPr>
          <a:xfrm>
            <a:off x="990600" y="952500"/>
            <a:ext cx="38843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0D0D0D"/>
                </a:solidFill>
                <a:latin typeface="+mj-lt"/>
              </a:rPr>
              <a:t>Data Processing</a:t>
            </a:r>
            <a:endParaRPr lang="en-US" sz="4400" dirty="0">
              <a:latin typeface="+mj-lt"/>
            </a:endParaRPr>
          </a:p>
        </p:txBody>
      </p:sp>
      <p:pic>
        <p:nvPicPr>
          <p:cNvPr id="8" name="Picture 6" descr="File:ABB Logo.pn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4702" y="463732"/>
            <a:ext cx="1951253" cy="88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981200" y="3641848"/>
            <a:ext cx="9144000" cy="189128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b="1" dirty="0" smtClean="0">
                <a:solidFill>
                  <a:srgbClr val="0070C0"/>
                </a:solidFill>
              </a:rPr>
              <a:t>Spark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Parallel Processing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Optimization </a:t>
            </a:r>
            <a:r>
              <a:rPr lang="en-US" sz="2000" b="1" dirty="0" smtClean="0"/>
              <a:t>Techniques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Variety of Data </a:t>
            </a:r>
            <a:r>
              <a:rPr lang="en-US" sz="2000" b="1" dirty="0" smtClean="0"/>
              <a:t>Sources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3" y="6728028"/>
            <a:ext cx="2934276" cy="985674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6106454"/>
            <a:ext cx="1943318" cy="1901072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8154194" y="7106565"/>
            <a:ext cx="875724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/>
          <p:nvPr/>
        </p:nvCxnSpPr>
        <p:spPr>
          <a:xfrm>
            <a:off x="11811000" y="7208891"/>
            <a:ext cx="1524000" cy="798635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11811000" y="6335054"/>
            <a:ext cx="1524000" cy="88581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0" y="6194725"/>
            <a:ext cx="2841712" cy="954580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2050" name="Picture 2" descr="Oracle Database Enterprise Edition - license - 1 processor at Rs 300000 |  Oracle Software in Pune | ID: 2608786164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1214" y="7208891"/>
            <a:ext cx="1594412" cy="159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1633619" y="2668419"/>
            <a:ext cx="121668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Apache Spark</a:t>
            </a:r>
            <a:r>
              <a:rPr lang="en-US" sz="2000" dirty="0"/>
              <a:t> </a:t>
            </a:r>
            <a:r>
              <a:rPr lang="en-US" sz="2000" dirty="0" smtClean="0"/>
              <a:t>is </a:t>
            </a:r>
            <a:r>
              <a:rPr lang="en-US" sz="2000" dirty="0"/>
              <a:t>distributed computing system designed for big data processing and analytics.</a:t>
            </a:r>
          </a:p>
        </p:txBody>
      </p:sp>
      <p:sp>
        <p:nvSpPr>
          <p:cNvPr id="26" name="Oval 25"/>
          <p:cNvSpPr/>
          <p:nvPr/>
        </p:nvSpPr>
        <p:spPr>
          <a:xfrm>
            <a:off x="2738099" y="6823135"/>
            <a:ext cx="1388777" cy="771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Source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586305" y="7106565"/>
            <a:ext cx="875724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6678" y="5456291"/>
            <a:ext cx="1238355" cy="101076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2146214" y="8094702"/>
            <a:ext cx="14188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+mj-lt"/>
              </a:rPr>
              <a:t>ETL Offload</a:t>
            </a:r>
            <a:endParaRPr lang="en-US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335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451496" y="2247900"/>
            <a:ext cx="17074459" cy="0"/>
          </a:xfrm>
          <a:prstGeom prst="line">
            <a:avLst/>
          </a:prstGeom>
          <a:ln w="9525" cap="flat">
            <a:solidFill>
              <a:srgbClr val="1E62AF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3514787"/>
            <a:ext cx="2385061" cy="23850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4631" y="5518846"/>
            <a:ext cx="2667000" cy="2667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66800" y="876300"/>
            <a:ext cx="36652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0D0D0D"/>
                </a:solidFill>
                <a:latin typeface="+mj-lt"/>
              </a:rPr>
              <a:t>Accessing Data</a:t>
            </a:r>
            <a:endParaRPr lang="en-US" sz="44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800" y="3145454"/>
            <a:ext cx="624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D0D0D"/>
                </a:solidFill>
                <a:latin typeface="+mj-lt"/>
              </a:rPr>
              <a:t>Enable to </a:t>
            </a:r>
            <a:r>
              <a:rPr lang="en-US" sz="2000" b="1" dirty="0">
                <a:solidFill>
                  <a:srgbClr val="0D0D0D"/>
                </a:solidFill>
                <a:latin typeface="+mj-lt"/>
              </a:rPr>
              <a:t>query data from multiple </a:t>
            </a:r>
            <a:r>
              <a:rPr lang="en-US" sz="2000" b="1" dirty="0" smtClean="0">
                <a:solidFill>
                  <a:srgbClr val="0D0D0D"/>
                </a:solidFill>
                <a:latin typeface="+mj-lt"/>
              </a:rPr>
              <a:t>sources</a:t>
            </a:r>
            <a:endParaRPr lang="en-US" sz="2000" b="1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3757588"/>
            <a:ext cx="9982200" cy="12579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529" y="6713528"/>
            <a:ext cx="4591050" cy="1828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1936" y="6594465"/>
            <a:ext cx="5248275" cy="20669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447800" y="6101394"/>
            <a:ext cx="2385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High Performance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35029" y="8732858"/>
            <a:ext cx="798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Oracle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9556893" y="8780335"/>
            <a:ext cx="671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Trino</a:t>
            </a:r>
            <a:endParaRPr lang="en-US" b="1" dirty="0"/>
          </a:p>
        </p:txBody>
      </p:sp>
      <p:pic>
        <p:nvPicPr>
          <p:cNvPr id="17" name="Picture 6" descr="File:ABB Logo.png - Wikimedia Comm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4702" y="463732"/>
            <a:ext cx="1951253" cy="88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1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451496" y="2247900"/>
            <a:ext cx="17074459" cy="0"/>
          </a:xfrm>
          <a:prstGeom prst="line">
            <a:avLst/>
          </a:prstGeom>
          <a:ln w="9525" cap="flat">
            <a:solidFill>
              <a:srgbClr val="1E62A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Rectangle 15"/>
          <p:cNvSpPr/>
          <p:nvPr/>
        </p:nvSpPr>
        <p:spPr>
          <a:xfrm>
            <a:off x="685800" y="790576"/>
            <a:ext cx="13335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D0D0D"/>
                </a:solidFill>
                <a:latin typeface="+mj-lt"/>
              </a:rPr>
              <a:t>Orchestration and Workflow </a:t>
            </a:r>
            <a:r>
              <a:rPr lang="en-US" sz="4400" b="1" dirty="0" smtClean="0">
                <a:solidFill>
                  <a:srgbClr val="0D0D0D"/>
                </a:solidFill>
                <a:latin typeface="+mj-lt"/>
              </a:rPr>
              <a:t>Management</a:t>
            </a:r>
            <a:endParaRPr lang="en-US" sz="4400" dirty="0">
              <a:latin typeface="+mj-lt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200" y="2792018"/>
            <a:ext cx="2649583" cy="111882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865811" y="5600700"/>
            <a:ext cx="868680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Transition to Apache Airflow</a:t>
            </a:r>
            <a:endParaRPr lang="en-US" dirty="0" smtClean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Improved performance and scalability for Spark jobs.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Enhanced control over workflow execution and dependencies.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Flexibility in defining complex workflows.</a:t>
            </a:r>
            <a:endParaRPr lang="en-US" b="0" i="0" dirty="0">
              <a:effectLst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65811" y="4123595"/>
            <a:ext cx="9144000" cy="114903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Initial Setup with Apache </a:t>
            </a:r>
            <a:r>
              <a:rPr lang="en-US" b="1" dirty="0" err="1">
                <a:solidFill>
                  <a:srgbClr val="0070C0"/>
                </a:solidFill>
              </a:rPr>
              <a:t>NiFi</a:t>
            </a:r>
            <a:endParaRPr lang="en-US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Performance </a:t>
            </a:r>
            <a:r>
              <a:rPr lang="en-US" dirty="0"/>
              <a:t>issues: scalability concerns with large data volumes.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Limited support for complex Spark job orchestration and advanced scheduling.</a:t>
            </a:r>
            <a:endParaRPr lang="en-US" b="0" i="0" dirty="0">
              <a:effectLst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2492812"/>
            <a:ext cx="3276600" cy="1865842"/>
          </a:xfrm>
          <a:prstGeom prst="rect">
            <a:avLst/>
          </a:prstGeom>
        </p:spPr>
      </p:pic>
      <p:pic>
        <p:nvPicPr>
          <p:cNvPr id="26" name="Picture 6" descr="File:ABB Logo.pn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4702" y="463732"/>
            <a:ext cx="1951253" cy="88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59794" y="5739808"/>
            <a:ext cx="3356357" cy="43645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3755" y="4136066"/>
            <a:ext cx="4836090" cy="16037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4841</TotalTime>
  <Words>290</Words>
  <Application>Microsoft Office PowerPoint</Application>
  <PresentationFormat>Custom</PresentationFormat>
  <Paragraphs>56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Fira Sans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Data Platform Sprint Review 14</dc:title>
  <dc:creator>Elnur Sadiqov</dc:creator>
  <cp:lastModifiedBy>Allahverdi Hajiyev</cp:lastModifiedBy>
  <cp:revision>96</cp:revision>
  <dcterms:created xsi:type="dcterms:W3CDTF">2006-08-16T00:00:00Z</dcterms:created>
  <dcterms:modified xsi:type="dcterms:W3CDTF">2024-06-07T12:23:43Z</dcterms:modified>
  <dc:identifier>DAFrOoT-Gq8</dc:identifier>
</cp:coreProperties>
</file>